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8"/>
  </p:notesMasterIdLst>
  <p:sldIdLst>
    <p:sldId id="905" r:id="rId6"/>
    <p:sldId id="983" r:id="rId7"/>
    <p:sldId id="900" r:id="rId8"/>
    <p:sldId id="1043" r:id="rId9"/>
    <p:sldId id="845" r:id="rId10"/>
    <p:sldId id="1047" r:id="rId11"/>
    <p:sldId id="1049" r:id="rId12"/>
    <p:sldId id="1048" r:id="rId13"/>
    <p:sldId id="1050" r:id="rId14"/>
    <p:sldId id="1004" r:id="rId15"/>
    <p:sldId id="314" r:id="rId16"/>
    <p:sldId id="104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C5"/>
    <a:srgbClr val="FFCC99"/>
    <a:srgbClr val="66FF99"/>
    <a:srgbClr val="FFDDFF"/>
    <a:srgbClr val="FF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8" autoAdjust="0"/>
    <p:restoredTop sz="94698" autoAdjust="0"/>
  </p:normalViewPr>
  <p:slideViewPr>
    <p:cSldViewPr snapToGrid="0">
      <p:cViewPr varScale="1">
        <p:scale>
          <a:sx n="68" d="100"/>
          <a:sy n="68" d="100"/>
        </p:scale>
        <p:origin x="15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A48EA-32D6-4D60-9D2B-94F8BEC5FA32}" type="datetimeFigureOut">
              <a:rPr kumimoji="1" lang="ja-JP" altLang="en-US" smtClean="0"/>
              <a:t>2025/2/12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9D513-65BD-4124-A4EB-34C64BCE63CD}" type="slidenum">
              <a:rPr kumimoji="1" lang="ja-JP" altLang="en-US" smtClean="0"/>
              <a:t>‹#›</a:t>
            </a:fld>
            <a:endParaRPr kumimoji="1" lang="ja-JP" altLang="en-US"/>
          </a:p>
        </p:txBody>
      </p:sp>
    </p:spTree>
    <p:extLst>
      <p:ext uri="{BB962C8B-B14F-4D97-AF65-F5344CB8AC3E}">
        <p14:creationId xmlns:p14="http://schemas.microsoft.com/office/powerpoint/2010/main" val="33894730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a:t>
            </a:fld>
            <a:endParaRPr kumimoji="1" lang="ja-JP" altLang="en-US"/>
          </a:p>
        </p:txBody>
      </p:sp>
    </p:spTree>
    <p:extLst>
      <p:ext uri="{BB962C8B-B14F-4D97-AF65-F5344CB8AC3E}">
        <p14:creationId xmlns:p14="http://schemas.microsoft.com/office/powerpoint/2010/main" val="97533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3</a:t>
            </a:fld>
            <a:endParaRPr kumimoji="1" lang="ja-JP" altLang="en-US"/>
          </a:p>
        </p:txBody>
      </p:sp>
    </p:spTree>
    <p:extLst>
      <p:ext uri="{BB962C8B-B14F-4D97-AF65-F5344CB8AC3E}">
        <p14:creationId xmlns:p14="http://schemas.microsoft.com/office/powerpoint/2010/main" val="40759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4</a:t>
            </a:fld>
            <a:endParaRPr kumimoji="1" lang="ja-JP" altLang="en-US"/>
          </a:p>
        </p:txBody>
      </p:sp>
    </p:spTree>
    <p:extLst>
      <p:ext uri="{BB962C8B-B14F-4D97-AF65-F5344CB8AC3E}">
        <p14:creationId xmlns:p14="http://schemas.microsoft.com/office/powerpoint/2010/main" val="193865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Meiryo UI" panose="020B0604030504040204" pitchFamily="50" charset="-128"/>
                <a:ea typeface="Meiryo UI" panose="020B0604030504040204" pitchFamily="50" charset="-128"/>
              </a:rPr>
              <a:t>■</a:t>
            </a:r>
            <a:r>
              <a:rPr lang="ja-JP" altLang="ja-JP">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　</a:t>
            </a:r>
            <a:r>
              <a:rPr lang="ja-JP" altLang="ja-JP">
                <a:latin typeface="Meiryo UI" panose="020B0604030504040204" pitchFamily="50" charset="-128"/>
                <a:ea typeface="Meiryo UI" panose="020B0604030504040204" pitchFamily="50" charset="-128"/>
              </a:rPr>
              <a:t>住宅関連事業者と連携した啓発を実施。</a:t>
            </a:r>
          </a:p>
          <a:p>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a:t>
            </a:r>
            <a:r>
              <a:rPr lang="ja-JP" altLang="ja-JP">
                <a:latin typeface="Meiryo UI" panose="020B0604030504040204" pitchFamily="50" charset="-128"/>
                <a:ea typeface="Meiryo UI" panose="020B0604030504040204" pitchFamily="50" charset="-128"/>
              </a:rPr>
              <a:t>事業者においても、積極的に</a:t>
            </a:r>
            <a:r>
              <a:rPr lang="en-US" altLang="ja-JP">
                <a:latin typeface="Meiryo UI" panose="020B0604030504040204" pitchFamily="50" charset="-128"/>
                <a:ea typeface="Meiryo UI" panose="020B0604030504040204" pitchFamily="50" charset="-128"/>
              </a:rPr>
              <a:t>PR</a:t>
            </a:r>
            <a:r>
              <a:rPr lang="ja-JP" altLang="ja-JP">
                <a:latin typeface="Meiryo UI" panose="020B0604030504040204" pitchFamily="50" charset="-128"/>
                <a:ea typeface="Meiryo UI" panose="020B0604030504040204" pitchFamily="50" charset="-128"/>
              </a:rPr>
              <a:t>してもらえるよう</a:t>
            </a:r>
            <a:r>
              <a:rPr lang="en-US" altLang="ja-JP">
                <a:latin typeface="Meiryo UI" panose="020B0604030504040204" pitchFamily="50" charset="-128"/>
                <a:ea typeface="Meiryo UI" panose="020B0604030504040204" pitchFamily="50" charset="-128"/>
              </a:rPr>
              <a:t>ZEH</a:t>
            </a:r>
            <a:r>
              <a:rPr lang="ja-JP" altLang="ja-JP">
                <a:latin typeface="Meiryo UI" panose="020B0604030504040204" pitchFamily="50" charset="-128"/>
                <a:ea typeface="Meiryo UI" panose="020B0604030504040204" pitchFamily="50" charset="-128"/>
              </a:rPr>
              <a:t>メリットの紹介や、メリットの</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　</a:t>
            </a:r>
            <a:r>
              <a:rPr lang="ja-JP" altLang="ja-JP">
                <a:latin typeface="Meiryo UI" panose="020B0604030504040204" pitchFamily="50" charset="-128"/>
                <a:ea typeface="Meiryo UI" panose="020B0604030504040204" pitchFamily="50" charset="-128"/>
              </a:rPr>
              <a:t>説明時に大阪府の広報ツールを活用いただけること等を紹介。</a:t>
            </a:r>
            <a:endParaRPr lang="en-US" altLang="ja-JP">
              <a:latin typeface="Meiryo UI" panose="020B0604030504040204" pitchFamily="50" charset="-128"/>
              <a:ea typeface="Meiryo UI" panose="020B0604030504040204" pitchFamily="50" charset="-128"/>
            </a:endParaRPr>
          </a:p>
          <a:p>
            <a:endParaRPr lang="en-US" altLang="ja-JP">
              <a:latin typeface="Meiryo UI" panose="020B0604030504040204" pitchFamily="50" charset="-128"/>
              <a:ea typeface="Meiryo UI" panose="020B0604030504040204" pitchFamily="50" charset="-128"/>
            </a:endParaRPr>
          </a:p>
          <a:p>
            <a:endParaRPr lang="en-US" altLang="ja-JP">
              <a:latin typeface="Meiryo UI" panose="020B0604030504040204" pitchFamily="50" charset="-128"/>
              <a:ea typeface="Meiryo UI" panose="020B0604030504040204" pitchFamily="50" charset="-128"/>
            </a:endParaRPr>
          </a:p>
          <a:p>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セミナー</a:t>
            </a:r>
            <a:r>
              <a:rPr lang="en-US" altLang="ja-JP">
                <a:latin typeface="Meiryo UI" panose="020B0604030504040204" pitchFamily="50" charset="-128"/>
                <a:ea typeface="Meiryo UI" panose="020B0604030504040204" pitchFamily="50" charset="-128"/>
              </a:rPr>
              <a:t>】</a:t>
            </a:r>
          </a:p>
          <a:p>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R3.6.4</a:t>
            </a:r>
            <a:r>
              <a:rPr lang="ja-JP" altLang="en-US">
                <a:latin typeface="Meiryo UI" panose="020B0604030504040204" pitchFamily="50" charset="-128"/>
                <a:ea typeface="Meiryo UI" panose="020B0604030504040204" pitchFamily="50" charset="-128"/>
              </a:rPr>
              <a:t>　</a:t>
            </a:r>
            <a:r>
              <a:rPr lang="en-US" altLang="ja-JP">
                <a:latin typeface="Meiryo UI" panose="020B0604030504040204" pitchFamily="50" charset="-128"/>
                <a:ea typeface="Meiryo UI" panose="020B0604030504040204" pitchFamily="50" charset="-128"/>
              </a:rPr>
              <a:t>YKK AP</a:t>
            </a:r>
            <a:r>
              <a:rPr lang="ja-JP" altLang="en-US">
                <a:latin typeface="Meiryo UI" panose="020B0604030504040204" pitchFamily="50" charset="-128"/>
                <a:ea typeface="Meiryo UI" panose="020B0604030504040204" pitchFamily="50" charset="-128"/>
              </a:rPr>
              <a:t>主催　「建築物省エネ法改正セミナー」</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・セミナー受講者</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　　設計・建築事業者　</a:t>
            </a:r>
            <a:r>
              <a:rPr lang="en-US" altLang="ja-JP">
                <a:latin typeface="Meiryo UI" panose="020B0604030504040204" pitchFamily="50" charset="-128"/>
                <a:ea typeface="Meiryo UI" panose="020B0604030504040204" pitchFamily="50" charset="-128"/>
              </a:rPr>
              <a:t>65</a:t>
            </a:r>
            <a:r>
              <a:rPr lang="ja-JP" altLang="en-US">
                <a:latin typeface="Meiryo UI" panose="020B0604030504040204" pitchFamily="50" charset="-128"/>
                <a:ea typeface="Meiryo UI" panose="020B0604030504040204" pitchFamily="50" charset="-128"/>
              </a:rPr>
              <a:t>社（関西・四国・中国）うち関西は</a:t>
            </a:r>
            <a:r>
              <a:rPr lang="en-US" altLang="ja-JP">
                <a:latin typeface="Meiryo UI" panose="020B0604030504040204" pitchFamily="50" charset="-128"/>
                <a:ea typeface="Meiryo UI" panose="020B0604030504040204" pitchFamily="50" charset="-128"/>
              </a:rPr>
              <a:t>33</a:t>
            </a:r>
            <a:r>
              <a:rPr lang="ja-JP" altLang="en-US">
                <a:latin typeface="Meiryo UI" panose="020B0604030504040204" pitchFamily="50" charset="-128"/>
                <a:ea typeface="Meiryo UI" panose="020B0604030504040204" pitchFamily="50" charset="-128"/>
              </a:rPr>
              <a:t>社</a:t>
            </a:r>
            <a:endParaRPr lang="ja-JP"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・アンケート</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　　半数が「大変良かった・良かった」と回答</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・スマ</a:t>
            </a:r>
            <a:r>
              <a:rPr lang="en-US" altLang="ja-JP">
                <a:latin typeface="Meiryo UI" panose="020B0604030504040204" pitchFamily="50" charset="-128"/>
                <a:ea typeface="Meiryo UI" panose="020B0604030504040204" pitchFamily="50" charset="-128"/>
              </a:rPr>
              <a:t>C</a:t>
            </a:r>
            <a:r>
              <a:rPr lang="ja-JP" altLang="en-US">
                <a:latin typeface="Meiryo UI" panose="020B0604030504040204" pitchFamily="50" charset="-128"/>
                <a:ea typeface="Meiryo UI" panose="020B0604030504040204" pitchFamily="50" charset="-128"/>
              </a:rPr>
              <a:t>の後に、住まち部　建築指導課も講演</a:t>
            </a:r>
            <a:endParaRPr lang="en-US" altLang="ja-JP">
              <a:latin typeface="Meiryo UI" panose="020B0604030504040204" pitchFamily="50" charset="-128"/>
              <a:ea typeface="Meiryo UI" panose="020B0604030504040204" pitchFamily="50" charset="-128"/>
            </a:endParaRPr>
          </a:p>
          <a:p>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5</a:t>
            </a:fld>
            <a:endParaRPr kumimoji="1" lang="ja-JP" altLang="en-US"/>
          </a:p>
        </p:txBody>
      </p:sp>
    </p:spTree>
    <p:extLst>
      <p:ext uri="{BB962C8B-B14F-4D97-AF65-F5344CB8AC3E}">
        <p14:creationId xmlns:p14="http://schemas.microsoft.com/office/powerpoint/2010/main" val="210117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6</a:t>
            </a:fld>
            <a:endParaRPr kumimoji="1" lang="ja-JP" altLang="en-US"/>
          </a:p>
        </p:txBody>
      </p:sp>
    </p:spTree>
    <p:extLst>
      <p:ext uri="{BB962C8B-B14F-4D97-AF65-F5344CB8AC3E}">
        <p14:creationId xmlns:p14="http://schemas.microsoft.com/office/powerpoint/2010/main" val="404640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8</a:t>
            </a:fld>
            <a:endParaRPr kumimoji="1" lang="ja-JP" altLang="en-US"/>
          </a:p>
        </p:txBody>
      </p:sp>
    </p:spTree>
    <p:extLst>
      <p:ext uri="{BB962C8B-B14F-4D97-AF65-F5344CB8AC3E}">
        <p14:creationId xmlns:p14="http://schemas.microsoft.com/office/powerpoint/2010/main" val="417527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944BA3-4366-40E7-BDA7-36C59C4D60B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2223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80083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364896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4037779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171F4B8D-E25C-43BB-9C8C-5056C6E9AD64}"/>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a:extLst>
              <a:ext uri="{FF2B5EF4-FFF2-40B4-BE49-F238E27FC236}">
                <a16:creationId xmlns:a16="http://schemas.microsoft.com/office/drawing/2014/main" id="{05049EC4-418E-498A-8257-CE694A1E2AD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a:extLst>
              <a:ext uri="{FF2B5EF4-FFF2-40B4-BE49-F238E27FC236}">
                <a16:creationId xmlns:a16="http://schemas.microsoft.com/office/drawing/2014/main" id="{0C430DCB-5AE5-4C2C-A568-0948815071ED}"/>
              </a:ext>
            </a:extLst>
          </p:cNvPr>
          <p:cNvSpPr>
            <a:spLocks noGrp="1" noChangeArrowheads="1"/>
          </p:cNvSpPr>
          <p:nvPr>
            <p:ph type="sldNum" sz="quarter" idx="12"/>
          </p:nvPr>
        </p:nvSpPr>
        <p:spPr>
          <a:ln/>
        </p:spPr>
        <p:txBody>
          <a:bodyPr/>
          <a:lstStyle>
            <a:lvl1pPr>
              <a:defRPr/>
            </a:lvl1pPr>
          </a:lstStyle>
          <a:p>
            <a:pPr>
              <a:defRPr/>
            </a:pPr>
            <a:fld id="{1DF912D0-DDDA-4224-A4CE-B801A7F9E3A1}" type="slidenum">
              <a:rPr lang="en-US" altLang="ja-JP"/>
              <a:pPr>
                <a:defRPr/>
              </a:pPr>
              <a:t>‹#›</a:t>
            </a:fld>
            <a:endParaRPr lang="en-US" altLang="ja-JP" dirty="0"/>
          </a:p>
        </p:txBody>
      </p:sp>
    </p:spTree>
    <p:extLst>
      <p:ext uri="{BB962C8B-B14F-4D97-AF65-F5344CB8AC3E}">
        <p14:creationId xmlns:p14="http://schemas.microsoft.com/office/powerpoint/2010/main" val="159094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1AC93BE-E8DD-4E47-A463-1879D62DD184}"/>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a:extLst>
              <a:ext uri="{FF2B5EF4-FFF2-40B4-BE49-F238E27FC236}">
                <a16:creationId xmlns:a16="http://schemas.microsoft.com/office/drawing/2014/main" id="{747F7AE6-D8DF-4AFC-A3B7-28D27B05FF2D}"/>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a:extLst>
              <a:ext uri="{FF2B5EF4-FFF2-40B4-BE49-F238E27FC236}">
                <a16:creationId xmlns:a16="http://schemas.microsoft.com/office/drawing/2014/main" id="{A6496E28-94F2-4679-B195-3D4DCBBCA5AC}"/>
              </a:ext>
            </a:extLst>
          </p:cNvPr>
          <p:cNvSpPr>
            <a:spLocks noGrp="1" noChangeArrowheads="1"/>
          </p:cNvSpPr>
          <p:nvPr>
            <p:ph type="sldNum" sz="quarter" idx="12"/>
          </p:nvPr>
        </p:nvSpPr>
        <p:spPr>
          <a:ln/>
        </p:spPr>
        <p:txBody>
          <a:bodyPr/>
          <a:lstStyle>
            <a:lvl1pPr>
              <a:defRPr/>
            </a:lvl1pPr>
          </a:lstStyle>
          <a:p>
            <a:pPr>
              <a:defRPr/>
            </a:pPr>
            <a:fld id="{12E41586-20C7-4FC3-965C-FDAAA5D11BDC}" type="slidenum">
              <a:rPr lang="en-US" altLang="ja-JP"/>
              <a:pPr>
                <a:defRPr/>
              </a:pPr>
              <a:t>‹#›</a:t>
            </a:fld>
            <a:endParaRPr lang="en-US" altLang="ja-JP" dirty="0"/>
          </a:p>
        </p:txBody>
      </p:sp>
    </p:spTree>
    <p:extLst>
      <p:ext uri="{BB962C8B-B14F-4D97-AF65-F5344CB8AC3E}">
        <p14:creationId xmlns:p14="http://schemas.microsoft.com/office/powerpoint/2010/main" val="266588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B064E3BA-6CD5-45FE-9030-AB3D6F648E71}"/>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a:extLst>
              <a:ext uri="{FF2B5EF4-FFF2-40B4-BE49-F238E27FC236}">
                <a16:creationId xmlns:a16="http://schemas.microsoft.com/office/drawing/2014/main" id="{5C84F169-0A1C-4678-BC1D-E36B2E808BDC}"/>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a:extLst>
              <a:ext uri="{FF2B5EF4-FFF2-40B4-BE49-F238E27FC236}">
                <a16:creationId xmlns:a16="http://schemas.microsoft.com/office/drawing/2014/main" id="{4418D5B4-98F2-4E05-B4E3-FB514462A924}"/>
              </a:ext>
            </a:extLst>
          </p:cNvPr>
          <p:cNvSpPr>
            <a:spLocks noGrp="1" noChangeArrowheads="1"/>
          </p:cNvSpPr>
          <p:nvPr>
            <p:ph type="sldNum" sz="quarter" idx="12"/>
          </p:nvPr>
        </p:nvSpPr>
        <p:spPr>
          <a:ln/>
        </p:spPr>
        <p:txBody>
          <a:bodyPr/>
          <a:lstStyle>
            <a:lvl1pPr>
              <a:defRPr/>
            </a:lvl1pPr>
          </a:lstStyle>
          <a:p>
            <a:pPr>
              <a:defRPr/>
            </a:pPr>
            <a:fld id="{CEB9F622-74BA-4E8A-B0CA-F9FB0731136B}" type="slidenum">
              <a:rPr lang="en-US" altLang="ja-JP"/>
              <a:pPr>
                <a:defRPr/>
              </a:pPr>
              <a:t>‹#›</a:t>
            </a:fld>
            <a:endParaRPr lang="en-US" altLang="ja-JP" dirty="0"/>
          </a:p>
        </p:txBody>
      </p:sp>
    </p:spTree>
    <p:extLst>
      <p:ext uri="{BB962C8B-B14F-4D97-AF65-F5344CB8AC3E}">
        <p14:creationId xmlns:p14="http://schemas.microsoft.com/office/powerpoint/2010/main" val="50786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2338"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E4DCF672-C65A-40C6-9445-75D306625CC1}"/>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a:extLst>
              <a:ext uri="{FF2B5EF4-FFF2-40B4-BE49-F238E27FC236}">
                <a16:creationId xmlns:a16="http://schemas.microsoft.com/office/drawing/2014/main" id="{B27185B1-7DA6-4B01-A69D-0C0ED0629DB0}"/>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a:extLst>
              <a:ext uri="{FF2B5EF4-FFF2-40B4-BE49-F238E27FC236}">
                <a16:creationId xmlns:a16="http://schemas.microsoft.com/office/drawing/2014/main" id="{68D3A7A8-58B2-4E66-ACBF-E7D865DE09C7}"/>
              </a:ext>
            </a:extLst>
          </p:cNvPr>
          <p:cNvSpPr>
            <a:spLocks noGrp="1" noChangeArrowheads="1"/>
          </p:cNvSpPr>
          <p:nvPr>
            <p:ph type="sldNum" sz="quarter" idx="12"/>
          </p:nvPr>
        </p:nvSpPr>
        <p:spPr>
          <a:ln/>
        </p:spPr>
        <p:txBody>
          <a:bodyPr/>
          <a:lstStyle>
            <a:lvl1pPr>
              <a:defRPr/>
            </a:lvl1pPr>
          </a:lstStyle>
          <a:p>
            <a:pPr>
              <a:defRPr/>
            </a:pPr>
            <a:fld id="{23F726D4-99FB-4015-8557-FEB5480E0219}" type="slidenum">
              <a:rPr lang="en-US" altLang="ja-JP"/>
              <a:pPr>
                <a:defRPr/>
              </a:pPr>
              <a:t>‹#›</a:t>
            </a:fld>
            <a:endParaRPr lang="en-US" altLang="ja-JP" dirty="0"/>
          </a:p>
        </p:txBody>
      </p:sp>
    </p:spTree>
    <p:extLst>
      <p:ext uri="{BB962C8B-B14F-4D97-AF65-F5344CB8AC3E}">
        <p14:creationId xmlns:p14="http://schemas.microsoft.com/office/powerpoint/2010/main" val="338461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C58816AC-48BE-4E72-B945-832B1E84B058}"/>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a:extLst>
              <a:ext uri="{FF2B5EF4-FFF2-40B4-BE49-F238E27FC236}">
                <a16:creationId xmlns:a16="http://schemas.microsoft.com/office/drawing/2014/main" id="{E21E79A3-F1B0-437C-9894-A9CD00EA80DC}"/>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a:extLst>
              <a:ext uri="{FF2B5EF4-FFF2-40B4-BE49-F238E27FC236}">
                <a16:creationId xmlns:a16="http://schemas.microsoft.com/office/drawing/2014/main" id="{F0C3CE8A-CB9C-4264-9DDB-E6641341194B}"/>
              </a:ext>
            </a:extLst>
          </p:cNvPr>
          <p:cNvSpPr>
            <a:spLocks noGrp="1" noChangeArrowheads="1"/>
          </p:cNvSpPr>
          <p:nvPr>
            <p:ph type="sldNum" sz="quarter" idx="12"/>
          </p:nvPr>
        </p:nvSpPr>
        <p:spPr>
          <a:ln/>
        </p:spPr>
        <p:txBody>
          <a:bodyPr/>
          <a:lstStyle>
            <a:lvl1pPr>
              <a:defRPr/>
            </a:lvl1pPr>
          </a:lstStyle>
          <a:p>
            <a:pPr>
              <a:defRPr/>
            </a:pPr>
            <a:fld id="{0DBCC962-9436-4F8B-B3ED-015ED1154D8B}" type="slidenum">
              <a:rPr lang="en-US" altLang="ja-JP"/>
              <a:pPr>
                <a:defRPr/>
              </a:pPr>
              <a:t>‹#›</a:t>
            </a:fld>
            <a:endParaRPr lang="en-US" altLang="ja-JP" dirty="0"/>
          </a:p>
        </p:txBody>
      </p:sp>
    </p:spTree>
    <p:extLst>
      <p:ext uri="{BB962C8B-B14F-4D97-AF65-F5344CB8AC3E}">
        <p14:creationId xmlns:p14="http://schemas.microsoft.com/office/powerpoint/2010/main" val="407942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262B68CF-9149-45CE-8191-8FC360DDA406}"/>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a:extLst>
              <a:ext uri="{FF2B5EF4-FFF2-40B4-BE49-F238E27FC236}">
                <a16:creationId xmlns:a16="http://schemas.microsoft.com/office/drawing/2014/main" id="{9786EBFA-C815-4178-9496-25AB47225646}"/>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a:extLst>
              <a:ext uri="{FF2B5EF4-FFF2-40B4-BE49-F238E27FC236}">
                <a16:creationId xmlns:a16="http://schemas.microsoft.com/office/drawing/2014/main" id="{9B8930CB-6CE8-4DB5-AC07-AC6FAA8F459F}"/>
              </a:ext>
            </a:extLst>
          </p:cNvPr>
          <p:cNvSpPr>
            <a:spLocks noGrp="1" noChangeArrowheads="1"/>
          </p:cNvSpPr>
          <p:nvPr>
            <p:ph type="sldNum" sz="quarter" idx="12"/>
          </p:nvPr>
        </p:nvSpPr>
        <p:spPr>
          <a:ln/>
        </p:spPr>
        <p:txBody>
          <a:bodyPr/>
          <a:lstStyle>
            <a:lvl1pPr>
              <a:defRPr/>
            </a:lvl1pPr>
          </a:lstStyle>
          <a:p>
            <a:pPr>
              <a:defRPr/>
            </a:pPr>
            <a:fld id="{180E2074-5C0A-4DDE-B969-AE7C67D5AD30}" type="slidenum">
              <a:rPr lang="en-US" altLang="ja-JP"/>
              <a:pPr>
                <a:defRPr/>
              </a:pPr>
              <a:t>‹#›</a:t>
            </a:fld>
            <a:endParaRPr lang="en-US" altLang="ja-JP" dirty="0"/>
          </a:p>
        </p:txBody>
      </p:sp>
    </p:spTree>
    <p:extLst>
      <p:ext uri="{BB962C8B-B14F-4D97-AF65-F5344CB8AC3E}">
        <p14:creationId xmlns:p14="http://schemas.microsoft.com/office/powerpoint/2010/main" val="1649909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EBB1A4-231B-482C-9AC4-1C1E68EDF9B4}"/>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a:extLst>
              <a:ext uri="{FF2B5EF4-FFF2-40B4-BE49-F238E27FC236}">
                <a16:creationId xmlns:a16="http://schemas.microsoft.com/office/drawing/2014/main" id="{B62D5EB8-83C1-44E1-AD87-A63723DBA8BB}"/>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a:extLst>
              <a:ext uri="{FF2B5EF4-FFF2-40B4-BE49-F238E27FC236}">
                <a16:creationId xmlns:a16="http://schemas.microsoft.com/office/drawing/2014/main" id="{FD25249A-5FA2-4DC0-8882-6B897B7374CE}"/>
              </a:ext>
            </a:extLst>
          </p:cNvPr>
          <p:cNvSpPr>
            <a:spLocks noGrp="1" noChangeArrowheads="1"/>
          </p:cNvSpPr>
          <p:nvPr>
            <p:ph type="sldNum" sz="quarter" idx="12"/>
          </p:nvPr>
        </p:nvSpPr>
        <p:spPr>
          <a:ln/>
        </p:spPr>
        <p:txBody>
          <a:bodyPr/>
          <a:lstStyle>
            <a:lvl1pPr>
              <a:defRPr/>
            </a:lvl1pPr>
          </a:lstStyle>
          <a:p>
            <a:pPr>
              <a:defRPr/>
            </a:pPr>
            <a:fld id="{4AE94FC4-A678-4D37-9777-8CC38DB0CD82}" type="slidenum">
              <a:rPr lang="en-US" altLang="ja-JP"/>
              <a:pPr>
                <a:defRPr/>
              </a:pPr>
              <a:t>‹#›</a:t>
            </a:fld>
            <a:endParaRPr lang="en-US" altLang="ja-JP" dirty="0"/>
          </a:p>
        </p:txBody>
      </p:sp>
    </p:spTree>
    <p:extLst>
      <p:ext uri="{BB962C8B-B14F-4D97-AF65-F5344CB8AC3E}">
        <p14:creationId xmlns:p14="http://schemas.microsoft.com/office/powerpoint/2010/main" val="177317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46C6294C-6F8A-409E-8F36-B22CF401E4F8}"/>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a:extLst>
              <a:ext uri="{FF2B5EF4-FFF2-40B4-BE49-F238E27FC236}">
                <a16:creationId xmlns:a16="http://schemas.microsoft.com/office/drawing/2014/main" id="{C549F903-0A58-42A5-B81B-B6102BFEBDB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a:extLst>
              <a:ext uri="{FF2B5EF4-FFF2-40B4-BE49-F238E27FC236}">
                <a16:creationId xmlns:a16="http://schemas.microsoft.com/office/drawing/2014/main" id="{1D609075-47AB-4EF6-982E-59D8FD59AF97}"/>
              </a:ext>
            </a:extLst>
          </p:cNvPr>
          <p:cNvSpPr>
            <a:spLocks noGrp="1" noChangeArrowheads="1"/>
          </p:cNvSpPr>
          <p:nvPr>
            <p:ph type="sldNum" sz="quarter" idx="12"/>
          </p:nvPr>
        </p:nvSpPr>
        <p:spPr>
          <a:ln/>
        </p:spPr>
        <p:txBody>
          <a:bodyPr/>
          <a:lstStyle>
            <a:lvl1pPr>
              <a:defRPr/>
            </a:lvl1pPr>
          </a:lstStyle>
          <a:p>
            <a:pPr>
              <a:defRPr/>
            </a:pPr>
            <a:fld id="{3154FF89-D7D7-4797-9CA0-9F926C1ABA68}" type="slidenum">
              <a:rPr lang="en-US" altLang="ja-JP"/>
              <a:pPr>
                <a:defRPr/>
              </a:pPr>
              <a:t>‹#›</a:t>
            </a:fld>
            <a:endParaRPr lang="en-US" altLang="ja-JP" dirty="0"/>
          </a:p>
        </p:txBody>
      </p:sp>
    </p:spTree>
    <p:extLst>
      <p:ext uri="{BB962C8B-B14F-4D97-AF65-F5344CB8AC3E}">
        <p14:creationId xmlns:p14="http://schemas.microsoft.com/office/powerpoint/2010/main" val="251665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1649107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077A9493-795D-429B-8E0E-03BD134FB4EC}"/>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a:extLst>
              <a:ext uri="{FF2B5EF4-FFF2-40B4-BE49-F238E27FC236}">
                <a16:creationId xmlns:a16="http://schemas.microsoft.com/office/drawing/2014/main" id="{0B32E438-40C4-4636-982A-AD6536CE5194}"/>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a:extLst>
              <a:ext uri="{FF2B5EF4-FFF2-40B4-BE49-F238E27FC236}">
                <a16:creationId xmlns:a16="http://schemas.microsoft.com/office/drawing/2014/main" id="{CA46AA02-F48F-4AF1-9547-9E656E18B24E}"/>
              </a:ext>
            </a:extLst>
          </p:cNvPr>
          <p:cNvSpPr>
            <a:spLocks noGrp="1" noChangeArrowheads="1"/>
          </p:cNvSpPr>
          <p:nvPr>
            <p:ph type="sldNum" sz="quarter" idx="12"/>
          </p:nvPr>
        </p:nvSpPr>
        <p:spPr>
          <a:ln/>
        </p:spPr>
        <p:txBody>
          <a:bodyPr/>
          <a:lstStyle>
            <a:lvl1pPr>
              <a:defRPr/>
            </a:lvl1pPr>
          </a:lstStyle>
          <a:p>
            <a:pPr>
              <a:defRPr/>
            </a:pPr>
            <a:fld id="{18C78B94-C006-447B-B384-B7B466172A91}" type="slidenum">
              <a:rPr lang="en-US" altLang="ja-JP"/>
              <a:pPr>
                <a:defRPr/>
              </a:pPr>
              <a:t>‹#›</a:t>
            </a:fld>
            <a:endParaRPr lang="en-US" altLang="ja-JP" dirty="0"/>
          </a:p>
        </p:txBody>
      </p:sp>
    </p:spTree>
    <p:extLst>
      <p:ext uri="{BB962C8B-B14F-4D97-AF65-F5344CB8AC3E}">
        <p14:creationId xmlns:p14="http://schemas.microsoft.com/office/powerpoint/2010/main" val="394188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07FB4AB-197B-43B1-B5A8-3456A64014A9}"/>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a:extLst>
              <a:ext uri="{FF2B5EF4-FFF2-40B4-BE49-F238E27FC236}">
                <a16:creationId xmlns:a16="http://schemas.microsoft.com/office/drawing/2014/main" id="{04661990-B3E2-4D1E-BB0A-82774560ED4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a:extLst>
              <a:ext uri="{FF2B5EF4-FFF2-40B4-BE49-F238E27FC236}">
                <a16:creationId xmlns:a16="http://schemas.microsoft.com/office/drawing/2014/main" id="{9144124B-4CDF-42D7-A9AA-74C9782D3A4F}"/>
              </a:ext>
            </a:extLst>
          </p:cNvPr>
          <p:cNvSpPr>
            <a:spLocks noGrp="1" noChangeArrowheads="1"/>
          </p:cNvSpPr>
          <p:nvPr>
            <p:ph type="sldNum" sz="quarter" idx="12"/>
          </p:nvPr>
        </p:nvSpPr>
        <p:spPr>
          <a:ln/>
        </p:spPr>
        <p:txBody>
          <a:bodyPr/>
          <a:lstStyle>
            <a:lvl1pPr>
              <a:defRPr/>
            </a:lvl1pPr>
          </a:lstStyle>
          <a:p>
            <a:pPr>
              <a:defRPr/>
            </a:pPr>
            <a:fld id="{3C22EA64-0658-42D1-AD76-1645536FDF90}" type="slidenum">
              <a:rPr lang="en-US" altLang="ja-JP"/>
              <a:pPr>
                <a:defRPr/>
              </a:pPr>
              <a:t>‹#›</a:t>
            </a:fld>
            <a:endParaRPr lang="en-US" altLang="ja-JP" dirty="0"/>
          </a:p>
        </p:txBody>
      </p:sp>
    </p:spTree>
    <p:extLst>
      <p:ext uri="{BB962C8B-B14F-4D97-AF65-F5344CB8AC3E}">
        <p14:creationId xmlns:p14="http://schemas.microsoft.com/office/powerpoint/2010/main" val="2043314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31523"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7B31F39-B5DE-48CF-99E3-DCC4D098806C}"/>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a:extLst>
              <a:ext uri="{FF2B5EF4-FFF2-40B4-BE49-F238E27FC236}">
                <a16:creationId xmlns:a16="http://schemas.microsoft.com/office/drawing/2014/main" id="{CD5EA5F7-E78A-4EB3-B7F7-F4E76B3D8659}"/>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a:extLst>
              <a:ext uri="{FF2B5EF4-FFF2-40B4-BE49-F238E27FC236}">
                <a16:creationId xmlns:a16="http://schemas.microsoft.com/office/drawing/2014/main" id="{3A649FB5-05D0-4B08-823F-F576A796AA31}"/>
              </a:ext>
            </a:extLst>
          </p:cNvPr>
          <p:cNvSpPr>
            <a:spLocks noGrp="1" noChangeArrowheads="1"/>
          </p:cNvSpPr>
          <p:nvPr>
            <p:ph type="sldNum" sz="quarter" idx="12"/>
          </p:nvPr>
        </p:nvSpPr>
        <p:spPr>
          <a:ln/>
        </p:spPr>
        <p:txBody>
          <a:bodyPr/>
          <a:lstStyle>
            <a:lvl1pPr>
              <a:defRPr/>
            </a:lvl1pPr>
          </a:lstStyle>
          <a:p>
            <a:pPr>
              <a:defRPr/>
            </a:pPr>
            <a:fld id="{750662F1-5C6B-4009-8FE3-57BA55B9C2EB}" type="slidenum">
              <a:rPr lang="en-US" altLang="ja-JP"/>
              <a:pPr>
                <a:defRPr/>
              </a:pPr>
              <a:t>‹#›</a:t>
            </a:fld>
            <a:endParaRPr lang="en-US" altLang="ja-JP" dirty="0"/>
          </a:p>
        </p:txBody>
      </p:sp>
    </p:spTree>
    <p:extLst>
      <p:ext uri="{BB962C8B-B14F-4D97-AF65-F5344CB8AC3E}">
        <p14:creationId xmlns:p14="http://schemas.microsoft.com/office/powerpoint/2010/main" val="317455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44462"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2338" y="1600200"/>
            <a:ext cx="4044462"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9"/>
            <a:ext cx="4044462"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2338" y="3938589"/>
            <a:ext cx="4044462"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E989EC58-D996-43A9-9C19-73C9EDCBB03D}"/>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a:extLst>
              <a:ext uri="{FF2B5EF4-FFF2-40B4-BE49-F238E27FC236}">
                <a16:creationId xmlns:a16="http://schemas.microsoft.com/office/drawing/2014/main" id="{D1267438-536A-43BE-9732-206BF0740BFD}"/>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a:extLst>
              <a:ext uri="{FF2B5EF4-FFF2-40B4-BE49-F238E27FC236}">
                <a16:creationId xmlns:a16="http://schemas.microsoft.com/office/drawing/2014/main" id="{6F52C57D-FAC4-4B8A-9F37-6FA35F893256}"/>
              </a:ext>
            </a:extLst>
          </p:cNvPr>
          <p:cNvSpPr>
            <a:spLocks noGrp="1" noChangeArrowheads="1"/>
          </p:cNvSpPr>
          <p:nvPr>
            <p:ph type="sldNum" sz="quarter" idx="12"/>
          </p:nvPr>
        </p:nvSpPr>
        <p:spPr>
          <a:ln/>
        </p:spPr>
        <p:txBody>
          <a:bodyPr/>
          <a:lstStyle>
            <a:lvl1pPr>
              <a:defRPr/>
            </a:lvl1pPr>
          </a:lstStyle>
          <a:p>
            <a:pPr>
              <a:defRPr/>
            </a:pPr>
            <a:fld id="{2E78EC63-0C44-469E-8EF8-C38E9C38B322}" type="slidenum">
              <a:rPr lang="en-US" altLang="ja-JP"/>
              <a:pPr>
                <a:defRPr/>
              </a:pPr>
              <a:t>‹#›</a:t>
            </a:fld>
            <a:endParaRPr lang="en-US" altLang="ja-JP" dirty="0"/>
          </a:p>
        </p:txBody>
      </p:sp>
    </p:spTree>
    <p:extLst>
      <p:ext uri="{BB962C8B-B14F-4D97-AF65-F5344CB8AC3E}">
        <p14:creationId xmlns:p14="http://schemas.microsoft.com/office/powerpoint/2010/main" val="89735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06161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89217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43237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390157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155063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228425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CC8A70-9FCB-48EF-A9D6-941DEC2668B9}"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414871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C8A70-9FCB-48EF-A9D6-941DEC2668B9}" type="datetimeFigureOut">
              <a:rPr kumimoji="1" lang="ja-JP" altLang="en-US" smtClean="0"/>
              <a:t>2025/2/12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A1E70-37D3-4569-B098-A44C6313FEC5}" type="slidenum">
              <a:rPr kumimoji="1" lang="ja-JP" altLang="en-US" smtClean="0"/>
              <a:t>‹#›</a:t>
            </a:fld>
            <a:endParaRPr kumimoji="1" lang="ja-JP" altLang="en-US"/>
          </a:p>
        </p:txBody>
      </p:sp>
    </p:spTree>
    <p:extLst>
      <p:ext uri="{BB962C8B-B14F-4D97-AF65-F5344CB8AC3E}">
        <p14:creationId xmlns:p14="http://schemas.microsoft.com/office/powerpoint/2010/main" val="1780389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A506320-DE0B-4E69-A0E7-FBC41C3A10C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81FC40B-FB47-45B7-A61B-D0A536365239}"/>
              </a:ext>
            </a:extLst>
          </p:cNvPr>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F7A4A78-93C7-4A5D-8E46-648848A15F7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eaLnBrk="1" hangingPunct="1">
              <a:defRPr sz="1292">
                <a:latin typeface="Arial" charset="0"/>
                <a:ea typeface="ＭＳ Ｐゴシック" charset="-128"/>
              </a:defRPr>
            </a:lvl1pPr>
          </a:lstStyle>
          <a:p>
            <a:pPr>
              <a:defRPr/>
            </a:pPr>
            <a:endParaRPr lang="en-US" altLang="ja-JP" dirty="0"/>
          </a:p>
        </p:txBody>
      </p:sp>
      <p:sp>
        <p:nvSpPr>
          <p:cNvPr id="1029" name="Rectangle 5">
            <a:extLst>
              <a:ext uri="{FF2B5EF4-FFF2-40B4-BE49-F238E27FC236}">
                <a16:creationId xmlns:a16="http://schemas.microsoft.com/office/drawing/2014/main" id="{F2E1AAC5-2F84-4052-916C-A1EB7187C77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ctr" eaLnBrk="1" hangingPunct="1">
              <a:defRPr sz="1292">
                <a:latin typeface="Arial" charset="0"/>
                <a:ea typeface="ＭＳ Ｐゴシック" charset="-128"/>
              </a:defRPr>
            </a:lvl1pPr>
          </a:lstStyle>
          <a:p>
            <a:pPr>
              <a:defRPr/>
            </a:pPr>
            <a:endParaRPr lang="en-US" altLang="ja-JP" dirty="0"/>
          </a:p>
        </p:txBody>
      </p:sp>
      <p:sp>
        <p:nvSpPr>
          <p:cNvPr id="1030" name="Rectangle 6">
            <a:extLst>
              <a:ext uri="{FF2B5EF4-FFF2-40B4-BE49-F238E27FC236}">
                <a16:creationId xmlns:a16="http://schemas.microsoft.com/office/drawing/2014/main" id="{EC38F7B0-9C15-4976-9BE5-8B1E2F4AFB0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r" eaLnBrk="1" hangingPunct="1">
              <a:defRPr sz="1292"/>
            </a:lvl1pPr>
          </a:lstStyle>
          <a:p>
            <a:pPr>
              <a:defRPr/>
            </a:pPr>
            <a:fld id="{0ADCD18A-9187-4EB6-86C0-602FC42EBEB2}" type="slidenum">
              <a:rPr lang="en-US" altLang="ja-JP"/>
              <a:pPr>
                <a:defRPr/>
              </a:pPr>
              <a:t>‹#›</a:t>
            </a:fld>
            <a:endParaRPr lang="en-US" altLang="ja-JP" dirty="0"/>
          </a:p>
        </p:txBody>
      </p:sp>
    </p:spTree>
    <p:extLst>
      <p:ext uri="{BB962C8B-B14F-4D97-AF65-F5344CB8AC3E}">
        <p14:creationId xmlns:p14="http://schemas.microsoft.com/office/powerpoint/2010/main" val="3770371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charset="-128"/>
        </a:defRPr>
      </a:lvl2pPr>
      <a:lvl3pPr algn="ctr" rtl="0" eaLnBrk="0" fontAlgn="base" hangingPunct="0">
        <a:spcBef>
          <a:spcPct val="0"/>
        </a:spcBef>
        <a:spcAft>
          <a:spcPct val="0"/>
        </a:spcAft>
        <a:defRPr kumimoji="1" sz="4062">
          <a:solidFill>
            <a:schemeClr val="tx2"/>
          </a:solidFill>
          <a:latin typeface="Arial" charset="0"/>
          <a:ea typeface="ＭＳ Ｐゴシック" charset="-128"/>
        </a:defRPr>
      </a:lvl3pPr>
      <a:lvl4pPr algn="ctr" rtl="0" eaLnBrk="0" fontAlgn="base" hangingPunct="0">
        <a:spcBef>
          <a:spcPct val="0"/>
        </a:spcBef>
        <a:spcAft>
          <a:spcPct val="0"/>
        </a:spcAft>
        <a:defRPr kumimoji="1" sz="4062">
          <a:solidFill>
            <a:schemeClr val="tx2"/>
          </a:solidFill>
          <a:latin typeface="Arial" charset="0"/>
          <a:ea typeface="ＭＳ Ｐゴシック" charset="-128"/>
        </a:defRPr>
      </a:lvl4pPr>
      <a:lvl5pPr algn="ctr" rtl="0" eaLnBrk="0" fontAlgn="base" hangingPunct="0">
        <a:spcBef>
          <a:spcPct val="0"/>
        </a:spcBef>
        <a:spcAft>
          <a:spcPct val="0"/>
        </a:spcAft>
        <a:defRPr kumimoji="1" sz="4062">
          <a:solidFill>
            <a:schemeClr val="tx2"/>
          </a:solidFill>
          <a:latin typeface="Arial" charset="0"/>
          <a:ea typeface="ＭＳ Ｐゴシック" charset="-128"/>
        </a:defRPr>
      </a:lvl5pPr>
      <a:lvl6pPr marL="422041" algn="ctr" rtl="0" fontAlgn="base">
        <a:spcBef>
          <a:spcPct val="0"/>
        </a:spcBef>
        <a:spcAft>
          <a:spcPct val="0"/>
        </a:spcAft>
        <a:defRPr kumimoji="1" sz="4062">
          <a:solidFill>
            <a:schemeClr val="tx2"/>
          </a:solidFill>
          <a:latin typeface="Arial" charset="0"/>
          <a:ea typeface="ＭＳ Ｐゴシック" charset="-128"/>
        </a:defRPr>
      </a:lvl6pPr>
      <a:lvl7pPr marL="844083" algn="ctr" rtl="0" fontAlgn="base">
        <a:spcBef>
          <a:spcPct val="0"/>
        </a:spcBef>
        <a:spcAft>
          <a:spcPct val="0"/>
        </a:spcAft>
        <a:defRPr kumimoji="1" sz="4062">
          <a:solidFill>
            <a:schemeClr val="tx2"/>
          </a:solidFill>
          <a:latin typeface="Arial" charset="0"/>
          <a:ea typeface="ＭＳ Ｐゴシック" charset="-128"/>
        </a:defRPr>
      </a:lvl7pPr>
      <a:lvl8pPr marL="1266124" algn="ctr" rtl="0" fontAlgn="base">
        <a:spcBef>
          <a:spcPct val="0"/>
        </a:spcBef>
        <a:spcAft>
          <a:spcPct val="0"/>
        </a:spcAft>
        <a:defRPr kumimoji="1" sz="4062">
          <a:solidFill>
            <a:schemeClr val="tx2"/>
          </a:solidFill>
          <a:latin typeface="Arial" charset="0"/>
          <a:ea typeface="ＭＳ Ｐゴシック" charset="-128"/>
        </a:defRPr>
      </a:lvl8pPr>
      <a:lvl9pPr marL="1688165" algn="ctr" rtl="0" fontAlgn="base">
        <a:spcBef>
          <a:spcPct val="0"/>
        </a:spcBef>
        <a:spcAft>
          <a:spcPct val="0"/>
        </a:spcAft>
        <a:defRPr kumimoji="1" sz="4062">
          <a:solidFill>
            <a:schemeClr val="tx2"/>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4352" indent="-262311"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0"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議題（１）</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進捗状況・新たな取組について</a:t>
            </a:r>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資料１</a:t>
            </a:r>
          </a:p>
        </p:txBody>
      </p:sp>
      <p:sp>
        <p:nvSpPr>
          <p:cNvPr id="7" name="スライド番号プレースホルダー 1">
            <a:extLst>
              <a:ext uri="{FF2B5EF4-FFF2-40B4-BE49-F238E27FC236}">
                <a16:creationId xmlns:a16="http://schemas.microsoft.com/office/drawing/2014/main" id="{00562078-CF80-4101-B583-E5F77F24C830}"/>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a:t>
            </a:fld>
            <a:endParaRPr lang="ja-JP" altLang="en-US" dirty="0"/>
          </a:p>
        </p:txBody>
      </p:sp>
    </p:spTree>
    <p:extLst>
      <p:ext uri="{BB962C8B-B14F-4D97-AF65-F5344CB8AC3E}">
        <p14:creationId xmlns:p14="http://schemas.microsoft.com/office/powerpoint/2010/main" val="333768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CFA1823B-07E5-4AB3-ADBC-3BBE477BD9C6}"/>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議題（２）</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大阪府地球温暖化対策実行計画の見直しについて</a:t>
            </a: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10</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資料２</a:t>
            </a:r>
          </a:p>
        </p:txBody>
      </p:sp>
      <p:sp>
        <p:nvSpPr>
          <p:cNvPr id="6" name="スライド番号プレースホルダー 1">
            <a:extLst>
              <a:ext uri="{FF2B5EF4-FFF2-40B4-BE49-F238E27FC236}">
                <a16:creationId xmlns:a16="http://schemas.microsoft.com/office/drawing/2014/main" id="{FF0A0818-AB1B-4C42-A2A6-787941A5889E}"/>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10</a:t>
            </a:fld>
            <a:endParaRPr lang="ja-JP" altLang="en-US" dirty="0"/>
          </a:p>
        </p:txBody>
      </p:sp>
    </p:spTree>
    <p:extLst>
      <p:ext uri="{BB962C8B-B14F-4D97-AF65-F5344CB8AC3E}">
        <p14:creationId xmlns:p14="http://schemas.microsoft.com/office/powerpoint/2010/main" val="67792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009161" y="264791"/>
            <a:ext cx="2133600" cy="337038"/>
          </a:xfrm>
        </p:spPr>
        <p:txBody>
          <a:bodyPr vert="horz" lIns="84406" tIns="42203" rIns="84406" bIns="42203" rtlCol="0" anchor="ctr"/>
          <a:lstStyle/>
          <a:p>
            <a:fld id="{03334358-8247-4568-97F9-9763B8C66191}" type="slidenum">
              <a:rPr lang="ja-JP" altLang="en-US" sz="1292" b="1">
                <a:solidFill>
                  <a:schemeClr val="bg1"/>
                </a:solidFill>
                <a:latin typeface="BIZ UDPゴシック" panose="020B0400000000000000" pitchFamily="50" charset="-128"/>
                <a:ea typeface="BIZ UDPゴシック" panose="020B0400000000000000" pitchFamily="50" charset="-128"/>
              </a:rPr>
              <a:pPr/>
              <a:t>11</a:t>
            </a:fld>
            <a:endParaRPr lang="ja-JP" altLang="en-US" sz="1292" b="1" dirty="0">
              <a:solidFill>
                <a:schemeClr val="bg1"/>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D2C3385F-D093-477B-838F-0938AEF23612}"/>
              </a:ext>
            </a:extLst>
          </p:cNvPr>
          <p:cNvSpPr txBox="1">
            <a:spLocks/>
          </p:cNvSpPr>
          <p:nvPr/>
        </p:nvSpPr>
        <p:spPr>
          <a:xfrm>
            <a:off x="0" y="0"/>
            <a:ext cx="9144000" cy="54000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国の動向（地球温暖化対策計画の見直し）</a:t>
            </a:r>
          </a:p>
        </p:txBody>
      </p:sp>
      <p:grpSp>
        <p:nvGrpSpPr>
          <p:cNvPr id="13" name="グループ化 12">
            <a:extLst>
              <a:ext uri="{FF2B5EF4-FFF2-40B4-BE49-F238E27FC236}">
                <a16:creationId xmlns:a16="http://schemas.microsoft.com/office/drawing/2014/main" id="{014B71D3-EE96-40E5-89E1-1515EDBB0E05}"/>
              </a:ext>
            </a:extLst>
          </p:cNvPr>
          <p:cNvGrpSpPr/>
          <p:nvPr/>
        </p:nvGrpSpPr>
        <p:grpSpPr>
          <a:xfrm>
            <a:off x="1149965" y="1824989"/>
            <a:ext cx="6914743" cy="4868145"/>
            <a:chOff x="1485040" y="2168226"/>
            <a:chExt cx="6611299" cy="4671350"/>
          </a:xfrm>
        </p:grpSpPr>
        <p:pic>
          <p:nvPicPr>
            <p:cNvPr id="14" name="図 13">
              <a:extLst>
                <a:ext uri="{FF2B5EF4-FFF2-40B4-BE49-F238E27FC236}">
                  <a16:creationId xmlns:a16="http://schemas.microsoft.com/office/drawing/2014/main" id="{483F665B-0E1A-41CF-809A-B3601E56E07D}"/>
                </a:ext>
              </a:extLst>
            </p:cNvPr>
            <p:cNvPicPr>
              <a:picLocks noChangeAspect="1"/>
            </p:cNvPicPr>
            <p:nvPr/>
          </p:nvPicPr>
          <p:blipFill>
            <a:blip r:embed="rId2"/>
            <a:stretch>
              <a:fillRect/>
            </a:stretch>
          </p:blipFill>
          <p:spPr>
            <a:xfrm>
              <a:off x="1485040" y="2168226"/>
              <a:ext cx="6611299" cy="4671350"/>
            </a:xfrm>
            <a:prstGeom prst="rect">
              <a:avLst/>
            </a:prstGeom>
          </p:spPr>
        </p:pic>
        <p:sp>
          <p:nvSpPr>
            <p:cNvPr id="15" name="正方形/長方形 14">
              <a:extLst>
                <a:ext uri="{FF2B5EF4-FFF2-40B4-BE49-F238E27FC236}">
                  <a16:creationId xmlns:a16="http://schemas.microsoft.com/office/drawing/2014/main" id="{968CC46E-50D6-4B78-B48C-C574C0988012}"/>
                </a:ext>
              </a:extLst>
            </p:cNvPr>
            <p:cNvSpPr/>
            <p:nvPr/>
          </p:nvSpPr>
          <p:spPr>
            <a:xfrm>
              <a:off x="7545288" y="6455554"/>
              <a:ext cx="216024"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A6E9B577-6ACB-424A-BAA3-31128CD25D9F}"/>
              </a:ext>
            </a:extLst>
          </p:cNvPr>
          <p:cNvSpPr/>
          <p:nvPr/>
        </p:nvSpPr>
        <p:spPr>
          <a:xfrm>
            <a:off x="111858" y="615609"/>
            <a:ext cx="8863466" cy="1271209"/>
          </a:xfrm>
          <a:prstGeom prst="rect">
            <a:avLst/>
          </a:prstGeom>
          <a:ln w="28575">
            <a:solidFill>
              <a:srgbClr val="006600"/>
            </a:solidFill>
          </a:ln>
        </p:spPr>
        <p:txBody>
          <a:bodyPr wrap="square" anchor="t">
            <a:noAutofit/>
          </a:bodyPr>
          <a:lstStyle/>
          <a:p>
            <a:r>
              <a:rPr lang="ja-JP" altLang="en-US" sz="1800" dirty="0">
                <a:latin typeface="Meiryo UI" panose="020B0604030504040204" pitchFamily="50" charset="-128"/>
                <a:ea typeface="Meiryo UI" panose="020B0604030504040204" pitchFamily="50" charset="-128"/>
              </a:rPr>
              <a:t>地球温暖化対策計画（案）公表（令和６年</a:t>
            </a:r>
            <a:r>
              <a:rPr lang="en-US" altLang="ja-JP" sz="1800" dirty="0">
                <a:latin typeface="Meiryo UI" panose="020B0604030504040204" pitchFamily="50" charset="-128"/>
                <a:ea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rPr>
              <a:t>24</a:t>
            </a:r>
            <a:r>
              <a:rPr lang="ja-JP" altLang="en-US" sz="1800" dirty="0">
                <a:latin typeface="Meiryo UI" panose="020B0604030504040204" pitchFamily="50" charset="-128"/>
                <a:ea typeface="Meiryo UI" panose="020B0604030504040204" pitchFamily="50" charset="-128"/>
              </a:rPr>
              <a:t>日）</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800" dirty="0">
                <a:latin typeface="Meiryo UI" panose="020B0604030504040204" pitchFamily="50" charset="-128"/>
                <a:ea typeface="Meiryo UI" panose="020B0604030504040204" pitchFamily="50" charset="-128"/>
              </a:rPr>
              <a:t>計画期間：閣議決定日から</a:t>
            </a:r>
            <a:r>
              <a:rPr lang="en-US" altLang="ja-JP" sz="1800" dirty="0">
                <a:latin typeface="Meiryo UI" panose="020B0604030504040204" pitchFamily="50" charset="-128"/>
                <a:ea typeface="Meiryo UI" panose="020B0604030504040204" pitchFamily="50" charset="-128"/>
              </a:rPr>
              <a:t>2040</a:t>
            </a:r>
            <a:r>
              <a:rPr lang="ja-JP" altLang="en-US" sz="1800" dirty="0">
                <a:latin typeface="Meiryo UI" panose="020B0604030504040204" pitchFamily="50" charset="-128"/>
                <a:ea typeface="Meiryo UI" panose="020B0604030504040204" pitchFamily="50" charset="-128"/>
              </a:rPr>
              <a:t>年度末</a:t>
            </a:r>
            <a:endParaRPr lang="en-US" altLang="ja-JP" sz="1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800" dirty="0">
                <a:latin typeface="Meiryo UI" panose="020B0604030504040204" pitchFamily="50" charset="-128"/>
                <a:ea typeface="Meiryo UI" panose="020B0604030504040204" pitchFamily="50" charset="-128"/>
              </a:rPr>
              <a:t>温室効果ガス削減目標（</a:t>
            </a:r>
            <a:r>
              <a:rPr lang="en-US" altLang="ja-JP" sz="1800" dirty="0">
                <a:latin typeface="Meiryo UI" panose="020B0604030504040204" pitchFamily="50" charset="-128"/>
                <a:ea typeface="Meiryo UI" panose="020B0604030504040204" pitchFamily="50" charset="-128"/>
              </a:rPr>
              <a:t>2013</a:t>
            </a:r>
            <a:r>
              <a:rPr lang="ja-JP" altLang="en-US" sz="1800" dirty="0">
                <a:latin typeface="Meiryo UI" panose="020B0604030504040204" pitchFamily="50" charset="-128"/>
                <a:ea typeface="Meiryo UI" panose="020B0604030504040204" pitchFamily="50" charset="-128"/>
              </a:rPr>
              <a:t>年度比）</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4F11D953-790C-4E7D-9534-5B2D64F81FAD}"/>
              </a:ext>
            </a:extLst>
          </p:cNvPr>
          <p:cNvSpPr txBox="1"/>
          <p:nvPr/>
        </p:nvSpPr>
        <p:spPr>
          <a:xfrm>
            <a:off x="5738570" y="6612700"/>
            <a:ext cx="2749024"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出典：地球温暖化対策推進本部資料</a:t>
            </a:r>
          </a:p>
        </p:txBody>
      </p:sp>
      <p:graphicFrame>
        <p:nvGraphicFramePr>
          <p:cNvPr id="18" name="表 17">
            <a:extLst>
              <a:ext uri="{FF2B5EF4-FFF2-40B4-BE49-F238E27FC236}">
                <a16:creationId xmlns:a16="http://schemas.microsoft.com/office/drawing/2014/main" id="{5F8EAFD2-F57D-4271-9E4E-019C7DE27F4C}"/>
              </a:ext>
            </a:extLst>
          </p:cNvPr>
          <p:cNvGraphicFramePr>
            <a:graphicFrameLocks noGrp="1"/>
          </p:cNvGraphicFramePr>
          <p:nvPr>
            <p:extLst>
              <p:ext uri="{D42A27DB-BD31-4B8C-83A1-F6EECF244321}">
                <p14:modId xmlns:p14="http://schemas.microsoft.com/office/powerpoint/2010/main" val="3184293691"/>
              </p:ext>
            </p:extLst>
          </p:nvPr>
        </p:nvGraphicFramePr>
        <p:xfrm>
          <a:off x="4795629" y="928838"/>
          <a:ext cx="3691965" cy="695436"/>
        </p:xfrm>
        <a:graphic>
          <a:graphicData uri="http://schemas.openxmlformats.org/drawingml/2006/table">
            <a:tbl>
              <a:tblPr firstRow="1" bandRow="1">
                <a:tableStyleId>{5C22544A-7EE6-4342-B048-85BDC9FD1C3A}</a:tableStyleId>
              </a:tblPr>
              <a:tblGrid>
                <a:gridCol w="1230655">
                  <a:extLst>
                    <a:ext uri="{9D8B030D-6E8A-4147-A177-3AD203B41FA5}">
                      <a16:colId xmlns:a16="http://schemas.microsoft.com/office/drawing/2014/main" val="1295659177"/>
                    </a:ext>
                  </a:extLst>
                </a:gridCol>
                <a:gridCol w="1230655">
                  <a:extLst>
                    <a:ext uri="{9D8B030D-6E8A-4147-A177-3AD203B41FA5}">
                      <a16:colId xmlns:a16="http://schemas.microsoft.com/office/drawing/2014/main" val="188092837"/>
                    </a:ext>
                  </a:extLst>
                </a:gridCol>
                <a:gridCol w="1230655">
                  <a:extLst>
                    <a:ext uri="{9D8B030D-6E8A-4147-A177-3AD203B41FA5}">
                      <a16:colId xmlns:a16="http://schemas.microsoft.com/office/drawing/2014/main" val="2448215054"/>
                    </a:ext>
                  </a:extLst>
                </a:gridCol>
              </a:tblGrid>
              <a:tr h="347718">
                <a:tc>
                  <a:txBody>
                    <a:bodyPr/>
                    <a:lstStyle/>
                    <a:p>
                      <a:pPr algn="ctr"/>
                      <a:r>
                        <a:rPr kumimoji="1" lang="en-US" altLang="ja-JP" sz="1600" b="0" dirty="0">
                          <a:latin typeface="Meiryo UI" panose="020B0604030504040204" pitchFamily="50" charset="-128"/>
                          <a:ea typeface="Meiryo UI" panose="020B0604030504040204" pitchFamily="50" charset="-128"/>
                        </a:rPr>
                        <a:t>2030</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2035</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2040</a:t>
                      </a:r>
                      <a:r>
                        <a:rPr kumimoji="1" lang="ja-JP" altLang="en-US" sz="1600" b="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2860617611"/>
                  </a:ext>
                </a:extLst>
              </a:tr>
              <a:tr h="347718">
                <a:tc>
                  <a:txBody>
                    <a:bodyPr/>
                    <a:lstStyle/>
                    <a:p>
                      <a:pPr algn="ctr"/>
                      <a:r>
                        <a:rPr kumimoji="1" lang="en-US" altLang="ja-JP" sz="1600" b="0" dirty="0">
                          <a:latin typeface="Meiryo UI" panose="020B0604030504040204" pitchFamily="50" charset="-128"/>
                          <a:ea typeface="Meiryo UI" panose="020B0604030504040204" pitchFamily="50" charset="-128"/>
                        </a:rPr>
                        <a:t>46%</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60%</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73%</a:t>
                      </a:r>
                      <a:r>
                        <a:rPr kumimoji="1" lang="ja-JP" altLang="en-US" sz="1600" b="0" dirty="0">
                          <a:latin typeface="Meiryo UI" panose="020B0604030504040204" pitchFamily="50" charset="-128"/>
                          <a:ea typeface="Meiryo UI" panose="020B0604030504040204" pitchFamily="50" charset="-128"/>
                        </a:rPr>
                        <a:t>削減</a:t>
                      </a:r>
                    </a:p>
                  </a:txBody>
                  <a:tcPr/>
                </a:tc>
                <a:extLst>
                  <a:ext uri="{0D108BD9-81ED-4DB2-BD59-A6C34878D82A}">
                    <a16:rowId xmlns:a16="http://schemas.microsoft.com/office/drawing/2014/main" val="3388901596"/>
                  </a:ext>
                </a:extLst>
              </a:tr>
            </a:tbl>
          </a:graphicData>
        </a:graphic>
      </p:graphicFrame>
      <p:sp>
        <p:nvSpPr>
          <p:cNvPr id="12" name="スライド番号プレースホルダー 1">
            <a:extLst>
              <a:ext uri="{FF2B5EF4-FFF2-40B4-BE49-F238E27FC236}">
                <a16:creationId xmlns:a16="http://schemas.microsoft.com/office/drawing/2014/main" id="{10AF372F-5ED5-4BA7-A2C1-FF7E0E726190}"/>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11</a:t>
            </a:fld>
            <a:endParaRPr lang="ja-JP" altLang="en-US" dirty="0"/>
          </a:p>
        </p:txBody>
      </p:sp>
      <p:sp>
        <p:nvSpPr>
          <p:cNvPr id="19" name="テキスト ボックス 18">
            <a:extLst>
              <a:ext uri="{FF2B5EF4-FFF2-40B4-BE49-F238E27FC236}">
                <a16:creationId xmlns:a16="http://schemas.microsoft.com/office/drawing/2014/main" id="{0C6A7D8D-2F13-4860-90D5-F90309D2563C}"/>
              </a:ext>
            </a:extLst>
          </p:cNvPr>
          <p:cNvSpPr txBox="1"/>
          <p:nvPr/>
        </p:nvSpPr>
        <p:spPr>
          <a:xfrm>
            <a:off x="2602133" y="1604919"/>
            <a:ext cx="6839350"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第７次エネルギー基本計画（案）：</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年度の再エネの発電電力割合は</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割程度</a:t>
            </a:r>
          </a:p>
        </p:txBody>
      </p:sp>
    </p:spTree>
    <p:extLst>
      <p:ext uri="{BB962C8B-B14F-4D97-AF65-F5344CB8AC3E}">
        <p14:creationId xmlns:p14="http://schemas.microsoft.com/office/powerpoint/2010/main" val="24779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1C5D63DF-3B69-820C-7A08-B055A043BBBD}"/>
              </a:ext>
            </a:extLst>
          </p:cNvPr>
          <p:cNvSpPr>
            <a:spLocks noGrp="1"/>
          </p:cNvSpPr>
          <p:nvPr>
            <p:ph type="sldNum" sz="quarter" idx="12"/>
          </p:nvPr>
        </p:nvSpPr>
        <p:spPr>
          <a:xfrm>
            <a:off x="7009161" y="264791"/>
            <a:ext cx="2133600" cy="337038"/>
          </a:xfrm>
        </p:spPr>
        <p:txBody>
          <a:bodyPr vert="horz" lIns="84406" tIns="42203" rIns="84406" bIns="42203" rtlCol="0" anchor="ctr"/>
          <a:lstStyle/>
          <a:p>
            <a:fld id="{03334358-8247-4568-97F9-9763B8C66191}" type="slidenum">
              <a:rPr lang="ja-JP" altLang="en-US" sz="1292" b="1">
                <a:solidFill>
                  <a:schemeClr val="bg1"/>
                </a:solidFill>
                <a:latin typeface="BIZ UDPゴシック" panose="020B0400000000000000" pitchFamily="50" charset="-128"/>
                <a:ea typeface="BIZ UDPゴシック" panose="020B0400000000000000" pitchFamily="50" charset="-128"/>
              </a:rPr>
              <a:pPr/>
              <a:t>12</a:t>
            </a:fld>
            <a:endParaRPr lang="ja-JP" altLang="en-US" sz="1292" b="1" dirty="0">
              <a:solidFill>
                <a:schemeClr val="bg1"/>
              </a:solidFill>
              <a:latin typeface="BIZ UDPゴシック" panose="020B0400000000000000" pitchFamily="50" charset="-128"/>
              <a:ea typeface="BIZ UDPゴシック" panose="020B0400000000000000" pitchFamily="50" charset="-128"/>
            </a:endParaRPr>
          </a:p>
        </p:txBody>
      </p:sp>
      <p:sp>
        <p:nvSpPr>
          <p:cNvPr id="12" name="角丸四角形 15">
            <a:extLst>
              <a:ext uri="{FF2B5EF4-FFF2-40B4-BE49-F238E27FC236}">
                <a16:creationId xmlns:a16="http://schemas.microsoft.com/office/drawing/2014/main" id="{1E76EE44-D0FB-4EEE-A4E4-CE900DCA5B90}"/>
              </a:ext>
            </a:extLst>
          </p:cNvPr>
          <p:cNvSpPr/>
          <p:nvPr/>
        </p:nvSpPr>
        <p:spPr>
          <a:xfrm>
            <a:off x="118581" y="1390222"/>
            <a:ext cx="2303777" cy="32288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3231" bIns="33231" rtlCol="0" anchor="ctr">
            <a:spAutoFit/>
          </a:bodyPr>
          <a:lstStyle/>
          <a:p>
            <a:pPr algn="ctr"/>
            <a:r>
              <a:rPr lang="ja-JP" altLang="en-US" sz="1662" b="1" dirty="0">
                <a:latin typeface="Meiryo UI" pitchFamily="50" charset="-128"/>
                <a:ea typeface="Meiryo UI" pitchFamily="50" charset="-128"/>
                <a:cs typeface="Meiryo UI" pitchFamily="50" charset="-128"/>
              </a:rPr>
              <a:t>見直しの方向性</a:t>
            </a:r>
            <a:endParaRPr lang="en-US" altLang="ja-JP" sz="1662" b="1" dirty="0">
              <a:latin typeface="Meiryo UI" pitchFamily="50" charset="-128"/>
              <a:ea typeface="Meiryo UI" pitchFamily="50" charset="-128"/>
              <a:cs typeface="Meiryo UI" pitchFamily="50" charset="-128"/>
            </a:endParaRPr>
          </a:p>
        </p:txBody>
      </p:sp>
      <p:sp>
        <p:nvSpPr>
          <p:cNvPr id="14" name="角丸四角形 13">
            <a:extLst>
              <a:ext uri="{FF2B5EF4-FFF2-40B4-BE49-F238E27FC236}">
                <a16:creationId xmlns:a16="http://schemas.microsoft.com/office/drawing/2014/main" id="{1CFF1150-C873-4ACA-BA13-6F3010DB6D18}"/>
              </a:ext>
            </a:extLst>
          </p:cNvPr>
          <p:cNvSpPr/>
          <p:nvPr/>
        </p:nvSpPr>
        <p:spPr>
          <a:xfrm>
            <a:off x="118582" y="1390222"/>
            <a:ext cx="8906838" cy="1087022"/>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809"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93623BC-1664-4C5A-836D-352DD7B58B71}"/>
              </a:ext>
            </a:extLst>
          </p:cNvPr>
          <p:cNvSpPr txBox="1"/>
          <p:nvPr/>
        </p:nvSpPr>
        <p:spPr>
          <a:xfrm>
            <a:off x="138826" y="1720964"/>
            <a:ext cx="8694456" cy="707886"/>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万博開催によるインパクト</a:t>
            </a:r>
            <a:r>
              <a:rPr lang="ja-JP" altLang="en-US" sz="2000" dirty="0">
                <a:latin typeface="Meiryo UI" panose="020B0604030504040204" pitchFamily="50" charset="-128"/>
                <a:ea typeface="Meiryo UI" panose="020B0604030504040204" pitchFamily="50" charset="-128"/>
              </a:rPr>
              <a:t>を活かし、</a:t>
            </a:r>
            <a:r>
              <a:rPr lang="ja-JP" altLang="en-US" sz="2000" b="1" dirty="0">
                <a:latin typeface="Meiryo UI" panose="020B0604030504040204" pitchFamily="50" charset="-128"/>
                <a:ea typeface="Meiryo UI" panose="020B0604030504040204" pitchFamily="50" charset="-128"/>
              </a:rPr>
              <a:t>国が定める削減目標以上</a:t>
            </a:r>
            <a:r>
              <a:rPr lang="ja-JP" altLang="en-US" sz="2000" dirty="0">
                <a:latin typeface="Meiryo UI" panose="020B0604030504040204" pitchFamily="50" charset="-128"/>
                <a:ea typeface="Meiryo UI" panose="020B0604030504040204" pitchFamily="50" charset="-128"/>
              </a:rPr>
              <a:t>をめざして、</a:t>
            </a:r>
            <a:r>
              <a:rPr lang="ja-JP" altLang="en-US" sz="2000" b="1" dirty="0">
                <a:latin typeface="Meiryo UI" panose="020B0604030504040204" pitchFamily="50" charset="-128"/>
                <a:ea typeface="Meiryo UI" panose="020B0604030504040204" pitchFamily="50" charset="-128"/>
              </a:rPr>
              <a:t>脱炭素と経済成長の両立</a:t>
            </a:r>
            <a:r>
              <a:rPr lang="ja-JP" altLang="en-US" sz="2000" dirty="0">
                <a:latin typeface="Meiryo UI" panose="020B0604030504040204" pitchFamily="50" charset="-128"/>
                <a:ea typeface="Meiryo UI" panose="020B0604030504040204" pitchFamily="50" charset="-128"/>
              </a:rPr>
              <a:t>を図りつつ、カーボンニュートラルに向けた取組を加速させる</a:t>
            </a:r>
            <a:endParaRPr lang="en-US" altLang="ja-JP" sz="2000" dirty="0">
              <a:latin typeface="Meiryo UI" panose="020B0604030504040204" pitchFamily="50" charset="-128"/>
              <a:ea typeface="Meiryo UI" panose="020B0604030504040204" pitchFamily="50" charset="-128"/>
            </a:endParaRPr>
          </a:p>
        </p:txBody>
      </p:sp>
      <p:sp>
        <p:nvSpPr>
          <p:cNvPr id="16" name="角丸四角形 15">
            <a:extLst>
              <a:ext uri="{FF2B5EF4-FFF2-40B4-BE49-F238E27FC236}">
                <a16:creationId xmlns:a16="http://schemas.microsoft.com/office/drawing/2014/main" id="{C9FEB178-C333-4A89-9C03-CDBBE9781100}"/>
              </a:ext>
            </a:extLst>
          </p:cNvPr>
          <p:cNvSpPr/>
          <p:nvPr/>
        </p:nvSpPr>
        <p:spPr>
          <a:xfrm>
            <a:off x="118580" y="2621519"/>
            <a:ext cx="2303580" cy="32288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3231" bIns="33231" rtlCol="0" anchor="ctr">
            <a:spAutoFit/>
          </a:bodyPr>
          <a:lstStyle/>
          <a:p>
            <a:pPr algn="ctr"/>
            <a:r>
              <a:rPr lang="ja-JP" altLang="en-US" sz="1662" b="1" dirty="0">
                <a:latin typeface="Meiryo UI" pitchFamily="50" charset="-128"/>
                <a:ea typeface="Meiryo UI" pitchFamily="50" charset="-128"/>
                <a:cs typeface="Meiryo UI" pitchFamily="50" charset="-128"/>
              </a:rPr>
              <a:t>主要な検討事項（案）</a:t>
            </a:r>
          </a:p>
        </p:txBody>
      </p:sp>
      <p:sp>
        <p:nvSpPr>
          <p:cNvPr id="17" name="角丸四角形 13">
            <a:extLst>
              <a:ext uri="{FF2B5EF4-FFF2-40B4-BE49-F238E27FC236}">
                <a16:creationId xmlns:a16="http://schemas.microsoft.com/office/drawing/2014/main" id="{C3BAE59B-50A8-4899-A47E-6F8E92E07136}"/>
              </a:ext>
            </a:extLst>
          </p:cNvPr>
          <p:cNvSpPr/>
          <p:nvPr/>
        </p:nvSpPr>
        <p:spPr>
          <a:xfrm>
            <a:off x="118583" y="2615602"/>
            <a:ext cx="8906837" cy="2583863"/>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809" dirty="0">
              <a:highlight>
                <a:srgbClr val="FF00FF"/>
              </a:highligh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555022C-788A-42A8-A5AB-74DE22418B9D}"/>
              </a:ext>
            </a:extLst>
          </p:cNvPr>
          <p:cNvSpPr txBox="1"/>
          <p:nvPr/>
        </p:nvSpPr>
        <p:spPr>
          <a:xfrm>
            <a:off x="3920916" y="3339138"/>
            <a:ext cx="4978624" cy="1761701"/>
          </a:xfrm>
          <a:prstGeom prst="rect">
            <a:avLst/>
          </a:prstGeom>
          <a:noFill/>
        </p:spPr>
        <p:txBody>
          <a:bodyPr wrap="square">
            <a:spAutoFit/>
          </a:bodyPr>
          <a:lstStyle/>
          <a:p>
            <a:pPr>
              <a:lnSpc>
                <a:spcPts val="2000"/>
              </a:lnSpc>
              <a:spcAft>
                <a:spcPts val="400"/>
              </a:spcAft>
            </a:pP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再エネ等の新技術（ペロブスカイト太陽電池、水素・アンモニア・</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e-</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メタン等）や</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CO2</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排出量の見える化の仕組み等</a:t>
            </a:r>
            <a:endParaRPr lang="en-US" altLang="ja-JP" sz="1600" dirty="0">
              <a:latin typeface="Meiryo UI" panose="020B0604030504040204" pitchFamily="50" charset="-128"/>
              <a:ea typeface="Meiryo UI" panose="020B0604030504040204" pitchFamily="50" charset="-128"/>
            </a:endParaRPr>
          </a:p>
          <a:p>
            <a:pPr>
              <a:lnSpc>
                <a:spcPts val="2000"/>
              </a:lnSpc>
              <a:spcAft>
                <a:spcPts val="400"/>
              </a:spcAft>
            </a:pPr>
            <a:r>
              <a:rPr lang="ja-JP" altLang="en-US" sz="1600" dirty="0">
                <a:latin typeface="Meiryo UI" panose="020B0604030504040204" pitchFamily="50" charset="-128"/>
                <a:ea typeface="Meiryo UI" panose="020B0604030504040204" pitchFamily="50" charset="-128"/>
              </a:rPr>
              <a:t>金融を通じた脱炭素経営の促進や技術開発・ビジネス化の支援等</a:t>
            </a:r>
            <a:endParaRPr lang="en-US" altLang="ja-JP" sz="1600" dirty="0">
              <a:latin typeface="Meiryo UI" panose="020B0604030504040204" pitchFamily="50" charset="-128"/>
              <a:ea typeface="Meiryo UI" panose="020B0604030504040204" pitchFamily="50" charset="-128"/>
            </a:endParaRPr>
          </a:p>
          <a:p>
            <a:pPr>
              <a:lnSpc>
                <a:spcPts val="2000"/>
              </a:lnSpc>
              <a:spcAft>
                <a:spcPts val="400"/>
              </a:spcAft>
            </a:pPr>
            <a:r>
              <a:rPr lang="ja-JP" altLang="en-US" sz="1600" dirty="0">
                <a:latin typeface="Meiryo UI" panose="020B0604030504040204" pitchFamily="50" charset="-128"/>
                <a:ea typeface="Meiryo UI" panose="020B0604030504040204" pitchFamily="50" charset="-128"/>
              </a:rPr>
              <a:t>さらなる省エネ等環境配慮を促す仕組み等</a:t>
            </a:r>
            <a:endParaRPr lang="en-US" altLang="ja-JP" sz="1600" dirty="0">
              <a:latin typeface="Meiryo UI" panose="020B0604030504040204" pitchFamily="50" charset="-128"/>
              <a:ea typeface="Meiryo UI" panose="020B0604030504040204" pitchFamily="50" charset="-128"/>
            </a:endParaRPr>
          </a:p>
          <a:p>
            <a:pPr>
              <a:lnSpc>
                <a:spcPts val="2000"/>
              </a:lnSpc>
              <a:spcAft>
                <a:spcPts val="400"/>
              </a:spcAft>
            </a:pPr>
            <a:r>
              <a:rPr lang="ja-JP" altLang="en-US" sz="1600" dirty="0">
                <a:latin typeface="Meiryo UI" panose="020B0604030504040204" pitchFamily="50" charset="-128"/>
                <a:ea typeface="Meiryo UI" panose="020B0604030504040204" pitchFamily="50" charset="-128"/>
              </a:rPr>
              <a:t>商用車の電動化推進や充電インフラ整備の促進等　　</a:t>
            </a:r>
            <a:endParaRPr lang="en-US" altLang="ja-JP" sz="1600" dirty="0">
              <a:latin typeface="Meiryo UI" panose="020B0604030504040204" pitchFamily="50" charset="-128"/>
              <a:ea typeface="Meiryo UI" panose="020B0604030504040204" pitchFamily="50" charset="-128"/>
            </a:endParaRPr>
          </a:p>
        </p:txBody>
      </p:sp>
      <p:sp>
        <p:nvSpPr>
          <p:cNvPr id="20" name="Rectangle 2">
            <a:extLst>
              <a:ext uri="{FF2B5EF4-FFF2-40B4-BE49-F238E27FC236}">
                <a16:creationId xmlns:a16="http://schemas.microsoft.com/office/drawing/2014/main" id="{65826DA5-9F1D-4959-86C5-0B42E08F3CA6}"/>
              </a:ext>
            </a:extLst>
          </p:cNvPr>
          <p:cNvSpPr>
            <a:spLocks noChangeArrowheads="1"/>
          </p:cNvSpPr>
          <p:nvPr/>
        </p:nvSpPr>
        <p:spPr bwMode="auto">
          <a:xfrm>
            <a:off x="3574969" y="2810093"/>
            <a:ext cx="65" cy="2557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844083" eaLnBrk="0" fontAlgn="base" hangingPunct="0">
              <a:spcBef>
                <a:spcPct val="0"/>
              </a:spcBef>
              <a:spcAft>
                <a:spcPct val="0"/>
              </a:spcAft>
            </a:pPr>
            <a:endParaRPr lang="ja-JP" altLang="ja-JP" sz="1662" dirty="0">
              <a:highlight>
                <a:srgbClr val="FF00FF"/>
              </a:highlight>
              <a:latin typeface="Arial" panose="020B0604020202020204" pitchFamily="34" charset="0"/>
            </a:endParaRPr>
          </a:p>
        </p:txBody>
      </p:sp>
      <p:sp>
        <p:nvSpPr>
          <p:cNvPr id="13" name="タイトル 1">
            <a:extLst>
              <a:ext uri="{FF2B5EF4-FFF2-40B4-BE49-F238E27FC236}">
                <a16:creationId xmlns:a16="http://schemas.microsoft.com/office/drawing/2014/main" id="{44E52282-62F5-4DFF-A2DF-B745D6321CF8}"/>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chemeClr val="bg1"/>
                </a:solidFill>
                <a:latin typeface="UD デジタル 教科書体 NK-B" panose="02020700000000000000" pitchFamily="18" charset="-128"/>
                <a:ea typeface="UD デジタル 教科書体 NK-B" panose="02020700000000000000" pitchFamily="18" charset="-128"/>
              </a:rPr>
              <a:t>大阪府地球温暖化対策実行計画（区域施策編）の見直しについて</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D914329E-CA64-4AD2-8091-57D4D027A2EB}"/>
              </a:ext>
            </a:extLst>
          </p:cNvPr>
          <p:cNvSpPr txBox="1"/>
          <p:nvPr/>
        </p:nvSpPr>
        <p:spPr>
          <a:xfrm>
            <a:off x="89459" y="628365"/>
            <a:ext cx="9053302" cy="707886"/>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脱炭素技術の進展や国の計画の見直し状況等を踏まえ、令和７年度中に</a:t>
            </a:r>
            <a:r>
              <a:rPr lang="zh-CN" altLang="en-US" sz="2000" dirty="0">
                <a:latin typeface="Meiryo UI" panose="020B0604030504040204" pitchFamily="50" charset="-128"/>
                <a:ea typeface="Meiryo UI" panose="020B0604030504040204" pitchFamily="50" charset="-128"/>
              </a:rPr>
              <a:t>地球温暖化対策実行計画（区域施策編）</a:t>
            </a:r>
            <a:r>
              <a:rPr lang="ja-JP" altLang="en-US" sz="2000" dirty="0">
                <a:latin typeface="Meiryo UI" panose="020B0604030504040204" pitchFamily="50" charset="-128"/>
                <a:ea typeface="Meiryo UI" panose="020B0604030504040204" pitchFamily="50" charset="-128"/>
              </a:rPr>
              <a:t>を見直す</a:t>
            </a:r>
            <a:endParaRPr lang="en-US" altLang="ja-JP" sz="2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2030FB6E-67D5-458F-8ED4-9A71E884D257}"/>
              </a:ext>
            </a:extLst>
          </p:cNvPr>
          <p:cNvSpPr txBox="1"/>
          <p:nvPr/>
        </p:nvSpPr>
        <p:spPr>
          <a:xfrm>
            <a:off x="244460" y="5288366"/>
            <a:ext cx="7933101" cy="707886"/>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「ふちょう温室効果ガスアクションプラン（</a:t>
            </a:r>
            <a:r>
              <a:rPr lang="zh-CN" altLang="en-US" sz="2000" dirty="0">
                <a:latin typeface="Meiryo UI" panose="020B0604030504040204" pitchFamily="50" charset="-128"/>
                <a:ea typeface="Meiryo UI" panose="020B0604030504040204" pitchFamily="50" charset="-128"/>
              </a:rPr>
              <a:t>大阪府地球温暖化対策実行計画</a:t>
            </a:r>
            <a:r>
              <a:rPr lang="ja-JP" altLang="en-US" sz="2000" dirty="0">
                <a:latin typeface="Meiryo UI" panose="020B0604030504040204" pitchFamily="50" charset="-128"/>
                <a:ea typeface="Meiryo UI" panose="020B0604030504040204" pitchFamily="50" charset="-128"/>
              </a:rPr>
              <a:t>（事務事業</a:t>
            </a:r>
            <a:r>
              <a:rPr lang="zh-CN" altLang="en-US" sz="2000" dirty="0">
                <a:latin typeface="Meiryo UI" panose="020B0604030504040204" pitchFamily="50" charset="-128"/>
                <a:ea typeface="Meiryo UI" panose="020B0604030504040204" pitchFamily="50" charset="-128"/>
              </a:rPr>
              <a:t>編</a:t>
            </a:r>
            <a:r>
              <a:rPr lang="ja-JP" altLang="en-US" sz="2000" dirty="0">
                <a:latin typeface="Meiryo UI" panose="020B0604030504040204" pitchFamily="50" charset="-128"/>
                <a:ea typeface="Meiryo UI" panose="020B0604030504040204" pitchFamily="50" charset="-128"/>
              </a:rPr>
              <a:t>））」についても、 政府実行計画の見直しを踏まえて見直す</a:t>
            </a:r>
            <a:endParaRPr lang="en-US" altLang="ja-JP" sz="2000" dirty="0">
              <a:latin typeface="Meiryo UI" panose="020B0604030504040204" pitchFamily="50" charset="-128"/>
              <a:ea typeface="Meiryo UI" panose="020B0604030504040204" pitchFamily="50" charset="-128"/>
            </a:endParaRPr>
          </a:p>
        </p:txBody>
      </p:sp>
      <p:graphicFrame>
        <p:nvGraphicFramePr>
          <p:cNvPr id="26" name="表 2">
            <a:extLst>
              <a:ext uri="{FF2B5EF4-FFF2-40B4-BE49-F238E27FC236}">
                <a16:creationId xmlns:a16="http://schemas.microsoft.com/office/drawing/2014/main" id="{5777B8CF-E102-4E2E-B6B9-31F36CCE6632}"/>
              </a:ext>
            </a:extLst>
          </p:cNvPr>
          <p:cNvGraphicFramePr>
            <a:graphicFrameLocks noGrp="1"/>
          </p:cNvGraphicFramePr>
          <p:nvPr/>
        </p:nvGraphicFramePr>
        <p:xfrm>
          <a:off x="4485596" y="6007383"/>
          <a:ext cx="3691965" cy="695436"/>
        </p:xfrm>
        <a:graphic>
          <a:graphicData uri="http://schemas.openxmlformats.org/drawingml/2006/table">
            <a:tbl>
              <a:tblPr firstRow="1" bandRow="1">
                <a:tableStyleId>{5C22544A-7EE6-4342-B048-85BDC9FD1C3A}</a:tableStyleId>
              </a:tblPr>
              <a:tblGrid>
                <a:gridCol w="1230655">
                  <a:extLst>
                    <a:ext uri="{9D8B030D-6E8A-4147-A177-3AD203B41FA5}">
                      <a16:colId xmlns:a16="http://schemas.microsoft.com/office/drawing/2014/main" val="1295659177"/>
                    </a:ext>
                  </a:extLst>
                </a:gridCol>
                <a:gridCol w="1230655">
                  <a:extLst>
                    <a:ext uri="{9D8B030D-6E8A-4147-A177-3AD203B41FA5}">
                      <a16:colId xmlns:a16="http://schemas.microsoft.com/office/drawing/2014/main" val="188092837"/>
                    </a:ext>
                  </a:extLst>
                </a:gridCol>
                <a:gridCol w="1230655">
                  <a:extLst>
                    <a:ext uri="{9D8B030D-6E8A-4147-A177-3AD203B41FA5}">
                      <a16:colId xmlns:a16="http://schemas.microsoft.com/office/drawing/2014/main" val="2448215054"/>
                    </a:ext>
                  </a:extLst>
                </a:gridCol>
              </a:tblGrid>
              <a:tr h="347718">
                <a:tc>
                  <a:txBody>
                    <a:bodyPr/>
                    <a:lstStyle/>
                    <a:p>
                      <a:pPr algn="ctr"/>
                      <a:r>
                        <a:rPr kumimoji="1" lang="en-US" altLang="ja-JP" sz="1600" b="0" dirty="0">
                          <a:latin typeface="Meiryo UI" panose="020B0604030504040204" pitchFamily="50" charset="-128"/>
                          <a:ea typeface="Meiryo UI" panose="020B0604030504040204" pitchFamily="50" charset="-128"/>
                        </a:rPr>
                        <a:t>2030</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2035</a:t>
                      </a:r>
                      <a:r>
                        <a:rPr kumimoji="1" lang="ja-JP" altLang="en-US" sz="1600" b="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2040</a:t>
                      </a:r>
                      <a:r>
                        <a:rPr kumimoji="1" lang="ja-JP" altLang="en-US" sz="1600" b="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2860617611"/>
                  </a:ext>
                </a:extLst>
              </a:tr>
              <a:tr h="347718">
                <a:tc>
                  <a:txBody>
                    <a:bodyPr/>
                    <a:lstStyle/>
                    <a:p>
                      <a:pPr algn="ctr"/>
                      <a:r>
                        <a:rPr kumimoji="1" lang="en-US" altLang="ja-JP" sz="1600" b="0" dirty="0">
                          <a:latin typeface="Meiryo UI" panose="020B0604030504040204" pitchFamily="50" charset="-128"/>
                          <a:ea typeface="Meiryo UI" panose="020B0604030504040204" pitchFamily="50" charset="-128"/>
                        </a:rPr>
                        <a:t>50%</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65%</a:t>
                      </a:r>
                      <a:r>
                        <a:rPr kumimoji="1" lang="ja-JP" altLang="en-US" sz="1600" b="0" dirty="0">
                          <a:latin typeface="Meiryo UI" panose="020B0604030504040204" pitchFamily="50" charset="-128"/>
                          <a:ea typeface="Meiryo UI" panose="020B0604030504040204" pitchFamily="50" charset="-128"/>
                        </a:rPr>
                        <a:t>削減</a:t>
                      </a:r>
                    </a:p>
                  </a:txBody>
                  <a:tcPr/>
                </a:tc>
                <a:tc>
                  <a:txBody>
                    <a:bodyPr/>
                    <a:lstStyle/>
                    <a:p>
                      <a:pPr algn="ctr"/>
                      <a:r>
                        <a:rPr kumimoji="1" lang="en-US" altLang="ja-JP" sz="1600" b="0" dirty="0">
                          <a:latin typeface="Meiryo UI" panose="020B0604030504040204" pitchFamily="50" charset="-128"/>
                          <a:ea typeface="Meiryo UI" panose="020B0604030504040204" pitchFamily="50" charset="-128"/>
                        </a:rPr>
                        <a:t>79%</a:t>
                      </a:r>
                      <a:r>
                        <a:rPr kumimoji="1" lang="ja-JP" altLang="en-US" sz="1600" b="0" dirty="0">
                          <a:latin typeface="Meiryo UI" panose="020B0604030504040204" pitchFamily="50" charset="-128"/>
                          <a:ea typeface="Meiryo UI" panose="020B0604030504040204" pitchFamily="50" charset="-128"/>
                        </a:rPr>
                        <a:t>削減</a:t>
                      </a:r>
                    </a:p>
                  </a:txBody>
                  <a:tcPr/>
                </a:tc>
                <a:extLst>
                  <a:ext uri="{0D108BD9-81ED-4DB2-BD59-A6C34878D82A}">
                    <a16:rowId xmlns:a16="http://schemas.microsoft.com/office/drawing/2014/main" val="3388901596"/>
                  </a:ext>
                </a:extLst>
              </a:tr>
            </a:tbl>
          </a:graphicData>
        </a:graphic>
      </p:graphicFrame>
      <p:sp>
        <p:nvSpPr>
          <p:cNvPr id="27" name="テキスト ボックス 26">
            <a:extLst>
              <a:ext uri="{FF2B5EF4-FFF2-40B4-BE49-F238E27FC236}">
                <a16:creationId xmlns:a16="http://schemas.microsoft.com/office/drawing/2014/main" id="{E633B009-A197-4F81-A818-A4DC942B7C8E}"/>
              </a:ext>
            </a:extLst>
          </p:cNvPr>
          <p:cNvSpPr txBox="1"/>
          <p:nvPr/>
        </p:nvSpPr>
        <p:spPr>
          <a:xfrm>
            <a:off x="3191579" y="6352819"/>
            <a:ext cx="1403655" cy="349999"/>
          </a:xfrm>
          <a:prstGeom prst="rect">
            <a:avLst/>
          </a:prstGeom>
          <a:noFill/>
        </p:spPr>
        <p:txBody>
          <a:bodyPr wrap="square">
            <a:spAutoFit/>
          </a:bodyPr>
          <a:lstStyle/>
          <a:p>
            <a:r>
              <a:rPr lang="en-US" altLang="zh-CN"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年度比</a:t>
            </a:r>
            <a:endParaRPr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308B0F40-6E45-4124-8F30-823F346F13D7}"/>
              </a:ext>
            </a:extLst>
          </p:cNvPr>
          <p:cNvSpPr txBox="1"/>
          <p:nvPr/>
        </p:nvSpPr>
        <p:spPr>
          <a:xfrm>
            <a:off x="1457325" y="6009886"/>
            <a:ext cx="3028271"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政府実行計画（案）の削減目標</a:t>
            </a:r>
            <a:endParaRPr lang="en-US" altLang="ja-JP" sz="1600" dirty="0">
              <a:latin typeface="Meiryo UI" panose="020B0604030504040204" pitchFamily="50" charset="-128"/>
              <a:ea typeface="Meiryo UI" panose="020B0604030504040204" pitchFamily="50" charset="-128"/>
            </a:endParaRPr>
          </a:p>
        </p:txBody>
      </p:sp>
      <p:sp>
        <p:nvSpPr>
          <p:cNvPr id="29" name="角丸四角形 13">
            <a:extLst>
              <a:ext uri="{FF2B5EF4-FFF2-40B4-BE49-F238E27FC236}">
                <a16:creationId xmlns:a16="http://schemas.microsoft.com/office/drawing/2014/main" id="{7F2CFDA9-2B66-4A64-9D82-8324FBE1168E}"/>
              </a:ext>
            </a:extLst>
          </p:cNvPr>
          <p:cNvSpPr/>
          <p:nvPr/>
        </p:nvSpPr>
        <p:spPr>
          <a:xfrm>
            <a:off x="89458" y="4978887"/>
            <a:ext cx="8906838" cy="764786"/>
          </a:xfrm>
          <a:prstGeom prst="roundRect">
            <a:avLst>
              <a:gd name="adj" fmla="val 0"/>
            </a:avLst>
          </a:prstGeom>
          <a:noFill/>
          <a:ln w="19050">
            <a:no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809" dirty="0">
              <a:latin typeface="Meiryo UI" panose="020B0604030504040204" pitchFamily="50" charset="-128"/>
              <a:ea typeface="Meiryo UI" panose="020B0604030504040204" pitchFamily="50" charset="-128"/>
            </a:endParaRPr>
          </a:p>
        </p:txBody>
      </p:sp>
      <p:sp>
        <p:nvSpPr>
          <p:cNvPr id="3" name="大かっこ 2">
            <a:extLst>
              <a:ext uri="{FF2B5EF4-FFF2-40B4-BE49-F238E27FC236}">
                <a16:creationId xmlns:a16="http://schemas.microsoft.com/office/drawing/2014/main" id="{16E317B4-FE9C-4E6A-A09E-1B038BA98A76}"/>
              </a:ext>
            </a:extLst>
          </p:cNvPr>
          <p:cNvSpPr/>
          <p:nvPr/>
        </p:nvSpPr>
        <p:spPr>
          <a:xfrm>
            <a:off x="138826" y="5308357"/>
            <a:ext cx="8338424" cy="1483361"/>
          </a:xfrm>
          <a:prstGeom prst="bracketPair">
            <a:avLst>
              <a:gd name="adj" fmla="val 115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スライド番号プレースホルダー 1">
            <a:extLst>
              <a:ext uri="{FF2B5EF4-FFF2-40B4-BE49-F238E27FC236}">
                <a16:creationId xmlns:a16="http://schemas.microsoft.com/office/drawing/2014/main" id="{3BDE9C09-99F7-4DA4-8681-33032390397F}"/>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12</a:t>
            </a:fld>
            <a:endParaRPr lang="ja-JP" altLang="en-US" dirty="0"/>
          </a:p>
        </p:txBody>
      </p:sp>
      <p:sp>
        <p:nvSpPr>
          <p:cNvPr id="19" name="テキスト ボックス 18">
            <a:extLst>
              <a:ext uri="{FF2B5EF4-FFF2-40B4-BE49-F238E27FC236}">
                <a16:creationId xmlns:a16="http://schemas.microsoft.com/office/drawing/2014/main" id="{69CB4ED0-7FDC-4468-9130-8C71ACB89BDA}"/>
              </a:ext>
            </a:extLst>
          </p:cNvPr>
          <p:cNvSpPr txBox="1"/>
          <p:nvPr/>
        </p:nvSpPr>
        <p:spPr>
          <a:xfrm>
            <a:off x="150643" y="2922564"/>
            <a:ext cx="8173220"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全庁的な議論により、効果的な取組を計画に盛り込む　</a:t>
            </a:r>
            <a:endParaRPr lang="en-US" altLang="ja-JP" sz="20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0F99D37-1115-4956-9FF7-16FB0B683777}"/>
              </a:ext>
            </a:extLst>
          </p:cNvPr>
          <p:cNvSpPr txBox="1"/>
          <p:nvPr/>
        </p:nvSpPr>
        <p:spPr>
          <a:xfrm>
            <a:off x="150643" y="3336359"/>
            <a:ext cx="3897590" cy="1759456"/>
          </a:xfrm>
          <a:prstGeom prst="rect">
            <a:avLst/>
          </a:prstGeom>
          <a:noFill/>
        </p:spPr>
        <p:txBody>
          <a:bodyPr wrap="square">
            <a:spAutoFit/>
          </a:bodyPr>
          <a:lstStyle/>
          <a:p>
            <a:pPr marL="342900" indent="-342900">
              <a:lnSpc>
                <a:spcPts val="2000"/>
              </a:lnSpc>
              <a:spcAft>
                <a:spcPts val="200"/>
              </a:spcAft>
              <a:buFont typeface="Wingdings" panose="05000000000000000000" pitchFamily="2" charset="2"/>
              <a:buChar char="l"/>
            </a:pPr>
            <a:r>
              <a:rPr lang="ja-JP" altLang="en-US" sz="1846" dirty="0">
                <a:latin typeface="Meiryo UI" panose="020B0604030504040204" pitchFamily="50" charset="-128"/>
                <a:ea typeface="Meiryo UI" panose="020B0604030504040204" pitchFamily="50" charset="-128"/>
                <a:cs typeface="Times New Roman" panose="02020603050405020304" pitchFamily="18" charset="0"/>
              </a:rPr>
              <a:t>新たな技術や仕組みの社会実装</a:t>
            </a:r>
            <a:endParaRPr lang="en-US" altLang="ja-JP" sz="1846" dirty="0">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ts val="2000"/>
              </a:lnSpc>
              <a:spcAft>
                <a:spcPts val="200"/>
              </a:spcAft>
              <a:buFont typeface="Wingdings" panose="05000000000000000000" pitchFamily="2" charset="2"/>
              <a:buChar char="l"/>
            </a:pPr>
            <a:endParaRPr lang="en-US" altLang="ja-JP" sz="1846" dirty="0">
              <a:latin typeface="Meiryo UI" panose="020B0604030504040204" pitchFamily="50" charset="-128"/>
              <a:ea typeface="Meiryo UI" panose="020B0604030504040204" pitchFamily="50" charset="-128"/>
            </a:endParaRPr>
          </a:p>
          <a:p>
            <a:pPr marL="342900" indent="-342900">
              <a:lnSpc>
                <a:spcPts val="2000"/>
              </a:lnSpc>
              <a:spcAft>
                <a:spcPts val="200"/>
              </a:spcAft>
              <a:buFont typeface="Wingdings" panose="05000000000000000000" pitchFamily="2" charset="2"/>
              <a:buChar char="l"/>
            </a:pPr>
            <a:r>
              <a:rPr lang="ja-JP" altLang="en-US" sz="1846" dirty="0">
                <a:latin typeface="Meiryo UI" panose="020B0604030504040204" pitchFamily="50" charset="-128"/>
                <a:ea typeface="Meiryo UI" panose="020B0604030504040204" pitchFamily="50" charset="-128"/>
              </a:rPr>
              <a:t>中小事業者の脱炭素推進 </a:t>
            </a:r>
            <a:endParaRPr lang="en-US" altLang="ja-JP" sz="1846" dirty="0">
              <a:latin typeface="Meiryo UI" panose="020B0604030504040204" pitchFamily="50" charset="-128"/>
              <a:ea typeface="Meiryo UI" panose="020B0604030504040204" pitchFamily="50" charset="-128"/>
            </a:endParaRPr>
          </a:p>
          <a:p>
            <a:pPr>
              <a:lnSpc>
                <a:spcPts val="2000"/>
              </a:lnSpc>
              <a:spcAft>
                <a:spcPts val="200"/>
              </a:spcAft>
            </a:pPr>
            <a:r>
              <a:rPr lang="ja-JP" altLang="en-US" sz="1846" dirty="0">
                <a:latin typeface="Meiryo UI" panose="020B0604030504040204" pitchFamily="50" charset="-128"/>
                <a:ea typeface="Meiryo UI" panose="020B0604030504040204" pitchFamily="50" charset="-128"/>
              </a:rPr>
              <a:t>　</a:t>
            </a:r>
            <a:endParaRPr lang="en-US" altLang="ja-JP" sz="1846" dirty="0">
              <a:latin typeface="Meiryo UI" panose="020B0604030504040204" pitchFamily="50" charset="-128"/>
              <a:ea typeface="Meiryo UI" panose="020B0604030504040204" pitchFamily="50" charset="-128"/>
            </a:endParaRPr>
          </a:p>
          <a:p>
            <a:pPr marL="342900" indent="-342900">
              <a:lnSpc>
                <a:spcPts val="2000"/>
              </a:lnSpc>
              <a:spcAft>
                <a:spcPts val="200"/>
              </a:spcAft>
              <a:buFont typeface="Wingdings" panose="05000000000000000000" pitchFamily="2" charset="2"/>
              <a:buChar char="l"/>
            </a:pPr>
            <a:r>
              <a:rPr lang="ja-JP" altLang="en-US" sz="1846" dirty="0">
                <a:latin typeface="Meiryo UI" panose="020B0604030504040204" pitchFamily="50" charset="-128"/>
                <a:ea typeface="Meiryo UI" panose="020B0604030504040204" pitchFamily="50" charset="-128"/>
              </a:rPr>
              <a:t>住宅・建築物の省エネ等の推進 </a:t>
            </a:r>
            <a:endParaRPr lang="en-US" altLang="ja-JP" sz="1846" dirty="0">
              <a:latin typeface="Meiryo UI" panose="020B0604030504040204" pitchFamily="50" charset="-128"/>
              <a:ea typeface="Meiryo UI" panose="020B0604030504040204" pitchFamily="50" charset="-128"/>
            </a:endParaRPr>
          </a:p>
          <a:p>
            <a:pPr marL="342900" indent="-342900">
              <a:lnSpc>
                <a:spcPts val="2000"/>
              </a:lnSpc>
              <a:spcAft>
                <a:spcPts val="200"/>
              </a:spcAft>
              <a:buFont typeface="Wingdings" panose="05000000000000000000" pitchFamily="2" charset="2"/>
              <a:buChar char="l"/>
            </a:pPr>
            <a:r>
              <a:rPr lang="ja-JP" altLang="en-US" sz="1846" dirty="0">
                <a:latin typeface="Meiryo UI" panose="020B0604030504040204" pitchFamily="50" charset="-128"/>
                <a:ea typeface="Meiryo UI" panose="020B0604030504040204" pitchFamily="50" charset="-128"/>
              </a:rPr>
              <a:t>電動車の普及促進               </a:t>
            </a:r>
            <a:endParaRPr lang="en-US" altLang="ja-JP" sz="1846"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861673B-31C2-4493-B70A-73298AA2633E}"/>
              </a:ext>
            </a:extLst>
          </p:cNvPr>
          <p:cNvSpPr txBox="1"/>
          <p:nvPr/>
        </p:nvSpPr>
        <p:spPr>
          <a:xfrm>
            <a:off x="3574969" y="3331980"/>
            <a:ext cx="463981" cy="1759456"/>
          </a:xfrm>
          <a:prstGeom prst="rect">
            <a:avLst/>
          </a:prstGeom>
          <a:noFill/>
        </p:spPr>
        <p:txBody>
          <a:bodyPr wrap="square">
            <a:spAutoFit/>
          </a:bodyPr>
          <a:lstStyle/>
          <a:p>
            <a:pPr>
              <a:lnSpc>
                <a:spcPts val="2000"/>
              </a:lnSpc>
              <a:spcAft>
                <a:spcPts val="200"/>
              </a:spcAft>
            </a:pP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lnSpc>
                <a:spcPts val="2000"/>
              </a:lnSpc>
              <a:spcAft>
                <a:spcPts val="200"/>
              </a:spcAft>
            </a:pPr>
            <a:endParaRPr lang="en-US" altLang="ja-JP" dirty="0">
              <a:latin typeface="Meiryo UI" panose="020B0604030504040204" pitchFamily="50" charset="-128"/>
              <a:ea typeface="Meiryo UI" panose="020B0604030504040204" pitchFamily="50" charset="-128"/>
            </a:endParaRPr>
          </a:p>
          <a:p>
            <a:pPr>
              <a:lnSpc>
                <a:spcPts val="2000"/>
              </a:lnSpc>
              <a:spcAft>
                <a:spcPts val="200"/>
              </a:spcAft>
            </a:pP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lnSpc>
                <a:spcPts val="2000"/>
              </a:lnSpc>
              <a:spcAft>
                <a:spcPts val="200"/>
              </a:spcAft>
            </a:pPr>
            <a:endParaRPr lang="en-US" altLang="ja-JP" dirty="0">
              <a:latin typeface="Meiryo UI" panose="020B0604030504040204" pitchFamily="50" charset="-128"/>
              <a:ea typeface="Meiryo UI" panose="020B0604030504040204" pitchFamily="50" charset="-128"/>
            </a:endParaRPr>
          </a:p>
          <a:p>
            <a:pPr>
              <a:lnSpc>
                <a:spcPts val="2000"/>
              </a:lnSpc>
              <a:spcAft>
                <a:spcPts val="200"/>
              </a:spcAft>
            </a:pP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lnSpc>
                <a:spcPts val="2000"/>
              </a:lnSpc>
              <a:spcAft>
                <a:spcPts val="200"/>
              </a:spcAft>
            </a:pP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625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0"/>
            <a:ext cx="9144000" cy="501577"/>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solidFill>
                  <a:schemeClr val="bg1"/>
                </a:solidFill>
                <a:latin typeface="UD デジタル 教科書体 NK-B" panose="02020700000000000000" pitchFamily="18" charset="-128"/>
                <a:ea typeface="UD デジタル 教科書体 NK-B" panose="02020700000000000000" pitchFamily="18" charset="-128"/>
              </a:rPr>
              <a:t>2022</a:t>
            </a:r>
            <a:r>
              <a:rPr lang="ja-JP" altLang="en-US" sz="2400" b="1" dirty="0">
                <a:solidFill>
                  <a:schemeClr val="bg1"/>
                </a:solidFill>
                <a:latin typeface="UD デジタル 教科書体 NK-B" panose="02020700000000000000" pitchFamily="18" charset="-128"/>
                <a:ea typeface="UD デジタル 教科書体 NK-B" panose="02020700000000000000" pitchFamily="18" charset="-128"/>
              </a:rPr>
              <a:t>年度の温室効果ガス排出量・エネルギー使用量（速報）</a:t>
            </a:r>
          </a:p>
        </p:txBody>
      </p:sp>
      <p:sp>
        <p:nvSpPr>
          <p:cNvPr id="4" name="角丸四角形 3"/>
          <p:cNvSpPr/>
          <p:nvPr/>
        </p:nvSpPr>
        <p:spPr bwMode="auto">
          <a:xfrm>
            <a:off x="382386" y="738318"/>
            <a:ext cx="8420792" cy="1587424"/>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noAutofit/>
          </a:bodyPr>
          <a:lstStyle/>
          <a:p>
            <a:pPr marL="457200" indent="-457200">
              <a:lnSpc>
                <a:spcPct val="150000"/>
              </a:lnSpc>
              <a:buFont typeface="Wingdings" panose="05000000000000000000" pitchFamily="2" charset="2"/>
              <a:buChar char="n"/>
              <a:defRPr/>
            </a:pP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府域における温室効果ガス排出量は</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4,526</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万</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t-</a:t>
            </a:r>
            <a:r>
              <a:rPr lang="en-US" altLang="ja-JP" sz="1600" b="1" dirty="0">
                <a:solidFill>
                  <a:schemeClr val="tx1"/>
                </a:solidFill>
                <a:latin typeface="Meiryo UI" panose="020B0604030504040204" pitchFamily="50" charset="-128"/>
                <a:ea typeface="Meiryo UI" panose="020B0604030504040204" pitchFamily="50" charset="-128"/>
              </a:rPr>
              <a:t> CO2</a:t>
            </a:r>
            <a:r>
              <a:rPr lang="en-US" altLang="ja-JP" sz="1600" b="1" baseline="-25000" dirty="0">
                <a:solidFill>
                  <a:schemeClr val="tx1"/>
                </a:solidFill>
                <a:latin typeface="Meiryo UI" panose="020B0604030504040204" pitchFamily="50" charset="-128"/>
                <a:ea typeface="Meiryo UI" panose="020B0604030504040204" pitchFamily="50" charset="-128"/>
              </a:rPr>
              <a:t> </a:t>
            </a:r>
          </a:p>
          <a:p>
            <a:pPr marL="457200" indent="-457200">
              <a:lnSpc>
                <a:spcPct val="150000"/>
              </a:lnSpc>
              <a:buFont typeface="Wingdings" panose="05000000000000000000" pitchFamily="2" charset="2"/>
              <a:buChar char="n"/>
              <a:defRPr/>
            </a:pP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計画の基準年度である</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年度比で</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19.3</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％削減</a:t>
            </a:r>
            <a:endPar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defRPr/>
            </a:pP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（目標：</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年度に</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年度比</a:t>
            </a:r>
            <a:r>
              <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40%</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削減）</a:t>
            </a:r>
            <a:endPar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B301114E-4C15-4F8D-8B97-A34FFC8664E4}"/>
              </a:ext>
            </a:extLst>
          </p:cNvPr>
          <p:cNvSpPr/>
          <p:nvPr/>
        </p:nvSpPr>
        <p:spPr>
          <a:xfrm>
            <a:off x="621907" y="2528871"/>
            <a:ext cx="3351458" cy="276999"/>
          </a:xfrm>
          <a:prstGeom prst="rect">
            <a:avLst/>
          </a:prstGeom>
        </p:spPr>
        <p:txBody>
          <a:bodyPr wrap="square">
            <a:spAutoFit/>
          </a:bodyPr>
          <a:lstStyle/>
          <a:p>
            <a:pPr defTabSz="914418"/>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大阪府域における温室効果ガス排出量の推移</a:t>
            </a:r>
          </a:p>
        </p:txBody>
      </p:sp>
      <p:sp>
        <p:nvSpPr>
          <p:cNvPr id="13" name="正方形/長方形 12">
            <a:extLst>
              <a:ext uri="{FF2B5EF4-FFF2-40B4-BE49-F238E27FC236}">
                <a16:creationId xmlns:a16="http://schemas.microsoft.com/office/drawing/2014/main" id="{1F2D9C40-1018-4AF2-8D57-4C78D842A966}"/>
              </a:ext>
            </a:extLst>
          </p:cNvPr>
          <p:cNvSpPr/>
          <p:nvPr/>
        </p:nvSpPr>
        <p:spPr>
          <a:xfrm>
            <a:off x="5557298" y="2528871"/>
            <a:ext cx="3245880" cy="276999"/>
          </a:xfrm>
          <a:prstGeom prst="rect">
            <a:avLst/>
          </a:prstGeom>
        </p:spPr>
        <p:txBody>
          <a:bodyPr wrap="square">
            <a:spAutoFit/>
          </a:bodyPr>
          <a:lstStyle/>
          <a:p>
            <a:pPr algn="ctr" defTabSz="914418"/>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大阪府域におけるエネルギー消費量の推移</a:t>
            </a:r>
          </a:p>
        </p:txBody>
      </p:sp>
      <p:sp>
        <p:nvSpPr>
          <p:cNvPr id="15" name="テキスト ボックス 14">
            <a:extLst>
              <a:ext uri="{FF2B5EF4-FFF2-40B4-BE49-F238E27FC236}">
                <a16:creationId xmlns:a16="http://schemas.microsoft.com/office/drawing/2014/main" id="{E03EB3FC-ADBE-459F-A5FD-06AC621732C4}"/>
              </a:ext>
            </a:extLst>
          </p:cNvPr>
          <p:cNvSpPr txBox="1"/>
          <p:nvPr/>
        </p:nvSpPr>
        <p:spPr>
          <a:xfrm>
            <a:off x="264160" y="5802344"/>
            <a:ext cx="563216" cy="180178"/>
          </a:xfrm>
          <a:prstGeom prst="rect">
            <a:avLst/>
          </a:prstGeom>
          <a:noFill/>
        </p:spPr>
        <p:txBody>
          <a:bodyPr wrap="square">
            <a:spAutoFit/>
          </a:bodyPr>
          <a:lstStyle/>
          <a:p>
            <a:pPr defTabSz="914418"/>
            <a:r>
              <a:rPr kumimoji="1" lang="en-US" altLang="ja-JP" sz="571" dirty="0">
                <a:solidFill>
                  <a:prstClr val="black"/>
                </a:solidFill>
                <a:latin typeface="Meiryo UI" panose="020B0604030504040204" pitchFamily="50" charset="-128"/>
                <a:ea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rPr>
              <a:t>基準年度</a:t>
            </a:r>
            <a:r>
              <a:rPr kumimoji="1" lang="en-US" altLang="ja-JP" sz="571" dirty="0">
                <a:solidFill>
                  <a:prstClr val="black"/>
                </a:solidFill>
                <a:latin typeface="Meiryo UI" panose="020B0604030504040204" pitchFamily="50" charset="-128"/>
                <a:ea typeface="Meiryo UI" panose="020B0604030504040204" pitchFamily="50" charset="-128"/>
              </a:rPr>
              <a:t>)</a:t>
            </a:r>
            <a:endParaRPr kumimoji="1" lang="ja-JP" altLang="en-US" sz="571" dirty="0">
              <a:solidFill>
                <a:prstClr val="black"/>
              </a:solidFill>
              <a:latin typeface="Calibri"/>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C0BB5B8B-D004-4AB9-8BD2-A6B1844766DC}"/>
              </a:ext>
            </a:extLst>
          </p:cNvPr>
          <p:cNvSpPr txBox="1"/>
          <p:nvPr/>
        </p:nvSpPr>
        <p:spPr>
          <a:xfrm>
            <a:off x="3347670" y="5802344"/>
            <a:ext cx="625695" cy="180178"/>
          </a:xfrm>
          <a:prstGeom prst="rect">
            <a:avLst/>
          </a:prstGeom>
          <a:noFill/>
        </p:spPr>
        <p:txBody>
          <a:bodyPr wrap="square">
            <a:spAutoFit/>
          </a:bodyPr>
          <a:lstStyle/>
          <a:p>
            <a:pPr defTabSz="914418"/>
            <a:r>
              <a:rPr kumimoji="1" lang="en-US" altLang="ja-JP" sz="571" dirty="0">
                <a:solidFill>
                  <a:prstClr val="black"/>
                </a:solidFill>
                <a:latin typeface="Meiryo UI" panose="020B0604030504040204" pitchFamily="50" charset="-128"/>
                <a:ea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rPr>
              <a:t>目標年度</a:t>
            </a:r>
            <a:r>
              <a:rPr kumimoji="1" lang="en-US" altLang="ja-JP" sz="571" dirty="0">
                <a:solidFill>
                  <a:prstClr val="black"/>
                </a:solidFill>
                <a:latin typeface="Meiryo UI" panose="020B0604030504040204" pitchFamily="50" charset="-128"/>
                <a:ea typeface="Meiryo UI" panose="020B0604030504040204" pitchFamily="50" charset="-128"/>
              </a:rPr>
              <a:t>)</a:t>
            </a:r>
            <a:endParaRPr kumimoji="1" lang="ja-JP" altLang="en-US" sz="571" dirty="0">
              <a:solidFill>
                <a:prstClr val="black"/>
              </a:solidFill>
              <a:latin typeface="Calibri"/>
              <a:ea typeface="ＭＳ Ｐゴシック" panose="020B0600070205080204" pitchFamily="50" charset="-128"/>
            </a:endParaRPr>
          </a:p>
        </p:txBody>
      </p:sp>
      <p:sp>
        <p:nvSpPr>
          <p:cNvPr id="17" name="スライド番号プレースホルダー 1">
            <a:extLst>
              <a:ext uri="{FF2B5EF4-FFF2-40B4-BE49-F238E27FC236}">
                <a16:creationId xmlns:a16="http://schemas.microsoft.com/office/drawing/2014/main" id="{246658D7-B0D3-43F3-9268-BD477AC9EA17}"/>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2</a:t>
            </a:fld>
            <a:endParaRPr lang="ja-JP" altLang="en-US" dirty="0"/>
          </a:p>
        </p:txBody>
      </p:sp>
      <p:sp>
        <p:nvSpPr>
          <p:cNvPr id="19" name="正方形/長方形 18">
            <a:extLst>
              <a:ext uri="{FF2B5EF4-FFF2-40B4-BE49-F238E27FC236}">
                <a16:creationId xmlns:a16="http://schemas.microsoft.com/office/drawing/2014/main" id="{EFCEE72C-E5F1-4CC6-9869-2FD32FA905C6}"/>
              </a:ext>
            </a:extLst>
          </p:cNvPr>
          <p:cNvSpPr/>
          <p:nvPr/>
        </p:nvSpPr>
        <p:spPr>
          <a:xfrm>
            <a:off x="4414887" y="2015131"/>
            <a:ext cx="4549966" cy="276999"/>
          </a:xfrm>
          <a:prstGeom prst="rect">
            <a:avLst/>
          </a:prstGeom>
        </p:spPr>
        <p:txBody>
          <a:bodyPr wrap="square">
            <a:spAutoFit/>
          </a:bodyPr>
          <a:lstStyle/>
          <a:p>
            <a:pPr algn="ctr" defTabSz="914418"/>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速報値のため、今後の精査により数値が変動することがあります</a:t>
            </a:r>
          </a:p>
        </p:txBody>
      </p:sp>
      <p:sp>
        <p:nvSpPr>
          <p:cNvPr id="14" name="正方形/長方形 13">
            <a:extLst>
              <a:ext uri="{FF2B5EF4-FFF2-40B4-BE49-F238E27FC236}">
                <a16:creationId xmlns:a16="http://schemas.microsoft.com/office/drawing/2014/main" id="{FEE61D37-960F-42AA-AC37-B03BA248B084}"/>
              </a:ext>
            </a:extLst>
          </p:cNvPr>
          <p:cNvSpPr/>
          <p:nvPr/>
        </p:nvSpPr>
        <p:spPr>
          <a:xfrm>
            <a:off x="621907" y="6035490"/>
            <a:ext cx="4951935" cy="338554"/>
          </a:xfrm>
          <a:prstGeom prst="rect">
            <a:avLst/>
          </a:prstGeom>
        </p:spPr>
        <p:txBody>
          <a:bodyPr wrap="square">
            <a:spAutoFit/>
          </a:bodyPr>
          <a:lstStyle/>
          <a:p>
            <a:pPr defTabSz="914418"/>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電気の排出係数：使用電力量</a:t>
            </a: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1kWh </a:t>
            </a: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当たりの二酸化炭素排出量を表す係数。</a:t>
            </a:r>
            <a:endPar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発電時の電源構成により変動し、非化石電源の割合が増加すると小さくなる。</a:t>
            </a:r>
          </a:p>
        </p:txBody>
      </p:sp>
      <p:sp>
        <p:nvSpPr>
          <p:cNvPr id="18" name="正方形/長方形 17">
            <a:extLst>
              <a:ext uri="{FF2B5EF4-FFF2-40B4-BE49-F238E27FC236}">
                <a16:creationId xmlns:a16="http://schemas.microsoft.com/office/drawing/2014/main" id="{D7772EE7-F455-4BB5-A1F6-5F7DE25F3D91}"/>
              </a:ext>
            </a:extLst>
          </p:cNvPr>
          <p:cNvSpPr/>
          <p:nvPr/>
        </p:nvSpPr>
        <p:spPr>
          <a:xfrm>
            <a:off x="4401926" y="5325565"/>
            <a:ext cx="522343" cy="215444"/>
          </a:xfrm>
          <a:prstGeom prst="rect">
            <a:avLst/>
          </a:prstGeom>
        </p:spPr>
        <p:txBody>
          <a:bodyPr wrap="square">
            <a:spAutoFit/>
          </a:bodyPr>
          <a:lstStyle/>
          <a:p>
            <a:pPr defTabSz="914418"/>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132C97D0-83EB-4F25-9134-433399484F3B}"/>
              </a:ext>
            </a:extLst>
          </p:cNvPr>
          <p:cNvPicPr>
            <a:picLocks noChangeAspect="1"/>
          </p:cNvPicPr>
          <p:nvPr/>
        </p:nvPicPr>
        <p:blipFill>
          <a:blip r:embed="rId3"/>
          <a:stretch>
            <a:fillRect/>
          </a:stretch>
        </p:blipFill>
        <p:spPr>
          <a:xfrm>
            <a:off x="-33868" y="2778144"/>
            <a:ext cx="5134542" cy="3172203"/>
          </a:xfrm>
          <a:prstGeom prst="rect">
            <a:avLst/>
          </a:prstGeom>
        </p:spPr>
      </p:pic>
      <p:pic>
        <p:nvPicPr>
          <p:cNvPr id="22" name="図 21">
            <a:extLst>
              <a:ext uri="{FF2B5EF4-FFF2-40B4-BE49-F238E27FC236}">
                <a16:creationId xmlns:a16="http://schemas.microsoft.com/office/drawing/2014/main" id="{CB0A395F-0F45-4DBB-99C0-33D8EF874F03}"/>
              </a:ext>
            </a:extLst>
          </p:cNvPr>
          <p:cNvPicPr>
            <a:picLocks noChangeAspect="1"/>
          </p:cNvPicPr>
          <p:nvPr/>
        </p:nvPicPr>
        <p:blipFill>
          <a:blip r:embed="rId4"/>
          <a:stretch>
            <a:fillRect/>
          </a:stretch>
        </p:blipFill>
        <p:spPr>
          <a:xfrm>
            <a:off x="5047268" y="2805873"/>
            <a:ext cx="4198495" cy="3295331"/>
          </a:xfrm>
          <a:prstGeom prst="rect">
            <a:avLst/>
          </a:prstGeom>
        </p:spPr>
      </p:pic>
    </p:spTree>
    <p:extLst>
      <p:ext uri="{BB962C8B-B14F-4D97-AF65-F5344CB8AC3E}">
        <p14:creationId xmlns:p14="http://schemas.microsoft.com/office/powerpoint/2010/main" val="299252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1588" y="-17097"/>
            <a:ext cx="9144000" cy="519522"/>
          </a:xfrm>
          <a:prstGeom prst="rect">
            <a:avLst/>
          </a:prstGeom>
          <a:solidFill>
            <a:srgbClr val="000066"/>
          </a:solidFill>
        </p:spPr>
        <p:txBody>
          <a:bodyPr vert="horz" lIns="134981" tIns="34286" rIns="68570" bIns="3428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chemeClr val="bg1"/>
                </a:solidFill>
                <a:latin typeface="UD デジタル 教科書体 NK-B" panose="02020700000000000000" pitchFamily="18" charset="-128"/>
                <a:ea typeface="UD デジタル 教科書体 NK-B" panose="02020700000000000000" pitchFamily="18" charset="-128"/>
              </a:rPr>
              <a:t>実行計画の削減目標を達成するためのロードマップ</a:t>
            </a:r>
          </a:p>
        </p:txBody>
      </p:sp>
      <p:graphicFrame>
        <p:nvGraphicFramePr>
          <p:cNvPr id="5" name="表 4"/>
          <p:cNvGraphicFramePr>
            <a:graphicFrameLocks noGrp="1"/>
          </p:cNvGraphicFramePr>
          <p:nvPr>
            <p:extLst>
              <p:ext uri="{D42A27DB-BD31-4B8C-83A1-F6EECF244321}">
                <p14:modId xmlns:p14="http://schemas.microsoft.com/office/powerpoint/2010/main" val="2634297493"/>
              </p:ext>
            </p:extLst>
          </p:nvPr>
        </p:nvGraphicFramePr>
        <p:xfrm>
          <a:off x="172527" y="1137701"/>
          <a:ext cx="8322467" cy="4683300"/>
        </p:xfrm>
        <a:graphic>
          <a:graphicData uri="http://schemas.openxmlformats.org/drawingml/2006/table">
            <a:tbl>
              <a:tblPr firstRow="1" bandRow="1">
                <a:tableStyleId>{5940675A-B579-460E-94D1-54222C63F5DA}</a:tableStyleId>
              </a:tblPr>
              <a:tblGrid>
                <a:gridCol w="330950">
                  <a:extLst>
                    <a:ext uri="{9D8B030D-6E8A-4147-A177-3AD203B41FA5}">
                      <a16:colId xmlns:a16="http://schemas.microsoft.com/office/drawing/2014/main" val="1711178918"/>
                    </a:ext>
                  </a:extLst>
                </a:gridCol>
                <a:gridCol w="1940093">
                  <a:extLst>
                    <a:ext uri="{9D8B030D-6E8A-4147-A177-3AD203B41FA5}">
                      <a16:colId xmlns:a16="http://schemas.microsoft.com/office/drawing/2014/main" val="692100641"/>
                    </a:ext>
                  </a:extLst>
                </a:gridCol>
                <a:gridCol w="816097">
                  <a:extLst>
                    <a:ext uri="{9D8B030D-6E8A-4147-A177-3AD203B41FA5}">
                      <a16:colId xmlns:a16="http://schemas.microsoft.com/office/drawing/2014/main" val="3772988506"/>
                    </a:ext>
                  </a:extLst>
                </a:gridCol>
                <a:gridCol w="1878770">
                  <a:extLst>
                    <a:ext uri="{9D8B030D-6E8A-4147-A177-3AD203B41FA5}">
                      <a16:colId xmlns:a16="http://schemas.microsoft.com/office/drawing/2014/main" val="3890088564"/>
                    </a:ext>
                  </a:extLst>
                </a:gridCol>
                <a:gridCol w="1038843">
                  <a:extLst>
                    <a:ext uri="{9D8B030D-6E8A-4147-A177-3AD203B41FA5}">
                      <a16:colId xmlns:a16="http://schemas.microsoft.com/office/drawing/2014/main" val="3696880779"/>
                    </a:ext>
                  </a:extLst>
                </a:gridCol>
                <a:gridCol w="2317714">
                  <a:extLst>
                    <a:ext uri="{9D8B030D-6E8A-4147-A177-3AD203B41FA5}">
                      <a16:colId xmlns:a16="http://schemas.microsoft.com/office/drawing/2014/main" val="2718046520"/>
                    </a:ext>
                  </a:extLst>
                </a:gridCol>
              </a:tblGrid>
              <a:tr h="195514">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部門</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実行計画に掲げた取組</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削減見込量</a:t>
                      </a:r>
                      <a:r>
                        <a:rPr kumimoji="1" lang="en-US" altLang="ja-JP" sz="900" baseline="30000" dirty="0">
                          <a:solidFill>
                            <a:schemeClr val="bg1"/>
                          </a:solidFill>
                          <a:latin typeface="Meiryo UI" panose="020B0604030504040204" pitchFamily="50" charset="-128"/>
                          <a:ea typeface="Meiryo UI" panose="020B0604030504040204" pitchFamily="50" charset="-128"/>
                        </a:rPr>
                        <a:t>※2</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重点対策</a:t>
                      </a:r>
                      <a:r>
                        <a:rPr kumimoji="1" lang="en-US" altLang="ja-JP" sz="700" dirty="0">
                          <a:solidFill>
                            <a:schemeClr val="bg1"/>
                          </a:solidFill>
                          <a:latin typeface="Meiryo UI" panose="020B0604030504040204" pitchFamily="50" charset="-128"/>
                          <a:ea typeface="Meiryo UI" panose="020B0604030504040204" pitchFamily="50" charset="-128"/>
                        </a:rPr>
                        <a:t>(CN</a:t>
                      </a:r>
                      <a:r>
                        <a:rPr kumimoji="1" lang="ja-JP" altLang="en-US" sz="700" dirty="0">
                          <a:solidFill>
                            <a:schemeClr val="bg1"/>
                          </a:solidFill>
                          <a:latin typeface="Meiryo UI" panose="020B0604030504040204" pitchFamily="50" charset="-128"/>
                          <a:ea typeface="Meiryo UI" panose="020B0604030504040204" pitchFamily="50" charset="-128"/>
                        </a:rPr>
                        <a:t>推進本部等により推進</a:t>
                      </a:r>
                      <a:r>
                        <a:rPr kumimoji="1" lang="en-US" altLang="ja-JP" sz="700" dirty="0">
                          <a:solidFill>
                            <a:schemeClr val="bg1"/>
                          </a:solidFill>
                          <a:latin typeface="Meiryo UI" panose="020B0604030504040204" pitchFamily="50" charset="-128"/>
                          <a:ea typeface="Meiryo UI" panose="020B0604030504040204" pitchFamily="50" charset="-128"/>
                        </a:rPr>
                        <a:t>)</a:t>
                      </a:r>
                      <a:endParaRPr kumimoji="1" lang="ja-JP" altLang="en-US" sz="700" dirty="0">
                        <a:solidFill>
                          <a:schemeClr val="bg1"/>
                        </a:solidFill>
                        <a:latin typeface="Meiryo UI" panose="020B0604030504040204" pitchFamily="50" charset="-128"/>
                        <a:ea typeface="Meiryo UI" panose="020B0604030504040204" pitchFamily="50" charset="-128"/>
                      </a:endParaRPr>
                    </a:p>
                  </a:txBody>
                  <a:tcPr marL="13500" marR="13500" marT="27000" marB="27000" anchor="ctr">
                    <a:solidFill>
                      <a:schemeClr val="tx1">
                        <a:lumMod val="85000"/>
                        <a:lumOff val="15000"/>
                      </a:schemeClr>
                    </a:solidFill>
                  </a:tcPr>
                </a:tc>
                <a:tc>
                  <a:txBody>
                    <a:bodyPr/>
                    <a:lstStyle/>
                    <a:p>
                      <a:pPr algn="ctr"/>
                      <a:r>
                        <a:rPr kumimoji="1" lang="ja-JP" altLang="en-US" sz="950" dirty="0">
                          <a:solidFill>
                            <a:schemeClr val="bg1"/>
                          </a:solidFill>
                          <a:latin typeface="Meiryo UI" panose="020B0604030504040204" pitchFamily="50" charset="-128"/>
                          <a:ea typeface="Meiryo UI" panose="020B0604030504040204" pitchFamily="50" charset="-128"/>
                        </a:rPr>
                        <a:t>現状（</a:t>
                      </a:r>
                      <a:r>
                        <a:rPr kumimoji="1" lang="en-US" altLang="ja-JP" sz="950" dirty="0">
                          <a:solidFill>
                            <a:schemeClr val="bg1"/>
                          </a:solidFill>
                          <a:latin typeface="Meiryo UI" panose="020B0604030504040204" pitchFamily="50" charset="-128"/>
                          <a:ea typeface="Meiryo UI" panose="020B0604030504040204" pitchFamily="50" charset="-128"/>
                        </a:rPr>
                        <a:t>2024</a:t>
                      </a:r>
                      <a:r>
                        <a:rPr kumimoji="1" lang="ja-JP" altLang="en-US" sz="950" dirty="0">
                          <a:solidFill>
                            <a:schemeClr val="bg1"/>
                          </a:solidFill>
                          <a:latin typeface="Meiryo UI" panose="020B0604030504040204" pitchFamily="50" charset="-128"/>
                          <a:ea typeface="Meiryo UI" panose="020B0604030504040204" pitchFamily="50" charset="-128"/>
                        </a:rPr>
                        <a:t>）</a:t>
                      </a:r>
                    </a:p>
                  </a:txBody>
                  <a:tcPr marL="13500" marR="13500" marT="27000" marB="27000" anchor="ctr">
                    <a:solidFill>
                      <a:srgbClr val="002060"/>
                    </a:solidFill>
                  </a:tcPr>
                </a:tc>
                <a:tc>
                  <a:txBody>
                    <a:bodyPr/>
                    <a:lstStyle/>
                    <a:p>
                      <a:pPr algn="ctr"/>
                      <a:endParaRPr kumimoji="1" lang="ja-JP" altLang="en-US" sz="700" dirty="0">
                        <a:solidFill>
                          <a:schemeClr val="bg1"/>
                        </a:solidFill>
                        <a:latin typeface="Meiryo UI" panose="020B0604030504040204" pitchFamily="50" charset="-128"/>
                        <a:ea typeface="Meiryo UI" panose="020B0604030504040204" pitchFamily="50" charset="-128"/>
                      </a:endParaRPr>
                    </a:p>
                  </a:txBody>
                  <a:tcPr marL="13500" marR="13500" marT="27000" marB="27000" anchor="ctr">
                    <a:solidFill>
                      <a:schemeClr val="tx1">
                        <a:lumMod val="85000"/>
                        <a:lumOff val="15000"/>
                      </a:schemeClr>
                    </a:solidFill>
                  </a:tcPr>
                </a:tc>
                <a:extLst>
                  <a:ext uri="{0D108BD9-81ED-4DB2-BD59-A6C34878D82A}">
                    <a16:rowId xmlns:a16="http://schemas.microsoft.com/office/drawing/2014/main" val="1987071779"/>
                  </a:ext>
                </a:extLst>
              </a:tr>
              <a:tr h="586440">
                <a:tc>
                  <a:txBody>
                    <a:bodyPr/>
                    <a:lstStyle/>
                    <a:p>
                      <a:pPr algn="ctr"/>
                      <a:r>
                        <a:rPr kumimoji="1" lang="ja-JP" altLang="en-US" sz="900" dirty="0">
                          <a:latin typeface="Meiryo UI" panose="020B0604030504040204" pitchFamily="50" charset="-128"/>
                          <a:ea typeface="Meiryo UI" panose="020B0604030504040204" pitchFamily="50" charset="-128"/>
                        </a:rPr>
                        <a:t>産業</a:t>
                      </a:r>
                    </a:p>
                  </a:txBody>
                  <a:tcPr marL="13500" marR="13500" marT="27000" marB="27000"/>
                </a:tc>
                <a:tc rowSpan="2">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①蓄電池、水素・燃料電池等の研究開発支援及び導入促進</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産業のみ</a:t>
                      </a:r>
                      <a:r>
                        <a:rPr kumimoji="1" lang="en-US" altLang="ja-JP" sz="900" dirty="0">
                          <a:latin typeface="Meiryo UI" panose="020B0604030504040204" pitchFamily="50" charset="-128"/>
                          <a:ea typeface="Meiryo UI" panose="020B0604030504040204" pitchFamily="50" charset="-128"/>
                        </a:rPr>
                        <a:t>)</a:t>
                      </a:r>
                    </a:p>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②気候変動対策推進条例に基づく届出制度の強化・拡大</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③おおさかスマートエネルギー</a:t>
                      </a:r>
                      <a:r>
                        <a:rPr kumimoji="1" lang="en-US" altLang="ja-JP" sz="900" dirty="0">
                          <a:latin typeface="Meiryo UI" panose="020B0604030504040204" pitchFamily="50" charset="-128"/>
                          <a:ea typeface="Meiryo UI" panose="020B0604030504040204" pitchFamily="50" charset="-128"/>
                        </a:rPr>
                        <a:t>Ⅽ</a:t>
                      </a:r>
                      <a:r>
                        <a:rPr kumimoji="1" lang="ja-JP" altLang="en-US" sz="900" dirty="0">
                          <a:latin typeface="Meiryo UI" panose="020B0604030504040204" pitchFamily="50" charset="-128"/>
                          <a:ea typeface="Meiryo UI" panose="020B0604030504040204" pitchFamily="50" charset="-128"/>
                        </a:rPr>
                        <a:t>による中小事業者の省エネ・省</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の取組促進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④事業者の脱炭素経営の促進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⑤</a:t>
                      </a:r>
                      <a:r>
                        <a:rPr kumimoji="1" lang="en-US" altLang="ja-JP" sz="900" dirty="0">
                          <a:latin typeface="Meiryo UI" panose="020B0604030504040204" pitchFamily="50" charset="-128"/>
                          <a:ea typeface="Meiryo UI" panose="020B0604030504040204" pitchFamily="50" charset="-128"/>
                        </a:rPr>
                        <a:t>ZEB</a:t>
                      </a:r>
                      <a:r>
                        <a:rPr kumimoji="1" lang="ja-JP" altLang="en-US" sz="900" dirty="0">
                          <a:latin typeface="Meiryo UI" panose="020B0604030504040204" pitchFamily="50" charset="-128"/>
                          <a:ea typeface="Meiryo UI" panose="020B0604030504040204" pitchFamily="50" charset="-128"/>
                        </a:rPr>
                        <a:t>に向けた建築物の省エネ促進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a:t>
                      </a:r>
                      <a:r>
                        <a:rPr lang="en-US" altLang="ja-JP" sz="900" b="0" dirty="0">
                          <a:solidFill>
                            <a:srgbClr val="000099"/>
                          </a:solidFill>
                          <a:latin typeface="Meiryo UI" panose="020B0604030504040204" pitchFamily="50" charset="-128"/>
                          <a:ea typeface="Meiryo UI" panose="020B0604030504040204" pitchFamily="50" charset="-128"/>
                        </a:rPr>
                        <a:t>2030</a:t>
                      </a:r>
                      <a:r>
                        <a:rPr lang="ja-JP" altLang="en-US" sz="900" b="0" dirty="0">
                          <a:solidFill>
                            <a:srgbClr val="000099"/>
                          </a:solidFill>
                          <a:latin typeface="Meiryo UI" panose="020B0604030504040204" pitchFamily="50" charset="-128"/>
                          <a:ea typeface="Meiryo UI" panose="020B0604030504040204" pitchFamily="50" charset="-128"/>
                        </a:rPr>
                        <a:t>目標］</a:t>
                      </a:r>
                      <a:endParaRPr lang="en-US" altLang="ja-JP" sz="900" b="0"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1,399</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en-US" altLang="ja-JP" sz="900" b="0" dirty="0">
                          <a:solidFill>
                            <a:srgbClr val="000099"/>
                          </a:solidFill>
                          <a:latin typeface="Meiryo UI" panose="020B0604030504040204" pitchFamily="50" charset="-128"/>
                          <a:ea typeface="Meiryo UI" panose="020B0604030504040204" pitchFamily="50" charset="-128"/>
                        </a:rPr>
                        <a:t>(24</a:t>
                      </a:r>
                      <a:r>
                        <a:rPr kumimoji="1" lang="en-US" altLang="ja-JP" sz="900" b="0" dirty="0">
                          <a:solidFill>
                            <a:srgbClr val="000099"/>
                          </a:solidFill>
                          <a:latin typeface="Meiryo UI" panose="020B0604030504040204" pitchFamily="50" charset="-128"/>
                          <a:ea typeface="Meiryo UI" panose="020B0604030504040204" pitchFamily="50" charset="-128"/>
                        </a:rPr>
                        <a:t>%)</a:t>
                      </a:r>
                    </a:p>
                    <a:p>
                      <a:pPr marL="84138" marR="0" lvl="0" indent="-84138" algn="ctr" defTabSz="443194" rtl="0" eaLnBrk="1" fontAlgn="auto" latinLnBrk="0" hangingPunct="1">
                        <a:lnSpc>
                          <a:spcPts val="600"/>
                        </a:lnSpc>
                        <a:spcBef>
                          <a:spcPts val="0"/>
                        </a:spcBef>
                        <a:spcAft>
                          <a:spcPts val="0"/>
                        </a:spcAft>
                        <a:buClrTx/>
                        <a:buSzTx/>
                        <a:buFontTx/>
                        <a:buNone/>
                        <a:tabLst/>
                        <a:defRPr/>
                      </a:pPr>
                      <a:endParaRPr kumimoji="1" lang="en-US" altLang="ja-JP" sz="900" b="0"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kumimoji="1" lang="ja-JP" altLang="en-US" sz="900" b="0" dirty="0">
                          <a:solidFill>
                            <a:srgbClr val="000099"/>
                          </a:solidFill>
                          <a:latin typeface="Meiryo UI" panose="020B0604030504040204" pitchFamily="50" charset="-128"/>
                          <a:ea typeface="Meiryo UI" panose="020B0604030504040204" pitchFamily="50" charset="-128"/>
                        </a:rPr>
                        <a:t>［</a:t>
                      </a:r>
                      <a:r>
                        <a:rPr kumimoji="1" lang="en-US" altLang="ja-JP" sz="900" b="0" dirty="0">
                          <a:solidFill>
                            <a:srgbClr val="000099"/>
                          </a:solidFill>
                          <a:latin typeface="Meiryo UI" panose="020B0604030504040204" pitchFamily="50" charset="-128"/>
                          <a:ea typeface="Meiryo UI" panose="020B0604030504040204" pitchFamily="50" charset="-128"/>
                        </a:rPr>
                        <a:t>2022</a:t>
                      </a:r>
                      <a:r>
                        <a:rPr kumimoji="1" lang="ja-JP" altLang="en-US" sz="900" b="0" dirty="0">
                          <a:solidFill>
                            <a:srgbClr val="000099"/>
                          </a:solidFill>
                          <a:latin typeface="Meiryo UI" panose="020B0604030504040204" pitchFamily="50" charset="-128"/>
                          <a:ea typeface="Meiryo UI" panose="020B0604030504040204" pitchFamily="50" charset="-128"/>
                        </a:rPr>
                        <a:t>実績</a:t>
                      </a:r>
                      <a:r>
                        <a:rPr kumimoji="1" lang="ja-JP" altLang="en-US" sz="900" b="0" baseline="0" dirty="0">
                          <a:solidFill>
                            <a:srgbClr val="000099"/>
                          </a:solidFill>
                          <a:latin typeface="Meiryo UI" panose="020B0604030504040204" pitchFamily="50" charset="-128"/>
                          <a:ea typeface="Meiryo UI" panose="020B0604030504040204" pitchFamily="50" charset="-128"/>
                        </a:rPr>
                        <a:t>］</a:t>
                      </a:r>
                      <a:endParaRPr kumimoji="1" lang="en-US" altLang="ja-JP" sz="900" b="0" baseline="0"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836</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p>
                  </a:txBody>
                  <a:tcPr marL="13500" marR="13500" marT="27000" marB="27000" anchor="ctr">
                    <a:lnB w="6350" cap="flat" cmpd="sng" algn="ctr">
                      <a:solidFill>
                        <a:schemeClr val="tx1"/>
                      </a:solidFill>
                      <a:prstDash val="dash"/>
                      <a:round/>
                      <a:headEnd type="none" w="med" len="med"/>
                      <a:tailEnd type="none" w="med" len="med"/>
                    </a:lnB>
                  </a:tcPr>
                </a:tc>
                <a:tc rowSpan="2">
                  <a:txBody>
                    <a:bodyPr/>
                    <a:lstStyle/>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■脱炭素ビジネス</a:t>
                      </a:r>
                      <a:endParaRPr lang="en-US" altLang="ja-JP" sz="9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①次世代蓄電池の研究開発</a:t>
                      </a:r>
                      <a:endParaRPr lang="en-US" altLang="ja-JP" sz="9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①水素技術実用化に向けた実証</a:t>
                      </a: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ts val="1200"/>
                        </a:lnSpc>
                        <a:spcBef>
                          <a:spcPts val="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r>
                        <a:rPr lang="ja-JP" altLang="en-US" sz="900" b="0" dirty="0">
                          <a:solidFill>
                            <a:prstClr val="black"/>
                          </a:solidFill>
                          <a:latin typeface="Meiryo UI" panose="020B0604030504040204" pitchFamily="50" charset="-128"/>
                          <a:ea typeface="Meiryo UI" panose="020B0604030504040204" pitchFamily="50" charset="-128"/>
                        </a:rPr>
                        <a:t>②特定事業者によるさらなる排出削減</a:t>
                      </a: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0"/>
                        </a:spcBef>
                        <a:spcAft>
                          <a:spcPts val="0"/>
                        </a:spcAft>
                        <a:buClrTx/>
                        <a:buSzTx/>
                        <a:buFontTx/>
                        <a:buNone/>
                        <a:tabLst/>
                        <a:defRPr/>
                      </a:pPr>
                      <a:r>
                        <a:rPr lang="ja-JP" altLang="en-US" sz="900" b="0" dirty="0">
                          <a:solidFill>
                            <a:prstClr val="black"/>
                          </a:solidFill>
                          <a:latin typeface="Meiryo UI" panose="020B0604030504040204" pitchFamily="50" charset="-128"/>
                          <a:ea typeface="Meiryo UI" panose="020B0604030504040204" pitchFamily="50" charset="-128"/>
                        </a:rPr>
                        <a:t>④事業者による脱炭素経営宣言を支援</a:t>
                      </a: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l" defTabSz="443194" rtl="0" eaLnBrk="1" fontAlgn="auto" latinLnBrk="0" hangingPunct="1">
                        <a:lnSpc>
                          <a:spcPct val="100000"/>
                        </a:lnSpc>
                        <a:spcBef>
                          <a:spcPts val="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solidFill>
                      <a:srgbClr val="FFC000"/>
                    </a:solidFill>
                  </a:tcPr>
                </a:tc>
                <a:extLst>
                  <a:ext uri="{0D108BD9-81ED-4DB2-BD59-A6C34878D82A}">
                    <a16:rowId xmlns:a16="http://schemas.microsoft.com/office/drawing/2014/main" val="4889697"/>
                  </a:ext>
                </a:extLst>
              </a:tr>
              <a:tr h="717240">
                <a:tc>
                  <a:txBody>
                    <a:bodyPr/>
                    <a:lstStyle/>
                    <a:p>
                      <a:pPr algn="ctr"/>
                      <a:r>
                        <a:rPr kumimoji="1" lang="ja-JP" altLang="en-US" sz="900" dirty="0">
                          <a:latin typeface="Meiryo UI" panose="020B0604030504040204" pitchFamily="50" charset="-128"/>
                          <a:ea typeface="Meiryo UI" panose="020B0604030504040204" pitchFamily="50" charset="-128"/>
                        </a:rPr>
                        <a:t>業務</a:t>
                      </a:r>
                    </a:p>
                  </a:txBody>
                  <a:tcPr marL="13500" marR="13500" marT="27000" marB="27000">
                    <a:lnB w="6350" cap="flat" cmpd="sng" algn="ctr">
                      <a:solidFill>
                        <a:schemeClr val="tx1"/>
                      </a:solidFill>
                      <a:prstDash val="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marL="18000" marR="18000" marT="36000" marB="36000"/>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77829942"/>
                  </a:ext>
                </a:extLst>
              </a:tr>
              <a:tr h="816000">
                <a:tc>
                  <a:txBody>
                    <a:bodyPr/>
                    <a:lstStyle/>
                    <a:p>
                      <a:pPr algn="ct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率先取組</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indent="-93663">
                        <a:spcBef>
                          <a:spcPts val="300"/>
                        </a:spcBef>
                      </a:pPr>
                      <a:r>
                        <a:rPr kumimoji="1" lang="ja-JP" altLang="en-US" sz="900" dirty="0">
                          <a:latin typeface="Meiryo UI" panose="020B0604030504040204" pitchFamily="50" charset="-128"/>
                          <a:ea typeface="Meiryo UI" panose="020B0604030504040204" pitchFamily="50" charset="-128"/>
                        </a:rPr>
                        <a:t>⑥府有施設の建替時における</a:t>
                      </a:r>
                      <a:r>
                        <a:rPr kumimoji="1" lang="en-US" altLang="ja-JP" sz="900" dirty="0">
                          <a:latin typeface="Meiryo UI" panose="020B0604030504040204" pitchFamily="50" charset="-128"/>
                          <a:ea typeface="Meiryo UI" panose="020B0604030504040204" pitchFamily="50" charset="-128"/>
                        </a:rPr>
                        <a:t>ZEB</a:t>
                      </a:r>
                      <a:r>
                        <a:rPr kumimoji="1" lang="ja-JP" altLang="en-US" sz="900" dirty="0">
                          <a:latin typeface="Meiryo UI" panose="020B0604030504040204" pitchFamily="50" charset="-128"/>
                          <a:ea typeface="Meiryo UI" panose="020B0604030504040204" pitchFamily="50" charset="-128"/>
                        </a:rPr>
                        <a:t>化の検討</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⑦再生可能エネルギー電気の調達</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⑧公用車の電動化の推進</a:t>
                      </a:r>
                    </a:p>
                  </a:txBody>
                  <a:tcPr marL="13500" marR="13500" marT="27000" marB="27000">
                    <a:lnT w="6350" cap="flat" cmpd="sng" algn="ctr">
                      <a:solidFill>
                        <a:schemeClr val="tx1"/>
                      </a:solidFill>
                      <a:prstDash val="dash"/>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rgbClr val="000099"/>
                          </a:solidFill>
                          <a:latin typeface="Meiryo UI" panose="020B0604030504040204" pitchFamily="50" charset="-128"/>
                          <a:ea typeface="Meiryo UI" panose="020B0604030504040204" pitchFamily="50" charset="-128"/>
                        </a:rPr>
                        <a:t>〔</a:t>
                      </a:r>
                      <a:r>
                        <a:rPr kumimoji="1" lang="ja-JP" altLang="en-US" sz="900" b="0" dirty="0">
                          <a:solidFill>
                            <a:srgbClr val="000099"/>
                          </a:solidFill>
                          <a:latin typeface="Meiryo UI" panose="020B0604030504040204" pitchFamily="50" charset="-128"/>
                          <a:ea typeface="Meiryo UI" panose="020B0604030504040204" pitchFamily="50" charset="-128"/>
                        </a:rPr>
                        <a:t>約</a:t>
                      </a:r>
                      <a:r>
                        <a:rPr kumimoji="1" lang="en-US" altLang="ja-JP" sz="900" b="0" dirty="0">
                          <a:solidFill>
                            <a:srgbClr val="000099"/>
                          </a:solidFill>
                          <a:latin typeface="Meiryo UI" panose="020B0604030504040204" pitchFamily="50" charset="-128"/>
                          <a:ea typeface="Meiryo UI" panose="020B0604030504040204" pitchFamily="50" charset="-128"/>
                        </a:rPr>
                        <a:t>11</a:t>
                      </a:r>
                      <a:r>
                        <a:rPr kumimoji="1" lang="ja-JP" altLang="en-US" sz="900" b="0" dirty="0">
                          <a:solidFill>
                            <a:srgbClr val="000099"/>
                          </a:solidFill>
                          <a:latin typeface="Meiryo UI" panose="020B0604030504040204" pitchFamily="50" charset="-128"/>
                          <a:ea typeface="Meiryo UI" panose="020B0604030504040204" pitchFamily="50" charset="-128"/>
                        </a:rPr>
                        <a:t>万</a:t>
                      </a:r>
                      <a:r>
                        <a:rPr kumimoji="1" lang="en-US" altLang="ja-JP" sz="900" b="0" dirty="0">
                          <a:solidFill>
                            <a:srgbClr val="000099"/>
                          </a:solidFill>
                          <a:latin typeface="Meiryo UI" panose="020B0604030504040204" pitchFamily="50" charset="-128"/>
                          <a:ea typeface="Meiryo UI" panose="020B0604030504040204" pitchFamily="50" charset="-128"/>
                        </a:rPr>
                        <a:t>t〕</a:t>
                      </a:r>
                      <a:endParaRPr kumimoji="1" lang="ja-JP" altLang="en-US"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lnT w="6350" cap="flat" cmpd="sng" algn="ctr">
                      <a:solidFill>
                        <a:schemeClr val="tx1"/>
                      </a:solidFill>
                      <a:prstDash val="dash"/>
                      <a:round/>
                      <a:headEnd type="none" w="med" len="med"/>
                      <a:tailEnd type="none" w="med" len="med"/>
                    </a:lnT>
                  </a:tcPr>
                </a:tc>
                <a:tc>
                  <a:txBody>
                    <a:bodyPr/>
                    <a:lstStyle/>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■率先取組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⑥府有施設の新築等時の</a:t>
                      </a:r>
                      <a:r>
                        <a:rPr kumimoji="1" lang="en-US" altLang="ja-JP" sz="900" b="0" dirty="0">
                          <a:solidFill>
                            <a:schemeClr val="tx1"/>
                          </a:solidFill>
                          <a:latin typeface="Meiryo UI" panose="020B0604030504040204" pitchFamily="50" charset="-128"/>
                          <a:ea typeface="Meiryo UI" panose="020B0604030504040204" pitchFamily="50" charset="-128"/>
                        </a:rPr>
                        <a:t>ZEB</a:t>
                      </a:r>
                      <a:r>
                        <a:rPr kumimoji="1" lang="ja-JP" altLang="en-US" sz="900" b="0" dirty="0">
                          <a:solidFill>
                            <a:schemeClr val="tx1"/>
                          </a:solidFill>
                          <a:latin typeface="Meiryo UI" panose="020B0604030504040204" pitchFamily="50" charset="-128"/>
                          <a:ea typeface="Meiryo UI" panose="020B0604030504040204" pitchFamily="50" charset="-128"/>
                        </a:rPr>
                        <a:t>化の推進</a:t>
                      </a:r>
                    </a:p>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⑧公用車へのゼロエミッション車を中心とした電動車の導入促進</a:t>
                      </a: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solidFill>
                      <a:srgbClr val="FFC000"/>
                    </a:solidFill>
                  </a:tcPr>
                </a:tc>
                <a:extLst>
                  <a:ext uri="{0D108BD9-81ED-4DB2-BD59-A6C34878D82A}">
                    <a16:rowId xmlns:a16="http://schemas.microsoft.com/office/drawing/2014/main" val="2943642507"/>
                  </a:ext>
                </a:extLst>
              </a:tr>
              <a:tr h="678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家庭</a:t>
                      </a:r>
                    </a:p>
                  </a:txBody>
                  <a:tcPr marL="13500" marR="13500" marT="27000" marB="27000"/>
                </a:tc>
                <a:tc>
                  <a:txBody>
                    <a:bodyPr/>
                    <a:lstStyle/>
                    <a:p>
                      <a:pPr>
                        <a:spcBef>
                          <a:spcPts val="300"/>
                        </a:spcBef>
                      </a:pPr>
                      <a:r>
                        <a:rPr kumimoji="1" lang="ja-JP" altLang="en-US" sz="900" kern="1200" dirty="0">
                          <a:latin typeface="Meiryo UI" panose="020B0604030504040204" pitchFamily="50" charset="-128"/>
                          <a:ea typeface="Meiryo UI" panose="020B0604030504040204" pitchFamily="50" charset="-128"/>
                          <a:cs typeface="+mn-cs"/>
                        </a:rPr>
                        <a:t>⑨</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ZEH</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の普及促進</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⑩省エネ性能が高い設備・機器の用途に適した導入促進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⑪持続可能性に配慮した消費の拡大</a:t>
                      </a: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423</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rgbClr val="000099"/>
                          </a:solidFill>
                          <a:latin typeface="Meiryo UI" panose="020B0604030504040204" pitchFamily="50" charset="-128"/>
                          <a:ea typeface="Meiryo UI" panose="020B0604030504040204" pitchFamily="50" charset="-128"/>
                        </a:rPr>
                        <a:t>(</a:t>
                      </a:r>
                      <a:r>
                        <a:rPr kumimoji="1" lang="ja-JP" altLang="en-US" sz="900" b="0" dirty="0">
                          <a:solidFill>
                            <a:srgbClr val="000099"/>
                          </a:solidFill>
                          <a:latin typeface="Meiryo UI" panose="020B0604030504040204" pitchFamily="50" charset="-128"/>
                          <a:ea typeface="Meiryo UI" panose="020B0604030504040204" pitchFamily="50" charset="-128"/>
                        </a:rPr>
                        <a:t>約</a:t>
                      </a:r>
                      <a:r>
                        <a:rPr kumimoji="1" lang="en-US" altLang="ja-JP" sz="900" b="0" dirty="0">
                          <a:solidFill>
                            <a:srgbClr val="000099"/>
                          </a:solidFill>
                          <a:latin typeface="Meiryo UI" panose="020B0604030504040204" pitchFamily="50" charset="-128"/>
                          <a:ea typeface="Meiryo UI" panose="020B0604030504040204" pitchFamily="50" charset="-128"/>
                        </a:rPr>
                        <a:t>7%)</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0"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195</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rowSpan="3">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■行動変容</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⑨</a:t>
                      </a:r>
                      <a:r>
                        <a:rPr kumimoji="1" lang="en-US" altLang="ja-JP" sz="900" dirty="0">
                          <a:latin typeface="Meiryo UI" panose="020B0604030504040204" pitchFamily="50" charset="-128"/>
                          <a:ea typeface="Meiryo UI" panose="020B0604030504040204" pitchFamily="50" charset="-128"/>
                        </a:rPr>
                        <a:t>ZEH</a:t>
                      </a:r>
                      <a:r>
                        <a:rPr kumimoji="1" lang="ja-JP" altLang="en-US" sz="900" dirty="0">
                          <a:latin typeface="Meiryo UI" panose="020B0604030504040204" pitchFamily="50" charset="-128"/>
                          <a:ea typeface="Meiryo UI" panose="020B0604030504040204" pitchFamily="50" charset="-128"/>
                        </a:rPr>
                        <a:t>の普及促進</a:t>
                      </a:r>
                      <a:endParaRPr kumimoji="1" lang="en-US" altLang="ja-JP" sz="900" dirty="0">
                        <a:latin typeface="Meiryo UI" panose="020B0604030504040204" pitchFamily="50" charset="-128"/>
                        <a:ea typeface="Meiryo UI" panose="020B0604030504040204" pitchFamily="50" charset="-128"/>
                      </a:endParaRPr>
                    </a:p>
                    <a:p>
                      <a:pPr>
                        <a:spcBef>
                          <a:spcPts val="600"/>
                        </a:spcBef>
                      </a:pP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⑪製品・サービスの</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排出の可視化</a:t>
                      </a:r>
                    </a:p>
                    <a:p>
                      <a:pPr marL="88900" indent="-88900">
                        <a:spcBef>
                          <a:spcPts val="600"/>
                        </a:spcBef>
                      </a:pPr>
                      <a:endParaRPr kumimoji="1" lang="en-US" altLang="ja-JP" sz="900" dirty="0">
                        <a:latin typeface="Meiryo UI" panose="020B0604030504040204" pitchFamily="50" charset="-128"/>
                        <a:ea typeface="Meiryo UI" panose="020B0604030504040204" pitchFamily="50" charset="-128"/>
                      </a:endParaRPr>
                    </a:p>
                    <a:p>
                      <a:pPr marL="88900" indent="-88900">
                        <a:spcBef>
                          <a:spcPts val="0"/>
                        </a:spcBef>
                      </a:pPr>
                      <a:r>
                        <a:rPr kumimoji="1" lang="ja-JP" altLang="en-US" sz="900" dirty="0">
                          <a:latin typeface="Meiryo UI" panose="020B0604030504040204" pitchFamily="50" charset="-128"/>
                          <a:ea typeface="Meiryo UI" panose="020B0604030504040204" pitchFamily="50" charset="-128"/>
                        </a:rPr>
                        <a:t>⑪脱炭素ポイントの定着化及び利用拡大</a:t>
                      </a:r>
                      <a:endParaRPr kumimoji="1" lang="en-US" altLang="ja-JP" sz="900" dirty="0">
                        <a:latin typeface="Meiryo UI" panose="020B0604030504040204" pitchFamily="50" charset="-128"/>
                        <a:ea typeface="Meiryo UI" panose="020B0604030504040204" pitchFamily="50" charset="-128"/>
                      </a:endParaRPr>
                    </a:p>
                    <a:p>
                      <a:pPr marL="88900" indent="-88900">
                        <a:spcBef>
                          <a:spcPts val="300"/>
                        </a:spcBef>
                      </a:pPr>
                      <a:endParaRPr kumimoji="1" lang="en-US" altLang="ja-JP" sz="900" dirty="0">
                        <a:latin typeface="Meiryo UI" panose="020B0604030504040204" pitchFamily="50" charset="-128"/>
                        <a:ea typeface="Meiryo UI" panose="020B0604030504040204" pitchFamily="50" charset="-128"/>
                      </a:endParaRPr>
                    </a:p>
                    <a:p>
                      <a:pPr marL="88900" indent="-88900">
                        <a:spcBef>
                          <a:spcPts val="300"/>
                        </a:spcBef>
                      </a:pPr>
                      <a:r>
                        <a:rPr kumimoji="1" lang="ja-JP" altLang="en-US" sz="900" dirty="0">
                          <a:latin typeface="Meiryo UI" panose="020B0604030504040204" pitchFamily="50" charset="-128"/>
                          <a:ea typeface="Meiryo UI" panose="020B0604030504040204" pitchFamily="50" charset="-128"/>
                        </a:rPr>
                        <a:t>⑫ゼロエミッション車を中心とした電動車の普及促進</a:t>
                      </a:r>
                    </a:p>
                  </a:txBody>
                  <a:tcPr marL="13500" marR="13500" marT="27000" marB="27000"/>
                </a:tc>
                <a:tc rowSpan="3">
                  <a:txBody>
                    <a:bodyPr/>
                    <a:lstStyle/>
                    <a:p>
                      <a:pPr marL="88900" indent="-88900">
                        <a:spcBef>
                          <a:spcPts val="300"/>
                        </a:spcBef>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tc>
                <a:tc rowSpan="3">
                  <a:txBody>
                    <a:bodyPr/>
                    <a:lstStyle/>
                    <a:p>
                      <a:pPr marL="88900" indent="-88900">
                        <a:spcBef>
                          <a:spcPts val="300"/>
                        </a:spcBef>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solidFill>
                      <a:srgbClr val="FFC000"/>
                    </a:solidFill>
                  </a:tcPr>
                </a:tc>
                <a:extLst>
                  <a:ext uri="{0D108BD9-81ED-4DB2-BD59-A6C34878D82A}">
                    <a16:rowId xmlns:a16="http://schemas.microsoft.com/office/drawing/2014/main" val="2997166892"/>
                  </a:ext>
                </a:extLst>
              </a:tr>
              <a:tr h="5057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運輸</a:t>
                      </a:r>
                    </a:p>
                    <a:p>
                      <a:pPr algn="ctr"/>
                      <a:endParaRPr kumimoji="1" lang="ja-JP" altLang="en-US" sz="900" dirty="0">
                        <a:latin typeface="Meiryo UI" panose="020B0604030504040204" pitchFamily="50" charset="-128"/>
                        <a:ea typeface="Meiryo UI" panose="020B0604030504040204" pitchFamily="50" charset="-128"/>
                      </a:endParaRPr>
                    </a:p>
                  </a:txBody>
                  <a:tcPr marL="13500" marR="13500" marT="27000" marB="27000"/>
                </a:tc>
                <a:tc>
                  <a:txBody>
                    <a:bodyPr/>
                    <a:lstStyle/>
                    <a:p>
                      <a:pPr>
                        <a:spcBef>
                          <a:spcPts val="300"/>
                        </a:spcBef>
                      </a:pPr>
                      <a:r>
                        <a:rPr kumimoji="1" lang="ja-JP" altLang="en-US" sz="900" dirty="0">
                          <a:latin typeface="Meiryo UI" panose="020B0604030504040204" pitchFamily="50" charset="-128"/>
                          <a:ea typeface="Meiryo UI" panose="020B0604030504040204" pitchFamily="50" charset="-128"/>
                        </a:rPr>
                        <a:t>⑫</a:t>
                      </a:r>
                      <a:r>
                        <a:rPr kumimoji="1" lang="en-US" altLang="ja-JP" sz="900" dirty="0">
                          <a:latin typeface="Meiryo UI" panose="020B0604030504040204" pitchFamily="50" charset="-128"/>
                          <a:ea typeface="Meiryo UI" panose="020B0604030504040204" pitchFamily="50" charset="-128"/>
                        </a:rPr>
                        <a:t>ZEV</a:t>
                      </a:r>
                      <a:r>
                        <a:rPr kumimoji="1" lang="ja-JP" altLang="en-US" sz="900" dirty="0">
                          <a:latin typeface="Meiryo UI" panose="020B0604030504040204" pitchFamily="50" charset="-128"/>
                          <a:ea typeface="Meiryo UI" panose="020B0604030504040204" pitchFamily="50" charset="-128"/>
                        </a:rPr>
                        <a:t>を中心とした電動車の普及促進</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⑬充電器、水素</a:t>
                      </a:r>
                      <a:r>
                        <a:rPr kumimoji="1" lang="en-US" altLang="ja-JP" sz="900" dirty="0">
                          <a:latin typeface="Meiryo UI" panose="020B0604030504040204" pitchFamily="50" charset="-128"/>
                          <a:ea typeface="Meiryo UI" panose="020B0604030504040204" pitchFamily="50" charset="-128"/>
                        </a:rPr>
                        <a:t>ST</a:t>
                      </a:r>
                      <a:r>
                        <a:rPr kumimoji="1" lang="ja-JP" altLang="en-US" sz="900" dirty="0">
                          <a:latin typeface="Meiryo UI" panose="020B0604030504040204" pitchFamily="50" charset="-128"/>
                          <a:ea typeface="Meiryo UI" panose="020B0604030504040204" pitchFamily="50" charset="-128"/>
                        </a:rPr>
                        <a:t>などのインフラの普及促進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195</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rgbClr val="000099"/>
                          </a:solidFill>
                          <a:latin typeface="Meiryo UI" panose="020B0604030504040204" pitchFamily="50" charset="-128"/>
                          <a:ea typeface="Meiryo UI" panose="020B0604030504040204" pitchFamily="50" charset="-128"/>
                        </a:rPr>
                        <a:t>(</a:t>
                      </a:r>
                      <a:r>
                        <a:rPr kumimoji="1" lang="ja-JP" altLang="en-US" sz="900" b="0" dirty="0">
                          <a:solidFill>
                            <a:srgbClr val="000099"/>
                          </a:solidFill>
                          <a:latin typeface="Meiryo UI" panose="020B0604030504040204" pitchFamily="50" charset="-128"/>
                          <a:ea typeface="Meiryo UI" panose="020B0604030504040204" pitchFamily="50" charset="-128"/>
                        </a:rPr>
                        <a:t>約</a:t>
                      </a:r>
                      <a:r>
                        <a:rPr kumimoji="1" lang="en-US" altLang="ja-JP" sz="900" b="0" dirty="0">
                          <a:solidFill>
                            <a:srgbClr val="000099"/>
                          </a:solidFill>
                          <a:latin typeface="Meiryo UI" panose="020B0604030504040204" pitchFamily="50" charset="-128"/>
                          <a:ea typeface="Meiryo UI" panose="020B0604030504040204" pitchFamily="50" charset="-128"/>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106</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vMerge="1">
                  <a:txBody>
                    <a:bodyPr/>
                    <a:lstStyle/>
                    <a:p>
                      <a:pPr marL="88900" indent="-88900">
                        <a:spcBef>
                          <a:spcPts val="300"/>
                        </a:spcBef>
                      </a:pPr>
                      <a:endParaRPr kumimoji="1" lang="ja-JP" altLang="en-US" sz="1200" dirty="0">
                        <a:latin typeface="Meiryo UI" panose="020B0604030504040204" pitchFamily="50" charset="-128"/>
                        <a:ea typeface="Meiryo UI" panose="020B0604030504040204" pitchFamily="50" charset="-128"/>
                      </a:endParaRPr>
                    </a:p>
                  </a:txBody>
                  <a:tcPr marL="18000" marR="18000" marT="36000" marB="36000"/>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67606755"/>
                  </a:ext>
                </a:extLst>
              </a:tr>
              <a:tr h="541680">
                <a:tc>
                  <a:txBody>
                    <a:bodyPr/>
                    <a:lstStyle/>
                    <a:p>
                      <a:pPr algn="ctr"/>
                      <a:r>
                        <a:rPr kumimoji="1" lang="ja-JP" altLang="en-US" sz="900" dirty="0">
                          <a:latin typeface="Meiryo UI" panose="020B0604030504040204" pitchFamily="50" charset="-128"/>
                          <a:ea typeface="Meiryo UI" panose="020B0604030504040204" pitchFamily="50" charset="-128"/>
                        </a:rPr>
                        <a:t>その他</a:t>
                      </a:r>
                      <a:r>
                        <a:rPr kumimoji="1" lang="en-US" altLang="ja-JP" sz="900" baseline="20000" dirty="0">
                          <a:latin typeface="Meiryo UI" panose="020B0604030504040204" pitchFamily="50" charset="-128"/>
                          <a:ea typeface="Meiryo UI" panose="020B0604030504040204" pitchFamily="50" charset="-128"/>
                        </a:rPr>
                        <a:t>※1</a:t>
                      </a:r>
                      <a:endParaRPr kumimoji="1" lang="ja-JP" altLang="en-US" sz="900" baseline="20000" dirty="0">
                        <a:latin typeface="Meiryo UI" panose="020B0604030504040204" pitchFamily="50" charset="-128"/>
                        <a:ea typeface="Meiryo UI" panose="020B0604030504040204" pitchFamily="50" charset="-128"/>
                      </a:endParaRPr>
                    </a:p>
                  </a:txBody>
                  <a:tcPr marL="13500" marR="13500" marT="27000" marB="27000"/>
                </a:tc>
                <a:tc>
                  <a:txBody>
                    <a:bodyPr/>
                    <a:lstStyle/>
                    <a:p>
                      <a:pPr marL="93663" indent="-93663">
                        <a:spcBef>
                          <a:spcPts val="300"/>
                        </a:spcBef>
                      </a:pPr>
                      <a:r>
                        <a:rPr kumimoji="1" lang="ja-JP" altLang="en-US" sz="900" dirty="0">
                          <a:latin typeface="Meiryo UI" panose="020B0604030504040204" pitchFamily="50" charset="-128"/>
                          <a:ea typeface="Meiryo UI" panose="020B0604030504040204" pitchFamily="50" charset="-128"/>
                        </a:rPr>
                        <a:t>⑭使い捨てプラスチックごみ等の発生抑制及び分別・リサイクルの促進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⑮フロン対策の推進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323</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rgbClr val="000099"/>
                          </a:solidFill>
                          <a:latin typeface="Meiryo UI" panose="020B0604030504040204" pitchFamily="50" charset="-128"/>
                          <a:ea typeface="Meiryo UI" panose="020B0604030504040204" pitchFamily="50" charset="-128"/>
                        </a:rPr>
                        <a:t>(</a:t>
                      </a:r>
                      <a:r>
                        <a:rPr kumimoji="1" lang="ja-JP" altLang="en-US" sz="900" b="0" dirty="0">
                          <a:solidFill>
                            <a:srgbClr val="000099"/>
                          </a:solidFill>
                          <a:latin typeface="Meiryo UI" panose="020B0604030504040204" pitchFamily="50" charset="-128"/>
                          <a:ea typeface="Meiryo UI" panose="020B0604030504040204" pitchFamily="50" charset="-128"/>
                        </a:rPr>
                        <a:t>約</a:t>
                      </a:r>
                      <a:r>
                        <a:rPr kumimoji="1" lang="en-US" altLang="ja-JP" sz="900" b="0" dirty="0">
                          <a:solidFill>
                            <a:srgbClr val="000099"/>
                          </a:solidFill>
                          <a:latin typeface="Meiryo UI" panose="020B0604030504040204" pitchFamily="50" charset="-128"/>
                          <a:ea typeface="Meiryo UI" panose="020B0604030504040204" pitchFamily="50" charset="-128"/>
                        </a:rPr>
                        <a:t>6%)</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0"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-52</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8200779"/>
                  </a:ext>
                </a:extLst>
              </a:tr>
              <a:tr h="541680">
                <a:tc>
                  <a:txBody>
                    <a:bodyPr/>
                    <a:lstStyle/>
                    <a:p>
                      <a:pPr algn="ctr"/>
                      <a:r>
                        <a:rPr kumimoji="1" lang="ja-JP" altLang="en-US" sz="900" dirty="0">
                          <a:latin typeface="Meiryo UI" panose="020B0604030504040204" pitchFamily="50" charset="-128"/>
                          <a:ea typeface="Meiryo UI" panose="020B0604030504040204" pitchFamily="50" charset="-128"/>
                        </a:rPr>
                        <a:t>部門</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横断</a:t>
                      </a:r>
                    </a:p>
                  </a:txBody>
                  <a:tcPr marL="13500" marR="13500" marT="27000" marB="27000"/>
                </a:tc>
                <a:tc>
                  <a:txBody>
                    <a:bodyPr/>
                    <a:lstStyle/>
                    <a:p>
                      <a:pPr>
                        <a:spcBef>
                          <a:spcPts val="300"/>
                        </a:spcBef>
                      </a:pPr>
                      <a:r>
                        <a:rPr kumimoji="1" lang="ja-JP" altLang="en-US" sz="900" dirty="0">
                          <a:latin typeface="Meiryo UI" panose="020B0604030504040204" pitchFamily="50" charset="-128"/>
                          <a:ea typeface="Meiryo UI" panose="020B0604030504040204" pitchFamily="50" charset="-128"/>
                        </a:rPr>
                        <a:t>⑯</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排出の少ないまちづくりの推進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⑰</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排出の少ない電気の選択促進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⑱再生可能エネルギー等の設置促進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dirty="0">
                          <a:solidFill>
                            <a:srgbClr val="000099"/>
                          </a:solidFill>
                          <a:latin typeface="Meiryo UI" panose="020B0604030504040204" pitchFamily="50" charset="-128"/>
                          <a:ea typeface="Meiryo UI" panose="020B0604030504040204" pitchFamily="50" charset="-128"/>
                        </a:rPr>
                        <a: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■再エネ促進</a:t>
                      </a:r>
                      <a:endParaRPr kumimoji="1" lang="en-US" altLang="ja-JP" sz="900" dirty="0">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⑱太陽光パネル及び蓄電池システムの共同購入支援事業</a:t>
                      </a:r>
                    </a:p>
                  </a:txBody>
                  <a:tcPr marL="13500" marR="13500" marT="27000" marB="27000"/>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solidFill>
                      <a:srgbClr val="FFC000"/>
                    </a:solidFill>
                  </a:tcPr>
                </a:tc>
                <a:extLst>
                  <a:ext uri="{0D108BD9-81ED-4DB2-BD59-A6C34878D82A}">
                    <a16:rowId xmlns:a16="http://schemas.microsoft.com/office/drawing/2014/main" val="1789336478"/>
                  </a:ext>
                </a:extLst>
              </a:tr>
            </a:tbl>
          </a:graphicData>
        </a:graphic>
      </p:graphicFrame>
      <p:sp>
        <p:nvSpPr>
          <p:cNvPr id="33" name="正方形/長方形 32"/>
          <p:cNvSpPr/>
          <p:nvPr/>
        </p:nvSpPr>
        <p:spPr>
          <a:xfrm>
            <a:off x="285070" y="5909659"/>
            <a:ext cx="7616008" cy="505292"/>
          </a:xfrm>
          <a:prstGeom prst="rect">
            <a:avLst/>
          </a:prstGeom>
        </p:spPr>
        <p:txBody>
          <a:bodyPr wrap="square" lIns="27000" tIns="27000" rIns="27000" bIns="27000">
            <a:spAutoFit/>
          </a:bodyPr>
          <a:lstStyle/>
          <a:p>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 エネルギー転換部門、運輸部門（鉄道）廃棄物部門、その他ガス</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メタンなど</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の合算をしたもの　　</a:t>
            </a:r>
            <a:endParaRPr lang="en-US" altLang="ja-JP" sz="929"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※2 2022</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年度実績は</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速報値のため、今後の精査により数値が変動することがある</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また、 部門横断で算出していた電気の</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排出係数低減による削減量については、各</a:t>
            </a:r>
            <a:r>
              <a:rPr kumimoji="1"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部門の削減量に振り分けて算出</a:t>
            </a:r>
            <a:endParaRPr lang="en-US" altLang="ja-JP" sz="929"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ホームベース 4">
            <a:extLst>
              <a:ext uri="{FF2B5EF4-FFF2-40B4-BE49-F238E27FC236}">
                <a16:creationId xmlns:a16="http://schemas.microsoft.com/office/drawing/2014/main" id="{51F0FD7C-A3F3-4D3F-9E7A-E2D8BBD297CC}"/>
              </a:ext>
            </a:extLst>
          </p:cNvPr>
          <p:cNvSpPr/>
          <p:nvPr/>
        </p:nvSpPr>
        <p:spPr bwMode="gray">
          <a:xfrm>
            <a:off x="7307078" y="1122026"/>
            <a:ext cx="1188000" cy="21877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32402">
              <a:defRPr/>
            </a:pPr>
            <a:r>
              <a:rPr lang="ja-JP" altLang="en-US" sz="945" dirty="0">
                <a:solidFill>
                  <a:prstClr val="white"/>
                </a:solidFill>
                <a:latin typeface="BIZ UDPゴシック" panose="020B0400000000000000" pitchFamily="50" charset="-128"/>
                <a:ea typeface="BIZ UDPゴシック" panose="020B0400000000000000" pitchFamily="50" charset="-128"/>
              </a:rPr>
              <a:t>　　　　　　</a:t>
            </a:r>
            <a:r>
              <a:rPr lang="en-US" altLang="ja-JP" sz="945" dirty="0">
                <a:solidFill>
                  <a:prstClr val="white"/>
                </a:solidFill>
                <a:latin typeface="BIZ UDPゴシック" panose="020B0400000000000000" pitchFamily="50" charset="-128"/>
                <a:ea typeface="BIZ UDPゴシック" panose="020B0400000000000000" pitchFamily="50" charset="-128"/>
              </a:rPr>
              <a:t>2030 </a:t>
            </a:r>
          </a:p>
        </p:txBody>
      </p:sp>
      <p:sp>
        <p:nvSpPr>
          <p:cNvPr id="8" name="ホームベース 4">
            <a:extLst>
              <a:ext uri="{FF2B5EF4-FFF2-40B4-BE49-F238E27FC236}">
                <a16:creationId xmlns:a16="http://schemas.microsoft.com/office/drawing/2014/main" id="{51F0FD7C-A3F3-4D3F-9E7A-E2D8BBD297CC}"/>
              </a:ext>
            </a:extLst>
          </p:cNvPr>
          <p:cNvSpPr/>
          <p:nvPr/>
        </p:nvSpPr>
        <p:spPr bwMode="gray">
          <a:xfrm>
            <a:off x="6172952" y="1120767"/>
            <a:ext cx="1377000" cy="21877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defTabSz="332402">
              <a:defRPr/>
            </a:pPr>
            <a:r>
              <a:rPr lang="ja-JP" altLang="en-US" sz="945" dirty="0">
                <a:solidFill>
                  <a:prstClr val="white"/>
                </a:solidFill>
                <a:latin typeface="BIZ UDPゴシック" panose="020B0400000000000000" pitchFamily="50" charset="-128"/>
                <a:ea typeface="BIZ UDPゴシック" panose="020B0400000000000000" pitchFamily="50" charset="-128"/>
              </a:rPr>
              <a:t>　　　       　　　　</a:t>
            </a:r>
            <a:r>
              <a:rPr lang="en-US" altLang="ja-JP" sz="945" dirty="0">
                <a:solidFill>
                  <a:prstClr val="white"/>
                </a:solidFill>
                <a:latin typeface="BIZ UDPゴシック" panose="020B0400000000000000" pitchFamily="50" charset="-128"/>
                <a:ea typeface="BIZ UDPゴシック" panose="020B0400000000000000" pitchFamily="50" charset="-128"/>
              </a:rPr>
              <a:t>2025</a:t>
            </a:r>
            <a:endParaRPr lang="ja-JP" altLang="en-US" sz="945" dirty="0">
              <a:solidFill>
                <a:prstClr val="white"/>
              </a:solidFill>
              <a:latin typeface="BIZ UDPゴシック" panose="020B0400000000000000" pitchFamily="50" charset="-128"/>
              <a:ea typeface="BIZ UDPゴシック" panose="020B0400000000000000" pitchFamily="50" charset="-128"/>
            </a:endParaRPr>
          </a:p>
        </p:txBody>
      </p:sp>
      <p:sp>
        <p:nvSpPr>
          <p:cNvPr id="9" name="ホームベース 8"/>
          <p:cNvSpPr/>
          <p:nvPr/>
        </p:nvSpPr>
        <p:spPr>
          <a:xfrm>
            <a:off x="6183645" y="1484784"/>
            <a:ext cx="229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次世代蓄電池の実用化</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水素発電による電力供給等が開始</a:t>
            </a:r>
          </a:p>
        </p:txBody>
      </p:sp>
      <p:sp>
        <p:nvSpPr>
          <p:cNvPr id="10" name="ホームベース 9"/>
          <p:cNvSpPr/>
          <p:nvPr/>
        </p:nvSpPr>
        <p:spPr>
          <a:xfrm>
            <a:off x="7307078" y="2273281"/>
            <a:ext cx="1188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30,000</a:t>
            </a:r>
            <a:r>
              <a:rPr lang="ja-JP" altLang="en-US" sz="900" dirty="0">
                <a:solidFill>
                  <a:schemeClr val="tx1"/>
                </a:solidFill>
                <a:latin typeface="Meiryo UI" panose="020B0604030504040204" pitchFamily="50" charset="-128"/>
                <a:ea typeface="Meiryo UI" panose="020B0604030504040204" pitchFamily="50" charset="-128"/>
              </a:rPr>
              <a:t>者</a:t>
            </a:r>
          </a:p>
        </p:txBody>
      </p:sp>
      <p:sp>
        <p:nvSpPr>
          <p:cNvPr id="12" name="ホームベース 11"/>
          <p:cNvSpPr/>
          <p:nvPr/>
        </p:nvSpPr>
        <p:spPr>
          <a:xfrm>
            <a:off x="6183645" y="2273281"/>
            <a:ext cx="1263592"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宣言事業者数</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en-US" altLang="ja-JP" sz="900" dirty="0">
                <a:solidFill>
                  <a:schemeClr val="tx1"/>
                </a:solidFill>
                <a:latin typeface="Meiryo UI" panose="020B0604030504040204" pitchFamily="50" charset="-128"/>
                <a:ea typeface="Meiryo UI" panose="020B0604030504040204" pitchFamily="50" charset="-128"/>
              </a:rPr>
              <a:t>15,000</a:t>
            </a:r>
            <a:r>
              <a:rPr lang="ja-JP" altLang="en-US" sz="900" dirty="0">
                <a:solidFill>
                  <a:schemeClr val="tx1"/>
                </a:solidFill>
                <a:latin typeface="Meiryo UI" panose="020B0604030504040204" pitchFamily="50" charset="-128"/>
                <a:ea typeface="Meiryo UI" panose="020B0604030504040204" pitchFamily="50" charset="-128"/>
              </a:rPr>
              <a:t>者</a:t>
            </a:r>
          </a:p>
        </p:txBody>
      </p:sp>
      <p:sp>
        <p:nvSpPr>
          <p:cNvPr id="14" name="ホームベース 13"/>
          <p:cNvSpPr/>
          <p:nvPr/>
        </p:nvSpPr>
        <p:spPr>
          <a:xfrm>
            <a:off x="7253078" y="1931708"/>
            <a:ext cx="1231933"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12%(2023</a:t>
            </a:r>
            <a:r>
              <a:rPr lang="ja-JP" altLang="en-US" sz="900" dirty="0">
                <a:solidFill>
                  <a:schemeClr val="tx1"/>
                </a:solidFill>
                <a:latin typeface="Meiryo UI" panose="020B0604030504040204" pitchFamily="50" charset="-128"/>
                <a:ea typeface="Meiryo UI" panose="020B0604030504040204" pitchFamily="50" charset="-128"/>
              </a:rPr>
              <a:t>から</a:t>
            </a:r>
            <a:r>
              <a:rPr lang="en-US" altLang="ja-JP" sz="900" dirty="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3" name="ホームベース 12"/>
          <p:cNvSpPr/>
          <p:nvPr/>
        </p:nvSpPr>
        <p:spPr>
          <a:xfrm>
            <a:off x="6183645" y="1931707"/>
            <a:ext cx="1269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4.5%(2023</a:t>
            </a:r>
            <a:r>
              <a:rPr lang="ja-JP" altLang="en-US" sz="900" dirty="0">
                <a:solidFill>
                  <a:schemeClr val="tx1"/>
                </a:solidFill>
                <a:latin typeface="Meiryo UI" panose="020B0604030504040204" pitchFamily="50" charset="-128"/>
                <a:ea typeface="Meiryo UI" panose="020B0604030504040204" pitchFamily="50" charset="-128"/>
              </a:rPr>
              <a:t>から</a:t>
            </a:r>
            <a:r>
              <a:rPr lang="en-US" altLang="ja-JP" sz="900" dirty="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6388977" y="2701334"/>
            <a:ext cx="2106018"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指針に基づく府有施設の新築・</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増改築での</a:t>
            </a:r>
            <a:r>
              <a:rPr lang="en-US" altLang="ja-JP" sz="900" dirty="0">
                <a:solidFill>
                  <a:schemeClr val="tx1"/>
                </a:solidFill>
                <a:latin typeface="Meiryo UI" panose="020B0604030504040204" pitchFamily="50" charset="-128"/>
                <a:ea typeface="Meiryo UI" panose="020B0604030504040204" pitchFamily="50" charset="-128"/>
              </a:rPr>
              <a:t>ZEB</a:t>
            </a:r>
            <a:r>
              <a:rPr lang="ja-JP" altLang="en-US" sz="900" dirty="0">
                <a:solidFill>
                  <a:schemeClr val="tx1"/>
                </a:solidFill>
                <a:latin typeface="Meiryo UI" panose="020B0604030504040204" pitchFamily="50" charset="-128"/>
                <a:ea typeface="Meiryo UI" panose="020B0604030504040204" pitchFamily="50" charset="-128"/>
              </a:rPr>
              <a:t>化の推進</a:t>
            </a:r>
            <a:endParaRPr lang="zh-TW" altLang="en-US" sz="900" dirty="0">
              <a:solidFill>
                <a:schemeClr val="tx1"/>
              </a:solidFill>
              <a:latin typeface="Meiryo UI" panose="020B0604030504040204" pitchFamily="50" charset="-128"/>
              <a:ea typeface="Meiryo UI" panose="020B0604030504040204" pitchFamily="50" charset="-128"/>
            </a:endParaRPr>
          </a:p>
        </p:txBody>
      </p:sp>
      <p:sp>
        <p:nvSpPr>
          <p:cNvPr id="17" name="ホームベース 16"/>
          <p:cNvSpPr/>
          <p:nvPr/>
        </p:nvSpPr>
        <p:spPr>
          <a:xfrm>
            <a:off x="6183645" y="270133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指針</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作成</a:t>
            </a:r>
          </a:p>
        </p:txBody>
      </p:sp>
      <p:sp>
        <p:nvSpPr>
          <p:cNvPr id="18" name="ホームベース 17"/>
          <p:cNvSpPr/>
          <p:nvPr/>
        </p:nvSpPr>
        <p:spPr>
          <a:xfrm>
            <a:off x="6183645" y="3086992"/>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900" dirty="0">
                <a:solidFill>
                  <a:schemeClr val="tx1"/>
                </a:solidFill>
                <a:latin typeface="Meiryo UI" panose="020B0604030504040204" pitchFamily="50" charset="-128"/>
                <a:ea typeface="Meiryo UI" panose="020B0604030504040204" pitchFamily="50" charset="-128"/>
              </a:rPr>
              <a:t>導入台数割合</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乗用車</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zh-TW" altLang="en-US" sz="900" dirty="0">
                <a:solidFill>
                  <a:schemeClr val="tx1"/>
                </a:solidFill>
                <a:latin typeface="Meiryo UI" panose="020B0604030504040204" pitchFamily="50" charset="-128"/>
                <a:ea typeface="Meiryo UI" panose="020B0604030504040204" pitchFamily="50" charset="-128"/>
              </a:rPr>
              <a:t>電動車</a:t>
            </a:r>
            <a:r>
              <a:rPr lang="en-US" altLang="zh-TW" sz="900" dirty="0">
                <a:solidFill>
                  <a:schemeClr val="tx1"/>
                </a:solidFill>
                <a:latin typeface="Meiryo UI" panose="020B0604030504040204" pitchFamily="50" charset="-128"/>
                <a:ea typeface="Meiryo UI" panose="020B0604030504040204" pitchFamily="50" charset="-128"/>
              </a:rPr>
              <a:t>10</a:t>
            </a:r>
            <a:r>
              <a:rPr lang="zh-TW" altLang="en-US" sz="900" dirty="0">
                <a:solidFill>
                  <a:schemeClr val="tx1"/>
                </a:solidFill>
                <a:latin typeface="Meiryo UI" panose="020B0604030504040204" pitchFamily="50" charset="-128"/>
                <a:ea typeface="Meiryo UI" panose="020B0604030504040204" pitchFamily="50" charset="-128"/>
              </a:rPr>
              <a:t>割</a:t>
            </a:r>
            <a:r>
              <a:rPr lang="ja-JP" altLang="en-US" sz="900" dirty="0" err="1">
                <a:solidFill>
                  <a:schemeClr val="tx1"/>
                </a:solidFill>
                <a:latin typeface="Meiryo UI" panose="020B0604030504040204" pitchFamily="50" charset="-128"/>
                <a:ea typeface="Meiryo UI" panose="020B0604030504040204" pitchFamily="50" charset="-128"/>
              </a:rPr>
              <a:t>、</a:t>
            </a:r>
            <a:r>
              <a:rPr lang="en-US" altLang="zh-TW" sz="900" dirty="0">
                <a:solidFill>
                  <a:schemeClr val="tx1"/>
                </a:solidFill>
                <a:latin typeface="Meiryo UI" panose="020B0604030504040204" pitchFamily="50" charset="-128"/>
                <a:ea typeface="Meiryo UI" panose="020B0604030504040204" pitchFamily="50" charset="-128"/>
              </a:rPr>
              <a:t>ZEV</a:t>
            </a:r>
            <a:r>
              <a:rPr lang="zh-TW" altLang="en-US" sz="900" dirty="0">
                <a:solidFill>
                  <a:schemeClr val="tx1"/>
                </a:solidFill>
                <a:latin typeface="Meiryo UI" panose="020B0604030504040204" pitchFamily="50" charset="-128"/>
                <a:ea typeface="Meiryo UI" panose="020B0604030504040204" pitchFamily="50" charset="-128"/>
              </a:rPr>
              <a:t>５割</a:t>
            </a:r>
          </a:p>
        </p:txBody>
      </p:sp>
      <p:sp>
        <p:nvSpPr>
          <p:cNvPr id="20" name="ホームベース 19"/>
          <p:cNvSpPr/>
          <p:nvPr/>
        </p:nvSpPr>
        <p:spPr>
          <a:xfrm>
            <a:off x="6183645" y="3571927"/>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新築住宅の</a:t>
            </a:r>
            <a:r>
              <a:rPr lang="en-US" altLang="ja-JP" sz="900" dirty="0">
                <a:solidFill>
                  <a:schemeClr val="tx1"/>
                </a:solidFill>
                <a:latin typeface="Meiryo UI" panose="020B0604030504040204" pitchFamily="50" charset="-128"/>
                <a:ea typeface="Meiryo UI" panose="020B0604030504040204" pitchFamily="50" charset="-128"/>
              </a:rPr>
              <a:t>ZEH</a:t>
            </a:r>
            <a:r>
              <a:rPr lang="ja-JP" altLang="en-US" sz="900" dirty="0">
                <a:solidFill>
                  <a:schemeClr val="tx1"/>
                </a:solidFill>
                <a:latin typeface="Meiryo UI" panose="020B0604030504040204" pitchFamily="50" charset="-128"/>
                <a:ea typeface="Meiryo UI" panose="020B0604030504040204" pitchFamily="50" charset="-128"/>
              </a:rPr>
              <a:t>基準化率　</a:t>
            </a: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a:t>
            </a:r>
          </a:p>
        </p:txBody>
      </p:sp>
      <p:sp>
        <p:nvSpPr>
          <p:cNvPr id="21" name="ホームベース 20"/>
          <p:cNvSpPr/>
          <p:nvPr/>
        </p:nvSpPr>
        <p:spPr>
          <a:xfrm>
            <a:off x="7018000" y="3936471"/>
            <a:ext cx="1472128"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1,000</a:t>
            </a:r>
            <a:r>
              <a:rPr lang="ja-JP" altLang="en-US" sz="900" dirty="0">
                <a:solidFill>
                  <a:schemeClr val="tx1"/>
                </a:solidFill>
                <a:latin typeface="Meiryo UI" panose="020B0604030504040204" pitchFamily="50" charset="-128"/>
                <a:ea typeface="Meiryo UI" panose="020B0604030504040204" pitchFamily="50" charset="-128"/>
              </a:rPr>
              <a:t>品</a:t>
            </a:r>
          </a:p>
        </p:txBody>
      </p:sp>
      <p:sp>
        <p:nvSpPr>
          <p:cNvPr id="22" name="ホームベース 21"/>
          <p:cNvSpPr/>
          <p:nvPr/>
        </p:nvSpPr>
        <p:spPr>
          <a:xfrm>
            <a:off x="6183645" y="3936471"/>
            <a:ext cx="1269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品数：</a:t>
            </a:r>
            <a:r>
              <a:rPr lang="en-US" altLang="ja-JP" sz="900" dirty="0">
                <a:solidFill>
                  <a:schemeClr val="tx1"/>
                </a:solidFill>
                <a:latin typeface="Meiryo UI" panose="020B0604030504040204" pitchFamily="50" charset="-128"/>
                <a:ea typeface="Meiryo UI" panose="020B0604030504040204" pitchFamily="50" charset="-128"/>
              </a:rPr>
              <a:t>500</a:t>
            </a:r>
            <a:r>
              <a:rPr lang="ja-JP" altLang="en-US" sz="900" dirty="0">
                <a:solidFill>
                  <a:schemeClr val="tx1"/>
                </a:solidFill>
                <a:latin typeface="Meiryo UI" panose="020B0604030504040204" pitchFamily="50" charset="-128"/>
                <a:ea typeface="Meiryo UI" panose="020B0604030504040204" pitchFamily="50" charset="-128"/>
              </a:rPr>
              <a:t>品</a:t>
            </a:r>
          </a:p>
        </p:txBody>
      </p:sp>
      <p:sp>
        <p:nvSpPr>
          <p:cNvPr id="24" name="ホームベース 23"/>
          <p:cNvSpPr/>
          <p:nvPr/>
        </p:nvSpPr>
        <p:spPr>
          <a:xfrm>
            <a:off x="7017007" y="4366460"/>
            <a:ext cx="1478204"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万人</a:t>
            </a:r>
          </a:p>
        </p:txBody>
      </p:sp>
      <p:sp>
        <p:nvSpPr>
          <p:cNvPr id="23" name="ホームベース 22"/>
          <p:cNvSpPr/>
          <p:nvPr/>
        </p:nvSpPr>
        <p:spPr>
          <a:xfrm>
            <a:off x="6183645" y="4366460"/>
            <a:ext cx="1269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利用者</a:t>
            </a:r>
            <a:r>
              <a:rPr lang="en-US" altLang="ja-JP" sz="900" dirty="0">
                <a:solidFill>
                  <a:schemeClr val="tx1"/>
                </a:solidFill>
                <a:latin typeface="Meiryo UI" panose="020B0604030504040204" pitchFamily="50" charset="-128"/>
                <a:ea typeface="Meiryo UI" panose="020B0604030504040204" pitchFamily="50" charset="-128"/>
              </a:rPr>
              <a:t>50</a:t>
            </a:r>
            <a:r>
              <a:rPr lang="ja-JP" altLang="en-US" sz="900" dirty="0">
                <a:solidFill>
                  <a:schemeClr val="tx1"/>
                </a:solidFill>
                <a:latin typeface="Meiryo UI" panose="020B0604030504040204" pitchFamily="50" charset="-128"/>
                <a:ea typeface="Meiryo UI" panose="020B0604030504040204" pitchFamily="50" charset="-128"/>
              </a:rPr>
              <a:t>万人</a:t>
            </a:r>
          </a:p>
        </p:txBody>
      </p:sp>
      <p:sp>
        <p:nvSpPr>
          <p:cNvPr id="25" name="ホームベース 24"/>
          <p:cNvSpPr/>
          <p:nvPr/>
        </p:nvSpPr>
        <p:spPr>
          <a:xfrm>
            <a:off x="6183645" y="4815184"/>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新車販売</a:t>
            </a:r>
            <a:r>
              <a:rPr lang="zh-TW" altLang="en-US" sz="900" dirty="0">
                <a:solidFill>
                  <a:schemeClr val="tx1"/>
                </a:solidFill>
                <a:latin typeface="Meiryo UI" panose="020B0604030504040204" pitchFamily="50" charset="-128"/>
                <a:ea typeface="Meiryo UI" panose="020B0604030504040204" pitchFamily="50" charset="-128"/>
              </a:rPr>
              <a:t>台数割合</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乗用車</a:t>
            </a:r>
            <a:r>
              <a:rPr lang="en-US" altLang="zh-TW" sz="900" dirty="0">
                <a:solidFill>
                  <a:schemeClr val="tx1"/>
                </a:solidFill>
                <a:latin typeface="Meiryo UI" panose="020B0604030504040204" pitchFamily="50" charset="-128"/>
                <a:ea typeface="Meiryo UI" panose="020B0604030504040204" pitchFamily="50" charset="-128"/>
              </a:rPr>
              <a:t>)</a:t>
            </a:r>
          </a:p>
          <a:p>
            <a:pPr algn="r"/>
            <a:r>
              <a:rPr lang="ja-JP" altLang="en-US" sz="900" dirty="0">
                <a:solidFill>
                  <a:schemeClr val="tx1"/>
                </a:solidFill>
                <a:latin typeface="Meiryo UI" panose="020B0604030504040204" pitchFamily="50" charset="-128"/>
                <a:ea typeface="Meiryo UI" panose="020B0604030504040204" pitchFamily="50" charset="-128"/>
              </a:rPr>
              <a:t>　</a:t>
            </a:r>
            <a:r>
              <a:rPr lang="zh-TW" altLang="en-US" sz="900" dirty="0">
                <a:solidFill>
                  <a:schemeClr val="tx1"/>
                </a:solidFill>
                <a:latin typeface="Meiryo UI" panose="020B0604030504040204" pitchFamily="50" charset="-128"/>
                <a:ea typeface="Meiryo UI" panose="020B0604030504040204" pitchFamily="50" charset="-128"/>
              </a:rPr>
              <a:t>電動車</a:t>
            </a:r>
            <a:r>
              <a:rPr lang="en-US" altLang="zh-TW" sz="900" dirty="0">
                <a:solidFill>
                  <a:schemeClr val="tx1"/>
                </a:solidFill>
                <a:latin typeface="Meiryo UI" panose="020B0604030504040204" pitchFamily="50" charset="-128"/>
                <a:ea typeface="Meiryo UI" panose="020B0604030504040204" pitchFamily="50" charset="-128"/>
              </a:rPr>
              <a:t>9</a:t>
            </a:r>
            <a:r>
              <a:rPr lang="zh-TW" altLang="en-US" sz="900" dirty="0">
                <a:solidFill>
                  <a:schemeClr val="tx1"/>
                </a:solidFill>
                <a:latin typeface="Meiryo UI" panose="020B0604030504040204" pitchFamily="50" charset="-128"/>
                <a:ea typeface="Meiryo UI" panose="020B0604030504040204" pitchFamily="50" charset="-128"/>
              </a:rPr>
              <a:t>割</a:t>
            </a:r>
            <a:r>
              <a:rPr lang="ja-JP" altLang="en-US" sz="900" dirty="0" err="1">
                <a:solidFill>
                  <a:schemeClr val="tx1"/>
                </a:solidFill>
                <a:latin typeface="Meiryo UI" panose="020B0604030504040204" pitchFamily="50" charset="-128"/>
                <a:ea typeface="Meiryo UI" panose="020B0604030504040204" pitchFamily="50" charset="-128"/>
              </a:rPr>
              <a:t>、</a:t>
            </a:r>
            <a:r>
              <a:rPr lang="en-US" altLang="zh-TW" sz="900" dirty="0">
                <a:solidFill>
                  <a:schemeClr val="tx1"/>
                </a:solidFill>
                <a:latin typeface="Meiryo UI" panose="020B0604030504040204" pitchFamily="50" charset="-128"/>
                <a:ea typeface="Meiryo UI" panose="020B0604030504040204" pitchFamily="50" charset="-128"/>
              </a:rPr>
              <a:t>ZEV4</a:t>
            </a:r>
            <a:r>
              <a:rPr lang="zh-TW" altLang="en-US" sz="900" dirty="0">
                <a:solidFill>
                  <a:schemeClr val="tx1"/>
                </a:solidFill>
                <a:latin typeface="Meiryo UI" panose="020B0604030504040204" pitchFamily="50" charset="-128"/>
                <a:ea typeface="Meiryo UI" panose="020B0604030504040204" pitchFamily="50" charset="-128"/>
              </a:rPr>
              <a:t>割</a:t>
            </a:r>
          </a:p>
        </p:txBody>
      </p:sp>
      <p:sp>
        <p:nvSpPr>
          <p:cNvPr id="27" name="ホームベース 26"/>
          <p:cNvSpPr/>
          <p:nvPr/>
        </p:nvSpPr>
        <p:spPr>
          <a:xfrm>
            <a:off x="7017999" y="5373216"/>
            <a:ext cx="1478204"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1,500</a:t>
            </a:r>
            <a:r>
              <a:rPr lang="ja-JP" altLang="en-US" sz="900" dirty="0">
                <a:solidFill>
                  <a:schemeClr val="tx1"/>
                </a:solidFill>
                <a:latin typeface="Meiryo UI" panose="020B0604030504040204" pitchFamily="50" charset="-128"/>
                <a:ea typeface="Meiryo UI" panose="020B0604030504040204" pitchFamily="50" charset="-128"/>
              </a:rPr>
              <a:t>世帯</a:t>
            </a:r>
          </a:p>
        </p:txBody>
      </p:sp>
      <p:sp>
        <p:nvSpPr>
          <p:cNvPr id="26" name="ホームベース 25"/>
          <p:cNvSpPr/>
          <p:nvPr/>
        </p:nvSpPr>
        <p:spPr>
          <a:xfrm>
            <a:off x="6183645" y="5373216"/>
            <a:ext cx="1269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750</a:t>
            </a:r>
            <a:r>
              <a:rPr lang="ja-JP" altLang="en-US" sz="900" dirty="0">
                <a:solidFill>
                  <a:schemeClr val="tx1"/>
                </a:solidFill>
                <a:latin typeface="Meiryo UI" panose="020B0604030504040204" pitchFamily="50" charset="-128"/>
                <a:ea typeface="Meiryo UI" panose="020B0604030504040204" pitchFamily="50" charset="-128"/>
              </a:rPr>
              <a:t>世帯</a:t>
            </a:r>
          </a:p>
        </p:txBody>
      </p:sp>
      <p:sp>
        <p:nvSpPr>
          <p:cNvPr id="28" name="ホームベース 27"/>
          <p:cNvSpPr/>
          <p:nvPr/>
        </p:nvSpPr>
        <p:spPr>
          <a:xfrm>
            <a:off x="6183038" y="227476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29" name="ホームベース 28"/>
          <p:cNvSpPr/>
          <p:nvPr/>
        </p:nvSpPr>
        <p:spPr>
          <a:xfrm>
            <a:off x="6172952" y="436510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6183038" y="3933056"/>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72639118-6BAF-4692-8FC2-02C457612151}"/>
              </a:ext>
            </a:extLst>
          </p:cNvPr>
          <p:cNvSpPr/>
          <p:nvPr/>
        </p:nvSpPr>
        <p:spPr>
          <a:xfrm>
            <a:off x="4925818" y="3932986"/>
            <a:ext cx="1264885" cy="362304"/>
          </a:xfrm>
          <a:prstGeom prst="rect">
            <a:avLst/>
          </a:prstGeom>
        </p:spPr>
        <p:txBody>
          <a:bodyPr wrap="square" lIns="27000" tIns="27000" rIns="27000" bIns="27000">
            <a:spAutoFit/>
          </a:bodyPr>
          <a:lstStyle/>
          <a:p>
            <a:pPr algn="r"/>
            <a:r>
              <a:rPr lang="ja-JP" altLang="en-US" sz="1000" b="1" kern="100" dirty="0">
                <a:latin typeface="Meiryo UI" panose="020B0604030504040204" pitchFamily="50" charset="-128"/>
                <a:ea typeface="Meiryo UI" panose="020B0604030504040204" pitchFamily="50" charset="-128"/>
                <a:cs typeface="Times New Roman" panose="02020603050405020304" pitchFamily="18" charset="0"/>
              </a:rPr>
              <a:t>大阪府：</a:t>
            </a:r>
            <a:r>
              <a:rPr lang="en-US" altLang="ja-JP" sz="1000" b="1" kern="100"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000" b="1" kern="100" dirty="0">
                <a:latin typeface="Meiryo UI" panose="020B0604030504040204" pitchFamily="50" charset="-128"/>
                <a:ea typeface="Meiryo UI" panose="020B0604030504040204" pitchFamily="50" charset="-128"/>
                <a:cs typeface="Times New Roman" panose="02020603050405020304" pitchFamily="18" charset="0"/>
              </a:rPr>
              <a:t>品目</a:t>
            </a:r>
            <a:endParaRPr lang="en-US" altLang="ja-JP" sz="1000" b="1" kern="100" dirty="0">
              <a:latin typeface="Meiryo UI" panose="020B0604030504040204" pitchFamily="50" charset="-128"/>
              <a:ea typeface="Meiryo UI" panose="020B0604030504040204" pitchFamily="50" charset="-128"/>
              <a:cs typeface="Times New Roman" panose="02020603050405020304" pitchFamily="18" charset="0"/>
            </a:endParaRPr>
          </a:p>
          <a:p>
            <a:pPr algn="r"/>
            <a:r>
              <a:rPr lang="ja-JP" altLang="en-US" sz="1000" b="1" kern="100" dirty="0">
                <a:latin typeface="Meiryo UI" panose="020B0604030504040204" pitchFamily="50" charset="-128"/>
                <a:ea typeface="Meiryo UI" panose="020B0604030504040204" pitchFamily="50" charset="-128"/>
                <a:cs typeface="Times New Roman" panose="02020603050405020304" pitchFamily="18" charset="0"/>
              </a:rPr>
              <a:t>民間：約</a:t>
            </a:r>
            <a:r>
              <a:rPr lang="en-US" altLang="ja-JP" sz="1000" b="1" kern="100" dirty="0">
                <a:latin typeface="Meiryo UI" panose="020B0604030504040204" pitchFamily="50" charset="-128"/>
                <a:ea typeface="Meiryo UI" panose="020B0604030504040204" pitchFamily="50" charset="-128"/>
                <a:cs typeface="Times New Roman" panose="02020603050405020304" pitchFamily="18" charset="0"/>
              </a:rPr>
              <a:t>500</a:t>
            </a:r>
            <a:r>
              <a:rPr lang="ja-JP" altLang="en-US" sz="1000" b="1" kern="100" dirty="0">
                <a:latin typeface="Meiryo UI" panose="020B0604030504040204" pitchFamily="50" charset="-128"/>
                <a:ea typeface="Meiryo UI" panose="020B0604030504040204" pitchFamily="50" charset="-128"/>
                <a:cs typeface="Times New Roman" panose="02020603050405020304" pitchFamily="18" charset="0"/>
              </a:rPr>
              <a:t>品目</a:t>
            </a:r>
            <a:endParaRPr lang="ja-JP" altLang="en-US" sz="1000" b="1"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180AFB05-D23C-4E3A-BF92-A76FAABB3A13}"/>
              </a:ext>
            </a:extLst>
          </p:cNvPr>
          <p:cNvSpPr/>
          <p:nvPr/>
        </p:nvSpPr>
        <p:spPr>
          <a:xfrm>
            <a:off x="5141296" y="4385799"/>
            <a:ext cx="1030447" cy="223804"/>
          </a:xfrm>
          <a:prstGeom prst="rect">
            <a:avLst/>
          </a:prstGeom>
        </p:spPr>
        <p:txBody>
          <a:bodyPr wrap="square" lIns="27000" tIns="27000" rIns="27000" bIns="27000">
            <a:spAutoFit/>
          </a:bodyPr>
          <a:lstStyle/>
          <a:p>
            <a:pPr algn="r"/>
            <a:r>
              <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rPr>
              <a:t>50</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万人</a:t>
            </a:r>
            <a:r>
              <a:rPr lang="ja-JP" altLang="en-US" sz="800" b="1" kern="100" dirty="0">
                <a:latin typeface="Meiryo UI" panose="020B0604030504040204" pitchFamily="50" charset="-128"/>
                <a:ea typeface="Meiryo UI" panose="020B0604030504040204" pitchFamily="50" charset="-128"/>
                <a:cs typeface="Times New Roman" panose="02020603050405020304" pitchFamily="18" charset="0"/>
              </a:rPr>
              <a:t>（見込み）</a:t>
            </a:r>
            <a:endParaRPr lang="ja-JP" altLang="en-US" sz="1100" b="1" dirty="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43D1310F-060D-4F7B-90C2-F4EC427271B8}"/>
              </a:ext>
            </a:extLst>
          </p:cNvPr>
          <p:cNvSpPr/>
          <p:nvPr/>
        </p:nvSpPr>
        <p:spPr>
          <a:xfrm>
            <a:off x="4925230" y="4759303"/>
            <a:ext cx="1269000" cy="377693"/>
          </a:xfrm>
          <a:prstGeom prst="rect">
            <a:avLst/>
          </a:prstGeom>
        </p:spPr>
        <p:txBody>
          <a:bodyPr wrap="square" lIns="27000" tIns="27000" rIns="27000" bIns="27000">
            <a:spAutoFit/>
          </a:bodyPr>
          <a:lstStyle/>
          <a:p>
            <a:pPr algn="r"/>
            <a:r>
              <a:rPr lang="ja-JP" altLang="en-US" sz="1050" b="1" dirty="0">
                <a:latin typeface="Meiryo UI" panose="020B0604030504040204" pitchFamily="50" charset="-128"/>
                <a:ea typeface="Meiryo UI" panose="020B0604030504040204" pitchFamily="50" charset="-128"/>
              </a:rPr>
              <a:t>電動車：</a:t>
            </a:r>
            <a:r>
              <a:rPr lang="en-US" altLang="ja-JP" sz="1050" b="1" dirty="0">
                <a:latin typeface="Meiryo UI" panose="020B0604030504040204" pitchFamily="50" charset="-128"/>
                <a:ea typeface="Meiryo UI" panose="020B0604030504040204" pitchFamily="50" charset="-128"/>
              </a:rPr>
              <a:t>52.3%</a:t>
            </a:r>
          </a:p>
          <a:p>
            <a:pPr algn="r"/>
            <a:r>
              <a:rPr lang="en-US" altLang="ja-JP" sz="1050" b="1" dirty="0">
                <a:latin typeface="Meiryo UI" panose="020B0604030504040204" pitchFamily="50" charset="-128"/>
                <a:ea typeface="Meiryo UI" panose="020B0604030504040204" pitchFamily="50" charset="-128"/>
              </a:rPr>
              <a:t>Z E V </a:t>
            </a:r>
            <a:r>
              <a:rPr lang="ja-JP" altLang="en-US" sz="1050" b="1"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3.5%</a:t>
            </a:r>
          </a:p>
        </p:txBody>
      </p:sp>
      <p:sp>
        <p:nvSpPr>
          <p:cNvPr id="40" name="正方形/長方形 39">
            <a:extLst>
              <a:ext uri="{FF2B5EF4-FFF2-40B4-BE49-F238E27FC236}">
                <a16:creationId xmlns:a16="http://schemas.microsoft.com/office/drawing/2014/main" id="{42438A77-7D76-4177-BFBA-9F2B25DECC0F}"/>
              </a:ext>
            </a:extLst>
          </p:cNvPr>
          <p:cNvSpPr/>
          <p:nvPr/>
        </p:nvSpPr>
        <p:spPr>
          <a:xfrm>
            <a:off x="5365750" y="2318918"/>
            <a:ext cx="643094" cy="223804"/>
          </a:xfrm>
          <a:prstGeom prst="rect">
            <a:avLst/>
          </a:prstGeom>
        </p:spPr>
        <p:txBody>
          <a:bodyPr wrap="square" lIns="27000" tIns="27000" rIns="27000" bIns="27000">
            <a:spAutoFit/>
          </a:bodyPr>
          <a:lstStyle/>
          <a:p>
            <a:pPr algn="r"/>
            <a:r>
              <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rPr>
              <a:t>9,281</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者</a:t>
            </a:r>
            <a:endParaRPr lang="ja-JP" altLang="en-US" sz="1100" b="1"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7897A2B7-F719-4A7A-BE71-4224577334B0}"/>
              </a:ext>
            </a:extLst>
          </p:cNvPr>
          <p:cNvSpPr/>
          <p:nvPr/>
        </p:nvSpPr>
        <p:spPr>
          <a:xfrm>
            <a:off x="5298014" y="5392528"/>
            <a:ext cx="710269" cy="223804"/>
          </a:xfrm>
          <a:prstGeom prst="rect">
            <a:avLst/>
          </a:prstGeom>
        </p:spPr>
        <p:txBody>
          <a:bodyPr wrap="square" lIns="27000" tIns="27000" rIns="27000" bIns="27000">
            <a:spAutoFit/>
          </a:bodyPr>
          <a:lstStyle/>
          <a:p>
            <a:pPr algn="r"/>
            <a:r>
              <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rPr>
              <a:t>630</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世帯</a:t>
            </a:r>
            <a:endParaRPr lang="ja-JP" altLang="en-US" sz="1100" b="1"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2289FC67-8E37-477B-B8D1-DB9254D1483C}"/>
              </a:ext>
            </a:extLst>
          </p:cNvPr>
          <p:cNvSpPr/>
          <p:nvPr/>
        </p:nvSpPr>
        <p:spPr>
          <a:xfrm>
            <a:off x="5424331" y="3586341"/>
            <a:ext cx="643094" cy="239193"/>
          </a:xfrm>
          <a:prstGeom prst="rect">
            <a:avLst/>
          </a:prstGeom>
        </p:spPr>
        <p:txBody>
          <a:bodyPr wrap="square" lIns="27000" tIns="27000" rIns="27000" bIns="27000">
            <a:spAutoFit/>
          </a:bodyPr>
          <a:lstStyle/>
          <a:p>
            <a:pPr algn="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30.3%</a:t>
            </a:r>
            <a:endParaRPr lang="ja-JP" altLang="en-US" sz="1200" b="1" dirty="0">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7D00B6D4-EBCF-42D6-94CE-6E1ECBC9BB49}"/>
              </a:ext>
            </a:extLst>
          </p:cNvPr>
          <p:cNvSpPr/>
          <p:nvPr/>
        </p:nvSpPr>
        <p:spPr>
          <a:xfrm>
            <a:off x="4798425" y="3018181"/>
            <a:ext cx="1269000" cy="377693"/>
          </a:xfrm>
          <a:prstGeom prst="rect">
            <a:avLst/>
          </a:prstGeom>
        </p:spPr>
        <p:txBody>
          <a:bodyPr wrap="square" lIns="27000" tIns="27000" rIns="27000" bIns="27000">
            <a:spAutoFit/>
          </a:bodyPr>
          <a:lstStyle/>
          <a:p>
            <a:pPr algn="r"/>
            <a:r>
              <a:rPr lang="ja-JP" altLang="en-US" sz="1050" b="1" dirty="0">
                <a:latin typeface="Meiryo UI" panose="020B0604030504040204" pitchFamily="50" charset="-128"/>
                <a:ea typeface="Meiryo UI" panose="020B0604030504040204" pitchFamily="50" charset="-128"/>
              </a:rPr>
              <a:t>電動車：</a:t>
            </a:r>
            <a:r>
              <a:rPr lang="en-US" altLang="ja-JP" sz="1050" b="1" dirty="0">
                <a:latin typeface="Meiryo UI" panose="020B0604030504040204" pitchFamily="50" charset="-128"/>
                <a:ea typeface="Meiryo UI" panose="020B0604030504040204" pitchFamily="50" charset="-128"/>
              </a:rPr>
              <a:t>95%</a:t>
            </a:r>
          </a:p>
          <a:p>
            <a:pPr algn="r"/>
            <a:r>
              <a:rPr lang="en-US" altLang="ja-JP" sz="1050" b="1" dirty="0">
                <a:latin typeface="Meiryo UI" panose="020B0604030504040204" pitchFamily="50" charset="-128"/>
                <a:ea typeface="Meiryo UI" panose="020B0604030504040204" pitchFamily="50" charset="-128"/>
              </a:rPr>
              <a:t>Z E V </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11%</a:t>
            </a:r>
          </a:p>
        </p:txBody>
      </p:sp>
      <p:sp>
        <p:nvSpPr>
          <p:cNvPr id="35" name="スライド番号プレースホルダー 1">
            <a:extLst>
              <a:ext uri="{FF2B5EF4-FFF2-40B4-BE49-F238E27FC236}">
                <a16:creationId xmlns:a16="http://schemas.microsoft.com/office/drawing/2014/main" id="{423DA90A-61DA-4AB0-804F-B23BDC541FFC}"/>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3</a:t>
            </a:fld>
            <a:endParaRPr lang="ja-JP" altLang="en-US" dirty="0"/>
          </a:p>
        </p:txBody>
      </p:sp>
    </p:spTree>
    <p:extLst>
      <p:ext uri="{BB962C8B-B14F-4D97-AF65-F5344CB8AC3E}">
        <p14:creationId xmlns:p14="http://schemas.microsoft.com/office/powerpoint/2010/main" val="294708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3527" y="2806118"/>
            <a:ext cx="8352000" cy="801483"/>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正方形/長方形 7"/>
          <p:cNvSpPr/>
          <p:nvPr/>
        </p:nvSpPr>
        <p:spPr>
          <a:xfrm>
            <a:off x="521112" y="2858670"/>
            <a:ext cx="8153754" cy="707886"/>
          </a:xfrm>
          <a:prstGeom prst="rect">
            <a:avLst/>
          </a:prstGeom>
        </p:spPr>
        <p:txBody>
          <a:bodyPr wrap="square">
            <a:spAutoFit/>
          </a:bodyPr>
          <a:lstStyle/>
          <a:p>
            <a:pPr marL="285750" indent="-285750">
              <a:spcAft>
                <a:spcPts val="600"/>
              </a:spcAft>
              <a:buFont typeface="Wingdings" panose="05000000000000000000" pitchFamily="2" charset="2"/>
              <a:buChar char="u"/>
            </a:pPr>
            <a:r>
              <a:rPr lang="ja-JP" altLang="en-US" sz="17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公共調達</a:t>
            </a:r>
            <a:r>
              <a:rPr lang="en-US" altLang="ja-JP" sz="17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7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を新たに設置し、公共調達等における脱炭素評価の検討</a:t>
            </a:r>
          </a:p>
          <a:p>
            <a:pPr marL="285750" indent="-285750">
              <a:spcAft>
                <a:spcPts val="600"/>
              </a:spcAft>
              <a:buFont typeface="Wingdings" panose="05000000000000000000" pitchFamily="2" charset="2"/>
              <a:buChar char="u"/>
            </a:pPr>
            <a:r>
              <a:rPr lang="ja-JP" altLang="en-US" sz="1750" b="1" dirty="0">
                <a:latin typeface="Meiryo UI" panose="020B0604030504040204" pitchFamily="50" charset="-128"/>
                <a:ea typeface="Meiryo UI" panose="020B0604030504040204" pitchFamily="50" charset="-128"/>
                <a:cs typeface="Meiryo UI" panose="020B0604030504040204" pitchFamily="50" charset="-128"/>
              </a:rPr>
              <a:t>脱炭素評価の試行実施（環境関連事業など）</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23533" y="651165"/>
            <a:ext cx="5213668" cy="349702"/>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pPr algn="ctr"/>
            <a:r>
              <a:rPr lang="ja-JP" altLang="en-US" b="1" dirty="0">
                <a:latin typeface="Meiryo UI" pitchFamily="50" charset="-128"/>
                <a:ea typeface="Meiryo UI" pitchFamily="50" charset="-128"/>
                <a:cs typeface="Meiryo UI" pitchFamily="50" charset="-128"/>
              </a:rPr>
              <a:t>公共調達等における脱炭素評価の検討</a:t>
            </a:r>
          </a:p>
        </p:txBody>
      </p:sp>
      <p:sp>
        <p:nvSpPr>
          <p:cNvPr id="20" name="正方形/長方形 19"/>
          <p:cNvSpPr/>
          <p:nvPr/>
        </p:nvSpPr>
        <p:spPr>
          <a:xfrm>
            <a:off x="485005" y="4278879"/>
            <a:ext cx="7451631" cy="1169551"/>
          </a:xfrm>
          <a:prstGeom prst="rect">
            <a:avLst/>
          </a:prstGeom>
        </p:spPr>
        <p:txBody>
          <a:bodyPr wrap="square">
            <a:spAutoFit/>
          </a:bodyPr>
          <a:lstStyle/>
          <a:p>
            <a:pPr marL="163513" indent="-72000"/>
            <a:r>
              <a:rPr lang="en-US" altLang="ja-JP" sz="14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での検討内容（例）：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総合評価落札方式・公募型プロポーザル方式における脱炭素評価</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SBT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ISO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、低炭素型建機　等）にあたっての課題整理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r>
              <a:rPr lang="ja-JP" altLang="en-US" sz="14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グリーン調達方針の拡充（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CFP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指定管理者制度での脱炭素評価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a:extLst>
              <a:ext uri="{FF2B5EF4-FFF2-40B4-BE49-F238E27FC236}">
                <a16:creationId xmlns:a16="http://schemas.microsoft.com/office/drawing/2014/main" id="{B1167450-A7EB-4B21-A04B-10C1D1D95C3C}"/>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公共調達等における脱炭素評価について</a:t>
            </a:r>
            <a:endParaRPr lang="ja-JP" altLang="en-US" sz="2700" b="1" dirty="0">
              <a:solidFill>
                <a:schemeClr val="bg1"/>
              </a:solidFill>
              <a:latin typeface="Meiryo UI" panose="020B0604030504040204" pitchFamily="50" charset="-128"/>
              <a:ea typeface="Meiryo UI" panose="020B0604030504040204" pitchFamily="50" charset="-128"/>
            </a:endParaRPr>
          </a:p>
        </p:txBody>
      </p:sp>
      <p:sp>
        <p:nvSpPr>
          <p:cNvPr id="12" name="フローチャート: 組合せ 11"/>
          <p:cNvSpPr/>
          <p:nvPr/>
        </p:nvSpPr>
        <p:spPr>
          <a:xfrm>
            <a:off x="2534610" y="2336402"/>
            <a:ext cx="3967896" cy="303146"/>
          </a:xfrm>
          <a:prstGeom prst="flowChartMer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 13"/>
          <p:cNvSpPr/>
          <p:nvPr/>
        </p:nvSpPr>
        <p:spPr>
          <a:xfrm>
            <a:off x="323527" y="651165"/>
            <a:ext cx="8532000" cy="5934052"/>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19" name="正方形/長方形 18"/>
          <p:cNvSpPr/>
          <p:nvPr/>
        </p:nvSpPr>
        <p:spPr>
          <a:xfrm>
            <a:off x="323527" y="1025827"/>
            <a:ext cx="8210063" cy="1031051"/>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ja-JP" altLang="en-US" sz="1400" dirty="0">
                <a:latin typeface="Meiryo UI"/>
                <a:ea typeface="Meiryo UI"/>
                <a:cs typeface="Meiryo UI" panose="020B0604030504040204" pitchFamily="50" charset="-128"/>
              </a:rPr>
              <a:t>企業が脱炭素経営に取り組む中で、省エネ・再エネ設備の導入に加えて、目標設定や体制整備を行い、第三者機関による認定等を取得する動きが活発化している。</a:t>
            </a:r>
            <a:endParaRPr lang="en-US" altLang="ja-JP" sz="1400" dirty="0">
              <a:latin typeface="Meiryo UI"/>
              <a:ea typeface="Meiryo UI"/>
              <a:cs typeface="Meiryo UI" panose="020B0604030504040204" pitchFamily="50" charset="-128"/>
            </a:endParaRPr>
          </a:p>
          <a:p>
            <a:pPr marL="285750" indent="-285750">
              <a:spcAft>
                <a:spcPts val="60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脱炭素経営に繋がる認定を取得する等、脱炭素化の取組を積極的に行う企業について、公共調達等において評価することにより、府内の脱炭素経営を促進する。</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7FCF271-7328-4181-90C8-70109EF56D19}"/>
              </a:ext>
            </a:extLst>
          </p:cNvPr>
          <p:cNvSpPr/>
          <p:nvPr/>
        </p:nvSpPr>
        <p:spPr>
          <a:xfrm>
            <a:off x="485006" y="5539095"/>
            <a:ext cx="8711459" cy="738664"/>
          </a:xfrm>
          <a:prstGeom prst="rect">
            <a:avLst/>
          </a:prstGeom>
        </p:spPr>
        <p:txBody>
          <a:bodyPr wrap="square">
            <a:spAutoFit/>
          </a:bodyPr>
          <a:lstStyle/>
          <a:p>
            <a:pPr marL="163513" indent="-72000"/>
            <a:r>
              <a:rPr lang="ja-JP" altLang="en-US" sz="1400" dirty="0">
                <a:latin typeface="Meiryo UI" panose="020B0604030504040204" pitchFamily="50" charset="-128"/>
                <a:ea typeface="Meiryo UI" panose="020B0604030504040204" pitchFamily="50" charset="-128"/>
                <a:cs typeface="Meiryo UI" panose="020B0604030504040204" pitchFamily="50" charset="-128"/>
              </a:rPr>
              <a:t>脱炭素評価の試行実施（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７年度発注）に向けた調整：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清掃等業務委託の総合評価入札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環境関連事業の公募型プロポーザル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5640D86E-CBED-4EE7-BE6A-5089089AADF1}"/>
              </a:ext>
            </a:extLst>
          </p:cNvPr>
          <p:cNvSpPr/>
          <p:nvPr/>
        </p:nvSpPr>
        <p:spPr>
          <a:xfrm>
            <a:off x="821552" y="3885069"/>
            <a:ext cx="1447464" cy="307777"/>
          </a:xfrm>
          <a:prstGeom prst="rect">
            <a:avLst/>
          </a:prstGeom>
        </p:spPr>
        <p:txBody>
          <a:bodyPr wrap="square">
            <a:spAutoFit/>
          </a:bodyPr>
          <a:lstStyle/>
          <a:p>
            <a:pPr>
              <a:spcAft>
                <a:spcPts val="3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長）</a:t>
            </a:r>
          </a:p>
        </p:txBody>
      </p:sp>
      <p:sp>
        <p:nvSpPr>
          <p:cNvPr id="22" name="正方形/長方形 21">
            <a:extLst>
              <a:ext uri="{FF2B5EF4-FFF2-40B4-BE49-F238E27FC236}">
                <a16:creationId xmlns:a16="http://schemas.microsoft.com/office/drawing/2014/main" id="{9FB3359D-7DEF-40E2-9099-292D6C970FB3}"/>
              </a:ext>
            </a:extLst>
          </p:cNvPr>
          <p:cNvSpPr/>
          <p:nvPr/>
        </p:nvSpPr>
        <p:spPr>
          <a:xfrm>
            <a:off x="560741" y="3680913"/>
            <a:ext cx="8351936" cy="553998"/>
          </a:xfrm>
          <a:prstGeom prst="rect">
            <a:avLst/>
          </a:prstGeom>
        </p:spPr>
        <p:txBody>
          <a:bodyPr wrap="square" lIns="91440" tIns="45720" rIns="91440" bIns="45720" anchor="t">
            <a:spAutoFit/>
          </a:bodyPr>
          <a:lstStyle/>
          <a:p>
            <a:r>
              <a:rPr lang="ja-JP" altLang="en-US" sz="1400" dirty="0">
                <a:latin typeface="Meiryo UI"/>
                <a:ea typeface="Meiryo UI"/>
                <a:cs typeface="Meiryo UI" panose="020B0604030504040204" pitchFamily="50" charset="-128"/>
              </a:rPr>
              <a:t>公共調達</a:t>
            </a:r>
            <a:r>
              <a:rPr lang="en-US" altLang="ja-JP" sz="1400" dirty="0">
                <a:latin typeface="Meiryo UI"/>
                <a:ea typeface="Meiryo UI"/>
                <a:cs typeface="Meiryo UI" panose="020B0604030504040204" pitchFamily="50" charset="-128"/>
              </a:rPr>
              <a:t>WG</a:t>
            </a:r>
            <a:r>
              <a:rPr lang="ja-JP" altLang="en-US" sz="1400" dirty="0">
                <a:latin typeface="Meiryo UI"/>
                <a:ea typeface="Meiryo UI"/>
                <a:cs typeface="Meiryo UI" panose="020B0604030504040204" pitchFamily="50" charset="-128"/>
              </a:rPr>
              <a:t> の体制：　◎脱炭素・エネルギー政策課、 ◎契約局</a:t>
            </a:r>
            <a:r>
              <a:rPr lang="zh-TW" altLang="en-US" sz="1400" dirty="0">
                <a:latin typeface="Meiryo UI"/>
                <a:ea typeface="Meiryo UI"/>
                <a:cs typeface="Meiryo UI" panose="020B0604030504040204" pitchFamily="50" charset="-128"/>
              </a:rPr>
              <a:t>総務委託物品課</a:t>
            </a:r>
            <a:r>
              <a:rPr lang="ja-JP" altLang="en-US" sz="1400" dirty="0">
                <a:latin typeface="Meiryo UI"/>
                <a:ea typeface="Meiryo UI"/>
                <a:cs typeface="Meiryo UI" panose="020B0604030504040204" pitchFamily="50" charset="-128"/>
              </a:rPr>
              <a:t>、　</a:t>
            </a:r>
            <a:r>
              <a:rPr lang="ja-JP" altLang="en-US" sz="1400" dirty="0">
                <a:solidFill>
                  <a:srgbClr val="000000"/>
                </a:solidFill>
                <a:latin typeface="Meiryo"/>
                <a:ea typeface="Meiryo"/>
              </a:rPr>
              <a:t>事業調整室技術管理課</a:t>
            </a:r>
            <a:endParaRPr lang="en-US" altLang="ja-JP" sz="1400" dirty="0">
              <a:solidFill>
                <a:srgbClr val="000000"/>
              </a:solidFill>
              <a:latin typeface="Meiryo"/>
              <a:ea typeface="Meiryo"/>
            </a:endParaRPr>
          </a:p>
          <a:p>
            <a:r>
              <a:rPr lang="ja-JP" altLang="en-US" sz="1400" dirty="0">
                <a:solidFill>
                  <a:srgbClr val="000000"/>
                </a:solidFill>
                <a:latin typeface="Meiryo"/>
                <a:ea typeface="Meiryo"/>
              </a:rPr>
              <a:t>　</a:t>
            </a:r>
            <a:r>
              <a:rPr lang="ja-JP" altLang="en-US" sz="1200" dirty="0">
                <a:solidFill>
                  <a:srgbClr val="000000"/>
                </a:solidFill>
                <a:latin typeface="Meiryo"/>
                <a:ea typeface="Meiryo"/>
              </a:rPr>
              <a:t>　　　　　　　　　</a:t>
            </a:r>
            <a:r>
              <a:rPr lang="ja-JP" altLang="en-US" sz="1400" dirty="0">
                <a:solidFill>
                  <a:srgbClr val="000000"/>
                </a:solidFill>
                <a:latin typeface="Meiryo"/>
                <a:ea typeface="Meiryo"/>
              </a:rPr>
              <a:t>　</a:t>
            </a:r>
            <a:r>
              <a:rPr lang="ja-JP" altLang="en-US" sz="1400" dirty="0">
                <a:latin typeface="Meiryo"/>
                <a:ea typeface="Meiryo"/>
              </a:rPr>
              <a:t> 　</a:t>
            </a:r>
            <a:r>
              <a:rPr lang="ja-JP" altLang="en-US" sz="1400" dirty="0">
                <a:latin typeface="Meiryo UI"/>
                <a:ea typeface="Meiryo UI"/>
                <a:cs typeface="Meiryo UI" panose="020B0604030504040204" pitchFamily="50" charset="-128"/>
              </a:rPr>
              <a:t>公共建築室計画課</a:t>
            </a:r>
            <a:r>
              <a:rPr lang="ja-JP" altLang="en-US" sz="1400" b="0" i="0" dirty="0">
                <a:solidFill>
                  <a:srgbClr val="000000"/>
                </a:solidFill>
                <a:effectLst/>
                <a:latin typeface="Meiryo"/>
                <a:ea typeface="Meiryo"/>
              </a:rPr>
              <a:t>、</a:t>
            </a:r>
            <a:r>
              <a:rPr lang="ja-JP" altLang="en-US" sz="1400" dirty="0">
                <a:solidFill>
                  <a:srgbClr val="000000"/>
                </a:solidFill>
                <a:latin typeface="Meiryo"/>
                <a:ea typeface="Meiryo"/>
              </a:rPr>
              <a:t> </a:t>
            </a:r>
            <a:r>
              <a:rPr lang="ja-JP" altLang="en-US" sz="1400" b="0" i="0" dirty="0">
                <a:solidFill>
                  <a:srgbClr val="000000"/>
                </a:solidFill>
                <a:effectLst/>
                <a:latin typeface="Meiryo"/>
                <a:ea typeface="Meiryo"/>
              </a:rPr>
              <a:t>大阪港湾局総務振興課、</a:t>
            </a:r>
            <a:r>
              <a:rPr lang="ja-JP" altLang="en-US" sz="1400" dirty="0">
                <a:solidFill>
                  <a:srgbClr val="000000"/>
                </a:solidFill>
                <a:latin typeface="Meiryo"/>
                <a:ea typeface="Meiryo"/>
              </a:rPr>
              <a:t> </a:t>
            </a:r>
            <a:r>
              <a:rPr lang="ja-JP" altLang="en-US" sz="1400" dirty="0">
                <a:solidFill>
                  <a:srgbClr val="000000"/>
                </a:solidFill>
                <a:latin typeface="Meiryo"/>
                <a:ea typeface="Meiryo"/>
                <a:cs typeface="Meiryo UI" panose="020B0604030504040204" pitchFamily="50" charset="-128"/>
              </a:rPr>
              <a:t>行政経営課</a:t>
            </a:r>
            <a:r>
              <a:rPr lang="ja-JP" altLang="en-US" sz="1400" dirty="0">
                <a:latin typeface="Meiryo"/>
                <a:ea typeface="Meiryo"/>
                <a:cs typeface="Meiryo UI" panose="020B0604030504040204" pitchFamily="50" charset="-128"/>
              </a:rPr>
              <a:t>　　</a:t>
            </a:r>
            <a:r>
              <a:rPr lang="ja-JP" altLang="en-US" sz="1600" dirty="0">
                <a:latin typeface="Meiryo"/>
                <a:ea typeface="Meiryo"/>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a:extLst>
              <a:ext uri="{FF2B5EF4-FFF2-40B4-BE49-F238E27FC236}">
                <a16:creationId xmlns:a16="http://schemas.microsoft.com/office/drawing/2014/main" id="{097392E9-2697-4855-B68B-2DBFCC8C90FD}"/>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4</a:t>
            </a:fld>
            <a:endParaRPr lang="ja-JP" altLang="en-US" dirty="0"/>
          </a:p>
        </p:txBody>
      </p:sp>
    </p:spTree>
    <p:extLst>
      <p:ext uri="{BB962C8B-B14F-4D97-AF65-F5344CB8AC3E}">
        <p14:creationId xmlns:p14="http://schemas.microsoft.com/office/powerpoint/2010/main" val="15831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54000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UD デジタル 教科書体 NK-B"/>
                <a:ea typeface="UD デジタル 教科書体 NK-B"/>
              </a:rPr>
              <a:t>金融を通じた脱炭素経営の促進について</a:t>
            </a:r>
          </a:p>
        </p:txBody>
      </p:sp>
      <p:sp>
        <p:nvSpPr>
          <p:cNvPr id="7" name="角丸四角形 6"/>
          <p:cNvSpPr/>
          <p:nvPr/>
        </p:nvSpPr>
        <p:spPr>
          <a:xfrm>
            <a:off x="4716273" y="2108801"/>
            <a:ext cx="4238562" cy="2146982"/>
          </a:xfrm>
          <a:prstGeom prst="roundRect">
            <a:avLst>
              <a:gd name="adj" fmla="val 10598"/>
            </a:avLst>
          </a:prstGeom>
          <a:solidFill>
            <a:srgbClr val="FFDD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Wingdings" panose="05000000000000000000" pitchFamily="2" charset="2"/>
              <a:buChar char="u"/>
            </a:pPr>
            <a:r>
              <a:rPr lang="ja-JP" altLang="en-US" b="1" dirty="0">
                <a:solidFill>
                  <a:schemeClr val="tx1"/>
                </a:solidFill>
                <a:latin typeface="Meiryo UI" panose="020B0604030504040204" pitchFamily="50" charset="-128"/>
                <a:ea typeface="Meiryo UI" panose="020B0604030504040204" pitchFamily="50" charset="-128"/>
              </a:rPr>
              <a:t>事業者のグリーンファイナンス活用促進</a:t>
            </a:r>
            <a:endParaRPr lang="en-US" altLang="ja-JP" b="1" dirty="0">
              <a:solidFill>
                <a:schemeClr val="tx1"/>
              </a:solidFill>
              <a:latin typeface="Meiryo UI" panose="020B0604030504040204" pitchFamily="50" charset="-128"/>
              <a:ea typeface="Meiryo UI" panose="020B0604030504040204" pitchFamily="50" charset="-128"/>
            </a:endParaRPr>
          </a:p>
          <a:p>
            <a:pPr marL="285750" indent="-285750">
              <a:lnSpc>
                <a:spcPct val="50000"/>
              </a:lnSpc>
              <a:buFont typeface="Wingdings" panose="05000000000000000000" pitchFamily="2" charset="2"/>
              <a:buChar char="u"/>
            </a:pPr>
            <a:endParaRPr lang="en-US" altLang="ja-JP" b="1"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事業者への環境配慮型金融商品の情報発信・周知啓発</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a:ea typeface="Meiryo UI"/>
              </a:rPr>
              <a:t>金融機関や商工会議所等の支援機関職員のグリーンファイナンスに関する理解促進</a:t>
            </a: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事業者のグリーンボンド発行促進のための周知啓発</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solidFill>
                <a:schemeClr val="tx1"/>
              </a:solidFill>
              <a:latin typeface="Meiryo UI" panose="020B0604030504040204" pitchFamily="50" charset="-128"/>
              <a:ea typeface="Meiryo UI" panose="020B0604030504040204" pitchFamily="50" charset="-128"/>
            </a:endParaRPr>
          </a:p>
          <a:p>
            <a:pPr>
              <a:spcAft>
                <a:spcPts val="1200"/>
              </a:spcAft>
            </a:pPr>
            <a:endParaRPr lang="en-US" altLang="ja-JP" sz="1600" dirty="0">
              <a:solidFill>
                <a:schemeClr val="tx1"/>
              </a:solidFill>
              <a:latin typeface="Meiryo UI" panose="020B0604030504040204" pitchFamily="50" charset="-128"/>
              <a:ea typeface="Meiryo UI" panose="020B0604030504040204" pitchFamily="50" charset="-128"/>
            </a:endParaRPr>
          </a:p>
          <a:p>
            <a:pPr>
              <a:spcAft>
                <a:spcPts val="1200"/>
              </a:spcAft>
            </a:pP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8" name="角丸四角形 7"/>
          <p:cNvSpPr/>
          <p:nvPr/>
        </p:nvSpPr>
        <p:spPr>
          <a:xfrm>
            <a:off x="222213" y="2100507"/>
            <a:ext cx="4409054" cy="2155761"/>
          </a:xfrm>
          <a:prstGeom prst="roundRect">
            <a:avLst>
              <a:gd name="adj" fmla="val 10598"/>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u"/>
            </a:pPr>
            <a:r>
              <a:rPr lang="ja-JP" altLang="en-US" b="1" dirty="0">
                <a:solidFill>
                  <a:schemeClr val="tx1"/>
                </a:solidFill>
                <a:latin typeface="Meiryo UI" panose="020B0604030504040204" pitchFamily="50" charset="-128"/>
                <a:ea typeface="Meiryo UI" panose="020B0604030504040204" pitchFamily="50" charset="-128"/>
              </a:rPr>
              <a:t>金融機関と連携したサステナブル金融商品づくり</a:t>
            </a:r>
            <a:endParaRPr lang="en-US" altLang="ja-JP" b="1" dirty="0">
              <a:solidFill>
                <a:schemeClr val="tx1"/>
              </a:solidFill>
              <a:latin typeface="Meiryo UI" panose="020B0604030504040204" pitchFamily="50" charset="-128"/>
              <a:ea typeface="Meiryo UI" panose="020B0604030504040204" pitchFamily="50" charset="-128"/>
            </a:endParaRPr>
          </a:p>
          <a:p>
            <a:pPr marL="285750" indent="-285750">
              <a:lnSpc>
                <a:spcPct val="50000"/>
              </a:lnSpc>
              <a:buFont typeface="Wingdings" panose="05000000000000000000" pitchFamily="2" charset="2"/>
              <a:buChar char="u"/>
            </a:pPr>
            <a:endParaRPr lang="en-US" altLang="ja-JP" sz="1600" b="1"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府条例の枠組みと連動した融資制度を</a:t>
            </a:r>
            <a:r>
              <a:rPr lang="en-US" altLang="ja-JP" sz="1600" dirty="0">
                <a:solidFill>
                  <a:schemeClr val="tx1"/>
                </a:solidFill>
                <a:latin typeface="Meiryo UI" panose="020B0604030504040204" pitchFamily="50" charset="-128"/>
                <a:ea typeface="Meiryo UI" panose="020B0604030504040204" pitchFamily="50" charset="-128"/>
              </a:rPr>
              <a:t>R7</a:t>
            </a:r>
            <a:r>
              <a:rPr lang="ja-JP" altLang="en-US" sz="1600" dirty="0">
                <a:solidFill>
                  <a:schemeClr val="tx1"/>
                </a:solidFill>
                <a:latin typeface="Meiryo UI" panose="020B0604030504040204" pitchFamily="50" charset="-128"/>
                <a:ea typeface="Meiryo UI" panose="020B0604030504040204" pitchFamily="50" charset="-128"/>
              </a:rPr>
              <a:t>年度から新たに構築し、脱炭素経営の支援を拡充</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脱炭素に関する庁内部局や金融機関の取組と連携した「中小企業向け制度融資」を実施</a:t>
            </a:r>
          </a:p>
        </p:txBody>
      </p:sp>
      <p:sp>
        <p:nvSpPr>
          <p:cNvPr id="12" name="テキスト ボックス 11">
            <a:extLst>
              <a:ext uri="{FF2B5EF4-FFF2-40B4-BE49-F238E27FC236}">
                <a16:creationId xmlns:a16="http://schemas.microsoft.com/office/drawing/2014/main" id="{9F050404-04AE-4F3C-9E32-B357A6452985}"/>
              </a:ext>
            </a:extLst>
          </p:cNvPr>
          <p:cNvSpPr txBox="1"/>
          <p:nvPr/>
        </p:nvSpPr>
        <p:spPr>
          <a:xfrm>
            <a:off x="1355647" y="6150114"/>
            <a:ext cx="6941409" cy="707886"/>
          </a:xfrm>
          <a:prstGeom prst="rect">
            <a:avLst/>
          </a:prstGeom>
          <a:noFill/>
        </p:spPr>
        <p:txBody>
          <a:bodyPr wrap="square" lIns="91440" tIns="45720" rIns="91440" bIns="45720" anchor="t">
            <a:spAutoFit/>
          </a:bodyPr>
          <a:lstStyle/>
          <a:p>
            <a:r>
              <a:rPr lang="ja-JP" altLang="en-US" sz="2000" b="1" dirty="0">
                <a:latin typeface="Meiryo UI"/>
                <a:ea typeface="Meiryo UI"/>
              </a:rPr>
              <a:t>産官金の連携により、金融を通じて事業者の脱炭素化に向けた取組を着実に後押し</a:t>
            </a:r>
            <a:endParaRPr lang="en-US" altLang="ja-JP" sz="2000" b="1" dirty="0">
              <a:latin typeface="Meiryo UI" panose="020B0604030504040204" pitchFamily="50" charset="-128"/>
              <a:ea typeface="Meiryo UI" panose="020B0604030504040204" pitchFamily="50" charset="-128"/>
            </a:endParaRPr>
          </a:p>
        </p:txBody>
      </p:sp>
      <p:sp>
        <p:nvSpPr>
          <p:cNvPr id="21" name="角丸四角形 15">
            <a:extLst>
              <a:ext uri="{FF2B5EF4-FFF2-40B4-BE49-F238E27FC236}">
                <a16:creationId xmlns:a16="http://schemas.microsoft.com/office/drawing/2014/main" id="{D91BD2BB-0906-4D2E-AB0A-FDFC8CDAB338}"/>
              </a:ext>
            </a:extLst>
          </p:cNvPr>
          <p:cNvSpPr/>
          <p:nvPr/>
        </p:nvSpPr>
        <p:spPr>
          <a:xfrm>
            <a:off x="222213" y="4583536"/>
            <a:ext cx="8715688" cy="1107049"/>
          </a:xfrm>
          <a:prstGeom prst="roundRect">
            <a:avLst>
              <a:gd name="adj" fmla="val 15410"/>
            </a:avLst>
          </a:prstGeom>
          <a:solidFill>
            <a:srgbClr val="FFE2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b="1" dirty="0">
                <a:solidFill>
                  <a:schemeClr val="tx1"/>
                </a:solidFill>
                <a:latin typeface="Meiryo UI" panose="020B0604030504040204" pitchFamily="50" charset="-128"/>
                <a:ea typeface="Meiryo UI" panose="020B0604030504040204" pitchFamily="50" charset="-128"/>
              </a:rPr>
              <a:t>◆産官金による対話の場の設置</a:t>
            </a:r>
            <a:endParaRPr lang="en-US" altLang="ja-JP" b="1" dirty="0">
              <a:solidFill>
                <a:schemeClr val="tx1"/>
              </a:solidFill>
              <a:latin typeface="Meiryo UI" panose="020B0604030504040204" pitchFamily="50" charset="-128"/>
              <a:ea typeface="Meiryo UI" panose="020B0604030504040204" pitchFamily="50" charset="-128"/>
            </a:endParaRPr>
          </a:p>
          <a:p>
            <a:pPr>
              <a:lnSpc>
                <a:spcPct val="50000"/>
              </a:lnSpc>
            </a:pPr>
            <a:endParaRPr lang="en-US" altLang="ja-JP" b="1"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solidFill>
                  <a:schemeClr val="tx1"/>
                </a:solidFill>
                <a:latin typeface="Meiryo UI"/>
                <a:ea typeface="Meiryo UI"/>
              </a:rPr>
              <a:t>R</a:t>
            </a:r>
            <a:r>
              <a:rPr lang="ja-JP" altLang="en-US" sz="1600" dirty="0">
                <a:solidFill>
                  <a:schemeClr val="tx1"/>
                </a:solidFill>
                <a:latin typeface="Meiryo UI"/>
                <a:ea typeface="Meiryo UI"/>
              </a:rPr>
              <a:t>７年度から「金融機関」、「事業者」、「府」による対話の場を設置し、実効性のある支援メニューの充実や事業者のグリーンファイナンス活用促進を図る</a:t>
            </a:r>
            <a:endParaRPr lang="en-US" altLang="ja-JP" sz="1600" dirty="0">
              <a:solidFill>
                <a:schemeClr val="tx1"/>
              </a:solidFill>
              <a:latin typeface="Meiryo UI"/>
              <a:ea typeface="Meiryo UI"/>
            </a:endParaRPr>
          </a:p>
        </p:txBody>
      </p:sp>
      <p:sp>
        <p:nvSpPr>
          <p:cNvPr id="32" name="角丸四角形 13">
            <a:extLst>
              <a:ext uri="{FF2B5EF4-FFF2-40B4-BE49-F238E27FC236}">
                <a16:creationId xmlns:a16="http://schemas.microsoft.com/office/drawing/2014/main" id="{43143861-A94E-4872-8D53-64867DFBC5B3}"/>
              </a:ext>
            </a:extLst>
          </p:cNvPr>
          <p:cNvSpPr/>
          <p:nvPr/>
        </p:nvSpPr>
        <p:spPr>
          <a:xfrm>
            <a:off x="86309" y="1941674"/>
            <a:ext cx="8991347" cy="3915264"/>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F97DF73-71AF-4D6C-9E17-59A063542ECE}"/>
              </a:ext>
            </a:extLst>
          </p:cNvPr>
          <p:cNvSpPr txBox="1"/>
          <p:nvPr/>
        </p:nvSpPr>
        <p:spPr>
          <a:xfrm>
            <a:off x="49478" y="601273"/>
            <a:ext cx="9028154" cy="646331"/>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事業者が行う脱炭素経営の取組（再生可能エネルギーや省エネ設備等の導入等）を進めるうえで、有利に資金を調達できる仕組みの充実を図る</a:t>
            </a:r>
            <a:endParaRPr lang="en-US" altLang="ja-JP" dirty="0">
              <a:latin typeface="Meiryo UI" panose="020B0604030504040204" pitchFamily="50" charset="-128"/>
              <a:ea typeface="Meiryo UI" panose="020B0604030504040204" pitchFamily="50" charset="-128"/>
            </a:endParaRPr>
          </a:p>
        </p:txBody>
      </p:sp>
      <p:sp>
        <p:nvSpPr>
          <p:cNvPr id="39" name="フローチャート: 組合せ 38">
            <a:extLst>
              <a:ext uri="{FF2B5EF4-FFF2-40B4-BE49-F238E27FC236}">
                <a16:creationId xmlns:a16="http://schemas.microsoft.com/office/drawing/2014/main" id="{53B50F1C-0DC5-4939-BC01-9ADA247EBCAD}"/>
              </a:ext>
            </a:extLst>
          </p:cNvPr>
          <p:cNvSpPr/>
          <p:nvPr/>
        </p:nvSpPr>
        <p:spPr>
          <a:xfrm>
            <a:off x="2574226" y="5874694"/>
            <a:ext cx="3967896" cy="243970"/>
          </a:xfrm>
          <a:prstGeom prst="flowChartMer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矢印: 上下 13">
            <a:extLst>
              <a:ext uri="{FF2B5EF4-FFF2-40B4-BE49-F238E27FC236}">
                <a16:creationId xmlns:a16="http://schemas.microsoft.com/office/drawing/2014/main" id="{E03D6878-5DD5-4963-AB5F-BF974F89FDC2}"/>
              </a:ext>
            </a:extLst>
          </p:cNvPr>
          <p:cNvSpPr/>
          <p:nvPr/>
        </p:nvSpPr>
        <p:spPr>
          <a:xfrm>
            <a:off x="2064210" y="4273539"/>
            <a:ext cx="566928" cy="298520"/>
          </a:xfrm>
          <a:prstGeom prst="upDownArrow">
            <a:avLst>
              <a:gd name="adj1" fmla="val 48880"/>
              <a:gd name="adj2" fmla="val 343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BDB3B7F-A5B8-482B-9288-6DAE4E9E0DB3}"/>
              </a:ext>
            </a:extLst>
          </p:cNvPr>
          <p:cNvSpPr txBox="1"/>
          <p:nvPr/>
        </p:nvSpPr>
        <p:spPr>
          <a:xfrm>
            <a:off x="387350" y="1217604"/>
            <a:ext cx="8799506" cy="646331"/>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国際金融都市</a:t>
            </a:r>
            <a:r>
              <a:rPr lang="en-US" altLang="ja-JP" dirty="0">
                <a:latin typeface="Meiryo UI" panose="020B0604030504040204" pitchFamily="50" charset="-128"/>
                <a:ea typeface="Meiryo UI" panose="020B0604030504040204" pitchFamily="50" charset="-128"/>
              </a:rPr>
              <a:t>OSAKA</a:t>
            </a:r>
            <a:r>
              <a:rPr lang="ja-JP" altLang="en-US" dirty="0">
                <a:latin typeface="Meiryo UI" panose="020B0604030504040204" pitchFamily="50" charset="-128"/>
                <a:ea typeface="Meiryo UI" panose="020B0604030504040204" pitchFamily="50" charset="-128"/>
              </a:rPr>
              <a:t>戦略においても、民間の金融機関とともに、大阪府も主体となって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サステナブルファイナンス先進都市に向けた取組を進めることとしている</a:t>
            </a:r>
          </a:p>
        </p:txBody>
      </p:sp>
      <p:sp>
        <p:nvSpPr>
          <p:cNvPr id="15" name="矢印: 上下 14">
            <a:extLst>
              <a:ext uri="{FF2B5EF4-FFF2-40B4-BE49-F238E27FC236}">
                <a16:creationId xmlns:a16="http://schemas.microsoft.com/office/drawing/2014/main" id="{0E1C91A8-201B-4F70-A2C6-261848D7A0F3}"/>
              </a:ext>
            </a:extLst>
          </p:cNvPr>
          <p:cNvSpPr/>
          <p:nvPr/>
        </p:nvSpPr>
        <p:spPr>
          <a:xfrm>
            <a:off x="6508071" y="4273539"/>
            <a:ext cx="566928" cy="298520"/>
          </a:xfrm>
          <a:prstGeom prst="upDownArrow">
            <a:avLst>
              <a:gd name="adj1" fmla="val 48880"/>
              <a:gd name="adj2" fmla="val 343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a:extLst>
              <a:ext uri="{FF2B5EF4-FFF2-40B4-BE49-F238E27FC236}">
                <a16:creationId xmlns:a16="http://schemas.microsoft.com/office/drawing/2014/main" id="{CAD87FC4-5090-4C3D-8F2C-04BB8CEE374E}"/>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5</a:t>
            </a:fld>
            <a:endParaRPr lang="ja-JP" altLang="en-US" dirty="0"/>
          </a:p>
        </p:txBody>
      </p:sp>
    </p:spTree>
    <p:extLst>
      <p:ext uri="{BB962C8B-B14F-4D97-AF65-F5344CB8AC3E}">
        <p14:creationId xmlns:p14="http://schemas.microsoft.com/office/powerpoint/2010/main" val="50588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2936" y="616472"/>
            <a:ext cx="8424936" cy="400097"/>
          </a:xfrm>
          <a:prstGeom prst="rect">
            <a:avLst/>
          </a:prstGeom>
        </p:spPr>
        <p:txBody>
          <a:bodyPr vert="horz" wrap="square" lIns="91427" tIns="45714" rIns="91427" bIns="45714" rtlCol="0">
            <a:spAutoFit/>
          </a:bodyPr>
          <a:lstStyle/>
          <a:p>
            <a:pPr marL="342900" indent="-342900">
              <a:buFont typeface="Wingdings" panose="05000000000000000000" pitchFamily="2" charset="2"/>
              <a:buChar char="u"/>
            </a:pPr>
            <a:r>
              <a:rPr lang="ja-JP" altLang="en-US" sz="2000" b="1" dirty="0">
                <a:latin typeface="Meiryo UI" panose="020B0604030504040204" pitchFamily="50" charset="-128"/>
                <a:ea typeface="Meiryo UI" panose="020B0604030504040204" pitchFamily="50" charset="-128"/>
              </a:rPr>
              <a:t>新築における</a:t>
            </a:r>
            <a:r>
              <a:rPr lang="en-US" altLang="ja-JP" sz="2000" b="1" dirty="0">
                <a:latin typeface="Meiryo UI" panose="020B0604030504040204" pitchFamily="50" charset="-128"/>
                <a:ea typeface="Meiryo UI" panose="020B0604030504040204" pitchFamily="50" charset="-128"/>
              </a:rPr>
              <a:t>ZEB</a:t>
            </a:r>
            <a:r>
              <a:rPr lang="ja-JP" altLang="en-US" sz="2000" b="1" dirty="0">
                <a:latin typeface="Meiryo UI" panose="020B0604030504040204" pitchFamily="50" charset="-128"/>
                <a:ea typeface="Meiryo UI" panose="020B0604030504040204" pitchFamily="50" charset="-128"/>
              </a:rPr>
              <a:t>化</a:t>
            </a:r>
            <a:endParaRPr lang="en-US" altLang="ja-JP" sz="2000" b="1"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B745C4A7-B1AA-4B25-AAD7-F5139BA01E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160"/>
          <a:stretch/>
        </p:blipFill>
        <p:spPr>
          <a:xfrm>
            <a:off x="3732292" y="4379843"/>
            <a:ext cx="2064558" cy="1303473"/>
          </a:xfrm>
          <a:prstGeom prst="rect">
            <a:avLst/>
          </a:prstGeom>
          <a:effectLst>
            <a:softEdge rad="127000"/>
          </a:effectLst>
        </p:spPr>
      </p:pic>
      <p:sp>
        <p:nvSpPr>
          <p:cNvPr id="2" name="テキスト ボックス 1">
            <a:extLst>
              <a:ext uri="{FF2B5EF4-FFF2-40B4-BE49-F238E27FC236}">
                <a16:creationId xmlns:a16="http://schemas.microsoft.com/office/drawing/2014/main" id="{57EAC96A-B877-44DF-B824-E1C3FCB86156}"/>
              </a:ext>
            </a:extLst>
          </p:cNvPr>
          <p:cNvSpPr txBox="1"/>
          <p:nvPr/>
        </p:nvSpPr>
        <p:spPr>
          <a:xfrm>
            <a:off x="6054589" y="5573841"/>
            <a:ext cx="2640116" cy="264484"/>
          </a:xfrm>
          <a:prstGeom prst="rect">
            <a:avLst/>
          </a:prstGeom>
        </p:spPr>
        <p:txBody>
          <a:bodyPr vert="horz" wrap="square" lIns="91427" tIns="45714" rIns="91427" bIns="45714" rtlCol="0">
            <a:spAutoFit/>
          </a:bodyPr>
          <a:lstStyle/>
          <a:p>
            <a:pPr marL="0" indent="0" algn="l">
              <a:lnSpc>
                <a:spcPct val="120000"/>
              </a:lnSpc>
              <a:spcBef>
                <a:spcPts val="600"/>
              </a:spcBef>
              <a:buNone/>
            </a:pPr>
            <a:r>
              <a:rPr lang="ja-JP" altLang="en-US" sz="1000" dirty="0">
                <a:latin typeface="Meiryo UI" panose="020B0604030504040204" pitchFamily="50" charset="-128"/>
                <a:ea typeface="Meiryo UI" panose="020B0604030504040204" pitchFamily="50" charset="-128"/>
              </a:rPr>
              <a:t>＜民間提案による高効率設備への更新対象＞</a:t>
            </a:r>
            <a:endParaRPr kumimoji="1" lang="ja-JP" altLang="en-US" sz="1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690D1328-316B-4499-B60F-DEFD43ED6D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924"/>
          <a:stretch/>
        </p:blipFill>
        <p:spPr>
          <a:xfrm>
            <a:off x="7244680" y="4660707"/>
            <a:ext cx="1378107" cy="900000"/>
          </a:xfrm>
          <a:prstGeom prst="rect">
            <a:avLst/>
          </a:prstGeom>
          <a:ln w="31750">
            <a:solidFill>
              <a:srgbClr val="66FF66"/>
            </a:solidFill>
          </a:ln>
        </p:spPr>
      </p:pic>
      <p:sp>
        <p:nvSpPr>
          <p:cNvPr id="34" name="角丸四角形 21">
            <a:extLst>
              <a:ext uri="{FF2B5EF4-FFF2-40B4-BE49-F238E27FC236}">
                <a16:creationId xmlns:a16="http://schemas.microsoft.com/office/drawing/2014/main" id="{C9D78030-DD38-4797-A0E9-B15F6FC48570}"/>
              </a:ext>
            </a:extLst>
          </p:cNvPr>
          <p:cNvSpPr/>
          <p:nvPr/>
        </p:nvSpPr>
        <p:spPr>
          <a:xfrm>
            <a:off x="4083948" y="5467349"/>
            <a:ext cx="1296000" cy="180000"/>
          </a:xfrm>
          <a:prstGeom prst="roundRect">
            <a:avLst>
              <a:gd name="adj" fmla="val 1002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000" b="1" dirty="0">
                <a:solidFill>
                  <a:prstClr val="black"/>
                </a:solidFill>
                <a:latin typeface="Meiryo UI" panose="020B0604030504040204" pitchFamily="50" charset="-128"/>
                <a:ea typeface="Meiryo UI" panose="020B0604030504040204" pitchFamily="50" charset="-128"/>
              </a:rPr>
              <a:t>西大阪治水事務所</a:t>
            </a:r>
          </a:p>
        </p:txBody>
      </p:sp>
      <p:pic>
        <p:nvPicPr>
          <p:cNvPr id="45" name="図 44">
            <a:extLst>
              <a:ext uri="{FF2B5EF4-FFF2-40B4-BE49-F238E27FC236}">
                <a16:creationId xmlns:a16="http://schemas.microsoft.com/office/drawing/2014/main" id="{EDE84966-3207-4FB7-9783-5A2630204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80" y="4345935"/>
            <a:ext cx="2650346" cy="1260000"/>
          </a:xfrm>
          <a:prstGeom prst="rect">
            <a:avLst/>
          </a:prstGeom>
        </p:spPr>
      </p:pic>
      <p:pic>
        <p:nvPicPr>
          <p:cNvPr id="22" name="図 21">
            <a:extLst>
              <a:ext uri="{FF2B5EF4-FFF2-40B4-BE49-F238E27FC236}">
                <a16:creationId xmlns:a16="http://schemas.microsoft.com/office/drawing/2014/main" id="{47E00890-8608-46E1-965F-2E3EFAA5CA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33" r="20253"/>
          <a:stretch/>
        </p:blipFill>
        <p:spPr bwMode="auto">
          <a:xfrm>
            <a:off x="6054589" y="4463565"/>
            <a:ext cx="1434911" cy="807998"/>
          </a:xfrm>
          <a:prstGeom prst="rect">
            <a:avLst/>
          </a:prstGeom>
          <a:noFill/>
          <a:ln w="31750">
            <a:solidFill>
              <a:srgbClr val="66FF66"/>
            </a:solidFill>
          </a:ln>
          <a:extLst>
            <a:ext uri="{53640926-AAD7-44D8-BBD7-CCE9431645EC}">
              <a14:shadowObscured xmlns:a14="http://schemas.microsoft.com/office/drawing/2010/main"/>
            </a:ext>
          </a:extLst>
        </p:spPr>
      </p:pic>
      <p:sp>
        <p:nvSpPr>
          <p:cNvPr id="24" name="角丸四角形 21">
            <a:extLst>
              <a:ext uri="{FF2B5EF4-FFF2-40B4-BE49-F238E27FC236}">
                <a16:creationId xmlns:a16="http://schemas.microsoft.com/office/drawing/2014/main" id="{6DCF8F8C-553E-4921-AD5C-17897206B6A9}"/>
              </a:ext>
            </a:extLst>
          </p:cNvPr>
          <p:cNvSpPr/>
          <p:nvPr/>
        </p:nvSpPr>
        <p:spPr>
          <a:xfrm>
            <a:off x="7665925" y="4402472"/>
            <a:ext cx="658875" cy="216000"/>
          </a:xfrm>
          <a:prstGeom prst="roundRect">
            <a:avLst>
              <a:gd name="adj" fmla="val 1002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900" b="1" dirty="0">
                <a:solidFill>
                  <a:prstClr val="black"/>
                </a:solidFill>
                <a:latin typeface="Meiryo UI" panose="020B0604030504040204" pitchFamily="50" charset="-128"/>
                <a:ea typeface="Meiryo UI" panose="020B0604030504040204" pitchFamily="50" charset="-128"/>
              </a:rPr>
              <a:t>空調設備</a:t>
            </a:r>
          </a:p>
        </p:txBody>
      </p:sp>
      <p:sp>
        <p:nvSpPr>
          <p:cNvPr id="25" name="角丸四角形 21">
            <a:extLst>
              <a:ext uri="{FF2B5EF4-FFF2-40B4-BE49-F238E27FC236}">
                <a16:creationId xmlns:a16="http://schemas.microsoft.com/office/drawing/2014/main" id="{A8D84B19-C75F-4E31-849A-4D0D4AAF9226}"/>
              </a:ext>
            </a:extLst>
          </p:cNvPr>
          <p:cNvSpPr/>
          <p:nvPr/>
        </p:nvSpPr>
        <p:spPr>
          <a:xfrm>
            <a:off x="6377157" y="5313959"/>
            <a:ext cx="672752" cy="216000"/>
          </a:xfrm>
          <a:prstGeom prst="roundRect">
            <a:avLst>
              <a:gd name="adj" fmla="val 1002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900" b="1" dirty="0">
                <a:solidFill>
                  <a:prstClr val="black"/>
                </a:solidFill>
                <a:latin typeface="Meiryo UI" panose="020B0604030504040204" pitchFamily="50" charset="-128"/>
                <a:ea typeface="Meiryo UI" panose="020B0604030504040204" pitchFamily="50" charset="-128"/>
              </a:rPr>
              <a:t>照明設備</a:t>
            </a:r>
          </a:p>
        </p:txBody>
      </p:sp>
      <p:sp>
        <p:nvSpPr>
          <p:cNvPr id="23" name="タイトル 1">
            <a:extLst>
              <a:ext uri="{FF2B5EF4-FFF2-40B4-BE49-F238E27FC236}">
                <a16:creationId xmlns:a16="http://schemas.microsoft.com/office/drawing/2014/main" id="{91EFB211-ADFF-4857-A978-3389C3018AC3}"/>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府有建築物の</a:t>
            </a:r>
            <a:r>
              <a:rPr lang="en-US" altLang="ja-JP" sz="2700" b="1" dirty="0">
                <a:solidFill>
                  <a:schemeClr val="bg1"/>
                </a:solidFill>
                <a:latin typeface="UD デジタル 教科書体 NK-B" panose="02020700000000000000" pitchFamily="18" charset="-128"/>
                <a:ea typeface="UD デジタル 教科書体 NK-B" panose="02020700000000000000" pitchFamily="18" charset="-128"/>
              </a:rPr>
              <a:t>ZEB</a:t>
            </a:r>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化に向けた取組</a:t>
            </a:r>
            <a:endParaRPr lang="ja-JP" altLang="en-US" sz="2700" b="1" dirty="0">
              <a:solidFill>
                <a:schemeClr val="bg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AB86E8F0-2C07-4B7A-95C8-D3E913700F24}"/>
              </a:ext>
            </a:extLst>
          </p:cNvPr>
          <p:cNvSpPr/>
          <p:nvPr/>
        </p:nvSpPr>
        <p:spPr>
          <a:xfrm>
            <a:off x="374233" y="993974"/>
            <a:ext cx="8603511" cy="1615827"/>
          </a:xfrm>
          <a:prstGeom prst="rect">
            <a:avLst/>
          </a:prstGeom>
        </p:spPr>
        <p:txBody>
          <a:bodyPr wrap="square">
            <a:spAutoFit/>
          </a:bodyPr>
          <a:lstStyle/>
          <a:p>
            <a:pPr marL="377263" indent="-285750">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cs typeface="Meiryo UI" panose="020B0604030504040204" pitchFamily="50" charset="-128"/>
              </a:rPr>
              <a:t>ZEB</a:t>
            </a:r>
            <a:r>
              <a:rPr lang="ja-JP" altLang="en-US" dirty="0">
                <a:latin typeface="Meiryo UI" panose="020B0604030504040204" pitchFamily="50" charset="-128"/>
                <a:ea typeface="Meiryo UI" panose="020B0604030504040204" pitchFamily="50" charset="-128"/>
                <a:cs typeface="Meiryo UI" panose="020B0604030504040204" pitchFamily="50" charset="-128"/>
              </a:rPr>
              <a:t>化推進に係る連携協定を締結した大阪大学とダイキン工業からの知見を取り入れ、</a:t>
            </a:r>
            <a:r>
              <a:rPr lang="en-US" altLang="ja-JP" dirty="0">
                <a:latin typeface="Meiryo UI" panose="020B0604030504040204" pitchFamily="50" charset="-128"/>
                <a:ea typeface="Meiryo UI" panose="020B0604030504040204" pitchFamily="50" charset="-128"/>
                <a:cs typeface="Meiryo UI" panose="020B0604030504040204" pitchFamily="50" charset="-128"/>
              </a:rPr>
              <a:t>ZEB</a:t>
            </a:r>
            <a:r>
              <a:rPr lang="ja-JP" altLang="en-US" dirty="0">
                <a:latin typeface="Meiryo UI" panose="020B0604030504040204" pitchFamily="50" charset="-128"/>
                <a:ea typeface="Meiryo UI" panose="020B0604030504040204" pitchFamily="50" charset="-128"/>
                <a:cs typeface="Meiryo UI" panose="020B0604030504040204" pitchFamily="50" charset="-128"/>
              </a:rPr>
              <a:t>化手法を検討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91513">
              <a:lnSpc>
                <a:spcPct val="500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buFont typeface="Wingdings" panose="05000000000000000000" pitchFamily="2" charset="2"/>
              <a:buChar char="l"/>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化推進方針</a:t>
            </a:r>
            <a:r>
              <a:rPr lang="en-US" altLang="ja-JP" sz="180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化の</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進捗状況</a:t>
            </a:r>
            <a:endParaRPr lang="ja-JP" altLang="en-US" dirty="0"/>
          </a:p>
          <a:p>
            <a:pPr marL="163513" indent="-72000"/>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63513" indent="-72000"/>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5">
            <a:extLst>
              <a:ext uri="{FF2B5EF4-FFF2-40B4-BE49-F238E27FC236}">
                <a16:creationId xmlns:a16="http://schemas.microsoft.com/office/drawing/2014/main" id="{8896309B-4B34-482C-B3E0-7AD2BF259802}"/>
              </a:ext>
            </a:extLst>
          </p:cNvPr>
          <p:cNvGraphicFramePr>
            <a:graphicFrameLocks noGrp="1"/>
          </p:cNvGraphicFramePr>
          <p:nvPr>
            <p:extLst>
              <p:ext uri="{D42A27DB-BD31-4B8C-83A1-F6EECF244321}">
                <p14:modId xmlns:p14="http://schemas.microsoft.com/office/powerpoint/2010/main" val="1930183308"/>
              </p:ext>
            </p:extLst>
          </p:nvPr>
        </p:nvGraphicFramePr>
        <p:xfrm>
          <a:off x="804359" y="2000933"/>
          <a:ext cx="7846925" cy="1249680"/>
        </p:xfrm>
        <a:graphic>
          <a:graphicData uri="http://schemas.openxmlformats.org/drawingml/2006/table">
            <a:tbl>
              <a:tblPr firstRow="1" bandRow="1">
                <a:tableStyleId>{21E4AEA4-8DFA-4A89-87EB-49C32662AFE0}</a:tableStyleId>
              </a:tblPr>
              <a:tblGrid>
                <a:gridCol w="3939880">
                  <a:extLst>
                    <a:ext uri="{9D8B030D-6E8A-4147-A177-3AD203B41FA5}">
                      <a16:colId xmlns:a16="http://schemas.microsoft.com/office/drawing/2014/main" val="1827858378"/>
                    </a:ext>
                  </a:extLst>
                </a:gridCol>
                <a:gridCol w="3907045">
                  <a:extLst>
                    <a:ext uri="{9D8B030D-6E8A-4147-A177-3AD203B41FA5}">
                      <a16:colId xmlns:a16="http://schemas.microsoft.com/office/drawing/2014/main" val="1410615603"/>
                    </a:ext>
                  </a:extLst>
                </a:gridCol>
              </a:tblGrid>
              <a:tr h="166442">
                <a:tc>
                  <a:txBody>
                    <a:bodyPr/>
                    <a:lstStyle/>
                    <a:p>
                      <a:r>
                        <a:rPr kumimoji="1" lang="ja-JP" altLang="en-US" sz="1400" b="0" dirty="0">
                          <a:latin typeface="Meiryo UI" panose="020B0604030504040204" pitchFamily="50" charset="-128"/>
                          <a:ea typeface="Meiryo UI" panose="020B0604030504040204" pitchFamily="50" charset="-128"/>
                        </a:rPr>
                        <a:t>令和</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年度</a:t>
                      </a:r>
                    </a:p>
                  </a:txBody>
                  <a:tcPr/>
                </a:tc>
                <a:tc>
                  <a:txBody>
                    <a:bodyPr/>
                    <a:lstStyle/>
                    <a:p>
                      <a:r>
                        <a:rPr kumimoji="1" lang="ja-JP" altLang="en-US" sz="1400" b="0" dirty="0">
                          <a:latin typeface="Meiryo UI" panose="020B0604030504040204" pitchFamily="50" charset="-128"/>
                          <a:ea typeface="Meiryo UI" panose="020B0604030504040204" pitchFamily="50" charset="-128"/>
                        </a:rPr>
                        <a:t>令和</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年度（予定）</a:t>
                      </a:r>
                    </a:p>
                  </a:txBody>
                  <a:tcPr/>
                </a:tc>
                <a:extLst>
                  <a:ext uri="{0D108BD9-81ED-4DB2-BD59-A6C34878D82A}">
                    <a16:rowId xmlns:a16="http://schemas.microsoft.com/office/drawing/2014/main" val="61462039"/>
                  </a:ext>
                </a:extLst>
              </a:tr>
              <a:tr h="370840">
                <a:tc>
                  <a:txBody>
                    <a:bodyPr/>
                    <a:lstStyle/>
                    <a:p>
                      <a:r>
                        <a:rPr kumimoji="1" lang="ja-JP" altLang="en-US" sz="1400" dirty="0">
                          <a:latin typeface="Meiryo UI" panose="020B0604030504040204" pitchFamily="50" charset="-128"/>
                          <a:ea typeface="Meiryo UI" panose="020B0604030504040204" pitchFamily="50" charset="-128"/>
                        </a:rPr>
                        <a:t>〇実施設計：生野警察署、生野支援学校、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新工業系高等学校</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仮称</a:t>
                      </a:r>
                      <a:r>
                        <a:rPr kumimoji="1" lang="en-US" altLang="ja-JP" sz="1400" dirty="0">
                          <a:latin typeface="Meiryo UI" panose="020B0604030504040204" pitchFamily="50" charset="-128"/>
                          <a:ea typeface="Meiryo UI" panose="020B0604030504040204" pitchFamily="50" charset="-128"/>
                        </a:rPr>
                        <a:t>)</a:t>
                      </a:r>
                    </a:p>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〇基本設計：寝屋川高等学校、池田保健所、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曾根崎警察署</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〇工事発注予定：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生野警察署、生野支援学校、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新工業系高等学校</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曾根崎警察署</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39706903"/>
                  </a:ext>
                </a:extLst>
              </a:tr>
            </a:tbl>
          </a:graphicData>
        </a:graphic>
      </p:graphicFrame>
      <p:sp>
        <p:nvSpPr>
          <p:cNvPr id="42" name="テキスト ボックス 41">
            <a:extLst>
              <a:ext uri="{FF2B5EF4-FFF2-40B4-BE49-F238E27FC236}">
                <a16:creationId xmlns:a16="http://schemas.microsoft.com/office/drawing/2014/main" id="{FB3907ED-7026-42F0-8FEF-8D5916379349}"/>
              </a:ext>
            </a:extLst>
          </p:cNvPr>
          <p:cNvSpPr txBox="1"/>
          <p:nvPr/>
        </p:nvSpPr>
        <p:spPr>
          <a:xfrm>
            <a:off x="72936" y="3590210"/>
            <a:ext cx="8424936" cy="400097"/>
          </a:xfrm>
          <a:prstGeom prst="rect">
            <a:avLst/>
          </a:prstGeom>
        </p:spPr>
        <p:txBody>
          <a:bodyPr vert="horz" wrap="square" lIns="91427" tIns="45714" rIns="91427" bIns="45714" rtlCol="0">
            <a:spAutoFit/>
          </a:bodyPr>
          <a:lstStyle/>
          <a:p>
            <a:pPr marL="342900" indent="-342900">
              <a:buFont typeface="Wingdings" panose="05000000000000000000" pitchFamily="2" charset="2"/>
              <a:buChar char="u"/>
            </a:pPr>
            <a:r>
              <a:rPr lang="ja-JP" altLang="en-US" sz="2000" b="1" dirty="0">
                <a:latin typeface="Meiryo UI" panose="020B0604030504040204" pitchFamily="50" charset="-128"/>
                <a:ea typeface="Meiryo UI" panose="020B0604030504040204" pitchFamily="50" charset="-128"/>
              </a:rPr>
              <a:t>既存施設における</a:t>
            </a:r>
            <a:r>
              <a:rPr lang="en-US" altLang="ja-JP" sz="2000" b="1" dirty="0">
                <a:latin typeface="Meiryo UI" panose="020B0604030504040204" pitchFamily="50" charset="-128"/>
                <a:ea typeface="Meiryo UI" panose="020B0604030504040204" pitchFamily="50" charset="-128"/>
              </a:rPr>
              <a:t>ZEB</a:t>
            </a:r>
            <a:r>
              <a:rPr lang="ja-JP" altLang="en-US" sz="2000" b="1" dirty="0">
                <a:latin typeface="Meiryo UI" panose="020B0604030504040204" pitchFamily="50" charset="-128"/>
                <a:ea typeface="Meiryo UI" panose="020B0604030504040204" pitchFamily="50" charset="-128"/>
              </a:rPr>
              <a:t>化</a:t>
            </a:r>
            <a:endParaRPr lang="en-US" altLang="ja-JP" sz="2000" b="1"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6D6E451D-2646-4075-9446-5A5DBA2AF693}"/>
              </a:ext>
            </a:extLst>
          </p:cNvPr>
          <p:cNvSpPr/>
          <p:nvPr/>
        </p:nvSpPr>
        <p:spPr>
          <a:xfrm>
            <a:off x="374233" y="3934931"/>
            <a:ext cx="8707178" cy="2939266"/>
          </a:xfrm>
          <a:prstGeom prst="rect">
            <a:avLst/>
          </a:prstGeom>
        </p:spPr>
        <p:txBody>
          <a:bodyPr wrap="square">
            <a:spAutoFit/>
          </a:bodyPr>
          <a:lstStyle/>
          <a:p>
            <a:pPr marL="377263" indent="-285750">
              <a:buFont typeface="Wingdings" panose="05000000000000000000" pitchFamily="2" charset="2"/>
              <a:buChar char="l"/>
            </a:pPr>
            <a:r>
              <a:rPr kumimoji="1" lang="ja-JP" altLang="en-US" sz="1800" dirty="0">
                <a:latin typeface="Meiryo UI" panose="020B0604030504040204" pitchFamily="50" charset="-128"/>
                <a:ea typeface="Meiryo UI" panose="020B0604030504040204" pitchFamily="50" charset="-128"/>
              </a:rPr>
              <a:t>西大阪治水事務所の</a:t>
            </a:r>
            <a:r>
              <a:rPr kumimoji="1" lang="en-US" altLang="ja-JP" sz="1800" dirty="0">
                <a:latin typeface="Meiryo UI" panose="020B0604030504040204" pitchFamily="50" charset="-128"/>
                <a:ea typeface="Meiryo UI" panose="020B0604030504040204" pitchFamily="50" charset="-128"/>
              </a:rPr>
              <a:t>ZEB</a:t>
            </a:r>
            <a:r>
              <a:rPr kumimoji="1" lang="ja-JP" altLang="en-US" sz="1800" dirty="0">
                <a:latin typeface="Meiryo UI" panose="020B0604030504040204" pitchFamily="50" charset="-128"/>
                <a:ea typeface="Meiryo UI" panose="020B0604030504040204" pitchFamily="50" charset="-128"/>
              </a:rPr>
              <a:t>基準への適合を目指し、 </a:t>
            </a:r>
            <a:r>
              <a:rPr kumimoji="1" lang="en-US" altLang="ja-JP" sz="1800" dirty="0">
                <a:latin typeface="Meiryo UI" panose="020B0604030504040204" pitchFamily="50" charset="-128"/>
                <a:ea typeface="Meiryo UI" panose="020B0604030504040204" pitchFamily="50" charset="-128"/>
              </a:rPr>
              <a:t>ESCO</a:t>
            </a:r>
            <a:r>
              <a:rPr kumimoji="1" lang="ja-JP" altLang="en-US" sz="1800" dirty="0">
                <a:latin typeface="Meiryo UI" panose="020B0604030504040204" pitchFamily="50" charset="-128"/>
                <a:ea typeface="Meiryo UI" panose="020B0604030504040204" pitchFamily="50" charset="-128"/>
              </a:rPr>
              <a:t>事業を活用して事業者を選定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buFont typeface="Wingdings" panose="05000000000000000000" pitchFamily="2" charset="2"/>
              <a:buChar char="l"/>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buFont typeface="Wingdings" panose="05000000000000000000" pitchFamily="2" charset="2"/>
              <a:buChar char="l"/>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buFont typeface="Wingdings" panose="05000000000000000000" pitchFamily="2" charset="2"/>
              <a:buChar char="l"/>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buFont typeface="Wingdings" panose="05000000000000000000" pitchFamily="2" charset="2"/>
              <a:buChar char="l"/>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buFont typeface="Wingdings" panose="05000000000000000000" pitchFamily="2" charset="2"/>
              <a:buChar char="l"/>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lnSpc>
                <a:spcPct val="50000"/>
              </a:lnSpc>
              <a:buFont typeface="Wingdings" panose="05000000000000000000" pitchFamily="2" charset="2"/>
              <a:buChar char="l"/>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77263" indent="-285750">
              <a:lnSpc>
                <a:spcPct val="50000"/>
              </a:lnSpc>
              <a:buFont typeface="Wingdings" panose="05000000000000000000" pitchFamily="2" charset="2"/>
              <a:buChar char="l"/>
            </a:pP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77263" indent="-285750">
              <a:lnSpc>
                <a:spcPts val="2000"/>
              </a:lnSpc>
              <a:buFont typeface="Wingdings" panose="05000000000000000000" pitchFamily="2" charset="2"/>
              <a:buChar char="l"/>
            </a:pP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R6</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年度は府有施設５施設にて</a:t>
            </a: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化改修可能性調査を実施</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77263" indent="-285750">
              <a:lnSpc>
                <a:spcPct val="50000"/>
              </a:lnSpc>
              <a:buFont typeface="Wingdings" panose="05000000000000000000" pitchFamily="2" charset="2"/>
              <a:buChar char="l"/>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77263" indent="-285750">
              <a:lnSpc>
                <a:spcPts val="2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今後、</a:t>
            </a:r>
            <a:r>
              <a:rPr lang="en-US" altLang="ja-JP" dirty="0">
                <a:latin typeface="Meiryo UI" panose="020B0604030504040204" pitchFamily="50" charset="-128"/>
                <a:ea typeface="Meiryo UI" panose="020B0604030504040204" pitchFamily="50" charset="-128"/>
                <a:cs typeface="Meiryo UI" panose="020B0604030504040204" pitchFamily="50" charset="-128"/>
              </a:rPr>
              <a:t>ZEB</a:t>
            </a:r>
            <a:r>
              <a:rPr lang="ja-JP" altLang="en-US" dirty="0">
                <a:latin typeface="Meiryo UI" panose="020B0604030504040204" pitchFamily="50" charset="-128"/>
                <a:ea typeface="Meiryo UI" panose="020B0604030504040204" pitchFamily="50" charset="-128"/>
                <a:cs typeface="Meiryo UI" panose="020B0604030504040204" pitchFamily="50" charset="-128"/>
              </a:rPr>
              <a:t>化される西大阪治水事務所の費用対効果などを確認し、</a:t>
            </a:r>
            <a:r>
              <a:rPr lang="en-US" altLang="ja-JP" dirty="0">
                <a:latin typeface="Meiryo UI" panose="020B0604030504040204" pitchFamily="50" charset="-128"/>
                <a:ea typeface="Meiryo UI" panose="020B0604030504040204" pitchFamily="50" charset="-128"/>
                <a:cs typeface="Meiryo UI" panose="020B0604030504040204" pitchFamily="50" charset="-128"/>
              </a:rPr>
              <a:t>ZEB</a:t>
            </a:r>
            <a:r>
              <a:rPr lang="ja-JP" altLang="en-US" dirty="0">
                <a:latin typeface="Meiryo UI" panose="020B0604030504040204" pitchFamily="50" charset="-128"/>
                <a:ea typeface="Meiryo UI" panose="020B0604030504040204" pitchFamily="50" charset="-128"/>
                <a:cs typeface="Meiryo UI" panose="020B0604030504040204" pitchFamily="50" charset="-128"/>
              </a:rPr>
              <a:t>化の推進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91513">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方法及び</a:t>
            </a:r>
            <a:r>
              <a:rPr lang="en-US" altLang="ja-JP" dirty="0">
                <a:latin typeface="Meiryo UI" panose="020B0604030504040204" pitchFamily="50" charset="-128"/>
                <a:ea typeface="Meiryo UI" panose="020B0604030504040204" pitchFamily="50" charset="-128"/>
                <a:cs typeface="Meiryo UI" panose="020B0604030504040204" pitchFamily="50" charset="-128"/>
              </a:rPr>
              <a:t>ZEB</a:t>
            </a:r>
            <a:r>
              <a:rPr lang="ja-JP" altLang="en-US" dirty="0">
                <a:latin typeface="Meiryo UI" panose="020B0604030504040204" pitchFamily="50" charset="-128"/>
                <a:ea typeface="Meiryo UI" panose="020B0604030504040204" pitchFamily="50" charset="-128"/>
                <a:cs typeface="Meiryo UI" panose="020B0604030504040204" pitchFamily="50" charset="-128"/>
              </a:rPr>
              <a:t>化可能性について検討の上、他施設所管部局へ働きかける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
            <a:extLst>
              <a:ext uri="{FF2B5EF4-FFF2-40B4-BE49-F238E27FC236}">
                <a16:creationId xmlns:a16="http://schemas.microsoft.com/office/drawing/2014/main" id="{EB18482D-EDC6-43C3-997A-69C9B2133746}"/>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6</a:t>
            </a:fld>
            <a:endParaRPr lang="ja-JP" altLang="en-US" dirty="0"/>
          </a:p>
        </p:txBody>
      </p:sp>
      <p:sp>
        <p:nvSpPr>
          <p:cNvPr id="18" name="正方形/長方形 17">
            <a:extLst>
              <a:ext uri="{FF2B5EF4-FFF2-40B4-BE49-F238E27FC236}">
                <a16:creationId xmlns:a16="http://schemas.microsoft.com/office/drawing/2014/main" id="{EB34250A-9641-4C59-AF5B-D7BAE6488D98}"/>
              </a:ext>
            </a:extLst>
          </p:cNvPr>
          <p:cNvSpPr/>
          <p:nvPr/>
        </p:nvSpPr>
        <p:spPr>
          <a:xfrm>
            <a:off x="965059" y="3220357"/>
            <a:ext cx="7421857" cy="400110"/>
          </a:xfrm>
          <a:prstGeom prst="rect">
            <a:avLst/>
          </a:prstGeom>
        </p:spPr>
        <p:txBody>
          <a:bodyPr wrap="square">
            <a:spAutoFit/>
          </a:body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ZEB</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化推進方針：　今後、新築</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計画に着手する府有建築物のエネルギー消費性能は、原則</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ただし、建築物の用途や特性等から実現できない場合でも、</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相当以上とする</a:t>
            </a:r>
          </a:p>
        </p:txBody>
      </p:sp>
    </p:spTree>
    <p:extLst>
      <p:ext uri="{BB962C8B-B14F-4D97-AF65-F5344CB8AC3E}">
        <p14:creationId xmlns:p14="http://schemas.microsoft.com/office/powerpoint/2010/main" val="421112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F2626258-D3BA-4A41-812C-29C5F8B6CA66}"/>
              </a:ext>
            </a:extLst>
          </p:cNvPr>
          <p:cNvSpPr/>
          <p:nvPr/>
        </p:nvSpPr>
        <p:spPr>
          <a:xfrm>
            <a:off x="48232" y="2074235"/>
            <a:ext cx="9018975" cy="4730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B0CC503-9C39-45FB-A7AE-DFA423D716AA}"/>
              </a:ext>
            </a:extLst>
          </p:cNvPr>
          <p:cNvSpPr/>
          <p:nvPr/>
        </p:nvSpPr>
        <p:spPr>
          <a:xfrm>
            <a:off x="230129" y="3148839"/>
            <a:ext cx="8682742" cy="1947371"/>
          </a:xfrm>
          <a:prstGeom prst="rect">
            <a:avLst/>
          </a:prstGeom>
          <a:solidFill>
            <a:schemeClr val="accent5">
              <a:lumMod val="50000"/>
              <a:alpha val="10000"/>
            </a:schemeClr>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76E708C-988A-4DFB-B10B-2DCE34B509A1}"/>
              </a:ext>
            </a:extLst>
          </p:cNvPr>
          <p:cNvSpPr txBox="1"/>
          <p:nvPr/>
        </p:nvSpPr>
        <p:spPr>
          <a:xfrm>
            <a:off x="78854" y="5315371"/>
            <a:ext cx="8997636" cy="938719"/>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　大阪における</a:t>
            </a:r>
            <a:r>
              <a:rPr lang="en-US" altLang="ja-JP" b="1" dirty="0">
                <a:latin typeface="Meiryo UI" panose="020B0604030504040204" pitchFamily="50" charset="-128"/>
                <a:ea typeface="Meiryo UI" panose="020B0604030504040204" pitchFamily="50" charset="-128"/>
              </a:rPr>
              <a:t>ZEB</a:t>
            </a:r>
            <a:r>
              <a:rPr lang="ja-JP" altLang="en-US" b="1" dirty="0">
                <a:latin typeface="Meiryo UI" panose="020B0604030504040204" pitchFamily="50" charset="-128"/>
                <a:ea typeface="Meiryo UI" panose="020B0604030504040204" pitchFamily="50" charset="-128"/>
              </a:rPr>
              <a:t>事例集の作成</a:t>
            </a:r>
            <a:endParaRPr lang="en-US" altLang="ja-JP" sz="1600" b="1" dirty="0">
              <a:latin typeface="Meiryo UI" panose="020B0604030504040204" pitchFamily="50" charset="-128"/>
              <a:ea typeface="Meiryo UI" panose="020B0604030504040204" pitchFamily="50" charset="-128"/>
            </a:endParaRPr>
          </a:p>
          <a:p>
            <a:pPr>
              <a:spcBef>
                <a:spcPts val="400"/>
              </a:spcBef>
            </a:pPr>
            <a:r>
              <a:rPr lang="ja-JP" altLang="en-US" sz="1600" dirty="0">
                <a:latin typeface="Meiryo UI" panose="020B0604030504040204" pitchFamily="50" charset="-128"/>
                <a:ea typeface="Meiryo UI" panose="020B0604030504040204" pitchFamily="50" charset="-128"/>
              </a:rPr>
              <a:t>　　・大阪府内に建築された</a:t>
            </a:r>
            <a:r>
              <a:rPr lang="en-US" altLang="ja-JP" sz="1600" dirty="0">
                <a:latin typeface="Meiryo UI" panose="020B0604030504040204" pitchFamily="50" charset="-128"/>
                <a:ea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rPr>
              <a:t>を紹介する事例集を作成・公表</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R7.3</a:t>
            </a:r>
            <a:r>
              <a:rPr lang="ja-JP" altLang="en-US" sz="1400" dirty="0">
                <a:latin typeface="Meiryo UI" panose="020B0604030504040204" pitchFamily="50" charset="-128"/>
                <a:ea typeface="Meiryo UI" panose="020B0604030504040204" pitchFamily="50" charset="-128"/>
              </a:rPr>
              <a:t>予定）</a:t>
            </a:r>
            <a:endParaRPr lang="en-US" altLang="ja-JP" sz="14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rPr>
              <a:t>実現に寄与した省エネ等の技術情報やポイントを発信</a:t>
            </a:r>
            <a:endParaRPr lang="en-US" altLang="ja-JP" sz="1600" dirty="0">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C9C56C79-B3B7-4B8D-84B0-33117D861C02}"/>
              </a:ext>
            </a:extLst>
          </p:cNvPr>
          <p:cNvGrpSpPr/>
          <p:nvPr/>
        </p:nvGrpSpPr>
        <p:grpSpPr>
          <a:xfrm>
            <a:off x="6412138" y="5196894"/>
            <a:ext cx="2457603" cy="1509620"/>
            <a:chOff x="6396724" y="5158187"/>
            <a:chExt cx="2457603" cy="1509620"/>
          </a:xfrm>
        </p:grpSpPr>
        <p:pic>
          <p:nvPicPr>
            <p:cNvPr id="25" name="図 24">
              <a:extLst>
                <a:ext uri="{FF2B5EF4-FFF2-40B4-BE49-F238E27FC236}">
                  <a16:creationId xmlns:a16="http://schemas.microsoft.com/office/drawing/2014/main" id="{4563A9A2-C7AA-4BCA-9D31-FFB9A7075363}"/>
                </a:ext>
              </a:extLst>
            </p:cNvPr>
            <p:cNvPicPr>
              <a:picLocks noChangeAspect="1"/>
            </p:cNvPicPr>
            <p:nvPr/>
          </p:nvPicPr>
          <p:blipFill>
            <a:blip r:embed="rId2"/>
            <a:stretch>
              <a:fillRect/>
            </a:stretch>
          </p:blipFill>
          <p:spPr>
            <a:xfrm>
              <a:off x="6396724" y="5158187"/>
              <a:ext cx="1027177" cy="1483700"/>
            </a:xfrm>
            <a:prstGeom prst="rect">
              <a:avLst/>
            </a:prstGeom>
          </p:spPr>
        </p:pic>
        <p:pic>
          <p:nvPicPr>
            <p:cNvPr id="32" name="図 31">
              <a:extLst>
                <a:ext uri="{FF2B5EF4-FFF2-40B4-BE49-F238E27FC236}">
                  <a16:creationId xmlns:a16="http://schemas.microsoft.com/office/drawing/2014/main" id="{61A654D7-2481-4EDB-A71C-64F19BC230CE}"/>
                </a:ext>
              </a:extLst>
            </p:cNvPr>
            <p:cNvPicPr>
              <a:picLocks noChangeAspect="1"/>
            </p:cNvPicPr>
            <p:nvPr/>
          </p:nvPicPr>
          <p:blipFill>
            <a:blip r:embed="rId3"/>
            <a:stretch>
              <a:fillRect/>
            </a:stretch>
          </p:blipFill>
          <p:spPr>
            <a:xfrm>
              <a:off x="7441065" y="5158187"/>
              <a:ext cx="1027177" cy="1483700"/>
            </a:xfrm>
            <a:prstGeom prst="rect">
              <a:avLst/>
            </a:prstGeom>
          </p:spPr>
        </p:pic>
        <p:pic>
          <p:nvPicPr>
            <p:cNvPr id="15" name="図 14">
              <a:extLst>
                <a:ext uri="{FF2B5EF4-FFF2-40B4-BE49-F238E27FC236}">
                  <a16:creationId xmlns:a16="http://schemas.microsoft.com/office/drawing/2014/main" id="{BB7DF5DB-5DE1-4D7B-A446-F840105C14DA}"/>
                </a:ext>
              </a:extLst>
            </p:cNvPr>
            <p:cNvPicPr>
              <a:picLocks noChangeAspect="1"/>
            </p:cNvPicPr>
            <p:nvPr/>
          </p:nvPicPr>
          <p:blipFill>
            <a:blip r:embed="rId4"/>
            <a:stretch>
              <a:fillRect/>
            </a:stretch>
          </p:blipFill>
          <p:spPr>
            <a:xfrm rot="757394">
              <a:off x="7827150" y="5184107"/>
              <a:ext cx="1027177" cy="1483700"/>
            </a:xfrm>
            <a:prstGeom prst="rect">
              <a:avLst/>
            </a:prstGeom>
          </p:spPr>
        </p:pic>
      </p:grpSp>
      <p:sp>
        <p:nvSpPr>
          <p:cNvPr id="2" name="正方形/長方形 1">
            <a:extLst>
              <a:ext uri="{FF2B5EF4-FFF2-40B4-BE49-F238E27FC236}">
                <a16:creationId xmlns:a16="http://schemas.microsoft.com/office/drawing/2014/main" id="{94DFD264-C842-4907-9D96-52A315E5782B}"/>
              </a:ext>
            </a:extLst>
          </p:cNvPr>
          <p:cNvSpPr/>
          <p:nvPr/>
        </p:nvSpPr>
        <p:spPr>
          <a:xfrm>
            <a:off x="262080" y="1310628"/>
            <a:ext cx="8639503" cy="622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在阪建築関係</a:t>
            </a:r>
            <a:r>
              <a:rPr lang="en-US" altLang="ja-JP" sz="1600" dirty="0">
                <a:solidFill>
                  <a:schemeClr val="tx1"/>
                </a:solidFill>
                <a:latin typeface="Meiryo UI" panose="020B0604030504040204" pitchFamily="50" charset="-128"/>
                <a:ea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rPr>
              <a:t>団体</a:t>
            </a:r>
            <a:r>
              <a:rPr lang="en-US" altLang="ja-JP" sz="1600" baseline="300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と </a:t>
            </a:r>
            <a:r>
              <a:rPr lang="ja-JP" altLang="en-US" sz="1600" b="1" u="sng" dirty="0">
                <a:solidFill>
                  <a:schemeClr val="tx1"/>
                </a:solidFill>
                <a:latin typeface="Meiryo UI" panose="020B0604030504040204" pitchFamily="50" charset="-128"/>
                <a:ea typeface="Meiryo UI" panose="020B0604030504040204" pitchFamily="50" charset="-128"/>
              </a:rPr>
              <a:t>「省エネ住宅・建築物の普及啓発の協力に関する協定」</a:t>
            </a: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締結（</a:t>
            </a:r>
            <a:r>
              <a:rPr lang="en-US" altLang="ja-JP" sz="1600" dirty="0">
                <a:solidFill>
                  <a:schemeClr val="tx1"/>
                </a:solidFill>
                <a:latin typeface="Meiryo UI" panose="020B0604030504040204" pitchFamily="50" charset="-128"/>
                <a:ea typeface="Meiryo UI" panose="020B0604030504040204" pitchFamily="50" charset="-128"/>
              </a:rPr>
              <a:t>R6.3</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pPr marL="0" indent="0" algn="ctr">
              <a:spcBef>
                <a:spcPts val="600"/>
              </a:spcBef>
              <a:buFont typeface="Arial" charset="0"/>
              <a:buNone/>
            </a:pPr>
            <a:r>
              <a:rPr lang="en-US" altLang="ja-JP" sz="1100" dirty="0">
                <a:solidFill>
                  <a:schemeClr val="tx1"/>
                </a:solidFill>
                <a:latin typeface="Meiryo UI" panose="020B0604030504040204" pitchFamily="50" charset="-128"/>
                <a:ea typeface="Meiryo UI" panose="020B0604030504040204" pitchFamily="50" charset="-128"/>
              </a:rPr>
              <a:t>※</a:t>
            </a:r>
            <a:r>
              <a:rPr lang="zh-TW" altLang="en-US" sz="1100" dirty="0">
                <a:solidFill>
                  <a:schemeClr val="tx1"/>
                </a:solidFill>
                <a:latin typeface="BIZ UDPゴシック" panose="020B0400000000000000" pitchFamily="50" charset="-128"/>
                <a:ea typeface="BIZ UDPゴシック" panose="020B0400000000000000" pitchFamily="50" charset="-128"/>
              </a:rPr>
              <a:t>在阪建築関係</a:t>
            </a:r>
            <a:r>
              <a:rPr lang="en-US" altLang="zh-TW" sz="1100" dirty="0">
                <a:solidFill>
                  <a:schemeClr val="tx1"/>
                </a:solidFill>
                <a:latin typeface="BIZ UDPゴシック" panose="020B0400000000000000" pitchFamily="50" charset="-128"/>
                <a:ea typeface="BIZ UDPゴシック" panose="020B0400000000000000" pitchFamily="50" charset="-128"/>
              </a:rPr>
              <a:t>4</a:t>
            </a:r>
            <a:r>
              <a:rPr lang="zh-TW" altLang="en-US" sz="1100" dirty="0">
                <a:solidFill>
                  <a:schemeClr val="tx1"/>
                </a:solidFill>
                <a:latin typeface="BIZ UDPゴシック" panose="020B0400000000000000" pitchFamily="50" charset="-128"/>
                <a:ea typeface="BIZ UDPゴシック" panose="020B0400000000000000" pitchFamily="50" charset="-128"/>
              </a:rPr>
              <a:t>団体：（公社）大阪府建築士会</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zh-TW" altLang="en-US" sz="1100" dirty="0">
                <a:solidFill>
                  <a:schemeClr val="tx1"/>
                </a:solidFill>
                <a:latin typeface="BIZ UDPゴシック" panose="020B0400000000000000" pitchFamily="50" charset="-128"/>
                <a:ea typeface="BIZ UDPゴシック" panose="020B0400000000000000" pitchFamily="50" charset="-128"/>
              </a:rPr>
              <a:t>（一社）大阪府建築士事務所協会</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zh-TW" altLang="en-US" sz="1100" dirty="0">
                <a:solidFill>
                  <a:schemeClr val="tx1"/>
                </a:solidFill>
                <a:latin typeface="BIZ UDPゴシック" panose="020B0400000000000000" pitchFamily="50" charset="-128"/>
                <a:ea typeface="BIZ UDPゴシック" panose="020B0400000000000000" pitchFamily="50" charset="-128"/>
              </a:rPr>
              <a:t>（公社）日本建築家協会近畿支部</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zh-TW" sz="1100" dirty="0">
                <a:solidFill>
                  <a:schemeClr val="tx1"/>
                </a:solidFill>
                <a:latin typeface="BIZ UDPゴシック" panose="020B0400000000000000" pitchFamily="50" charset="-128"/>
                <a:ea typeface="BIZ UDPゴシック" panose="020B0400000000000000" pitchFamily="50" charset="-128"/>
              </a:rPr>
              <a:t> </a:t>
            </a:r>
            <a:r>
              <a:rPr lang="zh-TW" altLang="en-US" sz="1100" dirty="0">
                <a:solidFill>
                  <a:schemeClr val="tx1"/>
                </a:solidFill>
                <a:latin typeface="BIZ UDPゴシック" panose="020B0400000000000000" pitchFamily="50" charset="-128"/>
                <a:ea typeface="BIZ UDPゴシック" panose="020B0400000000000000" pitchFamily="50" charset="-128"/>
              </a:rPr>
              <a:t>（一社）日本建築協会</a:t>
            </a:r>
            <a:endParaRPr kumimoji="1" lang="ja-JP" altLang="en-US" sz="1100" dirty="0">
              <a:solidFill>
                <a:schemeClr val="tx1"/>
              </a:solidFill>
            </a:endParaRPr>
          </a:p>
        </p:txBody>
      </p:sp>
      <p:sp>
        <p:nvSpPr>
          <p:cNvPr id="4" name="タイトル 1">
            <a:extLst>
              <a:ext uri="{FF2B5EF4-FFF2-40B4-BE49-F238E27FC236}">
                <a16:creationId xmlns:a16="http://schemas.microsoft.com/office/drawing/2014/main" id="{4FB0E49E-B49E-4A6C-8F24-5B34CB9F14EB}"/>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住宅</a:t>
            </a:r>
            <a:r>
              <a:rPr lang="ja-JP" altLang="en-US" sz="2700" b="1">
                <a:solidFill>
                  <a:schemeClr val="bg1"/>
                </a:solidFill>
                <a:latin typeface="UD デジタル 教科書体 NK-B" panose="02020700000000000000" pitchFamily="18" charset="-128"/>
                <a:ea typeface="UD デジタル 教科書体 NK-B" panose="02020700000000000000" pitchFamily="18" charset="-128"/>
              </a:rPr>
              <a:t>・建築物分野における府民等の</a:t>
            </a:r>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行動変容を促す取組</a:t>
            </a:r>
            <a:endParaRPr lang="ja-JP" altLang="en-US" sz="27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56F8A38-9B9E-4A3C-A22C-C31233F07FA9}"/>
              </a:ext>
            </a:extLst>
          </p:cNvPr>
          <p:cNvSpPr txBox="1"/>
          <p:nvPr/>
        </p:nvSpPr>
        <p:spPr>
          <a:xfrm>
            <a:off x="0" y="578052"/>
            <a:ext cx="9144000" cy="723275"/>
          </a:xfrm>
          <a:prstGeom prst="rect">
            <a:avLst/>
          </a:prstGeom>
          <a:noFill/>
        </p:spPr>
        <p:txBody>
          <a:bodyPr wrap="square">
            <a:spAutoFit/>
          </a:bodyPr>
          <a:lstStyle/>
          <a:p>
            <a:r>
              <a:rPr lang="ja-JP" altLang="en-US" sz="18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エネルギー消費量の約</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割を占める建築物分野における取組が重要</a:t>
            </a:r>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住宅・建築物分野での脱炭素化の取組を加速するため、府民・事業者の行動変容を促進</a:t>
            </a:r>
            <a:endParaRPr lang="en-US" altLang="ja-JP"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9A4E3F8-2406-4879-BF0F-D56E1CD5E3B2}"/>
              </a:ext>
            </a:extLst>
          </p:cNvPr>
          <p:cNvGrpSpPr>
            <a:grpSpLocks noChangeAspect="1"/>
          </p:cNvGrpSpPr>
          <p:nvPr/>
        </p:nvGrpSpPr>
        <p:grpSpPr>
          <a:xfrm>
            <a:off x="175113" y="3171449"/>
            <a:ext cx="4665311" cy="1950074"/>
            <a:chOff x="4457700" y="3684215"/>
            <a:chExt cx="4572000" cy="1911072"/>
          </a:xfrm>
        </p:grpSpPr>
        <p:sp>
          <p:nvSpPr>
            <p:cNvPr id="10" name="テキスト ボックス 48">
              <a:extLst>
                <a:ext uri="{FF2B5EF4-FFF2-40B4-BE49-F238E27FC236}">
                  <a16:creationId xmlns:a16="http://schemas.microsoft.com/office/drawing/2014/main" id="{BF9B4D49-BEE8-46FB-B5C0-6B87DF0B886F}"/>
                </a:ext>
              </a:extLst>
            </p:cNvPr>
            <p:cNvSpPr txBox="1"/>
            <p:nvPr/>
          </p:nvSpPr>
          <p:spPr>
            <a:xfrm>
              <a:off x="4508347" y="5178072"/>
              <a:ext cx="1803679" cy="238182"/>
            </a:xfrm>
            <a:prstGeom prst="rect">
              <a:avLst/>
            </a:prstGeom>
            <a:noFill/>
          </p:spPr>
          <p:txBody>
            <a:bodyPr wrap="none" rtlCol="0" anchor="ctr" anchorCtr="0">
              <a:spAutoFit/>
            </a:bodyPr>
            <a:lstStyle/>
            <a:p>
              <a:pPr indent="63500" algn="l">
                <a:lnSpc>
                  <a:spcPts val="1000"/>
                </a:lnSpc>
              </a:pPr>
              <a:r>
                <a:rPr lang="ja-JP" sz="1050" kern="1200" spc="-6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１室単位でのシミュレーション</a:t>
              </a:r>
              <a:endParaRPr lang="ja-JP" sz="1050" kern="100" spc="-6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3" name="グループ化 12">
              <a:extLst>
                <a:ext uri="{FF2B5EF4-FFF2-40B4-BE49-F238E27FC236}">
                  <a16:creationId xmlns:a16="http://schemas.microsoft.com/office/drawing/2014/main" id="{41BBD4AB-A80A-4336-BAB1-D74AADA26880}"/>
                </a:ext>
              </a:extLst>
            </p:cNvPr>
            <p:cNvGrpSpPr/>
            <p:nvPr/>
          </p:nvGrpSpPr>
          <p:grpSpPr>
            <a:xfrm>
              <a:off x="4457700" y="3684215"/>
              <a:ext cx="4572000" cy="1911072"/>
              <a:chOff x="4457700" y="3684215"/>
              <a:chExt cx="4572000" cy="1911072"/>
            </a:xfrm>
          </p:grpSpPr>
          <p:pic>
            <p:nvPicPr>
              <p:cNvPr id="8" name="図 7">
                <a:extLst>
                  <a:ext uri="{FF2B5EF4-FFF2-40B4-BE49-F238E27FC236}">
                    <a16:creationId xmlns:a16="http://schemas.microsoft.com/office/drawing/2014/main" id="{9882B68B-DD64-4A60-AEFE-0190D37FDAD0}"/>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4457700" y="4180721"/>
                <a:ext cx="1975196" cy="1033977"/>
              </a:xfrm>
              <a:prstGeom prst="rect">
                <a:avLst/>
              </a:prstGeom>
              <a:noFill/>
              <a:ln>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84659D9C-1508-4C19-9D18-C6FDDA5A3CC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047" y="3684215"/>
                <a:ext cx="2688653" cy="1911072"/>
              </a:xfrm>
              <a:prstGeom prst="rect">
                <a:avLst/>
              </a:prstGeom>
              <a:noFill/>
              <a:ln>
                <a:noFill/>
              </a:ln>
            </p:spPr>
          </p:pic>
          <p:sp>
            <p:nvSpPr>
              <p:cNvPr id="11" name="テキスト ボックス 48">
                <a:extLst>
                  <a:ext uri="{FF2B5EF4-FFF2-40B4-BE49-F238E27FC236}">
                    <a16:creationId xmlns:a16="http://schemas.microsoft.com/office/drawing/2014/main" id="{EA818661-ED6B-4E87-BE1F-7451A6BB7D95}"/>
                  </a:ext>
                </a:extLst>
              </p:cNvPr>
              <p:cNvSpPr txBox="1"/>
              <p:nvPr/>
            </p:nvSpPr>
            <p:spPr>
              <a:xfrm>
                <a:off x="4529878" y="3726846"/>
                <a:ext cx="1554766" cy="182791"/>
              </a:xfrm>
              <a:prstGeom prst="rect">
                <a:avLst/>
              </a:prstGeom>
              <a:noFill/>
            </p:spPr>
            <p:txBody>
              <a:bodyPr wrap="none" tIns="0" bIns="0" rtlCol="0" anchor="ctr" anchorCtr="0">
                <a:spAutoFit/>
              </a:bodyPr>
              <a:lstStyle/>
              <a:p>
                <a:pPr indent="63500" algn="l"/>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参考）</a:t>
                </a: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ツールイメージ</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
        <p:nvSpPr>
          <p:cNvPr id="12" name="テキスト ボックス 11">
            <a:extLst>
              <a:ext uri="{FF2B5EF4-FFF2-40B4-BE49-F238E27FC236}">
                <a16:creationId xmlns:a16="http://schemas.microsoft.com/office/drawing/2014/main" id="{F5EFA48E-8475-4AFB-957E-CEDB6B7A8092}"/>
              </a:ext>
            </a:extLst>
          </p:cNvPr>
          <p:cNvSpPr txBox="1"/>
          <p:nvPr/>
        </p:nvSpPr>
        <p:spPr>
          <a:xfrm>
            <a:off x="83304" y="2473724"/>
            <a:ext cx="8997636" cy="692497"/>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　住宅断熱性能可視化シミュレーションツールの開発 </a:t>
            </a:r>
            <a:r>
              <a:rPr lang="ja-JP" altLang="en-US" sz="1600" b="1" dirty="0">
                <a:latin typeface="Meiryo UI" panose="020B0604030504040204" pitchFamily="50" charset="-128"/>
                <a:ea typeface="Meiryo UI" panose="020B0604030504040204" pitchFamily="50" charset="-128"/>
              </a:rPr>
              <a:t>＜環境保全基金活用＞</a:t>
            </a:r>
            <a:endParaRPr lang="en-US" altLang="ja-JP" sz="1600" b="1" dirty="0">
              <a:latin typeface="Meiryo UI" panose="020B0604030504040204" pitchFamily="50" charset="-128"/>
              <a:ea typeface="Meiryo UI" panose="020B0604030504040204" pitchFamily="50" charset="-128"/>
            </a:endParaRPr>
          </a:p>
          <a:p>
            <a:pPr>
              <a:spcBef>
                <a:spcPts val="400"/>
              </a:spcBef>
            </a:pPr>
            <a:r>
              <a:rPr lang="ja-JP" altLang="en-US" sz="1600" dirty="0">
                <a:latin typeface="Meiryo UI" panose="020B0604030504040204" pitchFamily="50" charset="-128"/>
                <a:ea typeface="Meiryo UI" panose="020B0604030504040204" pitchFamily="50" charset="-128"/>
              </a:rPr>
              <a:t>　　・住宅の断熱性向上による効果を容易にシミュレーションし見える化できるツールを開発・公表</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R7.3</a:t>
            </a:r>
            <a:r>
              <a:rPr lang="ja-JP" altLang="en-US" sz="1400" dirty="0">
                <a:latin typeface="Meiryo UI" panose="020B0604030504040204" pitchFamily="50" charset="-128"/>
                <a:ea typeface="Meiryo UI" panose="020B0604030504040204" pitchFamily="50" charset="-128"/>
              </a:rPr>
              <a:t>予定）</a:t>
            </a:r>
            <a:endParaRPr lang="en-US" altLang="ja-JP" sz="1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091F30BD-0242-4E54-A3C4-FC2640A6646F}"/>
              </a:ext>
            </a:extLst>
          </p:cNvPr>
          <p:cNvSpPr txBox="1"/>
          <p:nvPr/>
        </p:nvSpPr>
        <p:spPr>
          <a:xfrm>
            <a:off x="67570" y="2093473"/>
            <a:ext cx="1552843" cy="338554"/>
          </a:xfrm>
          <a:prstGeom prst="rect">
            <a:avLst/>
          </a:prstGeom>
          <a:solidFill>
            <a:schemeClr val="accent1"/>
          </a:solidFill>
        </p:spPr>
        <p:txBody>
          <a:bodyPr wrap="none" lIns="72000" rIns="72000" rtlCol="0">
            <a:spAutoFit/>
          </a:bodyPr>
          <a:lstStyle/>
          <a:p>
            <a:r>
              <a:rPr kumimoji="1" lang="ja-JP" altLang="en-US" sz="1600" dirty="0">
                <a:latin typeface="Meiryo UI" panose="020B0604030504040204" pitchFamily="50" charset="-128"/>
                <a:ea typeface="Meiryo UI" panose="020B0604030504040204" pitchFamily="50" charset="-128"/>
              </a:rPr>
              <a:t>＜主な取組例＞</a:t>
            </a:r>
          </a:p>
        </p:txBody>
      </p:sp>
      <p:sp>
        <p:nvSpPr>
          <p:cNvPr id="19" name="テキスト ボックス 18">
            <a:extLst>
              <a:ext uri="{FF2B5EF4-FFF2-40B4-BE49-F238E27FC236}">
                <a16:creationId xmlns:a16="http://schemas.microsoft.com/office/drawing/2014/main" id="{D4B567E7-AF6F-4205-8806-6B4FD517D129}"/>
              </a:ext>
            </a:extLst>
          </p:cNvPr>
          <p:cNvSpPr txBox="1"/>
          <p:nvPr/>
        </p:nvSpPr>
        <p:spPr>
          <a:xfrm>
            <a:off x="4855320" y="3166221"/>
            <a:ext cx="4133232" cy="1923604"/>
          </a:xfrm>
          <a:prstGeom prst="rect">
            <a:avLst/>
          </a:prstGeom>
          <a:noFill/>
        </p:spPr>
        <p:txBody>
          <a:bodyPr wrap="square">
            <a:spAutoFit/>
          </a:bodyPr>
          <a:lstStyle/>
          <a:p>
            <a:pPr>
              <a:spcBef>
                <a:spcPts val="600"/>
              </a:spcBef>
            </a:pPr>
            <a:r>
              <a:rPr lang="ja-JP" altLang="en-US" sz="1400" dirty="0">
                <a:latin typeface="Meiryo UI" panose="020B0604030504040204" pitchFamily="50" charset="-128"/>
                <a:ea typeface="Meiryo UI" panose="020B0604030504040204" pitchFamily="50" charset="-128"/>
              </a:rPr>
              <a:t>（府民に対しての効果）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▶府民自らがツールを使って、断熱化の有用性を実感</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（設計者等に対しての効果）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▶建築主への説明の際に、ツールを活用し、断熱化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の有用性を見える化してわかりやすく説明が可能</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広く活用を促し、府民等の断熱性能の理解向上</a:t>
            </a:r>
            <a:endParaRPr lang="en-US" altLang="ja-JP" sz="1500" b="1"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により、</a:t>
            </a:r>
            <a:r>
              <a:rPr lang="en-US" altLang="ja-JP" sz="1500" b="1" dirty="0">
                <a:latin typeface="Meiryo UI" panose="020B0604030504040204" pitchFamily="50" charset="-128"/>
                <a:ea typeface="Meiryo UI" panose="020B0604030504040204" pitchFamily="50" charset="-128"/>
              </a:rPr>
              <a:t>ZEH</a:t>
            </a:r>
            <a:r>
              <a:rPr lang="ja-JP" altLang="en-US" sz="1500" b="1" dirty="0">
                <a:latin typeface="Meiryo UI" panose="020B0604030504040204" pitchFamily="50" charset="-128"/>
                <a:ea typeface="Meiryo UI" panose="020B0604030504040204" pitchFamily="50" charset="-128"/>
              </a:rPr>
              <a:t>等省エネ住宅の普及促進を目指す</a:t>
            </a:r>
            <a:endParaRPr lang="en-US" altLang="ja-JP" sz="1500" b="1" dirty="0">
              <a:latin typeface="Meiryo UI" panose="020B0604030504040204" pitchFamily="50" charset="-128"/>
              <a:ea typeface="Meiryo UI" panose="020B0604030504040204" pitchFamily="50" charset="-128"/>
            </a:endParaRPr>
          </a:p>
        </p:txBody>
      </p:sp>
      <p:sp>
        <p:nvSpPr>
          <p:cNvPr id="21" name="フローチャート: 組合せ 20">
            <a:extLst>
              <a:ext uri="{FF2B5EF4-FFF2-40B4-BE49-F238E27FC236}">
                <a16:creationId xmlns:a16="http://schemas.microsoft.com/office/drawing/2014/main" id="{CB154AF7-BDC4-438A-BEB9-8FD3C5861740}"/>
              </a:ext>
            </a:extLst>
          </p:cNvPr>
          <p:cNvSpPr/>
          <p:nvPr/>
        </p:nvSpPr>
        <p:spPr>
          <a:xfrm>
            <a:off x="5836317" y="4428558"/>
            <a:ext cx="1980000" cy="108000"/>
          </a:xfrm>
          <a:prstGeom prst="flowChartMerg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E0ECF2FA-C58D-40BB-A94A-7576F94FD5A5}"/>
              </a:ext>
            </a:extLst>
          </p:cNvPr>
          <p:cNvSpPr txBox="1"/>
          <p:nvPr/>
        </p:nvSpPr>
        <p:spPr>
          <a:xfrm>
            <a:off x="1679443" y="2099742"/>
            <a:ext cx="7407836"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 在阪建築関係</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団体等と連携し、各種取組を推進 ～</a:t>
            </a:r>
            <a:endParaRPr lang="en-US" altLang="ja-JP" sz="1600" dirty="0">
              <a:latin typeface="Meiryo UI" panose="020B0604030504040204" pitchFamily="50" charset="-128"/>
              <a:ea typeface="Meiryo UI" panose="020B0604030504040204" pitchFamily="50" charset="-128"/>
            </a:endParaRPr>
          </a:p>
        </p:txBody>
      </p:sp>
      <p:sp>
        <p:nvSpPr>
          <p:cNvPr id="36" name="スライド番号プレースホルダー 1">
            <a:extLst>
              <a:ext uri="{FF2B5EF4-FFF2-40B4-BE49-F238E27FC236}">
                <a16:creationId xmlns:a16="http://schemas.microsoft.com/office/drawing/2014/main" id="{5CFDB364-E19F-4376-81EC-B5A895F0D94A}"/>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7</a:t>
            </a:fld>
            <a:endParaRPr lang="ja-JP" altLang="en-US" dirty="0"/>
          </a:p>
        </p:txBody>
      </p:sp>
    </p:spTree>
    <p:extLst>
      <p:ext uri="{BB962C8B-B14F-4D97-AF65-F5344CB8AC3E}">
        <p14:creationId xmlns:p14="http://schemas.microsoft.com/office/powerpoint/2010/main" val="22160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461A493-7E80-4BFB-9901-10E6193F52DD}"/>
              </a:ext>
            </a:extLst>
          </p:cNvPr>
          <p:cNvSpPr/>
          <p:nvPr/>
        </p:nvSpPr>
        <p:spPr>
          <a:xfrm>
            <a:off x="61964" y="1706850"/>
            <a:ext cx="9018975" cy="504927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B1167450-A7EB-4B21-A04B-10C1D1D95C3C}"/>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府営住宅活用地における</a:t>
            </a:r>
            <a:r>
              <a:rPr lang="en-US" altLang="ja-JP" sz="2700" b="1" dirty="0">
                <a:solidFill>
                  <a:schemeClr val="bg1"/>
                </a:solidFill>
                <a:latin typeface="UD デジタル 教科書体 NK-B" panose="02020700000000000000" pitchFamily="18" charset="-128"/>
                <a:ea typeface="UD デジタル 教科書体 NK-B" panose="02020700000000000000" pitchFamily="18" charset="-128"/>
              </a:rPr>
              <a:t>ZEH</a:t>
            </a:r>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の誘導に向けた取組</a:t>
            </a:r>
            <a:endParaRPr lang="ja-JP" altLang="en-US" sz="27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2D5025F-2376-49FB-A6AE-6AEB837C443A}"/>
              </a:ext>
            </a:extLst>
          </p:cNvPr>
          <p:cNvSpPr txBox="1"/>
          <p:nvPr/>
        </p:nvSpPr>
        <p:spPr>
          <a:xfrm>
            <a:off x="235391" y="3042971"/>
            <a:ext cx="4788000" cy="2046714"/>
          </a:xfrm>
          <a:prstGeom prst="rect">
            <a:avLst/>
          </a:prstGeom>
          <a:noFill/>
        </p:spPr>
        <p:txBody>
          <a:bodyPr wrap="square">
            <a:spAutoFit/>
          </a:bodyPr>
          <a:lstStyle/>
          <a:p>
            <a:pPr>
              <a:spcBef>
                <a:spcPts val="1200"/>
              </a:spcBef>
            </a:pPr>
            <a:r>
              <a:rPr lang="ja-JP" altLang="en-US" sz="1600" dirty="0">
                <a:latin typeface="Meiryo UI" panose="020B0604030504040204" pitchFamily="50" charset="-128"/>
                <a:ea typeface="Meiryo UI" panose="020B0604030504040204" pitchFamily="50" charset="-128"/>
              </a:rPr>
              <a:t>・　戸建て住宅は先導的な住宅「次世代</a:t>
            </a:r>
            <a:r>
              <a:rPr lang="en-US" altLang="ja-JP" sz="1600" dirty="0">
                <a:latin typeface="Meiryo UI" panose="020B0604030504040204" pitchFamily="50" charset="-128"/>
                <a:ea typeface="Meiryo UI" panose="020B0604030504040204" pitchFamily="50" charset="-128"/>
              </a:rPr>
              <a:t>ZEH</a:t>
            </a:r>
            <a:r>
              <a:rPr lang="ja-JP" altLang="en-US" sz="1600" dirty="0">
                <a:latin typeface="Meiryo UI" panose="020B0604030504040204" pitchFamily="50" charset="-128"/>
                <a:ea typeface="Meiryo UI" panose="020B0604030504040204" pitchFamily="50" charset="-128"/>
              </a:rPr>
              <a:t>＋」以上、</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共同住宅は「</a:t>
            </a:r>
            <a:r>
              <a:rPr lang="en-US" altLang="ja-JP" sz="1600" dirty="0">
                <a:latin typeface="Meiryo UI" panose="020B0604030504040204" pitchFamily="50" charset="-128"/>
                <a:ea typeface="Meiryo UI" panose="020B0604030504040204" pitchFamily="50" charset="-128"/>
              </a:rPr>
              <a:t>ZEH-M</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Oriented</a:t>
            </a:r>
            <a:r>
              <a:rPr lang="ja-JP" altLang="en-US" sz="1600" dirty="0">
                <a:latin typeface="Meiryo UI" panose="020B0604030504040204" pitchFamily="50" charset="-128"/>
                <a:ea typeface="Meiryo UI" panose="020B0604030504040204" pitchFamily="50" charset="-128"/>
              </a:rPr>
              <a:t>」以上の水準を確保</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することを要件化</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堺市がカーボンニュートラルの実現に貢献する事業に</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補助金を交付</a:t>
            </a:r>
            <a:endParaRPr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ZEH</a:t>
            </a:r>
            <a:r>
              <a:rPr lang="ja-JP" altLang="en-US" sz="1600" dirty="0">
                <a:latin typeface="Meiryo UI" panose="020B0604030504040204" pitchFamily="50" charset="-128"/>
                <a:ea typeface="Meiryo UI" panose="020B0604030504040204" pitchFamily="50" charset="-128"/>
              </a:rPr>
              <a:t>普及促進のための効果的な啓発に向け、</a:t>
            </a:r>
            <a:r>
              <a:rPr kumimoji="1" lang="ja-JP" altLang="en-US" sz="1600" dirty="0">
                <a:latin typeface="Meiryo UI" panose="020B0604030504040204" pitchFamily="50" charset="-128"/>
                <a:ea typeface="Meiryo UI" panose="020B0604030504040204" pitchFamily="50" charset="-128"/>
              </a:rPr>
              <a:t>事業者</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による</a:t>
            </a:r>
            <a:r>
              <a:rPr lang="ja-JP" altLang="en-US" sz="1600" dirty="0">
                <a:latin typeface="Meiryo UI" panose="020B0604030504040204" pitchFamily="50" charset="-128"/>
                <a:ea typeface="Meiryo UI" panose="020B0604030504040204" pitchFamily="50" charset="-128"/>
              </a:rPr>
              <a:t>省エネルギー効果の検証を実施</a:t>
            </a:r>
            <a:endParaRPr lang="en-US" altLang="ja-JP" sz="1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FF91800-8E50-4B5E-AC26-F9A9A5F2BD7E}"/>
              </a:ext>
            </a:extLst>
          </p:cNvPr>
          <p:cNvSpPr txBox="1"/>
          <p:nvPr/>
        </p:nvSpPr>
        <p:spPr>
          <a:xfrm>
            <a:off x="0" y="641608"/>
            <a:ext cx="9144000" cy="923330"/>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ja-JP" altLang="en-US" b="0" i="0" dirty="0">
                <a:solidFill>
                  <a:srgbClr val="222222"/>
                </a:solidFill>
                <a:effectLst/>
                <a:latin typeface="Meiryo UI" panose="020B0604030504040204" pitchFamily="50" charset="-128"/>
                <a:ea typeface="Meiryo UI" panose="020B0604030504040204" pitchFamily="50" charset="-128"/>
              </a:rPr>
              <a:t>府営住宅の建替事業等により創出した土地（活用地）の処分</a:t>
            </a:r>
            <a:r>
              <a:rPr lang="ja-JP" altLang="en-US" dirty="0">
                <a:solidFill>
                  <a:srgbClr val="222222"/>
                </a:solidFill>
                <a:latin typeface="Meiryo UI" panose="020B0604030504040204" pitchFamily="50" charset="-128"/>
                <a:ea typeface="Meiryo UI" panose="020B0604030504040204" pitchFamily="50" charset="-128"/>
              </a:rPr>
              <a:t>にあたって</a:t>
            </a:r>
            <a:r>
              <a:rPr lang="ja-JP" altLang="en-US" b="0" i="0" dirty="0">
                <a:solidFill>
                  <a:srgbClr val="222222"/>
                </a:solidFill>
                <a:effectLst/>
                <a:latin typeface="Meiryo UI" panose="020B0604030504040204" pitchFamily="50" charset="-128"/>
                <a:ea typeface="Meiryo UI" panose="020B0604030504040204" pitchFamily="50" charset="-128"/>
              </a:rPr>
              <a:t>、</a:t>
            </a:r>
            <a:r>
              <a:rPr lang="ja-JP" altLang="en-US" b="1" u="sng" dirty="0">
                <a:solidFill>
                  <a:srgbClr val="222222"/>
                </a:solidFill>
                <a:latin typeface="Meiryo UI" panose="020B0604030504040204" pitchFamily="50" charset="-128"/>
                <a:ea typeface="Meiryo UI" panose="020B0604030504040204" pitchFamily="50" charset="-128"/>
              </a:rPr>
              <a:t>令和６年度より、</a:t>
            </a:r>
            <a:endParaRPr lang="en-US" altLang="ja-JP" b="1" u="sng" dirty="0">
              <a:solidFill>
                <a:srgbClr val="222222"/>
              </a:solidFill>
              <a:latin typeface="Meiryo UI" panose="020B0604030504040204" pitchFamily="50" charset="-128"/>
              <a:ea typeface="Meiryo UI" panose="020B0604030504040204" pitchFamily="50" charset="-128"/>
            </a:endParaRPr>
          </a:p>
          <a:p>
            <a:r>
              <a:rPr lang="ja-JP" altLang="en-US" b="1" dirty="0">
                <a:solidFill>
                  <a:srgbClr val="222222"/>
                </a:solidFill>
                <a:latin typeface="Meiryo UI" panose="020B0604030504040204" pitchFamily="50" charset="-128"/>
                <a:ea typeface="Meiryo UI" panose="020B0604030504040204" pitchFamily="50" charset="-128"/>
              </a:rPr>
              <a:t>　　　 </a:t>
            </a:r>
            <a:r>
              <a:rPr lang="ja-JP" altLang="en-US" b="1" u="sng" dirty="0">
                <a:solidFill>
                  <a:srgbClr val="222222"/>
                </a:solidFill>
                <a:latin typeface="Meiryo UI" panose="020B0604030504040204" pitchFamily="50" charset="-128"/>
                <a:ea typeface="Meiryo UI" panose="020B0604030504040204" pitchFamily="50" charset="-128"/>
              </a:rPr>
              <a:t>脱炭素化に寄与する条件として、住宅を建築する場合は、原則</a:t>
            </a:r>
            <a:r>
              <a:rPr lang="en-US" altLang="ja-JP" b="1" u="sng" dirty="0">
                <a:solidFill>
                  <a:srgbClr val="222222"/>
                </a:solidFill>
                <a:latin typeface="Meiryo UI" panose="020B0604030504040204" pitchFamily="50" charset="-128"/>
                <a:ea typeface="Meiryo UI" panose="020B0604030504040204" pitchFamily="50" charset="-128"/>
              </a:rPr>
              <a:t>ZEH</a:t>
            </a:r>
            <a:r>
              <a:rPr lang="ja-JP" altLang="en-US" b="1" u="sng" dirty="0">
                <a:solidFill>
                  <a:srgbClr val="222222"/>
                </a:solidFill>
                <a:latin typeface="Meiryo UI" panose="020B0604030504040204" pitchFamily="50" charset="-128"/>
                <a:ea typeface="Meiryo UI" panose="020B0604030504040204" pitchFamily="50" charset="-128"/>
              </a:rPr>
              <a:t>水準以上を要件化</a:t>
            </a:r>
            <a:r>
              <a:rPr lang="ja-JP" altLang="en-US" dirty="0">
                <a:solidFill>
                  <a:srgbClr val="222222"/>
                </a:solidFill>
                <a:latin typeface="Meiryo UI" panose="020B0604030504040204" pitchFamily="50" charset="-128"/>
                <a:ea typeface="Meiryo UI" panose="020B0604030504040204" pitchFamily="50" charset="-128"/>
              </a:rPr>
              <a:t>し、</a:t>
            </a:r>
            <a:endParaRPr lang="en-US" altLang="ja-JP" dirty="0">
              <a:solidFill>
                <a:srgbClr val="222222"/>
              </a:solidFill>
              <a:latin typeface="Meiryo UI" panose="020B0604030504040204" pitchFamily="50" charset="-128"/>
              <a:ea typeface="Meiryo UI" panose="020B0604030504040204" pitchFamily="50" charset="-128"/>
            </a:endParaRPr>
          </a:p>
          <a:p>
            <a:r>
              <a:rPr lang="ja-JP" altLang="en-US" dirty="0">
                <a:solidFill>
                  <a:srgbClr val="222222"/>
                </a:solidFill>
                <a:latin typeface="Meiryo UI" panose="020B0604030504040204" pitchFamily="50" charset="-128"/>
                <a:ea typeface="Meiryo UI" panose="020B0604030504040204" pitchFamily="50" charset="-128"/>
              </a:rPr>
              <a:t>　　　 公募を実施</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60791CB-26F5-472E-A44C-39294190223C}"/>
              </a:ext>
            </a:extLst>
          </p:cNvPr>
          <p:cNvSpPr txBox="1"/>
          <p:nvPr/>
        </p:nvSpPr>
        <p:spPr>
          <a:xfrm>
            <a:off x="1" y="1706850"/>
            <a:ext cx="9143999" cy="938719"/>
          </a:xfrm>
          <a:prstGeom prst="rect">
            <a:avLst/>
          </a:prstGeom>
          <a:noFill/>
        </p:spPr>
        <p:txBody>
          <a:bodyPr wrap="square">
            <a:spAutoFit/>
          </a:bodyPr>
          <a:lstStyle/>
          <a:p>
            <a:r>
              <a:rPr lang="ja-JP" altLang="en-US" sz="1800" dirty="0">
                <a:latin typeface="Meiryo UI" panose="020B0604030504040204" pitchFamily="50" charset="-128"/>
                <a:ea typeface="Meiryo UI" panose="020B0604030504040204" pitchFamily="50" charset="-128"/>
              </a:rPr>
              <a:t>　♦　</a:t>
            </a:r>
            <a:r>
              <a:rPr lang="ja-JP" altLang="en-US" b="1" dirty="0">
                <a:latin typeface="Meiryo UI" panose="020B0604030504040204" pitchFamily="50" charset="-128"/>
                <a:ea typeface="Meiryo UI" panose="020B0604030504040204" pitchFamily="50" charset="-128"/>
              </a:rPr>
              <a:t>「竹城台第３住宅 次世代</a:t>
            </a:r>
            <a:r>
              <a:rPr lang="en-US" altLang="ja-JP" b="1" dirty="0">
                <a:latin typeface="Meiryo UI" panose="020B0604030504040204" pitchFamily="50" charset="-128"/>
                <a:ea typeface="Meiryo UI" panose="020B0604030504040204" pitchFamily="50" charset="-128"/>
              </a:rPr>
              <a:t>ZEH</a:t>
            </a:r>
            <a:r>
              <a:rPr lang="ja-JP" altLang="en-US" b="1" dirty="0">
                <a:latin typeface="Meiryo UI" panose="020B0604030504040204" pitchFamily="50" charset="-128"/>
                <a:ea typeface="Meiryo UI" panose="020B0604030504040204" pitchFamily="50" charset="-128"/>
              </a:rPr>
              <a:t>供給モデル事業」の実施</a:t>
            </a:r>
          </a:p>
          <a:p>
            <a:pPr>
              <a:spcBef>
                <a:spcPts val="600"/>
              </a:spcBef>
            </a:pPr>
            <a:r>
              <a:rPr lang="ja-JP" altLang="en-US" sz="1600" dirty="0">
                <a:latin typeface="Meiryo UI" panose="020B0604030504040204" pitchFamily="50" charset="-128"/>
                <a:ea typeface="Meiryo UI" panose="020B0604030504040204" pitchFamily="50" charset="-128"/>
              </a:rPr>
              <a:t>　　　・ 泉北ニュータウンの府営竹城台第３住宅の活用地の処分において、府と堺市が連携し、</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脱炭素のまちづくりに向けたモデル事業を実施（所在地：</a:t>
            </a:r>
            <a:r>
              <a:rPr lang="zh-CN" altLang="en-US" sz="1600" dirty="0">
                <a:latin typeface="Meiryo UI" panose="020B0604030504040204" pitchFamily="50" charset="-128"/>
                <a:ea typeface="Meiryo UI" panose="020B0604030504040204" pitchFamily="50" charset="-128"/>
              </a:rPr>
              <a:t>堺市南区竹城台三丁</a:t>
            </a:r>
            <a:r>
              <a:rPr lang="ja-JP" altLang="en-US" sz="1600" dirty="0">
                <a:latin typeface="Meiryo UI" panose="020B0604030504040204" pitchFamily="50" charset="-128"/>
                <a:ea typeface="Meiryo UI" panose="020B0604030504040204" pitchFamily="50" charset="-128"/>
              </a:rPr>
              <a:t>、面積：</a:t>
            </a:r>
            <a:r>
              <a:rPr lang="en-US" altLang="ja-JP" sz="1600" dirty="0">
                <a:latin typeface="Meiryo UI" panose="020B0604030504040204" pitchFamily="50" charset="-128"/>
                <a:ea typeface="Meiryo UI" panose="020B0604030504040204" pitchFamily="50" charset="-128"/>
              </a:rPr>
              <a:t>1.23ha</a:t>
            </a:r>
            <a:r>
              <a:rPr lang="ja-JP" altLang="en-US" sz="1600" dirty="0">
                <a:latin typeface="Meiryo UI" panose="020B0604030504040204" pitchFamily="50" charset="-128"/>
                <a:ea typeface="Meiryo UI" panose="020B0604030504040204" pitchFamily="50" charset="-128"/>
              </a:rPr>
              <a:t>）</a:t>
            </a:r>
          </a:p>
        </p:txBody>
      </p:sp>
      <p:grpSp>
        <p:nvGrpSpPr>
          <p:cNvPr id="4" name="グループ化 3">
            <a:extLst>
              <a:ext uri="{FF2B5EF4-FFF2-40B4-BE49-F238E27FC236}">
                <a16:creationId xmlns:a16="http://schemas.microsoft.com/office/drawing/2014/main" id="{1A02BCAB-C81B-4D79-AE44-B39F66DA887C}"/>
              </a:ext>
            </a:extLst>
          </p:cNvPr>
          <p:cNvGrpSpPr>
            <a:grpSpLocks noChangeAspect="1"/>
          </p:cNvGrpSpPr>
          <p:nvPr/>
        </p:nvGrpSpPr>
        <p:grpSpPr>
          <a:xfrm>
            <a:off x="183326" y="5322105"/>
            <a:ext cx="5518683" cy="1358640"/>
            <a:chOff x="272905" y="3320801"/>
            <a:chExt cx="5410472" cy="1332000"/>
          </a:xfrm>
        </p:grpSpPr>
        <p:grpSp>
          <p:nvGrpSpPr>
            <p:cNvPr id="16" name="グループ化 15">
              <a:extLst>
                <a:ext uri="{FF2B5EF4-FFF2-40B4-BE49-F238E27FC236}">
                  <a16:creationId xmlns:a16="http://schemas.microsoft.com/office/drawing/2014/main" id="{70E2F319-2A9C-48B0-8BBB-C15895F55771}"/>
                </a:ext>
              </a:extLst>
            </p:cNvPr>
            <p:cNvGrpSpPr>
              <a:grpSpLocks noChangeAspect="1"/>
            </p:cNvGrpSpPr>
            <p:nvPr/>
          </p:nvGrpSpPr>
          <p:grpSpPr>
            <a:xfrm>
              <a:off x="272905" y="3320801"/>
              <a:ext cx="5410472" cy="1332000"/>
              <a:chOff x="518706" y="4961342"/>
              <a:chExt cx="8231894" cy="1975384"/>
            </a:xfrm>
          </p:grpSpPr>
          <p:sp>
            <p:nvSpPr>
              <p:cNvPr id="18" name="正方形/長方形 17">
                <a:extLst>
                  <a:ext uri="{FF2B5EF4-FFF2-40B4-BE49-F238E27FC236}">
                    <a16:creationId xmlns:a16="http://schemas.microsoft.com/office/drawing/2014/main" id="{4300E186-DE18-4B9D-A605-9FFF86BA77A6}"/>
                  </a:ext>
                </a:extLst>
              </p:cNvPr>
              <p:cNvSpPr/>
              <p:nvPr/>
            </p:nvSpPr>
            <p:spPr>
              <a:xfrm>
                <a:off x="518706" y="4961342"/>
                <a:ext cx="8231894" cy="197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D16ACDEE-BA1E-4B1A-8BBD-0EC6E1AC7A9F}"/>
                  </a:ext>
                </a:extLst>
              </p:cNvPr>
              <p:cNvPicPr>
                <a:picLocks noChangeAspect="1"/>
              </p:cNvPicPr>
              <p:nvPr/>
            </p:nvPicPr>
            <p:blipFill>
              <a:blip r:embed="rId3"/>
              <a:stretch>
                <a:fillRect/>
              </a:stretch>
            </p:blipFill>
            <p:spPr>
              <a:xfrm>
                <a:off x="747173" y="4992720"/>
                <a:ext cx="1083768" cy="418559"/>
              </a:xfrm>
              <a:prstGeom prst="rect">
                <a:avLst/>
              </a:prstGeom>
            </p:spPr>
          </p:pic>
          <p:pic>
            <p:nvPicPr>
              <p:cNvPr id="20" name="図 19">
                <a:extLst>
                  <a:ext uri="{FF2B5EF4-FFF2-40B4-BE49-F238E27FC236}">
                    <a16:creationId xmlns:a16="http://schemas.microsoft.com/office/drawing/2014/main" id="{8A014392-5DA0-4607-B4CB-13ACB6645BDD}"/>
                  </a:ext>
                </a:extLst>
              </p:cNvPr>
              <p:cNvPicPr>
                <a:picLocks noChangeAspect="1"/>
              </p:cNvPicPr>
              <p:nvPr/>
            </p:nvPicPr>
            <p:blipFill>
              <a:blip r:embed="rId4"/>
              <a:stretch>
                <a:fillRect/>
              </a:stretch>
            </p:blipFill>
            <p:spPr>
              <a:xfrm>
                <a:off x="574236" y="6074364"/>
                <a:ext cx="1282446" cy="362712"/>
              </a:xfrm>
              <a:prstGeom prst="rect">
                <a:avLst/>
              </a:prstGeom>
            </p:spPr>
          </p:pic>
          <p:pic>
            <p:nvPicPr>
              <p:cNvPr id="21" name="図 20">
                <a:extLst>
                  <a:ext uri="{FF2B5EF4-FFF2-40B4-BE49-F238E27FC236}">
                    <a16:creationId xmlns:a16="http://schemas.microsoft.com/office/drawing/2014/main" id="{960ED48E-C8B9-4381-8F69-C9C1CEE7295D}"/>
                  </a:ext>
                </a:extLst>
              </p:cNvPr>
              <p:cNvPicPr>
                <a:picLocks noChangeAspect="1"/>
              </p:cNvPicPr>
              <p:nvPr/>
            </p:nvPicPr>
            <p:blipFill>
              <a:blip r:embed="rId5"/>
              <a:stretch>
                <a:fillRect/>
              </a:stretch>
            </p:blipFill>
            <p:spPr>
              <a:xfrm>
                <a:off x="3931444" y="5439299"/>
                <a:ext cx="859127" cy="931685"/>
              </a:xfrm>
              <a:prstGeom prst="rect">
                <a:avLst/>
              </a:prstGeom>
            </p:spPr>
          </p:pic>
          <p:cxnSp>
            <p:nvCxnSpPr>
              <p:cNvPr id="22" name="直線矢印コネクタ 21">
                <a:extLst>
                  <a:ext uri="{FF2B5EF4-FFF2-40B4-BE49-F238E27FC236}">
                    <a16:creationId xmlns:a16="http://schemas.microsoft.com/office/drawing/2014/main" id="{BDB427E9-0160-43AF-8ABC-7FDEA2100CCE}"/>
                  </a:ext>
                </a:extLst>
              </p:cNvPr>
              <p:cNvCxnSpPr>
                <a:cxnSpLocks/>
              </p:cNvCxnSpPr>
              <p:nvPr/>
            </p:nvCxnSpPr>
            <p:spPr>
              <a:xfrm>
                <a:off x="1392362" y="5439299"/>
                <a:ext cx="0" cy="660449"/>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7158CBAF-A7B8-4A61-A98B-59324877390D}"/>
                  </a:ext>
                </a:extLst>
              </p:cNvPr>
              <p:cNvSpPr txBox="1"/>
              <p:nvPr/>
            </p:nvSpPr>
            <p:spPr>
              <a:xfrm>
                <a:off x="618169" y="5589834"/>
                <a:ext cx="799246" cy="342329"/>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連携</a:t>
                </a:r>
              </a:p>
            </p:txBody>
          </p:sp>
          <p:cxnSp>
            <p:nvCxnSpPr>
              <p:cNvPr id="24" name="直線矢印コネクタ 23">
                <a:extLst>
                  <a:ext uri="{FF2B5EF4-FFF2-40B4-BE49-F238E27FC236}">
                    <a16:creationId xmlns:a16="http://schemas.microsoft.com/office/drawing/2014/main" id="{08FBD772-5DC8-43B6-98E7-03AC8CEB36C4}"/>
                  </a:ext>
                </a:extLst>
              </p:cNvPr>
              <p:cNvCxnSpPr>
                <a:cxnSpLocks/>
              </p:cNvCxnSpPr>
              <p:nvPr/>
            </p:nvCxnSpPr>
            <p:spPr>
              <a:xfrm>
                <a:off x="2004477" y="6156807"/>
                <a:ext cx="19080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D6CB383-E99A-4B6D-ADF7-06C3C3C03CD0}"/>
                  </a:ext>
                </a:extLst>
              </p:cNvPr>
              <p:cNvSpPr txBox="1"/>
              <p:nvPr/>
            </p:nvSpPr>
            <p:spPr>
              <a:xfrm>
                <a:off x="2129002" y="5790437"/>
                <a:ext cx="1367198" cy="342329"/>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売却条件</a:t>
                </a:r>
              </a:p>
            </p:txBody>
          </p:sp>
          <p:cxnSp>
            <p:nvCxnSpPr>
              <p:cNvPr id="26" name="直線矢印コネクタ 25">
                <a:extLst>
                  <a:ext uri="{FF2B5EF4-FFF2-40B4-BE49-F238E27FC236}">
                    <a16:creationId xmlns:a16="http://schemas.microsoft.com/office/drawing/2014/main" id="{1B934919-EDC4-48E4-87EA-767264676137}"/>
                  </a:ext>
                </a:extLst>
              </p:cNvPr>
              <p:cNvCxnSpPr>
                <a:cxnSpLocks/>
                <a:endCxn id="21" idx="1"/>
              </p:cNvCxnSpPr>
              <p:nvPr/>
            </p:nvCxnSpPr>
            <p:spPr>
              <a:xfrm>
                <a:off x="1981884" y="5339260"/>
                <a:ext cx="1949560" cy="565882"/>
              </a:xfrm>
              <a:prstGeom prst="straightConnector1">
                <a:avLst/>
              </a:prstGeom>
              <a:ln w="57150">
                <a:solidFill>
                  <a:srgbClr val="00B05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327DFF1D-0B1B-4CFE-B238-402F1D49DA85}"/>
                  </a:ext>
                </a:extLst>
              </p:cNvPr>
              <p:cNvSpPr txBox="1"/>
              <p:nvPr/>
            </p:nvSpPr>
            <p:spPr>
              <a:xfrm>
                <a:off x="1619045" y="6191739"/>
                <a:ext cx="2520604" cy="547727"/>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「次世代</a:t>
                </a:r>
                <a:r>
                  <a:rPr kumimoji="1" lang="en-US" altLang="ja-JP" sz="900" dirty="0">
                    <a:latin typeface="BIZ UDPゴシック" panose="020B0400000000000000" pitchFamily="50" charset="-128"/>
                    <a:ea typeface="BIZ UDPゴシック" panose="020B0400000000000000" pitchFamily="50" charset="-128"/>
                  </a:rPr>
                  <a:t>ZEH</a:t>
                </a:r>
                <a:r>
                  <a:rPr kumimoji="1" lang="ja-JP" altLang="en-US" sz="900" dirty="0">
                    <a:latin typeface="BIZ UDPゴシック" panose="020B0400000000000000" pitchFamily="50" charset="-128"/>
                    <a:ea typeface="BIZ UDPゴシック" panose="020B0400000000000000" pitchFamily="50" charset="-128"/>
                  </a:rPr>
                  <a:t>＋」以上</a:t>
                </a:r>
                <a:endParaRPr kumimoji="1"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ZEH-M Oriented</a:t>
                </a:r>
                <a:r>
                  <a:rPr lang="ja-JP" altLang="en-US" sz="900" dirty="0">
                    <a:latin typeface="BIZ UDPゴシック" panose="020B0400000000000000" pitchFamily="50" charset="-128"/>
                    <a:ea typeface="BIZ UDPゴシック" panose="020B0400000000000000" pitchFamily="50" charset="-128"/>
                  </a:rPr>
                  <a:t>」以上</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0A9004C3-1BBA-4F8F-93AB-0D224CEF2E5E}"/>
                  </a:ext>
                </a:extLst>
              </p:cNvPr>
              <p:cNvSpPr txBox="1"/>
              <p:nvPr/>
            </p:nvSpPr>
            <p:spPr>
              <a:xfrm rot="1200000">
                <a:off x="2282327" y="5226522"/>
                <a:ext cx="1367198" cy="342329"/>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補助金</a:t>
                </a:r>
              </a:p>
            </p:txBody>
          </p:sp>
          <p:cxnSp>
            <p:nvCxnSpPr>
              <p:cNvPr id="29" name="直線矢印コネクタ 28">
                <a:extLst>
                  <a:ext uri="{FF2B5EF4-FFF2-40B4-BE49-F238E27FC236}">
                    <a16:creationId xmlns:a16="http://schemas.microsoft.com/office/drawing/2014/main" id="{C85C85CF-C808-44CA-86C9-83A47B64D1C5}"/>
                  </a:ext>
                </a:extLst>
              </p:cNvPr>
              <p:cNvCxnSpPr>
                <a:cxnSpLocks/>
              </p:cNvCxnSpPr>
              <p:nvPr/>
            </p:nvCxnSpPr>
            <p:spPr>
              <a:xfrm flipV="1">
                <a:off x="4809538" y="6099748"/>
                <a:ext cx="1873665" cy="16572"/>
              </a:xfrm>
              <a:prstGeom prst="straightConnector1">
                <a:avLst/>
              </a:prstGeom>
              <a:ln w="101600">
                <a:solidFill>
                  <a:srgbClr val="0070C0"/>
                </a:solidFill>
                <a:tailEnd type="triangle" w="sm" len="sm"/>
              </a:ln>
            </p:spPr>
            <p:style>
              <a:lnRef idx="1">
                <a:schemeClr val="accent1"/>
              </a:lnRef>
              <a:fillRef idx="0">
                <a:schemeClr val="accent1"/>
              </a:fillRef>
              <a:effectRef idx="0">
                <a:schemeClr val="accent1"/>
              </a:effectRef>
              <a:fontRef idx="minor">
                <a:schemeClr val="tx1"/>
              </a:fontRef>
            </p:style>
          </p:cxnSp>
          <p:sp>
            <p:nvSpPr>
              <p:cNvPr id="30" name="角丸四角形 88">
                <a:extLst>
                  <a:ext uri="{FF2B5EF4-FFF2-40B4-BE49-F238E27FC236}">
                    <a16:creationId xmlns:a16="http://schemas.microsoft.com/office/drawing/2014/main" id="{BECA4FBB-0D19-428B-B0ED-B760E85A179C}"/>
                  </a:ext>
                </a:extLst>
              </p:cNvPr>
              <p:cNvSpPr>
                <a:spLocks noChangeAspect="1"/>
              </p:cNvSpPr>
              <p:nvPr/>
            </p:nvSpPr>
            <p:spPr>
              <a:xfrm>
                <a:off x="5233809" y="5310737"/>
                <a:ext cx="748526" cy="10453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B49D6784-5D66-4E03-B49D-44B01EF448EA}"/>
                  </a:ext>
                </a:extLst>
              </p:cNvPr>
              <p:cNvPicPr>
                <a:picLocks noChangeAspect="1"/>
              </p:cNvPicPr>
              <p:nvPr/>
            </p:nvPicPr>
            <p:blipFill>
              <a:blip r:embed="rId6"/>
              <a:stretch>
                <a:fillRect/>
              </a:stretch>
            </p:blipFill>
            <p:spPr>
              <a:xfrm>
                <a:off x="5340900" y="5359447"/>
                <a:ext cx="613127" cy="463248"/>
              </a:xfrm>
              <a:prstGeom prst="rect">
                <a:avLst/>
              </a:prstGeom>
            </p:spPr>
          </p:pic>
          <p:pic>
            <p:nvPicPr>
              <p:cNvPr id="32" name="図 31">
                <a:extLst>
                  <a:ext uri="{FF2B5EF4-FFF2-40B4-BE49-F238E27FC236}">
                    <a16:creationId xmlns:a16="http://schemas.microsoft.com/office/drawing/2014/main" id="{4C52A88D-965A-4306-A971-FFA6240ED1AF}"/>
                  </a:ext>
                </a:extLst>
              </p:cNvPr>
              <p:cNvPicPr>
                <a:picLocks noChangeAspect="1"/>
              </p:cNvPicPr>
              <p:nvPr/>
            </p:nvPicPr>
            <p:blipFill>
              <a:blip r:embed="rId7"/>
              <a:stretch>
                <a:fillRect/>
              </a:stretch>
            </p:blipFill>
            <p:spPr>
              <a:xfrm>
                <a:off x="5340785" y="5828460"/>
                <a:ext cx="486754" cy="486754"/>
              </a:xfrm>
              <a:prstGeom prst="rect">
                <a:avLst/>
              </a:prstGeom>
            </p:spPr>
          </p:pic>
          <p:sp>
            <p:nvSpPr>
              <p:cNvPr id="33" name="テキスト ボックス 32">
                <a:extLst>
                  <a:ext uri="{FF2B5EF4-FFF2-40B4-BE49-F238E27FC236}">
                    <a16:creationId xmlns:a16="http://schemas.microsoft.com/office/drawing/2014/main" id="{953AEF53-0099-4A82-AEC4-802266D10680}"/>
                  </a:ext>
                </a:extLst>
              </p:cNvPr>
              <p:cNvSpPr txBox="1"/>
              <p:nvPr/>
            </p:nvSpPr>
            <p:spPr>
              <a:xfrm>
                <a:off x="3825055" y="5109786"/>
                <a:ext cx="1056749" cy="342329"/>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事業者</a:t>
                </a:r>
              </a:p>
            </p:txBody>
          </p:sp>
          <p:pic>
            <p:nvPicPr>
              <p:cNvPr id="34" name="図 33">
                <a:extLst>
                  <a:ext uri="{FF2B5EF4-FFF2-40B4-BE49-F238E27FC236}">
                    <a16:creationId xmlns:a16="http://schemas.microsoft.com/office/drawing/2014/main" id="{8EDA5747-B094-46F5-B234-BF89F2F7A552}"/>
                  </a:ext>
                </a:extLst>
              </p:cNvPr>
              <p:cNvPicPr>
                <a:picLocks noChangeAspect="1"/>
              </p:cNvPicPr>
              <p:nvPr/>
            </p:nvPicPr>
            <p:blipFill rotWithShape="1">
              <a:blip r:embed="rId8"/>
              <a:srcRect l="55084" t="65865" r="25947" b="4150"/>
              <a:stretch/>
            </p:blipFill>
            <p:spPr>
              <a:xfrm>
                <a:off x="6674327" y="5015103"/>
                <a:ext cx="1999176" cy="1425591"/>
              </a:xfrm>
              <a:prstGeom prst="rect">
                <a:avLst/>
              </a:prstGeom>
            </p:spPr>
          </p:pic>
        </p:grpSp>
        <p:sp>
          <p:nvSpPr>
            <p:cNvPr id="3" name="テキスト ボックス 2">
              <a:extLst>
                <a:ext uri="{FF2B5EF4-FFF2-40B4-BE49-F238E27FC236}">
                  <a16:creationId xmlns:a16="http://schemas.microsoft.com/office/drawing/2014/main" id="{94923E09-6AEB-4CBA-B746-85A7AD111922}"/>
                </a:ext>
              </a:extLst>
            </p:cNvPr>
            <p:cNvSpPr txBox="1">
              <a:spLocks/>
            </p:cNvSpPr>
            <p:nvPr/>
          </p:nvSpPr>
          <p:spPr>
            <a:xfrm>
              <a:off x="3213673" y="4262336"/>
              <a:ext cx="1080000"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太陽光発電設備、</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蓄電池　等</a:t>
              </a:r>
            </a:p>
          </p:txBody>
        </p:sp>
      </p:grpSp>
      <p:sp>
        <p:nvSpPr>
          <p:cNvPr id="40" name="テキスト ボックス 39">
            <a:extLst>
              <a:ext uri="{FF2B5EF4-FFF2-40B4-BE49-F238E27FC236}">
                <a16:creationId xmlns:a16="http://schemas.microsoft.com/office/drawing/2014/main" id="{E95A0E4F-CFF4-4D2C-8F59-DE6565FE80CE}"/>
              </a:ext>
            </a:extLst>
          </p:cNvPr>
          <p:cNvSpPr txBox="1"/>
          <p:nvPr/>
        </p:nvSpPr>
        <p:spPr>
          <a:xfrm>
            <a:off x="5777650" y="5319454"/>
            <a:ext cx="2761254" cy="1361911"/>
          </a:xfrm>
          <a:prstGeom prst="rect">
            <a:avLst/>
          </a:prstGeom>
          <a:solidFill>
            <a:schemeClr val="bg1"/>
          </a:solidFill>
          <a:ln>
            <a:solidFill>
              <a:schemeClr val="accent1">
                <a:shade val="50000"/>
              </a:schemeClr>
            </a:solidFill>
          </a:ln>
        </p:spPr>
        <p:txBody>
          <a:bodyPr wrap="square" lIns="0" rIns="0" rtlCol="0">
            <a:spAutoFit/>
          </a:bodyPr>
          <a:lstStyle/>
          <a:p>
            <a:r>
              <a:rPr kumimoji="1" lang="ja-JP" altLang="en-US" sz="1600" dirty="0">
                <a:latin typeface="Meiryo UI" panose="020B0604030504040204" pitchFamily="50" charset="-128"/>
                <a:ea typeface="Meiryo UI" panose="020B0604030504040204" pitchFamily="50" charset="-128"/>
              </a:rPr>
              <a:t>＜スケジュール＞</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入札公告</a:t>
            </a:r>
            <a:endParaRPr lang="en-US" altLang="ja-JP" sz="1600"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令和６年</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日（水）</a:t>
            </a:r>
            <a:endParaRPr lang="en-US" altLang="ja-JP" sz="1600" dirty="0">
              <a:latin typeface="Meiryo UI" panose="020B0604030504040204" pitchFamily="50" charset="-128"/>
              <a:ea typeface="Meiryo UI" panose="020B0604030504040204" pitchFamily="50" charset="-128"/>
            </a:endParaRPr>
          </a:p>
          <a:p>
            <a:pPr>
              <a:spcBef>
                <a:spcPts val="300"/>
              </a:spcBef>
            </a:pPr>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入札</a:t>
            </a:r>
            <a:r>
              <a:rPr lang="ja-JP" altLang="en-US" sz="1600" u="sng" dirty="0">
                <a:latin typeface="Meiryo UI" panose="020B0604030504040204" pitchFamily="50" charset="-128"/>
                <a:ea typeface="Meiryo UI" panose="020B0604030504040204" pitchFamily="50" charset="-128"/>
              </a:rPr>
              <a:t>及び開札</a:t>
            </a:r>
            <a:endParaRPr lang="en-US" altLang="ja-JP" sz="1600"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令和７年 </a:t>
            </a:r>
            <a:r>
              <a:rPr lang="ja-JP" altLang="en-US" sz="1600" dirty="0">
                <a:latin typeface="Meiryo UI" panose="020B0604030504040204" pitchFamily="50" charset="-128"/>
                <a:ea typeface="Meiryo UI" panose="020B0604030504040204" pitchFamily="50" charset="-128"/>
              </a:rPr>
              <a:t>２月</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日（火）</a:t>
            </a:r>
            <a:endParaRPr kumimoji="1" lang="en-US" altLang="ja-JP" sz="16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87EBBF16-6086-435D-9662-8341A557EFF7}"/>
              </a:ext>
            </a:extLst>
          </p:cNvPr>
          <p:cNvSpPr txBox="1"/>
          <p:nvPr/>
        </p:nvSpPr>
        <p:spPr>
          <a:xfrm>
            <a:off x="84156" y="5010923"/>
            <a:ext cx="1392783" cy="307777"/>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事業スキーム</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1E45987-946C-4867-9317-0D22236AE85F}"/>
              </a:ext>
            </a:extLst>
          </p:cNvPr>
          <p:cNvSpPr txBox="1"/>
          <p:nvPr/>
        </p:nvSpPr>
        <p:spPr>
          <a:xfrm>
            <a:off x="5154766" y="2957517"/>
            <a:ext cx="2484000" cy="307777"/>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戸建て住宅</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「次世代</a:t>
            </a:r>
            <a:r>
              <a:rPr lang="en-US" altLang="ja-JP" sz="1400" b="1" dirty="0">
                <a:latin typeface="Meiryo UI" panose="020B0604030504040204" pitchFamily="50" charset="-128"/>
                <a:ea typeface="Meiryo UI" panose="020B0604030504040204" pitchFamily="50" charset="-128"/>
              </a:rPr>
              <a:t>ZEH</a:t>
            </a:r>
            <a:r>
              <a:rPr lang="ja-JP" altLang="en-US"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C5C5CA76-4C40-4FE2-A0B2-6D452855834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3832"/>
          <a:stretch/>
        </p:blipFill>
        <p:spPr>
          <a:xfrm>
            <a:off x="5266722" y="3267125"/>
            <a:ext cx="3734778" cy="1940595"/>
          </a:xfrm>
          <a:prstGeom prst="rect">
            <a:avLst/>
          </a:prstGeom>
          <a:solidFill>
            <a:schemeClr val="bg1"/>
          </a:solidFill>
        </p:spPr>
      </p:pic>
      <p:sp>
        <p:nvSpPr>
          <p:cNvPr id="6" name="正方形/長方形 5">
            <a:extLst>
              <a:ext uri="{FF2B5EF4-FFF2-40B4-BE49-F238E27FC236}">
                <a16:creationId xmlns:a16="http://schemas.microsoft.com/office/drawing/2014/main" id="{B6F13BD5-13E3-4C23-B485-BB0720620E65}"/>
              </a:ext>
            </a:extLst>
          </p:cNvPr>
          <p:cNvSpPr/>
          <p:nvPr/>
        </p:nvSpPr>
        <p:spPr>
          <a:xfrm>
            <a:off x="61964" y="2866337"/>
            <a:ext cx="9018975" cy="38897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CC9C8931-7DEC-4309-954D-130D0CC02BBB}"/>
              </a:ext>
            </a:extLst>
          </p:cNvPr>
          <p:cNvSpPr txBox="1"/>
          <p:nvPr/>
        </p:nvSpPr>
        <p:spPr>
          <a:xfrm>
            <a:off x="153296" y="2692455"/>
            <a:ext cx="1998653" cy="338554"/>
          </a:xfrm>
          <a:prstGeom prst="rect">
            <a:avLst/>
          </a:prstGeom>
          <a:solidFill>
            <a:schemeClr val="accent1"/>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＜モデル事業概要＞</a:t>
            </a:r>
          </a:p>
        </p:txBody>
      </p:sp>
      <p:sp>
        <p:nvSpPr>
          <p:cNvPr id="36" name="スライド番号プレースホルダー 1">
            <a:extLst>
              <a:ext uri="{FF2B5EF4-FFF2-40B4-BE49-F238E27FC236}">
                <a16:creationId xmlns:a16="http://schemas.microsoft.com/office/drawing/2014/main" id="{188A1D20-2370-464E-B682-3FE37D19F52C}"/>
              </a:ext>
            </a:extLst>
          </p:cNvPr>
          <p:cNvSpPr txBox="1">
            <a:spLocks/>
          </p:cNvSpPr>
          <p:nvPr/>
        </p:nvSpPr>
        <p:spPr>
          <a:xfrm>
            <a:off x="8622504" y="6339571"/>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8</a:t>
            </a:fld>
            <a:endParaRPr lang="ja-JP" altLang="en-US" dirty="0"/>
          </a:p>
        </p:txBody>
      </p:sp>
    </p:spTree>
    <p:extLst>
      <p:ext uri="{BB962C8B-B14F-4D97-AF65-F5344CB8AC3E}">
        <p14:creationId xmlns:p14="http://schemas.microsoft.com/office/powerpoint/2010/main" val="207342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1167450-A7EB-4B21-A04B-10C1D1D95C3C}"/>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7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j-cs"/>
              </a:rPr>
              <a:t>水素等の次世代エネルギーに関する支援・取組み</a:t>
            </a:r>
            <a:endParaRPr kumimoji="1" lang="ja-JP" altLang="en-US" sz="2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15" name="スライド番号プレースホルダー 1">
            <a:extLst>
              <a:ext uri="{FF2B5EF4-FFF2-40B4-BE49-F238E27FC236}">
                <a16:creationId xmlns:a16="http://schemas.microsoft.com/office/drawing/2014/main" id="{C54170E1-49EA-4DE1-AAC5-96FE988A8C30}"/>
              </a:ext>
            </a:extLst>
          </p:cNvPr>
          <p:cNvSpPr txBox="1">
            <a:spLocks/>
          </p:cNvSpPr>
          <p:nvPr/>
        </p:nvSpPr>
        <p:spPr>
          <a:xfrm>
            <a:off x="8652184" y="6307898"/>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r" defTabSz="914274" rtl="0" eaLnBrk="1" fontAlgn="auto" latinLnBrk="0" hangingPunct="1">
              <a:lnSpc>
                <a:spcPct val="100000"/>
              </a:lnSpc>
              <a:spcBef>
                <a:spcPts val="0"/>
              </a:spcBef>
              <a:spcAft>
                <a:spcPts val="0"/>
              </a:spcAft>
              <a:buClrTx/>
              <a:buSzTx/>
              <a:buFontTx/>
              <a:buNone/>
              <a:tabLst/>
              <a:defRPr/>
            </a:pPr>
            <a:fld id="{260D7C64-4B75-47CE-A9E9-B75BE436869C}"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274" rtl="0" eaLnBrk="1" fontAlgn="auto" latinLnBrk="0" hangingPunct="1">
                <a:lnSpc>
                  <a:spcPct val="100000"/>
                </a:lnSpc>
                <a:spcBef>
                  <a:spcPts val="0"/>
                </a:spcBef>
                <a:spcAft>
                  <a:spcPts val="0"/>
                </a:spcAft>
                <a:buClrTx/>
                <a:buSzTx/>
                <a:buFontTx/>
                <a:buNone/>
                <a:tabLst/>
                <a:defRPr/>
              </a:pPr>
              <a:t>9</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13">
            <a:extLst>
              <a:ext uri="{FF2B5EF4-FFF2-40B4-BE49-F238E27FC236}">
                <a16:creationId xmlns:a16="http://schemas.microsoft.com/office/drawing/2014/main" id="{D499EF7B-03DC-4C2F-AB84-69801CC8FA5B}"/>
              </a:ext>
            </a:extLst>
          </p:cNvPr>
          <p:cNvSpPr txBox="1"/>
          <p:nvPr/>
        </p:nvSpPr>
        <p:spPr>
          <a:xfrm>
            <a:off x="142059" y="942407"/>
            <a:ext cx="8859881" cy="561692"/>
          </a:xfrm>
          <a:prstGeom prst="rect">
            <a:avLst/>
          </a:prstGeom>
          <a:noFill/>
        </p:spPr>
        <p:txBody>
          <a:bodyPr wrap="square">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l" defTabSz="914274"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・大阪港湾部における水素、アンモニア、</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メタンの供給拠点形成に取り組む企業グループの動きあり。</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・水素・アンモニアの供給拠点形成をめざす企業グループの取組みが</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国支援事業（</a:t>
            </a:r>
            <a:r>
              <a:rPr kumimoji="1" lang="en-US" altLang="ja-JP"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FS</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事業）に採択</a:t>
            </a:r>
            <a:r>
              <a:rPr kumimoji="1" lang="en-US" altLang="ja-JP"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(R6</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a:t>
            </a:r>
            <a:r>
              <a:rPr kumimoji="1" lang="en-US" altLang="ja-JP"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5</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月</a:t>
            </a:r>
            <a:r>
              <a:rPr kumimoji="1" lang="en-US" altLang="ja-JP"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8" name="テキスト ボックス 59">
            <a:extLst>
              <a:ext uri="{FF2B5EF4-FFF2-40B4-BE49-F238E27FC236}">
                <a16:creationId xmlns:a16="http://schemas.microsoft.com/office/drawing/2014/main" id="{9F673162-3165-4B13-BBFC-FA574A8E087E}"/>
              </a:ext>
            </a:extLst>
          </p:cNvPr>
          <p:cNvSpPr txBox="1">
            <a:spLocks noChangeArrowheads="1"/>
          </p:cNvSpPr>
          <p:nvPr/>
        </p:nvSpPr>
        <p:spPr bwMode="auto">
          <a:xfrm>
            <a:off x="142058" y="3277344"/>
            <a:ext cx="8859881" cy="348109"/>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l" defTabSz="914274" rtl="0" eaLnBrk="1" fontAlgn="auto" latinLnBrk="0" hangingPunct="1">
              <a:lnSpc>
                <a:spcPct val="100000"/>
              </a:lnSpc>
              <a:spcBef>
                <a:spcPts val="0"/>
              </a:spcBef>
              <a:spcAft>
                <a:spcPts val="0"/>
              </a:spcAft>
              <a:buClrTx/>
              <a:buSzTx/>
              <a:buFontTx/>
              <a:buNone/>
              <a:tabLst/>
              <a:defRPr/>
            </a:pPr>
            <a:r>
              <a:rPr kumimoji="1" lang="ja-JP" altLang="en-US" sz="1660"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n-cs"/>
              </a:rPr>
              <a:t>⇒</a:t>
            </a:r>
            <a:r>
              <a:rPr kumimoji="1" lang="ja-JP" altLang="en-US" sz="1662"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n-cs"/>
              </a:rPr>
              <a:t>関係部局には、</a:t>
            </a:r>
            <a:r>
              <a:rPr kumimoji="1" lang="ja-JP" altLang="en-US" sz="1660"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eiryo UI" pitchFamily="50" charset="-128"/>
              </a:rPr>
              <a:t>地元調整や法令対応等、</a:t>
            </a:r>
            <a:r>
              <a:rPr kumimoji="1" lang="ja-JP" altLang="en-US" sz="1662"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n-cs"/>
              </a:rPr>
              <a:t>円滑な事業化に向けた協力を引き続きお願いする</a:t>
            </a:r>
          </a:p>
        </p:txBody>
      </p:sp>
      <p:sp>
        <p:nvSpPr>
          <p:cNvPr id="9" name="角丸四角形 33">
            <a:extLst>
              <a:ext uri="{FF2B5EF4-FFF2-40B4-BE49-F238E27FC236}">
                <a16:creationId xmlns:a16="http://schemas.microsoft.com/office/drawing/2014/main" id="{3D7D67CB-EB8B-415E-B8FF-CC73AC4E32E2}"/>
              </a:ext>
            </a:extLst>
          </p:cNvPr>
          <p:cNvSpPr/>
          <p:nvPr/>
        </p:nvSpPr>
        <p:spPr>
          <a:xfrm>
            <a:off x="91181" y="590772"/>
            <a:ext cx="4830115" cy="360000"/>
          </a:xfrm>
          <a:prstGeom prst="roundRect">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27000" rIns="27000" rtlCol="0"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大阪港湾部における次世代エネルギー拠点形成</a:t>
            </a:r>
          </a:p>
        </p:txBody>
      </p:sp>
      <p:sp>
        <p:nvSpPr>
          <p:cNvPr id="10" name="テキスト ボックス 23">
            <a:extLst>
              <a:ext uri="{FF2B5EF4-FFF2-40B4-BE49-F238E27FC236}">
                <a16:creationId xmlns:a16="http://schemas.microsoft.com/office/drawing/2014/main" id="{D282A35D-7FE6-4C4F-B944-FEE3724781B7}"/>
              </a:ext>
            </a:extLst>
          </p:cNvPr>
          <p:cNvSpPr txBox="1"/>
          <p:nvPr/>
        </p:nvSpPr>
        <p:spPr>
          <a:xfrm>
            <a:off x="286186" y="2780574"/>
            <a:ext cx="8297846" cy="542062"/>
          </a:xfrm>
          <a:prstGeom prst="rect">
            <a:avLst/>
          </a:prstGeom>
          <a:noFill/>
        </p:spPr>
        <p:txBody>
          <a:bodyPr wrap="square" lIns="0" tIns="36000" rIns="0" bIns="36000" rtlCol="0">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177800" marR="0" lvl="0" indent="-177800" algn="l" defTabSz="914274"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・府は、拠点形成の実現に向けて、ＣＮＰ推進協議会「次世代エネルギー拠点形成部会」等を通じて　</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a:p>
            <a:pPr marL="177800" marR="0" lvl="0" indent="-177800" algn="l" defTabSz="914274"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企業グループの支援を引き続き実施する。　</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p:txBody>
      </p:sp>
      <p:pic>
        <p:nvPicPr>
          <p:cNvPr id="11" name="図 10">
            <a:extLst>
              <a:ext uri="{FF2B5EF4-FFF2-40B4-BE49-F238E27FC236}">
                <a16:creationId xmlns:a16="http://schemas.microsoft.com/office/drawing/2014/main" id="{54D0362A-6ABC-42D8-A649-70A9A74B032A}"/>
              </a:ext>
            </a:extLst>
          </p:cNvPr>
          <p:cNvPicPr>
            <a:picLocks noChangeAspect="1"/>
          </p:cNvPicPr>
          <p:nvPr/>
        </p:nvPicPr>
        <p:blipFill>
          <a:blip r:embed="rId3"/>
          <a:stretch>
            <a:fillRect/>
          </a:stretch>
        </p:blipFill>
        <p:spPr>
          <a:xfrm>
            <a:off x="6567947" y="1525245"/>
            <a:ext cx="2034127" cy="1006633"/>
          </a:xfrm>
          <a:prstGeom prst="rect">
            <a:avLst/>
          </a:prstGeom>
        </p:spPr>
      </p:pic>
      <p:sp>
        <p:nvSpPr>
          <p:cNvPr id="12" name="テキスト ボックス 26">
            <a:extLst>
              <a:ext uri="{FF2B5EF4-FFF2-40B4-BE49-F238E27FC236}">
                <a16:creationId xmlns:a16="http://schemas.microsoft.com/office/drawing/2014/main" id="{338EF036-A41D-46FF-B946-2AE6D20D89D9}"/>
              </a:ext>
            </a:extLst>
          </p:cNvPr>
          <p:cNvSpPr txBox="1"/>
          <p:nvPr/>
        </p:nvSpPr>
        <p:spPr>
          <a:xfrm>
            <a:off x="6172233" y="2524180"/>
            <a:ext cx="2907206" cy="338554"/>
          </a:xfrm>
          <a:prstGeom prst="rect">
            <a:avLst/>
          </a:prstGeom>
          <a:noFill/>
        </p:spPr>
        <p:txBody>
          <a:bodyPr wrap="square">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ctr" defTabSz="91427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sans-mbk"/>
                <a:ea typeface="游ゴシック" panose="020B0400000000000000" pitchFamily="50" charset="-128"/>
                <a:cs typeface="+mn-cs"/>
              </a:rPr>
              <a:t>アンモニア拠点候補地である三井化学大阪工場（高石市）</a:t>
            </a:r>
            <a:endParaRPr kumimoji="1" lang="en-US" altLang="ja-JP" sz="800" b="0" i="0" u="none" strike="noStrike" kern="1200" cap="none" spc="0" normalizeH="0" baseline="0" noProof="0" dirty="0">
              <a:ln>
                <a:noFill/>
              </a:ln>
              <a:solidFill>
                <a:srgbClr val="000000"/>
              </a:solidFill>
              <a:effectLst/>
              <a:uLnTx/>
              <a:uFillTx/>
              <a:latin typeface="sans-mbk"/>
              <a:ea typeface="游ゴシック" panose="020B0400000000000000" pitchFamily="50" charset="-128"/>
              <a:cs typeface="+mn-cs"/>
            </a:endParaRPr>
          </a:p>
          <a:p>
            <a:pPr marL="0" marR="0" lvl="0" indent="0" algn="ctr" defTabSz="91427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sans-mbk"/>
                <a:ea typeface="游ゴシック" panose="020B0400000000000000" pitchFamily="50" charset="-128"/>
                <a:cs typeface="+mn-cs"/>
              </a:rPr>
              <a:t>　出典：三井物産株式会社ホームページ</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5D110C44-7CC1-4A25-8A8D-A6C7D2FCA06C}"/>
              </a:ext>
            </a:extLst>
          </p:cNvPr>
          <p:cNvPicPr>
            <a:picLocks noChangeAspect="1"/>
          </p:cNvPicPr>
          <p:nvPr/>
        </p:nvPicPr>
        <p:blipFill>
          <a:blip r:embed="rId4"/>
          <a:stretch>
            <a:fillRect/>
          </a:stretch>
        </p:blipFill>
        <p:spPr>
          <a:xfrm>
            <a:off x="4476315" y="1675713"/>
            <a:ext cx="1579595" cy="1023990"/>
          </a:xfrm>
          <a:prstGeom prst="rect">
            <a:avLst/>
          </a:prstGeom>
        </p:spPr>
      </p:pic>
      <p:sp>
        <p:nvSpPr>
          <p:cNvPr id="14" name="テキスト ボックス 24">
            <a:extLst>
              <a:ext uri="{FF2B5EF4-FFF2-40B4-BE49-F238E27FC236}">
                <a16:creationId xmlns:a16="http://schemas.microsoft.com/office/drawing/2014/main" id="{34C093A6-C314-4CFE-8CCD-4BAEC9F3A9F0}"/>
              </a:ext>
            </a:extLst>
          </p:cNvPr>
          <p:cNvSpPr txBox="1"/>
          <p:nvPr/>
        </p:nvSpPr>
        <p:spPr>
          <a:xfrm>
            <a:off x="377846" y="1615597"/>
            <a:ext cx="3990397" cy="1072977"/>
          </a:xfrm>
          <a:prstGeom prst="rect">
            <a:avLst/>
          </a:prstGeom>
          <a:noFill/>
        </p:spPr>
        <p:txBody>
          <a:bodyPr wrap="square" lIns="0" tIns="36000" rIns="0" bIns="36000" rtlCol="0">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177800" marR="0" lvl="0" indent="-177800" algn="l" defTabSz="91427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＜企業グループによる知事訪問＞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a:p>
            <a:pPr marL="177800" marR="0" lvl="0" indent="-177800" algn="l" defTabSz="91427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令和６年</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11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月</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11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日、三井物産㈱・三井化学㈱・㈱</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IHI</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の企業グループが、</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水素・アンモニア供給拠点形成をめざす</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取組みの報告のため、高石市長とともに知事を訪問。</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a:p>
            <a:pPr marL="177800" marR="0" lvl="0" indent="-177800" algn="l" defTabSz="914274"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→府は企業グループの取組みを応援することを表明。</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p:txBody>
      </p:sp>
      <p:sp>
        <p:nvSpPr>
          <p:cNvPr id="16" name="正方形/長方形 15">
            <a:extLst>
              <a:ext uri="{FF2B5EF4-FFF2-40B4-BE49-F238E27FC236}">
                <a16:creationId xmlns:a16="http://schemas.microsoft.com/office/drawing/2014/main" id="{6BF3D672-E50D-48C4-9E61-A3164E0F1E71}"/>
              </a:ext>
            </a:extLst>
          </p:cNvPr>
          <p:cNvSpPr/>
          <p:nvPr/>
        </p:nvSpPr>
        <p:spPr>
          <a:xfrm>
            <a:off x="288224" y="1542917"/>
            <a:ext cx="5884009" cy="124017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marL="0" marR="0" lvl="0" indent="0" algn="ctr" defTabSz="91427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角丸四角形 33">
            <a:extLst>
              <a:ext uri="{FF2B5EF4-FFF2-40B4-BE49-F238E27FC236}">
                <a16:creationId xmlns:a16="http://schemas.microsoft.com/office/drawing/2014/main" id="{714BC679-1705-429E-972A-EE70816C7F0B}"/>
              </a:ext>
            </a:extLst>
          </p:cNvPr>
          <p:cNvSpPr/>
          <p:nvPr/>
        </p:nvSpPr>
        <p:spPr>
          <a:xfrm>
            <a:off x="115282" y="3681669"/>
            <a:ext cx="4758107" cy="360000"/>
          </a:xfrm>
          <a:prstGeom prst="roundRect">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27000" rIns="27000" rtlCol="0"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FC</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商用車の導入・商用水素ステーション整備</a:t>
            </a:r>
          </a:p>
        </p:txBody>
      </p:sp>
      <p:sp>
        <p:nvSpPr>
          <p:cNvPr id="19" name="テキスト ボックス 59">
            <a:extLst>
              <a:ext uri="{FF2B5EF4-FFF2-40B4-BE49-F238E27FC236}">
                <a16:creationId xmlns:a16="http://schemas.microsoft.com/office/drawing/2014/main" id="{4BF5EF0E-E2A2-4BC3-8F18-C47A71EBEA12}"/>
              </a:ext>
            </a:extLst>
          </p:cNvPr>
          <p:cNvSpPr txBox="1">
            <a:spLocks noChangeArrowheads="1"/>
          </p:cNvSpPr>
          <p:nvPr/>
        </p:nvSpPr>
        <p:spPr bwMode="auto">
          <a:xfrm>
            <a:off x="171739" y="6478218"/>
            <a:ext cx="8064896" cy="348109"/>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l" defTabSz="914274" rtl="0" eaLnBrk="1" fontAlgn="auto" latinLnBrk="0" hangingPunct="1">
              <a:lnSpc>
                <a:spcPct val="100000"/>
              </a:lnSpc>
              <a:spcBef>
                <a:spcPts val="0"/>
              </a:spcBef>
              <a:spcAft>
                <a:spcPts val="0"/>
              </a:spcAft>
              <a:buClrTx/>
              <a:buSzTx/>
              <a:buFontTx/>
              <a:buNone/>
              <a:tabLst/>
              <a:defRPr/>
            </a:pPr>
            <a:r>
              <a:rPr kumimoji="1" lang="ja-JP" altLang="en-US" sz="1660"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n-cs"/>
              </a:rPr>
              <a:t>⇒</a:t>
            </a:r>
            <a:r>
              <a:rPr kumimoji="1" lang="ja-JP" altLang="en-US" sz="1662"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n-cs"/>
              </a:rPr>
              <a:t>関係部局には、積極的な、</a:t>
            </a:r>
            <a:r>
              <a:rPr kumimoji="1" lang="ja-JP" altLang="en-US" sz="1660"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n-cs"/>
              </a:rPr>
              <a:t>水素ステーション整備用地の情報提供を</a:t>
            </a:r>
            <a:r>
              <a:rPr kumimoji="1" lang="ja-JP" altLang="en-US" sz="1662" b="1" i="0" u="none" strike="noStrike" kern="1200" cap="none" spc="0" normalizeH="0" baseline="0" noProof="0" dirty="0">
                <a:ln>
                  <a:noFill/>
                </a:ln>
                <a:solidFill>
                  <a:srgbClr val="FF0000"/>
                </a:solidFill>
                <a:effectLst/>
                <a:uLnTx/>
                <a:uFillTx/>
                <a:latin typeface="BIZ UDGothic" panose="020B0400000000000000" pitchFamily="49" charset="-128"/>
                <a:ea typeface="BIZ UDGothic" panose="020B0400000000000000" pitchFamily="49" charset="-128"/>
                <a:cs typeface="+mn-cs"/>
              </a:rPr>
              <a:t>お願いする</a:t>
            </a:r>
          </a:p>
        </p:txBody>
      </p:sp>
      <p:sp>
        <p:nvSpPr>
          <p:cNvPr id="20" name="テキスト ボックス 22">
            <a:extLst>
              <a:ext uri="{FF2B5EF4-FFF2-40B4-BE49-F238E27FC236}">
                <a16:creationId xmlns:a16="http://schemas.microsoft.com/office/drawing/2014/main" id="{FBA29D36-BEBD-427C-8B87-FFFCC613E95E}"/>
              </a:ext>
            </a:extLst>
          </p:cNvPr>
          <p:cNvSpPr txBox="1"/>
          <p:nvPr/>
        </p:nvSpPr>
        <p:spPr>
          <a:xfrm>
            <a:off x="337015" y="5327257"/>
            <a:ext cx="6917986" cy="1124017"/>
          </a:xfrm>
          <a:prstGeom prst="rect">
            <a:avLst/>
          </a:prstGeom>
          <a:noFill/>
        </p:spPr>
        <p:txBody>
          <a:bodyPr wrap="square" lIns="0" tIns="36000" rIns="0" bIns="36000" rtlCol="0">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177800" marR="0" lvl="0" indent="-177800" algn="l" defTabSz="914274" rtl="0" eaLnBrk="1" fontAlgn="auto" latinLnBrk="0" hangingPunct="1">
              <a:lnSpc>
                <a:spcPts val="15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「おおさか水素ステーション整備促進協議会」設置</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（Ｒ７年１月</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30</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日設置、事務局：商工労働部）</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a:p>
            <a:pPr marL="177800" marR="0" lvl="0" indent="-177800" algn="l" defTabSz="914274"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目的：府域における</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FC</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商用車の導入拡大および水素ステーションの整備促進に向けた課題抽出や</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a:p>
            <a:pPr marL="177800" marR="0" lvl="0" indent="-177800" algn="l" defTabSz="914274"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対応方策の整理、運用方策などを検討</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a:p>
            <a:pPr marL="177800" marR="0" lvl="0" indent="-177800" algn="l" defTabSz="914274" rtl="0" eaLnBrk="1" fontAlgn="auto" latinLnBrk="0" hangingPunct="1">
              <a:lnSpc>
                <a:spcPts val="15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会員：水素ステーション整備事業者、自動車メーカー、バス事業者、運送事業者、荷主事業者、</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b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rPr>
              <a:t>　　　官公庁・団体</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itchFamily="50" charset="-128"/>
            </a:endParaRPr>
          </a:p>
        </p:txBody>
      </p:sp>
      <p:sp>
        <p:nvSpPr>
          <p:cNvPr id="22" name="正方形/長方形 21">
            <a:extLst>
              <a:ext uri="{FF2B5EF4-FFF2-40B4-BE49-F238E27FC236}">
                <a16:creationId xmlns:a16="http://schemas.microsoft.com/office/drawing/2014/main" id="{35179E26-B2FA-463E-A094-068C889C1B6D}"/>
              </a:ext>
            </a:extLst>
          </p:cNvPr>
          <p:cNvSpPr/>
          <p:nvPr/>
        </p:nvSpPr>
        <p:spPr>
          <a:xfrm>
            <a:off x="347351" y="5289820"/>
            <a:ext cx="6934213" cy="116145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marL="0" marR="0" lvl="0" indent="0" algn="ctr" defTabSz="91427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33">
            <a:extLst>
              <a:ext uri="{FF2B5EF4-FFF2-40B4-BE49-F238E27FC236}">
                <a16:creationId xmlns:a16="http://schemas.microsoft.com/office/drawing/2014/main" id="{2BD00D4D-297A-4519-BB82-0D2385C09BEB}"/>
              </a:ext>
            </a:extLst>
          </p:cNvPr>
          <p:cNvSpPr txBox="1"/>
          <p:nvPr/>
        </p:nvSpPr>
        <p:spPr>
          <a:xfrm>
            <a:off x="7308325" y="6010901"/>
            <a:ext cx="1856620" cy="338554"/>
          </a:xfrm>
          <a:prstGeom prst="rect">
            <a:avLst/>
          </a:prstGeom>
          <a:noFill/>
        </p:spPr>
        <p:txBody>
          <a:bodyPr wrap="square">
            <a:sp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ctr" defTabSz="914274"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sans-mbk"/>
                <a:ea typeface="游ゴシック" panose="020B0400000000000000" pitchFamily="50" charset="-128"/>
                <a:cs typeface="+mn-cs"/>
              </a:rPr>
              <a:t>FC</a:t>
            </a:r>
            <a:r>
              <a:rPr kumimoji="1" lang="ja-JP" altLang="en-US" sz="800" b="0" i="0" u="none" strike="noStrike" kern="1200" cap="none" spc="0" normalizeH="0" baseline="0" noProof="0" dirty="0">
                <a:ln>
                  <a:noFill/>
                </a:ln>
                <a:solidFill>
                  <a:srgbClr val="000000"/>
                </a:solidFill>
                <a:effectLst/>
                <a:uLnTx/>
                <a:uFillTx/>
                <a:latin typeface="sans-mbk"/>
                <a:ea typeface="游ゴシック" panose="020B0400000000000000" pitchFamily="50" charset="-128"/>
                <a:cs typeface="+mn-cs"/>
              </a:rPr>
              <a:t>大型トラック</a:t>
            </a:r>
            <a:endParaRPr kumimoji="1" lang="en-US" altLang="ja-JP" sz="800" b="0" i="0" u="none" strike="noStrike" kern="1200" cap="none" spc="0" normalizeH="0" baseline="0" noProof="0" dirty="0">
              <a:ln>
                <a:noFill/>
              </a:ln>
              <a:solidFill>
                <a:srgbClr val="000000"/>
              </a:solidFill>
              <a:effectLst/>
              <a:uLnTx/>
              <a:uFillTx/>
              <a:latin typeface="sans-mbk"/>
              <a:ea typeface="游ゴシック" panose="020B0400000000000000" pitchFamily="50" charset="-128"/>
              <a:cs typeface="+mn-cs"/>
            </a:endParaRPr>
          </a:p>
          <a:p>
            <a:pPr marL="0" marR="0" lvl="0" indent="0" algn="ctr" defTabSz="91427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sans-mbk"/>
                <a:ea typeface="游ゴシック" panose="020B0400000000000000" pitchFamily="50" charset="-128"/>
                <a:cs typeface="+mn-cs"/>
              </a:rPr>
              <a:t>　出典：経済産業省ホームページ</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37B1BA3F-45DB-49A8-BCCC-488CCF76A9B8}"/>
              </a:ext>
            </a:extLst>
          </p:cNvPr>
          <p:cNvSpPr/>
          <p:nvPr/>
        </p:nvSpPr>
        <p:spPr>
          <a:xfrm>
            <a:off x="194482" y="4056985"/>
            <a:ext cx="8943702" cy="1161454"/>
          </a:xfrm>
          <a:prstGeom prst="rect">
            <a:avLst/>
          </a:prstGeom>
          <a:noFill/>
          <a:ln>
            <a:noFill/>
          </a:ln>
        </p:spPr>
        <p:txBody>
          <a:bodyPr wrap="square" anchor="t" anchorCtr="0">
            <a:noAutofit/>
          </a:bodyPr>
          <a:ls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pPr marL="0" marR="0" lvl="0" indent="0" algn="l" defTabSz="914274"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・国土軸上に位置し産業集積地域である大阪は、トラックによる基幹物流の一大拠点であることに加え、産業</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を支える輸配送も活発であり、物流のＣＮ化に貢献する水素燃料電池（ＦＣ）商用車導入の重要性は高い。</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・物流のＣＮ化により、ものづくりの街・大阪の製品に環境価値を付加し、世界から選ばれることにつなげる。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・国は「ＦＣ商用車を集中的に導入する重点地域」を選定する方針であり、府は選定に向け検討中。</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74"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・関係者とともに、ＦＣ商用車の導入・水素ＳＴの整備の促進をめざした取組みを推進。</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23" name="図 22">
            <a:extLst>
              <a:ext uri="{FF2B5EF4-FFF2-40B4-BE49-F238E27FC236}">
                <a16:creationId xmlns:a16="http://schemas.microsoft.com/office/drawing/2014/main" id="{915A6B79-B851-467C-8369-ED80C8A24147}"/>
              </a:ext>
            </a:extLst>
          </p:cNvPr>
          <p:cNvPicPr>
            <a:picLocks noChangeAspect="1"/>
          </p:cNvPicPr>
          <p:nvPr/>
        </p:nvPicPr>
        <p:blipFill>
          <a:blip r:embed="rId5"/>
          <a:stretch>
            <a:fillRect/>
          </a:stretch>
        </p:blipFill>
        <p:spPr>
          <a:xfrm>
            <a:off x="7410585" y="5048254"/>
            <a:ext cx="1629590" cy="966548"/>
          </a:xfrm>
          <a:prstGeom prst="rect">
            <a:avLst/>
          </a:prstGeom>
        </p:spPr>
      </p:pic>
    </p:spTree>
    <p:extLst>
      <p:ext uri="{BB962C8B-B14F-4D97-AF65-F5344CB8AC3E}">
        <p14:creationId xmlns:p14="http://schemas.microsoft.com/office/powerpoint/2010/main" val="14034512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EDCDB-9479-4193-847E-49C0F1459CEA}">
  <ds:schemaRefs>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a9b0d389-098a-4f82-adda-c0435a7f6245"/>
    <ds:schemaRef ds:uri="70d7d652-1edb-4486-adb7-569848e2bdac"/>
    <ds:schemaRef ds:uri="http://schemas.microsoft.com/office/2006/metadata/properties"/>
  </ds:schemaRefs>
</ds:datastoreItem>
</file>

<file path=customXml/itemProps2.xml><?xml version="1.0" encoding="utf-8"?>
<ds:datastoreItem xmlns:ds="http://schemas.openxmlformats.org/officeDocument/2006/customXml" ds:itemID="{E6F1A91C-9BA2-47AB-B6E2-FF66A9026C11}">
  <ds:schemaRefs>
    <ds:schemaRef ds:uri="http://schemas.microsoft.com/sharepoint/v3/contenttype/forms"/>
  </ds:schemaRefs>
</ds:datastoreItem>
</file>

<file path=customXml/itemProps3.xml><?xml version="1.0" encoding="utf-8"?>
<ds:datastoreItem xmlns:ds="http://schemas.openxmlformats.org/officeDocument/2006/customXml" ds:itemID="{941FF81B-9E9D-4361-8B10-4A5A0B5A5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7167</TotalTime>
  <Words>3304</Words>
  <Application>Microsoft Office PowerPoint</Application>
  <PresentationFormat>画面に合わせる (4:3)</PresentationFormat>
  <Paragraphs>357</Paragraphs>
  <Slides>12</Slides>
  <Notes>7</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12</vt:i4>
      </vt:variant>
    </vt:vector>
  </HeadingPairs>
  <TitlesOfParts>
    <vt:vector size="27" baseType="lpstr">
      <vt:lpstr>BIZ UDPゴシック</vt:lpstr>
      <vt:lpstr>BIZ UDGothic</vt:lpstr>
      <vt:lpstr>BIZ UDGothic</vt:lpstr>
      <vt:lpstr>Meiryo UI</vt:lpstr>
      <vt:lpstr>ＭＳ Ｐゴシック</vt:lpstr>
      <vt:lpstr>sans-mbk</vt:lpstr>
      <vt:lpstr>UD デジタル 教科書体 NK-B</vt:lpstr>
      <vt:lpstr>Meiryo</vt:lpstr>
      <vt:lpstr>游ゴシック</vt:lpstr>
      <vt:lpstr>Arial</vt:lpstr>
      <vt:lpstr>Calibri</vt:lpstr>
      <vt:lpstr>Calibri Light</vt:lpstr>
      <vt:lpstr>Wingdings</vt:lpstr>
      <vt:lpstr>Office テーマ</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資料１～２</dc:title>
  <dc:creator/>
  <cp:revision>318</cp:revision>
  <dcterms:created xsi:type="dcterms:W3CDTF">2024-11-13T03:53:56Z</dcterms:created>
  <dcterms:modified xsi:type="dcterms:W3CDTF">2025-02-12T07:57:28Z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