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9"/>
  </p:notesMasterIdLst>
  <p:handoutMasterIdLst>
    <p:handoutMasterId r:id="rId10"/>
  </p:handoutMasterIdLst>
  <p:sldIdLst>
    <p:sldId id="864" r:id="rId5"/>
    <p:sldId id="853" r:id="rId6"/>
    <p:sldId id="865" r:id="rId7"/>
    <p:sldId id="856" r:id="rId8"/>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zuaki Shichi" initials="S" lastIdx="13" clrIdx="0"/>
  <p:cmAuthor id="1" name="Kazuaki Shichi" initials="K" lastIdx="2" clrIdx="1"/>
  <p:cmAuthor id="2" name="平西　恭子" initials="平西　恭子" lastIdx="1" clrIdx="2">
    <p:extLst>
      <p:ext uri="{19B8F6BF-5375-455C-9EA6-DF929625EA0E}">
        <p15:presenceInfo xmlns:p15="http://schemas.microsoft.com/office/powerpoint/2012/main" userId="S::HiranishiK@lan.pref.osaka.jp::0158dd8d-d0d8-4a62-9164-2993f215f8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9900"/>
    <a:srgbClr val="000066"/>
    <a:srgbClr val="5D7430"/>
    <a:srgbClr val="9BBB59"/>
    <a:srgbClr val="9B395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206" autoAdjust="0"/>
  </p:normalViewPr>
  <p:slideViewPr>
    <p:cSldViewPr showGuides="1">
      <p:cViewPr varScale="1">
        <p:scale>
          <a:sx n="68" d="100"/>
          <a:sy n="68" d="100"/>
        </p:scale>
        <p:origin x="1496" y="40"/>
      </p:cViewPr>
      <p:guideLst>
        <p:guide pos="2880"/>
        <p:guide orient="horz" pos="2160"/>
      </p:guideLst>
    </p:cSldViewPr>
  </p:slideViewPr>
  <p:notesTextViewPr>
    <p:cViewPr>
      <p:scale>
        <a:sx n="1" d="1"/>
        <a:sy n="1" d="1"/>
      </p:scale>
      <p:origin x="0" y="0"/>
    </p:cViewPr>
  </p:notesTextViewPr>
  <p:sorterViewPr>
    <p:cViewPr>
      <p:scale>
        <a:sx n="150" d="100"/>
        <a:sy n="150" d="100"/>
      </p:scale>
      <p:origin x="0" y="12894"/>
    </p:cViewPr>
  </p:sorterViewPr>
  <p:notesViewPr>
    <p:cSldViewPr>
      <p:cViewPr varScale="1">
        <p:scale>
          <a:sx n="60" d="100"/>
          <a:sy n="60" d="100"/>
        </p:scale>
        <p:origin x="327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EE881E7-AE69-4146-94D2-2270EEF8DDA0}" type="datetimeFigureOut">
              <a:rPr kumimoji="1" lang="ja-JP" altLang="en-US" smtClean="0"/>
              <a:t>2025/2/12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BD94D33-C8B2-4ABC-9002-0DE385A9DFE6}" type="slidenum">
              <a:rPr kumimoji="1" lang="ja-JP" altLang="en-US" smtClean="0"/>
              <a:t>‹#›</a:t>
            </a:fld>
            <a:endParaRPr kumimoji="1" lang="ja-JP" altLang="en-US"/>
          </a:p>
        </p:txBody>
      </p:sp>
    </p:spTree>
    <p:extLst>
      <p:ext uri="{BB962C8B-B14F-4D97-AF65-F5344CB8AC3E}">
        <p14:creationId xmlns:p14="http://schemas.microsoft.com/office/powerpoint/2010/main" val="860727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2025/2/12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hf hdr="0" ftr="0" dt="0"/>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1</a:t>
            </a:fld>
            <a:endParaRPr kumimoji="1" lang="ja-JP" altLang="en-US"/>
          </a:p>
        </p:txBody>
      </p:sp>
    </p:spTree>
    <p:extLst>
      <p:ext uri="{BB962C8B-B14F-4D97-AF65-F5344CB8AC3E}">
        <p14:creationId xmlns:p14="http://schemas.microsoft.com/office/powerpoint/2010/main" val="3070263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2</a:t>
            </a:fld>
            <a:endParaRPr kumimoji="1" lang="ja-JP" altLang="en-US"/>
          </a:p>
        </p:txBody>
      </p:sp>
    </p:spTree>
    <p:extLst>
      <p:ext uri="{BB962C8B-B14F-4D97-AF65-F5344CB8AC3E}">
        <p14:creationId xmlns:p14="http://schemas.microsoft.com/office/powerpoint/2010/main" val="162527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latin typeface="Meiryo UI" panose="020B0604030504040204" pitchFamily="50" charset="-128"/>
                <a:ea typeface="Meiryo UI" panose="020B0604030504040204" pitchFamily="50" charset="-128"/>
              </a:rPr>
              <a:t>2/26</a:t>
            </a:r>
            <a:r>
              <a:rPr lang="ja-JP" altLang="en-US" dirty="0">
                <a:latin typeface="Meiryo UI" panose="020B0604030504040204" pitchFamily="50" charset="-128"/>
                <a:ea typeface="Meiryo UI" panose="020B0604030504040204" pitchFamily="50" charset="-128"/>
              </a:rPr>
              <a:t>更新</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スマエネＧ</a:t>
            </a:r>
            <a:r>
              <a:rPr lang="en-US" altLang="ja-JP" dirty="0">
                <a:latin typeface="Meiryo UI" panose="020B0604030504040204" pitchFamily="50" charset="-128"/>
                <a:ea typeface="Meiryo UI" panose="020B0604030504040204" pitchFamily="50" charset="-128"/>
              </a:rPr>
              <a:t>_</a:t>
            </a:r>
            <a:r>
              <a:rPr lang="ja-JP" altLang="en-US" dirty="0">
                <a:latin typeface="Meiryo UI" panose="020B0604030504040204" pitchFamily="50" charset="-128"/>
                <a:ea typeface="Meiryo UI" panose="020B0604030504040204" pitchFamily="50" charset="-128"/>
              </a:rPr>
              <a:t>野里</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3</a:t>
            </a:fld>
            <a:endParaRPr kumimoji="1" lang="ja-JP" altLang="en-US"/>
          </a:p>
        </p:txBody>
      </p:sp>
    </p:spTree>
    <p:extLst>
      <p:ext uri="{BB962C8B-B14F-4D97-AF65-F5344CB8AC3E}">
        <p14:creationId xmlns:p14="http://schemas.microsoft.com/office/powerpoint/2010/main" val="1431846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4</a:t>
            </a:fld>
            <a:endParaRPr kumimoji="1" lang="ja-JP" altLang="en-US"/>
          </a:p>
        </p:txBody>
      </p:sp>
    </p:spTree>
    <p:extLst>
      <p:ext uri="{BB962C8B-B14F-4D97-AF65-F5344CB8AC3E}">
        <p14:creationId xmlns:p14="http://schemas.microsoft.com/office/powerpoint/2010/main" val="234133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F98248-9989-4959-A78D-E27E2EC999A9}"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478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94B4D2-E11A-4E46-8D66-78669D01B293}"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9744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E8EE09-DB79-4A0B-9E93-DA5B8806A46E}"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875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83F931-C299-42E4-ABF4-765EF126FDD3}"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622504" y="6327376"/>
            <a:ext cx="486000" cy="486000"/>
          </a:xfrm>
          <a:prstGeom prst="ellipse">
            <a:avLst/>
          </a:prstGeom>
          <a:solidFill>
            <a:schemeClr val="bg1"/>
          </a:solidFill>
          <a:ln>
            <a:solidFill>
              <a:srgbClr val="758085">
                <a:lumMod val="50000"/>
              </a:srgbClr>
            </a:solidFill>
          </a:ln>
        </p:spPr>
        <p:txBody>
          <a:bodyPr/>
          <a:lstStyle/>
          <a:p>
            <a:fld id="{930DF1FA-2879-4CB1-9630-E4043495BA91}" type="slidenum">
              <a:rPr kumimoji="1" lang="ja-JP" altLang="en-US" smtClean="0"/>
              <a:t>‹#›</a:t>
            </a:fld>
            <a:endParaRPr kumimoji="1" lang="ja-JP" altLang="en-US" dirty="0"/>
          </a:p>
        </p:txBody>
      </p:sp>
    </p:spTree>
    <p:extLst>
      <p:ext uri="{BB962C8B-B14F-4D97-AF65-F5344CB8AC3E}">
        <p14:creationId xmlns:p14="http://schemas.microsoft.com/office/powerpoint/2010/main" val="123773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6846DF-20AF-4D26-B2EA-6E97D059A029}"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435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14B040-81ED-4A71-A35B-7CCCF4AB8CA2}"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91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4D987A-1026-4DFA-9BD6-94BF48192DD0}" type="datetime1">
              <a:rPr kumimoji="1" lang="ja-JP" altLang="en-US" smtClean="0"/>
              <a:t>2025/2/12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52403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BD47D9-61A8-4B22-B0C1-9A3DB5CE19DA}" type="datetime1">
              <a:rPr kumimoji="1" lang="ja-JP" altLang="en-US" smtClean="0"/>
              <a:t>2025/2/12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9989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C416B-355D-4CF0-8A61-FEE78AFCE2D5}" type="datetime1">
              <a:rPr kumimoji="1" lang="ja-JP" altLang="en-US" smtClean="0"/>
              <a:t>2025/2/12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509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0E29C-9503-4949-BF3E-A222CA9DA38C}"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7120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293E5E-844E-49D1-9DF0-5E5BA440B29B}"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98026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547E-DCFA-40C1-950C-61A19978382E}" type="datetime1">
              <a:rPr kumimoji="1" lang="ja-JP" altLang="en-US" smtClean="0"/>
              <a:t>2025/2/12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2504" y="6309320"/>
            <a:ext cx="486000" cy="486000"/>
          </a:xfrm>
          <a:prstGeom prst="ellipse">
            <a:avLst/>
          </a:prstGeom>
          <a:solidFill>
            <a:schemeClr val="bg1"/>
          </a:solidFill>
          <a:ln w="19050">
            <a:solidFill>
              <a:schemeClr val="accent6">
                <a:lumMod val="50000"/>
              </a:schemeClr>
            </a:solidFill>
          </a:ln>
          <a:effectLst>
            <a:outerShdw blurRad="50800" dist="38100" dir="5400000" algn="t" rotWithShape="0">
              <a:prstClr val="black">
                <a:alpha val="40000"/>
              </a:prstClr>
            </a:outerShdw>
          </a:effectLst>
        </p:spPr>
        <p:txBody>
          <a:bodyPr vert="horz" lIns="0" tIns="0" rIns="0" bIns="0" rtlCol="0" anchor="ctr" anchorCtr="1"/>
          <a:lstStyle>
            <a:lvl1pPr algn="r">
              <a:defRPr sz="1600" b="1">
                <a:solidFill>
                  <a:schemeClr val="tx1"/>
                </a:solidFill>
                <a:latin typeface="Meiryo UI" panose="020B0604030504040204" pitchFamily="50" charset="-128"/>
                <a:ea typeface="Meiryo UI" panose="020B0604030504040204" pitchFamily="50" charset="-128"/>
              </a:defRPr>
            </a:lvl1pPr>
          </a:lstStyle>
          <a:p>
            <a:fld id="{930DF1FA-2879-4CB1-9630-E4043495BA91}" type="slidenum">
              <a:rPr lang="ja-JP" altLang="en-US" smtClean="0"/>
              <a:pPr/>
              <a:t>‹#›</a:t>
            </a:fld>
            <a:endParaRPr lang="ja-JP" altLang="en-US" dirty="0"/>
          </a:p>
        </p:txBody>
      </p:sp>
    </p:spTree>
    <p:extLst>
      <p:ext uri="{BB962C8B-B14F-4D97-AF65-F5344CB8AC3E}">
        <p14:creationId xmlns:p14="http://schemas.microsoft.com/office/powerpoint/2010/main" val="41548868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の取組状況及び今後の方向性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485762"/>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○脱炭素ビジネス（新技術実装</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脱炭素経営</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3660736969"/>
              </p:ext>
            </p:extLst>
          </p:nvPr>
        </p:nvGraphicFramePr>
        <p:xfrm>
          <a:off x="251520" y="1181212"/>
          <a:ext cx="8784978" cy="5425440"/>
        </p:xfrm>
        <a:graphic>
          <a:graphicData uri="http://schemas.openxmlformats.org/drawingml/2006/table">
            <a:tbl>
              <a:tblPr firstRow="1" bandRow="1">
                <a:tableStyleId>{16D9F66E-5EB9-4882-86FB-DCBF35E3C3E4}</a:tableStyleId>
              </a:tblPr>
              <a:tblGrid>
                <a:gridCol w="1464164">
                  <a:extLst>
                    <a:ext uri="{9D8B030D-6E8A-4147-A177-3AD203B41FA5}">
                      <a16:colId xmlns:a16="http://schemas.microsoft.com/office/drawing/2014/main" val="4074743331"/>
                    </a:ext>
                  </a:extLst>
                </a:gridCol>
                <a:gridCol w="3720412">
                  <a:extLst>
                    <a:ext uri="{9D8B030D-6E8A-4147-A177-3AD203B41FA5}">
                      <a16:colId xmlns:a16="http://schemas.microsoft.com/office/drawing/2014/main" val="1954077383"/>
                    </a:ext>
                  </a:extLst>
                </a:gridCol>
                <a:gridCol w="3600402">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令和６年度の取組状況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059712">
                <a:tc>
                  <a:txBody>
                    <a:bodyPr/>
                    <a:lstStyle/>
                    <a:p>
                      <a:r>
                        <a:rPr lang="ja-JP" altLang="en-US" sz="1400" b="1" dirty="0">
                          <a:latin typeface="Meiryo UI" panose="020B0604030504040204" pitchFamily="50" charset="-128"/>
                          <a:ea typeface="Meiryo UI" panose="020B0604030504040204" pitchFamily="50" charset="-128"/>
                        </a:rPr>
                        <a:t>新技術実装</a:t>
                      </a:r>
                      <a:r>
                        <a:rPr lang="en-US" altLang="ja-JP" sz="1400" b="1" dirty="0">
                          <a:latin typeface="Meiryo UI" panose="020B0604030504040204" pitchFamily="50" charset="-128"/>
                          <a:ea typeface="Meiryo UI" panose="020B0604030504040204" pitchFamily="50" charset="-128"/>
                        </a:rPr>
                        <a:t>WG</a:t>
                      </a:r>
                    </a:p>
                    <a:p>
                      <a:pPr>
                        <a:lnSpc>
                          <a:spcPct val="50000"/>
                        </a:lnSpc>
                      </a:pPr>
                      <a:endParaRPr lang="en-US" altLang="ja-JP" sz="1400" b="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産業創造課長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脱炭素・エネルギー政策課長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:7/25</a:t>
                      </a:r>
                    </a:p>
                  </a:txBody>
                  <a:tcPr/>
                </a:tc>
                <a:tc>
                  <a:txBody>
                    <a:bodyPr/>
                    <a:lstStyle/>
                    <a:p>
                      <a:pPr algn="just">
                        <a:lnSpc>
                          <a:spcPts val="2100"/>
                        </a:lnSpc>
                      </a:pPr>
                      <a:r>
                        <a:rPr lang="ja-JP" altLang="en-US" sz="1400" dirty="0">
                          <a:solidFill>
                            <a:schemeClr val="tx1"/>
                          </a:solidFill>
                          <a:latin typeface="Meiryo UI" panose="020B0604030504040204" pitchFamily="50" charset="-128"/>
                          <a:ea typeface="Meiryo UI" panose="020B0604030504040204" pitchFamily="50" charset="-128"/>
                        </a:rPr>
                        <a:t>○各部局の関連施策の進捗及び検討状況を</a:t>
                      </a:r>
                      <a:endParaRPr lang="en-US" altLang="ja-JP" sz="1400" dirty="0">
                        <a:solidFill>
                          <a:schemeClr val="tx1"/>
                        </a:solidFill>
                        <a:latin typeface="Meiryo UI" panose="020B0604030504040204" pitchFamily="50" charset="-128"/>
                        <a:ea typeface="Meiryo UI" panose="020B0604030504040204" pitchFamily="50" charset="-128"/>
                      </a:endParaRPr>
                    </a:p>
                    <a:p>
                      <a:pPr algn="just">
                        <a:lnSpc>
                          <a:spcPts val="2100"/>
                        </a:lnSpc>
                      </a:pPr>
                      <a:r>
                        <a:rPr lang="ja-JP" altLang="en-US" sz="1400" dirty="0">
                          <a:solidFill>
                            <a:schemeClr val="tx1"/>
                          </a:solidFill>
                          <a:latin typeface="Meiryo UI" panose="020B0604030504040204" pitchFamily="50" charset="-128"/>
                          <a:ea typeface="Meiryo UI" panose="020B0604030504040204" pitchFamily="50" charset="-128"/>
                        </a:rPr>
                        <a:t>　 共有・整理</a:t>
                      </a:r>
                      <a:endParaRPr lang="en-US" altLang="ja-JP" sz="1400" dirty="0">
                        <a:solidFill>
                          <a:schemeClr val="tx1"/>
                        </a:solidFill>
                        <a:latin typeface="Meiryo UI" panose="020B0604030504040204" pitchFamily="50" charset="-128"/>
                        <a:ea typeface="Meiryo UI" panose="020B0604030504040204" pitchFamily="50" charset="-128"/>
                      </a:endParaRPr>
                    </a:p>
                    <a:p>
                      <a:pPr algn="just">
                        <a:lnSpc>
                          <a:spcPts val="2100"/>
                        </a:lnSpc>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CN</a:t>
                      </a:r>
                      <a:r>
                        <a:rPr lang="ja-JP" altLang="en-US" sz="1400" dirty="0">
                          <a:solidFill>
                            <a:schemeClr val="tx1"/>
                          </a:solidFill>
                          <a:latin typeface="Meiryo UI" panose="020B0604030504040204" pitchFamily="50" charset="-128"/>
                          <a:ea typeface="Meiryo UI" panose="020B0604030504040204" pitchFamily="50" charset="-128"/>
                        </a:rPr>
                        <a:t>技術開発・実証事業関連</a:t>
                      </a:r>
                    </a:p>
                    <a:p>
                      <a:pPr algn="just">
                        <a:lnSpc>
                          <a:spcPts val="2100"/>
                        </a:lnSpc>
                      </a:pPr>
                      <a:r>
                        <a:rPr lang="ja-JP" altLang="en-US" sz="1400" dirty="0">
                          <a:solidFill>
                            <a:schemeClr val="tx1"/>
                          </a:solidFill>
                          <a:latin typeface="Meiryo UI" panose="020B0604030504040204" pitchFamily="50" charset="-128"/>
                          <a:ea typeface="Meiryo UI" panose="020B0604030504040204" pitchFamily="50" charset="-128"/>
                        </a:rPr>
                        <a:t>　・環境・エネルギー先進技術普及事業関連</a:t>
                      </a:r>
                      <a:endParaRPr lang="en-US" altLang="ja-JP" sz="1400" dirty="0">
                        <a:solidFill>
                          <a:schemeClr val="tx1"/>
                        </a:solidFill>
                        <a:latin typeface="Meiryo UI" panose="020B0604030504040204" pitchFamily="50" charset="-128"/>
                        <a:ea typeface="Meiryo UI" panose="020B0604030504040204" pitchFamily="50" charset="-128"/>
                      </a:endParaRPr>
                    </a:p>
                    <a:p>
                      <a:pPr algn="just">
                        <a:lnSpc>
                          <a:spcPts val="2100"/>
                        </a:lnSpc>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CNP</a:t>
                      </a:r>
                      <a:r>
                        <a:rPr lang="ja-JP" altLang="en-US" sz="1400" dirty="0">
                          <a:solidFill>
                            <a:schemeClr val="tx1"/>
                          </a:solidFill>
                          <a:latin typeface="Meiryo UI" panose="020B0604030504040204" pitchFamily="50" charset="-128"/>
                          <a:ea typeface="Meiryo UI" panose="020B0604030504040204" pitchFamily="50" charset="-128"/>
                        </a:rPr>
                        <a:t>形成事業・次世代エネルギー拠点形成</a:t>
                      </a:r>
                      <a:endParaRPr lang="en-US" altLang="ja-JP" sz="1400" dirty="0">
                        <a:solidFill>
                          <a:schemeClr val="tx1"/>
                        </a:solidFill>
                        <a:latin typeface="Meiryo UI" panose="020B0604030504040204" pitchFamily="50" charset="-128"/>
                        <a:ea typeface="Meiryo UI" panose="020B0604030504040204" pitchFamily="50" charset="-128"/>
                      </a:endParaRPr>
                    </a:p>
                    <a:p>
                      <a:pPr algn="just">
                        <a:lnSpc>
                          <a:spcPts val="2100"/>
                        </a:lnSpc>
                      </a:pPr>
                      <a:r>
                        <a:rPr lang="ja-JP" altLang="en-US" sz="1400" dirty="0">
                          <a:solidFill>
                            <a:schemeClr val="tx1"/>
                          </a:solidFill>
                          <a:latin typeface="Meiryo UI" panose="020B0604030504040204" pitchFamily="50" charset="-128"/>
                          <a:ea typeface="Meiryo UI" panose="020B0604030504040204" pitchFamily="50" charset="-128"/>
                        </a:rPr>
                        <a:t>　 関連　等　　</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21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○社会実装に向けた取組みの部局間連携の検討</a:t>
                      </a:r>
                      <a:endParaRPr lang="en-US" altLang="ja-JP" sz="1400" dirty="0">
                        <a:solidFill>
                          <a:schemeClr val="tx1"/>
                        </a:solidFill>
                        <a:latin typeface="Meiryo UI" panose="020B0604030504040204" pitchFamily="50" charset="-128"/>
                        <a:ea typeface="Meiryo UI" panose="020B0604030504040204" pitchFamily="50" charset="-128"/>
                      </a:endParaRPr>
                    </a:p>
                    <a:p>
                      <a:pPr algn="just">
                        <a:lnSpc>
                          <a:spcPts val="2100"/>
                        </a:lnSpc>
                      </a:pP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highlight>
                          <a:srgbClr val="FFFF00"/>
                        </a:highlight>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highlight>
                          <a:srgbClr val="FFFF00"/>
                        </a:highlight>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▶技術関連施策の情報共有・連携検討、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国への要望内容の調整</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・次世代エネルギー拠点形成の実現に向けた各種調整や国への要望を実施。</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・ペロブスカイト太陽電池の社会実装に向けた連携。</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CN</a:t>
                      </a:r>
                      <a:r>
                        <a:rPr lang="ja-JP" altLang="en-US" sz="1400" b="0" dirty="0">
                          <a:solidFill>
                            <a:schemeClr val="tx1"/>
                          </a:solidFill>
                          <a:latin typeface="Meiryo UI" panose="020B0604030504040204" pitchFamily="50" charset="-128"/>
                          <a:ea typeface="Meiryo UI" panose="020B0604030504040204" pitchFamily="50" charset="-128"/>
                        </a:rPr>
                        <a:t>技術開発・実証事業採択技術のイベント出展等により、新技術を府民に実感いただく機会を創出するなど、新技術の社会実装の促進に向けて、万博時の披露における施策連携などを実施。</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r h="1748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脱炭素経営</a:t>
                      </a:r>
                      <a:r>
                        <a:rPr lang="en-US" altLang="ja-JP" sz="1400" b="1" dirty="0">
                          <a:solidFill>
                            <a:schemeClr val="tx1"/>
                          </a:solidFill>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環境農林水産部副理事、</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商工労働部</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経営支援課長</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ct val="50000"/>
                        </a:lnSpc>
                      </a:pP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:10/23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○脱炭素経営支援パッケージの拡充に向けた中小事業者の支援のための新たな施策の検討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・気候変動対策条例に基づく対策計画書等の評価制度とサステナビリティ・リンク・ローン（</a:t>
                      </a:r>
                      <a:r>
                        <a:rPr lang="en-US" altLang="ja-JP" sz="1400" b="0" dirty="0">
                          <a:solidFill>
                            <a:schemeClr val="tx1"/>
                          </a:solidFill>
                          <a:latin typeface="Meiryo UI" panose="020B0604030504040204" pitchFamily="50" charset="-128"/>
                          <a:ea typeface="Meiryo UI" panose="020B0604030504040204" pitchFamily="50" charset="-128"/>
                        </a:rPr>
                        <a:t>SLL</a:t>
                      </a:r>
                      <a:r>
                        <a:rPr lang="ja-JP" altLang="en-US" sz="1400" b="0" dirty="0">
                          <a:solidFill>
                            <a:schemeClr val="tx1"/>
                          </a:solidFill>
                          <a:latin typeface="Meiryo UI" panose="020B0604030504040204" pitchFamily="50" charset="-128"/>
                          <a:ea typeface="Meiryo UI" panose="020B0604030504040204" pitchFamily="50" charset="-128"/>
                        </a:rPr>
                        <a:t>）の仕組みを連動させた制度</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・信用金庫・大阪府地球温暖化防止活動推進センターと連携した脱炭素経営宣言項目取り組み支援の試行実施</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・経済産業省、環境省、信金中央金庫と連携した金融機関職員向け人材育成プログラムの実施</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▶中小事業者の脱炭素対策実施につなげるための施策の検討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・条例に基づく対策計画書等の評価制度と</a:t>
                      </a:r>
                      <a:r>
                        <a:rPr lang="en-US" altLang="ja-JP" sz="1400" b="0" dirty="0">
                          <a:solidFill>
                            <a:schemeClr val="tx1"/>
                          </a:solidFill>
                          <a:latin typeface="Meiryo UI" panose="020B0604030504040204" pitchFamily="50" charset="-128"/>
                          <a:ea typeface="Meiryo UI" panose="020B0604030504040204" pitchFamily="50" charset="-128"/>
                        </a:rPr>
                        <a:t>SLL</a:t>
                      </a:r>
                      <a:r>
                        <a:rPr lang="ja-JP" altLang="en-US" sz="1400" b="0" dirty="0">
                          <a:solidFill>
                            <a:schemeClr val="tx1"/>
                          </a:solidFill>
                          <a:latin typeface="Meiryo UI" panose="020B0604030504040204" pitchFamily="50" charset="-128"/>
                          <a:ea typeface="Meiryo UI" panose="020B0604030504040204" pitchFamily="50" charset="-128"/>
                        </a:rPr>
                        <a:t>の仕組みを連動させた制度の詳細設計</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・金融機関職員向け人材育成メニューを他の支援機関へ拡大</a:t>
                      </a:r>
                      <a:endParaRPr lang="en-US" altLang="ja-JP" sz="1400" b="0" dirty="0">
                        <a:solidFill>
                          <a:schemeClr val="tx1"/>
                        </a:solidFill>
                        <a:latin typeface="Meiryo UI" panose="020B0604030504040204" pitchFamily="50" charset="-128"/>
                        <a:ea typeface="Meiryo UI" panose="020B0604030504040204" pitchFamily="50" charset="-128"/>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▶金融機関、事業者、府によるプラットフォームにおいて情報交換・協議を行い、それぞれの取組を強力に推進</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a:t>
                      </a:r>
                      <a:r>
                        <a:rPr lang="ja-JP" altLang="en-US" sz="1400" b="0" dirty="0">
                          <a:solidFill>
                            <a:schemeClr val="tx1"/>
                          </a:solidFill>
                          <a:latin typeface="Meiryo UI" panose="020B0604030504040204" pitchFamily="50" charset="-128"/>
                          <a:ea typeface="Meiryo UI" panose="020B0604030504040204" pitchFamily="50" charset="-128"/>
                        </a:rPr>
                        <a:t>７上半期に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2212503"/>
                  </a:ext>
                </a:extLst>
              </a:tr>
            </a:tbl>
          </a:graphicData>
        </a:graphic>
      </p:graphicFrame>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1</a:t>
            </a:fld>
            <a:endParaRPr kumimoji="1" lang="ja-JP" altLang="en-US" dirty="0"/>
          </a:p>
        </p:txBody>
      </p:sp>
    </p:spTree>
    <p:extLst>
      <p:ext uri="{BB962C8B-B14F-4D97-AF65-F5344CB8AC3E}">
        <p14:creationId xmlns:p14="http://schemas.microsoft.com/office/powerpoint/2010/main" val="288729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の取組状況及び今後の方向性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485762"/>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○行動変容・再エネ促進（行動変容</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脱炭素まちづくり</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67524157"/>
              </p:ext>
            </p:extLst>
          </p:nvPr>
        </p:nvGraphicFramePr>
        <p:xfrm>
          <a:off x="251519" y="1250032"/>
          <a:ext cx="8640961" cy="4886752"/>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令和６年度の取組状況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326432">
                <a:tc>
                  <a:txBody>
                    <a:bodyPr/>
                    <a:lstStyle/>
                    <a:p>
                      <a:r>
                        <a:rPr lang="ja-JP" altLang="en-US" sz="1400" b="1" dirty="0">
                          <a:latin typeface="Meiryo UI" panose="020B0604030504040204" pitchFamily="50" charset="-128"/>
                          <a:ea typeface="Meiryo UI" panose="020B0604030504040204" pitchFamily="50" charset="-128"/>
                        </a:rPr>
                        <a:t>行動変容</a:t>
                      </a:r>
                      <a:r>
                        <a:rPr lang="en-US" altLang="ja-JP" sz="1400" b="1" dirty="0">
                          <a:latin typeface="Meiryo UI" panose="020B0604030504040204" pitchFamily="50" charset="-128"/>
                          <a:ea typeface="Meiryo UI" panose="020B0604030504040204" pitchFamily="50" charset="-128"/>
                        </a:rPr>
                        <a:t>WG</a:t>
                      </a:r>
                    </a:p>
                    <a:p>
                      <a:pPr>
                        <a:lnSpc>
                          <a:spcPct val="50000"/>
                        </a:lnSpc>
                      </a:pPr>
                      <a:endParaRPr lang="en-US" altLang="ja-JP" sz="1400" b="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広報広聴課長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:6/7</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〇令和６年度事業の連携</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・府民の脱炭素行動変容に向けたアプリやカーボンフットプリントの表示などの取組みについて、部局間で連携した主催イベントでの普及啓発や、民間事業者主催イベントと連携した普及啓発を実施。</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〇令和７年度新規事業の検討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・環境保全基金を活用した令和７年度の新規事業を検討</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▶令和７年度事業の連携</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・府民の脱炭素行動変容に向けた取組みについて、各部局間の連携を検討</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▶令和８年度新規事業の検討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・環境保全基金を活用した令和</a:t>
                      </a:r>
                      <a:r>
                        <a:rPr lang="en-US" altLang="ja-JP" sz="1400" b="0" dirty="0">
                          <a:solidFill>
                            <a:schemeClr val="tx1"/>
                          </a:solidFill>
                          <a:latin typeface="Meiryo UI" panose="020B0604030504040204" pitchFamily="50" charset="-128"/>
                          <a:ea typeface="Meiryo UI" panose="020B0604030504040204" pitchFamily="50" charset="-128"/>
                        </a:rPr>
                        <a:t>8</a:t>
                      </a:r>
                      <a:r>
                        <a:rPr lang="ja-JP" altLang="en-US" sz="1400" b="0" dirty="0">
                          <a:solidFill>
                            <a:schemeClr val="tx1"/>
                          </a:solidFill>
                          <a:latin typeface="Meiryo UI" panose="020B0604030504040204" pitchFamily="50" charset="-128"/>
                          <a:ea typeface="Meiryo UI" panose="020B0604030504040204" pitchFamily="50" charset="-128"/>
                        </a:rPr>
                        <a:t>年度の新規事業を検討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a:t>
                      </a:r>
                      <a:r>
                        <a:rPr lang="ja-JP" altLang="en-US" sz="1400" b="0" dirty="0">
                          <a:solidFill>
                            <a:schemeClr val="tx1"/>
                          </a:solidFill>
                          <a:latin typeface="Meiryo UI" panose="020B0604030504040204" pitchFamily="50" charset="-128"/>
                          <a:ea typeface="Meiryo UI" panose="020B0604030504040204" pitchFamily="50" charset="-128"/>
                        </a:rPr>
                        <a:t>７上半期に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r h="1748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脱炭素まちづくり</a:t>
                      </a:r>
                      <a:r>
                        <a:rPr lang="en-US" altLang="ja-JP" sz="1400" b="1" dirty="0">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事業企画課長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:8/27</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〇まちづくりのプランイメージやひな形の検討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・まちづくりのフローの確認・共有</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・今後の検討の方向性を確認</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○府営住宅活用地における脱炭素の取組みの実践</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・活用地の処分にあたって、令和６年度より脱炭素化に寄与する条件として、住宅を建築する場合は、原則</a:t>
                      </a:r>
                      <a:r>
                        <a:rPr lang="en-US" altLang="ja-JP" sz="1400" b="0" dirty="0">
                          <a:solidFill>
                            <a:schemeClr val="tx1"/>
                          </a:solidFill>
                          <a:latin typeface="Meiryo UI" panose="020B0604030504040204" pitchFamily="50" charset="-128"/>
                          <a:ea typeface="Meiryo UI" panose="020B0604030504040204" pitchFamily="50" charset="-128"/>
                        </a:rPr>
                        <a:t>ZEH</a:t>
                      </a:r>
                      <a:r>
                        <a:rPr lang="ja-JP" altLang="en-US" sz="1400" b="0" dirty="0">
                          <a:solidFill>
                            <a:schemeClr val="tx1"/>
                          </a:solidFill>
                          <a:latin typeface="Meiryo UI" panose="020B0604030504040204" pitchFamily="50" charset="-128"/>
                          <a:ea typeface="Meiryo UI" panose="020B0604030504040204" pitchFamily="50" charset="-128"/>
                        </a:rPr>
                        <a:t>水準以上を要件化し、公募を実施</a:t>
                      </a:r>
                    </a:p>
                  </a:txBody>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▶先行事例の研究及び市町村や民間デベロッパー等との意見交換により、ボトルネックを検討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▶ターゲットとするまちづくりの属性や導入可能な取組・技術を整理</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▶まちづくりのプランイメージやひな形の検討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a:t>
                      </a:r>
                      <a:r>
                        <a:rPr lang="ja-JP" altLang="en-US" sz="1400" b="0" dirty="0">
                          <a:solidFill>
                            <a:schemeClr val="tx1"/>
                          </a:solidFill>
                          <a:latin typeface="Meiryo UI" panose="020B0604030504040204" pitchFamily="50" charset="-128"/>
                          <a:ea typeface="Meiryo UI" panose="020B0604030504040204" pitchFamily="50" charset="-128"/>
                        </a:rPr>
                        <a:t>７上半期に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2212503"/>
                  </a:ext>
                </a:extLst>
              </a:tr>
            </a:tbl>
          </a:graphicData>
        </a:graphic>
      </p:graphicFrame>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2</a:t>
            </a:fld>
            <a:endParaRPr kumimoji="1" lang="ja-JP" altLang="en-US"/>
          </a:p>
        </p:txBody>
      </p:sp>
    </p:spTree>
    <p:extLst>
      <p:ext uri="{BB962C8B-B14F-4D97-AF65-F5344CB8AC3E}">
        <p14:creationId xmlns:p14="http://schemas.microsoft.com/office/powerpoint/2010/main" val="246993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の取組状況及び今後の方向性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535519"/>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○率先取組（府有施設</a:t>
            </a:r>
            <a:r>
              <a:rPr lang="en-US" altLang="ja-JP" sz="2400" dirty="0">
                <a:latin typeface="Meiryo UI" panose="020B0604030504040204" pitchFamily="50" charset="-128"/>
                <a:ea typeface="Meiryo UI" panose="020B0604030504040204" pitchFamily="50" charset="-128"/>
              </a:rPr>
              <a:t>ZEB</a:t>
            </a:r>
            <a:r>
              <a:rPr lang="ja-JP" altLang="en-US" sz="2400" dirty="0">
                <a:latin typeface="Meiryo UI" panose="020B0604030504040204" pitchFamily="50" charset="-128"/>
                <a:ea typeface="Meiryo UI" panose="020B0604030504040204" pitchFamily="50" charset="-128"/>
              </a:rPr>
              <a:t>化</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2781292485"/>
              </p:ext>
            </p:extLst>
          </p:nvPr>
        </p:nvGraphicFramePr>
        <p:xfrm>
          <a:off x="251519" y="1250032"/>
          <a:ext cx="8640961" cy="448056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令和６年度の取組状況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今後の方向性</a:t>
                      </a:r>
                      <a:endParaRPr lang="en-US" altLang="ja-JP" sz="1600" b="1"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203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府有施設</a:t>
                      </a:r>
                      <a:r>
                        <a:rPr lang="en-US" altLang="ja-JP" sz="1400" b="1" dirty="0">
                          <a:latin typeface="Meiryo UI" panose="020B0604030504040204" pitchFamily="50" charset="-128"/>
                          <a:ea typeface="Meiryo UI" panose="020B0604030504040204" pitchFamily="50" charset="-128"/>
                        </a:rPr>
                        <a:t>ZEB</a:t>
                      </a:r>
                      <a:r>
                        <a:rPr lang="ja-JP" altLang="en-US" sz="1400" b="1" dirty="0">
                          <a:latin typeface="Meiryo UI" panose="020B0604030504040204" pitchFamily="50" charset="-128"/>
                          <a:ea typeface="Meiryo UI" panose="020B0604030504040204" pitchFamily="50" charset="-128"/>
                        </a:rPr>
                        <a:t>化</a:t>
                      </a:r>
                      <a:r>
                        <a:rPr lang="en-US" altLang="ja-JP" sz="1400" b="1" dirty="0">
                          <a:latin typeface="Meiryo UI" panose="020B0604030504040204" pitchFamily="50" charset="-128"/>
                          <a:ea typeface="Meiryo UI" panose="020B0604030504040204" pitchFamily="50" charset="-128"/>
                        </a:rPr>
                        <a:t>WG</a:t>
                      </a:r>
                      <a:endParaRPr kumimoji="1" lang="ja-JP" altLang="en-US"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脱炭素・エネルギー政策課長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公共建築室　計画課長</a:t>
                      </a:r>
                      <a:endParaRPr kumimoji="1" lang="en-US" altLang="ja-JP" sz="1400" b="0" dirty="0">
                        <a:latin typeface="Meiryo UI" panose="020B0604030504040204" pitchFamily="50" charset="-128"/>
                        <a:ea typeface="Meiryo UI" panose="020B0604030504040204" pitchFamily="50" charset="-128"/>
                      </a:endParaRPr>
                    </a:p>
                    <a:p>
                      <a:pPr>
                        <a:lnSpc>
                          <a:spcPct val="50000"/>
                        </a:lnSpc>
                      </a:pPr>
                      <a:endParaRPr kumimoji="1" lang="en-US" altLang="ja-JP" sz="1400" b="0" dirty="0">
                        <a:highlight>
                          <a:srgbClr val="FF00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:5/23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:1/31</a:t>
                      </a:r>
                      <a:endParaRPr kumimoji="1" lang="en-US" altLang="ja-JP" sz="1400" b="0" strike="sngStrik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〇新築</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建替えを含む</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する府有建築物の</a:t>
                      </a:r>
                      <a:r>
                        <a:rPr lang="en-US" altLang="ja-JP" sz="1400" b="0" dirty="0">
                          <a:solidFill>
                            <a:schemeClr val="tx1"/>
                          </a:solidFill>
                          <a:latin typeface="Meiryo UI" panose="020B0604030504040204" pitchFamily="50" charset="-128"/>
                          <a:ea typeface="Meiryo UI" panose="020B0604030504040204" pitchFamily="50" charset="-128"/>
                        </a:rPr>
                        <a:t>ZEB</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化手法を検討</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化推進方針」に基づき、</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仕様で</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設計</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〇既存施設における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化推進に向けた検討</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・西大阪治水事務所にて、</a:t>
                      </a:r>
                      <a:r>
                        <a:rPr lang="en-US" altLang="ja-JP" sz="1400" b="0" dirty="0">
                          <a:solidFill>
                            <a:schemeClr val="tx1"/>
                          </a:solidFill>
                          <a:latin typeface="Meiryo UI" panose="020B0604030504040204" pitchFamily="50" charset="-128"/>
                          <a:ea typeface="Meiryo UI" panose="020B0604030504040204" pitchFamily="50" charset="-128"/>
                        </a:rPr>
                        <a:t>ESCO</a:t>
                      </a:r>
                      <a:r>
                        <a:rPr lang="ja-JP" altLang="en-US" sz="1400" b="0" dirty="0">
                          <a:solidFill>
                            <a:schemeClr val="tx1"/>
                          </a:solidFill>
                          <a:latin typeface="Meiryo UI" panose="020B0604030504040204" pitchFamily="50" charset="-128"/>
                          <a:ea typeface="Meiryo UI" panose="020B0604030504040204" pitchFamily="50" charset="-128"/>
                        </a:rPr>
                        <a:t>事業を活</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用し、省エネの実現と共に</a:t>
                      </a:r>
                      <a:r>
                        <a:rPr lang="en-US" altLang="ja-JP" sz="1400" b="0" dirty="0">
                          <a:solidFill>
                            <a:schemeClr val="tx1"/>
                          </a:solidFill>
                          <a:latin typeface="Meiryo UI" panose="020B0604030504040204" pitchFamily="50" charset="-128"/>
                          <a:ea typeface="Meiryo UI" panose="020B0604030504040204" pitchFamily="50" charset="-128"/>
                        </a:rPr>
                        <a:t>BEI0.5</a:t>
                      </a:r>
                      <a:r>
                        <a:rPr lang="ja-JP" altLang="en-US" sz="1400" b="0" dirty="0">
                          <a:solidFill>
                            <a:schemeClr val="tx1"/>
                          </a:solidFill>
                          <a:latin typeface="Meiryo UI" panose="020B0604030504040204" pitchFamily="50" charset="-128"/>
                          <a:ea typeface="Meiryo UI" panose="020B0604030504040204" pitchFamily="50" charset="-128"/>
                        </a:rPr>
                        <a:t>以下での</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基準達成の提案があった最優秀提案者</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を選定</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可能性調査を</a:t>
                      </a:r>
                      <a:r>
                        <a:rPr lang="en-US" altLang="ja-JP" sz="1400" b="0" dirty="0">
                          <a:solidFill>
                            <a:schemeClr val="tx1"/>
                          </a:solidFill>
                          <a:latin typeface="Meiryo UI" panose="020B0604030504040204" pitchFamily="50" charset="-128"/>
                          <a:ea typeface="Meiryo UI" panose="020B0604030504040204" pitchFamily="50" charset="-128"/>
                        </a:rPr>
                        <a:t>5</a:t>
                      </a:r>
                      <a:r>
                        <a:rPr lang="ja-JP" altLang="en-US" sz="1400" b="0" dirty="0">
                          <a:solidFill>
                            <a:schemeClr val="tx1"/>
                          </a:solidFill>
                          <a:latin typeface="Meiryo UI" panose="020B0604030504040204" pitchFamily="50" charset="-128"/>
                          <a:ea typeface="Meiryo UI" panose="020B0604030504040204" pitchFamily="50" charset="-128"/>
                        </a:rPr>
                        <a:t>施設で実施</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化の進め方を検討し、</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で共有</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▶新築</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建替えを含む</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する府有建築物の</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化手法を検討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仕様で</a:t>
                      </a:r>
                      <a:r>
                        <a:rPr lang="en-US" altLang="ja-JP" sz="1400" b="0" dirty="0">
                          <a:solidFill>
                            <a:schemeClr val="tx1"/>
                          </a:solidFill>
                          <a:latin typeface="Meiryo UI" panose="020B0604030504040204" pitchFamily="50" charset="-128"/>
                          <a:ea typeface="Meiryo UI" panose="020B0604030504040204" pitchFamily="50" charset="-128"/>
                        </a:rPr>
                        <a:t>R</a:t>
                      </a:r>
                      <a:r>
                        <a:rPr lang="ja-JP" altLang="en-US" sz="1400" b="0" dirty="0">
                          <a:solidFill>
                            <a:schemeClr val="tx1"/>
                          </a:solidFill>
                          <a:latin typeface="Meiryo UI" panose="020B0604030504040204" pitchFamily="50" charset="-128"/>
                          <a:ea typeface="Meiryo UI" panose="020B0604030504040204" pitchFamily="50" charset="-128"/>
                        </a:rPr>
                        <a:t>７年度工事発注予定</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・引き続き、推進に係る連携協定を締結した、大阪大学とダイキン工業からの知見を取り入れ、</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化手法を検討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8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60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▶既存施設における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化推進に向けた検討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rgbClr val="FF0000"/>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・引き続き、</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化の進め方を検討するとともに、対象施設を整理し、</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化可能性を検討</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rgbClr val="FF0000"/>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rgbClr val="FF0000"/>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R7 5</a:t>
                      </a:r>
                      <a:r>
                        <a:rPr lang="ja-JP" altLang="en-US" sz="1400" b="0" dirty="0">
                          <a:solidFill>
                            <a:schemeClr val="tx1"/>
                          </a:solidFill>
                          <a:latin typeface="Meiryo UI" panose="020B0604030504040204" pitchFamily="50" charset="-128"/>
                          <a:ea typeface="Meiryo UI" panose="020B0604030504040204" pitchFamily="50" charset="-128"/>
                        </a:rPr>
                        <a:t>月下旬に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txBody>
                  <a:tcPr/>
                </a:tc>
                <a:extLst>
                  <a:ext uri="{0D108BD9-81ED-4DB2-BD59-A6C34878D82A}">
                    <a16:rowId xmlns:a16="http://schemas.microsoft.com/office/drawing/2014/main" val="1804021115"/>
                  </a:ext>
                </a:extLst>
              </a:tr>
            </a:tbl>
          </a:graphicData>
        </a:graphic>
      </p:graphicFrame>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3</a:t>
            </a:fld>
            <a:endParaRPr kumimoji="1" lang="ja-JP" altLang="en-US"/>
          </a:p>
        </p:txBody>
      </p:sp>
      <p:sp>
        <p:nvSpPr>
          <p:cNvPr id="8" name="正方形/長方形 7">
            <a:extLst>
              <a:ext uri="{FF2B5EF4-FFF2-40B4-BE49-F238E27FC236}">
                <a16:creationId xmlns:a16="http://schemas.microsoft.com/office/drawing/2014/main" id="{8BC9611A-4D34-4BBC-8DC1-EF5791B82C4B}"/>
              </a:ext>
            </a:extLst>
          </p:cNvPr>
          <p:cNvSpPr/>
          <p:nvPr/>
        </p:nvSpPr>
        <p:spPr>
          <a:xfrm>
            <a:off x="5508104" y="2348920"/>
            <a:ext cx="3312000" cy="36000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marR="0" lvl="0" indent="-182563" defTabSz="914400" rtl="0" eaLnBrk="1" fontAlgn="auto" latinLnBrk="0" hangingPunct="1">
              <a:lnSpc>
                <a:spcPct val="100000"/>
              </a:lnSpc>
              <a:spcBef>
                <a:spcPts val="0"/>
              </a:spcBef>
              <a:spcAft>
                <a:spcPts val="0"/>
              </a:spcAft>
              <a:buClrTx/>
              <a:buSzTx/>
              <a:buFontTx/>
              <a:buNone/>
              <a:tabLst/>
              <a:defRPr/>
            </a:pPr>
            <a:r>
              <a:rPr lang="zh-CN" altLang="en-US" sz="1050" dirty="0">
                <a:solidFill>
                  <a:schemeClr val="tx1"/>
                </a:solidFill>
                <a:latin typeface="Meiryo UI" panose="020B0604030504040204" pitchFamily="50" charset="-128"/>
                <a:ea typeface="Meiryo UI" panose="020B0604030504040204" pitchFamily="50" charset="-128"/>
              </a:rPr>
              <a:t>生野警察署、生野支援学校、新工業系高校</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lang="zh-CN" altLang="en-US" sz="1050" dirty="0">
                <a:solidFill>
                  <a:schemeClr val="tx1"/>
                </a:solidFill>
                <a:latin typeface="Meiryo UI" panose="020B0604030504040204" pitchFamily="50" charset="-128"/>
                <a:ea typeface="Meiryo UI" panose="020B0604030504040204" pitchFamily="50" charset="-128"/>
              </a:rPr>
              <a:t>曾根崎警察署</a:t>
            </a:r>
            <a:endParaRPr lang="en-US" altLang="ja-JP" sz="1050" b="0"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0E826283-6B8B-405B-ADA3-4867D0DE22EE}"/>
              </a:ext>
            </a:extLst>
          </p:cNvPr>
          <p:cNvSpPr/>
          <p:nvPr/>
        </p:nvSpPr>
        <p:spPr>
          <a:xfrm>
            <a:off x="1907704" y="2564944"/>
            <a:ext cx="3312000" cy="36000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marR="0" lvl="0" indent="-182563"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rPr>
              <a:t>実施設計：</a:t>
            </a:r>
            <a:r>
              <a:rPr lang="zh-CN" altLang="en-US" sz="1050" dirty="0">
                <a:solidFill>
                  <a:schemeClr val="tx1"/>
                </a:solidFill>
                <a:latin typeface="Meiryo UI" panose="020B0604030504040204" pitchFamily="50" charset="-128"/>
                <a:ea typeface="Meiryo UI" panose="020B0604030504040204" pitchFamily="50" charset="-128"/>
              </a:rPr>
              <a:t>生野警察署、生野支援学校、新工業系高校</a:t>
            </a:r>
          </a:p>
          <a:p>
            <a:pPr marL="182563" indent="-182563" defTabSz="914400">
              <a:defRPr/>
            </a:pPr>
            <a:r>
              <a:rPr lang="ja-JP" altLang="en-US" sz="1050" dirty="0">
                <a:solidFill>
                  <a:schemeClr val="tx1"/>
                </a:solidFill>
                <a:latin typeface="Meiryo UI" panose="020B0604030504040204" pitchFamily="50" charset="-128"/>
                <a:ea typeface="Meiryo UI" panose="020B0604030504040204" pitchFamily="50" charset="-128"/>
              </a:rPr>
              <a:t>基本設計：</a:t>
            </a:r>
            <a:r>
              <a:rPr lang="zh-CN" altLang="en-US" sz="1050" dirty="0">
                <a:solidFill>
                  <a:schemeClr val="tx1"/>
                </a:solidFill>
                <a:latin typeface="Meiryo UI" panose="020B0604030504040204" pitchFamily="50" charset="-128"/>
                <a:ea typeface="Meiryo UI" panose="020B0604030504040204" pitchFamily="50" charset="-128"/>
              </a:rPr>
              <a:t>寝屋川高校</a:t>
            </a:r>
            <a:r>
              <a:rPr lang="ja-JP" altLang="en-US" sz="1050" dirty="0">
                <a:solidFill>
                  <a:schemeClr val="tx1"/>
                </a:solidFill>
                <a:latin typeface="Meiryo UI" panose="020B0604030504040204" pitchFamily="50" charset="-128"/>
                <a:ea typeface="Meiryo UI" panose="020B0604030504040204" pitchFamily="50" charset="-128"/>
              </a:rPr>
              <a:t>、</a:t>
            </a:r>
            <a:r>
              <a:rPr lang="zh-CN" altLang="en-US" sz="1050" dirty="0">
                <a:solidFill>
                  <a:schemeClr val="tx1"/>
                </a:solidFill>
                <a:latin typeface="Meiryo UI" panose="020B0604030504040204" pitchFamily="50" charset="-128"/>
                <a:ea typeface="Meiryo UI" panose="020B0604030504040204" pitchFamily="50" charset="-128"/>
              </a:rPr>
              <a:t>池田保健所、曾根崎警察署</a:t>
            </a:r>
            <a:endParaRPr lang="en-US" altLang="ja-JP"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8117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の取組状況及び今後の方向性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211841" y="650435"/>
            <a:ext cx="8640960" cy="535519"/>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○率先取組（府有施設再エネ</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公用車電動化</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680330658"/>
              </p:ext>
            </p:extLst>
          </p:nvPr>
        </p:nvGraphicFramePr>
        <p:xfrm>
          <a:off x="251519" y="1124745"/>
          <a:ext cx="8680640" cy="5715000"/>
        </p:xfrm>
        <a:graphic>
          <a:graphicData uri="http://schemas.openxmlformats.org/drawingml/2006/table">
            <a:tbl>
              <a:tblPr firstRow="1" bandRow="1">
                <a:tableStyleId>{16D9F66E-5EB9-4882-86FB-DCBF35E3C3E4}</a:tableStyleId>
              </a:tblPr>
              <a:tblGrid>
                <a:gridCol w="1446774">
                  <a:extLst>
                    <a:ext uri="{9D8B030D-6E8A-4147-A177-3AD203B41FA5}">
                      <a16:colId xmlns:a16="http://schemas.microsoft.com/office/drawing/2014/main" val="4074743331"/>
                    </a:ext>
                  </a:extLst>
                </a:gridCol>
                <a:gridCol w="4195642">
                  <a:extLst>
                    <a:ext uri="{9D8B030D-6E8A-4147-A177-3AD203B41FA5}">
                      <a16:colId xmlns:a16="http://schemas.microsoft.com/office/drawing/2014/main" val="1954077383"/>
                    </a:ext>
                  </a:extLst>
                </a:gridCol>
                <a:gridCol w="3038224">
                  <a:extLst>
                    <a:ext uri="{9D8B030D-6E8A-4147-A177-3AD203B41FA5}">
                      <a16:colId xmlns:a16="http://schemas.microsoft.com/office/drawing/2014/main" val="946558805"/>
                    </a:ext>
                  </a:extLst>
                </a:gridCol>
              </a:tblGrid>
              <a:tr h="323558">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令和６年度の取組状況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806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府有施設再エネ導入</a:t>
                      </a:r>
                      <a:r>
                        <a:rPr lang="en-US" altLang="ja-JP" sz="1400" b="1" dirty="0">
                          <a:solidFill>
                            <a:schemeClr val="tx1"/>
                          </a:solidFill>
                          <a:latin typeface="Meiryo UI" panose="020B0604030504040204" pitchFamily="50" charset="-128"/>
                          <a:ea typeface="Meiryo UI" panose="020B0604030504040204" pitchFamily="50" charset="-128"/>
                        </a:rPr>
                        <a:t>WG</a:t>
                      </a:r>
                      <a:endParaRPr kumimoji="1" lang="ja-JP" altLang="en-US"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脱炭素・エネルギー政策課長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副</a:t>
                      </a:r>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公共建築室　設備課長</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ct val="50000"/>
                        </a:lnSpc>
                      </a:pP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:1/31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〇府有施設への太陽光発電設備の導入検討</a:t>
                      </a:r>
                    </a:p>
                    <a:p>
                      <a:pPr marL="180975" marR="0" lvl="0" indent="-90488"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PPA</a:t>
                      </a:r>
                      <a:r>
                        <a:rPr lang="ja-JP" altLang="en-US" sz="1400" b="0" dirty="0">
                          <a:solidFill>
                            <a:schemeClr val="tx1"/>
                          </a:solidFill>
                          <a:latin typeface="Meiryo UI" panose="020B0604030504040204" pitchFamily="50" charset="-128"/>
                          <a:ea typeface="Meiryo UI" panose="020B0604030504040204" pitchFamily="50" charset="-128"/>
                        </a:rPr>
                        <a:t>事業者からの概算見積結果等から、導入検討施設を抽出</a:t>
                      </a:r>
                      <a:endParaRPr lang="en-US" altLang="ja-JP" sz="1400" b="0" dirty="0">
                        <a:solidFill>
                          <a:schemeClr val="tx1"/>
                        </a:solidFill>
                        <a:latin typeface="Meiryo UI" panose="020B0604030504040204" pitchFamily="50" charset="-128"/>
                        <a:ea typeface="Meiryo UI" panose="020B0604030504040204" pitchFamily="50" charset="-128"/>
                      </a:endParaRPr>
                    </a:p>
                    <a:p>
                      <a:pPr marL="180975" marR="0" lvl="0" indent="-90488" algn="l" defTabSz="914400" rtl="0" eaLnBrk="1" fontAlgn="auto" latinLnBrk="0" hangingPunct="1">
                        <a:lnSpc>
                          <a:spcPct val="100000"/>
                        </a:lnSpc>
                        <a:spcBef>
                          <a:spcPts val="0"/>
                        </a:spcBef>
                        <a:spcAft>
                          <a:spcPts val="0"/>
                        </a:spcAft>
                        <a:buClrTx/>
                        <a:buSzTx/>
                        <a:buFontTx/>
                        <a:buNone/>
                        <a:tabLst/>
                        <a:defRPr/>
                      </a:pPr>
                      <a:r>
                        <a:rPr lang="ja-JP" altLang="en-US" sz="1400" b="0" strike="noStrike"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公募型プロポーザル方式による</a:t>
                      </a:r>
                      <a:r>
                        <a:rPr lang="en-US" altLang="ja-JP" sz="1400" b="0" dirty="0">
                          <a:solidFill>
                            <a:schemeClr val="tx1"/>
                          </a:solidFill>
                          <a:latin typeface="Meiryo UI" panose="020B0604030504040204" pitchFamily="50" charset="-128"/>
                          <a:ea typeface="Meiryo UI" panose="020B0604030504040204" pitchFamily="50" charset="-128"/>
                        </a:rPr>
                        <a:t>PPA</a:t>
                      </a:r>
                      <a:r>
                        <a:rPr lang="ja-JP" altLang="en-US" sz="1400" b="0" dirty="0">
                          <a:solidFill>
                            <a:schemeClr val="tx1"/>
                          </a:solidFill>
                          <a:latin typeface="Meiryo UI" panose="020B0604030504040204" pitchFamily="50" charset="-128"/>
                          <a:ea typeface="Meiryo UI" panose="020B0604030504040204" pitchFamily="50" charset="-128"/>
                        </a:rPr>
                        <a:t>事業者の選定に向け、関係部署と</a:t>
                      </a:r>
                      <a:r>
                        <a:rPr lang="ja-JP" altLang="en-US" sz="1400" dirty="0">
                          <a:solidFill>
                            <a:schemeClr val="tx1"/>
                          </a:solidFill>
                          <a:latin typeface="Meiryo UI" panose="020B0604030504040204" pitchFamily="50" charset="-128"/>
                          <a:ea typeface="Meiryo UI" panose="020B0604030504040204" pitchFamily="50" charset="-128"/>
                        </a:rPr>
                        <a:t>調整</a:t>
                      </a:r>
                      <a:endParaRPr lang="en-US" altLang="ja-JP" sz="1400" strike="sngStrike" dirty="0">
                        <a:solidFill>
                          <a:schemeClr val="tx1"/>
                        </a:solidFill>
                        <a:latin typeface="Meiryo UI" panose="020B0604030504040204" pitchFamily="50" charset="-128"/>
                        <a:ea typeface="Meiryo UI" panose="020B0604030504040204" pitchFamily="50" charset="-128"/>
                      </a:endParaRPr>
                    </a:p>
                    <a:p>
                      <a:pPr marL="180975" marR="0" lvl="0" indent="-90488" algn="l" defTabSz="914400" rtl="0" eaLnBrk="1" fontAlgn="auto" latinLnBrk="0" hangingPunct="1">
                        <a:lnSpc>
                          <a:spcPct val="100000"/>
                        </a:lnSpc>
                        <a:spcBef>
                          <a:spcPts val="0"/>
                        </a:spcBef>
                        <a:spcAft>
                          <a:spcPts val="0"/>
                        </a:spcAft>
                        <a:buClrTx/>
                        <a:buSzTx/>
                        <a:buFontTx/>
                        <a:buNone/>
                        <a:tabLst/>
                        <a:defRPr/>
                      </a:pPr>
                      <a:r>
                        <a:rPr lang="ja-JP" altLang="en-US" sz="1400" b="0" strike="noStrike" dirty="0">
                          <a:solidFill>
                            <a:schemeClr val="tx1"/>
                          </a:solidFill>
                          <a:latin typeface="Meiryo UI" panose="020B0604030504040204" pitchFamily="50" charset="-128"/>
                          <a:ea typeface="Meiryo UI" panose="020B0604030504040204" pitchFamily="50" charset="-128"/>
                        </a:rPr>
                        <a:t>・環境省「地域脱炭素移行・再エネ推進交付金（重点対策加速化事業）」への再申請を検討</a:t>
                      </a:r>
                      <a:endParaRPr lang="en-US" altLang="ja-JP" sz="1400" b="0" strike="noStrike" dirty="0">
                        <a:solidFill>
                          <a:schemeClr val="tx1"/>
                        </a:solidFill>
                        <a:latin typeface="Meiryo UI" panose="020B0604030504040204" pitchFamily="50" charset="-128"/>
                        <a:ea typeface="Meiryo UI" panose="020B0604030504040204" pitchFamily="50" charset="-128"/>
                      </a:endParaRPr>
                    </a:p>
                    <a:p>
                      <a:pPr marL="180975" marR="0" lvl="0" indent="-90488" algn="l" defTabSz="914400" rtl="0" eaLnBrk="1" fontAlgn="auto" latinLnBrk="0" hangingPunct="1">
                        <a:lnSpc>
                          <a:spcPct val="100000"/>
                        </a:lnSpc>
                        <a:spcBef>
                          <a:spcPts val="0"/>
                        </a:spcBef>
                        <a:spcAft>
                          <a:spcPts val="0"/>
                        </a:spcAft>
                        <a:buClrTx/>
                        <a:buSzTx/>
                        <a:buFontTx/>
                        <a:buNone/>
                        <a:tabLst/>
                        <a:defRPr/>
                      </a:pPr>
                      <a:endParaRPr lang="ja-JP" altLang="en-US" sz="1400" b="0"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〇府有施設における再エネ電気調達の状況等の共有</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・電気価格の高騰など電気調達を取り巻く現状の共有</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R7</a:t>
                      </a:r>
                      <a:r>
                        <a:rPr lang="ja-JP" altLang="en-US" sz="1400" b="0" dirty="0">
                          <a:solidFill>
                            <a:schemeClr val="tx1"/>
                          </a:solidFill>
                          <a:latin typeface="Meiryo UI" panose="020B0604030504040204" pitchFamily="50" charset="-128"/>
                          <a:ea typeface="Meiryo UI" panose="020B0604030504040204" pitchFamily="50" charset="-128"/>
                        </a:rPr>
                        <a:t>年度供給分の電気調達については、大手前庁舎、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環境農林水産部出先</a:t>
                      </a:r>
                      <a:r>
                        <a:rPr lang="en-US" altLang="ja-JP" sz="1400" b="0" dirty="0">
                          <a:solidFill>
                            <a:schemeClr val="tx1"/>
                          </a:solidFill>
                          <a:latin typeface="Meiryo UI" panose="020B0604030504040204" pitchFamily="50" charset="-128"/>
                          <a:ea typeface="Meiryo UI" panose="020B0604030504040204" pitchFamily="50" charset="-128"/>
                        </a:rPr>
                        <a:t>3</a:t>
                      </a:r>
                      <a:r>
                        <a:rPr lang="ja-JP" altLang="en-US" sz="1400" b="0" dirty="0">
                          <a:solidFill>
                            <a:schemeClr val="tx1"/>
                          </a:solidFill>
                          <a:latin typeface="Meiryo UI" panose="020B0604030504040204" pitchFamily="50" charset="-128"/>
                          <a:ea typeface="Meiryo UI" panose="020B0604030504040204" pitchFamily="50" charset="-128"/>
                        </a:rPr>
                        <a:t>施設での再エネ</a:t>
                      </a:r>
                      <a:r>
                        <a:rPr lang="en-US" altLang="ja-JP" sz="1400" b="0" dirty="0">
                          <a:solidFill>
                            <a:schemeClr val="tx1"/>
                          </a:solidFill>
                          <a:latin typeface="Meiryo UI" panose="020B0604030504040204" pitchFamily="50" charset="-128"/>
                          <a:ea typeface="Meiryo UI" panose="020B0604030504040204" pitchFamily="50" charset="-128"/>
                        </a:rPr>
                        <a:t>100%</a:t>
                      </a:r>
                      <a:r>
                        <a:rPr lang="ja-JP" altLang="en-US" sz="1400" b="0" dirty="0">
                          <a:solidFill>
                            <a:schemeClr val="tx1"/>
                          </a:solidFill>
                          <a:latin typeface="Meiryo UI" panose="020B0604030504040204" pitchFamily="50" charset="-128"/>
                          <a:ea typeface="Meiryo UI" panose="020B0604030504040204" pitchFamily="50" charset="-128"/>
                        </a:rPr>
                        <a:t>電気</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による入札を実施し、応札あり</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12</a:t>
                      </a:r>
                      <a:r>
                        <a:rPr lang="ja-JP" altLang="en-US" sz="1400" b="0" dirty="0">
                          <a:solidFill>
                            <a:schemeClr val="tx1"/>
                          </a:solidFill>
                          <a:latin typeface="Meiryo UI" panose="020B0604030504040204" pitchFamily="50" charset="-128"/>
                          <a:ea typeface="Meiryo UI" panose="020B0604030504040204" pitchFamily="50" charset="-128"/>
                        </a:rPr>
                        <a:t>月末契約締結予定のため、年始に更新）</a:t>
                      </a:r>
                    </a:p>
                  </a:txBody>
                  <a:tcPr/>
                </a:tc>
                <a:tc>
                  <a:txBody>
                    <a:bodyPr/>
                    <a:lstStyle/>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▶今後の府有施設への太陽光発電施設の導入について</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・施設所管部局へヒアリングを実施し、</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導入候補施設を選定</a:t>
                      </a:r>
                    </a:p>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PPA</a:t>
                      </a:r>
                      <a:r>
                        <a:rPr lang="ja-JP" altLang="en-US" sz="1400" b="0" dirty="0">
                          <a:solidFill>
                            <a:schemeClr val="tx1"/>
                          </a:solidFill>
                          <a:latin typeface="Meiryo UI" panose="020B0604030504040204" pitchFamily="50" charset="-128"/>
                          <a:ea typeface="Meiryo UI" panose="020B0604030504040204" pitchFamily="50" charset="-128"/>
                        </a:rPr>
                        <a:t>事業者選定の公募条件を検討</a:t>
                      </a:r>
                    </a:p>
                    <a:p>
                      <a:pPr marL="0" marR="0" lvl="0" indent="-4572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・ペロブスカイトについての情報収集を</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457200" algn="l" defTabSz="914400" rtl="0" eaLnBrk="1" fontAlgn="auto" latinLnBrk="0" hangingPunct="1">
                        <a:lnSpc>
                          <a:spcPct val="100000"/>
                        </a:lnSpc>
                        <a:spcBef>
                          <a:spcPts val="0"/>
                        </a:spcBef>
                        <a:spcAft>
                          <a:spcPts val="0"/>
                        </a:spcAft>
                        <a:buClrTx/>
                        <a:buSzTx/>
                        <a:buFontTx/>
                        <a:buNone/>
                        <a:tabLst/>
                        <a:defRPr/>
                      </a:pPr>
                      <a:r>
                        <a:rPr lang="en-US" altLang="ja-JP" sz="1400" b="0" dirty="0">
                          <a:solidFill>
                            <a:schemeClr val="tx1"/>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引き続き実施</a:t>
                      </a:r>
                      <a:endParaRPr lang="en-US" altLang="ja-JP" sz="1400" b="0" dirty="0">
                        <a:solidFill>
                          <a:schemeClr val="tx1"/>
                        </a:solidFill>
                        <a:latin typeface="Meiryo UI" panose="020B0604030504040204" pitchFamily="50" charset="-128"/>
                        <a:ea typeface="Meiryo UI" panose="020B0604030504040204" pitchFamily="50" charset="-128"/>
                      </a:endParaRPr>
                    </a:p>
                    <a:p>
                      <a:pPr marL="180000" marR="0" lvl="0" indent="-9000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▶今後の電気調達の方針</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・電気調達を取り巻く状況を踏まえて、</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2030</a:t>
                      </a:r>
                      <a:r>
                        <a:rPr lang="ja-JP" altLang="en-US" sz="1400" b="0" dirty="0">
                          <a:solidFill>
                            <a:schemeClr val="tx1"/>
                          </a:solidFill>
                          <a:latin typeface="Meiryo UI" panose="020B0604030504040204" pitchFamily="50" charset="-128"/>
                          <a:ea typeface="Meiryo UI" panose="020B0604030504040204" pitchFamily="50" charset="-128"/>
                        </a:rPr>
                        <a:t>年に向けた調達方針の検討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a:t>
                      </a:r>
                      <a:r>
                        <a:rPr lang="ja-JP" altLang="en-US" sz="1400" b="0" dirty="0">
                          <a:solidFill>
                            <a:schemeClr val="tx1"/>
                          </a:solidFill>
                          <a:latin typeface="Meiryo UI" panose="020B0604030504040204" pitchFamily="50" charset="-128"/>
                          <a:ea typeface="Meiryo UI" panose="020B0604030504040204" pitchFamily="50" charset="-128"/>
                        </a:rPr>
                        <a:t>７下半期に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r h="2200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公用車電動化</a:t>
                      </a:r>
                      <a:r>
                        <a:rPr lang="en-US" altLang="ja-JP" sz="1400" b="1" dirty="0">
                          <a:solidFill>
                            <a:schemeClr val="tx1"/>
                          </a:solidFill>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長：</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環境農林水産部副理事</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nSpc>
                          <a:spcPct val="50000"/>
                        </a:lnSpc>
                      </a:pP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 6/4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:10/16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第</a:t>
                      </a:r>
                      <a:r>
                        <a:rPr kumimoji="1" lang="en-US" altLang="ja-JP" sz="1400" b="0" dirty="0">
                          <a:solidFill>
                            <a:schemeClr val="tx1"/>
                          </a:solidFill>
                          <a:latin typeface="Meiryo UI" panose="020B0604030504040204" pitchFamily="50" charset="-128"/>
                          <a:ea typeface="Meiryo UI" panose="020B0604030504040204" pitchFamily="50" charset="-128"/>
                        </a:rPr>
                        <a:t>3</a:t>
                      </a:r>
                      <a:r>
                        <a:rPr kumimoji="1" lang="ja-JP" altLang="en-US" sz="1400" b="0" dirty="0">
                          <a:solidFill>
                            <a:schemeClr val="tx1"/>
                          </a:solidFill>
                          <a:latin typeface="Meiryo UI" panose="020B0604030504040204" pitchFamily="50" charset="-128"/>
                          <a:ea typeface="Meiryo UI" panose="020B0604030504040204" pitchFamily="50" charset="-128"/>
                        </a:rPr>
                        <a:t>回</a:t>
                      </a:r>
                      <a:r>
                        <a:rPr kumimoji="1" lang="en-US" altLang="ja-JP" sz="1400" b="0" dirty="0">
                          <a:solidFill>
                            <a:schemeClr val="tx1"/>
                          </a:solidFill>
                          <a:latin typeface="Meiryo UI" panose="020B0604030504040204" pitchFamily="50" charset="-128"/>
                          <a:ea typeface="Meiryo UI" panose="020B0604030504040204" pitchFamily="50" charset="-128"/>
                        </a:rPr>
                        <a:t>:2/27</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〇乗用車及び貨物車等の電動車導入スケジュール・目標の素案について、各部と調整</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〇素案について</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で議論し、合意を得る</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10</a:t>
                      </a:r>
                      <a:r>
                        <a:rPr lang="ja-JP" altLang="en-US" sz="1400" b="0" dirty="0">
                          <a:solidFill>
                            <a:schemeClr val="tx1"/>
                          </a:solidFill>
                          <a:latin typeface="Meiryo UI" panose="020B0604030504040204" pitchFamily="50" charset="-128"/>
                          <a:ea typeface="Meiryo UI" panose="020B0604030504040204" pitchFamily="50" charset="-128"/>
                        </a:rPr>
                        <a:t>月・２月）</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〇案をもとにＲ</a:t>
                      </a:r>
                      <a:r>
                        <a:rPr lang="en-US" altLang="ja-JP" sz="1400" b="0" dirty="0">
                          <a:solidFill>
                            <a:schemeClr val="tx1"/>
                          </a:solidFill>
                          <a:latin typeface="Meiryo UI" panose="020B0604030504040204" pitchFamily="50" charset="-128"/>
                          <a:ea typeface="Meiryo UI" panose="020B0604030504040204" pitchFamily="50" charset="-128"/>
                        </a:rPr>
                        <a:t>8</a:t>
                      </a:r>
                      <a:r>
                        <a:rPr lang="ja-JP" altLang="en-US" sz="1400" b="0" dirty="0">
                          <a:solidFill>
                            <a:schemeClr val="tx1"/>
                          </a:solidFill>
                          <a:latin typeface="Meiryo UI" panose="020B0604030504040204" pitchFamily="50" charset="-128"/>
                          <a:ea typeface="Meiryo UI" panose="020B0604030504040204" pitchFamily="50" charset="-128"/>
                        </a:rPr>
                        <a:t>年度以降に必要な予算増額分の措置について、財政協議を開始予定（３月以降）</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1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乗用車及び貨物車等の</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ZEV</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HV</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導入スケジュールの案をもとに、</a:t>
                      </a:r>
                      <a:r>
                        <a:rPr lang="ja-JP" altLang="en-US" sz="1400" b="0" dirty="0">
                          <a:solidFill>
                            <a:schemeClr val="tx1"/>
                          </a:solidFill>
                          <a:latin typeface="Meiryo UI" panose="020B0604030504040204" pitchFamily="50" charset="-128"/>
                          <a:ea typeface="Meiryo UI" panose="020B0604030504040204" pitchFamily="50" charset="-128"/>
                        </a:rPr>
                        <a:t>財政課と協議</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ts val="2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▶財政課の合意が得られたのち、</a:t>
                      </a:r>
                      <a:r>
                        <a:rPr lang="en-US" altLang="ja-JP" sz="1400" b="0" dirty="0">
                          <a:solidFill>
                            <a:schemeClr val="tx1"/>
                          </a:solidFill>
                          <a:latin typeface="Meiryo UI" panose="020B0604030504040204" pitchFamily="50" charset="-128"/>
                          <a:ea typeface="Meiryo UI" panose="020B0604030504040204" pitchFamily="50" charset="-128"/>
                        </a:rPr>
                        <a:t>CN</a:t>
                      </a:r>
                      <a:r>
                        <a:rPr lang="ja-JP" altLang="en-US" sz="1400" b="0" dirty="0">
                          <a:solidFill>
                            <a:schemeClr val="tx1"/>
                          </a:solidFill>
                          <a:latin typeface="Meiryo UI" panose="020B0604030504040204" pitchFamily="50" charset="-128"/>
                          <a:ea typeface="Meiryo UI" panose="020B0604030504040204" pitchFamily="50" charset="-128"/>
                        </a:rPr>
                        <a:t>推進本部で導入スケジュール及び目標の確定（８月ごろ）</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ts val="2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▶各部局で予算要求（</a:t>
                      </a:r>
                      <a:r>
                        <a:rPr lang="en-US" altLang="ja-JP" sz="1400" b="0" dirty="0">
                          <a:solidFill>
                            <a:schemeClr val="tx1"/>
                          </a:solidFill>
                          <a:latin typeface="Meiryo UI" panose="020B0604030504040204" pitchFamily="50" charset="-128"/>
                          <a:ea typeface="Meiryo UI" panose="020B0604030504040204" pitchFamily="50" charset="-128"/>
                        </a:rPr>
                        <a:t>9</a:t>
                      </a:r>
                      <a:r>
                        <a:rPr lang="ja-JP" altLang="en-US" sz="1400" b="0" dirty="0">
                          <a:solidFill>
                            <a:schemeClr val="tx1"/>
                          </a:solidFill>
                          <a:latin typeface="Meiryo UI" panose="020B0604030504040204" pitchFamily="50" charset="-128"/>
                          <a:ea typeface="Meiryo UI" panose="020B0604030504040204" pitchFamily="50" charset="-128"/>
                        </a:rPr>
                        <a:t>月以降）</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ts val="2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▶引き続き、効率的な導入・横断的な課題への対応策を検討し実施</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a:t>
                      </a:r>
                      <a:r>
                        <a:rPr lang="ja-JP" altLang="en-US" sz="1400" b="0" dirty="0">
                          <a:solidFill>
                            <a:schemeClr val="tx1"/>
                          </a:solidFill>
                          <a:latin typeface="Meiryo UI" panose="020B0604030504040204" pitchFamily="50" charset="-128"/>
                          <a:ea typeface="Meiryo UI" panose="020B0604030504040204" pitchFamily="50" charset="-128"/>
                        </a:rPr>
                        <a:t>７</a:t>
                      </a:r>
                      <a:r>
                        <a:rPr lang="en-US" altLang="ja-JP" sz="1400" b="0" dirty="0">
                          <a:solidFill>
                            <a:schemeClr val="tx1"/>
                          </a:solidFill>
                          <a:latin typeface="Meiryo UI" panose="020B0604030504040204" pitchFamily="50" charset="-128"/>
                          <a:ea typeface="Meiryo UI" panose="020B0604030504040204" pitchFamily="50" charset="-128"/>
                        </a:rPr>
                        <a:t>2</a:t>
                      </a:r>
                      <a:r>
                        <a:rPr lang="ja-JP" altLang="en-US" sz="1400" b="0" dirty="0">
                          <a:solidFill>
                            <a:schemeClr val="tx1"/>
                          </a:solidFill>
                          <a:latin typeface="Meiryo UI" panose="020B0604030504040204" pitchFamily="50" charset="-128"/>
                          <a:ea typeface="Meiryo UI" panose="020B0604030504040204" pitchFamily="50" charset="-128"/>
                        </a:rPr>
                        <a:t>月に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370046"/>
                  </a:ext>
                </a:extLst>
              </a:tr>
            </a:tbl>
          </a:graphicData>
        </a:graphic>
      </p:graphicFrame>
      <p:sp>
        <p:nvSpPr>
          <p:cNvPr id="6" name="スライド番号プレースホルダー 1"/>
          <p:cNvSpPr txBox="1">
            <a:spLocks/>
          </p:cNvSpPr>
          <p:nvPr/>
        </p:nvSpPr>
        <p:spPr>
          <a:xfrm>
            <a:off x="8622504"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4</a:t>
            </a:fld>
            <a:endParaRPr lang="ja-JP" altLang="en-US"/>
          </a:p>
        </p:txBody>
      </p:sp>
    </p:spTree>
    <p:extLst>
      <p:ext uri="{BB962C8B-B14F-4D97-AF65-F5344CB8AC3E}">
        <p14:creationId xmlns:p14="http://schemas.microsoft.com/office/powerpoint/2010/main" val="297020055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27" tIns="45714" rIns="91427" bIns="45714" rtlCol="0">
        <a:spAutoFit/>
      </a:bodyPr>
      <a:lstStyle>
        <a:defPPr marL="0" indent="0" algn="l">
          <a:lnSpc>
            <a:spcPct val="120000"/>
          </a:lnSpc>
          <a:spcBef>
            <a:spcPts val="600"/>
          </a:spcBef>
          <a:buNone/>
          <a:defRPr sz="4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38E21E72-11BE-41D3-9CFE-BCDDA8C5B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F2B781-57A1-4FB1-ADF3-FC8F7F635F05}">
  <ds:schemaRefs>
    <ds:schemaRef ds:uri="http://schemas.microsoft.com/sharepoint/v3/contenttype/forms"/>
  </ds:schemaRefs>
</ds:datastoreItem>
</file>

<file path=customXml/itemProps3.xml><?xml version="1.0" encoding="utf-8"?>
<ds:datastoreItem xmlns:ds="http://schemas.openxmlformats.org/officeDocument/2006/customXml" ds:itemID="{6083F2DB-F561-4E81-B4A4-742502F735A2}">
  <ds:schemaRefs>
    <ds:schemaRef ds:uri="70d7d652-1edb-4486-adb7-569848e2bdac"/>
    <ds:schemaRef ds:uri="http://purl.org/dc/elements/1.1/"/>
    <ds:schemaRef ds:uri="http://purl.org/dc/terms/"/>
    <ds:schemaRef ds:uri="http://purl.org/dc/dcmitype/"/>
    <ds:schemaRef ds:uri="http://www.w3.org/XML/1998/namespace"/>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13384</TotalTime>
  <Words>1947</Words>
  <Application>Microsoft Office PowerPoint</Application>
  <PresentationFormat>画面に合わせる (4:3)</PresentationFormat>
  <Paragraphs>247</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参考資料</dc:title>
  <dc:creator/>
  <cp:revision>72</cp:revision>
  <cp:lastPrinted>2022-06-07T03:41:05Z</cp:lastPrinted>
  <dcterms:created xsi:type="dcterms:W3CDTF">2017-04-27T03:40:35Z</dcterms:created>
  <dcterms:modified xsi:type="dcterms:W3CDTF">2025-02-12T07:59:12Z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