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  <p:sldMasterId id="2147483743" r:id="rId2"/>
  </p:sldMasterIdLst>
  <p:notesMasterIdLst>
    <p:notesMasterId r:id="rId26"/>
  </p:notesMasterIdLst>
  <p:sldIdLst>
    <p:sldId id="2147376389" r:id="rId3"/>
    <p:sldId id="2147376364" r:id="rId4"/>
    <p:sldId id="2147376366" r:id="rId5"/>
    <p:sldId id="2147376390" r:id="rId6"/>
    <p:sldId id="2147376392" r:id="rId7"/>
    <p:sldId id="2147376368" r:id="rId8"/>
    <p:sldId id="2147376288" r:id="rId9"/>
    <p:sldId id="2147376350" r:id="rId10"/>
    <p:sldId id="2147376386" r:id="rId11"/>
    <p:sldId id="2147376379" r:id="rId12"/>
    <p:sldId id="2147376387" r:id="rId13"/>
    <p:sldId id="2147376371" r:id="rId14"/>
    <p:sldId id="2147376289" r:id="rId15"/>
    <p:sldId id="2147376393" r:id="rId16"/>
    <p:sldId id="2147376388" r:id="rId17"/>
    <p:sldId id="2147376381" r:id="rId18"/>
    <p:sldId id="2147376361" r:id="rId19"/>
    <p:sldId id="2147376373" r:id="rId20"/>
    <p:sldId id="2147376290" r:id="rId21"/>
    <p:sldId id="2147376346" r:id="rId22"/>
    <p:sldId id="2147376391" r:id="rId23"/>
    <p:sldId id="2147376383" r:id="rId24"/>
    <p:sldId id="2147376363" r:id="rId2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72C4"/>
    <a:srgbClr val="FFC000"/>
    <a:srgbClr val="FFFFFF"/>
    <a:srgbClr val="C6C7D4"/>
    <a:srgbClr val="C5C7D5"/>
    <a:srgbClr val="C4C5D6"/>
    <a:srgbClr val="C7CFDB"/>
    <a:srgbClr val="CDCDCD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1" autoAdjust="0"/>
    <p:restoredTop sz="93649" autoAdjust="0"/>
  </p:normalViewPr>
  <p:slideViewPr>
    <p:cSldViewPr snapToGrid="0">
      <p:cViewPr varScale="1">
        <p:scale>
          <a:sx n="68" d="100"/>
          <a:sy n="68" d="100"/>
        </p:scale>
        <p:origin x="1300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328" y="-1092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6" cy="498693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8693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r">
              <a:defRPr sz="1200"/>
            </a:lvl1pPr>
          </a:lstStyle>
          <a:p>
            <a:fld id="{1B9B9BB8-A8DB-4420-B737-80BF3F070421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6" rIns="91393" bIns="456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9"/>
            <a:ext cx="5445760" cy="3913614"/>
          </a:xfrm>
          <a:prstGeom prst="rect">
            <a:avLst/>
          </a:prstGeom>
        </p:spPr>
        <p:txBody>
          <a:bodyPr vert="horz" lIns="91393" tIns="45696" rIns="91393" bIns="4569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7"/>
            <a:ext cx="2949786" cy="498692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8692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r">
              <a:defRPr sz="1200"/>
            </a:lvl1pPr>
          </a:lstStyle>
          <a:p>
            <a:fld id="{27E416F5-78A8-40C4-846D-8F488E42E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31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4600"/>
            <a:ext cx="4851400" cy="33591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16F5-78A8-40C4-846D-8F488E42E6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38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954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16F5-78A8-40C4-846D-8F488E42E65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79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8345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02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289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16F5-78A8-40C4-846D-8F488E42E65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20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338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2971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79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16F5-78A8-40C4-846D-8F488E42E6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2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16F5-78A8-40C4-846D-8F488E42E65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2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00088" y="744538"/>
            <a:ext cx="5426075" cy="3757612"/>
          </a:xfrm>
        </p:spPr>
      </p:sp>
      <p:sp>
        <p:nvSpPr>
          <p:cNvPr id="4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16F5-78A8-40C4-846D-8F488E42E6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01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562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28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76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05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CAFF1E9-80F5-4C5D-BC7C-4F65748A1652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05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A6C5855-C64B-43B8-999D-0C98A5ADB7D5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83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D21B045-F64C-42B7-A669-C9028C700E03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342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5301" y="6356494"/>
            <a:ext cx="2311400" cy="365125"/>
          </a:xfrm>
          <a:prstGeom prst="rect">
            <a:avLst/>
          </a:prstGeom>
        </p:spPr>
        <p:txBody>
          <a:bodyPr/>
          <a:lstStyle/>
          <a:p>
            <a:fld id="{123B5A89-2F8E-4B68-A97A-7A8303A3FA8F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70" y="6356494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4" y="202886"/>
            <a:ext cx="9505503" cy="4497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4"/>
            <a:ext cx="9396723" cy="156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87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7" y="3104967"/>
            <a:ext cx="1391407" cy="2978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5" y="3769297"/>
            <a:ext cx="973023" cy="2085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3" y="4365107"/>
            <a:ext cx="827150" cy="156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87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7" y="764706"/>
            <a:ext cx="9505950" cy="515948"/>
          </a:xfrm>
          <a:prstGeom prst="rect">
            <a:avLst/>
          </a:prstGeo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192862" lvl="0" indent="-192862">
              <a:spcBef>
                <a:spcPts val="450"/>
              </a:spcBef>
              <a:spcAft>
                <a:spcPts val="45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428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F1E9-80F5-4C5D-BC7C-4F65748A1652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334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1F0A-D7A7-48C1-93F3-C0E04DC4D33F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43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F7A-145F-4B8E-B737-F40A4FA3371A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95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8889-4461-44B2-94BD-3A5A444F6E2D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95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410E-C5DC-4620-AB84-F6CA19B161E7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7AB-B0F4-4802-8E0F-EF23E2EE51F4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6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D5F2-3452-427C-8FD5-0F5D55004673}" type="datetime1">
              <a:rPr kumimoji="1" lang="ja-JP" altLang="en-US" smtClean="0"/>
              <a:t>2025/1/21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340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90A91F0A-D7A7-48C1-93F3-C0E04DC4D33F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81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85647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32F-4B91-4F6D-AC27-FFA8CC5F9B51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93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958128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B045-F64C-42B7-A669-C9028C700E03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26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4B0640-AFF6-4811-96D0-670E71823B0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BAFFF7A-145F-4B8E-B737-F40A4FA3371A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14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DD8889-4461-44B2-94BD-3A5A444F6E2D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46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9197410E-C5DC-4620-AB84-F6CA19B161E7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55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AFE27AB-B0F4-4802-8E0F-EF23E2EE51F4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08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9179D5F2-3452-427C-8FD5-0F5D55004673}" type="datetime1">
              <a:rPr kumimoji="1" lang="ja-JP" altLang="en-US" smtClean="0"/>
              <a:t>2025/1/21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33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F610C5B-5C95-439E-ADD1-21BF4871304F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72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92D4132F-4B91-4F6D-AC27-FFA8CC5F9B51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49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19043" y="634429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300" b="1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四角形: 角を丸くする 3">
            <a:extLst>
              <a:ext uri="{FF2B5EF4-FFF2-40B4-BE49-F238E27FC236}">
                <a16:creationId xmlns:a16="http://schemas.microsoft.com/office/drawing/2014/main" id="{7D22FC63-3776-4845-A1E8-0676AFAB23B2}"/>
              </a:ext>
            </a:extLst>
          </p:cNvPr>
          <p:cNvSpPr/>
          <p:nvPr userDrawn="1"/>
        </p:nvSpPr>
        <p:spPr>
          <a:xfrm>
            <a:off x="723595" y="908972"/>
            <a:ext cx="8458811" cy="5040056"/>
          </a:xfrm>
          <a:prstGeom prst="roundRect">
            <a:avLst>
              <a:gd name="adj" fmla="val 3258"/>
            </a:avLst>
          </a:prstGeom>
          <a:noFill/>
          <a:ln w="3175"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63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楕円 4">
            <a:extLst>
              <a:ext uri="{FF2B5EF4-FFF2-40B4-BE49-F238E27FC236}">
                <a16:creationId xmlns:a16="http://schemas.microsoft.com/office/drawing/2014/main" id="{630A02EF-275E-4C76-AB06-9F0CC9A1690F}"/>
              </a:ext>
            </a:extLst>
          </p:cNvPr>
          <p:cNvSpPr/>
          <p:nvPr userDrawn="1"/>
        </p:nvSpPr>
        <p:spPr>
          <a:xfrm>
            <a:off x="1049672" y="6030917"/>
            <a:ext cx="344917" cy="13287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63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楕円 14">
            <a:extLst>
              <a:ext uri="{FF2B5EF4-FFF2-40B4-BE49-F238E27FC236}">
                <a16:creationId xmlns:a16="http://schemas.microsoft.com/office/drawing/2014/main" id="{C7AFB862-5607-4B3A-82E2-3E1A198068C3}"/>
              </a:ext>
            </a:extLst>
          </p:cNvPr>
          <p:cNvSpPr/>
          <p:nvPr userDrawn="1"/>
        </p:nvSpPr>
        <p:spPr>
          <a:xfrm>
            <a:off x="931080" y="6149806"/>
            <a:ext cx="127811" cy="8300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63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図 9" descr="アイコン  自動的に生成された説明">
            <a:extLst>
              <a:ext uri="{FF2B5EF4-FFF2-40B4-BE49-F238E27FC236}">
                <a16:creationId xmlns:a16="http://schemas.microsoft.com/office/drawing/2014/main" id="{87971058-09CA-6043-BFBE-6AE144C55EB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71"/>
            <a:ext cx="990600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3935FEF-27EB-4DA9-BCAD-69011840F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00" y="5979121"/>
            <a:ext cx="511881" cy="79936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F70297C-4F9E-936F-1DAC-B83C8D6A19A9}"/>
              </a:ext>
            </a:extLst>
          </p:cNvPr>
          <p:cNvSpPr/>
          <p:nvPr userDrawn="1"/>
        </p:nvSpPr>
        <p:spPr>
          <a:xfrm>
            <a:off x="387626" y="5854148"/>
            <a:ext cx="1006962" cy="93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189CC0-BEAD-E35C-E620-FD30DABA834D}"/>
              </a:ext>
            </a:extLst>
          </p:cNvPr>
          <p:cNvSpPr/>
          <p:nvPr userDrawn="1"/>
        </p:nvSpPr>
        <p:spPr>
          <a:xfrm>
            <a:off x="681038" y="869011"/>
            <a:ext cx="8678517" cy="509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365578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42" r:id="rId12"/>
  </p:sldLayoutIdLst>
  <p:hf hdr="0" ftr="0" dt="0"/>
  <p:txStyles>
    <p:titleStyle>
      <a:lvl1pPr algn="l" defTabSz="742950" rtl="0" eaLnBrk="1" latinLnBrk="0" hangingPunct="1">
        <a:lnSpc>
          <a:spcPct val="15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5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557213" indent="-185738" algn="l" defTabSz="742950" rtl="0" eaLnBrk="1" latinLnBrk="0" hangingPunct="1">
        <a:lnSpc>
          <a:spcPct val="15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928688" indent="-185738" algn="l" defTabSz="742950" rtl="0" eaLnBrk="1" latinLnBrk="0" hangingPunct="1">
        <a:lnSpc>
          <a:spcPct val="15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300163" indent="-185738" algn="l" defTabSz="742950" rtl="0" eaLnBrk="1" latinLnBrk="0" hangingPunct="1">
        <a:lnSpc>
          <a:spcPct val="15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1671638" indent="-185738" algn="l" defTabSz="742950" rtl="0" eaLnBrk="1" latinLnBrk="0" hangingPunct="1">
        <a:lnSpc>
          <a:spcPct val="15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四角形: 角を丸くする 3">
            <a:extLst>
              <a:ext uri="{FF2B5EF4-FFF2-40B4-BE49-F238E27FC236}">
                <a16:creationId xmlns:a16="http://schemas.microsoft.com/office/drawing/2014/main" id="{1F951D1B-4A8D-4E9C-2C29-49B35B01FB29}"/>
              </a:ext>
            </a:extLst>
          </p:cNvPr>
          <p:cNvSpPr/>
          <p:nvPr userDrawn="1"/>
        </p:nvSpPr>
        <p:spPr>
          <a:xfrm>
            <a:off x="723595" y="908972"/>
            <a:ext cx="8458811" cy="5040056"/>
          </a:xfrm>
          <a:prstGeom prst="roundRect">
            <a:avLst>
              <a:gd name="adj" fmla="val 3258"/>
            </a:avLst>
          </a:prstGeom>
          <a:noFill/>
          <a:ln w="3175"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63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楕円 4">
            <a:extLst>
              <a:ext uri="{FF2B5EF4-FFF2-40B4-BE49-F238E27FC236}">
                <a16:creationId xmlns:a16="http://schemas.microsoft.com/office/drawing/2014/main" id="{9A1F6275-8A7B-9AE4-1C0B-1D04C101A376}"/>
              </a:ext>
            </a:extLst>
          </p:cNvPr>
          <p:cNvSpPr/>
          <p:nvPr userDrawn="1"/>
        </p:nvSpPr>
        <p:spPr>
          <a:xfrm>
            <a:off x="1049672" y="6030917"/>
            <a:ext cx="344917" cy="13287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63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楕円 14">
            <a:extLst>
              <a:ext uri="{FF2B5EF4-FFF2-40B4-BE49-F238E27FC236}">
                <a16:creationId xmlns:a16="http://schemas.microsoft.com/office/drawing/2014/main" id="{97C6D69B-1970-8C86-F37F-3D9B0ADDC70A}"/>
              </a:ext>
            </a:extLst>
          </p:cNvPr>
          <p:cNvSpPr/>
          <p:nvPr userDrawn="1"/>
        </p:nvSpPr>
        <p:spPr>
          <a:xfrm>
            <a:off x="931080" y="6149806"/>
            <a:ext cx="127811" cy="8300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63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図 9" descr="アイコン  自動的に生成された説明">
            <a:extLst>
              <a:ext uri="{FF2B5EF4-FFF2-40B4-BE49-F238E27FC236}">
                <a16:creationId xmlns:a16="http://schemas.microsoft.com/office/drawing/2014/main" id="{42D3D3A9-3773-EC2F-B7C0-39FC1E8BF5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71"/>
            <a:ext cx="990600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5419112-5829-AF8E-70DA-406787E40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00" y="5979121"/>
            <a:ext cx="511881" cy="79936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7C8B5C-D1FA-E96D-35C2-326160AC1FEE}"/>
              </a:ext>
            </a:extLst>
          </p:cNvPr>
          <p:cNvSpPr/>
          <p:nvPr userDrawn="1"/>
        </p:nvSpPr>
        <p:spPr>
          <a:xfrm>
            <a:off x="387626" y="5854148"/>
            <a:ext cx="1006962" cy="93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5FCE643-5432-DB36-49C5-43BF82BD7F39}"/>
              </a:ext>
            </a:extLst>
          </p:cNvPr>
          <p:cNvSpPr/>
          <p:nvPr userDrawn="1"/>
        </p:nvSpPr>
        <p:spPr>
          <a:xfrm>
            <a:off x="681038" y="869011"/>
            <a:ext cx="8678517" cy="509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40195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57731" y="821467"/>
            <a:ext cx="8669981" cy="445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463" dirty="0"/>
          </a:p>
        </p:txBody>
      </p:sp>
      <p:sp>
        <p:nvSpPr>
          <p:cNvPr id="4" name="正方形/長方形 3"/>
          <p:cNvSpPr/>
          <p:nvPr/>
        </p:nvSpPr>
        <p:spPr>
          <a:xfrm>
            <a:off x="878288" y="1255207"/>
            <a:ext cx="8459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2025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年大阪・関西万博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「大阪ウィーク ～</a:t>
            </a: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春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・</a:t>
            </a:r>
            <a:r>
              <a:rPr lang="ja-JP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夏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・</a:t>
            </a:r>
            <a:r>
              <a:rPr lang="ja-JP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秋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～」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開催概要について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90826F-C1D6-4CE6-9172-B11E138EA0B2}"/>
              </a:ext>
            </a:extLst>
          </p:cNvPr>
          <p:cNvSpPr txBox="1"/>
          <p:nvPr/>
        </p:nvSpPr>
        <p:spPr>
          <a:xfrm>
            <a:off x="5950027" y="897089"/>
            <a:ext cx="3955973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244"/>
              </a:spcAft>
            </a:pP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掲載内容は、調整状況等を踏まえ、順次更新していきます。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DE9D242-C017-4482-8E79-06FEC0E94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549" y="3392039"/>
            <a:ext cx="3834493" cy="164309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8323EE-046C-4AF6-9328-9ECFF3173C40}"/>
              </a:ext>
            </a:extLst>
          </p:cNvPr>
          <p:cNvSpPr/>
          <p:nvPr/>
        </p:nvSpPr>
        <p:spPr>
          <a:xfrm>
            <a:off x="2991477" y="5817262"/>
            <a:ext cx="4289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Meiryo UI" pitchFamily="50"/>
                <a:ea typeface="Meiryo UI" pitchFamily="50"/>
                <a:cs typeface="Times New Roman" pitchFamily="18"/>
              </a:rPr>
              <a:t>2025</a:t>
            </a:r>
            <a:r>
              <a:rPr lang="ja-JP" altLang="en-US" sz="1600" dirty="0">
                <a:latin typeface="Meiryo UI" pitchFamily="50"/>
                <a:ea typeface="Meiryo UI" pitchFamily="50"/>
                <a:cs typeface="Times New Roman" pitchFamily="18"/>
              </a:rPr>
              <a:t>年</a:t>
            </a:r>
            <a:r>
              <a:rPr lang="en-US" altLang="ja-JP" sz="1600" dirty="0">
                <a:latin typeface="Meiryo UI" pitchFamily="50"/>
                <a:ea typeface="Meiryo UI" pitchFamily="50"/>
                <a:cs typeface="Times New Roman" pitchFamily="18"/>
              </a:rPr>
              <a:t>1</a:t>
            </a:r>
            <a:r>
              <a:rPr lang="ja-JP" altLang="en-US" sz="1600" dirty="0">
                <a:latin typeface="Meiryo UI" pitchFamily="50"/>
                <a:ea typeface="Meiryo UI" pitchFamily="50"/>
                <a:cs typeface="Times New Roman" pitchFamily="18"/>
              </a:rPr>
              <a:t>月</a:t>
            </a:r>
            <a:r>
              <a:rPr lang="en-US" altLang="ja-JP" sz="1600" dirty="0">
                <a:latin typeface="Meiryo UI" pitchFamily="50"/>
                <a:ea typeface="Meiryo UI" pitchFamily="50"/>
                <a:cs typeface="Times New Roman" pitchFamily="18"/>
              </a:rPr>
              <a:t>21</a:t>
            </a:r>
            <a:r>
              <a:rPr lang="ja-JP" altLang="en-US" sz="1600" dirty="0">
                <a:latin typeface="Meiryo UI" pitchFamily="50"/>
                <a:ea typeface="Meiryo UI" pitchFamily="50"/>
                <a:cs typeface="Times New Roman" pitchFamily="18"/>
              </a:rPr>
              <a:t>日　大阪府市万博推進局</a:t>
            </a:r>
            <a:endParaRPr lang="en-US" altLang="ja-JP" sz="1600" dirty="0">
              <a:latin typeface="Meiryo UI" pitchFamily="50"/>
              <a:ea typeface="Meiryo UI" pitchFamily="50"/>
              <a:cs typeface="Times New Roman" pitchFamily="18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9498BBFC-B85C-2243-A86B-1B6502621201}"/>
              </a:ext>
            </a:extLst>
          </p:cNvPr>
          <p:cNvSpPr txBox="1"/>
          <p:nvPr/>
        </p:nvSpPr>
        <p:spPr>
          <a:xfrm>
            <a:off x="3397921" y="5073338"/>
            <a:ext cx="341974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4472C4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笑おう！</a:t>
            </a:r>
            <a:r>
              <a:rPr kumimoji="1" lang="ja-JP" altLang="en-US" sz="1000" b="1" dirty="0">
                <a:solidFill>
                  <a:srgbClr val="FF00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踊ろう！</a:t>
            </a:r>
            <a:r>
              <a:rPr kumimoji="1" lang="ja-JP" altLang="en-US" sz="1000" b="1" dirty="0">
                <a:solidFill>
                  <a:srgbClr val="4472C4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歌おう！</a:t>
            </a:r>
            <a:r>
              <a:rPr kumimoji="1" lang="ja-JP" altLang="en-US" sz="1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まるごと大阪</a:t>
            </a:r>
            <a:endParaRPr kumimoji="1" lang="en-US" altLang="ja-JP" sz="10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Smile!</a:t>
            </a:r>
            <a:r>
              <a:rPr kumimoji="1" lang="en-US" altLang="ja-JP" sz="1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Dance!</a:t>
            </a:r>
            <a:r>
              <a:rPr kumimoji="1" lang="en-US" altLang="ja-JP" sz="10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Sing!</a:t>
            </a:r>
            <a:r>
              <a:rPr kumimoji="1"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Enjoy All of Osaka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C80EAD-4C81-99E7-10BC-29B541FE015A}"/>
              </a:ext>
            </a:extLst>
          </p:cNvPr>
          <p:cNvSpPr/>
          <p:nvPr/>
        </p:nvSpPr>
        <p:spPr>
          <a:xfrm>
            <a:off x="8027719" y="143202"/>
            <a:ext cx="1793176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Meiryo UI" pitchFamily="50"/>
                <a:ea typeface="Meiryo UI" pitchFamily="50"/>
                <a:cs typeface="Times New Roman" pitchFamily="18"/>
              </a:rPr>
              <a:t>公表用</a:t>
            </a:r>
            <a:endParaRPr lang="en-US" altLang="ja-JP" sz="1200" dirty="0">
              <a:solidFill>
                <a:srgbClr val="FF0000"/>
              </a:solidFill>
              <a:latin typeface="Meiryo UI" pitchFamily="50"/>
              <a:ea typeface="Meiryo UI" pitchFamily="5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7731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 2">
            <a:extLst>
              <a:ext uri="{FF2B5EF4-FFF2-40B4-BE49-F238E27FC236}">
                <a16:creationId xmlns:a16="http://schemas.microsoft.com/office/drawing/2014/main" id="{B37D04AE-BF87-4B83-896F-18E651A6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09773"/>
              </p:ext>
            </p:extLst>
          </p:nvPr>
        </p:nvGraphicFramePr>
        <p:xfrm>
          <a:off x="230157" y="290292"/>
          <a:ext cx="9497160" cy="6299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7160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62990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53350" y="6504696"/>
            <a:ext cx="2228850" cy="365125"/>
          </a:xfrm>
        </p:spPr>
        <p:txBody>
          <a:bodyPr/>
          <a:lstStyle/>
          <a:p>
            <a:r>
              <a:rPr kumimoji="1" lang="ja-JP" altLang="en-US" sz="1400" b="1" dirty="0"/>
              <a:t>６</a:t>
            </a:r>
          </a:p>
        </p:txBody>
      </p:sp>
      <p:sp>
        <p:nvSpPr>
          <p:cNvPr id="23" name="四角形: 角を丸くする 32">
            <a:extLst>
              <a:ext uri="{FF2B5EF4-FFF2-40B4-BE49-F238E27FC236}">
                <a16:creationId xmlns:a16="http://schemas.microsoft.com/office/drawing/2014/main" id="{610E4429-B3F1-44F9-95D3-7F605BC11139}"/>
              </a:ext>
            </a:extLst>
          </p:cNvPr>
          <p:cNvSpPr/>
          <p:nvPr/>
        </p:nvSpPr>
        <p:spPr>
          <a:xfrm>
            <a:off x="408097" y="542388"/>
            <a:ext cx="1443157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629510-577D-4830-9275-BC126B9E67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962" y="2132203"/>
            <a:ext cx="2036826" cy="153276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26691C1-C990-48DE-A5FB-82E85FD7835A}"/>
              </a:ext>
            </a:extLst>
          </p:cNvPr>
          <p:cNvSpPr txBox="1"/>
          <p:nvPr/>
        </p:nvSpPr>
        <p:spPr>
          <a:xfrm>
            <a:off x="2965314" y="3653279"/>
            <a:ext cx="17022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次世代ファッション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B92FD3-FFBB-4E5E-BD8C-48F51935A6BD}"/>
              </a:ext>
            </a:extLst>
          </p:cNvPr>
          <p:cNvSpPr txBox="1"/>
          <p:nvPr/>
        </p:nvSpPr>
        <p:spPr>
          <a:xfrm>
            <a:off x="374002" y="984455"/>
            <a:ext cx="2674139" cy="158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〇日本遺産「龍田古道」を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デジタル技術で可視化した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作品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の展示に加え、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地域課題解決をめざす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次世代ファッション等の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取組みも展示。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四角形: 角を丸くする 32">
            <a:extLst>
              <a:ext uri="{FF2B5EF4-FFF2-40B4-BE49-F238E27FC236}">
                <a16:creationId xmlns:a16="http://schemas.microsoft.com/office/drawing/2014/main" id="{95978E97-FDA4-486F-90CA-604EEF5064EF}"/>
              </a:ext>
            </a:extLst>
          </p:cNvPr>
          <p:cNvSpPr/>
          <p:nvPr/>
        </p:nvSpPr>
        <p:spPr>
          <a:xfrm>
            <a:off x="5186333" y="542388"/>
            <a:ext cx="1606557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やり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B68C665-58D3-4673-A8A8-D77ACDF90F51}"/>
              </a:ext>
            </a:extLst>
          </p:cNvPr>
          <p:cNvSpPr txBox="1"/>
          <p:nvPr/>
        </p:nvSpPr>
        <p:spPr>
          <a:xfrm>
            <a:off x="7330001" y="1996335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百舌鳥・古市古墳群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VR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CCC412F-6C31-4DF3-BD7D-7EED1BFB894F}"/>
              </a:ext>
            </a:extLst>
          </p:cNvPr>
          <p:cNvSpPr txBox="1"/>
          <p:nvPr/>
        </p:nvSpPr>
        <p:spPr>
          <a:xfrm>
            <a:off x="7277360" y="3710209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勝ちダルマづくり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C049012-BC66-486F-92BE-6C9CD426B784}"/>
              </a:ext>
            </a:extLst>
          </p:cNvPr>
          <p:cNvSpPr txBox="1"/>
          <p:nvPr/>
        </p:nvSpPr>
        <p:spPr>
          <a:xfrm>
            <a:off x="5193368" y="988793"/>
            <a:ext cx="2444722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〇世界遺産「百舌鳥・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古市古墳群」の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VR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体験や、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勝ちダルマづくりを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はじめとする大阪の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歴史文化等を体験。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BDE39C6-358F-4311-A27A-81EC49098CB1}"/>
              </a:ext>
            </a:extLst>
          </p:cNvPr>
          <p:cNvSpPr txBox="1"/>
          <p:nvPr/>
        </p:nvSpPr>
        <p:spPr>
          <a:xfrm>
            <a:off x="523148" y="2673882"/>
            <a:ext cx="2444722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16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区＋府市１部局が出展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2" name="四角形: 角を丸くする 32">
            <a:extLst>
              <a:ext uri="{FF2B5EF4-FFF2-40B4-BE49-F238E27FC236}">
                <a16:creationId xmlns:a16="http://schemas.microsoft.com/office/drawing/2014/main" id="{17529FA5-50CC-4916-970D-5203523D817B}"/>
              </a:ext>
            </a:extLst>
          </p:cNvPr>
          <p:cNvSpPr/>
          <p:nvPr/>
        </p:nvSpPr>
        <p:spPr>
          <a:xfrm>
            <a:off x="408097" y="3831257"/>
            <a:ext cx="1626166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たべなはれ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9AA5AC3-7CF0-4E5A-A72D-C010338E6E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487" y="4116725"/>
            <a:ext cx="2000250" cy="1864519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9E36BE-55E9-45FB-9F29-D2E8D8223137}"/>
              </a:ext>
            </a:extLst>
          </p:cNvPr>
          <p:cNvSpPr txBox="1"/>
          <p:nvPr/>
        </p:nvSpPr>
        <p:spPr>
          <a:xfrm>
            <a:off x="3155053" y="6030272"/>
            <a:ext cx="17022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大阪産（もん）ロゴマーク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5BC5FC2-E01B-417E-A065-7952826E1820}"/>
              </a:ext>
            </a:extLst>
          </p:cNvPr>
          <p:cNvSpPr txBox="1"/>
          <p:nvPr/>
        </p:nvSpPr>
        <p:spPr>
          <a:xfrm>
            <a:off x="408097" y="4310579"/>
            <a:ext cx="2674140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〇泉州水なす等の大阪産（もん）を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活用した万博特別メニューや、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地元市と学校が連携したフード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メニューなど、大阪の食を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堪能できます！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F00508B-373B-4B07-A231-91784D3A5CCB}"/>
              </a:ext>
            </a:extLst>
          </p:cNvPr>
          <p:cNvSpPr txBox="1"/>
          <p:nvPr/>
        </p:nvSpPr>
        <p:spPr>
          <a:xfrm>
            <a:off x="7505944" y="5967818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獅子舞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488384D-C354-4B0B-80C1-6B73205372F7}"/>
              </a:ext>
            </a:extLst>
          </p:cNvPr>
          <p:cNvSpPr txBox="1"/>
          <p:nvPr/>
        </p:nvSpPr>
        <p:spPr>
          <a:xfrm>
            <a:off x="5186333" y="4382585"/>
            <a:ext cx="2482569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〇獅子舞等の伝統文化や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各市町村のイメージ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キャラクターなど、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大阪各地の魅力をステージで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ご覧いただけます！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383536B-306D-48DD-8AE1-B774A5E67B2E}"/>
              </a:ext>
            </a:extLst>
          </p:cNvPr>
          <p:cNvSpPr txBox="1"/>
          <p:nvPr/>
        </p:nvSpPr>
        <p:spPr>
          <a:xfrm>
            <a:off x="5227036" y="2581416"/>
            <a:ext cx="2444722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12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F2129A0-B7B4-4C03-A89B-2DE7560C72FD}"/>
              </a:ext>
            </a:extLst>
          </p:cNvPr>
          <p:cNvSpPr txBox="1"/>
          <p:nvPr/>
        </p:nvSpPr>
        <p:spPr>
          <a:xfrm>
            <a:off x="564789" y="5885605"/>
            <a:ext cx="3487117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18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7A0C7F5-940C-487B-A3D8-8761A73B9DA2}"/>
              </a:ext>
            </a:extLst>
          </p:cNvPr>
          <p:cNvSpPr txBox="1"/>
          <p:nvPr/>
        </p:nvSpPr>
        <p:spPr>
          <a:xfrm>
            <a:off x="5198213" y="5910081"/>
            <a:ext cx="3238053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出展予定数：府内７市町村＋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F0A709-A5FC-43DF-9C2F-92013AF5A7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925" y="4256469"/>
            <a:ext cx="2207609" cy="16382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F6570A-8CF2-4983-8CCF-63276F4D30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223" y="684815"/>
            <a:ext cx="2327532" cy="1305877"/>
          </a:xfrm>
          <a:prstGeom prst="rect">
            <a:avLst/>
          </a:prstGeom>
        </p:spPr>
      </p:pic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35AD667A-9CA5-DE4E-F950-ACB5F8980B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67" y="670240"/>
            <a:ext cx="2572622" cy="10796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D41B32-1227-0856-6256-67D60495A41D}"/>
              </a:ext>
            </a:extLst>
          </p:cNvPr>
          <p:cNvSpPr txBox="1"/>
          <p:nvPr/>
        </p:nvSpPr>
        <p:spPr>
          <a:xfrm>
            <a:off x="2526049" y="1769553"/>
            <a:ext cx="25409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デジタル絵巻「龍田古道　亀の瀬絵巻」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四角形: 角を丸くする 32">
            <a:extLst>
              <a:ext uri="{FF2B5EF4-FFF2-40B4-BE49-F238E27FC236}">
                <a16:creationId xmlns:a16="http://schemas.microsoft.com/office/drawing/2014/main" id="{6D3E952C-CDCA-A274-190C-CBAC6CE523DF}"/>
              </a:ext>
            </a:extLst>
          </p:cNvPr>
          <p:cNvSpPr/>
          <p:nvPr/>
        </p:nvSpPr>
        <p:spPr>
          <a:xfrm>
            <a:off x="5193368" y="3848556"/>
            <a:ext cx="1524857" cy="3405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ステージイベント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B3FF84A-D393-B3B8-9144-6580D45093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096" y="2289718"/>
            <a:ext cx="213378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9119C0C-96E3-45DD-BD57-1B400A83AEC6}"/>
              </a:ext>
            </a:extLst>
          </p:cNvPr>
          <p:cNvSpPr txBox="1"/>
          <p:nvPr/>
        </p:nvSpPr>
        <p:spPr>
          <a:xfrm>
            <a:off x="252913" y="6610227"/>
            <a:ext cx="614626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上記以外の</a:t>
            </a:r>
            <a:r>
              <a:rPr lang="ja-JP" altLang="en-US" sz="105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イベントについては、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イベントカレンダーをご覧ください。</a:t>
            </a:r>
            <a:endParaRPr lang="ja-JP" altLang="ja-JP" sz="105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graphicFrame>
        <p:nvGraphicFramePr>
          <p:cNvPr id="81" name="表 2">
            <a:extLst>
              <a:ext uri="{FF2B5EF4-FFF2-40B4-BE49-F238E27FC236}">
                <a16:creationId xmlns:a16="http://schemas.microsoft.com/office/drawing/2014/main" id="{EBCB1769-2DA3-4C5C-B7C4-8034FA6A2B34}"/>
              </a:ext>
            </a:extLst>
          </p:cNvPr>
          <p:cNvGraphicFramePr>
            <a:graphicFrameLocks noGrp="1"/>
          </p:cNvGraphicFramePr>
          <p:nvPr/>
        </p:nvGraphicFramePr>
        <p:xfrm>
          <a:off x="280944" y="2055040"/>
          <a:ext cx="9527120" cy="46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3560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  <a:gridCol w="4763560">
                  <a:extLst>
                    <a:ext uri="{9D8B030D-6E8A-4147-A177-3AD203B41FA5}">
                      <a16:colId xmlns:a16="http://schemas.microsoft.com/office/drawing/2014/main" val="193180181"/>
                    </a:ext>
                  </a:extLst>
                </a:gridCol>
              </a:tblGrid>
              <a:tr h="460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21266" y="6569278"/>
            <a:ext cx="2228850" cy="365125"/>
          </a:xfrm>
        </p:spPr>
        <p:txBody>
          <a:bodyPr/>
          <a:lstStyle/>
          <a:p>
            <a:r>
              <a:rPr lang="ja-JP" altLang="en-US" sz="1400" b="1" dirty="0"/>
              <a:t>７</a:t>
            </a:r>
            <a:endParaRPr kumimoji="1" lang="ja-JP" altLang="en-US" sz="1400" b="1" dirty="0"/>
          </a:p>
        </p:txBody>
      </p:sp>
      <p:sp>
        <p:nvSpPr>
          <p:cNvPr id="23" name="四角形: 角を丸くする 32">
            <a:extLst>
              <a:ext uri="{FF2B5EF4-FFF2-40B4-BE49-F238E27FC236}">
                <a16:creationId xmlns:a16="http://schemas.microsoft.com/office/drawing/2014/main" id="{610E4429-B3F1-44F9-95D3-7F605BC11139}"/>
              </a:ext>
            </a:extLst>
          </p:cNvPr>
          <p:cNvSpPr/>
          <p:nvPr/>
        </p:nvSpPr>
        <p:spPr>
          <a:xfrm>
            <a:off x="346029" y="2135577"/>
            <a:ext cx="4419800" cy="34562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上方伝統芸能公演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(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能楽・人形浄瑠璃文楽・歌舞伎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)</a:t>
            </a:r>
            <a:endParaRPr lang="ja-JP" altLang="en-US" sz="15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B92FD3-FFBB-4E5E-BD8C-48F51935A6BD}"/>
              </a:ext>
            </a:extLst>
          </p:cNvPr>
          <p:cNvSpPr txBox="1"/>
          <p:nvPr/>
        </p:nvSpPr>
        <p:spPr>
          <a:xfrm>
            <a:off x="361690" y="2517289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ホール「シャインハット」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5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10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日（土）</a:t>
            </a:r>
            <a:r>
              <a:rPr lang="ja-JP" altLang="ja-JP" sz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２回公演</a:t>
            </a:r>
            <a:r>
              <a:rPr lang="ja-JP" altLang="ja-JP" sz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</a:t>
            </a:r>
            <a:endParaRPr lang="en-US" altLang="ja-JP" sz="12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BBA51F-D104-4AD3-81A3-1979C2878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982" y="5511852"/>
            <a:ext cx="1932510" cy="8937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3938B89-EFC2-4010-A612-6BF1F51FBB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441" y="3301732"/>
            <a:ext cx="1250665" cy="934525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1FC48AF-F0B2-4B3D-8821-7F8C8423A452}"/>
              </a:ext>
            </a:extLst>
          </p:cNvPr>
          <p:cNvSpPr txBox="1"/>
          <p:nvPr/>
        </p:nvSpPr>
        <p:spPr>
          <a:xfrm>
            <a:off x="361690" y="3206891"/>
            <a:ext cx="2896897" cy="312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〇開催内容：上方伝統芸能（能楽・人形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浄瑠璃文楽・歌舞伎など）を「大阪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ウイーク」特別公演として上演。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〇主な出演者：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【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能楽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大槻文藏（人間国宝）　ほか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人形浄瑠璃文楽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　　　吉田玉男（人間国宝）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ほか</a:t>
            </a:r>
            <a:endParaRPr lang="ja-JP" altLang="en-US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【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歌舞伎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中村鴈治郎、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　　　　 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片岡愛之助、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　　　　 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市川中車　ほか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主催：大阪府・大阪市・大阪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　　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文化芸術事業実行委員会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52E9DCAC-3C8D-4B21-BBFE-5F000F2F5B02}"/>
              </a:ext>
            </a:extLst>
          </p:cNvPr>
          <p:cNvSpPr txBox="1"/>
          <p:nvPr/>
        </p:nvSpPr>
        <p:spPr>
          <a:xfrm>
            <a:off x="2922827" y="6364639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主な出演者（歌舞伎）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B52F067-A2FF-4687-98D6-21EBA2B09130}"/>
              </a:ext>
            </a:extLst>
          </p:cNvPr>
          <p:cNvSpPr txBox="1"/>
          <p:nvPr/>
        </p:nvSpPr>
        <p:spPr>
          <a:xfrm>
            <a:off x="2958571" y="4193740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主な出演者（能楽）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A137566-2A56-4EA7-B215-E5AFF78851C2}"/>
              </a:ext>
            </a:extLst>
          </p:cNvPr>
          <p:cNvSpPr txBox="1"/>
          <p:nvPr/>
        </p:nvSpPr>
        <p:spPr>
          <a:xfrm>
            <a:off x="1222755" y="3003591"/>
            <a:ext cx="3487117" cy="25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公演時間等については、後日ＨＰ等で発表予定。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BFD94D-28EA-4F38-ACEF-9766FAA40F80}"/>
              </a:ext>
            </a:extLst>
          </p:cNvPr>
          <p:cNvSpPr txBox="1"/>
          <p:nvPr/>
        </p:nvSpPr>
        <p:spPr>
          <a:xfrm>
            <a:off x="8871216" y="4163602"/>
            <a:ext cx="1149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高安能</a:t>
            </a:r>
            <a:endParaRPr lang="ja-JP" altLang="ja-JP" sz="9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6B7DB1-A28E-461E-9FD2-592697495AE7}"/>
              </a:ext>
            </a:extLst>
          </p:cNvPr>
          <p:cNvSpPr txBox="1"/>
          <p:nvPr/>
        </p:nvSpPr>
        <p:spPr>
          <a:xfrm>
            <a:off x="8358094" y="6317382"/>
            <a:ext cx="16081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未来医療イメージ</a:t>
            </a:r>
            <a:endParaRPr lang="ja-JP" altLang="ja-JP" sz="9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四角形: 角を丸くする 32">
            <a:extLst>
              <a:ext uri="{FF2B5EF4-FFF2-40B4-BE49-F238E27FC236}">
                <a16:creationId xmlns:a16="http://schemas.microsoft.com/office/drawing/2014/main" id="{ACDF2236-832C-4F5E-BA76-929A9D64C6C9}"/>
              </a:ext>
            </a:extLst>
          </p:cNvPr>
          <p:cNvSpPr/>
          <p:nvPr/>
        </p:nvSpPr>
        <p:spPr>
          <a:xfrm>
            <a:off x="5150863" y="2121063"/>
            <a:ext cx="3289128" cy="6293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やお発高安能未来継承プロジェクト</a:t>
            </a:r>
          </a:p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令和に蘇る能「綱」万博特別公演</a:t>
            </a:r>
          </a:p>
        </p:txBody>
      </p:sp>
      <p:sp>
        <p:nvSpPr>
          <p:cNvPr id="22" name="四角形: 角を丸くする 32">
            <a:extLst>
              <a:ext uri="{FF2B5EF4-FFF2-40B4-BE49-F238E27FC236}">
                <a16:creationId xmlns:a16="http://schemas.microsoft.com/office/drawing/2014/main" id="{010ED393-96E0-4739-BDE2-BD24C0C07B03}"/>
              </a:ext>
            </a:extLst>
          </p:cNvPr>
          <p:cNvSpPr/>
          <p:nvPr/>
        </p:nvSpPr>
        <p:spPr>
          <a:xfrm>
            <a:off x="5150863" y="4430352"/>
            <a:ext cx="4560864" cy="34562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関西医科大学が取り組む人にやさしい近未来の医療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4C9182-9996-4A8C-9116-0D7C84AB1D4D}"/>
              </a:ext>
            </a:extLst>
          </p:cNvPr>
          <p:cNvSpPr txBox="1"/>
          <p:nvPr/>
        </p:nvSpPr>
        <p:spPr>
          <a:xfrm>
            <a:off x="5246166" y="2784627"/>
            <a:ext cx="3217080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開催会場：ポップアップステージ南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：５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月１４日（水）</a:t>
            </a:r>
            <a:endParaRPr lang="en-US" altLang="ja-JP" sz="12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E078864-421B-43EB-A8D4-204760296CF4}"/>
              </a:ext>
            </a:extLst>
          </p:cNvPr>
          <p:cNvSpPr txBox="1"/>
          <p:nvPr/>
        </p:nvSpPr>
        <p:spPr>
          <a:xfrm>
            <a:off x="5244316" y="3295061"/>
            <a:ext cx="3217080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八尾市ゆかりの高安能の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特別公演。能に関するワークショップや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衣装展示等も実施。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主催：八尾市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85BD37-8D55-4FF2-9E07-A3C7DC79F929}"/>
              </a:ext>
            </a:extLst>
          </p:cNvPr>
          <p:cNvSpPr txBox="1"/>
          <p:nvPr/>
        </p:nvSpPr>
        <p:spPr>
          <a:xfrm>
            <a:off x="5239291" y="4763820"/>
            <a:ext cx="3025173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開催会場：ギャラリー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WEST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：５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月１８日（日）</a:t>
            </a:r>
            <a:endParaRPr lang="en-US" altLang="ja-JP" sz="12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E74184-641B-445A-92FD-6DEEDD9F6B81}"/>
              </a:ext>
            </a:extLst>
          </p:cNvPr>
          <p:cNvSpPr txBox="1"/>
          <p:nvPr/>
        </p:nvSpPr>
        <p:spPr>
          <a:xfrm>
            <a:off x="5256361" y="5289391"/>
            <a:ext cx="2762046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〇開催内容：健康寿命延伸や未来医療実現に向けた研究開発の紹介。医療技術に関する体験型の展示も予定。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主催：枚方市・関西医科大学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C2A989-6E41-4FD2-8E99-EDE18E026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672" y="2637119"/>
            <a:ext cx="1202055" cy="15163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3B684B7-00DC-4711-BB0F-3965A7AC4E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141" y="5145827"/>
            <a:ext cx="1605915" cy="1205865"/>
          </a:xfrm>
          <a:prstGeom prst="rect">
            <a:avLst/>
          </a:prstGeom>
        </p:spPr>
      </p:pic>
      <p:pic>
        <p:nvPicPr>
          <p:cNvPr id="2" name="図 1" descr="ポーズをとる男性たち&#10;&#10;中程度の精度で自動的に生成された説明">
            <a:extLst>
              <a:ext uri="{FF2B5EF4-FFF2-40B4-BE49-F238E27FC236}">
                <a16:creationId xmlns:a16="http://schemas.microsoft.com/office/drawing/2014/main" id="{1A273C1B-3559-A72F-EAB4-89F41922F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5" y="4401806"/>
            <a:ext cx="1249511" cy="8602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C03B3B-062B-35CD-2B5C-CB1FFCC3CE7D}"/>
              </a:ext>
            </a:extLst>
          </p:cNvPr>
          <p:cNvSpPr txBox="1"/>
          <p:nvPr/>
        </p:nvSpPr>
        <p:spPr>
          <a:xfrm>
            <a:off x="2978201" y="5228445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主な出演者（人形浄瑠璃文楽）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2D2714-CC71-1386-3882-2824837F3779}"/>
              </a:ext>
            </a:extLst>
          </p:cNvPr>
          <p:cNvSpPr txBox="1"/>
          <p:nvPr/>
        </p:nvSpPr>
        <p:spPr>
          <a:xfrm>
            <a:off x="310905" y="98726"/>
            <a:ext cx="9497159" cy="55874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「大阪ウィーク～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春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～」</a:t>
            </a:r>
            <a:r>
              <a:rPr lang="ja-JP" altLang="ja-JP" sz="24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</a:t>
            </a:r>
            <a:r>
              <a:rPr lang="ja-JP" altLang="en-US" sz="24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ピックアッププログラム</a:t>
            </a:r>
            <a:endParaRPr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四角形: 角を丸くする 90">
            <a:extLst>
              <a:ext uri="{FF2B5EF4-FFF2-40B4-BE49-F238E27FC236}">
                <a16:creationId xmlns:a16="http://schemas.microsoft.com/office/drawing/2014/main" id="{7F1CD656-75C7-2DA8-1E44-ECF6FDB41605}"/>
              </a:ext>
            </a:extLst>
          </p:cNvPr>
          <p:cNvSpPr/>
          <p:nvPr/>
        </p:nvSpPr>
        <p:spPr>
          <a:xfrm>
            <a:off x="348240" y="703851"/>
            <a:ext cx="9108000" cy="1251902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B6ED26-3A3B-1F07-2693-11043AAF2A39}"/>
              </a:ext>
            </a:extLst>
          </p:cNvPr>
          <p:cNvSpPr txBox="1"/>
          <p:nvPr/>
        </p:nvSpPr>
        <p:spPr>
          <a:xfrm>
            <a:off x="482750" y="783038"/>
            <a:ext cx="9527120" cy="84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開催会場：ＥＸＰＯホール、ギャラリー、ポップアップステージ、大阪ヘルスケアパビリオン（ステージ）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C6CBDC7-9DC3-C3ED-CDD7-483549D458D1}"/>
              </a:ext>
            </a:extLst>
          </p:cNvPr>
          <p:cNvSpPr txBox="1"/>
          <p:nvPr/>
        </p:nvSpPr>
        <p:spPr>
          <a:xfrm>
            <a:off x="950772" y="1674077"/>
            <a:ext cx="6215096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実施イベント予定数：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5/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９～１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8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の１０日間で約２１項目　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府内１３市町村＋大阪市内１区）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2CA1D21-BE00-6365-AD3C-21B775FA9BC2}"/>
              </a:ext>
            </a:extLst>
          </p:cNvPr>
          <p:cNvSpPr txBox="1"/>
          <p:nvPr/>
        </p:nvSpPr>
        <p:spPr>
          <a:xfrm>
            <a:off x="7206269" y="1655159"/>
            <a:ext cx="21832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随時追加発表予定です。</a:t>
            </a:r>
            <a:endParaRPr lang="ja-JP" altLang="ja-JP" sz="105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96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49903" y="132024"/>
            <a:ext cx="1400770" cy="355997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ja-JP" altLang="en-US" sz="1463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5D36B0-4AD1-4814-B3ED-18CF0021DE96}"/>
              </a:ext>
            </a:extLst>
          </p:cNvPr>
          <p:cNvSpPr/>
          <p:nvPr/>
        </p:nvSpPr>
        <p:spPr>
          <a:xfrm>
            <a:off x="723492" y="2820055"/>
            <a:ext cx="8459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３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.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 「大阪ウィーク ～</a:t>
            </a:r>
            <a:r>
              <a:rPr lang="ja-JP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夏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～」 　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5231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D9DD901-0739-74EA-1766-8E4BA8368A7E}"/>
              </a:ext>
            </a:extLst>
          </p:cNvPr>
          <p:cNvSpPr/>
          <p:nvPr/>
        </p:nvSpPr>
        <p:spPr>
          <a:xfrm>
            <a:off x="212970" y="1292835"/>
            <a:ext cx="9689542" cy="55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四角形: 角を丸くする 90">
            <a:extLst>
              <a:ext uri="{FF2B5EF4-FFF2-40B4-BE49-F238E27FC236}">
                <a16:creationId xmlns:a16="http://schemas.microsoft.com/office/drawing/2014/main" id="{AD502A15-8933-627D-C3AE-9AFCBC8B2BDC}"/>
              </a:ext>
            </a:extLst>
          </p:cNvPr>
          <p:cNvSpPr/>
          <p:nvPr/>
        </p:nvSpPr>
        <p:spPr>
          <a:xfrm>
            <a:off x="283853" y="1646619"/>
            <a:ext cx="4030907" cy="1615032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四角形: 角を丸くする 89">
            <a:extLst>
              <a:ext uri="{FF2B5EF4-FFF2-40B4-BE49-F238E27FC236}">
                <a16:creationId xmlns:a16="http://schemas.microsoft.com/office/drawing/2014/main" id="{759347A0-1909-902F-6E50-29AA4EB311A2}"/>
              </a:ext>
            </a:extLst>
          </p:cNvPr>
          <p:cNvSpPr/>
          <p:nvPr/>
        </p:nvSpPr>
        <p:spPr>
          <a:xfrm>
            <a:off x="4450553" y="3216634"/>
            <a:ext cx="5324337" cy="3141390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90">
            <a:extLst>
              <a:ext uri="{FF2B5EF4-FFF2-40B4-BE49-F238E27FC236}">
                <a16:creationId xmlns:a16="http://schemas.microsoft.com/office/drawing/2014/main" id="{C60C83AF-F6F6-295F-35B2-3B0C5C2C4CC4}"/>
              </a:ext>
            </a:extLst>
          </p:cNvPr>
          <p:cNvSpPr/>
          <p:nvPr/>
        </p:nvSpPr>
        <p:spPr>
          <a:xfrm>
            <a:off x="4440795" y="1680590"/>
            <a:ext cx="5324337" cy="1499872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E2FF0A5-B9CA-A6DD-50E3-8A08B1F776C0}"/>
              </a:ext>
            </a:extLst>
          </p:cNvPr>
          <p:cNvSpPr txBox="1"/>
          <p:nvPr/>
        </p:nvSpPr>
        <p:spPr>
          <a:xfrm>
            <a:off x="306929" y="1571696"/>
            <a:ext cx="4233101" cy="1692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アリーナ「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Matsuri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29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火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10:00〜20:30</a:t>
            </a:r>
            <a:b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７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/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２９は終了時間が早まる可能性。詳細は後日ＨＰ等で発表。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8406A8AE-BC8E-A683-CD6A-6BD11A26E241}"/>
              </a:ext>
            </a:extLst>
          </p:cNvPr>
          <p:cNvSpPr txBox="1"/>
          <p:nvPr/>
        </p:nvSpPr>
        <p:spPr>
          <a:xfrm>
            <a:off x="4615699" y="3723980"/>
            <a:ext cx="49229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国内外の来場者を巻き込んだ絆づくりに挑戦します。</a:t>
            </a:r>
            <a:endParaRPr lang="en-US" altLang="ja-JP" sz="1600" b="1" spc="5" dirty="0"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algn="just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皆で一緒に輪になって踊ります！</a:t>
            </a:r>
            <a:endParaRPr lang="en-US" altLang="ja-JP" sz="1600" b="1" spc="5" dirty="0"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</p:txBody>
      </p:sp>
      <p:sp>
        <p:nvSpPr>
          <p:cNvPr id="63" name="object 9">
            <a:extLst>
              <a:ext uri="{FF2B5EF4-FFF2-40B4-BE49-F238E27FC236}">
                <a16:creationId xmlns:a16="http://schemas.microsoft.com/office/drawing/2014/main" id="{7BFBB27B-E056-51C6-08D1-65B87A63DAF6}"/>
              </a:ext>
            </a:extLst>
          </p:cNvPr>
          <p:cNvSpPr txBox="1"/>
          <p:nvPr/>
        </p:nvSpPr>
        <p:spPr>
          <a:xfrm>
            <a:off x="4568894" y="3380097"/>
            <a:ext cx="5016593" cy="3366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交流盆踊り（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7/27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～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28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）</a:t>
            </a:r>
            <a:endParaRPr lang="en-US" sz="1600" b="1" dirty="0">
              <a:solidFill>
                <a:srgbClr val="FFFFFF"/>
              </a:solidFill>
              <a:latin typeface="BIZ UDPゴシック"/>
              <a:cs typeface="BIZ UDPゴシック"/>
            </a:endParaRPr>
          </a:p>
        </p:txBody>
      </p:sp>
      <p:sp>
        <p:nvSpPr>
          <p:cNvPr id="65" name="object 13">
            <a:extLst>
              <a:ext uri="{FF2B5EF4-FFF2-40B4-BE49-F238E27FC236}">
                <a16:creationId xmlns:a16="http://schemas.microsoft.com/office/drawing/2014/main" id="{2B506D8F-41B0-7B51-9231-B939B23B0997}"/>
              </a:ext>
            </a:extLst>
          </p:cNvPr>
          <p:cNvSpPr txBox="1"/>
          <p:nvPr/>
        </p:nvSpPr>
        <p:spPr>
          <a:xfrm>
            <a:off x="4563016" y="4362377"/>
            <a:ext cx="5028348" cy="336644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次世代パフォーマンス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（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7/27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～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29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）</a:t>
            </a:r>
            <a:endParaRPr sz="1600" b="1" dirty="0">
              <a:solidFill>
                <a:schemeClr val="bg1"/>
              </a:solidFill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</p:txBody>
      </p:sp>
      <p:sp>
        <p:nvSpPr>
          <p:cNvPr id="66" name="object 14">
            <a:extLst>
              <a:ext uri="{FF2B5EF4-FFF2-40B4-BE49-F238E27FC236}">
                <a16:creationId xmlns:a16="http://schemas.microsoft.com/office/drawing/2014/main" id="{F6229FDA-1913-6BEF-FCBD-327DEBFC9FBB}"/>
              </a:ext>
            </a:extLst>
          </p:cNvPr>
          <p:cNvSpPr txBox="1"/>
          <p:nvPr/>
        </p:nvSpPr>
        <p:spPr>
          <a:xfrm>
            <a:off x="4615698" y="4745249"/>
            <a:ext cx="4922985" cy="54695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just"/>
            <a:r>
              <a:rPr lang="ja-JP" altLang="en-US" sz="1600" b="1" dirty="0">
                <a:effectLst/>
                <a:latin typeface="BIZ UDPGothic" panose="020B0400000000000000" pitchFamily="34" charset="-128"/>
                <a:ea typeface="BIZ UDPGothic" panose="020B0400000000000000" pitchFamily="34" charset="-128"/>
              </a:rPr>
              <a:t>次代を担う子ども達の</a:t>
            </a:r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熱気溢れるパフォーマンスが</a:t>
            </a:r>
            <a:endParaRPr lang="en-US" altLang="ja-JP" sz="16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algn="just"/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来場者へ元気を届けます。</a:t>
            </a:r>
            <a:endParaRPr lang="ja-JP" altLang="en-US" sz="1600" b="1" dirty="0">
              <a:effectLst/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561ED346-1C69-9E5B-A72A-20ADDEBB2788}"/>
              </a:ext>
            </a:extLst>
          </p:cNvPr>
          <p:cNvSpPr txBox="1"/>
          <p:nvPr/>
        </p:nvSpPr>
        <p:spPr>
          <a:xfrm>
            <a:off x="4629507" y="2605730"/>
            <a:ext cx="51356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大阪ウィークから盆踊りの新たな</a:t>
            </a:r>
            <a:r>
              <a:rPr lang="ja-JP" altLang="en-US" sz="16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ギネス世界記録</a:t>
            </a:r>
            <a:r>
              <a:rPr lang="en-US" altLang="ja-JP" sz="1600" b="1" baseline="30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®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めざします！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C3A1F8B-E897-4FB4-A4F2-B4B1AC118902}"/>
              </a:ext>
            </a:extLst>
          </p:cNvPr>
          <p:cNvSpPr/>
          <p:nvPr/>
        </p:nvSpPr>
        <p:spPr>
          <a:xfrm>
            <a:off x="4496042" y="2216883"/>
            <a:ext cx="5241230" cy="33855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世界記録 盆踊り最多人数・最多国籍数に挑戦！（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7/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２６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DD7617A-FB66-F8C6-CE47-797BFD9FD61A}"/>
              </a:ext>
            </a:extLst>
          </p:cNvPr>
          <p:cNvSpPr/>
          <p:nvPr/>
        </p:nvSpPr>
        <p:spPr>
          <a:xfrm>
            <a:off x="4601888" y="5456660"/>
            <a:ext cx="4950604" cy="338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スペシャル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ステージ（</a:t>
            </a:r>
            <a:r>
              <a:rPr kumimoji="1"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CF5832A-D2BC-D019-3004-B19762B2D24D}"/>
              </a:ext>
            </a:extLst>
          </p:cNvPr>
          <p:cNvSpPr txBox="1"/>
          <p:nvPr/>
        </p:nvSpPr>
        <p:spPr>
          <a:xfrm>
            <a:off x="5678543" y="1858762"/>
            <a:ext cx="279729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〈</a:t>
            </a:r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開催内容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〉</a:t>
            </a:r>
            <a:endParaRPr lang="ja-JP" altLang="en-US" sz="1600" b="1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8">
            <a:extLst>
              <a:ext uri="{FF2B5EF4-FFF2-40B4-BE49-F238E27FC236}">
                <a16:creationId xmlns:a16="http://schemas.microsoft.com/office/drawing/2014/main" id="{8F3D31BE-CAB5-4045-81D6-B61502A0563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597526" y="6409270"/>
            <a:ext cx="2228850" cy="365125"/>
          </a:xfrm>
        </p:spPr>
        <p:txBody>
          <a:bodyPr/>
          <a:lstStyle/>
          <a:p>
            <a:r>
              <a:rPr lang="ja-JP" altLang="en-US" sz="1400" b="1" dirty="0">
                <a:latin typeface="+mn-ea"/>
              </a:rPr>
              <a:t>８</a:t>
            </a:r>
            <a:endParaRPr lang="en-US" altLang="ja-JP" sz="14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74631D-D4C6-29E2-FD5F-3DC06A6CB804}"/>
              </a:ext>
            </a:extLst>
          </p:cNvPr>
          <p:cNvSpPr txBox="1"/>
          <p:nvPr/>
        </p:nvSpPr>
        <p:spPr>
          <a:xfrm>
            <a:off x="128016" y="532652"/>
            <a:ext cx="9774496" cy="55220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「大阪の祭！～ </a:t>
            </a:r>
            <a:r>
              <a:rPr lang="en-US" altLang="ja-JP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EXPO2025 </a:t>
            </a:r>
            <a:r>
              <a:rPr lang="ja-JP" altLang="en-US" sz="2400" b="1" dirty="0">
                <a:solidFill>
                  <a:srgbClr val="0070C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真夏</a:t>
            </a: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の陣 ～」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2126C098-4645-133C-9E1C-A378067FE8A9}"/>
              </a:ext>
            </a:extLst>
          </p:cNvPr>
          <p:cNvSpPr txBox="1"/>
          <p:nvPr/>
        </p:nvSpPr>
        <p:spPr>
          <a:xfrm>
            <a:off x="4629507" y="5865203"/>
            <a:ext cx="4922985" cy="338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just"/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ゲストによるパフォーマンスで会場が一体に！</a:t>
            </a:r>
            <a:endParaRPr lang="ja-JP" altLang="en-US" sz="1600" b="1" dirty="0">
              <a:effectLst/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23" name="正方形/長方形 6">
            <a:extLst>
              <a:ext uri="{FF2B5EF4-FFF2-40B4-BE49-F238E27FC236}">
                <a16:creationId xmlns:a16="http://schemas.microsoft.com/office/drawing/2014/main" id="{277F8115-D5B8-4950-90B7-9AE2E7B4C9FD}"/>
              </a:ext>
            </a:extLst>
          </p:cNvPr>
          <p:cNvSpPr/>
          <p:nvPr/>
        </p:nvSpPr>
        <p:spPr>
          <a:xfrm>
            <a:off x="0" y="-3981"/>
            <a:ext cx="9906000" cy="498941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7398" tIns="33698" rIns="67398" bIns="33698" anchor="t" anchorCtr="0" compatLnSpc="1">
            <a:spAutoFit/>
          </a:bodyPr>
          <a:lstStyle/>
          <a:p>
            <a:pPr algn="ctr" defTabSz="2680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2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</a:rPr>
              <a:t>「大阪ウィーク ～夏～」</a:t>
            </a:r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開催期間：２０２５年７月２４日～８月３日</a:t>
            </a:r>
            <a:r>
              <a:rPr lang="ja-JP" alt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</a:rPr>
              <a:t>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1B79D7-8862-4073-B060-2B7D1401313D}"/>
              </a:ext>
            </a:extLst>
          </p:cNvPr>
          <p:cNvSpPr txBox="1"/>
          <p:nvPr/>
        </p:nvSpPr>
        <p:spPr>
          <a:xfrm>
            <a:off x="1168108" y="5717318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アリーナ会場イメージ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草, 屋外, 建物, 民衆 が含まれている画像&#10;&#10;自動的に生成された説明">
            <a:extLst>
              <a:ext uri="{FF2B5EF4-FFF2-40B4-BE49-F238E27FC236}">
                <a16:creationId xmlns:a16="http://schemas.microsoft.com/office/drawing/2014/main" id="{BC083ECF-1EEB-A4CD-7896-0B96BED12B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40" y="3503189"/>
            <a:ext cx="4056520" cy="20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6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 2">
            <a:extLst>
              <a:ext uri="{FF2B5EF4-FFF2-40B4-BE49-F238E27FC236}">
                <a16:creationId xmlns:a16="http://schemas.microsoft.com/office/drawing/2014/main" id="{4F95384C-E3A1-4DD1-827C-400FEEA45216}"/>
              </a:ext>
            </a:extLst>
          </p:cNvPr>
          <p:cNvGraphicFramePr>
            <a:graphicFrameLocks noGrp="1"/>
          </p:cNvGraphicFramePr>
          <p:nvPr/>
        </p:nvGraphicFramePr>
        <p:xfrm>
          <a:off x="100157" y="103629"/>
          <a:ext cx="9647288" cy="6665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7288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66654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61" name="スライド番号プレースホルダー 8">
            <a:extLst>
              <a:ext uri="{FF2B5EF4-FFF2-40B4-BE49-F238E27FC236}">
                <a16:creationId xmlns:a16="http://schemas.microsoft.com/office/drawing/2014/main" id="{4D7B87AE-0742-4412-BC09-305701066D5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44392" y="6516127"/>
            <a:ext cx="2228850" cy="365125"/>
          </a:xfrm>
        </p:spPr>
        <p:txBody>
          <a:bodyPr/>
          <a:lstStyle/>
          <a:p>
            <a:r>
              <a:rPr kumimoji="1" lang="ja-JP" altLang="en-US" sz="1400" b="1" dirty="0">
                <a:latin typeface="+mn-ea"/>
              </a:rPr>
              <a:t>９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65CBF19-7A1C-4065-A9DB-CB49FA88628B}"/>
              </a:ext>
            </a:extLst>
          </p:cNvPr>
          <p:cNvSpPr txBox="1"/>
          <p:nvPr/>
        </p:nvSpPr>
        <p:spPr>
          <a:xfrm>
            <a:off x="238390" y="732601"/>
            <a:ext cx="3715987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万博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会場で来場者も一体となって、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「最大の盆踊り（衣装の規定なし）」「同時に盆踊りを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踊った最多国籍数」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のギネス世界記録</a:t>
            </a:r>
            <a:r>
              <a:rPr lang="en-US" altLang="ja-JP" sz="1100" baseline="30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®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に挑戦！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050E5C-89D0-468F-B240-4FAAD7B51D0F}"/>
              </a:ext>
            </a:extLst>
          </p:cNvPr>
          <p:cNvSpPr txBox="1"/>
          <p:nvPr/>
        </p:nvSpPr>
        <p:spPr>
          <a:xfrm>
            <a:off x="5052954" y="4231445"/>
            <a:ext cx="2857799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小中高校生等によるチアダンスや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バトントワーリング、吹奏楽、バレエ、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歌劇、ダンスなど、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子ども達が様々な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パフォーマンスを披露！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D7C9DF3-8379-4A88-AB63-D690B6CC027B}"/>
              </a:ext>
            </a:extLst>
          </p:cNvPr>
          <p:cNvSpPr txBox="1"/>
          <p:nvPr/>
        </p:nvSpPr>
        <p:spPr>
          <a:xfrm>
            <a:off x="5103618" y="5916182"/>
            <a:ext cx="2904982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ゲスト出演者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と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子どもたちとの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コラボレーション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も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実施予定。</a:t>
            </a:r>
            <a:endParaRPr lang="ja-JP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3790F-37EB-4DC1-B31D-5F256091F12F}"/>
              </a:ext>
            </a:extLst>
          </p:cNvPr>
          <p:cNvSpPr txBox="1"/>
          <p:nvPr/>
        </p:nvSpPr>
        <p:spPr>
          <a:xfrm>
            <a:off x="205818" y="4484485"/>
            <a:ext cx="2348163" cy="158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会場中央に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高さ約８ｍの特設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櫓（やぐら）を設置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櫓と吊元を結ぶワイヤーに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１０００以上の提灯を装飾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し、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会場全体を大規模な夏祭り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会場に！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A11BB7C-248E-45B5-8212-06447263EFD4}"/>
              </a:ext>
            </a:extLst>
          </p:cNvPr>
          <p:cNvSpPr txBox="1"/>
          <p:nvPr/>
        </p:nvSpPr>
        <p:spPr>
          <a:xfrm>
            <a:off x="238391" y="2560208"/>
            <a:ext cx="3345068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盆踊りの挑戦曲は、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万博公式テーマソング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「この地球（ほし）の続きを」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421FC4-DEDC-4262-986B-1A51CE36D528}"/>
              </a:ext>
            </a:extLst>
          </p:cNvPr>
          <p:cNvSpPr txBox="1"/>
          <p:nvPr/>
        </p:nvSpPr>
        <p:spPr>
          <a:xfrm>
            <a:off x="205818" y="3244694"/>
            <a:ext cx="3302639" cy="56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〇スペシャルゲストとして「お祭り男」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宮川大輔氏などが参加し、会場を盛り上げ！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F358A04-30EB-433D-BED7-ADEF59490D7A}"/>
              </a:ext>
            </a:extLst>
          </p:cNvPr>
          <p:cNvSpPr txBox="1"/>
          <p:nvPr/>
        </p:nvSpPr>
        <p:spPr>
          <a:xfrm>
            <a:off x="5029668" y="703060"/>
            <a:ext cx="2831711" cy="82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大阪各地の盆踊りで国内外の</a:t>
            </a: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来場者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交流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を深めます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来場者への浴衣レンタルも実施。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E7EEAFF-8B4E-41B2-9085-1D62844AD6C3}"/>
              </a:ext>
            </a:extLst>
          </p:cNvPr>
          <p:cNvSpPr txBox="1"/>
          <p:nvPr/>
        </p:nvSpPr>
        <p:spPr>
          <a:xfrm>
            <a:off x="257818" y="1637027"/>
            <a:ext cx="3696559" cy="83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現在の世界記録：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【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最 多 人 数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】2017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9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 八尾河内音頭まつり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2,872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人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【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最多国籍数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現時点では記録なし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　　　　　　　　（少なくとも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50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ヵ国以上で記録達成）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1EC41D2-F3CA-4265-B200-7A1F9F069417}"/>
              </a:ext>
            </a:extLst>
          </p:cNvPr>
          <p:cNvSpPr txBox="1"/>
          <p:nvPr/>
        </p:nvSpPr>
        <p:spPr>
          <a:xfrm>
            <a:off x="3105518" y="3633931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ゲスト宮川大輔氏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69DA215-1A52-4918-8B2D-9C9C1BEC42DE}"/>
              </a:ext>
            </a:extLst>
          </p:cNvPr>
          <p:cNvSpPr txBox="1"/>
          <p:nvPr/>
        </p:nvSpPr>
        <p:spPr>
          <a:xfrm>
            <a:off x="2524871" y="6094557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アリーナ会場のイメージ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03E62E3-7A28-4A62-89DD-25E489416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265" y="713133"/>
            <a:ext cx="1739075" cy="1154525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F1FCD2A-0C90-4C08-9D6E-81C5CBE8A53C}"/>
              </a:ext>
            </a:extLst>
          </p:cNvPr>
          <p:cNvSpPr txBox="1"/>
          <p:nvPr/>
        </p:nvSpPr>
        <p:spPr>
          <a:xfrm>
            <a:off x="7608580" y="1842774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盆踊りの実施イメージ（協会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D922F9C-95F2-4A4E-92B1-FCE7A23C5804}"/>
              </a:ext>
            </a:extLst>
          </p:cNvPr>
          <p:cNvSpPr txBox="1"/>
          <p:nvPr/>
        </p:nvSpPr>
        <p:spPr>
          <a:xfrm>
            <a:off x="5131516" y="1580193"/>
            <a:ext cx="2980930" cy="63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出演予定数：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7/27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～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28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の２日間で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約３０の盆通り団体が出演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市町村＋大阪市内９区）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29BDF04-0452-4BB0-9922-C3303F079726}"/>
              </a:ext>
            </a:extLst>
          </p:cNvPr>
          <p:cNvSpPr txBox="1"/>
          <p:nvPr/>
        </p:nvSpPr>
        <p:spPr>
          <a:xfrm>
            <a:off x="5177726" y="5279126"/>
            <a:ext cx="2980930" cy="63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出演予定数：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7/27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～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９の３日間で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約３０団体が出演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府内２２市町村＋大阪市内６区）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40333E5-35A8-4E51-BC22-B934405FAA55}"/>
              </a:ext>
            </a:extLst>
          </p:cNvPr>
          <p:cNvSpPr txBox="1"/>
          <p:nvPr/>
        </p:nvSpPr>
        <p:spPr>
          <a:xfrm>
            <a:off x="7643605" y="3532841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ゲスト河内家菊水丸氏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DA009F2-CCDE-4F73-B60B-42D2982057C6}"/>
              </a:ext>
            </a:extLst>
          </p:cNvPr>
          <p:cNvSpPr txBox="1"/>
          <p:nvPr/>
        </p:nvSpPr>
        <p:spPr>
          <a:xfrm>
            <a:off x="5039713" y="2360979"/>
            <a:ext cx="283171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伝統河内音頭の河内家菊水丸氏など　　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も出演。</a:t>
            </a:r>
            <a:endParaRPr lang="ja-JP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959A758-6440-45FA-8E4B-C5F0A41F0C00}"/>
              </a:ext>
            </a:extLst>
          </p:cNvPr>
          <p:cNvSpPr txBox="1"/>
          <p:nvPr/>
        </p:nvSpPr>
        <p:spPr>
          <a:xfrm>
            <a:off x="5146271" y="2924062"/>
            <a:ext cx="3206820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２０１０年上海万博 大阪の日 盆踊り大会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にも出演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4E4D31F-9837-4801-8D52-57993829221F}"/>
              </a:ext>
            </a:extLst>
          </p:cNvPr>
          <p:cNvSpPr txBox="1"/>
          <p:nvPr/>
        </p:nvSpPr>
        <p:spPr>
          <a:xfrm>
            <a:off x="5314189" y="6482897"/>
            <a:ext cx="3206820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出演者等は今後発表予定。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6115ABD-7B26-42E8-A99D-30D5D2EA304E}"/>
              </a:ext>
            </a:extLst>
          </p:cNvPr>
          <p:cNvSpPr txBox="1"/>
          <p:nvPr/>
        </p:nvSpPr>
        <p:spPr>
          <a:xfrm>
            <a:off x="7631480" y="5222908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ダンスのイメージ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14DEA7-3C16-4A09-BD24-B0DC3A32ABBE}"/>
              </a:ext>
            </a:extLst>
          </p:cNvPr>
          <p:cNvSpPr txBox="1"/>
          <p:nvPr/>
        </p:nvSpPr>
        <p:spPr>
          <a:xfrm>
            <a:off x="8212421" y="6535145"/>
            <a:ext cx="12855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吹奏楽のイメージ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人, 屋内, 立つ, グループ が含まれている画像  自動的に生成された説明">
            <a:extLst>
              <a:ext uri="{FF2B5EF4-FFF2-40B4-BE49-F238E27FC236}">
                <a16:creationId xmlns:a16="http://schemas.microsoft.com/office/drawing/2014/main" id="{9D7D9978-C1D2-4C75-1C1A-18AE0317D7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53" y="5598091"/>
            <a:ext cx="1425525" cy="949979"/>
          </a:xfrm>
          <a:prstGeom prst="rect">
            <a:avLst/>
          </a:prstGeom>
        </p:spPr>
      </p:pic>
      <p:pic>
        <p:nvPicPr>
          <p:cNvPr id="6" name="図 5" descr="女性, 持つ, ウォーキング, 女の子 が含まれている画像  自動的に生成された説明">
            <a:extLst>
              <a:ext uri="{FF2B5EF4-FFF2-40B4-BE49-F238E27FC236}">
                <a16:creationId xmlns:a16="http://schemas.microsoft.com/office/drawing/2014/main" id="{1731C860-CB03-1758-F4E8-A7CA6F6C33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916" y="4301362"/>
            <a:ext cx="1425525" cy="9503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AFDCD8-C1AD-4958-C75B-51999C286D3B}"/>
              </a:ext>
            </a:extLst>
          </p:cNvPr>
          <p:cNvSpPr txBox="1"/>
          <p:nvPr/>
        </p:nvSpPr>
        <p:spPr>
          <a:xfrm>
            <a:off x="190416" y="319325"/>
            <a:ext cx="4941100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■世界に誇る文化「盆踊り」のギネス世界記録</a:t>
            </a:r>
            <a:r>
              <a:rPr lang="en-US" altLang="ja-JP" sz="1600" baseline="30000" dirty="0">
                <a:solidFill>
                  <a:srgbClr val="4472C4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®</a:t>
            </a:r>
            <a:r>
              <a:rPr lang="ja-JP" altLang="en-US" sz="15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に挑戦！</a:t>
            </a:r>
            <a:endParaRPr lang="en-US" altLang="ja-JP" sz="15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B88001-C00C-AB2A-8803-4F72DA5F9853}"/>
              </a:ext>
            </a:extLst>
          </p:cNvPr>
          <p:cNvSpPr txBox="1"/>
          <p:nvPr/>
        </p:nvSpPr>
        <p:spPr>
          <a:xfrm>
            <a:off x="4936892" y="304094"/>
            <a:ext cx="4962027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■国内外の来場者が一つの輪になって踊る交流盆踊り！</a:t>
            </a:r>
            <a:endParaRPr lang="en-US" altLang="ja-JP" sz="15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326FE0-3706-4BBA-A916-CFC69573C532}"/>
              </a:ext>
            </a:extLst>
          </p:cNvPr>
          <p:cNvSpPr txBox="1"/>
          <p:nvPr/>
        </p:nvSpPr>
        <p:spPr>
          <a:xfrm>
            <a:off x="238391" y="3966933"/>
            <a:ext cx="4875043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■万博に大規模な夏祭り会場が登場！</a:t>
            </a:r>
            <a:endParaRPr lang="en-US" altLang="ja-JP" sz="15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D749B0-A6AE-E137-EDBD-4AA68456904A}"/>
              </a:ext>
            </a:extLst>
          </p:cNvPr>
          <p:cNvSpPr txBox="1"/>
          <p:nvPr/>
        </p:nvSpPr>
        <p:spPr>
          <a:xfrm>
            <a:off x="4940913" y="3912770"/>
            <a:ext cx="4875043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■次代を担う子ども達の熱気あふれるパフォーマンス！</a:t>
            </a:r>
            <a:endParaRPr lang="en-US" altLang="ja-JP" sz="1500" b="1" dirty="0">
              <a:solidFill>
                <a:srgbClr val="00B0F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0" name="図 9" descr="草, 屋外, 建物, 民衆 が含まれている画像&#10;&#10;自動的に生成された説明">
            <a:extLst>
              <a:ext uri="{FF2B5EF4-FFF2-40B4-BE49-F238E27FC236}">
                <a16:creationId xmlns:a16="http://schemas.microsoft.com/office/drawing/2014/main" id="{E318EC7D-E034-D6B8-A17C-55C9682F0B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851" y="4615219"/>
            <a:ext cx="2262395" cy="1429299"/>
          </a:xfrm>
          <a:prstGeom prst="rect">
            <a:avLst/>
          </a:prstGeom>
        </p:spPr>
      </p:pic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B2EFC542-D586-17BF-5259-0FC82298FD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343" y="743956"/>
            <a:ext cx="826533" cy="1181897"/>
          </a:xfrm>
          <a:prstGeom prst="rect">
            <a:avLst/>
          </a:prstGeom>
        </p:spPr>
      </p:pic>
      <p:pic>
        <p:nvPicPr>
          <p:cNvPr id="3" name="図 2" descr="メガネをかけたスーツ姿の男性&#10;&#10;自動的に生成された説明">
            <a:extLst>
              <a:ext uri="{FF2B5EF4-FFF2-40B4-BE49-F238E27FC236}">
                <a16:creationId xmlns:a16="http://schemas.microsoft.com/office/drawing/2014/main" id="{76E96561-5F69-F04A-91E2-D0ED8F97AC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941" y="2082046"/>
            <a:ext cx="1403800" cy="1563280"/>
          </a:xfrm>
          <a:prstGeom prst="rect">
            <a:avLst/>
          </a:prstGeom>
        </p:spPr>
      </p:pic>
      <p:pic>
        <p:nvPicPr>
          <p:cNvPr id="14" name="図 13" descr="バットを持っている男性&#10;&#10;低い精度で自動的に生成された説明">
            <a:extLst>
              <a:ext uri="{FF2B5EF4-FFF2-40B4-BE49-F238E27FC236}">
                <a16:creationId xmlns:a16="http://schemas.microsoft.com/office/drawing/2014/main" id="{C68C3F77-9199-1421-7268-4F5DB8E52C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528" y="2166557"/>
            <a:ext cx="1437250" cy="14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D9DD901-0739-74EA-1766-8E4BA8368A7E}"/>
              </a:ext>
            </a:extLst>
          </p:cNvPr>
          <p:cNvSpPr/>
          <p:nvPr/>
        </p:nvSpPr>
        <p:spPr>
          <a:xfrm>
            <a:off x="212970" y="1292835"/>
            <a:ext cx="9689542" cy="5604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8">
            <a:extLst>
              <a:ext uri="{FF2B5EF4-FFF2-40B4-BE49-F238E27FC236}">
                <a16:creationId xmlns:a16="http://schemas.microsoft.com/office/drawing/2014/main" id="{8F3D31BE-CAB5-4045-81D6-B61502A0563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597526" y="6409270"/>
            <a:ext cx="2228850" cy="365125"/>
          </a:xfrm>
        </p:spPr>
        <p:txBody>
          <a:bodyPr/>
          <a:lstStyle/>
          <a:p>
            <a:r>
              <a:rPr lang="ja-JP" altLang="en-US" sz="1400" b="1" dirty="0">
                <a:latin typeface="+mn-ea"/>
              </a:rPr>
              <a:t>６</a:t>
            </a:r>
            <a:endParaRPr lang="en-US" altLang="ja-JP" sz="1400" b="1" dirty="0"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76CA14B-2B11-487D-8299-E0319361943C}"/>
              </a:ext>
            </a:extLst>
          </p:cNvPr>
          <p:cNvSpPr/>
          <p:nvPr/>
        </p:nvSpPr>
        <p:spPr>
          <a:xfrm>
            <a:off x="212970" y="1088954"/>
            <a:ext cx="9693030" cy="566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四角形: 角を丸くする 89">
            <a:extLst>
              <a:ext uri="{FF2B5EF4-FFF2-40B4-BE49-F238E27FC236}">
                <a16:creationId xmlns:a16="http://schemas.microsoft.com/office/drawing/2014/main" id="{137C4EEF-13E8-4B1F-B38C-8F0DF87EC446}"/>
              </a:ext>
            </a:extLst>
          </p:cNvPr>
          <p:cNvSpPr/>
          <p:nvPr/>
        </p:nvSpPr>
        <p:spPr>
          <a:xfrm>
            <a:off x="4431943" y="1792811"/>
            <a:ext cx="5394433" cy="4550025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スライド番号プレースホルダー 8">
            <a:extLst>
              <a:ext uri="{FF2B5EF4-FFF2-40B4-BE49-F238E27FC236}">
                <a16:creationId xmlns:a16="http://schemas.microsoft.com/office/drawing/2014/main" id="{EC814762-E913-479E-BF28-FD46AE5B0BD2}"/>
              </a:ext>
            </a:extLst>
          </p:cNvPr>
          <p:cNvSpPr txBox="1">
            <a:spLocks/>
          </p:cNvSpPr>
          <p:nvPr/>
        </p:nvSpPr>
        <p:spPr>
          <a:xfrm>
            <a:off x="7677150" y="641053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latin typeface="+mn-ea"/>
              </a:rPr>
              <a:t>10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A892F41-4CDC-4FC8-BF6F-6F368D7C9195}"/>
              </a:ext>
            </a:extLst>
          </p:cNvPr>
          <p:cNvSpPr txBox="1"/>
          <p:nvPr/>
        </p:nvSpPr>
        <p:spPr>
          <a:xfrm>
            <a:off x="212971" y="771444"/>
            <a:ext cx="9601528" cy="55220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「地域の魅力発見ツアー　</a:t>
            </a:r>
            <a:r>
              <a:rPr lang="ja-JP" altLang="en-US" sz="2400" b="1" dirty="0">
                <a:solidFill>
                  <a:srgbClr val="0070C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夏</a:t>
            </a:r>
            <a:r>
              <a:rPr lang="ja-JP" altLang="en-US" b="1" dirty="0">
                <a:solidFill>
                  <a:prstClr val="black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  <a:cs typeface="+mn-cs"/>
              </a:rPr>
              <a:t>～大阪４３市町村</a:t>
            </a:r>
            <a:r>
              <a:rPr lang="ja-JP" altLang="en-US" sz="2200" b="1" dirty="0">
                <a:solidFill>
                  <a:prstClr val="black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の見どころ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  <a:cs typeface="+mn-cs"/>
              </a:rPr>
              <a:t>～</a:t>
            </a:r>
            <a:r>
              <a:rPr lang="ja-JP" altLang="en-US" sz="22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AB86D32-C8AD-4AFF-97E3-01290245C2CE}"/>
              </a:ext>
            </a:extLst>
          </p:cNvPr>
          <p:cNvSpPr txBox="1"/>
          <p:nvPr/>
        </p:nvSpPr>
        <p:spPr>
          <a:xfrm>
            <a:off x="1154814" y="6011435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メッセ会場イメージ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345068B0-39EF-4907-A36B-7BD3394BC8BD}"/>
              </a:ext>
            </a:extLst>
          </p:cNvPr>
          <p:cNvSpPr txBox="1"/>
          <p:nvPr/>
        </p:nvSpPr>
        <p:spPr>
          <a:xfrm>
            <a:off x="5461491" y="1805640"/>
            <a:ext cx="293719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〈</a:t>
            </a:r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開催内容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〉</a:t>
            </a:r>
            <a:endParaRPr lang="ja-JP" altLang="en-US" sz="1600" b="1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C9BEABA-E9C1-4F1B-AE63-011E2D0A263A}"/>
              </a:ext>
            </a:extLst>
          </p:cNvPr>
          <p:cNvSpPr/>
          <p:nvPr/>
        </p:nvSpPr>
        <p:spPr>
          <a:xfrm>
            <a:off x="4386461" y="2132893"/>
            <a:ext cx="5468607" cy="323165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４３市町村の様々な魅力が楽しめる展示・体験・食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/28</a:t>
            </a:r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42" name="四角形: 角を丸くする 90">
            <a:extLst>
              <a:ext uri="{FF2B5EF4-FFF2-40B4-BE49-F238E27FC236}">
                <a16:creationId xmlns:a16="http://schemas.microsoft.com/office/drawing/2014/main" id="{A1131265-5213-4F29-A303-F41DA955E135}"/>
              </a:ext>
            </a:extLst>
          </p:cNvPr>
          <p:cNvSpPr/>
          <p:nvPr/>
        </p:nvSpPr>
        <p:spPr>
          <a:xfrm>
            <a:off x="283853" y="1792811"/>
            <a:ext cx="4030907" cy="1574613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8821432-D543-4CB3-AE9F-9813CE399C2E}"/>
              </a:ext>
            </a:extLst>
          </p:cNvPr>
          <p:cNvSpPr txBox="1"/>
          <p:nvPr/>
        </p:nvSpPr>
        <p:spPr>
          <a:xfrm>
            <a:off x="283853" y="1827310"/>
            <a:ext cx="4233855" cy="150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メッセ「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WASSE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57200">
              <a:lnSpc>
                <a:spcPct val="150000"/>
              </a:lnSpc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kumimoji="0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:00〜21:00</a:t>
            </a:r>
            <a:br>
              <a:rPr kumimoji="0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  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※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７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/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３０は終了時間が早まる予定。詳細は後日ＨＰ等で発表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D50CB0E-6BEF-4195-AFBE-4D8CC82E29C9}"/>
              </a:ext>
            </a:extLst>
          </p:cNvPr>
          <p:cNvSpPr/>
          <p:nvPr/>
        </p:nvSpPr>
        <p:spPr>
          <a:xfrm>
            <a:off x="4428455" y="4676934"/>
            <a:ext cx="5381659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４３市町村の様々な魅力が楽しめるステージ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/28</a:t>
            </a:r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898C7262-C2CC-41AC-86BB-DE8B06D1BBA0}"/>
              </a:ext>
            </a:extLst>
          </p:cNvPr>
          <p:cNvSpPr txBox="1"/>
          <p:nvPr/>
        </p:nvSpPr>
        <p:spPr>
          <a:xfrm>
            <a:off x="4651727" y="5123642"/>
            <a:ext cx="4818498" cy="993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・地元アーティストによるパフォーマンスや、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大阪産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(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もん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)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の紹介等、地域の魅力を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PR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して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会場を盛り上げます！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A0438F3D-6C74-4A87-9BCD-08BDC4614F01}"/>
              </a:ext>
            </a:extLst>
          </p:cNvPr>
          <p:cNvSpPr txBox="1"/>
          <p:nvPr/>
        </p:nvSpPr>
        <p:spPr>
          <a:xfrm>
            <a:off x="4634891" y="2661461"/>
            <a:ext cx="5217158" cy="64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・大阪が誇る食や観光、文化等を、「展示（みなはれ）」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「体験（やりなはれ）」「食（たべなはれ）」の視点で参加・体験！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123A9436-EAA2-0C7E-0A57-2D452CEB92E5}"/>
              </a:ext>
            </a:extLst>
          </p:cNvPr>
          <p:cNvSpPr txBox="1"/>
          <p:nvPr/>
        </p:nvSpPr>
        <p:spPr>
          <a:xfrm>
            <a:off x="4634891" y="3604844"/>
            <a:ext cx="5528791" cy="64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・夏は、大阪が誇るものづくり企業の優れた技術力や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製品の魅力等を体感できるコーナーを中心に展開！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FC6457B-4BBD-25DE-7785-8049DDA21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89" y="3522694"/>
            <a:ext cx="4017612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 2">
            <a:extLst>
              <a:ext uri="{FF2B5EF4-FFF2-40B4-BE49-F238E27FC236}">
                <a16:creationId xmlns:a16="http://schemas.microsoft.com/office/drawing/2014/main" id="{B37D04AE-BF87-4B83-896F-18E651A6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00885"/>
              </p:ext>
            </p:extLst>
          </p:nvPr>
        </p:nvGraphicFramePr>
        <p:xfrm>
          <a:off x="230157" y="363794"/>
          <a:ext cx="9497160" cy="6105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7160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610583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53350" y="6457845"/>
            <a:ext cx="2228850" cy="365125"/>
          </a:xfrm>
        </p:spPr>
        <p:txBody>
          <a:bodyPr/>
          <a:lstStyle/>
          <a:p>
            <a:r>
              <a:rPr kumimoji="1" lang="en-US" altLang="ja-JP" sz="1400" b="1" dirty="0"/>
              <a:t>11</a:t>
            </a:r>
            <a:endParaRPr kumimoji="1" lang="ja-JP" altLang="en-US" sz="1400" b="1" dirty="0"/>
          </a:p>
        </p:txBody>
      </p:sp>
      <p:sp>
        <p:nvSpPr>
          <p:cNvPr id="23" name="四角形: 角を丸くする 32">
            <a:extLst>
              <a:ext uri="{FF2B5EF4-FFF2-40B4-BE49-F238E27FC236}">
                <a16:creationId xmlns:a16="http://schemas.microsoft.com/office/drawing/2014/main" id="{610E4429-B3F1-44F9-95D3-7F605BC11139}"/>
              </a:ext>
            </a:extLst>
          </p:cNvPr>
          <p:cNvSpPr/>
          <p:nvPr/>
        </p:nvSpPr>
        <p:spPr>
          <a:xfrm>
            <a:off x="426240" y="738667"/>
            <a:ext cx="1443157" cy="3405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26691C1-C990-48DE-A5FB-82E85FD7835A}"/>
              </a:ext>
            </a:extLst>
          </p:cNvPr>
          <p:cNvSpPr txBox="1"/>
          <p:nvPr/>
        </p:nvSpPr>
        <p:spPr>
          <a:xfrm>
            <a:off x="2923293" y="2661768"/>
            <a:ext cx="18341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ホログラムイメージ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B92FD3-FFBB-4E5E-BD8C-48F51935A6BD}"/>
              </a:ext>
            </a:extLst>
          </p:cNvPr>
          <p:cNvSpPr txBox="1"/>
          <p:nvPr/>
        </p:nvSpPr>
        <p:spPr>
          <a:xfrm>
            <a:off x="409944" y="1251400"/>
            <a:ext cx="2264431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〇３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ホログラムディスプレイ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等の新技術や、魅力ある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大阪ものづくり企業の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製品技術などの展示。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四角形: 角を丸くする 32">
            <a:extLst>
              <a:ext uri="{FF2B5EF4-FFF2-40B4-BE49-F238E27FC236}">
                <a16:creationId xmlns:a16="http://schemas.microsoft.com/office/drawing/2014/main" id="{95978E97-FDA4-486F-90CA-604EEF5064EF}"/>
              </a:ext>
            </a:extLst>
          </p:cNvPr>
          <p:cNvSpPr/>
          <p:nvPr/>
        </p:nvSpPr>
        <p:spPr>
          <a:xfrm>
            <a:off x="5283326" y="738593"/>
            <a:ext cx="1606557" cy="3405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やり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C049012-BC66-486F-92BE-6C9CD426B784}"/>
              </a:ext>
            </a:extLst>
          </p:cNvPr>
          <p:cNvSpPr txBox="1"/>
          <p:nvPr/>
        </p:nvSpPr>
        <p:spPr>
          <a:xfrm>
            <a:off x="5225676" y="1250137"/>
            <a:ext cx="2163148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〇技術力のある大阪各地の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中小企業等のオープン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ファクトリーにより、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来場者が実際の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ものづくりを体験。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BDE39C6-358F-4311-A27A-81EC49098CB1}"/>
              </a:ext>
            </a:extLst>
          </p:cNvPr>
          <p:cNvSpPr txBox="1"/>
          <p:nvPr/>
        </p:nvSpPr>
        <p:spPr>
          <a:xfrm>
            <a:off x="450290" y="2616678"/>
            <a:ext cx="2444722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12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区＋府市１部局が出展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2" name="四角形: 角を丸くする 32">
            <a:extLst>
              <a:ext uri="{FF2B5EF4-FFF2-40B4-BE49-F238E27FC236}">
                <a16:creationId xmlns:a16="http://schemas.microsoft.com/office/drawing/2014/main" id="{17529FA5-50CC-4916-970D-5203523D817B}"/>
              </a:ext>
            </a:extLst>
          </p:cNvPr>
          <p:cNvSpPr/>
          <p:nvPr/>
        </p:nvSpPr>
        <p:spPr>
          <a:xfrm>
            <a:off x="423678" y="3823404"/>
            <a:ext cx="1626166" cy="3405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たべなはれ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9E36BE-55E9-45FB-9F29-D2E8D8223137}"/>
              </a:ext>
            </a:extLst>
          </p:cNvPr>
          <p:cNvSpPr txBox="1"/>
          <p:nvPr/>
        </p:nvSpPr>
        <p:spPr>
          <a:xfrm>
            <a:off x="2929952" y="6090374"/>
            <a:ext cx="17022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なにわの伝統野菜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5BC5FC2-E01B-417E-A065-7952826E1820}"/>
              </a:ext>
            </a:extLst>
          </p:cNvPr>
          <p:cNvSpPr txBox="1"/>
          <p:nvPr/>
        </p:nvSpPr>
        <p:spPr>
          <a:xfrm>
            <a:off x="374895" y="4229038"/>
            <a:ext cx="2264431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〇なにわの伝統野菜や、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果物等の特産品、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クラフトビール等の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ご当地グルメなど、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大阪の食を堪能できます！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F00508B-373B-4B07-A231-91784D3A5CCB}"/>
              </a:ext>
            </a:extLst>
          </p:cNvPr>
          <p:cNvSpPr txBox="1"/>
          <p:nvPr/>
        </p:nvSpPr>
        <p:spPr>
          <a:xfrm>
            <a:off x="7621741" y="6001632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赤井勝氏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488384D-C354-4B0B-80C1-6B73205372F7}"/>
              </a:ext>
            </a:extLst>
          </p:cNvPr>
          <p:cNvSpPr txBox="1"/>
          <p:nvPr/>
        </p:nvSpPr>
        <p:spPr>
          <a:xfrm>
            <a:off x="5182977" y="4315393"/>
            <a:ext cx="2683295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〇世界的に活躍する赤井勝氏の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フラワーアレンジメントや、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その他大阪出身アーティストによる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ライブや、ライブペインティング等を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開催！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383536B-306D-48DD-8AE1-B774A5E67B2E}"/>
              </a:ext>
            </a:extLst>
          </p:cNvPr>
          <p:cNvSpPr txBox="1"/>
          <p:nvPr/>
        </p:nvSpPr>
        <p:spPr>
          <a:xfrm>
            <a:off x="5249872" y="2777184"/>
            <a:ext cx="2444722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７市町村＋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大阪市内１区が出展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F2129A0-B7B4-4C03-A89B-2DE7560C72FD}"/>
              </a:ext>
            </a:extLst>
          </p:cNvPr>
          <p:cNvSpPr txBox="1"/>
          <p:nvPr/>
        </p:nvSpPr>
        <p:spPr>
          <a:xfrm>
            <a:off x="646363" y="5648234"/>
            <a:ext cx="2446067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22</a:t>
            </a:r>
            <a:r>
              <a: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</a:t>
            </a:r>
            <a:endParaRPr lang="en-US" altLang="ja-JP" sz="105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7A0C7F5-940C-487B-A3D8-8761A73B9DA2}"/>
              </a:ext>
            </a:extLst>
          </p:cNvPr>
          <p:cNvSpPr txBox="1"/>
          <p:nvPr/>
        </p:nvSpPr>
        <p:spPr>
          <a:xfrm>
            <a:off x="5239418" y="5602055"/>
            <a:ext cx="3162621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出展予定数：府内９市町村＋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区＋府市１部局が出展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984626C-CBB2-4A6A-9660-29C73E958237}"/>
              </a:ext>
            </a:extLst>
          </p:cNvPr>
          <p:cNvSpPr txBox="1"/>
          <p:nvPr/>
        </p:nvSpPr>
        <p:spPr>
          <a:xfrm>
            <a:off x="7316306" y="2698354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ものづくり体験イメージ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500398-E2D8-4C20-BF02-A791AE62E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095" y="3961069"/>
            <a:ext cx="1593342" cy="20013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93BE1B8-88E5-49C9-B68E-669E8C20FF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37" y="1209810"/>
            <a:ext cx="2343863" cy="1427585"/>
          </a:xfrm>
          <a:prstGeom prst="rect">
            <a:avLst/>
          </a:prstGeom>
        </p:spPr>
      </p:pic>
      <p:sp>
        <p:nvSpPr>
          <p:cNvPr id="2" name="四角形: 角を丸くする 32">
            <a:extLst>
              <a:ext uri="{FF2B5EF4-FFF2-40B4-BE49-F238E27FC236}">
                <a16:creationId xmlns:a16="http://schemas.microsoft.com/office/drawing/2014/main" id="{F9A08AB1-EFE6-CFDB-32F3-8878CACAFCE7}"/>
              </a:ext>
            </a:extLst>
          </p:cNvPr>
          <p:cNvSpPr/>
          <p:nvPr/>
        </p:nvSpPr>
        <p:spPr>
          <a:xfrm>
            <a:off x="5249872" y="3832442"/>
            <a:ext cx="1524857" cy="3405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ステージイベント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B25EBC1-6166-47AC-8642-103DCE803A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145" y="3808995"/>
            <a:ext cx="987192" cy="103803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141B0C4-17B2-4B0E-994D-3D6E5240F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229" y="5109111"/>
            <a:ext cx="1113144" cy="74302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C2FC542-2B31-4F81-B2CC-07AC8F6AC7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685" y="3808995"/>
            <a:ext cx="999528" cy="104104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3D93FF-E486-4AB2-AB7A-E6CE54F803C7}"/>
              </a:ext>
            </a:extLst>
          </p:cNvPr>
          <p:cNvSpPr txBox="1"/>
          <p:nvPr/>
        </p:nvSpPr>
        <p:spPr>
          <a:xfrm>
            <a:off x="2654051" y="4827922"/>
            <a:ext cx="11131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吹田慈姑（くわい）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F5463E-678F-473D-831B-433A38A89010}"/>
              </a:ext>
            </a:extLst>
          </p:cNvPr>
          <p:cNvSpPr txBox="1"/>
          <p:nvPr/>
        </p:nvSpPr>
        <p:spPr>
          <a:xfrm>
            <a:off x="3281051" y="5822166"/>
            <a:ext cx="11131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海老芋（えびいも）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7D28444-3404-48AE-80CC-A7EF63568452}"/>
              </a:ext>
            </a:extLst>
          </p:cNvPr>
          <p:cNvSpPr txBox="1"/>
          <p:nvPr/>
        </p:nvSpPr>
        <p:spPr>
          <a:xfrm>
            <a:off x="3556811" y="4832046"/>
            <a:ext cx="16261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鳥飼茄子（とりかいなす）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空港のターンテーブルの周りに集まる人々&#10;&#10;低い精度で自動的に生成された説明">
            <a:extLst>
              <a:ext uri="{FF2B5EF4-FFF2-40B4-BE49-F238E27FC236}">
                <a16:creationId xmlns:a16="http://schemas.microsoft.com/office/drawing/2014/main" id="{8F1DD7AB-1677-EAD0-B720-0C78DBC171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661" y="1436483"/>
            <a:ext cx="2020755" cy="12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88A6B7-118F-4AB0-ADFE-D9B44015CC30}"/>
              </a:ext>
            </a:extLst>
          </p:cNvPr>
          <p:cNvSpPr txBox="1"/>
          <p:nvPr/>
        </p:nvSpPr>
        <p:spPr>
          <a:xfrm>
            <a:off x="263359" y="6600155"/>
            <a:ext cx="614626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上記以外の</a:t>
            </a:r>
            <a:r>
              <a:rPr lang="ja-JP" altLang="en-US" sz="105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イベントについては、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イベントカレンダーをご覧ください。</a:t>
            </a:r>
            <a:endParaRPr lang="ja-JP" altLang="ja-JP" sz="105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graphicFrame>
        <p:nvGraphicFramePr>
          <p:cNvPr id="81" name="表 2">
            <a:extLst>
              <a:ext uri="{FF2B5EF4-FFF2-40B4-BE49-F238E27FC236}">
                <a16:creationId xmlns:a16="http://schemas.microsoft.com/office/drawing/2014/main" id="{EBCB1769-2DA3-4C5C-B7C4-8034FA6A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62799"/>
              </p:ext>
            </p:extLst>
          </p:nvPr>
        </p:nvGraphicFramePr>
        <p:xfrm>
          <a:off x="234668" y="1981562"/>
          <a:ext cx="9527120" cy="4660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7120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466017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53350" y="6573902"/>
            <a:ext cx="2228850" cy="365125"/>
          </a:xfrm>
        </p:spPr>
        <p:txBody>
          <a:bodyPr/>
          <a:lstStyle/>
          <a:p>
            <a:r>
              <a:rPr lang="en-US" altLang="ja-JP" sz="1400" b="1" dirty="0"/>
              <a:t>12</a:t>
            </a:r>
            <a:endParaRPr kumimoji="1" lang="ja-JP" altLang="en-US" sz="1400" b="1" dirty="0"/>
          </a:p>
        </p:txBody>
      </p:sp>
      <p:sp>
        <p:nvSpPr>
          <p:cNvPr id="23" name="四角形: 角を丸くする 32">
            <a:extLst>
              <a:ext uri="{FF2B5EF4-FFF2-40B4-BE49-F238E27FC236}">
                <a16:creationId xmlns:a16="http://schemas.microsoft.com/office/drawing/2014/main" id="{610E4429-B3F1-44F9-95D3-7F605BC11139}"/>
              </a:ext>
            </a:extLst>
          </p:cNvPr>
          <p:cNvSpPr/>
          <p:nvPr/>
        </p:nvSpPr>
        <p:spPr>
          <a:xfrm>
            <a:off x="361690" y="2095334"/>
            <a:ext cx="4257953" cy="345627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（仮）健活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10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B92FD3-FFBB-4E5E-BD8C-48F51935A6BD}"/>
              </a:ext>
            </a:extLst>
          </p:cNvPr>
          <p:cNvSpPr txBox="1"/>
          <p:nvPr/>
        </p:nvSpPr>
        <p:spPr>
          <a:xfrm>
            <a:off x="323983" y="2558631"/>
            <a:ext cx="3880372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ホール「シャインハット」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：７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２５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金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BDE39C6-358F-4311-A27A-81EC49098CB1}"/>
              </a:ext>
            </a:extLst>
          </p:cNvPr>
          <p:cNvSpPr txBox="1"/>
          <p:nvPr/>
        </p:nvSpPr>
        <p:spPr>
          <a:xfrm>
            <a:off x="920420" y="1682943"/>
            <a:ext cx="6873055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実施イベント予定数：７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２４～８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３の１１日間で約３２項目　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府内１２市町村＋大阪市内２区）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B52F067-A2FF-4687-98D6-21EBA2B09130}"/>
              </a:ext>
            </a:extLst>
          </p:cNvPr>
          <p:cNvSpPr txBox="1"/>
          <p:nvPr/>
        </p:nvSpPr>
        <p:spPr>
          <a:xfrm>
            <a:off x="2649605" y="4269747"/>
            <a:ext cx="2488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OSAKA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健活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オフィシャルソングイメージ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1FC48AF-F0B2-4B3D-8821-7F8C8423A452}"/>
              </a:ext>
            </a:extLst>
          </p:cNvPr>
          <p:cNvSpPr txBox="1"/>
          <p:nvPr/>
        </p:nvSpPr>
        <p:spPr>
          <a:xfrm>
            <a:off x="323983" y="3063706"/>
            <a:ext cx="2899984" cy="158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〇開催内容：丘みどり氏が歌う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ステージや、世界的ダンサー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ケント・モリ氏のショー、おおさか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ヘルシーメニューの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トークショー等を実施。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主催：大阪府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四角形: 角を丸くする 32">
            <a:extLst>
              <a:ext uri="{FF2B5EF4-FFF2-40B4-BE49-F238E27FC236}">
                <a16:creationId xmlns:a16="http://schemas.microsoft.com/office/drawing/2014/main" id="{0AF7E1ED-DE35-43DF-81EC-B03FE763D238}"/>
              </a:ext>
            </a:extLst>
          </p:cNvPr>
          <p:cNvSpPr/>
          <p:nvPr/>
        </p:nvSpPr>
        <p:spPr>
          <a:xfrm>
            <a:off x="5286357" y="2062850"/>
            <a:ext cx="4257953" cy="629392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（仮）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LIVE to the WORLD </a:t>
            </a:r>
          </a:p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from OSAKA-EXPO HALL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BD024C-DA37-401E-9350-243BC8858BFF}"/>
              </a:ext>
            </a:extLst>
          </p:cNvPr>
          <p:cNvSpPr txBox="1"/>
          <p:nvPr/>
        </p:nvSpPr>
        <p:spPr>
          <a:xfrm>
            <a:off x="5444603" y="2861278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ホール「シャインハット」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：７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２６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日（土）～２７日（日）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CAF3EF0-07A3-4D59-8F68-F1D93CCC7053}"/>
              </a:ext>
            </a:extLst>
          </p:cNvPr>
          <p:cNvSpPr txBox="1"/>
          <p:nvPr/>
        </p:nvSpPr>
        <p:spPr>
          <a:xfrm>
            <a:off x="5436001" y="3494905"/>
            <a:ext cx="4923542" cy="82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ロックバンドが創るアニソンライブフェス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主催：大阪府・大阪市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四角形: 角を丸くする 32">
            <a:extLst>
              <a:ext uri="{FF2B5EF4-FFF2-40B4-BE49-F238E27FC236}">
                <a16:creationId xmlns:a16="http://schemas.microsoft.com/office/drawing/2014/main" id="{99500CB5-DEE4-48AF-9871-20CFF0842F31}"/>
              </a:ext>
            </a:extLst>
          </p:cNvPr>
          <p:cNvSpPr/>
          <p:nvPr/>
        </p:nvSpPr>
        <p:spPr>
          <a:xfrm>
            <a:off x="407895" y="4762312"/>
            <a:ext cx="4257953" cy="345627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（仮称）パラ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スポーツイベント</a:t>
            </a:r>
            <a:endParaRPr lang="en-US" altLang="ja-JP" sz="15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BD331F-DA66-47E2-A1CF-100EB67217DC}"/>
              </a:ext>
            </a:extLst>
          </p:cNvPr>
          <p:cNvSpPr txBox="1"/>
          <p:nvPr/>
        </p:nvSpPr>
        <p:spPr>
          <a:xfrm>
            <a:off x="328390" y="5110363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ホール「シャインハット」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：７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２９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日（火）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633B58-88C0-4D1F-B33F-FFCA24146D0F}"/>
              </a:ext>
            </a:extLst>
          </p:cNvPr>
          <p:cNvSpPr txBox="1"/>
          <p:nvPr/>
        </p:nvSpPr>
        <p:spPr>
          <a:xfrm>
            <a:off x="319804" y="5623320"/>
            <a:ext cx="3457179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スポーツによるバーチャル上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でのパラリンピックイベントを開催。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主催：泉佐野市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7" name="四角形: 角を丸くする 32">
            <a:extLst>
              <a:ext uri="{FF2B5EF4-FFF2-40B4-BE49-F238E27FC236}">
                <a16:creationId xmlns:a16="http://schemas.microsoft.com/office/drawing/2014/main" id="{615A4445-022D-4488-B25A-DEE1C417809A}"/>
              </a:ext>
            </a:extLst>
          </p:cNvPr>
          <p:cNvSpPr/>
          <p:nvPr/>
        </p:nvSpPr>
        <p:spPr>
          <a:xfrm>
            <a:off x="5317485" y="4743391"/>
            <a:ext cx="4257953" cy="345627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製造業対抗ミニ四駆大会</a:t>
            </a:r>
            <a:endParaRPr lang="en-US" altLang="ja-JP" sz="15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89A203-0B15-444B-8492-8BA2B3171D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82" y="2875332"/>
            <a:ext cx="2364296" cy="13241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3611C25-8868-47D1-9FF0-AAB71FB50E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610" y="4816032"/>
            <a:ext cx="1359408" cy="1618488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8A94033-68B3-4983-AD65-E99EBC6E8A98}"/>
              </a:ext>
            </a:extLst>
          </p:cNvPr>
          <p:cNvSpPr txBox="1"/>
          <p:nvPr/>
        </p:nvSpPr>
        <p:spPr>
          <a:xfrm>
            <a:off x="2969788" y="6410904"/>
            <a:ext cx="2488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スポーツイベント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AB1506E-9351-428E-96FF-F44EB0DFF785}"/>
              </a:ext>
            </a:extLst>
          </p:cNvPr>
          <p:cNvSpPr txBox="1"/>
          <p:nvPr/>
        </p:nvSpPr>
        <p:spPr>
          <a:xfrm>
            <a:off x="6337490" y="3753745"/>
            <a:ext cx="3206820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出演者等は今後発表予定。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EE3FFB-33C0-40F0-93C5-CD2E0BD51F9B}"/>
              </a:ext>
            </a:extLst>
          </p:cNvPr>
          <p:cNvSpPr txBox="1"/>
          <p:nvPr/>
        </p:nvSpPr>
        <p:spPr>
          <a:xfrm>
            <a:off x="5313683" y="5066129"/>
            <a:ext cx="2954870" cy="56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ギャラリー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EAST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：７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２６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日（土）～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27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日（日）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E372C64-A01A-4076-8B2C-B5209CD8A4D1}"/>
              </a:ext>
            </a:extLst>
          </p:cNvPr>
          <p:cNvSpPr txBox="1"/>
          <p:nvPr/>
        </p:nvSpPr>
        <p:spPr>
          <a:xfrm>
            <a:off x="5304805" y="5570273"/>
            <a:ext cx="2488670" cy="108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〇開催内容：製造業各社の技術を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ミニ四駆機体に盛り込みながら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行うレース大会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主催：東大阪市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EB250BB-4CC7-4DF7-A1BF-D436C50B68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030" y="5144571"/>
            <a:ext cx="1639090" cy="124729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548D59-99B0-4C3E-910D-88E8E1AA2DCB}"/>
              </a:ext>
            </a:extLst>
          </p:cNvPr>
          <p:cNvSpPr txBox="1"/>
          <p:nvPr/>
        </p:nvSpPr>
        <p:spPr>
          <a:xfrm>
            <a:off x="7602654" y="6370375"/>
            <a:ext cx="2488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製造業対抗ミニ四駆大会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2211A2E-5EBD-45A1-A85E-282D3ED9E124}"/>
              </a:ext>
            </a:extLst>
          </p:cNvPr>
          <p:cNvSpPr txBox="1"/>
          <p:nvPr/>
        </p:nvSpPr>
        <p:spPr>
          <a:xfrm>
            <a:off x="7035676" y="1690088"/>
            <a:ext cx="21832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随時追加発表予定です。</a:t>
            </a:r>
            <a:endParaRPr lang="ja-JP" altLang="ja-JP" sz="105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2960C2-F43D-BA67-58D3-20A181DD7817}"/>
              </a:ext>
            </a:extLst>
          </p:cNvPr>
          <p:cNvSpPr txBox="1"/>
          <p:nvPr/>
        </p:nvSpPr>
        <p:spPr>
          <a:xfrm>
            <a:off x="310905" y="98726"/>
            <a:ext cx="9497159" cy="55874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「大阪ウィーク～</a:t>
            </a:r>
            <a:r>
              <a:rPr lang="ja-JP" altLang="en-US" sz="2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～」</a:t>
            </a:r>
            <a:r>
              <a:rPr lang="ja-JP" altLang="ja-JP" sz="24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</a:t>
            </a:r>
            <a:r>
              <a:rPr lang="ja-JP" altLang="en-US" sz="24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ピックアッププログラム</a:t>
            </a:r>
            <a:endParaRPr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EE01EA-B1E1-4198-0713-5B7238DEDAD2}"/>
              </a:ext>
            </a:extLst>
          </p:cNvPr>
          <p:cNvSpPr txBox="1"/>
          <p:nvPr/>
        </p:nvSpPr>
        <p:spPr>
          <a:xfrm>
            <a:off x="482750" y="783038"/>
            <a:ext cx="9301696" cy="84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開催会場：ＥＸＰＯホール、ギャラリー、ポップアップステージ、大阪ヘルスケアパビリオン（ステージ）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開催期間：７月２４日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～８月３日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49903" y="132024"/>
            <a:ext cx="1400770" cy="355997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ja-JP" altLang="en-US" sz="1463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5D36B0-4AD1-4814-B3ED-18CF0021DE96}"/>
              </a:ext>
            </a:extLst>
          </p:cNvPr>
          <p:cNvSpPr/>
          <p:nvPr/>
        </p:nvSpPr>
        <p:spPr>
          <a:xfrm>
            <a:off x="723492" y="2820055"/>
            <a:ext cx="8459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４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.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 「大阪ウィーク ～</a:t>
            </a:r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秋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～」 　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937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0C63501-36F8-5E33-4FBE-C14A1636359A}"/>
              </a:ext>
            </a:extLst>
          </p:cNvPr>
          <p:cNvSpPr/>
          <p:nvPr/>
        </p:nvSpPr>
        <p:spPr>
          <a:xfrm>
            <a:off x="212970" y="1194856"/>
            <a:ext cx="9769079" cy="566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四角形: 角を丸くする 90">
            <a:extLst>
              <a:ext uri="{FF2B5EF4-FFF2-40B4-BE49-F238E27FC236}">
                <a16:creationId xmlns:a16="http://schemas.microsoft.com/office/drawing/2014/main" id="{6951BC32-3052-E89E-F53F-7C6D98ECBE33}"/>
              </a:ext>
            </a:extLst>
          </p:cNvPr>
          <p:cNvSpPr/>
          <p:nvPr/>
        </p:nvSpPr>
        <p:spPr>
          <a:xfrm>
            <a:off x="283853" y="1796561"/>
            <a:ext cx="4030907" cy="1480334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四角形: 角を丸くする 89">
            <a:extLst>
              <a:ext uri="{FF2B5EF4-FFF2-40B4-BE49-F238E27FC236}">
                <a16:creationId xmlns:a16="http://schemas.microsoft.com/office/drawing/2014/main" id="{E1EF4905-2202-B161-0EE1-977FFDAAB9C5}"/>
              </a:ext>
            </a:extLst>
          </p:cNvPr>
          <p:cNvSpPr/>
          <p:nvPr/>
        </p:nvSpPr>
        <p:spPr>
          <a:xfrm>
            <a:off x="4400926" y="1789570"/>
            <a:ext cx="5394433" cy="4495052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74B6301-0CF3-E037-65E5-1B54922BB25C}"/>
              </a:ext>
            </a:extLst>
          </p:cNvPr>
          <p:cNvSpPr txBox="1"/>
          <p:nvPr/>
        </p:nvSpPr>
        <p:spPr>
          <a:xfrm>
            <a:off x="283853" y="1973970"/>
            <a:ext cx="4233855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アリーナ「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Matsuri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ja-JP" altLang="en-US" sz="1600" b="1" noProof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ja-JP" altLang="en-US" sz="1600" b="1" noProof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10:00〜20:30</a:t>
            </a:r>
            <a:endParaRPr lang="ja-JP" altLang="en-US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object 8">
            <a:extLst>
              <a:ext uri="{FF2B5EF4-FFF2-40B4-BE49-F238E27FC236}">
                <a16:creationId xmlns:a16="http://schemas.microsoft.com/office/drawing/2014/main" id="{AF5F17DD-7C42-9C6F-3A1D-A199703FDA89}"/>
              </a:ext>
            </a:extLst>
          </p:cNvPr>
          <p:cNvSpPr txBox="1"/>
          <p:nvPr/>
        </p:nvSpPr>
        <p:spPr>
          <a:xfrm>
            <a:off x="5629545" y="1990895"/>
            <a:ext cx="293719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</a:t>
            </a:r>
            <a:r>
              <a:rPr kumimoji="0" lang="en-US" altLang="ja-JP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〈</a:t>
            </a:r>
            <a:r>
              <a:rPr kumimoji="0" lang="ja-JP" altLang="en-US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開催内容</a:t>
            </a:r>
            <a:r>
              <a:rPr kumimoji="0" lang="en-US" altLang="ja-JP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〉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8">
            <a:extLst>
              <a:ext uri="{FF2B5EF4-FFF2-40B4-BE49-F238E27FC236}">
                <a16:creationId xmlns:a16="http://schemas.microsoft.com/office/drawing/2014/main" id="{E004655D-98D0-4A92-8C69-65707AB8F98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677150" y="6410531"/>
            <a:ext cx="2228850" cy="365125"/>
          </a:xfrm>
        </p:spPr>
        <p:txBody>
          <a:bodyPr/>
          <a:lstStyle/>
          <a:p>
            <a:r>
              <a:rPr kumimoji="1" lang="en-US" altLang="ja-JP" sz="1400" b="1" dirty="0">
                <a:latin typeface="+mn-ea"/>
              </a:rPr>
              <a:t>13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4AA33C-7520-A257-1517-24805B623268}"/>
              </a:ext>
            </a:extLst>
          </p:cNvPr>
          <p:cNvSpPr txBox="1"/>
          <p:nvPr/>
        </p:nvSpPr>
        <p:spPr>
          <a:xfrm>
            <a:off x="64008" y="561710"/>
            <a:ext cx="9769079" cy="55220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「大阪の祭！～ </a:t>
            </a:r>
            <a:r>
              <a:rPr lang="en-US" altLang="ja-JP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EXPO2025 </a:t>
            </a:r>
            <a:r>
              <a:rPr lang="ja-JP" altLang="en-US" sz="2400" b="1" dirty="0">
                <a:solidFill>
                  <a:schemeClr val="accent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秋</a:t>
            </a: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の陣 ～」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F2053AE-09AC-4522-BCEE-65015BF364F3}"/>
              </a:ext>
            </a:extLst>
          </p:cNvPr>
          <p:cNvSpPr txBox="1"/>
          <p:nvPr/>
        </p:nvSpPr>
        <p:spPr>
          <a:xfrm>
            <a:off x="4592162" y="2324686"/>
            <a:ext cx="5011960" cy="338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ステージ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パフォーマンス（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9/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４～７）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Z UDPゴシック"/>
              <a:cs typeface="BIZ UDPゴシック"/>
            </a:endParaRPr>
          </a:p>
        </p:txBody>
      </p:sp>
      <p:sp>
        <p:nvSpPr>
          <p:cNvPr id="13" name="正方形/長方形 6">
            <a:extLst>
              <a:ext uri="{FF2B5EF4-FFF2-40B4-BE49-F238E27FC236}">
                <a16:creationId xmlns:a16="http://schemas.microsoft.com/office/drawing/2014/main" id="{635164B9-FE7E-4E08-A4C7-95CEEC4C6C2A}"/>
              </a:ext>
            </a:extLst>
          </p:cNvPr>
          <p:cNvSpPr/>
          <p:nvPr/>
        </p:nvSpPr>
        <p:spPr>
          <a:xfrm>
            <a:off x="0" y="-3981"/>
            <a:ext cx="9906000" cy="498941"/>
          </a:xfrm>
          <a:prstGeom prst="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7398" tIns="33698" rIns="67398" bIns="33698" anchor="t" anchorCtr="0" compatLnSpc="1">
            <a:spAutoFit/>
          </a:bodyPr>
          <a:lstStyle/>
          <a:p>
            <a:pPr algn="ctr" defTabSz="2680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2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</a:rPr>
              <a:t>「大阪ウィーク ～秋～」</a:t>
            </a:r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開催期間：２０２５年９月４日～９月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</a:rPr>
              <a:t>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BE7021-CFE5-45BE-82F7-0D1D71BA7C10}"/>
              </a:ext>
            </a:extLst>
          </p:cNvPr>
          <p:cNvSpPr txBox="1"/>
          <p:nvPr/>
        </p:nvSpPr>
        <p:spPr>
          <a:xfrm>
            <a:off x="1164394" y="6122370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アリーナ会場イメージ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ステージで演奏するバンドと観客&#10;&#10;自動的に生成された説明">
            <a:extLst>
              <a:ext uri="{FF2B5EF4-FFF2-40B4-BE49-F238E27FC236}">
                <a16:creationId xmlns:a16="http://schemas.microsoft.com/office/drawing/2014/main" id="{A11909DA-42FD-BE07-CE73-43CA095C8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53" y="3484038"/>
            <a:ext cx="4023478" cy="261960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E2AB599-034B-4499-76DA-B35776B3FE4C}"/>
              </a:ext>
            </a:extLst>
          </p:cNvPr>
          <p:cNvSpPr txBox="1"/>
          <p:nvPr/>
        </p:nvSpPr>
        <p:spPr>
          <a:xfrm>
            <a:off x="4592162" y="2902745"/>
            <a:ext cx="5094721" cy="2784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</a:rPr>
              <a:t>音楽を通じて、大阪の魅力を広く国内外に発信。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spc="5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spc="5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・</a:t>
            </a:r>
            <a:r>
              <a:rPr kumimoji="0" lang="en-US" altLang="ja-JP" sz="1600" b="1" spc="5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9</a:t>
            </a:r>
            <a:r>
              <a:rPr kumimoji="0" lang="ja-JP" altLang="en-US" sz="1600" b="1" spc="5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月４日　大阪ゆかりのジャズをはじめ、様々な</a:t>
            </a:r>
            <a:endParaRPr kumimoji="0" lang="en-US" altLang="ja-JP" sz="1600" b="1" spc="5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spc="5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　　　　　　ジャンルのアーティストによる音楽ステージ</a:t>
            </a: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spc="5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spc="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・</a:t>
            </a:r>
            <a:r>
              <a:rPr kumimoji="0" lang="en-US" altLang="ja-JP" sz="1600" b="1" spc="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9</a:t>
            </a:r>
            <a:r>
              <a:rPr kumimoji="0" lang="ja-JP" altLang="en-US" sz="1600" b="1" spc="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月５日　府内市町村の観光大使や出身者、市民等に</a:t>
            </a:r>
          </a:p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spc="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　　　　　　よる多様な音楽ステージ</a:t>
            </a:r>
            <a:endParaRPr kumimoji="0" lang="en-US" altLang="ja-JP" sz="1600" b="1" spc="5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spc="5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algn="just" defTabSz="457200">
              <a:lnSpc>
                <a:spcPts val="2500"/>
              </a:lnSpc>
              <a:defRPr/>
            </a:pPr>
            <a:r>
              <a:rPr kumimoji="0" lang="ja-JP" altLang="en-US" sz="1600" b="1" spc="5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・</a:t>
            </a:r>
            <a:r>
              <a:rPr kumimoji="0" lang="en-US" altLang="ja-JP" sz="1600" b="1" spc="5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9</a:t>
            </a:r>
            <a:r>
              <a:rPr kumimoji="0" lang="ja-JP" altLang="en-US" sz="1600" b="1" spc="5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月７日　大阪の魅力を世界に発信する、</a:t>
            </a:r>
            <a:endParaRPr kumimoji="0" lang="en-US" altLang="ja-JP" sz="1600" b="1" spc="5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  <a:p>
            <a:pPr algn="just" defTabSz="457200">
              <a:lnSpc>
                <a:spcPts val="2500"/>
              </a:lnSpc>
              <a:defRPr/>
            </a:pPr>
            <a:r>
              <a:rPr kumimoji="0" lang="ja-JP" altLang="en-US" sz="1600" b="1" spc="5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　　　　　　万博スペシャルフェス</a:t>
            </a:r>
            <a:endParaRPr kumimoji="0" lang="en-US" altLang="ja-JP" sz="1600" b="1" spc="5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403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49903" y="132024"/>
            <a:ext cx="1400770" cy="355997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ja-JP" altLang="en-US" sz="1463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8AAF1B-11D9-45F5-B8FB-F2BE356813F5}"/>
              </a:ext>
            </a:extLst>
          </p:cNvPr>
          <p:cNvSpPr txBox="1"/>
          <p:nvPr/>
        </p:nvSpPr>
        <p:spPr>
          <a:xfrm>
            <a:off x="1151321" y="815837"/>
            <a:ext cx="7603358" cy="5905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目次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8D8396-AD66-406E-884D-F08BF01675C7}"/>
              </a:ext>
            </a:extLst>
          </p:cNvPr>
          <p:cNvSpPr txBox="1"/>
          <p:nvPr/>
        </p:nvSpPr>
        <p:spPr>
          <a:xfrm>
            <a:off x="1999733" y="1534815"/>
            <a:ext cx="7165531" cy="41915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50000"/>
              </a:lnSpc>
              <a:buAutoNum type="arabicDbPeriod"/>
            </a:pP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「大阪ウィーク」の概要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 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……………………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 1</a:t>
            </a:r>
          </a:p>
          <a:p>
            <a:pPr marL="457200" indent="-457200">
              <a:lnSpc>
                <a:spcPct val="150000"/>
              </a:lnSpc>
              <a:buAutoNum type="arabicDbPeriod"/>
            </a:pPr>
            <a:endParaRPr lang="en-US" altLang="ja-JP" sz="26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457200" indent="-457200">
              <a:lnSpc>
                <a:spcPct val="150000"/>
              </a:lnSpc>
              <a:buAutoNum type="arabicDbPeriod"/>
            </a:pP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「大阪ウィーク ～</a:t>
            </a:r>
            <a:r>
              <a:rPr lang="ja-JP" altLang="en-US" sz="2600" b="1" dirty="0">
                <a:solidFill>
                  <a:srgbClr val="FF00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春</a:t>
            </a: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～」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……………………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 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３</a:t>
            </a:r>
            <a:endParaRPr lang="en-US" altLang="ja-JP" sz="20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457200" indent="-457200">
              <a:lnSpc>
                <a:spcPct val="150000"/>
              </a:lnSpc>
              <a:buAutoNum type="arabicDbPeriod"/>
            </a:pPr>
            <a:endParaRPr lang="en-US" altLang="ja-JP" sz="26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457200" indent="-457200">
              <a:lnSpc>
                <a:spcPct val="150000"/>
              </a:lnSpc>
              <a:buAutoNum type="arabicDbPeriod"/>
            </a:pP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「大阪ウィーク ～</a:t>
            </a:r>
            <a:r>
              <a:rPr lang="ja-JP" altLang="en-US" sz="2600" b="1" dirty="0">
                <a:solidFill>
                  <a:srgbClr val="0070C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夏</a:t>
            </a: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～」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……………………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 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８</a:t>
            </a:r>
            <a:endParaRPr lang="en-US" altLang="ja-JP" sz="20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457200" indent="-457200">
              <a:lnSpc>
                <a:spcPct val="150000"/>
              </a:lnSpc>
              <a:buAutoNum type="arabicDbPeriod"/>
            </a:pPr>
            <a:endParaRPr lang="en-US" altLang="ja-JP" sz="26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457200" indent="-457200">
              <a:lnSpc>
                <a:spcPct val="150000"/>
              </a:lnSpc>
              <a:buAutoNum type="arabicDbPeriod"/>
            </a:pP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「大阪ウィーク ～</a:t>
            </a:r>
            <a:r>
              <a:rPr lang="ja-JP" altLang="en-US" sz="2600" b="1" dirty="0">
                <a:solidFill>
                  <a:schemeClr val="accent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秋</a:t>
            </a:r>
            <a:r>
              <a:rPr lang="ja-JP" altLang="en-US" sz="26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～」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……………………</a:t>
            </a:r>
            <a:r>
              <a: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lang="en-US" altLang="ja-JP" sz="20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P13</a:t>
            </a:r>
            <a:endParaRPr lang="ja-JP" altLang="en-US" sz="20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08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 2">
            <a:extLst>
              <a:ext uri="{FF2B5EF4-FFF2-40B4-BE49-F238E27FC236}">
                <a16:creationId xmlns:a16="http://schemas.microsoft.com/office/drawing/2014/main" id="{3F8BF809-98EC-4FFD-A24D-7843FA80E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43308"/>
              </p:ext>
            </p:extLst>
          </p:nvPr>
        </p:nvGraphicFramePr>
        <p:xfrm>
          <a:off x="75592" y="94690"/>
          <a:ext cx="9647288" cy="6665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7288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66654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61" name="スライド番号プレースホルダー 8">
            <a:extLst>
              <a:ext uri="{FF2B5EF4-FFF2-40B4-BE49-F238E27FC236}">
                <a16:creationId xmlns:a16="http://schemas.microsoft.com/office/drawing/2014/main" id="{4D7B87AE-0742-4412-BC09-305701066D5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9345212" y="6562111"/>
            <a:ext cx="654132" cy="295889"/>
          </a:xfrm>
        </p:spPr>
        <p:txBody>
          <a:bodyPr/>
          <a:lstStyle/>
          <a:p>
            <a:r>
              <a:rPr kumimoji="1" lang="en-US" altLang="ja-JP" sz="1400" b="1" dirty="0">
                <a:latin typeface="+mn-ea"/>
              </a:rPr>
              <a:t>14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3790F-37EB-4DC1-B31D-5F256091F12F}"/>
              </a:ext>
            </a:extLst>
          </p:cNvPr>
          <p:cNvSpPr txBox="1"/>
          <p:nvPr/>
        </p:nvSpPr>
        <p:spPr>
          <a:xfrm>
            <a:off x="5037948" y="863991"/>
            <a:ext cx="4501373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大阪府豊中市を拠点に活動する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日本センチュリー交響楽団が、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クラシックからジブリの名曲などにより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人々の心に明るい夢を届けます。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0" name="図 19" descr="建物, 人, 屋外, 女性 が含まれている画像  自動的に生成された説明">
            <a:extLst>
              <a:ext uri="{FF2B5EF4-FFF2-40B4-BE49-F238E27FC236}">
                <a16:creationId xmlns:a16="http://schemas.microsoft.com/office/drawing/2014/main" id="{F15C4147-2066-CA60-CA6D-C44E063F06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049" y="1154762"/>
            <a:ext cx="1579224" cy="1052816"/>
          </a:xfrm>
          <a:prstGeom prst="rect">
            <a:avLst/>
          </a:prstGeom>
        </p:spPr>
      </p:pic>
      <p:pic>
        <p:nvPicPr>
          <p:cNvPr id="22" name="図 21" descr="立つ, 探す, フロント, グループ が含まれている画像  自動的に生成された説明">
            <a:extLst>
              <a:ext uri="{FF2B5EF4-FFF2-40B4-BE49-F238E27FC236}">
                <a16:creationId xmlns:a16="http://schemas.microsoft.com/office/drawing/2014/main" id="{4AFA22AC-51E3-705A-D212-05085E9160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34" y="2641941"/>
            <a:ext cx="1579224" cy="83765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5C7AE0-5D94-FCCD-D474-D29FB779F941}"/>
              </a:ext>
            </a:extLst>
          </p:cNvPr>
          <p:cNvSpPr txBox="1"/>
          <p:nvPr/>
        </p:nvSpPr>
        <p:spPr>
          <a:xfrm>
            <a:off x="7981199" y="2608393"/>
            <a:ext cx="1502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日本センチュリー交響楽団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65CBF19-7A1C-4065-A9DB-CB49FA88628B}"/>
              </a:ext>
            </a:extLst>
          </p:cNvPr>
          <p:cNvSpPr txBox="1"/>
          <p:nvPr/>
        </p:nvSpPr>
        <p:spPr>
          <a:xfrm>
            <a:off x="246620" y="4834408"/>
            <a:ext cx="2459576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○「泉南市観光大使」のＥＴ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-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ＫＩＮＧ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など、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府内市町村の観光大使が奏でる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、魅力あふれる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音楽ステージ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 descr="ユニフォームを着た男性たち  自動的に生成された説明">
            <a:extLst>
              <a:ext uri="{FF2B5EF4-FFF2-40B4-BE49-F238E27FC236}">
                <a16:creationId xmlns:a16="http://schemas.microsoft.com/office/drawing/2014/main" id="{6D73621E-9A59-F363-A68A-1754FBE2AF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24" y="4543118"/>
            <a:ext cx="1753453" cy="140242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8371D27-B3EF-2C65-C78C-37A4B6A2306A}"/>
              </a:ext>
            </a:extLst>
          </p:cNvPr>
          <p:cNvSpPr txBox="1"/>
          <p:nvPr/>
        </p:nvSpPr>
        <p:spPr>
          <a:xfrm>
            <a:off x="2845924" y="6059439"/>
            <a:ext cx="17572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「泉南市観光大使」 </a:t>
            </a:r>
            <a:r>
              <a:rPr kumimoji="1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ET-KING</a:t>
            </a:r>
            <a:endParaRPr kumimoji="1" lang="ja-JP" altLang="en-US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E88E08D-BA24-48BC-91A8-1086FF8C4150}"/>
              </a:ext>
            </a:extLst>
          </p:cNvPr>
          <p:cNvSpPr txBox="1"/>
          <p:nvPr/>
        </p:nvSpPr>
        <p:spPr>
          <a:xfrm>
            <a:off x="206524" y="4004035"/>
            <a:ext cx="4746476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■府内市町村の観光大使等による音楽ステージ（</a:t>
            </a:r>
            <a:r>
              <a:rPr lang="en-US" altLang="ja-JP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9/5</a:t>
            </a: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endParaRPr lang="en-US" altLang="ja-JP" sz="15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230FF4F-FD7F-49BF-8574-406E34204C49}"/>
              </a:ext>
            </a:extLst>
          </p:cNvPr>
          <p:cNvSpPr txBox="1"/>
          <p:nvPr/>
        </p:nvSpPr>
        <p:spPr>
          <a:xfrm>
            <a:off x="3509302" y="2217975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音楽ステージイメージ</a:t>
            </a:r>
            <a:endParaRPr kumimoji="1" lang="ja-JP" altLang="en-US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AD97368-D53C-4761-AE39-5E19DCD07196}"/>
              </a:ext>
            </a:extLst>
          </p:cNvPr>
          <p:cNvSpPr txBox="1"/>
          <p:nvPr/>
        </p:nvSpPr>
        <p:spPr>
          <a:xfrm>
            <a:off x="3509302" y="3512961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音楽ステージイメージ</a:t>
            </a:r>
            <a:endParaRPr kumimoji="1" lang="ja-JP" altLang="en-US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9D0946-2CDB-4213-9A44-658A31536D34}"/>
              </a:ext>
            </a:extLst>
          </p:cNvPr>
          <p:cNvSpPr txBox="1"/>
          <p:nvPr/>
        </p:nvSpPr>
        <p:spPr>
          <a:xfrm>
            <a:off x="8150316" y="6505440"/>
            <a:ext cx="11641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音楽フェスイメージ</a:t>
            </a:r>
            <a:endParaRPr kumimoji="1" lang="ja-JP" altLang="en-US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912F5E5-465A-4C6D-B4D6-9AB9391EF478}"/>
              </a:ext>
            </a:extLst>
          </p:cNvPr>
          <p:cNvSpPr txBox="1"/>
          <p:nvPr/>
        </p:nvSpPr>
        <p:spPr>
          <a:xfrm>
            <a:off x="423378" y="3363979"/>
            <a:ext cx="2106060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出演者等は今後発表予定。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41FC476-B848-4F61-9495-324D88A50E59}"/>
              </a:ext>
            </a:extLst>
          </p:cNvPr>
          <p:cNvSpPr txBox="1"/>
          <p:nvPr/>
        </p:nvSpPr>
        <p:spPr>
          <a:xfrm>
            <a:off x="5308376" y="5726912"/>
            <a:ext cx="2106060" cy="56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開催内容や出演者等は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今後発表予定。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78C623-6042-12A4-FBD8-948CA9C93216}"/>
              </a:ext>
            </a:extLst>
          </p:cNvPr>
          <p:cNvSpPr txBox="1"/>
          <p:nvPr/>
        </p:nvSpPr>
        <p:spPr>
          <a:xfrm>
            <a:off x="5008964" y="261287"/>
            <a:ext cx="4667112" cy="56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lnSpc>
                <a:spcPts val="2000"/>
              </a:lnSpc>
              <a:defRPr/>
            </a:pPr>
            <a:r>
              <a:rPr kumimoji="0" lang="ja-JP" altLang="en-US" sz="1500" b="1" spc="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■府内各地で受け継がれてきた多様な音楽ステージ</a:t>
            </a: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9/5</a:t>
            </a: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endParaRPr kumimoji="0" lang="en-US" altLang="ja-JP" sz="1500" b="1" spc="5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1018EF-D28B-4EED-E774-EE85274305AF}"/>
              </a:ext>
            </a:extLst>
          </p:cNvPr>
          <p:cNvSpPr txBox="1"/>
          <p:nvPr/>
        </p:nvSpPr>
        <p:spPr>
          <a:xfrm>
            <a:off x="5059171" y="3281156"/>
            <a:ext cx="4777602" cy="184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大阪各地の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多様な音楽も発信！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アフリカンミュージックと全国優勝校の高校ダンス部との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スペシャルコラボステージ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・重要無形文化財である筑前琵琶奏者として、人間国宝に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認定されている奥村旭翠氏とその一門の方々による演奏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・多数のテーマパークダンサーを輩出するダンススクール等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による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「コスプレ」エンターテイメントステージ 　など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BAF5A06-9864-4ECF-A329-3EC912A27F89}"/>
              </a:ext>
            </a:extLst>
          </p:cNvPr>
          <p:cNvSpPr txBox="1"/>
          <p:nvPr/>
        </p:nvSpPr>
        <p:spPr>
          <a:xfrm>
            <a:off x="234861" y="2488202"/>
            <a:ext cx="3163766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○海外音楽フェスなどにも出演する大阪出身</a:t>
            </a:r>
            <a:endParaRPr kumimoji="1" lang="en-US" altLang="ja-JP" sz="1200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のミュージシャンや、一夜限りの特別編成</a:t>
            </a:r>
            <a:endParaRPr kumimoji="1" lang="en-US" altLang="ja-JP" sz="1200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楽団などの音楽ステージを演出！</a:t>
            </a:r>
            <a:endParaRPr kumimoji="1" lang="en-US" altLang="ja-JP" sz="1200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2D5FB5-5B76-407C-AC3F-5988DBE73B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282" y="5234995"/>
            <a:ext cx="2134553" cy="1270445"/>
          </a:xfrm>
          <a:prstGeom prst="rect">
            <a:avLst/>
          </a:prstGeom>
        </p:spPr>
      </p:pic>
      <p:pic>
        <p:nvPicPr>
          <p:cNvPr id="2" name="図 1" descr="屋内, テーブル, ホール, いっぱい が含まれている画像&#10;&#10;自動的に生成された説明">
            <a:extLst>
              <a:ext uri="{FF2B5EF4-FFF2-40B4-BE49-F238E27FC236}">
                <a16:creationId xmlns:a16="http://schemas.microsoft.com/office/drawing/2014/main" id="{3C86D3CE-E68A-32AB-3BAD-F9B10CBCA0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1922" y="1697154"/>
            <a:ext cx="1775272" cy="937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2EF340-1824-D03C-BC43-3DFE9649DFDD}"/>
              </a:ext>
            </a:extLst>
          </p:cNvPr>
          <p:cNvSpPr txBox="1"/>
          <p:nvPr/>
        </p:nvSpPr>
        <p:spPr>
          <a:xfrm>
            <a:off x="5008008" y="1654828"/>
            <a:ext cx="2907294" cy="167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【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日本</a:t>
            </a:r>
            <a:r>
              <a:rPr lang="ja-JP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センチュリー交響楽団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</a:t>
            </a:r>
          </a:p>
          <a:p>
            <a:pPr marL="72000">
              <a:lnSpc>
                <a:spcPts val="1800"/>
              </a:lnSpc>
            </a:pP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飯森範親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氏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が首席指揮者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(2025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月退任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)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、秋山和慶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氏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がミュージックアドバイザー、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marL="72000">
              <a:lnSpc>
                <a:spcPts val="1800"/>
              </a:lnSpc>
            </a:pP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久石譲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氏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が首席客演指揮者（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2025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4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月より音楽監督就任）を務め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豊中市立文化芸術センター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と</a:t>
            </a:r>
            <a:r>
              <a: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ザ・シンフォニーホールで定期的な演奏会を開催。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F30407-1318-852B-8A06-4BE231F2341E}"/>
              </a:ext>
            </a:extLst>
          </p:cNvPr>
          <p:cNvSpPr txBox="1"/>
          <p:nvPr/>
        </p:nvSpPr>
        <p:spPr>
          <a:xfrm>
            <a:off x="215684" y="270967"/>
            <a:ext cx="4746476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■大阪ゆかりのジャズをはじめ、様々なジャンルの</a:t>
            </a:r>
            <a:endParaRPr lang="en-US" altLang="ja-JP" sz="15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アーティストによる音楽ステージ</a:t>
            </a:r>
            <a:r>
              <a:rPr lang="en-US" altLang="ja-JP" sz="1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(9/4)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214E5A-B36F-728F-9340-4CB9261DEF67}"/>
              </a:ext>
            </a:extLst>
          </p:cNvPr>
          <p:cNvSpPr txBox="1"/>
          <p:nvPr/>
        </p:nvSpPr>
        <p:spPr>
          <a:xfrm>
            <a:off x="4898439" y="5221145"/>
            <a:ext cx="4780390" cy="56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solidFill>
                  <a:schemeClr val="accent5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■大阪の魅力を世界に発信する</a:t>
            </a:r>
            <a:endParaRPr lang="en-US" altLang="ja-JP" sz="1500" b="1" dirty="0">
              <a:solidFill>
                <a:schemeClr val="accent5">
                  <a:lumMod val="7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5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500" b="1" dirty="0">
                <a:solidFill>
                  <a:schemeClr val="accent5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万博スペシャルフェス（</a:t>
            </a:r>
            <a:r>
              <a:rPr lang="en-US" altLang="ja-JP" sz="1500" b="1" dirty="0">
                <a:solidFill>
                  <a:schemeClr val="accent5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9/</a:t>
            </a:r>
            <a:r>
              <a:rPr lang="ja-JP" altLang="en-US" sz="1500" b="1" dirty="0">
                <a:solidFill>
                  <a:schemeClr val="accent5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７）</a:t>
            </a:r>
            <a:endParaRPr lang="en-US" altLang="ja-JP" sz="1500" b="1" dirty="0">
              <a:solidFill>
                <a:schemeClr val="accent5">
                  <a:lumMod val="7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F64B77-6818-487E-15C0-FF211FFFDAD2}"/>
              </a:ext>
            </a:extLst>
          </p:cNvPr>
          <p:cNvSpPr txBox="1"/>
          <p:nvPr/>
        </p:nvSpPr>
        <p:spPr>
          <a:xfrm>
            <a:off x="206524" y="1114846"/>
            <a:ext cx="3127352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進取の気性に溢れ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、ジャズなどの海外音楽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も精力的に受け入れ、独自に発展させて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きた大阪の音楽のルーツや受容性などを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世界に向けて発信。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B80C30-C6B1-DE36-565D-622B1C83EBBB}"/>
              </a:ext>
            </a:extLst>
          </p:cNvPr>
          <p:cNvSpPr txBox="1"/>
          <p:nvPr/>
        </p:nvSpPr>
        <p:spPr>
          <a:xfrm>
            <a:off x="9041035" y="2463732"/>
            <a:ext cx="6061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Ⓒ井上嘉和</a:t>
            </a:r>
          </a:p>
        </p:txBody>
      </p:sp>
    </p:spTree>
    <p:extLst>
      <p:ext uri="{BB962C8B-B14F-4D97-AF65-F5344CB8AC3E}">
        <p14:creationId xmlns:p14="http://schemas.microsoft.com/office/powerpoint/2010/main" val="65940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0C63501-36F8-5E33-4FBE-C14A1636359A}"/>
              </a:ext>
            </a:extLst>
          </p:cNvPr>
          <p:cNvSpPr/>
          <p:nvPr/>
        </p:nvSpPr>
        <p:spPr>
          <a:xfrm>
            <a:off x="212971" y="1194856"/>
            <a:ext cx="9693030" cy="566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四角形: 角を丸くする 89">
            <a:extLst>
              <a:ext uri="{FF2B5EF4-FFF2-40B4-BE49-F238E27FC236}">
                <a16:creationId xmlns:a16="http://schemas.microsoft.com/office/drawing/2014/main" id="{E1EF4905-2202-B161-0EE1-977FFDAAB9C5}"/>
              </a:ext>
            </a:extLst>
          </p:cNvPr>
          <p:cNvSpPr/>
          <p:nvPr/>
        </p:nvSpPr>
        <p:spPr>
          <a:xfrm>
            <a:off x="4400926" y="1714154"/>
            <a:ext cx="5394433" cy="4696377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8">
            <a:extLst>
              <a:ext uri="{FF2B5EF4-FFF2-40B4-BE49-F238E27FC236}">
                <a16:creationId xmlns:a16="http://schemas.microsoft.com/office/drawing/2014/main" id="{E004655D-98D0-4A92-8C69-65707AB8F98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677150" y="6410531"/>
            <a:ext cx="2228850" cy="365125"/>
          </a:xfrm>
        </p:spPr>
        <p:txBody>
          <a:bodyPr/>
          <a:lstStyle/>
          <a:p>
            <a:r>
              <a:rPr kumimoji="1" lang="en-US" altLang="ja-JP" sz="1400" b="1" dirty="0">
                <a:latin typeface="+mn-ea"/>
              </a:rPr>
              <a:t>15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4AA33C-7520-A257-1517-24805B623268}"/>
              </a:ext>
            </a:extLst>
          </p:cNvPr>
          <p:cNvSpPr txBox="1"/>
          <p:nvPr/>
        </p:nvSpPr>
        <p:spPr>
          <a:xfrm>
            <a:off x="212971" y="728486"/>
            <a:ext cx="9480058" cy="55220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「地域の魅力発見ツアー　</a:t>
            </a:r>
            <a:r>
              <a:rPr lang="ja-JP" altLang="en-US" sz="2400" b="1" dirty="0">
                <a:solidFill>
                  <a:schemeClr val="accent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秋　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  <a:cs typeface="+mn-cs"/>
              </a:rPr>
              <a:t>～大阪４３市町村</a:t>
            </a:r>
            <a:r>
              <a:rPr lang="ja-JP" altLang="en-US" sz="2200" b="1" dirty="0">
                <a:solidFill>
                  <a:prstClr val="black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の見どころ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  <a:cs typeface="+mn-cs"/>
              </a:rPr>
              <a:t>～</a:t>
            </a: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E4D7E7-A5D0-462F-AFF9-595DE2663ED8}"/>
              </a:ext>
            </a:extLst>
          </p:cNvPr>
          <p:cNvSpPr txBox="1"/>
          <p:nvPr/>
        </p:nvSpPr>
        <p:spPr>
          <a:xfrm>
            <a:off x="1154814" y="5932777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メッセ会場イメージ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1153EF77-91B5-47B8-8E96-DBA72F495905}"/>
              </a:ext>
            </a:extLst>
          </p:cNvPr>
          <p:cNvSpPr txBox="1"/>
          <p:nvPr/>
        </p:nvSpPr>
        <p:spPr>
          <a:xfrm>
            <a:off x="5461491" y="1705078"/>
            <a:ext cx="293719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〈</a:t>
            </a:r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開催内容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〉</a:t>
            </a:r>
            <a:endParaRPr lang="ja-JP" altLang="en-US" sz="1600" b="1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90">
            <a:extLst>
              <a:ext uri="{FF2B5EF4-FFF2-40B4-BE49-F238E27FC236}">
                <a16:creationId xmlns:a16="http://schemas.microsoft.com/office/drawing/2014/main" id="{DFF6CFF0-F59B-4797-AB56-345716BD000C}"/>
              </a:ext>
            </a:extLst>
          </p:cNvPr>
          <p:cNvSpPr/>
          <p:nvPr/>
        </p:nvSpPr>
        <p:spPr>
          <a:xfrm>
            <a:off x="283853" y="1729017"/>
            <a:ext cx="4030907" cy="1574613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74B6301-0CF3-E037-65E5-1B54922BB25C}"/>
              </a:ext>
            </a:extLst>
          </p:cNvPr>
          <p:cNvSpPr txBox="1"/>
          <p:nvPr/>
        </p:nvSpPr>
        <p:spPr>
          <a:xfrm>
            <a:off x="283853" y="1766104"/>
            <a:ext cx="4233855" cy="150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メッセ「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WASSE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57200">
              <a:lnSpc>
                <a:spcPct val="150000"/>
              </a:lnSpc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月１３日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月１５日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月・祝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kumimoji="0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:00〜21:00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0" lang="ja-JP" altLang="en-US" sz="9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0" lang="ja-JP" altLang="en-US" sz="9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１５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は終了時間が早まる予定。詳細は後日ＨＰ等で発表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73E14E7-D276-40AF-BDF1-5EED29020E3F}"/>
              </a:ext>
            </a:extLst>
          </p:cNvPr>
          <p:cNvSpPr/>
          <p:nvPr/>
        </p:nvSpPr>
        <p:spPr>
          <a:xfrm>
            <a:off x="4390083" y="2073737"/>
            <a:ext cx="5422615" cy="323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４３市町村の様々な魅力が楽しめる展示・体験・食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/13</a:t>
            </a:r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A5779C-C518-48CA-848E-569C994A245B}"/>
              </a:ext>
            </a:extLst>
          </p:cNvPr>
          <p:cNvSpPr/>
          <p:nvPr/>
        </p:nvSpPr>
        <p:spPr>
          <a:xfrm>
            <a:off x="4444716" y="4843958"/>
            <a:ext cx="5309785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４３市町村の様々な魅力が楽しめるステージ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/13</a:t>
            </a:r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4CABBDBE-CB32-4C66-80BD-BB9C73C02F64}"/>
              </a:ext>
            </a:extLst>
          </p:cNvPr>
          <p:cNvSpPr txBox="1"/>
          <p:nvPr/>
        </p:nvSpPr>
        <p:spPr>
          <a:xfrm>
            <a:off x="4683893" y="5183997"/>
            <a:ext cx="4657090" cy="993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・地元アーティストによるパフォーマンスや、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大阪産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(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もん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)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の紹介等、地域の魅力を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PR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して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会場を盛り上げます！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1F234BCF-8BC4-45ED-AF81-F6CF0553DF2D}"/>
              </a:ext>
            </a:extLst>
          </p:cNvPr>
          <p:cNvSpPr txBox="1"/>
          <p:nvPr/>
        </p:nvSpPr>
        <p:spPr>
          <a:xfrm>
            <a:off x="4588590" y="2563693"/>
            <a:ext cx="5201396" cy="64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・大阪が誇る食や観光、文化等を、「展示（みなはれ）」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「体験（やりなはれ）」「食（たべなはれ）」の視点で参加・体験！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B8D63C98-3D6E-4F14-9647-7F60F30D5F9C}"/>
              </a:ext>
            </a:extLst>
          </p:cNvPr>
          <p:cNvSpPr txBox="1"/>
          <p:nvPr/>
        </p:nvSpPr>
        <p:spPr>
          <a:xfrm>
            <a:off x="4601543" y="3400037"/>
            <a:ext cx="4657090" cy="993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・秋は、大阪の多彩なアートやカルチャー等を中心に、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デジタル技術を駆使した自然等を体感できる空間や、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SDG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ｓの理解が深まる展示等を展開！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9BADCD-1FF8-BB8F-6165-DAE6A03546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41" y="3422215"/>
            <a:ext cx="4005419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 2">
            <a:extLst>
              <a:ext uri="{FF2B5EF4-FFF2-40B4-BE49-F238E27FC236}">
                <a16:creationId xmlns:a16="http://schemas.microsoft.com/office/drawing/2014/main" id="{B37D04AE-BF87-4B83-896F-18E651A6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7928"/>
              </p:ext>
            </p:extLst>
          </p:nvPr>
        </p:nvGraphicFramePr>
        <p:xfrm>
          <a:off x="230157" y="290293"/>
          <a:ext cx="9497160" cy="6305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7160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630509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696397" y="6530225"/>
            <a:ext cx="2228850" cy="365125"/>
          </a:xfrm>
        </p:spPr>
        <p:txBody>
          <a:bodyPr/>
          <a:lstStyle/>
          <a:p>
            <a:r>
              <a:rPr kumimoji="1" lang="en-US" altLang="ja-JP" sz="1400" b="1" dirty="0"/>
              <a:t>16</a:t>
            </a:r>
            <a:endParaRPr kumimoji="1" lang="ja-JP" altLang="en-US" sz="1400" b="1" dirty="0"/>
          </a:p>
        </p:txBody>
      </p:sp>
      <p:sp>
        <p:nvSpPr>
          <p:cNvPr id="23" name="四角形: 角を丸くする 32">
            <a:extLst>
              <a:ext uri="{FF2B5EF4-FFF2-40B4-BE49-F238E27FC236}">
                <a16:creationId xmlns:a16="http://schemas.microsoft.com/office/drawing/2014/main" id="{610E4429-B3F1-44F9-95D3-7F605BC11139}"/>
              </a:ext>
            </a:extLst>
          </p:cNvPr>
          <p:cNvSpPr/>
          <p:nvPr/>
        </p:nvSpPr>
        <p:spPr>
          <a:xfrm>
            <a:off x="423678" y="680912"/>
            <a:ext cx="1443157" cy="3405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ADD2DC-9E3B-476C-8322-BA8D3B47D676}"/>
              </a:ext>
            </a:extLst>
          </p:cNvPr>
          <p:cNvSpPr txBox="1"/>
          <p:nvPr/>
        </p:nvSpPr>
        <p:spPr>
          <a:xfrm>
            <a:off x="2749640" y="2106326"/>
            <a:ext cx="23748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竹の茶室イメージ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B92FD3-FFBB-4E5E-BD8C-48F51935A6BD}"/>
              </a:ext>
            </a:extLst>
          </p:cNvPr>
          <p:cNvSpPr txBox="1"/>
          <p:nvPr/>
        </p:nvSpPr>
        <p:spPr>
          <a:xfrm>
            <a:off x="474512" y="1321762"/>
            <a:ext cx="2337737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〇竹の茶室・竹あかりアート、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グリーンスローモビリティ、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帯水層蓄熱システム模型等を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展示。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四角形: 角を丸くする 32">
            <a:extLst>
              <a:ext uri="{FF2B5EF4-FFF2-40B4-BE49-F238E27FC236}">
                <a16:creationId xmlns:a16="http://schemas.microsoft.com/office/drawing/2014/main" id="{95978E97-FDA4-486F-90CA-604EEF5064EF}"/>
              </a:ext>
            </a:extLst>
          </p:cNvPr>
          <p:cNvSpPr/>
          <p:nvPr/>
        </p:nvSpPr>
        <p:spPr>
          <a:xfrm>
            <a:off x="5132271" y="675218"/>
            <a:ext cx="1606557" cy="3405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やり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C049012-BC66-486F-92BE-6C9CD426B784}"/>
              </a:ext>
            </a:extLst>
          </p:cNvPr>
          <p:cNvSpPr txBox="1"/>
          <p:nvPr/>
        </p:nvSpPr>
        <p:spPr>
          <a:xfrm>
            <a:off x="5124467" y="1315552"/>
            <a:ext cx="2520154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〇空間型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VR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による没入体験や、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子どものプログラミング体験、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次世代の楽器「パロトーン」の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演奏体験等を実施。</a:t>
            </a:r>
          </a:p>
          <a:p>
            <a:pPr>
              <a:lnSpc>
                <a:spcPts val="2000"/>
              </a:lnSpc>
            </a:pP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BDE39C6-358F-4311-A27A-81EC49098CB1}"/>
              </a:ext>
            </a:extLst>
          </p:cNvPr>
          <p:cNvSpPr txBox="1"/>
          <p:nvPr/>
        </p:nvSpPr>
        <p:spPr>
          <a:xfrm>
            <a:off x="464221" y="2695206"/>
            <a:ext cx="2444722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２市町村＋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４区＋府市３部局が出展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2" name="四角形: 角を丸くする 32">
            <a:extLst>
              <a:ext uri="{FF2B5EF4-FFF2-40B4-BE49-F238E27FC236}">
                <a16:creationId xmlns:a16="http://schemas.microsoft.com/office/drawing/2014/main" id="{17529FA5-50CC-4916-970D-5203523D817B}"/>
              </a:ext>
            </a:extLst>
          </p:cNvPr>
          <p:cNvSpPr/>
          <p:nvPr/>
        </p:nvSpPr>
        <p:spPr>
          <a:xfrm>
            <a:off x="423678" y="3821320"/>
            <a:ext cx="1626166" cy="3405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たべなはれ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9E36BE-55E9-45FB-9F29-D2E8D8223137}"/>
              </a:ext>
            </a:extLst>
          </p:cNvPr>
          <p:cNvSpPr txBox="1"/>
          <p:nvPr/>
        </p:nvSpPr>
        <p:spPr>
          <a:xfrm>
            <a:off x="2903226" y="6059129"/>
            <a:ext cx="17022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大阪産（もん）名品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5BC5FC2-E01B-417E-A065-7952826E1820}"/>
              </a:ext>
            </a:extLst>
          </p:cNvPr>
          <p:cNvSpPr txBox="1"/>
          <p:nvPr/>
        </p:nvSpPr>
        <p:spPr>
          <a:xfrm>
            <a:off x="423678" y="4420898"/>
            <a:ext cx="2674140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〇「天下の台所・大阪」で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愛され続け、お土産や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贈り物にもおすすめの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 「大阪産（もん）名品」など、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 大阪の食を堪能できます！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F00508B-373B-4B07-A231-91784D3A5CCB}"/>
              </a:ext>
            </a:extLst>
          </p:cNvPr>
          <p:cNvSpPr txBox="1"/>
          <p:nvPr/>
        </p:nvSpPr>
        <p:spPr>
          <a:xfrm>
            <a:off x="7477255" y="4722549"/>
            <a:ext cx="23321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和楽器デュオ 音ノ羽 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lang="en-US" altLang="ja-JP" sz="9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otonoha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488384D-C354-4B0B-80C1-6B73205372F7}"/>
              </a:ext>
            </a:extLst>
          </p:cNvPr>
          <p:cNvSpPr txBox="1"/>
          <p:nvPr/>
        </p:nvSpPr>
        <p:spPr>
          <a:xfrm>
            <a:off x="5117926" y="4338064"/>
            <a:ext cx="2444722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〇和楽器デュオ「音ノ羽」のライブ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や、ライブペインティング、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ゼロカーボン等の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SDG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ｓに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関するステージ等を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ご覧いただけます！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383536B-306D-48DD-8AE1-B774A5E67B2E}"/>
              </a:ext>
            </a:extLst>
          </p:cNvPr>
          <p:cNvSpPr txBox="1"/>
          <p:nvPr/>
        </p:nvSpPr>
        <p:spPr>
          <a:xfrm>
            <a:off x="5196582" y="2703252"/>
            <a:ext cx="2444722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13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区＋府市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F2129A0-B7B4-4C03-A89B-2DE7560C72FD}"/>
              </a:ext>
            </a:extLst>
          </p:cNvPr>
          <p:cNvSpPr txBox="1"/>
          <p:nvPr/>
        </p:nvSpPr>
        <p:spPr>
          <a:xfrm>
            <a:off x="489058" y="5799472"/>
            <a:ext cx="2228850" cy="44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出展予定数：府内２１市町村＋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府市１部局が出展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7A0C7F5-940C-487B-A3D8-8761A73B9DA2}"/>
              </a:ext>
            </a:extLst>
          </p:cNvPr>
          <p:cNvSpPr txBox="1"/>
          <p:nvPr/>
        </p:nvSpPr>
        <p:spPr>
          <a:xfrm>
            <a:off x="5222691" y="5703292"/>
            <a:ext cx="2128353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出展予定数：府内１１市町村＋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大阪市内４区＋府市２部局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が出展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984626C-CBB2-4A6A-9660-29C73E958237}"/>
              </a:ext>
            </a:extLst>
          </p:cNvPr>
          <p:cNvSpPr txBox="1"/>
          <p:nvPr/>
        </p:nvSpPr>
        <p:spPr>
          <a:xfrm>
            <a:off x="7351044" y="2524390"/>
            <a:ext cx="24447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空間型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VR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による没入体験イメージ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807D59-A0C4-4566-AC11-B594019727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551" y="4260394"/>
            <a:ext cx="2234660" cy="1737455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0227BE7-763C-4E2E-BB32-D65ABC1C6C5E}"/>
              </a:ext>
            </a:extLst>
          </p:cNvPr>
          <p:cNvSpPr txBox="1"/>
          <p:nvPr/>
        </p:nvSpPr>
        <p:spPr>
          <a:xfrm>
            <a:off x="2756805" y="3897652"/>
            <a:ext cx="23748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自動運転カート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92252B-D16D-497E-9F89-20C7FE9E70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35" y="3061361"/>
            <a:ext cx="1833958" cy="16346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04BAEF3-303A-12C5-8D0F-F2E1C9555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467" y="2427373"/>
            <a:ext cx="1756610" cy="147027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9F66E19-128B-44DC-BA38-54A1A49715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226" y="459967"/>
            <a:ext cx="1899690" cy="1615995"/>
          </a:xfrm>
          <a:prstGeom prst="rect">
            <a:avLst/>
          </a:prstGeom>
        </p:spPr>
      </p:pic>
      <p:sp>
        <p:nvSpPr>
          <p:cNvPr id="2" name="四角形: 角を丸くする 32">
            <a:extLst>
              <a:ext uri="{FF2B5EF4-FFF2-40B4-BE49-F238E27FC236}">
                <a16:creationId xmlns:a16="http://schemas.microsoft.com/office/drawing/2014/main" id="{47CB9271-15C4-2E98-9CF7-88508A3B383E}"/>
              </a:ext>
            </a:extLst>
          </p:cNvPr>
          <p:cNvSpPr/>
          <p:nvPr/>
        </p:nvSpPr>
        <p:spPr>
          <a:xfrm>
            <a:off x="5078708" y="3834837"/>
            <a:ext cx="1524857" cy="3405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ステージイベント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CE553C3-933F-4A70-A995-E090A2465C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55" y="5045287"/>
            <a:ext cx="2228850" cy="13930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E39DC7-11AE-D8A9-8332-8B99888F5A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467" y="977349"/>
            <a:ext cx="224961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376DB3-8416-4846-805F-15F9CD621B4F}"/>
              </a:ext>
            </a:extLst>
          </p:cNvPr>
          <p:cNvSpPr txBox="1"/>
          <p:nvPr/>
        </p:nvSpPr>
        <p:spPr>
          <a:xfrm>
            <a:off x="252913" y="6610227"/>
            <a:ext cx="614626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上記以外の</a:t>
            </a:r>
            <a:r>
              <a:rPr lang="ja-JP" altLang="en-US" sz="105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イベントについては、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イベントカレンダーをご覧ください。</a:t>
            </a:r>
            <a:endParaRPr lang="ja-JP" altLang="ja-JP" sz="105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graphicFrame>
        <p:nvGraphicFramePr>
          <p:cNvPr id="81" name="表 2">
            <a:extLst>
              <a:ext uri="{FF2B5EF4-FFF2-40B4-BE49-F238E27FC236}">
                <a16:creationId xmlns:a16="http://schemas.microsoft.com/office/drawing/2014/main" id="{EBCB1769-2DA3-4C5C-B7C4-8034FA6A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28644"/>
              </p:ext>
            </p:extLst>
          </p:nvPr>
        </p:nvGraphicFramePr>
        <p:xfrm>
          <a:off x="280944" y="2020186"/>
          <a:ext cx="9527120" cy="4614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7120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461453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53350" y="6557860"/>
            <a:ext cx="2228850" cy="365125"/>
          </a:xfrm>
        </p:spPr>
        <p:txBody>
          <a:bodyPr/>
          <a:lstStyle/>
          <a:p>
            <a:r>
              <a:rPr lang="en-US" altLang="ja-JP" sz="1400" b="1" dirty="0"/>
              <a:t>17</a:t>
            </a:r>
            <a:endParaRPr kumimoji="1" lang="ja-JP" altLang="en-US" sz="1400" b="1" dirty="0"/>
          </a:p>
        </p:txBody>
      </p:sp>
      <p:sp>
        <p:nvSpPr>
          <p:cNvPr id="23" name="四角形: 角を丸くする 32">
            <a:extLst>
              <a:ext uri="{FF2B5EF4-FFF2-40B4-BE49-F238E27FC236}">
                <a16:creationId xmlns:a16="http://schemas.microsoft.com/office/drawing/2014/main" id="{610E4429-B3F1-44F9-95D3-7F605BC11139}"/>
              </a:ext>
            </a:extLst>
          </p:cNvPr>
          <p:cNvSpPr/>
          <p:nvPr/>
        </p:nvSpPr>
        <p:spPr>
          <a:xfrm>
            <a:off x="351057" y="2136065"/>
            <a:ext cx="4257953" cy="629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【OSAKA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JAPAN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SDGs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Forum</a:t>
            </a:r>
          </a:p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（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SDGs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全国フォーラム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2025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】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（仮称）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B92FD3-FFBB-4E5E-BD8C-48F51935A6BD}"/>
              </a:ext>
            </a:extLst>
          </p:cNvPr>
          <p:cNvSpPr txBox="1"/>
          <p:nvPr/>
        </p:nvSpPr>
        <p:spPr>
          <a:xfrm>
            <a:off x="310905" y="2773143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ホール「シャインハット」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：９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５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金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BDE39C6-358F-4311-A27A-81EC49098CB1}"/>
              </a:ext>
            </a:extLst>
          </p:cNvPr>
          <p:cNvSpPr txBox="1"/>
          <p:nvPr/>
        </p:nvSpPr>
        <p:spPr>
          <a:xfrm>
            <a:off x="797794" y="1686459"/>
            <a:ext cx="6380496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実施イベント予定数：９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４～９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１７の１４日間で約２８項目　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府内９市町村＋大阪市内３区）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35F5A270-E892-45D6-A424-FB37ECF523B2}"/>
              </a:ext>
            </a:extLst>
          </p:cNvPr>
          <p:cNvSpPr/>
          <p:nvPr/>
        </p:nvSpPr>
        <p:spPr>
          <a:xfrm>
            <a:off x="8544086" y="851"/>
            <a:ext cx="1265276" cy="2894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100" dirty="0"/>
              <a:t>画像等確認中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1FC48AF-F0B2-4B3D-8821-7F8C8423A452}"/>
              </a:ext>
            </a:extLst>
          </p:cNvPr>
          <p:cNvSpPr txBox="1"/>
          <p:nvPr/>
        </p:nvSpPr>
        <p:spPr>
          <a:xfrm>
            <a:off x="295911" y="3307941"/>
            <a:ext cx="3137099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SDG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ｓの先進的な取組を発信。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オープニングは障がいのある方等が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参加するダンスを披露。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〇主催：大阪府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四角形: 角を丸くする 32">
            <a:extLst>
              <a:ext uri="{FF2B5EF4-FFF2-40B4-BE49-F238E27FC236}">
                <a16:creationId xmlns:a16="http://schemas.microsoft.com/office/drawing/2014/main" id="{0AF7E1ED-DE35-43DF-81EC-B03FE763D238}"/>
              </a:ext>
            </a:extLst>
          </p:cNvPr>
          <p:cNvSpPr/>
          <p:nvPr/>
        </p:nvSpPr>
        <p:spPr>
          <a:xfrm>
            <a:off x="5286357" y="2114704"/>
            <a:ext cx="4257953" cy="629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（仮）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LIVE to the WORLD </a:t>
            </a:r>
          </a:p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from OSAKA-EXPO ARENA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BD024C-DA37-401E-9350-243BC8858BFF}"/>
              </a:ext>
            </a:extLst>
          </p:cNvPr>
          <p:cNvSpPr txBox="1"/>
          <p:nvPr/>
        </p:nvSpPr>
        <p:spPr>
          <a:xfrm>
            <a:off x="5326071" y="2719173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アリーナ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「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Matsuri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：９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月１４日（日）～１５日（月祝）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四角形: 角を丸くする 32">
            <a:extLst>
              <a:ext uri="{FF2B5EF4-FFF2-40B4-BE49-F238E27FC236}">
                <a16:creationId xmlns:a16="http://schemas.microsoft.com/office/drawing/2014/main" id="{99500CB5-DEE4-48AF-9871-20CFF0842F31}"/>
              </a:ext>
            </a:extLst>
          </p:cNvPr>
          <p:cNvSpPr/>
          <p:nvPr/>
        </p:nvSpPr>
        <p:spPr>
          <a:xfrm>
            <a:off x="361690" y="4486315"/>
            <a:ext cx="4257953" cy="3456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奥河内音絵巻</a:t>
            </a:r>
            <a:r>
              <a:rPr lang="en-US" altLang="ja-JP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2025</a:t>
            </a: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「日月山水タイムマシン」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BD331F-DA66-47E2-A1CF-100EB67217DC}"/>
              </a:ext>
            </a:extLst>
          </p:cNvPr>
          <p:cNvSpPr txBox="1"/>
          <p:nvPr/>
        </p:nvSpPr>
        <p:spPr>
          <a:xfrm>
            <a:off x="310905" y="4816089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EXPO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ホール「シャインハット」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：９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月６日（土）～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7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日（日）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633B58-88C0-4D1F-B33F-FFCA24146D0F}"/>
              </a:ext>
            </a:extLst>
          </p:cNvPr>
          <p:cNvSpPr txBox="1"/>
          <p:nvPr/>
        </p:nvSpPr>
        <p:spPr>
          <a:xfrm>
            <a:off x="310905" y="5287088"/>
            <a:ext cx="4084411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〇開催内容：国宝「日月四季山水図」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世界を巨大人力立体アニメーションで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舞台化。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〇主な出演者：音楽家サキタハヂメ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主催：河内長野市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123BBB2-FD68-40B3-A7D3-93CA46846D3B}"/>
              </a:ext>
            </a:extLst>
          </p:cNvPr>
          <p:cNvSpPr txBox="1"/>
          <p:nvPr/>
        </p:nvSpPr>
        <p:spPr>
          <a:xfrm>
            <a:off x="8237711" y="6420671"/>
            <a:ext cx="1684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「ざこばの朝市」イメージ</a:t>
            </a:r>
            <a:endParaRPr lang="ja-JP" altLang="ja-JP" sz="9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4CC45BA-691B-498B-A48D-59FF31146CC1}"/>
              </a:ext>
            </a:extLst>
          </p:cNvPr>
          <p:cNvSpPr txBox="1"/>
          <p:nvPr/>
        </p:nvSpPr>
        <p:spPr>
          <a:xfrm>
            <a:off x="2956839" y="6404633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「奥河内音絵巻」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四角形: 角を丸くする 32">
            <a:extLst>
              <a:ext uri="{FF2B5EF4-FFF2-40B4-BE49-F238E27FC236}">
                <a16:creationId xmlns:a16="http://schemas.microsoft.com/office/drawing/2014/main" id="{135DBFFC-BDFE-4906-BC8C-8C99A312BE37}"/>
              </a:ext>
            </a:extLst>
          </p:cNvPr>
          <p:cNvSpPr/>
          <p:nvPr/>
        </p:nvSpPr>
        <p:spPr>
          <a:xfrm>
            <a:off x="5349384" y="4381801"/>
            <a:ext cx="4257953" cy="629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5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大阪福島発！ざこばの朝市～一匹のマグロから食を見つめる～</a:t>
            </a:r>
            <a:endParaRPr lang="en-US" altLang="ja-JP" sz="15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82F0373-F30E-4D5A-A2FA-58831E5FAC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726" y="5127871"/>
            <a:ext cx="1887855" cy="127063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577A90-EBC1-49A5-BD95-8C40286C5BDC}"/>
              </a:ext>
            </a:extLst>
          </p:cNvPr>
          <p:cNvSpPr txBox="1"/>
          <p:nvPr/>
        </p:nvSpPr>
        <p:spPr>
          <a:xfrm>
            <a:off x="5327660" y="3240022"/>
            <a:ext cx="4923542" cy="108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J-POP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J-ROCK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アーティストによる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　　　　　　ライブフェス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主催：大阪府・大阪市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A7F5655-BEA1-45B1-ABB0-B03A7987B453}"/>
              </a:ext>
            </a:extLst>
          </p:cNvPr>
          <p:cNvSpPr txBox="1"/>
          <p:nvPr/>
        </p:nvSpPr>
        <p:spPr>
          <a:xfrm>
            <a:off x="6337490" y="3778739"/>
            <a:ext cx="3206820" cy="25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出演者等は今後発表予定。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36F0CB9-E96F-4F59-A122-6A74632409E0}"/>
              </a:ext>
            </a:extLst>
          </p:cNvPr>
          <p:cNvSpPr txBox="1"/>
          <p:nvPr/>
        </p:nvSpPr>
        <p:spPr>
          <a:xfrm>
            <a:off x="5381279" y="5030016"/>
            <a:ext cx="5165201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開催会場：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大阪ヘルスケアパビリオンリボーンステージ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 催 日 ：９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６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日（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土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5CD1EE-701B-41FF-B203-86BDCC3882E2}"/>
              </a:ext>
            </a:extLst>
          </p:cNvPr>
          <p:cNvSpPr txBox="1"/>
          <p:nvPr/>
        </p:nvSpPr>
        <p:spPr>
          <a:xfrm>
            <a:off x="5382700" y="5572248"/>
            <a:ext cx="3591180" cy="108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〇開催内容：マグロの解体を通じて命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をいただき命をつなぐ行為を考える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主催：大阪市福島区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ざこばの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朝市プロジェクト実行委員会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40C14DF-D267-4F95-9B64-2F0601A5F0A6}"/>
              </a:ext>
            </a:extLst>
          </p:cNvPr>
          <p:cNvSpPr txBox="1"/>
          <p:nvPr/>
        </p:nvSpPr>
        <p:spPr>
          <a:xfrm>
            <a:off x="6993512" y="1692512"/>
            <a:ext cx="21832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随時追加発表予定です。</a:t>
            </a:r>
            <a:endParaRPr lang="ja-JP" altLang="ja-JP" sz="105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DD0466-D1A6-9D77-6481-ACD707C92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72" y="2838825"/>
            <a:ext cx="1486382" cy="14667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D826F4-8C03-216D-7862-5B0BB40F5045}"/>
              </a:ext>
            </a:extLst>
          </p:cNvPr>
          <p:cNvSpPr txBox="1"/>
          <p:nvPr/>
        </p:nvSpPr>
        <p:spPr>
          <a:xfrm>
            <a:off x="252913" y="106703"/>
            <a:ext cx="9497159" cy="55874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「大阪ウィーク～</a:t>
            </a:r>
            <a:r>
              <a:rPr lang="ja-JP" altLang="en-US" sz="2400" b="1" dirty="0">
                <a:solidFill>
                  <a:schemeClr val="accent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秋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～」</a:t>
            </a:r>
            <a:r>
              <a:rPr lang="ja-JP" altLang="ja-JP" sz="24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の</a:t>
            </a:r>
            <a:r>
              <a:rPr lang="ja-JP" altLang="en-US" sz="24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ピックアッププログラム</a:t>
            </a:r>
            <a:endParaRPr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619245-BFAD-C116-678F-168B84B15DAA}"/>
              </a:ext>
            </a:extLst>
          </p:cNvPr>
          <p:cNvSpPr txBox="1"/>
          <p:nvPr/>
        </p:nvSpPr>
        <p:spPr>
          <a:xfrm>
            <a:off x="482750" y="783038"/>
            <a:ext cx="9301696" cy="84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開催会場：ＥＸＰＯホール、ギャラリー、ポップアップステージ、大阪ヘルスケアパビリオン（ステージ）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開催期間：９月４日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～９月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pic>
        <p:nvPicPr>
          <p:cNvPr id="7" name="図 6" descr="人, 魚, 動物, 男 が含まれている画像&#10;&#10;自動的に生成された説明">
            <a:extLst>
              <a:ext uri="{FF2B5EF4-FFF2-40B4-BE49-F238E27FC236}">
                <a16:creationId xmlns:a16="http://schemas.microsoft.com/office/drawing/2014/main" id="{235F27A4-6FE6-FC05-57E2-4BA406B586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395" y="5341252"/>
            <a:ext cx="1402524" cy="11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49903" y="132024"/>
            <a:ext cx="1400770" cy="355997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ja-JP" altLang="en-US" sz="1463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5D36B0-4AD1-4814-B3ED-18CF0021DE96}"/>
              </a:ext>
            </a:extLst>
          </p:cNvPr>
          <p:cNvSpPr/>
          <p:nvPr/>
        </p:nvSpPr>
        <p:spPr>
          <a:xfrm>
            <a:off x="723492" y="2820055"/>
            <a:ext cx="8459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１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.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「大阪ウィーク」の概要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787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E32DD8-249C-4845-890D-DF9F1583388F}"/>
              </a:ext>
            </a:extLst>
          </p:cNvPr>
          <p:cNvSpPr/>
          <p:nvPr/>
        </p:nvSpPr>
        <p:spPr>
          <a:xfrm>
            <a:off x="0" y="991879"/>
            <a:ext cx="9916361" cy="5724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93859" y="4859229"/>
            <a:ext cx="1022882" cy="679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6"/>
          <p:cNvSpPr/>
          <p:nvPr/>
        </p:nvSpPr>
        <p:spPr>
          <a:xfrm>
            <a:off x="0" y="-12002"/>
            <a:ext cx="9906000" cy="468164"/>
          </a:xfrm>
          <a:prstGeom prst="rect">
            <a:avLst/>
          </a:prstGeom>
          <a:solidFill>
            <a:schemeClr val="accent5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67398" tIns="33698" rIns="67398" bIns="33698" anchor="t" anchorCtr="0" compatLnSpc="1">
            <a:spAutoFit/>
          </a:bodyPr>
          <a:lstStyle/>
          <a:p>
            <a:pPr marL="0" marR="0" lvl="0" indent="0" algn="ctr" defTabSz="2680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itchFamily="50"/>
                <a:ea typeface="Meiryo UI" pitchFamily="50"/>
                <a:cs typeface="+mn-cs"/>
              </a:rPr>
              <a:t>「大阪ウィーク」の概要</a:t>
            </a: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877E0EF-0244-4F83-A525-A94FD1C48641}"/>
              </a:ext>
            </a:extLst>
          </p:cNvPr>
          <p:cNvSpPr txBox="1">
            <a:spLocks/>
          </p:cNvSpPr>
          <p:nvPr/>
        </p:nvSpPr>
        <p:spPr>
          <a:xfrm>
            <a:off x="8047434" y="6425246"/>
            <a:ext cx="1878013" cy="296664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4B9F23C-56AA-49DD-86A3-4C89863B36BE}"/>
              </a:ext>
            </a:extLst>
          </p:cNvPr>
          <p:cNvSpPr txBox="1"/>
          <p:nvPr/>
        </p:nvSpPr>
        <p:spPr>
          <a:xfrm>
            <a:off x="725765" y="3740208"/>
            <a:ext cx="8788216" cy="292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万博会期中の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春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夏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の３期（計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35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日間）にわたって、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➤　</a:t>
            </a:r>
            <a:r>
              <a:rPr kumimoji="1" lang="en-US" altLang="ja-JP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EXPO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アリーナでは、</a:t>
            </a:r>
            <a:endParaRPr kumimoji="1" lang="en-US" altLang="ja-JP" sz="1600" b="1" i="0" u="none" strike="noStrike" kern="1200" cap="none" spc="-122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「大阪の祭！～ </a:t>
            </a:r>
            <a:r>
              <a:rPr kumimoji="1" lang="en-US" altLang="ja-JP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EXPO2025 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春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の陣 ～」、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真夏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の陣」、「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の陣」</a:t>
            </a:r>
            <a:endParaRPr kumimoji="1" lang="ja-JP" altLang="en-US" sz="1600" b="1" i="0" u="none" strike="noStrike" kern="1200" cap="none" spc="-122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➤　</a:t>
            </a:r>
            <a:r>
              <a:rPr kumimoji="1" lang="en-US" altLang="ja-JP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EXPO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メッセでは、</a:t>
            </a:r>
            <a:endParaRPr kumimoji="1" lang="en-US" altLang="ja-JP" sz="1600" b="1" i="0" u="none" strike="noStrike" kern="1200" cap="none" spc="-122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「地域の魅力発見ツアー～大阪４３市町村</a:t>
            </a:r>
            <a:r>
              <a:rPr lang="ja-JP" altLang="en-US" sz="1600" b="1" spc="-122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の見どころ</a:t>
            </a: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」</a:t>
            </a:r>
            <a:endParaRPr kumimoji="1" lang="en-US" altLang="ja-JP" sz="1600" b="1" i="0" u="none" strike="noStrike" kern="1200" cap="none" spc="-122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12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➤　ＥＸＰＯホール、ギャラリー、ポップアップステージ、大阪ヘルスケアパビリオンでも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大阪各地の祭りやダンス、音楽、食や伝統文化、アート、産業・技術などのイベントを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会場内の催事施設で多数展開。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⇒「大阪ウィーク」全体で約４００件のプログラムを実施予定！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2D12E0-0A18-48DD-B171-D6BD2BFE29B8}"/>
              </a:ext>
            </a:extLst>
          </p:cNvPr>
          <p:cNvSpPr txBox="1"/>
          <p:nvPr/>
        </p:nvSpPr>
        <p:spPr>
          <a:xfrm>
            <a:off x="584419" y="932825"/>
            <a:ext cx="9576107" cy="228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〇万博は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世界最大級の国際的な一大国家プロジェクト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今回の大阪・関西万博では、世界中から約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もの国々が参加し、半年間の会期中に、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国内外から約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2820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万人の来場を見込む、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国内最大規模のビッグイベント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〇開催地・大阪としては、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府内の各地域の魅力を国内外からの来場者に広く発信するため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府内すべての市町村と一体となって、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「大阪ウィーク～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春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夏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～」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を開催。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〇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「祭」をテーマ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自由闊達で進取の気性に富んだ大阪のポテンシャルを結集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会場内の催事施設において、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次の世代に脈々と語り継がれる、大阪ならではのイベント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を実施する。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7D1C7A8-1FFE-4D36-A3EF-69BCCD808CC5}"/>
              </a:ext>
            </a:extLst>
          </p:cNvPr>
          <p:cNvSpPr/>
          <p:nvPr/>
        </p:nvSpPr>
        <p:spPr>
          <a:xfrm>
            <a:off x="315354" y="573829"/>
            <a:ext cx="1100063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開催目的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B33071C8-9C24-4CA8-8732-F4E0E7D21EDC}"/>
              </a:ext>
            </a:extLst>
          </p:cNvPr>
          <p:cNvSpPr/>
          <p:nvPr/>
        </p:nvSpPr>
        <p:spPr>
          <a:xfrm>
            <a:off x="364271" y="3413393"/>
            <a:ext cx="1100063" cy="34051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開催概要</a:t>
            </a:r>
          </a:p>
        </p:txBody>
      </p:sp>
    </p:spTree>
    <p:extLst>
      <p:ext uri="{BB962C8B-B14F-4D97-AF65-F5344CB8AC3E}">
        <p14:creationId xmlns:p14="http://schemas.microsoft.com/office/powerpoint/2010/main" val="172253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62F1951-0723-1B83-F8B7-EF697A2E02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17" y="810630"/>
            <a:ext cx="8882016" cy="5930669"/>
          </a:xfrm>
          <a:prstGeom prst="rect">
            <a:avLst/>
          </a:prstGeom>
        </p:spPr>
      </p:pic>
      <p:sp>
        <p:nvSpPr>
          <p:cNvPr id="4" name="スライド番号プレースホルダー 8">
            <a:extLst>
              <a:ext uri="{FF2B5EF4-FFF2-40B4-BE49-F238E27FC236}">
                <a16:creationId xmlns:a16="http://schemas.microsoft.com/office/drawing/2014/main" id="{DC3E828B-BCDF-AE4C-0B00-29DD593E10CC}"/>
              </a:ext>
            </a:extLst>
          </p:cNvPr>
          <p:cNvSpPr txBox="1">
            <a:spLocks/>
          </p:cNvSpPr>
          <p:nvPr/>
        </p:nvSpPr>
        <p:spPr>
          <a:xfrm>
            <a:off x="766020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/>
              <a:t>２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F140372-DDE7-9E70-FE48-B180554F56A5}"/>
              </a:ext>
            </a:extLst>
          </p:cNvPr>
          <p:cNvCxnSpPr>
            <a:cxnSpLocks/>
          </p:cNvCxnSpPr>
          <p:nvPr/>
        </p:nvCxnSpPr>
        <p:spPr>
          <a:xfrm flipV="1">
            <a:off x="1542474" y="2741919"/>
            <a:ext cx="103187" cy="777074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四角形: 角を丸くする 79">
            <a:extLst>
              <a:ext uri="{FF2B5EF4-FFF2-40B4-BE49-F238E27FC236}">
                <a16:creationId xmlns:a16="http://schemas.microsoft.com/office/drawing/2014/main" id="{02440E0F-C0FE-AB3D-0867-AF3CB3556FB1}"/>
              </a:ext>
            </a:extLst>
          </p:cNvPr>
          <p:cNvSpPr/>
          <p:nvPr/>
        </p:nvSpPr>
        <p:spPr>
          <a:xfrm>
            <a:off x="2375521" y="5040075"/>
            <a:ext cx="1309180" cy="415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 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メッセ「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WASSE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四角形: 角を丸くする 79">
            <a:extLst>
              <a:ext uri="{FF2B5EF4-FFF2-40B4-BE49-F238E27FC236}">
                <a16:creationId xmlns:a16="http://schemas.microsoft.com/office/drawing/2014/main" id="{82E705D0-3E0F-F728-EEED-289984B88D10}"/>
              </a:ext>
            </a:extLst>
          </p:cNvPr>
          <p:cNvSpPr/>
          <p:nvPr/>
        </p:nvSpPr>
        <p:spPr>
          <a:xfrm>
            <a:off x="7786391" y="5045689"/>
            <a:ext cx="1630742" cy="415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ホール</a:t>
            </a: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「シャインハット」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79">
            <a:extLst>
              <a:ext uri="{FF2B5EF4-FFF2-40B4-BE49-F238E27FC236}">
                <a16:creationId xmlns:a16="http://schemas.microsoft.com/office/drawing/2014/main" id="{963924A5-794A-9AF0-17DE-9670CDC6B949}"/>
              </a:ext>
            </a:extLst>
          </p:cNvPr>
          <p:cNvSpPr/>
          <p:nvPr/>
        </p:nvSpPr>
        <p:spPr>
          <a:xfrm>
            <a:off x="1066340" y="3518993"/>
            <a:ext cx="1309181" cy="4156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 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Matsuri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B99E289-8E3D-E467-4F15-768B9E38C6B4}"/>
              </a:ext>
            </a:extLst>
          </p:cNvPr>
          <p:cNvCxnSpPr>
            <a:cxnSpLocks/>
          </p:cNvCxnSpPr>
          <p:nvPr/>
        </p:nvCxnSpPr>
        <p:spPr>
          <a:xfrm flipV="1">
            <a:off x="3284187" y="4531256"/>
            <a:ext cx="194691" cy="508819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四角形: 角を丸くする 79">
            <a:extLst>
              <a:ext uri="{FF2B5EF4-FFF2-40B4-BE49-F238E27FC236}">
                <a16:creationId xmlns:a16="http://schemas.microsoft.com/office/drawing/2014/main" id="{62519714-8CF5-6CF9-8015-6154A8362D2B}"/>
              </a:ext>
            </a:extLst>
          </p:cNvPr>
          <p:cNvSpPr/>
          <p:nvPr/>
        </p:nvSpPr>
        <p:spPr>
          <a:xfrm>
            <a:off x="2625156" y="1562697"/>
            <a:ext cx="1080328" cy="415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ギャラリー</a:t>
            </a: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WEST</a:t>
            </a: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5A5DE2B-9611-2688-1C9F-E8563D7766F8}"/>
              </a:ext>
            </a:extLst>
          </p:cNvPr>
          <p:cNvCxnSpPr>
            <a:cxnSpLocks/>
          </p:cNvCxnSpPr>
          <p:nvPr/>
        </p:nvCxnSpPr>
        <p:spPr>
          <a:xfrm flipH="1" flipV="1">
            <a:off x="2299809" y="1405017"/>
            <a:ext cx="325347" cy="254408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E98042F-AAB8-8326-FD78-3BCDDA29EA20}"/>
              </a:ext>
            </a:extLst>
          </p:cNvPr>
          <p:cNvCxnSpPr>
            <a:cxnSpLocks/>
          </p:cNvCxnSpPr>
          <p:nvPr/>
        </p:nvCxnSpPr>
        <p:spPr>
          <a:xfrm flipH="1">
            <a:off x="7547956" y="5335182"/>
            <a:ext cx="238435" cy="120500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: 角を丸くする 79">
            <a:extLst>
              <a:ext uri="{FF2B5EF4-FFF2-40B4-BE49-F238E27FC236}">
                <a16:creationId xmlns:a16="http://schemas.microsoft.com/office/drawing/2014/main" id="{0D687B71-1480-C4C5-B671-94830566D598}"/>
              </a:ext>
            </a:extLst>
          </p:cNvPr>
          <p:cNvSpPr/>
          <p:nvPr/>
        </p:nvSpPr>
        <p:spPr>
          <a:xfrm>
            <a:off x="5167989" y="6236302"/>
            <a:ext cx="1867683" cy="25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ja-JP" altLang="en-US" sz="1200" b="1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ポップアップステージ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</a:t>
            </a: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四角形: 角を丸くする 79">
            <a:extLst>
              <a:ext uri="{FF2B5EF4-FFF2-40B4-BE49-F238E27FC236}">
                <a16:creationId xmlns:a16="http://schemas.microsoft.com/office/drawing/2014/main" id="{510C028F-922D-C93B-B417-E3E96F1AA527}"/>
              </a:ext>
            </a:extLst>
          </p:cNvPr>
          <p:cNvSpPr/>
          <p:nvPr/>
        </p:nvSpPr>
        <p:spPr>
          <a:xfrm>
            <a:off x="7162050" y="6134819"/>
            <a:ext cx="1095143" cy="415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ja-JP" altLang="en-US" sz="1200" b="1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ギャラリー</a:t>
            </a:r>
            <a:r>
              <a:rPr kumimoji="1" lang="en-US" altLang="ja-JP" sz="1200" b="1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EAST</a:t>
            </a:r>
            <a:endParaRPr kumimoji="1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EA14678-6C93-EF58-BF58-B052AA5BAD08}"/>
              </a:ext>
            </a:extLst>
          </p:cNvPr>
          <p:cNvCxnSpPr>
            <a:cxnSpLocks/>
          </p:cNvCxnSpPr>
          <p:nvPr/>
        </p:nvCxnSpPr>
        <p:spPr>
          <a:xfrm flipV="1">
            <a:off x="6672361" y="6024952"/>
            <a:ext cx="417345" cy="253172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175B77F-A713-379C-B545-889E62F0211B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7387262" y="6041607"/>
            <a:ext cx="322360" cy="93212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四角形: 角を丸くする 79">
            <a:extLst>
              <a:ext uri="{FF2B5EF4-FFF2-40B4-BE49-F238E27FC236}">
                <a16:creationId xmlns:a16="http://schemas.microsoft.com/office/drawing/2014/main" id="{C8C941E1-C0AA-530A-18DF-9887505D657A}"/>
              </a:ext>
            </a:extLst>
          </p:cNvPr>
          <p:cNvSpPr/>
          <p:nvPr/>
        </p:nvSpPr>
        <p:spPr>
          <a:xfrm>
            <a:off x="5959234" y="2303079"/>
            <a:ext cx="2048991" cy="415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1" lang="ja-JP" altLang="en-US" sz="1200" b="1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大阪ヘルスケアパビリオン</a:t>
            </a:r>
            <a:endParaRPr kumimoji="1" lang="en-US" altLang="ja-JP" sz="1200" b="1" spc="-15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1200" b="1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リボーンステージ</a:t>
            </a:r>
            <a:endParaRPr kumimoji="1" lang="ja-JP" altLang="en-US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0934EF2-8A56-46BC-0D9B-05666A81CB2F}"/>
              </a:ext>
            </a:extLst>
          </p:cNvPr>
          <p:cNvCxnSpPr>
            <a:cxnSpLocks/>
          </p:cNvCxnSpPr>
          <p:nvPr/>
        </p:nvCxnSpPr>
        <p:spPr>
          <a:xfrm>
            <a:off x="6672361" y="2765416"/>
            <a:ext cx="602003" cy="691311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8CF7F37C-A022-6B39-0E00-E6E4EDD70CDD}"/>
              </a:ext>
            </a:extLst>
          </p:cNvPr>
          <p:cNvSpPr/>
          <p:nvPr/>
        </p:nvSpPr>
        <p:spPr>
          <a:xfrm>
            <a:off x="8468659" y="5615512"/>
            <a:ext cx="622656" cy="666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3B01793A-13A2-1DE9-AC94-50424B0E4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650" y="5680810"/>
            <a:ext cx="424596" cy="53126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A7F8DF9-95B6-CC8D-28E6-0D0B66976E6C}"/>
              </a:ext>
            </a:extLst>
          </p:cNvPr>
          <p:cNvSpPr/>
          <p:nvPr/>
        </p:nvSpPr>
        <p:spPr>
          <a:xfrm>
            <a:off x="8556584" y="2718686"/>
            <a:ext cx="787119" cy="27892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東ゲート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441739A-FD7F-530C-922F-7B23A9B02FC8}"/>
              </a:ext>
            </a:extLst>
          </p:cNvPr>
          <p:cNvSpPr/>
          <p:nvPr/>
        </p:nvSpPr>
        <p:spPr>
          <a:xfrm>
            <a:off x="3386109" y="2326744"/>
            <a:ext cx="1080328" cy="438672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西ゲート</a:t>
            </a:r>
            <a:br>
              <a:rPr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（バス停側）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83A6AF7-01BE-94B8-EA60-84ECDF9225F6}"/>
              </a:ext>
            </a:extLst>
          </p:cNvPr>
          <p:cNvSpPr/>
          <p:nvPr/>
        </p:nvSpPr>
        <p:spPr>
          <a:xfrm>
            <a:off x="315354" y="369520"/>
            <a:ext cx="4381833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大阪ウィーク～春・夏・秋～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イベント会場</a:t>
            </a:r>
            <a:r>
              <a:rPr lang="en-US" altLang="ja-JP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MAP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ACCD1B-DF30-3511-7C55-0DFAFC06CF91}"/>
              </a:ext>
            </a:extLst>
          </p:cNvPr>
          <p:cNvSpPr/>
          <p:nvPr/>
        </p:nvSpPr>
        <p:spPr>
          <a:xfrm>
            <a:off x="8191654" y="2013815"/>
            <a:ext cx="1165942" cy="438672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大阪メトロ</a:t>
            </a:r>
            <a:endParaRPr lang="en-US" altLang="ja-JP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中央線夢洲駅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234DE9-DDBD-1DF3-C594-0B8E8E919DCF}"/>
              </a:ext>
            </a:extLst>
          </p:cNvPr>
          <p:cNvCxnSpPr>
            <a:cxnSpLocks/>
          </p:cNvCxnSpPr>
          <p:nvPr/>
        </p:nvCxnSpPr>
        <p:spPr>
          <a:xfrm flipH="1">
            <a:off x="2952422" y="2741919"/>
            <a:ext cx="526456" cy="460768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A3057B3-A33B-3682-D32A-55DBACE3684C}"/>
              </a:ext>
            </a:extLst>
          </p:cNvPr>
          <p:cNvCxnSpPr>
            <a:cxnSpLocks/>
          </p:cNvCxnSpPr>
          <p:nvPr/>
        </p:nvCxnSpPr>
        <p:spPr>
          <a:xfrm flipH="1">
            <a:off x="9016246" y="3024907"/>
            <a:ext cx="156721" cy="835481"/>
          </a:xfrm>
          <a:prstGeom prst="line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74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49903" y="132024"/>
            <a:ext cx="1400770" cy="355997"/>
          </a:xfrm>
          <a:prstGeom prst="rect">
            <a:avLst/>
          </a:prstGeom>
          <a:solidFill>
            <a:srgbClr val="D2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ja-JP" altLang="en-US" sz="1463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5D36B0-4AD1-4814-B3ED-18CF0021DE96}"/>
              </a:ext>
            </a:extLst>
          </p:cNvPr>
          <p:cNvSpPr/>
          <p:nvPr/>
        </p:nvSpPr>
        <p:spPr>
          <a:xfrm>
            <a:off x="723492" y="2820055"/>
            <a:ext cx="8459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２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.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 「大阪ウィーク 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春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  <a:cs typeface="Times New Roman" pitchFamily="18"/>
              </a:rPr>
              <a:t>～」 　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/>
              <a:ea typeface="Meiryo UI" pitchFamily="5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2017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9AFFA3B-A891-F34A-D365-3C9E4696F7C8}"/>
              </a:ext>
            </a:extLst>
          </p:cNvPr>
          <p:cNvSpPr/>
          <p:nvPr/>
        </p:nvSpPr>
        <p:spPr>
          <a:xfrm>
            <a:off x="212970" y="1194856"/>
            <a:ext cx="9693030" cy="566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四角形: 角を丸くする 90">
            <a:extLst>
              <a:ext uri="{FF2B5EF4-FFF2-40B4-BE49-F238E27FC236}">
                <a16:creationId xmlns:a16="http://schemas.microsoft.com/office/drawing/2014/main" id="{105905B5-C978-4C78-A348-1BF5A3DD47D4}"/>
              </a:ext>
            </a:extLst>
          </p:cNvPr>
          <p:cNvSpPr/>
          <p:nvPr/>
        </p:nvSpPr>
        <p:spPr>
          <a:xfrm>
            <a:off x="268024" y="1498355"/>
            <a:ext cx="4030907" cy="1990532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89">
            <a:extLst>
              <a:ext uri="{FF2B5EF4-FFF2-40B4-BE49-F238E27FC236}">
                <a16:creationId xmlns:a16="http://schemas.microsoft.com/office/drawing/2014/main" id="{D94FC1B0-9AAE-C763-C56C-423BD5B7B6AF}"/>
              </a:ext>
            </a:extLst>
          </p:cNvPr>
          <p:cNvSpPr/>
          <p:nvPr/>
        </p:nvSpPr>
        <p:spPr>
          <a:xfrm>
            <a:off x="4370750" y="1482229"/>
            <a:ext cx="5394433" cy="4711181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F4EDA96-7A19-2D1B-9551-5A8258227416}"/>
              </a:ext>
            </a:extLst>
          </p:cNvPr>
          <p:cNvSpPr txBox="1"/>
          <p:nvPr/>
        </p:nvSpPr>
        <p:spPr>
          <a:xfrm>
            <a:off x="254560" y="1847899"/>
            <a:ext cx="3987931" cy="129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アリーナ「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Matsuri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10:00〜20:30</a:t>
            </a:r>
          </a:p>
        </p:txBody>
      </p:sp>
      <p:sp>
        <p:nvSpPr>
          <p:cNvPr id="63" name="object 8">
            <a:extLst>
              <a:ext uri="{FF2B5EF4-FFF2-40B4-BE49-F238E27FC236}">
                <a16:creationId xmlns:a16="http://schemas.microsoft.com/office/drawing/2014/main" id="{ACD6C50E-C35B-289C-3AD5-DBBE4428AF75}"/>
              </a:ext>
            </a:extLst>
          </p:cNvPr>
          <p:cNvSpPr txBox="1"/>
          <p:nvPr/>
        </p:nvSpPr>
        <p:spPr>
          <a:xfrm>
            <a:off x="4808623" y="2628467"/>
            <a:ext cx="4657090" cy="10586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大阪の多彩でエネルギッシュな“祭”で</a:t>
            </a:r>
            <a:endParaRPr lang="en-US" altLang="ja-JP" sz="16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大阪ウィークのオープニングを飾ります。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大阪各地のだんじり・やぐら・太鼓台等が大集合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object 9">
            <a:extLst>
              <a:ext uri="{FF2B5EF4-FFF2-40B4-BE49-F238E27FC236}">
                <a16:creationId xmlns:a16="http://schemas.microsoft.com/office/drawing/2014/main" id="{D926A611-F994-B3D0-E52C-921C7F00D1F4}"/>
              </a:ext>
            </a:extLst>
          </p:cNvPr>
          <p:cNvSpPr txBox="1"/>
          <p:nvPr/>
        </p:nvSpPr>
        <p:spPr>
          <a:xfrm>
            <a:off x="4521077" y="2162249"/>
            <a:ext cx="5115847" cy="3384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だんじり・やぐら・太鼓台等 </a:t>
            </a:r>
            <a:r>
              <a:rPr sz="1600" b="1" dirty="0" err="1">
                <a:solidFill>
                  <a:srgbClr val="FFFFFF"/>
                </a:solidFill>
                <a:latin typeface="BIZ UDPゴシック"/>
                <a:cs typeface="BIZ UDPゴシック"/>
              </a:rPr>
              <a:t>展示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・実演（５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/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９～１０）</a:t>
            </a:r>
            <a:endParaRPr lang="en-US" sz="1600" b="1" dirty="0">
              <a:solidFill>
                <a:srgbClr val="FFFFFF"/>
              </a:solidFill>
              <a:latin typeface="BIZ UDPゴシック"/>
              <a:cs typeface="BIZ UDPゴシック"/>
            </a:endParaRP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B798BD0B-3164-6F0D-B576-1FD7516B881F}"/>
              </a:ext>
            </a:extLst>
          </p:cNvPr>
          <p:cNvSpPr txBox="1"/>
          <p:nvPr/>
        </p:nvSpPr>
        <p:spPr>
          <a:xfrm>
            <a:off x="4521077" y="4140845"/>
            <a:ext cx="5093778" cy="338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sz="1600" b="1" spc="5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ス</a:t>
            </a:r>
            <a:r>
              <a:rPr sz="1600" b="1" spc="-5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テ</a:t>
            </a:r>
            <a:r>
              <a:rPr sz="1600" b="1" spc="-45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ー</a:t>
            </a:r>
            <a:r>
              <a:rPr sz="16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ジ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イベント（５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/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９～１０）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BIZ UDPゴシック"/>
            </a:endParaRPr>
          </a:p>
        </p:txBody>
      </p:sp>
      <p:sp>
        <p:nvSpPr>
          <p:cNvPr id="67" name="object 14">
            <a:extLst>
              <a:ext uri="{FF2B5EF4-FFF2-40B4-BE49-F238E27FC236}">
                <a16:creationId xmlns:a16="http://schemas.microsoft.com/office/drawing/2014/main" id="{C5A46ECF-3D9B-D491-2DDC-05C3ED90CFBA}"/>
              </a:ext>
            </a:extLst>
          </p:cNvPr>
          <p:cNvSpPr txBox="1"/>
          <p:nvPr/>
        </p:nvSpPr>
        <p:spPr>
          <a:xfrm>
            <a:off x="4739217" y="4662287"/>
            <a:ext cx="4726496" cy="91860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spc="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だんじり・やぐら・太鼓台等の迫力ある実演と共に、各</a:t>
            </a:r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地</a:t>
            </a:r>
            <a:r>
              <a:rPr lang="ja-JP" altLang="en-US" sz="1600" b="1" spc="-2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域</a:t>
            </a:r>
            <a:r>
              <a:rPr lang="ja-JP" altLang="en-US" sz="1600" b="1" spc="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で継承されてきた</a:t>
            </a:r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祭</a:t>
            </a:r>
            <a:r>
              <a:rPr lang="ja-JP" altLang="en-US" sz="1600" b="1" spc="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囃</a:t>
            </a:r>
            <a:r>
              <a:rPr lang="ja-JP" altLang="en-US" sz="16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子など</a:t>
            </a:r>
            <a:r>
              <a:rPr lang="ja-JP" altLang="en-US" sz="1600" b="1" spc="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で</a:t>
            </a:r>
            <a:r>
              <a:rPr lang="ja-JP" altLang="en-US" sz="1600" b="1" spc="-2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会</a:t>
            </a:r>
            <a:r>
              <a:rPr lang="ja-JP" altLang="en-US" sz="1600" b="1" spc="5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場を盛上げ。</a:t>
            </a:r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来場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楽しみながら大阪を体感！</a:t>
            </a:r>
          </a:p>
        </p:txBody>
      </p:sp>
      <p:sp>
        <p:nvSpPr>
          <p:cNvPr id="77" name="object 8">
            <a:extLst>
              <a:ext uri="{FF2B5EF4-FFF2-40B4-BE49-F238E27FC236}">
                <a16:creationId xmlns:a16="http://schemas.microsoft.com/office/drawing/2014/main" id="{93EC897C-7B14-A46D-A855-BA2B9BFD32E1}"/>
              </a:ext>
            </a:extLst>
          </p:cNvPr>
          <p:cNvSpPr txBox="1"/>
          <p:nvPr/>
        </p:nvSpPr>
        <p:spPr>
          <a:xfrm>
            <a:off x="5461491" y="1774745"/>
            <a:ext cx="293719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〈</a:t>
            </a:r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開催内容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〉</a:t>
            </a:r>
            <a:endParaRPr lang="ja-JP" altLang="en-US" sz="1600" b="1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665135" y="6465148"/>
            <a:ext cx="2228850" cy="365125"/>
          </a:xfrm>
        </p:spPr>
        <p:txBody>
          <a:bodyPr/>
          <a:lstStyle/>
          <a:p>
            <a:r>
              <a:rPr kumimoji="1" lang="ja-JP" altLang="en-US" sz="1400" b="1" dirty="0"/>
              <a:t>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31ECEE-9164-301C-114C-3C87958AD981}"/>
              </a:ext>
            </a:extLst>
          </p:cNvPr>
          <p:cNvSpPr txBox="1"/>
          <p:nvPr/>
        </p:nvSpPr>
        <p:spPr>
          <a:xfrm>
            <a:off x="268024" y="782333"/>
            <a:ext cx="9497159" cy="55220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「大阪の祭！～ </a:t>
            </a:r>
            <a:r>
              <a:rPr lang="en-US" altLang="ja-JP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EXPO2025 </a:t>
            </a:r>
            <a:r>
              <a:rPr lang="ja-JP" altLang="en-US" sz="2400" b="1" dirty="0">
                <a:solidFill>
                  <a:srgbClr val="FF00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春</a:t>
            </a: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の陣 ～」</a:t>
            </a:r>
          </a:p>
        </p:txBody>
      </p:sp>
      <p:sp>
        <p:nvSpPr>
          <p:cNvPr id="17" name="正方形/長方形 6">
            <a:extLst>
              <a:ext uri="{FF2B5EF4-FFF2-40B4-BE49-F238E27FC236}">
                <a16:creationId xmlns:a16="http://schemas.microsoft.com/office/drawing/2014/main" id="{1C49BAF6-EB91-4F7F-823A-DA149C9648C8}"/>
              </a:ext>
            </a:extLst>
          </p:cNvPr>
          <p:cNvSpPr/>
          <p:nvPr/>
        </p:nvSpPr>
        <p:spPr>
          <a:xfrm>
            <a:off x="0" y="-12002"/>
            <a:ext cx="9906000" cy="498941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7398" tIns="33698" rIns="67398" bIns="33698" anchor="t" anchorCtr="0" compatLnSpc="1">
            <a:spAutoFit/>
          </a:bodyPr>
          <a:lstStyle/>
          <a:p>
            <a:pPr algn="ctr" defTabSz="2680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2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</a:rPr>
              <a:t>「大阪ウィーク ～春～」</a:t>
            </a:r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開催期間：２０２５年５月９日～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/>
                <a:ea typeface="Meiryo UI" pitchFamily="50"/>
              </a:rPr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7DB92F-C704-4899-A41E-76DF3E8617C5}"/>
              </a:ext>
            </a:extLst>
          </p:cNvPr>
          <p:cNvSpPr txBox="1"/>
          <p:nvPr/>
        </p:nvSpPr>
        <p:spPr>
          <a:xfrm>
            <a:off x="1045137" y="5904967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アリーナ会場イメージ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建物, レゴ, リゾート, ガーデン が含まれている画像&#10;&#10;自動的に生成された説明">
            <a:extLst>
              <a:ext uri="{FF2B5EF4-FFF2-40B4-BE49-F238E27FC236}">
                <a16:creationId xmlns:a16="http://schemas.microsoft.com/office/drawing/2014/main" id="{A492D90D-E035-282E-673C-B25675B670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24" y="3790720"/>
            <a:ext cx="4071280" cy="2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スライド番号プレースホルダー 8">
            <a:extLst>
              <a:ext uri="{FF2B5EF4-FFF2-40B4-BE49-F238E27FC236}">
                <a16:creationId xmlns:a16="http://schemas.microsoft.com/office/drawing/2014/main" id="{4D7B87AE-0742-4412-BC09-305701066D5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769311" y="6597736"/>
            <a:ext cx="2228850" cy="365125"/>
          </a:xfrm>
        </p:spPr>
        <p:txBody>
          <a:bodyPr/>
          <a:lstStyle/>
          <a:p>
            <a:r>
              <a:rPr lang="ja-JP" altLang="en-US" sz="1400" b="1" dirty="0">
                <a:latin typeface="+mn-ea"/>
              </a:rPr>
              <a:t>４</a:t>
            </a:r>
            <a:endParaRPr kumimoji="1" lang="ja-JP" altLang="en-US" sz="1400" b="1" dirty="0">
              <a:latin typeface="+mn-ea"/>
            </a:endParaRP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D8B20A5-909D-4B0F-980A-AE18C962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50168"/>
              </p:ext>
            </p:extLst>
          </p:nvPr>
        </p:nvGraphicFramePr>
        <p:xfrm>
          <a:off x="159919" y="109600"/>
          <a:ext cx="9647288" cy="6546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7288">
                  <a:extLst>
                    <a:ext uri="{9D8B030D-6E8A-4147-A177-3AD203B41FA5}">
                      <a16:colId xmlns:a16="http://schemas.microsoft.com/office/drawing/2014/main" val="2107629344"/>
                    </a:ext>
                  </a:extLst>
                </a:gridCol>
              </a:tblGrid>
              <a:tr h="654638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26522"/>
                  </a:ext>
                </a:extLst>
              </a:tr>
            </a:tbl>
          </a:graphicData>
        </a:graphic>
      </p:graphicFrame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65CBF19-7A1C-4065-A9DB-CB49FA88628B}"/>
              </a:ext>
            </a:extLst>
          </p:cNvPr>
          <p:cNvSpPr txBox="1"/>
          <p:nvPr/>
        </p:nvSpPr>
        <p:spPr>
          <a:xfrm>
            <a:off x="304896" y="2557911"/>
            <a:ext cx="2980930" cy="63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出展予定台数：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だんじり約３０台＋やぐら・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布団太鼓・みこし・だいがくなど約１０台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28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15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区）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CAB37E9-E2DA-4BF6-8EE7-F12E185DC0B5}"/>
              </a:ext>
            </a:extLst>
          </p:cNvPr>
          <p:cNvSpPr txBox="1"/>
          <p:nvPr/>
        </p:nvSpPr>
        <p:spPr>
          <a:xfrm>
            <a:off x="188913" y="4929022"/>
            <a:ext cx="2624221" cy="13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歴史的価値の高い大阪の伝統文化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であり、例えば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１台につき数百もの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彫刻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が施されて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いるだんじりは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「動く芸術品」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ともいわれ、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観る人を魅了。</a:t>
            </a:r>
            <a:endParaRPr lang="ja-JP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050E5C-89D0-468F-B240-4FAAD7B51D0F}"/>
              </a:ext>
            </a:extLst>
          </p:cNvPr>
          <p:cNvSpPr txBox="1"/>
          <p:nvPr/>
        </p:nvSpPr>
        <p:spPr>
          <a:xfrm>
            <a:off x="188914" y="3957094"/>
            <a:ext cx="2726753" cy="82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夜間は提灯等でライトアップされ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幻想的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な雰囲気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に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昼間とは違った光景が楽しめます。</a:t>
            </a:r>
            <a:endParaRPr lang="ja-JP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D7C9DF3-8379-4A88-AB63-D690B6CC027B}"/>
              </a:ext>
            </a:extLst>
          </p:cNvPr>
          <p:cNvSpPr txBox="1"/>
          <p:nvPr/>
        </p:nvSpPr>
        <p:spPr>
          <a:xfrm>
            <a:off x="5038414" y="3893295"/>
            <a:ext cx="2488678" cy="158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〇住吉大社による住吉踊りや、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天神祭ギャルみこし、そのほか、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府内各地の和太鼓の演奏など、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大阪の様々な祭り（</a:t>
            </a:r>
            <a:r>
              <a:rPr lang="en-US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ステージイベント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として繰り広げ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られ、会場を盛り上げ。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4FF94DF-BC48-484C-B2D3-AD33308C95E3}"/>
              </a:ext>
            </a:extLst>
          </p:cNvPr>
          <p:cNvSpPr txBox="1"/>
          <p:nvPr/>
        </p:nvSpPr>
        <p:spPr>
          <a:xfrm>
            <a:off x="5033371" y="639815"/>
            <a:ext cx="2611997" cy="56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〇大きなものは重さ４トンもある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だんじり等が会場内を曳行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5428ABB-5A7A-4A6B-A204-F30083AFF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38" y="3784224"/>
            <a:ext cx="1922145" cy="12801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D87B7AA-AF68-4622-822F-31221382B7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558" y="5297885"/>
            <a:ext cx="2228279" cy="110013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ACDA36-536C-4AEF-A265-BA1882D46165}"/>
              </a:ext>
            </a:extLst>
          </p:cNvPr>
          <p:cNvSpPr txBox="1"/>
          <p:nvPr/>
        </p:nvSpPr>
        <p:spPr>
          <a:xfrm>
            <a:off x="7686495" y="6425149"/>
            <a:ext cx="193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天神祭ギャルみこし（公式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63A6F54-9917-4E30-BA49-B717B3704443}"/>
              </a:ext>
            </a:extLst>
          </p:cNvPr>
          <p:cNvSpPr txBox="1"/>
          <p:nvPr/>
        </p:nvSpPr>
        <p:spPr>
          <a:xfrm>
            <a:off x="7759050" y="5049493"/>
            <a:ext cx="1534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住吉踊（住吉大社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FB81B29-EBF2-43E1-9B29-04A00990D2F4}"/>
              </a:ext>
            </a:extLst>
          </p:cNvPr>
          <p:cNvSpPr txBox="1"/>
          <p:nvPr/>
        </p:nvSpPr>
        <p:spPr>
          <a:xfrm>
            <a:off x="3234838" y="3133640"/>
            <a:ext cx="1534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布団太鼓（イメージ）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87713-BC5F-43BC-9A8D-A5FA710F7F28}"/>
              </a:ext>
            </a:extLst>
          </p:cNvPr>
          <p:cNvSpPr txBox="1"/>
          <p:nvPr/>
        </p:nvSpPr>
        <p:spPr>
          <a:xfrm>
            <a:off x="7686495" y="3198635"/>
            <a:ext cx="1534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だんじり（イメージ）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C9E29E-F73A-439A-B7B2-9A9BEF0307F8}"/>
              </a:ext>
            </a:extLst>
          </p:cNvPr>
          <p:cNvSpPr txBox="1"/>
          <p:nvPr/>
        </p:nvSpPr>
        <p:spPr>
          <a:xfrm>
            <a:off x="138222" y="116206"/>
            <a:ext cx="4746476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 府内各地から約４０台ものだんじり等</a:t>
            </a:r>
            <a:r>
              <a:rPr lang="ja-JP" altLang="en-US" sz="1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）</a:t>
            </a: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が大集合！</a:t>
            </a:r>
            <a:endParaRPr lang="en-US" altLang="ja-JP" sz="15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737C99-AAEB-4D58-91C6-94C53B8E35E4}"/>
              </a:ext>
            </a:extLst>
          </p:cNvPr>
          <p:cNvSpPr txBox="1"/>
          <p:nvPr/>
        </p:nvSpPr>
        <p:spPr>
          <a:xfrm>
            <a:off x="209942" y="541555"/>
            <a:ext cx="2980930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大阪の「祭」の象徴ともいえる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だんじり・やぐら・太鼓台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等が一堂に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会する史上初の試み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5890527-5E19-4533-B34B-D3E191F9CC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047" y="524115"/>
            <a:ext cx="1262063" cy="153828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FD6231D-AA34-438A-BD3E-E4452F8B2152}"/>
              </a:ext>
            </a:extLst>
          </p:cNvPr>
          <p:cNvSpPr txBox="1"/>
          <p:nvPr/>
        </p:nvSpPr>
        <p:spPr>
          <a:xfrm>
            <a:off x="3247785" y="2030778"/>
            <a:ext cx="1534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だんじり（イメージ）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5CEFA6B-FB00-4B24-81D7-6D2A47C11640}"/>
              </a:ext>
            </a:extLst>
          </p:cNvPr>
          <p:cNvSpPr txBox="1"/>
          <p:nvPr/>
        </p:nvSpPr>
        <p:spPr>
          <a:xfrm>
            <a:off x="7873344" y="1669702"/>
            <a:ext cx="1534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みこし（イメージ）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4D428E9-778A-4999-891E-8E7F7BC74C4F}"/>
              </a:ext>
            </a:extLst>
          </p:cNvPr>
          <p:cNvSpPr txBox="1"/>
          <p:nvPr/>
        </p:nvSpPr>
        <p:spPr>
          <a:xfrm>
            <a:off x="3136318" y="6323138"/>
            <a:ext cx="1534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夜間展示（イメージ）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C6EB997-99C0-4583-B8E5-0A6DD657033F}"/>
              </a:ext>
            </a:extLst>
          </p:cNvPr>
          <p:cNvSpPr txBox="1"/>
          <p:nvPr/>
        </p:nvSpPr>
        <p:spPr>
          <a:xfrm>
            <a:off x="5007211" y="111632"/>
            <a:ext cx="4746476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■会場</a:t>
            </a:r>
            <a:r>
              <a:rPr lang="ja-JP" altLang="en-US" sz="1500" b="1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内を巡行し、壮大な祭のパレードを展開</a:t>
            </a: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！</a:t>
            </a:r>
            <a:endParaRPr lang="en-US" altLang="ja-JP" sz="15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89A91C-9192-4DCF-BBBE-3B42F8139605}"/>
              </a:ext>
            </a:extLst>
          </p:cNvPr>
          <p:cNvSpPr txBox="1"/>
          <p:nvPr/>
        </p:nvSpPr>
        <p:spPr>
          <a:xfrm>
            <a:off x="209942" y="1401062"/>
            <a:ext cx="2881853" cy="107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〇直径９</a:t>
            </a: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5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ｍの</a:t>
            </a: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アリーナ内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を</a:t>
            </a: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取り囲む</a:t>
            </a:r>
            <a:endParaRPr lang="en-US" altLang="ja-JP" sz="1200" b="1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ように配置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した壮観な展示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で、来場者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は足を踏み入れた瞬間から、迫力ある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世界に引き込まれます。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D1682C5-9FB4-4D4E-86FF-F91C6F648F4B}"/>
              </a:ext>
            </a:extLst>
          </p:cNvPr>
          <p:cNvSpPr txBox="1"/>
          <p:nvPr/>
        </p:nvSpPr>
        <p:spPr>
          <a:xfrm>
            <a:off x="194158" y="3402704"/>
            <a:ext cx="4746476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■夜間は提灯のほのかな明かりで幻想的な雰囲気に！</a:t>
            </a:r>
            <a:endParaRPr lang="en-US" altLang="ja-JP" sz="15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0833AE1-78A7-4DDD-975E-7718EC072915}"/>
              </a:ext>
            </a:extLst>
          </p:cNvPr>
          <p:cNvSpPr txBox="1"/>
          <p:nvPr/>
        </p:nvSpPr>
        <p:spPr>
          <a:xfrm>
            <a:off x="5046834" y="1485238"/>
            <a:ext cx="1915099" cy="158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○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会場中央に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設置する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実演エリア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において、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それぞれ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特色ある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パフォーマンス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を披露。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来場</a:t>
            </a: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者は祭りの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勇壮さ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を間近で体感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10658EC-C431-484C-A7E3-D097DA1830DC}"/>
              </a:ext>
            </a:extLst>
          </p:cNvPr>
          <p:cNvSpPr txBox="1"/>
          <p:nvPr/>
        </p:nvSpPr>
        <p:spPr>
          <a:xfrm>
            <a:off x="5142386" y="5627958"/>
            <a:ext cx="2980930" cy="63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出演予定数：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5/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９～１０の２日間で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 １０数の祭りが出演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　（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府内１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市町村＋大阪市内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8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区）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53E7F54-317A-43E1-A411-EB294CD84BAD}"/>
              </a:ext>
            </a:extLst>
          </p:cNvPr>
          <p:cNvSpPr txBox="1"/>
          <p:nvPr/>
        </p:nvSpPr>
        <p:spPr>
          <a:xfrm>
            <a:off x="5073413" y="3399020"/>
            <a:ext cx="4746476" cy="36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■多様で活気あふれる、大阪の様々な祭りを体感！</a:t>
            </a:r>
            <a:endParaRPr lang="en-US" altLang="ja-JP" sz="15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3" name="図 2" descr="建物, 草, 座る, カラフル が含まれている画像">
            <a:extLst>
              <a:ext uri="{FF2B5EF4-FFF2-40B4-BE49-F238E27FC236}">
                <a16:creationId xmlns:a16="http://schemas.microsoft.com/office/drawing/2014/main" id="{8DD053D8-03A8-AC66-2679-BC8F3B0A7C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095" y="2310888"/>
            <a:ext cx="1388995" cy="842997"/>
          </a:xfrm>
          <a:prstGeom prst="rect">
            <a:avLst/>
          </a:prstGeom>
        </p:spPr>
      </p:pic>
      <p:pic>
        <p:nvPicPr>
          <p:cNvPr id="4" name="図 3" descr="建物, 男, 市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CB5DE2F5-7EC8-66DF-2D18-7B3EED9595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020" y="4083501"/>
            <a:ext cx="1043705" cy="1313116"/>
          </a:xfrm>
          <a:prstGeom prst="rect">
            <a:avLst/>
          </a:prstGeom>
        </p:spPr>
      </p:pic>
      <p:pic>
        <p:nvPicPr>
          <p:cNvPr id="5" name="図 4" descr="建物, 人, 大きい, 多い が含まれている画像&#10;&#10;自動的に生成された説明">
            <a:extLst>
              <a:ext uri="{FF2B5EF4-FFF2-40B4-BE49-F238E27FC236}">
                <a16:creationId xmlns:a16="http://schemas.microsoft.com/office/drawing/2014/main" id="{E59027E9-DE8D-273C-EE10-EC46B24DAA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892175" y="4079207"/>
            <a:ext cx="1030260" cy="1321379"/>
          </a:xfrm>
          <a:prstGeom prst="rect">
            <a:avLst/>
          </a:prstGeom>
        </p:spPr>
      </p:pic>
      <p:pic>
        <p:nvPicPr>
          <p:cNvPr id="7" name="図 6" descr="夜のレストランの前に立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17F8F3BA-9507-E728-9A45-E16EE2766A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214" y="5462212"/>
            <a:ext cx="2372227" cy="879694"/>
          </a:xfrm>
          <a:prstGeom prst="rect">
            <a:avLst/>
          </a:prstGeom>
        </p:spPr>
      </p:pic>
      <p:pic>
        <p:nvPicPr>
          <p:cNvPr id="11" name="図 10" descr="群衆の前に立っている&#10;&#10;低い精度で自動的に生成された説明">
            <a:extLst>
              <a:ext uri="{FF2B5EF4-FFF2-40B4-BE49-F238E27FC236}">
                <a16:creationId xmlns:a16="http://schemas.microsoft.com/office/drawing/2014/main" id="{9113093D-DD0E-35BE-004C-71074DE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83" t="-2489"/>
          <a:stretch/>
        </p:blipFill>
        <p:spPr>
          <a:xfrm>
            <a:off x="7686495" y="522192"/>
            <a:ext cx="1713057" cy="1131132"/>
          </a:xfrm>
          <a:prstGeom prst="rect">
            <a:avLst/>
          </a:prstGeom>
        </p:spPr>
      </p:pic>
      <p:pic>
        <p:nvPicPr>
          <p:cNvPr id="15" name="図 14" descr="屋外, 人, スポーツ, スキー が含まれている画像&#10;&#10;自動的に生成された説明">
            <a:extLst>
              <a:ext uri="{FF2B5EF4-FFF2-40B4-BE49-F238E27FC236}">
                <a16:creationId xmlns:a16="http://schemas.microsoft.com/office/drawing/2014/main" id="{868A5FBB-F5A1-DE88-6744-0D0A2837F8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200" y="1928568"/>
            <a:ext cx="1134570" cy="1245346"/>
          </a:xfrm>
          <a:prstGeom prst="rect">
            <a:avLst/>
          </a:prstGeom>
        </p:spPr>
      </p:pic>
      <p:pic>
        <p:nvPicPr>
          <p:cNvPr id="10" name="図 9" descr="人, ダンサー, スポーツ, 男 が含まれている画像&#10;&#10;自動的に生成された説明">
            <a:extLst>
              <a:ext uri="{FF2B5EF4-FFF2-40B4-BE49-F238E27FC236}">
                <a16:creationId xmlns:a16="http://schemas.microsoft.com/office/drawing/2014/main" id="{BD45D994-542E-6DD9-A076-625DA5CCFA9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709" y="2245930"/>
            <a:ext cx="1405724" cy="9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9AFFA3B-A891-F34A-D365-3C9E4696F7C8}"/>
              </a:ext>
            </a:extLst>
          </p:cNvPr>
          <p:cNvSpPr/>
          <p:nvPr/>
        </p:nvSpPr>
        <p:spPr>
          <a:xfrm>
            <a:off x="212970" y="1194856"/>
            <a:ext cx="9693030" cy="566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スライド番号プレースホルダー 8">
            <a:extLst>
              <a:ext uri="{FF2B5EF4-FFF2-40B4-BE49-F238E27FC236}">
                <a16:creationId xmlns:a16="http://schemas.microsoft.com/office/drawing/2014/main" id="{93308B7A-082D-47E6-9237-B5F98DCA38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665135" y="6465148"/>
            <a:ext cx="2228850" cy="365125"/>
          </a:xfrm>
        </p:spPr>
        <p:txBody>
          <a:bodyPr/>
          <a:lstStyle/>
          <a:p>
            <a:r>
              <a:rPr lang="ja-JP" altLang="en-US" sz="1400" b="1" dirty="0"/>
              <a:t>２</a:t>
            </a:r>
            <a:endParaRPr kumimoji="1" lang="ja-JP" altLang="en-US" sz="1400" b="1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08687D-4345-4CE2-A6F5-80E7CB174A5A}"/>
              </a:ext>
            </a:extLst>
          </p:cNvPr>
          <p:cNvSpPr/>
          <p:nvPr/>
        </p:nvSpPr>
        <p:spPr>
          <a:xfrm>
            <a:off x="212971" y="1194856"/>
            <a:ext cx="9693030" cy="566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四角形: 角を丸くする 90">
            <a:extLst>
              <a:ext uri="{FF2B5EF4-FFF2-40B4-BE49-F238E27FC236}">
                <a16:creationId xmlns:a16="http://schemas.microsoft.com/office/drawing/2014/main" id="{E497624F-C95D-4925-B088-FC8C41E7A631}"/>
              </a:ext>
            </a:extLst>
          </p:cNvPr>
          <p:cNvSpPr/>
          <p:nvPr/>
        </p:nvSpPr>
        <p:spPr>
          <a:xfrm>
            <a:off x="283853" y="1714153"/>
            <a:ext cx="4030907" cy="1574613"/>
          </a:xfrm>
          <a:prstGeom prst="roundRect">
            <a:avLst>
              <a:gd name="adj" fmla="val 49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四角形: 角を丸くする 89">
            <a:extLst>
              <a:ext uri="{FF2B5EF4-FFF2-40B4-BE49-F238E27FC236}">
                <a16:creationId xmlns:a16="http://schemas.microsoft.com/office/drawing/2014/main" id="{9D9208D6-F28F-4FD7-BB87-73F80F4D7758}"/>
              </a:ext>
            </a:extLst>
          </p:cNvPr>
          <p:cNvSpPr/>
          <p:nvPr/>
        </p:nvSpPr>
        <p:spPr>
          <a:xfrm>
            <a:off x="4444717" y="1714153"/>
            <a:ext cx="5394433" cy="4540902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B24B5B-E23A-4DB0-98C9-6355280DFB60}"/>
              </a:ext>
            </a:extLst>
          </p:cNvPr>
          <p:cNvSpPr txBox="1"/>
          <p:nvPr/>
        </p:nvSpPr>
        <p:spPr>
          <a:xfrm>
            <a:off x="283853" y="1748291"/>
            <a:ext cx="4233855" cy="150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開催会場：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メッセ「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WASSE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57200">
              <a:lnSpc>
                <a:spcPct val="150000"/>
              </a:lnSpc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開催期間：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defTabSz="457200">
              <a:lnSpc>
                <a:spcPct val="150000"/>
              </a:lnSpc>
              <a:defRPr/>
            </a:pPr>
            <a:r>
              <a:rPr kumimoji="0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kumimoji="0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:00〜21:00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※5/11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は終了時間が早まる予定。詳細は後日ＨＰ等で発表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スライド番号プレースホルダー 8">
            <a:extLst>
              <a:ext uri="{FF2B5EF4-FFF2-40B4-BE49-F238E27FC236}">
                <a16:creationId xmlns:a16="http://schemas.microsoft.com/office/drawing/2014/main" id="{E99AD049-9971-4B8A-9835-AA039263A541}"/>
              </a:ext>
            </a:extLst>
          </p:cNvPr>
          <p:cNvSpPr txBox="1">
            <a:spLocks/>
          </p:cNvSpPr>
          <p:nvPr/>
        </p:nvSpPr>
        <p:spPr>
          <a:xfrm>
            <a:off x="7677150" y="641053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atin typeface="+mn-ea"/>
              </a:rPr>
              <a:t>５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357547-9525-408E-918C-7F21904EC6FD}"/>
              </a:ext>
            </a:extLst>
          </p:cNvPr>
          <p:cNvSpPr txBox="1"/>
          <p:nvPr/>
        </p:nvSpPr>
        <p:spPr>
          <a:xfrm>
            <a:off x="212969" y="853419"/>
            <a:ext cx="9626181" cy="55220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「地域の魅力発見ツアー　</a:t>
            </a:r>
            <a:r>
              <a:rPr lang="ja-JP" altLang="en-US" sz="2400" b="1" dirty="0">
                <a:solidFill>
                  <a:srgbClr val="FF00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春　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  <a:cs typeface="+mn-cs"/>
              </a:rPr>
              <a:t>～大阪４３市町村</a:t>
            </a:r>
            <a:r>
              <a:rPr lang="ja-JP" altLang="en-US" sz="2200" b="1" dirty="0">
                <a:solidFill>
                  <a:prstClr val="black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の見どころ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Gothic" panose="020B0400000000000000" pitchFamily="34" charset="-128"/>
                <a:ea typeface="BIZ UDPGothic" panose="020B0400000000000000" pitchFamily="34" charset="-128"/>
                <a:cs typeface="+mn-cs"/>
              </a:rPr>
              <a:t>～</a:t>
            </a:r>
            <a:r>
              <a:rPr lang="ja-JP" altLang="en-US" sz="24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8BBA43-07B0-4E81-A2FA-ADC01EAD1A6E}"/>
              </a:ext>
            </a:extLst>
          </p:cNvPr>
          <p:cNvSpPr txBox="1"/>
          <p:nvPr/>
        </p:nvSpPr>
        <p:spPr>
          <a:xfrm>
            <a:off x="1154814" y="6361679"/>
            <a:ext cx="22623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4"/>
              </a:spcAft>
            </a:pP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メッセ会場イメージ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BF2D8438-5BB1-4B41-BCD4-A936786B4A1B}"/>
              </a:ext>
            </a:extLst>
          </p:cNvPr>
          <p:cNvSpPr txBox="1"/>
          <p:nvPr/>
        </p:nvSpPr>
        <p:spPr>
          <a:xfrm>
            <a:off x="4663166" y="2568190"/>
            <a:ext cx="4884406" cy="993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・大阪が誇る食や観光、文化等を、「展示（みなはれ）」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「体験（やりなはれ）」「食（たべなはれ）」の視点で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参加・体験！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B111B582-5E23-48B5-88F3-65506B4108D3}"/>
              </a:ext>
            </a:extLst>
          </p:cNvPr>
          <p:cNvSpPr txBox="1"/>
          <p:nvPr/>
        </p:nvSpPr>
        <p:spPr>
          <a:xfrm>
            <a:off x="5461491" y="1767110"/>
            <a:ext cx="293719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　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〈</a:t>
            </a:r>
            <a:r>
              <a:rPr lang="ja-JP" altLang="en-US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開催内容</a:t>
            </a:r>
            <a:r>
              <a:rPr lang="en-US" altLang="ja-JP" sz="16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/>
              </a:rPr>
              <a:t>〉</a:t>
            </a:r>
            <a:endParaRPr lang="ja-JP" altLang="en-US" sz="1600" b="1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6A72257-479F-4540-A18E-536F52A548A9}"/>
              </a:ext>
            </a:extLst>
          </p:cNvPr>
          <p:cNvSpPr/>
          <p:nvPr/>
        </p:nvSpPr>
        <p:spPr>
          <a:xfrm>
            <a:off x="4458910" y="2112670"/>
            <a:ext cx="5295592" cy="3231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４３市町村の様々な魅力が楽しめる展示・体験・食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5/9</a:t>
            </a:r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C8A79FF-2DB0-FD76-6166-565738EEC5A7}"/>
              </a:ext>
            </a:extLst>
          </p:cNvPr>
          <p:cNvSpPr/>
          <p:nvPr/>
        </p:nvSpPr>
        <p:spPr>
          <a:xfrm>
            <a:off x="4444717" y="4958950"/>
            <a:ext cx="5295592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４３市町村の様々な魅力が楽しめるステージ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5/9</a:t>
            </a:r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531D039-242E-4ABC-9245-9D5D7B07CBCF}"/>
              </a:ext>
            </a:extLst>
          </p:cNvPr>
          <p:cNvSpPr txBox="1"/>
          <p:nvPr/>
        </p:nvSpPr>
        <p:spPr>
          <a:xfrm>
            <a:off x="4763968" y="5389452"/>
            <a:ext cx="4657090" cy="64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・伝統文化の実演や大阪産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(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もん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)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の紹介等、</a:t>
            </a:r>
            <a:b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</a:b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地域の魅力を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PR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して会場を盛り上げます！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E2A0816-52E1-4BCC-81B7-2903C4C05874}"/>
              </a:ext>
            </a:extLst>
          </p:cNvPr>
          <p:cNvSpPr txBox="1"/>
          <p:nvPr/>
        </p:nvSpPr>
        <p:spPr>
          <a:xfrm>
            <a:off x="4699730" y="3693894"/>
            <a:ext cx="4884406" cy="993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・春は、地域の優れた歴史・文化的遺産や伝統文化、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特産品、工芸品等を中心に、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VR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や</a:t>
            </a:r>
            <a:r>
              <a:rPr lang="en-US" altLang="ja-JP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CG</a:t>
            </a: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等のデジタル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500" b="1" dirty="0">
                <a:latin typeface="BIZ UDPGothic" panose="020B0400000000000000" pitchFamily="34" charset="-128"/>
                <a:ea typeface="BIZ UDPGothic" panose="020B0400000000000000" pitchFamily="34" charset="-128"/>
                <a:cs typeface="BIZ UDPゴシック"/>
              </a:rPr>
              <a:t>　技術も活用しながら展開！</a:t>
            </a:r>
            <a:endParaRPr lang="en-US" altLang="ja-JP" sz="1500" b="1" dirty="0">
              <a:latin typeface="BIZ UDPGothic" panose="020B0400000000000000" pitchFamily="34" charset="-128"/>
              <a:ea typeface="BIZ UDPGothic" panose="020B0400000000000000" pitchFamily="34" charset="-128"/>
              <a:cs typeface="BIZ UDP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16FD75-736B-F33D-3B0A-B587D2C5A5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41" y="3340515"/>
            <a:ext cx="4005419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30048"/>
      </p:ext>
    </p:extLst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4644</Words>
  <Application>Microsoft Office PowerPoint</Application>
  <PresentationFormat>A4 210 x 297 mm</PresentationFormat>
  <Paragraphs>538</Paragraphs>
  <Slides>23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3" baseType="lpstr">
      <vt:lpstr>BIZ UDPゴシック</vt:lpstr>
      <vt:lpstr>BIZ UDPゴシック</vt:lpstr>
      <vt:lpstr>Meiryo UI</vt:lpstr>
      <vt:lpstr>游ゴシック</vt:lpstr>
      <vt:lpstr>Arial</vt:lpstr>
      <vt:lpstr>Calibri</vt:lpstr>
      <vt:lpstr>Calibri Light</vt:lpstr>
      <vt:lpstr>Wingdings</vt:lpstr>
      <vt:lpstr>1_デザインの設定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2025-01-21T03:06:22Z</dcterms:modified>
</cp:coreProperties>
</file>