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91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7840C-934A-4666-A1A4-74DEE8FB39A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3C6E9-1210-4E2C-B53E-2D910B9647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010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33C6E9-1210-4E2C-B53E-2D910B96470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038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4CB44-B075-4E7E-AFBF-A8AE53D63ED1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7B26-DFBB-44E2-9619-6EB3BAAEC1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7042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4CB44-B075-4E7E-AFBF-A8AE53D63ED1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7B26-DFBB-44E2-9619-6EB3BAAEC1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53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4CB44-B075-4E7E-AFBF-A8AE53D63ED1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7B26-DFBB-44E2-9619-6EB3BAAEC1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32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4CB44-B075-4E7E-AFBF-A8AE53D63ED1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7B26-DFBB-44E2-9619-6EB3BAAEC1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737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4CB44-B075-4E7E-AFBF-A8AE53D63ED1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7B26-DFBB-44E2-9619-6EB3BAAEC1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079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4CB44-B075-4E7E-AFBF-A8AE53D63ED1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7B26-DFBB-44E2-9619-6EB3BAAEC1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168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4CB44-B075-4E7E-AFBF-A8AE53D63ED1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7B26-DFBB-44E2-9619-6EB3BAAEC1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06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4CB44-B075-4E7E-AFBF-A8AE53D63ED1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7B26-DFBB-44E2-9619-6EB3BAAEC1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27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4CB44-B075-4E7E-AFBF-A8AE53D63ED1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7B26-DFBB-44E2-9619-6EB3BAAEC1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448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4CB44-B075-4E7E-AFBF-A8AE53D63ED1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7B26-DFBB-44E2-9619-6EB3BAAEC1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502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4CB44-B075-4E7E-AFBF-A8AE53D63ED1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7B26-DFBB-44E2-9619-6EB3BAAEC1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86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4CB44-B075-4E7E-AFBF-A8AE53D63ED1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E7B26-DFBB-44E2-9619-6EB3BAAEC1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4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EE136D4-D6B9-43AA-9C83-02F237CF2B29}"/>
              </a:ext>
            </a:extLst>
          </p:cNvPr>
          <p:cNvSpPr/>
          <p:nvPr/>
        </p:nvSpPr>
        <p:spPr>
          <a:xfrm>
            <a:off x="0" y="0"/>
            <a:ext cx="9906000" cy="5033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令和７年度大阪府職員採用選考（社会福祉職・心理職）における変更点について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7899D1B0-6F90-4F21-A45B-B28ABE38E838}"/>
              </a:ext>
            </a:extLst>
          </p:cNvPr>
          <p:cNvSpPr/>
          <p:nvPr/>
        </p:nvSpPr>
        <p:spPr>
          <a:xfrm>
            <a:off x="1" y="721453"/>
            <a:ext cx="9905999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u="sng" dirty="0">
                <a:solidFill>
                  <a:schemeClr val="tx1"/>
                </a:solidFill>
              </a:rPr>
              <a:t>★志願者が受験しやすい試験とすること、採用時期の前倒しに対応することなどを目的として、令和７年度から大阪府職員採用選考（社会福祉職・心理職）の実施方法等を変更します</a:t>
            </a:r>
            <a:r>
              <a:rPr kumimoji="1" lang="ja-JP" altLang="en-US" dirty="0">
                <a:solidFill>
                  <a:schemeClr val="tx1"/>
                </a:solidFill>
              </a:rPr>
              <a:t>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</a:rPr>
              <a:t>　</a:t>
            </a:r>
            <a:r>
              <a:rPr kumimoji="1" lang="en-US" altLang="ja-JP" sz="1200" dirty="0">
                <a:solidFill>
                  <a:schemeClr val="tx1"/>
                </a:solidFill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</a:rPr>
              <a:t>保健師、薬剤師、栄養士職、獣医師職、職業訓練指導員職、</a:t>
            </a:r>
            <a:r>
              <a:rPr kumimoji="1" lang="zh-TW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児童自立支援専門員職、児童生活支援員職</a:t>
            </a:r>
            <a:r>
              <a:rPr kumimoji="1" lang="ja-JP" altLang="en-US" sz="1200" dirty="0">
                <a:solidFill>
                  <a:schemeClr val="tx1"/>
                </a:solidFill>
              </a:rPr>
              <a:t>など他の選考職種については、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　　   変更ありません。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5A856B32-07FC-4208-AFEA-50FC1395201E}"/>
              </a:ext>
            </a:extLst>
          </p:cNvPr>
          <p:cNvSpPr/>
          <p:nvPr/>
        </p:nvSpPr>
        <p:spPr>
          <a:xfrm>
            <a:off x="364220" y="2267123"/>
            <a:ext cx="9177557" cy="170191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400" b="1" dirty="0">
              <a:solidFill>
                <a:schemeClr val="tx1"/>
              </a:solidFill>
            </a:endParaRPr>
          </a:p>
          <a:p>
            <a:r>
              <a:rPr kumimoji="1" lang="en-US" altLang="ja-JP" sz="2400" b="1" dirty="0">
                <a:solidFill>
                  <a:schemeClr val="tx1"/>
                </a:solidFill>
              </a:rPr>
              <a:t>【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社会福祉職・心理職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2400" b="1" dirty="0">
                <a:solidFill>
                  <a:schemeClr val="tx1"/>
                </a:solidFill>
              </a:rPr>
              <a:t>　　１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.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　試験科目の変更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〔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見識（小論文）➡ </a:t>
            </a:r>
            <a:r>
              <a:rPr kumimoji="1" lang="en-US" altLang="ja-JP" sz="2400" b="1" dirty="0">
                <a:solidFill>
                  <a:schemeClr val="tx1"/>
                </a:solidFill>
                <a:latin typeface="+mn-ea"/>
              </a:rPr>
              <a:t>S</a:t>
            </a:r>
            <a:r>
              <a:rPr kumimoji="1" lang="ja-JP" altLang="en-US" sz="2400" b="1" dirty="0">
                <a:solidFill>
                  <a:schemeClr val="tx1"/>
                </a:solidFill>
                <a:latin typeface="+mn-ea"/>
              </a:rPr>
              <a:t> </a:t>
            </a:r>
            <a:r>
              <a:rPr kumimoji="1" lang="en-US" altLang="ja-JP" sz="2400" b="1" dirty="0">
                <a:solidFill>
                  <a:schemeClr val="tx1"/>
                </a:solidFill>
                <a:latin typeface="+mn-ea"/>
              </a:rPr>
              <a:t>P I 3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〕</a:t>
            </a:r>
          </a:p>
          <a:p>
            <a:r>
              <a:rPr kumimoji="1" lang="ja-JP" altLang="en-US" sz="2400" b="1" dirty="0">
                <a:solidFill>
                  <a:schemeClr val="tx1"/>
                </a:solidFill>
              </a:rPr>
              <a:t>　　２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.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　最終合格発表の前倒しに向けた日程の変更</a:t>
            </a:r>
            <a:endParaRPr kumimoji="1" lang="en-US" altLang="ja-JP" sz="2400" b="1" dirty="0">
              <a:solidFill>
                <a:schemeClr val="tx1"/>
              </a:solidFill>
            </a:endParaRPr>
          </a:p>
          <a:p>
            <a:endParaRPr kumimoji="1"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CC516063-D157-4E60-BFDB-3EC6E006160B}"/>
              </a:ext>
            </a:extLst>
          </p:cNvPr>
          <p:cNvSpPr/>
          <p:nvPr/>
        </p:nvSpPr>
        <p:spPr>
          <a:xfrm>
            <a:off x="196441" y="1979024"/>
            <a:ext cx="2375482" cy="420925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主な変更内容</a:t>
            </a:r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EEFC2231-F423-4983-9D3D-CDD399C6CE0E}"/>
              </a:ext>
            </a:extLst>
          </p:cNvPr>
          <p:cNvSpPr/>
          <p:nvPr/>
        </p:nvSpPr>
        <p:spPr>
          <a:xfrm rot="5400000">
            <a:off x="4337109" y="4038131"/>
            <a:ext cx="683116" cy="143091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85419228-CEB2-4C2E-8CEF-5265E172290C}"/>
              </a:ext>
            </a:extLst>
          </p:cNvPr>
          <p:cNvSpPr/>
          <p:nvPr/>
        </p:nvSpPr>
        <p:spPr>
          <a:xfrm>
            <a:off x="-2" y="5286462"/>
            <a:ext cx="9905999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詳細については、次ページをご確認ください。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なお、具体的な時期・内容は、各試験案内をご確認ください。</a:t>
            </a:r>
            <a:endParaRPr kumimoji="1" lang="en-US" altLang="ja-JP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878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EE136D4-D6B9-43AA-9C83-02F237CF2B29}"/>
              </a:ext>
            </a:extLst>
          </p:cNvPr>
          <p:cNvSpPr/>
          <p:nvPr/>
        </p:nvSpPr>
        <p:spPr>
          <a:xfrm>
            <a:off x="-1" y="0"/>
            <a:ext cx="9906000" cy="5033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令和７年度大阪府職員採用選考（社会福祉職・心理職）における変更点について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7899D1B0-6F90-4F21-A45B-B28ABE38E838}"/>
              </a:ext>
            </a:extLst>
          </p:cNvPr>
          <p:cNvSpPr/>
          <p:nvPr/>
        </p:nvSpPr>
        <p:spPr>
          <a:xfrm>
            <a:off x="39556" y="821726"/>
            <a:ext cx="8495885" cy="50333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〇「見識（小論文）」から </a:t>
            </a:r>
            <a:r>
              <a:rPr kumimoji="1" lang="en-US" altLang="ja-JP" sz="1600" b="1" dirty="0">
                <a:solidFill>
                  <a:schemeClr val="tx1"/>
                </a:solidFill>
                <a:latin typeface="+mn-ea"/>
              </a:rPr>
              <a:t>S</a:t>
            </a:r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 </a:t>
            </a:r>
            <a:r>
              <a:rPr kumimoji="1" lang="en-US" altLang="ja-JP" sz="1600" b="1" dirty="0">
                <a:solidFill>
                  <a:schemeClr val="tx1"/>
                </a:solidFill>
                <a:latin typeface="+mn-ea"/>
              </a:rPr>
              <a:t>P I 3</a:t>
            </a:r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に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教養考査の試験科目を</a:t>
            </a:r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変更します。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0B38934D-99D5-435D-99D4-33390457E765}"/>
              </a:ext>
            </a:extLst>
          </p:cNvPr>
          <p:cNvSpPr/>
          <p:nvPr/>
        </p:nvSpPr>
        <p:spPr>
          <a:xfrm>
            <a:off x="39556" y="564015"/>
            <a:ext cx="9680894" cy="30421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/>
              <a:t>１</a:t>
            </a:r>
            <a:r>
              <a:rPr kumimoji="1" lang="en-US" altLang="ja-JP" sz="1600" b="1" dirty="0"/>
              <a:t>.</a:t>
            </a:r>
            <a:r>
              <a:rPr kumimoji="1" lang="ja-JP" altLang="en-US" sz="1600" b="1" dirty="0"/>
              <a:t>　試験科目の変更　</a:t>
            </a:r>
            <a:r>
              <a:rPr kumimoji="1" lang="en-US" altLang="ja-JP" sz="1100" dirty="0"/>
              <a:t>〔</a:t>
            </a:r>
            <a:r>
              <a:rPr kumimoji="1" lang="ja-JP" altLang="en-US" sz="1100" dirty="0"/>
              <a:t>対象職種：社会福祉職、心理職</a:t>
            </a:r>
            <a:r>
              <a:rPr kumimoji="1" lang="en-US" altLang="ja-JP" sz="1100" dirty="0"/>
              <a:t>〕</a:t>
            </a:r>
            <a:endParaRPr kumimoji="1" lang="ja-JP" altLang="en-US" sz="1600" dirty="0"/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7C095C40-85A1-4CE2-BE02-F7AB8A8D33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589661"/>
              </p:ext>
            </p:extLst>
          </p:nvPr>
        </p:nvGraphicFramePr>
        <p:xfrm>
          <a:off x="249546" y="1325065"/>
          <a:ext cx="9419205" cy="9519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7584">
                  <a:extLst>
                    <a:ext uri="{9D8B030D-6E8A-4147-A177-3AD203B41FA5}">
                      <a16:colId xmlns:a16="http://schemas.microsoft.com/office/drawing/2014/main" val="4084726991"/>
                    </a:ext>
                  </a:extLst>
                </a:gridCol>
                <a:gridCol w="1757756">
                  <a:extLst>
                    <a:ext uri="{9D8B030D-6E8A-4147-A177-3AD203B41FA5}">
                      <a16:colId xmlns:a16="http://schemas.microsoft.com/office/drawing/2014/main" val="2856735582"/>
                    </a:ext>
                  </a:extLst>
                </a:gridCol>
                <a:gridCol w="1635031">
                  <a:extLst>
                    <a:ext uri="{9D8B030D-6E8A-4147-A177-3AD203B41FA5}">
                      <a16:colId xmlns:a16="http://schemas.microsoft.com/office/drawing/2014/main" val="3317860102"/>
                    </a:ext>
                  </a:extLst>
                </a:gridCol>
                <a:gridCol w="1566278">
                  <a:extLst>
                    <a:ext uri="{9D8B030D-6E8A-4147-A177-3AD203B41FA5}">
                      <a16:colId xmlns:a16="http://schemas.microsoft.com/office/drawing/2014/main" val="4207692837"/>
                    </a:ext>
                  </a:extLst>
                </a:gridCol>
                <a:gridCol w="1566278">
                  <a:extLst>
                    <a:ext uri="{9D8B030D-6E8A-4147-A177-3AD203B41FA5}">
                      <a16:colId xmlns:a16="http://schemas.microsoft.com/office/drawing/2014/main" val="1323467433"/>
                    </a:ext>
                  </a:extLst>
                </a:gridCol>
                <a:gridCol w="1566278">
                  <a:extLst>
                    <a:ext uri="{9D8B030D-6E8A-4147-A177-3AD203B41FA5}">
                      <a16:colId xmlns:a16="http://schemas.microsoft.com/office/drawing/2014/main" val="424053126"/>
                    </a:ext>
                  </a:extLst>
                </a:gridCol>
              </a:tblGrid>
              <a:tr h="396000">
                <a:tc rowSpan="2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令和６年度まで</a:t>
                      </a:r>
                      <a:endParaRPr lang="ja-JP" altLang="en-US" sz="105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次試験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次試験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671632"/>
                  </a:ext>
                </a:extLst>
              </a:tr>
              <a:tr h="555988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令和６年度まで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sz="1000" b="1" kern="100" dirty="0">
                          <a:effectLst/>
                          <a:latin typeface="+mn-ea"/>
                          <a:ea typeface="+mn-ea"/>
                        </a:rPr>
                        <a:t>教養試験</a:t>
                      </a:r>
                      <a:r>
                        <a:rPr lang="ja-JP" altLang="en-US" sz="1000" b="1" kern="100" dirty="0">
                          <a:effectLst/>
                          <a:latin typeface="+mn-ea"/>
                          <a:ea typeface="+mn-ea"/>
                        </a:rPr>
                        <a:t>（見識：小論文</a:t>
                      </a:r>
                      <a:r>
                        <a:rPr lang="ja-JP" altLang="en-US" sz="1050" b="1" kern="100" dirty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sz="105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050" kern="100" dirty="0">
                          <a:effectLst/>
                          <a:latin typeface="+mn-ea"/>
                          <a:ea typeface="+mn-ea"/>
                        </a:rPr>
                        <a:t>専門試験（択一式）</a:t>
                      </a:r>
                      <a:endParaRPr kumimoji="1" lang="ja-JP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sz="1050" kern="100" dirty="0">
                          <a:effectLst/>
                          <a:latin typeface="+mn-ea"/>
                          <a:ea typeface="+mn-ea"/>
                        </a:rPr>
                        <a:t>集団討論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sz="1050" kern="100" dirty="0">
                          <a:effectLst/>
                          <a:latin typeface="+mn-ea"/>
                          <a:ea typeface="+mn-ea"/>
                        </a:rPr>
                        <a:t>個別面接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sz="1050" kern="100" dirty="0">
                          <a:effectLst/>
                          <a:latin typeface="+mn-ea"/>
                          <a:ea typeface="+mn-ea"/>
                        </a:rPr>
                        <a:t>模擬インタビュー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9086691"/>
                  </a:ext>
                </a:extLst>
              </a:tr>
            </a:tbl>
          </a:graphicData>
        </a:graphic>
      </p:graphicFrame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D40038A8-1AB9-4A43-9D58-C98D2A685E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789633"/>
              </p:ext>
            </p:extLst>
          </p:nvPr>
        </p:nvGraphicFramePr>
        <p:xfrm>
          <a:off x="249546" y="2776499"/>
          <a:ext cx="9419205" cy="9519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4362">
                  <a:extLst>
                    <a:ext uri="{9D8B030D-6E8A-4147-A177-3AD203B41FA5}">
                      <a16:colId xmlns:a16="http://schemas.microsoft.com/office/drawing/2014/main" val="4084726991"/>
                    </a:ext>
                  </a:extLst>
                </a:gridCol>
                <a:gridCol w="1740978">
                  <a:extLst>
                    <a:ext uri="{9D8B030D-6E8A-4147-A177-3AD203B41FA5}">
                      <a16:colId xmlns:a16="http://schemas.microsoft.com/office/drawing/2014/main" val="2856735582"/>
                    </a:ext>
                  </a:extLst>
                </a:gridCol>
                <a:gridCol w="1635031">
                  <a:extLst>
                    <a:ext uri="{9D8B030D-6E8A-4147-A177-3AD203B41FA5}">
                      <a16:colId xmlns:a16="http://schemas.microsoft.com/office/drawing/2014/main" val="3317860102"/>
                    </a:ext>
                  </a:extLst>
                </a:gridCol>
                <a:gridCol w="1566278">
                  <a:extLst>
                    <a:ext uri="{9D8B030D-6E8A-4147-A177-3AD203B41FA5}">
                      <a16:colId xmlns:a16="http://schemas.microsoft.com/office/drawing/2014/main" val="4207692837"/>
                    </a:ext>
                  </a:extLst>
                </a:gridCol>
                <a:gridCol w="1566278">
                  <a:extLst>
                    <a:ext uri="{9D8B030D-6E8A-4147-A177-3AD203B41FA5}">
                      <a16:colId xmlns:a16="http://schemas.microsoft.com/office/drawing/2014/main" val="1323467433"/>
                    </a:ext>
                  </a:extLst>
                </a:gridCol>
                <a:gridCol w="1566278">
                  <a:extLst>
                    <a:ext uri="{9D8B030D-6E8A-4147-A177-3AD203B41FA5}">
                      <a16:colId xmlns:a16="http://schemas.microsoft.com/office/drawing/2014/main" val="424053126"/>
                    </a:ext>
                  </a:extLst>
                </a:gridCol>
              </a:tblGrid>
              <a:tr h="396000">
                <a:tc rowSpan="2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en-US" sz="1100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r>
                        <a:rPr lang="ja-JP" altLang="en-US" sz="1200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令和７年度から</a:t>
                      </a:r>
                      <a:endParaRPr lang="ja-JP" altLang="en-US" sz="1100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sz="1400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次試験</a:t>
                      </a:r>
                      <a:endParaRPr lang="ja-JP" sz="1400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sz="1400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次試験</a:t>
                      </a:r>
                      <a:endParaRPr lang="ja-JP" sz="1400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671632"/>
                  </a:ext>
                </a:extLst>
              </a:tr>
              <a:tr h="555988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令和６年度まで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0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教養試験</a:t>
                      </a:r>
                      <a:endParaRPr lang="en-US" altLang="ja-JP" sz="1000" b="1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0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10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SPI3</a:t>
                      </a:r>
                      <a:r>
                        <a:rPr lang="ja-JP" altLang="en-US" sz="10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：ﾍﾟｰﾊﾟｰﾃｽﾃｨﾝｸﾞ）</a:t>
                      </a:r>
                      <a:endParaRPr lang="ja-JP" altLang="ja-JP" sz="1000" b="1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050" kern="100" dirty="0">
                          <a:effectLst/>
                          <a:latin typeface="+mn-ea"/>
                          <a:ea typeface="+mn-ea"/>
                        </a:rPr>
                        <a:t>専門試験（択一式）</a:t>
                      </a:r>
                      <a:endParaRPr kumimoji="1" lang="ja-JP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sz="1050" kern="100" dirty="0">
                          <a:effectLst/>
                          <a:latin typeface="+mn-ea"/>
                          <a:ea typeface="+mn-ea"/>
                        </a:rPr>
                        <a:t>集団討論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sz="1050" kern="100" dirty="0">
                          <a:effectLst/>
                          <a:latin typeface="+mn-ea"/>
                          <a:ea typeface="+mn-ea"/>
                        </a:rPr>
                        <a:t>個別面接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sz="1050" kern="100" dirty="0">
                          <a:effectLst/>
                          <a:latin typeface="+mn-ea"/>
                          <a:ea typeface="+mn-ea"/>
                        </a:rPr>
                        <a:t>模擬インタビュー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9086691"/>
                  </a:ext>
                </a:extLst>
              </a:tr>
            </a:tbl>
          </a:graphicData>
        </a:graphic>
      </p:graphicFrame>
      <p:sp>
        <p:nvSpPr>
          <p:cNvPr id="17" name="矢印: 下 16">
            <a:extLst>
              <a:ext uri="{FF2B5EF4-FFF2-40B4-BE49-F238E27FC236}">
                <a16:creationId xmlns:a16="http://schemas.microsoft.com/office/drawing/2014/main" id="{A5FCA100-7DCC-4496-88F1-11228EC17490}"/>
              </a:ext>
            </a:extLst>
          </p:cNvPr>
          <p:cNvSpPr/>
          <p:nvPr/>
        </p:nvSpPr>
        <p:spPr>
          <a:xfrm>
            <a:off x="4353680" y="2397550"/>
            <a:ext cx="1498135" cy="289387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32A433ED-C29D-427F-972B-ADD588B5B2F6}"/>
              </a:ext>
            </a:extLst>
          </p:cNvPr>
          <p:cNvSpPr/>
          <p:nvPr/>
        </p:nvSpPr>
        <p:spPr>
          <a:xfrm>
            <a:off x="39556" y="3850867"/>
            <a:ext cx="9680894" cy="314629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/>
              <a:t>２</a:t>
            </a:r>
            <a:r>
              <a:rPr kumimoji="1" lang="en-US" altLang="ja-JP" sz="1600" b="1" dirty="0"/>
              <a:t>.</a:t>
            </a:r>
            <a:r>
              <a:rPr kumimoji="1" lang="ja-JP" altLang="en-US" sz="1600" b="1" dirty="0"/>
              <a:t>　最終合格発表の前倒しに向けた試験日程の変更　</a:t>
            </a:r>
            <a:r>
              <a:rPr kumimoji="1" lang="en-US" altLang="ja-JP" sz="1100" dirty="0"/>
              <a:t>〔</a:t>
            </a:r>
            <a:r>
              <a:rPr kumimoji="1" lang="ja-JP" altLang="en-US" sz="1100" dirty="0"/>
              <a:t>対象職種：心理職</a:t>
            </a:r>
            <a:r>
              <a:rPr kumimoji="1" lang="en-US" altLang="ja-JP" sz="1100" dirty="0"/>
              <a:t>〕</a:t>
            </a:r>
            <a:endParaRPr kumimoji="1" lang="ja-JP" altLang="en-US" sz="1600" dirty="0"/>
          </a:p>
        </p:txBody>
      </p:sp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02234656-B8EE-4DFA-8CA5-6985655F4F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211655"/>
              </p:ext>
            </p:extLst>
          </p:nvPr>
        </p:nvGraphicFramePr>
        <p:xfrm>
          <a:off x="152450" y="4740318"/>
          <a:ext cx="9652882" cy="210973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83403">
                  <a:extLst>
                    <a:ext uri="{9D8B030D-6E8A-4147-A177-3AD203B41FA5}">
                      <a16:colId xmlns:a16="http://schemas.microsoft.com/office/drawing/2014/main" val="3062945967"/>
                    </a:ext>
                  </a:extLst>
                </a:gridCol>
                <a:gridCol w="1325461">
                  <a:extLst>
                    <a:ext uri="{9D8B030D-6E8A-4147-A177-3AD203B41FA5}">
                      <a16:colId xmlns:a16="http://schemas.microsoft.com/office/drawing/2014/main" val="2141920479"/>
                    </a:ext>
                  </a:extLst>
                </a:gridCol>
                <a:gridCol w="1384183">
                  <a:extLst>
                    <a:ext uri="{9D8B030D-6E8A-4147-A177-3AD203B41FA5}">
                      <a16:colId xmlns:a16="http://schemas.microsoft.com/office/drawing/2014/main" val="4243190953"/>
                    </a:ext>
                  </a:extLst>
                </a:gridCol>
                <a:gridCol w="1468074">
                  <a:extLst>
                    <a:ext uri="{9D8B030D-6E8A-4147-A177-3AD203B41FA5}">
                      <a16:colId xmlns:a16="http://schemas.microsoft.com/office/drawing/2014/main" val="2699349483"/>
                    </a:ext>
                  </a:extLst>
                </a:gridCol>
                <a:gridCol w="1350627">
                  <a:extLst>
                    <a:ext uri="{9D8B030D-6E8A-4147-A177-3AD203B41FA5}">
                      <a16:colId xmlns:a16="http://schemas.microsoft.com/office/drawing/2014/main" val="2006091143"/>
                    </a:ext>
                  </a:extLst>
                </a:gridCol>
                <a:gridCol w="1342239">
                  <a:extLst>
                    <a:ext uri="{9D8B030D-6E8A-4147-A177-3AD203B41FA5}">
                      <a16:colId xmlns:a16="http://schemas.microsoft.com/office/drawing/2014/main" val="3434990080"/>
                    </a:ext>
                  </a:extLst>
                </a:gridCol>
                <a:gridCol w="1298895">
                  <a:extLst>
                    <a:ext uri="{9D8B030D-6E8A-4147-A177-3AD203B41FA5}">
                      <a16:colId xmlns:a16="http://schemas.microsoft.com/office/drawing/2014/main" val="724235615"/>
                    </a:ext>
                  </a:extLst>
                </a:gridCol>
              </a:tblGrid>
              <a:tr h="400740">
                <a:tc>
                  <a:txBody>
                    <a:bodyPr/>
                    <a:lstStyle/>
                    <a:p>
                      <a:pPr algn="ctr"/>
                      <a:endParaRPr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tx1"/>
                          </a:solidFill>
                        </a:rPr>
                        <a:t>４</a:t>
                      </a:r>
                      <a:r>
                        <a:rPr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tx1"/>
                          </a:solidFill>
                        </a:rPr>
                        <a:t>５</a:t>
                      </a:r>
                      <a:r>
                        <a:rPr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tx1"/>
                          </a:solidFill>
                        </a:rPr>
                        <a:t>６</a:t>
                      </a:r>
                      <a:r>
                        <a:rPr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tx1"/>
                          </a:solidFill>
                        </a:rPr>
                        <a:t>７</a:t>
                      </a:r>
                      <a:r>
                        <a:rPr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tx1"/>
                          </a:solidFill>
                        </a:rPr>
                        <a:t>８</a:t>
                      </a:r>
                      <a:r>
                        <a:rPr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tx1"/>
                          </a:solidFill>
                        </a:rPr>
                        <a:t>９</a:t>
                      </a:r>
                      <a:r>
                        <a:rPr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3895949"/>
                  </a:ext>
                </a:extLst>
              </a:tr>
              <a:tr h="80983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b="1" dirty="0"/>
                        <a:t> 令和６年度まで</a:t>
                      </a:r>
                      <a:endParaRPr lang="en-US" altLang="ja-JP" sz="1400" b="1" dirty="0"/>
                    </a:p>
                    <a:p>
                      <a:pPr algn="ctr"/>
                      <a:r>
                        <a:rPr lang="ja-JP" altLang="en-US" sz="1400" b="1" dirty="0"/>
                        <a:t>（心理職）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212745"/>
                  </a:ext>
                </a:extLst>
              </a:tr>
              <a:tr h="6356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1" dirty="0"/>
                    </a:p>
                    <a:p>
                      <a:pPr algn="ctr"/>
                      <a:r>
                        <a:rPr lang="ja-JP" altLang="en-US" sz="1400" b="1" dirty="0"/>
                        <a:t>令和７年度から</a:t>
                      </a:r>
                      <a:endParaRPr lang="en-US" altLang="ja-JP" sz="1400" b="1" dirty="0"/>
                    </a:p>
                    <a:p>
                      <a:pPr algn="ctr"/>
                      <a:r>
                        <a:rPr lang="ja-JP" altLang="en-US" sz="1400" b="1" dirty="0"/>
                        <a:t>（心理職）</a:t>
                      </a:r>
                      <a:endParaRPr lang="en-US" altLang="ja-JP" sz="1400" b="1" dirty="0"/>
                    </a:p>
                    <a:p>
                      <a:pPr algn="ctr"/>
                      <a:endParaRPr lang="ja-JP" altLang="en-US" sz="1100" b="1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862942"/>
                  </a:ext>
                </a:extLst>
              </a:tr>
            </a:tbl>
          </a:graphicData>
        </a:graphic>
      </p:graphicFrame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D9BE9A2D-001E-4BF8-A95D-74905CA1014D}"/>
              </a:ext>
            </a:extLst>
          </p:cNvPr>
          <p:cNvSpPr/>
          <p:nvPr/>
        </p:nvSpPr>
        <p:spPr>
          <a:xfrm>
            <a:off x="4834299" y="5194492"/>
            <a:ext cx="469791" cy="6869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</a:rPr>
              <a:t>一次試験</a:t>
            </a:r>
            <a:endParaRPr kumimoji="1" lang="en-US" altLang="ja-JP" sz="1100" b="1" dirty="0">
              <a:solidFill>
                <a:schemeClr val="tx1"/>
              </a:solidFill>
            </a:endParaRPr>
          </a:p>
        </p:txBody>
      </p:sp>
      <p:sp>
        <p:nvSpPr>
          <p:cNvPr id="28" name="矢印: 五方向 27">
            <a:extLst>
              <a:ext uri="{FF2B5EF4-FFF2-40B4-BE49-F238E27FC236}">
                <a16:creationId xmlns:a16="http://schemas.microsoft.com/office/drawing/2014/main" id="{CFED87AE-80F1-42C8-8180-60BE30FF8A5C}"/>
              </a:ext>
            </a:extLst>
          </p:cNvPr>
          <p:cNvSpPr/>
          <p:nvPr/>
        </p:nvSpPr>
        <p:spPr>
          <a:xfrm>
            <a:off x="2460528" y="5367358"/>
            <a:ext cx="1867232" cy="369913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申込</a:t>
            </a:r>
          </a:p>
        </p:txBody>
      </p:sp>
      <p:sp>
        <p:nvSpPr>
          <p:cNvPr id="29" name="矢印: 五方向 28">
            <a:extLst>
              <a:ext uri="{FF2B5EF4-FFF2-40B4-BE49-F238E27FC236}">
                <a16:creationId xmlns:a16="http://schemas.microsoft.com/office/drawing/2014/main" id="{F15C0FB5-46B1-4461-A8F0-91EEDAE0C609}"/>
              </a:ext>
            </a:extLst>
          </p:cNvPr>
          <p:cNvSpPr/>
          <p:nvPr/>
        </p:nvSpPr>
        <p:spPr>
          <a:xfrm>
            <a:off x="2477306" y="6232223"/>
            <a:ext cx="1867232" cy="369913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申込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DA229A10-E296-47E9-A143-E5B4CF4787DE}"/>
              </a:ext>
            </a:extLst>
          </p:cNvPr>
          <p:cNvSpPr/>
          <p:nvPr/>
        </p:nvSpPr>
        <p:spPr>
          <a:xfrm>
            <a:off x="4834299" y="6053209"/>
            <a:ext cx="469791" cy="7465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</a:rPr>
              <a:t>一次試験</a:t>
            </a:r>
            <a:endParaRPr kumimoji="1" lang="en-US" altLang="ja-JP" sz="1100" b="1" dirty="0">
              <a:solidFill>
                <a:schemeClr val="tx1"/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6C88E19E-4005-49EB-A245-A4ACE220E703}"/>
              </a:ext>
            </a:extLst>
          </p:cNvPr>
          <p:cNvSpPr/>
          <p:nvPr/>
        </p:nvSpPr>
        <p:spPr>
          <a:xfrm>
            <a:off x="6569988" y="6036274"/>
            <a:ext cx="469791" cy="72153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</a:rPr>
              <a:t>二次試験</a:t>
            </a:r>
            <a:endParaRPr kumimoji="1" lang="en-US" altLang="ja-JP" sz="1100" b="1" dirty="0">
              <a:solidFill>
                <a:schemeClr val="tx1"/>
              </a:solidFill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A6470275-1546-4A2A-B9BC-6FF2DF6D9C9F}"/>
              </a:ext>
            </a:extLst>
          </p:cNvPr>
          <p:cNvSpPr/>
          <p:nvPr/>
        </p:nvSpPr>
        <p:spPr>
          <a:xfrm>
            <a:off x="7202999" y="6036274"/>
            <a:ext cx="469791" cy="719994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</a:rPr>
              <a:t>最終合格発表</a:t>
            </a:r>
            <a:endParaRPr kumimoji="1" lang="en-US" altLang="ja-JP" sz="1100" b="1" dirty="0">
              <a:solidFill>
                <a:schemeClr val="tx1"/>
              </a:solidFill>
            </a:endParaRP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E9367053-D17F-480C-83B8-99D5C770A540}"/>
              </a:ext>
            </a:extLst>
          </p:cNvPr>
          <p:cNvSpPr/>
          <p:nvPr/>
        </p:nvSpPr>
        <p:spPr>
          <a:xfrm>
            <a:off x="39556" y="4186731"/>
            <a:ext cx="8208269" cy="50333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〇心理職の試験日程を変更し、最終合格発表を前倒しします。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+mn-ea"/>
              </a:rPr>
              <a:t>　</a:t>
            </a:r>
            <a:r>
              <a:rPr kumimoji="1" lang="en-US" altLang="ja-JP" sz="1200" dirty="0">
                <a:solidFill>
                  <a:schemeClr val="tx1"/>
                </a:solidFill>
                <a:latin typeface="+mn-ea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+mn-ea"/>
              </a:rPr>
              <a:t>社会福祉職の最終合格発表の時期は、令和６年度に前倒し実施済です。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6D595E69-4998-4304-9D72-EE3C23886177}"/>
              </a:ext>
            </a:extLst>
          </p:cNvPr>
          <p:cNvSpPr/>
          <p:nvPr/>
        </p:nvSpPr>
        <p:spPr>
          <a:xfrm>
            <a:off x="8582001" y="5187632"/>
            <a:ext cx="469791" cy="719994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</a:rPr>
              <a:t>最終合格発表</a:t>
            </a:r>
            <a:endParaRPr kumimoji="1" lang="en-US" altLang="ja-JP" sz="1100" b="1" dirty="0">
              <a:solidFill>
                <a:schemeClr val="tx1"/>
              </a:solidFill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EC4D8B48-56E6-472F-A368-B06BA5EDD3A7}"/>
              </a:ext>
            </a:extLst>
          </p:cNvPr>
          <p:cNvSpPr/>
          <p:nvPr/>
        </p:nvSpPr>
        <p:spPr>
          <a:xfrm>
            <a:off x="7588893" y="5194492"/>
            <a:ext cx="469791" cy="72153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</a:rPr>
              <a:t>二次試験</a:t>
            </a:r>
            <a:endParaRPr kumimoji="1" lang="en-US" altLang="ja-JP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118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</TotalTime>
  <Words>391</Words>
  <Application>Microsoft Office PowerPoint</Application>
  <PresentationFormat>A4 210 x 297 mm</PresentationFormat>
  <Paragraphs>54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山口　智右</dc:creator>
  <cp:lastModifiedBy>山口　智右</cp:lastModifiedBy>
  <cp:revision>17</cp:revision>
  <cp:lastPrinted>2025-01-23T12:43:11Z</cp:lastPrinted>
  <dcterms:created xsi:type="dcterms:W3CDTF">2025-01-17T10:24:30Z</dcterms:created>
  <dcterms:modified xsi:type="dcterms:W3CDTF">2025-01-31T12:05:57Z</dcterms:modified>
</cp:coreProperties>
</file>