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146848172" r:id="rId2"/>
  </p:sldIdLst>
  <p:sldSz cx="12192000" cy="6858000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D2A-9A58-4F54-81AC-DDDD71BE41F5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D7EE-1CB7-44FD-B374-86CE69B48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1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D2A-9A58-4F54-81AC-DDDD71BE41F5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D7EE-1CB7-44FD-B374-86CE69B48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23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D2A-9A58-4F54-81AC-DDDD71BE41F5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D7EE-1CB7-44FD-B374-86CE69B48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2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D2A-9A58-4F54-81AC-DDDD71BE41F5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D7EE-1CB7-44FD-B374-86CE69B48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79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D2A-9A58-4F54-81AC-DDDD71BE41F5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D7EE-1CB7-44FD-B374-86CE69B48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38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D2A-9A58-4F54-81AC-DDDD71BE41F5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D7EE-1CB7-44FD-B374-86CE69B48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44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D2A-9A58-4F54-81AC-DDDD71BE41F5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D7EE-1CB7-44FD-B374-86CE69B48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81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D2A-9A58-4F54-81AC-DDDD71BE41F5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D7EE-1CB7-44FD-B374-86CE69B48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79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D2A-9A58-4F54-81AC-DDDD71BE41F5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D7EE-1CB7-44FD-B374-86CE69B48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72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D2A-9A58-4F54-81AC-DDDD71BE41F5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D7EE-1CB7-44FD-B374-86CE69B48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31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D2A-9A58-4F54-81AC-DDDD71BE41F5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D7EE-1CB7-44FD-B374-86CE69B48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92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24D2A-9A58-4F54-81AC-DDDD71BE41F5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0D7EE-1CB7-44FD-B374-86CE69B48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41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F204A2E-711F-4494-876C-A917F82146A0}"/>
              </a:ext>
            </a:extLst>
          </p:cNvPr>
          <p:cNvSpPr/>
          <p:nvPr/>
        </p:nvSpPr>
        <p:spPr>
          <a:xfrm>
            <a:off x="320370" y="114412"/>
            <a:ext cx="11551260" cy="5400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86">
              <a:defRPr/>
            </a:pPr>
            <a:r>
              <a:rPr lang="ja-JP" altLang="en-US" b="1" dirty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新サービスの概要について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FD83CD5-1FC6-4971-8E80-FF70BA5199E7}"/>
              </a:ext>
            </a:extLst>
          </p:cNvPr>
          <p:cNvSpPr txBox="1"/>
          <p:nvPr/>
        </p:nvSpPr>
        <p:spPr>
          <a:xfrm>
            <a:off x="320370" y="811555"/>
            <a:ext cx="11305328" cy="30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</a:pP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高齢者への親和性が高いテレビ（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TV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スティック）をデバイスとして、高齢者の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QOL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向上に資する様々なサービスを提供。　　</a:t>
            </a:r>
            <a:endParaRPr lang="en-US" altLang="ja-JP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D697CADC-B675-4AC2-8D8C-849ED96B1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80121"/>
              </p:ext>
            </p:extLst>
          </p:nvPr>
        </p:nvGraphicFramePr>
        <p:xfrm>
          <a:off x="413468" y="1246194"/>
          <a:ext cx="11458162" cy="1611123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916264">
                  <a:extLst>
                    <a:ext uri="{9D8B030D-6E8A-4147-A177-3AD203B41FA5}">
                      <a16:colId xmlns:a16="http://schemas.microsoft.com/office/drawing/2014/main" val="397211760"/>
                    </a:ext>
                  </a:extLst>
                </a:gridCol>
                <a:gridCol w="9541898">
                  <a:extLst>
                    <a:ext uri="{9D8B030D-6E8A-4147-A177-3AD203B41FA5}">
                      <a16:colId xmlns:a16="http://schemas.microsoft.com/office/drawing/2014/main" val="2765909378"/>
                    </a:ext>
                  </a:extLst>
                </a:gridCol>
              </a:tblGrid>
              <a:tr h="242602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実施主体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kumimoji="1" lang="zh-CN" altLang="en-US" sz="120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大阪瓦斯株式会社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963216"/>
                  </a:ext>
                </a:extLst>
              </a:tr>
              <a:tr h="242602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利用デバイス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テレビ（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TV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スティック）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strike="noStrike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○リモコンによる操作（音声入力対応）大画面での情報提供により、デジタルデバイスに不慣れな高齢者への利用が可能</a:t>
                      </a:r>
                      <a:endParaRPr kumimoji="1" lang="en-US" altLang="ja-JP" sz="1200" strike="noStrike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40342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提供サービス（予定）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kumimoji="1" lang="ja-JP" altLang="en-US" sz="1200" strike="noStrike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①　</a:t>
                      </a:r>
                      <a:r>
                        <a:rPr kumimoji="1" lang="zh-CN" altLang="en-US" sz="1200" strike="noStrike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大阪瓦斯株式会社</a:t>
                      </a:r>
                      <a:r>
                        <a:rPr kumimoji="1" lang="ja-JP" altLang="en-US" sz="1200" strike="noStrike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の既存サービス（スマイ</a:t>
                      </a:r>
                      <a:r>
                        <a:rPr kumimoji="1" lang="en-US" altLang="ja-JP" sz="1200" strike="noStrike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LINK</a:t>
                      </a:r>
                      <a:r>
                        <a:rPr kumimoji="1" lang="ja-JP" altLang="en-US" sz="1200" strike="noStrike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）</a:t>
                      </a:r>
                      <a:r>
                        <a:rPr kumimoji="1" lang="en-US" altLang="ja-JP" sz="1200" strike="noStrike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※</a:t>
                      </a:r>
                      <a:r>
                        <a:rPr kumimoji="1" lang="ja-JP" altLang="en-US" sz="1200" strike="noStrike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１に、スマートシニアライフ事業からの移行サービス（一部）を専用画面で提供</a:t>
                      </a:r>
                      <a:endParaRPr kumimoji="1" lang="en-US" altLang="ja-JP" sz="1200" strike="noStrike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>
                        <a:lnSpc>
                          <a:spcPts val="1900"/>
                        </a:lnSpc>
                      </a:pPr>
                      <a:r>
                        <a:rPr kumimoji="1" lang="ja-JP" altLang="en-US" sz="1200" strike="noStrike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②　テレビ画面上で看護師等資格保有者との健康相談、おうちのトラブルに関する相談等の無料相談サービスを提供</a:t>
                      </a:r>
                    </a:p>
                    <a:p>
                      <a:pPr algn="l">
                        <a:lnSpc>
                          <a:spcPts val="1900"/>
                        </a:lnSpc>
                      </a:pPr>
                      <a:r>
                        <a:rPr kumimoji="1" lang="ja-JP" altLang="en-US" sz="1200" strike="noStrike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③　無料動画配信サービス「</a:t>
                      </a:r>
                      <a:r>
                        <a:rPr kumimoji="1" lang="en-US" altLang="ja-JP" sz="1200" strike="noStrike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FAST</a:t>
                      </a:r>
                      <a:r>
                        <a:rPr kumimoji="1" lang="ja-JP" altLang="en-US" sz="1200" strike="noStrike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チャンネル」</a:t>
                      </a:r>
                      <a:r>
                        <a:rPr kumimoji="1" lang="en-US" altLang="ja-JP" sz="1200" strike="noStrike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※</a:t>
                      </a:r>
                      <a:r>
                        <a:rPr kumimoji="1" lang="ja-JP" altLang="en-US" sz="1200" strike="noStrike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２の提供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860068"/>
                  </a:ext>
                </a:extLst>
              </a:tr>
            </a:tbl>
          </a:graphicData>
        </a:graphic>
      </p:graphicFrame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B7EDAC35-00B1-4157-98CB-0B1A8B42E47D}"/>
              </a:ext>
            </a:extLst>
          </p:cNvPr>
          <p:cNvGrpSpPr>
            <a:grpSpLocks noChangeAspect="1"/>
          </p:cNvGrpSpPr>
          <p:nvPr/>
        </p:nvGrpSpPr>
        <p:grpSpPr>
          <a:xfrm>
            <a:off x="4004408" y="4507822"/>
            <a:ext cx="4644000" cy="2079287"/>
            <a:chOff x="1553756" y="2620659"/>
            <a:chExt cx="9900923" cy="4432988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529CB967-EC88-4B05-B0E0-3CF00CFBD4DB}"/>
                </a:ext>
              </a:extLst>
            </p:cNvPr>
            <p:cNvSpPr/>
            <p:nvPr/>
          </p:nvSpPr>
          <p:spPr>
            <a:xfrm>
              <a:off x="1553756" y="2620659"/>
              <a:ext cx="7109496" cy="39756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36EB93D4-C7A9-4F2A-B9C7-4070826737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77"/>
            <a:stretch/>
          </p:blipFill>
          <p:spPr>
            <a:xfrm>
              <a:off x="1553756" y="2660073"/>
              <a:ext cx="7109496" cy="3936277"/>
            </a:xfrm>
            <a:prstGeom prst="rect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C6FA6611-3CE2-416C-95B4-40A7441C4C22}"/>
                </a:ext>
              </a:extLst>
            </p:cNvPr>
            <p:cNvSpPr/>
            <p:nvPr/>
          </p:nvSpPr>
          <p:spPr>
            <a:xfrm>
              <a:off x="1914403" y="5652807"/>
              <a:ext cx="5412166" cy="887334"/>
            </a:xfrm>
            <a:prstGeom prst="rect">
              <a:avLst/>
            </a:prstGeom>
            <a:solidFill>
              <a:schemeClr val="bg1">
                <a:lumMod val="95000"/>
                <a:alpha val="92000"/>
              </a:scheme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b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スマートシニアライフ事業のサービス</a:t>
              </a:r>
              <a:endParaRPr lang="en-US" altLang="ja-JP" sz="9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615F78D4-3503-4135-A89D-65CFBBF18592}"/>
                </a:ext>
              </a:extLst>
            </p:cNvPr>
            <p:cNvSpPr/>
            <p:nvPr/>
          </p:nvSpPr>
          <p:spPr>
            <a:xfrm>
              <a:off x="7450047" y="5209141"/>
              <a:ext cx="1089726" cy="1331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35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6C774CD1-7A03-4D1C-A1F1-F32247803FE8}"/>
                </a:ext>
              </a:extLst>
            </p:cNvPr>
            <p:cNvSpPr/>
            <p:nvPr/>
          </p:nvSpPr>
          <p:spPr>
            <a:xfrm>
              <a:off x="2990267" y="4711004"/>
              <a:ext cx="940837" cy="461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35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pic>
          <p:nvPicPr>
            <p:cNvPr id="53" name="Picture 2" descr="TV Stick端末">
              <a:extLst>
                <a:ext uri="{FF2B5EF4-FFF2-40B4-BE49-F238E27FC236}">
                  <a16:creationId xmlns:a16="http://schemas.microsoft.com/office/drawing/2014/main" id="{723B237B-AC13-4CCD-9924-9FDAE0EE69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09"/>
            <a:stretch/>
          </p:blipFill>
          <p:spPr bwMode="auto">
            <a:xfrm rot="17785995" flipH="1">
              <a:off x="10153190" y="5116018"/>
              <a:ext cx="492540" cy="141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CD7849F3-550A-46BE-BD82-27895293D658}"/>
                </a:ext>
              </a:extLst>
            </p:cNvPr>
            <p:cNvGrpSpPr/>
            <p:nvPr/>
          </p:nvGrpSpPr>
          <p:grpSpPr>
            <a:xfrm rot="21084743">
              <a:off x="9142382" y="5042446"/>
              <a:ext cx="748236" cy="748236"/>
              <a:chOff x="9350181" y="5146108"/>
              <a:chExt cx="990218" cy="990218"/>
            </a:xfrm>
          </p:grpSpPr>
          <p:sp>
            <p:nvSpPr>
              <p:cNvPr id="64" name="円弧 63">
                <a:extLst>
                  <a:ext uri="{FF2B5EF4-FFF2-40B4-BE49-F238E27FC236}">
                    <a16:creationId xmlns:a16="http://schemas.microsoft.com/office/drawing/2014/main" id="{8007B6A2-0C22-4569-A11F-10F02B281635}"/>
                  </a:ext>
                </a:extLst>
              </p:cNvPr>
              <p:cNvSpPr/>
              <p:nvPr/>
            </p:nvSpPr>
            <p:spPr>
              <a:xfrm rot="16200000">
                <a:off x="9350181" y="5146108"/>
                <a:ext cx="990218" cy="990218"/>
              </a:xfrm>
              <a:prstGeom prst="arc">
                <a:avLst/>
              </a:prstGeom>
              <a:ln w="762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65" name="円弧 64">
                <a:extLst>
                  <a:ext uri="{FF2B5EF4-FFF2-40B4-BE49-F238E27FC236}">
                    <a16:creationId xmlns:a16="http://schemas.microsoft.com/office/drawing/2014/main" id="{34B79F37-56AF-457D-9E5C-8EFD20E2E9A1}"/>
                  </a:ext>
                </a:extLst>
              </p:cNvPr>
              <p:cNvSpPr/>
              <p:nvPr/>
            </p:nvSpPr>
            <p:spPr>
              <a:xfrm rot="16200000">
                <a:off x="9690129" y="5471211"/>
                <a:ext cx="573162" cy="573162"/>
              </a:xfrm>
              <a:prstGeom prst="arc">
                <a:avLst/>
              </a:prstGeom>
              <a:ln w="762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B008994F-DE9C-48A2-9615-9A53AAC51FCE}"/>
                </a:ext>
              </a:extLst>
            </p:cNvPr>
            <p:cNvSpPr/>
            <p:nvPr/>
          </p:nvSpPr>
          <p:spPr>
            <a:xfrm>
              <a:off x="1613501" y="5335155"/>
              <a:ext cx="601804" cy="60180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350" b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１</a:t>
              </a: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32B2A6D8-E1F7-4B3A-9E98-5A1DED739615}"/>
                </a:ext>
              </a:extLst>
            </p:cNvPr>
            <p:cNvSpPr/>
            <p:nvPr/>
          </p:nvSpPr>
          <p:spPr>
            <a:xfrm>
              <a:off x="7124420" y="4783413"/>
              <a:ext cx="601804" cy="60180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350" b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2</a:t>
              </a:r>
              <a:endParaRPr lang="ja-JP" altLang="en-US" sz="135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A25BCAA4-E0F5-4387-BFF5-BCDE52D525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89366" y="4156673"/>
              <a:ext cx="601805" cy="60180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350" b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３</a:t>
              </a: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E8D3A5DC-5804-4C93-A18D-6BC0D9DBE299}"/>
                </a:ext>
              </a:extLst>
            </p:cNvPr>
            <p:cNvSpPr/>
            <p:nvPr/>
          </p:nvSpPr>
          <p:spPr>
            <a:xfrm>
              <a:off x="4919646" y="6728965"/>
              <a:ext cx="230909" cy="1920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24D30EC7-FEEF-42C7-B9FA-EC5A2A8ECBE9}"/>
                </a:ext>
              </a:extLst>
            </p:cNvPr>
            <p:cNvSpPr/>
            <p:nvPr/>
          </p:nvSpPr>
          <p:spPr>
            <a:xfrm>
              <a:off x="4112823" y="6885899"/>
              <a:ext cx="1991360" cy="562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61" name="Picture 2" descr="TV Stick端末">
              <a:extLst>
                <a:ext uri="{FF2B5EF4-FFF2-40B4-BE49-F238E27FC236}">
                  <a16:creationId xmlns:a16="http://schemas.microsoft.com/office/drawing/2014/main" id="{7D84B1F1-FDA3-44D4-9F8E-D880D3B2AC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2782"/>
            <a:stretch/>
          </p:blipFill>
          <p:spPr bwMode="auto">
            <a:xfrm rot="16200000" flipH="1">
              <a:off x="8985608" y="2529693"/>
              <a:ext cx="406481" cy="141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3C84D2AD-3898-4432-A0F6-0ECA8E87A7DC}"/>
                </a:ext>
              </a:extLst>
            </p:cNvPr>
            <p:cNvSpPr txBox="1"/>
            <p:nvPr/>
          </p:nvSpPr>
          <p:spPr>
            <a:xfrm>
              <a:off x="8975516" y="3507345"/>
              <a:ext cx="2168760" cy="974074"/>
            </a:xfrm>
            <a:prstGeom prst="rect">
              <a:avLst/>
            </a:prstGeom>
            <a:noFill/>
          </p:spPr>
          <p:txBody>
            <a:bodyPr wrap="none" lIns="27000" tIns="27000" rIns="27000" bIns="27000" anchor="ctr" anchorCtr="0">
              <a:no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ja-JP" sz="9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TV</a:t>
              </a:r>
              <a:r>
                <a:rPr lang="ja-JP" altLang="en-US" sz="9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スティックを</a:t>
              </a:r>
              <a:endParaRPr lang="en-US" altLang="ja-JP" sz="9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>
                <a:lnSpc>
                  <a:spcPts val="1725"/>
                </a:lnSpc>
              </a:pPr>
              <a:r>
                <a:rPr lang="ja-JP" altLang="en-US" sz="9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テレビに挿すだけ</a:t>
              </a: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A6AA9A0E-8E42-48DF-9471-BB0E541405A0}"/>
                </a:ext>
              </a:extLst>
            </p:cNvPr>
            <p:cNvSpPr txBox="1"/>
            <p:nvPr/>
          </p:nvSpPr>
          <p:spPr>
            <a:xfrm>
              <a:off x="9023898" y="6079573"/>
              <a:ext cx="2430781" cy="974074"/>
            </a:xfrm>
            <a:prstGeom prst="rect">
              <a:avLst/>
            </a:prstGeom>
            <a:noFill/>
          </p:spPr>
          <p:txBody>
            <a:bodyPr wrap="none" lIns="27000" tIns="27000" rIns="27000" bIns="27000" anchor="ctr" anchorCtr="0">
              <a:noAutofit/>
            </a:bodyPr>
            <a:lstStyle/>
            <a:p>
              <a:pPr>
                <a:lnSpc>
                  <a:spcPts val="1725"/>
                </a:lnSpc>
              </a:pPr>
              <a:r>
                <a:rPr lang="ja-JP" altLang="en-US" sz="9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リモコンで操作</a:t>
              </a:r>
              <a:endParaRPr lang="en-US" altLang="ja-JP" sz="9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>
                <a:lnSpc>
                  <a:spcPts val="1725"/>
                </a:lnSpc>
              </a:pPr>
              <a:r>
                <a:rPr lang="ja-JP" altLang="en-US" sz="9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（音声入力にも対応）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8A1D435-BEC0-4667-8CFC-33F115446ACD}"/>
              </a:ext>
            </a:extLst>
          </p:cNvPr>
          <p:cNvGrpSpPr/>
          <p:nvPr/>
        </p:nvGrpSpPr>
        <p:grpSpPr>
          <a:xfrm>
            <a:off x="309411" y="4529288"/>
            <a:ext cx="2604587" cy="1887974"/>
            <a:chOff x="2746982" y="3732317"/>
            <a:chExt cx="2698136" cy="194400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350255F-9180-428A-95B8-96849C253347}"/>
                </a:ext>
              </a:extLst>
            </p:cNvPr>
            <p:cNvGrpSpPr/>
            <p:nvPr/>
          </p:nvGrpSpPr>
          <p:grpSpPr>
            <a:xfrm>
              <a:off x="2746982" y="3732317"/>
              <a:ext cx="1149998" cy="1944000"/>
              <a:chOff x="2746982" y="3732317"/>
              <a:chExt cx="1149998" cy="1944000"/>
            </a:xfrm>
          </p:grpSpPr>
          <p:sp>
            <p:nvSpPr>
              <p:cNvPr id="2" name="四角形: 角を丸くする 1">
                <a:extLst>
                  <a:ext uri="{FF2B5EF4-FFF2-40B4-BE49-F238E27FC236}">
                    <a16:creationId xmlns:a16="http://schemas.microsoft.com/office/drawing/2014/main" id="{C7F2A4DA-0037-48FB-99C7-FB18E36DF8A8}"/>
                  </a:ext>
                </a:extLst>
              </p:cNvPr>
              <p:cNvSpPr/>
              <p:nvPr/>
            </p:nvSpPr>
            <p:spPr>
              <a:xfrm>
                <a:off x="2746982" y="3732317"/>
                <a:ext cx="1149998" cy="1944000"/>
              </a:xfrm>
              <a:prstGeom prst="roundRect">
                <a:avLst>
                  <a:gd name="adj" fmla="val 9061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C7FB7FA5-F5A5-4F2C-9870-DC5183FCF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6870" y="3785094"/>
                <a:ext cx="1044030" cy="1821338"/>
              </a:xfrm>
              <a:prstGeom prst="rect">
                <a:avLst/>
              </a:prstGeom>
            </p:spPr>
          </p:pic>
        </p:grpSp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0FED4A80-1894-497D-8C21-31E311D5EAF4}"/>
                </a:ext>
              </a:extLst>
            </p:cNvPr>
            <p:cNvGrpSpPr/>
            <p:nvPr/>
          </p:nvGrpSpPr>
          <p:grpSpPr>
            <a:xfrm>
              <a:off x="3628387" y="3744063"/>
              <a:ext cx="1816731" cy="1389659"/>
              <a:chOff x="3629233" y="3672703"/>
              <a:chExt cx="1816731" cy="1389659"/>
            </a:xfrm>
          </p:grpSpPr>
          <p:pic>
            <p:nvPicPr>
              <p:cNvPr id="68" name="図 67">
                <a:extLst>
                  <a:ext uri="{FF2B5EF4-FFF2-40B4-BE49-F238E27FC236}">
                    <a16:creationId xmlns:a16="http://schemas.microsoft.com/office/drawing/2014/main" id="{43DDB3CB-0502-407B-BF4B-3BE248FEC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4964" y="4098988"/>
                <a:ext cx="1431000" cy="963374"/>
              </a:xfrm>
              <a:prstGeom prst="rect">
                <a:avLst/>
              </a:prstGeom>
            </p:spPr>
          </p:pic>
          <p:pic>
            <p:nvPicPr>
              <p:cNvPr id="70" name="図 69">
                <a:extLst>
                  <a:ext uri="{FF2B5EF4-FFF2-40B4-BE49-F238E27FC236}">
                    <a16:creationId xmlns:a16="http://schemas.microsoft.com/office/drawing/2014/main" id="{91B02F87-6D84-4247-BA07-FDD82074E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9233" y="3672703"/>
                <a:ext cx="385732" cy="369290"/>
              </a:xfrm>
              <a:prstGeom prst="rect">
                <a:avLst/>
              </a:prstGeom>
            </p:spPr>
          </p:pic>
        </p:grpSp>
      </p:grp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DB42579-666F-4D0C-B72C-C19A7C2E7920}"/>
              </a:ext>
            </a:extLst>
          </p:cNvPr>
          <p:cNvSpPr/>
          <p:nvPr/>
        </p:nvSpPr>
        <p:spPr>
          <a:xfrm>
            <a:off x="3744352" y="4266168"/>
            <a:ext cx="8263133" cy="2401294"/>
          </a:xfrm>
          <a:prstGeom prst="roundRect">
            <a:avLst>
              <a:gd name="adj" fmla="val 71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5B3049C-31D1-41AE-9AE7-994FAFC7F0AA}"/>
              </a:ext>
            </a:extLst>
          </p:cNvPr>
          <p:cNvSpPr txBox="1"/>
          <p:nvPr/>
        </p:nvSpPr>
        <p:spPr>
          <a:xfrm>
            <a:off x="480768" y="3095464"/>
            <a:ext cx="11316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strike="noStrike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※</a:t>
            </a:r>
            <a:r>
              <a:rPr kumimoji="1" lang="ja-JP" altLang="en-US" sz="1200" strike="noStrike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１　スマイ</a:t>
            </a:r>
            <a:r>
              <a:rPr kumimoji="1" lang="en-US" altLang="ja-JP" sz="1200" strike="noStrike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LINK</a:t>
            </a:r>
            <a:r>
              <a:rPr kumimoji="1" lang="ja-JP" altLang="en-US" sz="1200" strike="noStrike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 ：</a:t>
            </a:r>
            <a:r>
              <a:rPr kumimoji="1" lang="zh-CN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大阪瓦斯株式会社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が運営するデジタルプラットフォーム、</a:t>
            </a:r>
            <a:r>
              <a:rPr kumimoji="1" lang="ja-JP" altLang="en-US" sz="1200" strike="noStrike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医療サポートをはじめとする各種サービスの申込み等ができる</a:t>
            </a:r>
            <a:endParaRPr kumimoji="1" lang="en-US" altLang="ja-JP" sz="1200" strike="noStrike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 　　　 </a:t>
            </a:r>
            <a:r>
              <a:rPr kumimoji="1" lang="ja-JP" altLang="en-US" sz="1200" strike="noStrike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動画・エンタメコンテンツ、医療サポートを、</a:t>
            </a:r>
            <a:r>
              <a:rPr kumimoji="1" lang="en-US" altLang="ja-JP" sz="1200" strike="noStrike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TV</a:t>
            </a:r>
            <a:r>
              <a:rPr kumimoji="1" lang="ja-JP" altLang="en-US" sz="1200" strike="noStrike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を通じて利用可能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（一部有料）</a:t>
            </a:r>
            <a:r>
              <a:rPr kumimoji="1" lang="ja-JP" altLang="en-US" sz="1200" strike="noStrike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。</a:t>
            </a:r>
            <a:endParaRPr lang="ja-JP" altLang="en-US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※</a:t>
            </a:r>
            <a:r>
              <a:rPr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２　</a:t>
            </a:r>
            <a:r>
              <a:rPr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FAST</a:t>
            </a:r>
            <a:r>
              <a:rPr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チャンネル：ネット上の専門ジャンルに特化した無料放送サービス。現在、料理</a:t>
            </a:r>
            <a:r>
              <a:rPr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/</a:t>
            </a:r>
            <a:r>
              <a:rPr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時代劇</a:t>
            </a:r>
            <a:r>
              <a:rPr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/</a:t>
            </a:r>
            <a:r>
              <a:rPr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健康</a:t>
            </a:r>
            <a:r>
              <a:rPr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/</a:t>
            </a:r>
            <a:r>
              <a:rPr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旅行等、</a:t>
            </a:r>
            <a:r>
              <a:rPr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11</a:t>
            </a:r>
            <a:r>
              <a:rPr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チャンネルを展開。</a:t>
            </a:r>
            <a:endParaRPr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2B00292D-A1B6-4DB5-924D-80A09C9A00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5794" y="4737333"/>
            <a:ext cx="842162" cy="53583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44F6F04-3292-4D91-A50A-995D52D0B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5528" y="5509315"/>
            <a:ext cx="1028894" cy="24154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85C3771-81A9-4C8B-B1F1-6231959641F6}"/>
              </a:ext>
            </a:extLst>
          </p:cNvPr>
          <p:cNvSpPr txBox="1"/>
          <p:nvPr/>
        </p:nvSpPr>
        <p:spPr>
          <a:xfrm>
            <a:off x="8584445" y="5863851"/>
            <a:ext cx="345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・アバター相談サービス</a:t>
            </a:r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</a:t>
            </a:r>
            <a:r>
              <a:rPr kumimoji="1"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Netflix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kumimoji="1" lang="en-US" altLang="ja-JP" sz="1200" dirty="0" err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Youtube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などのエンタメコンテンツ　　　　　　　　　　　　　　</a:t>
            </a:r>
            <a:br>
              <a:rPr kumimoji="1"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　　　　　　</a:t>
            </a:r>
            <a:r>
              <a:rPr kumimoji="1" lang="en-US" altLang="ja-JP" sz="9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※</a:t>
            </a:r>
            <a:r>
              <a:rPr kumimoji="1" lang="ja-JP" altLang="en-US" sz="9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一部有料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87643A1-A180-4849-B54B-6D6B3475E9D7}"/>
              </a:ext>
            </a:extLst>
          </p:cNvPr>
          <p:cNvSpPr txBox="1"/>
          <p:nvPr/>
        </p:nvSpPr>
        <p:spPr>
          <a:xfrm>
            <a:off x="8565819" y="4350686"/>
            <a:ext cx="301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u="sng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提供サービス（予定）</a:t>
            </a: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5971B777-2838-47FC-8914-813917FC47C4}"/>
              </a:ext>
            </a:extLst>
          </p:cNvPr>
          <p:cNvGrpSpPr/>
          <p:nvPr/>
        </p:nvGrpSpPr>
        <p:grpSpPr>
          <a:xfrm>
            <a:off x="3039247" y="5352759"/>
            <a:ext cx="540000" cy="221691"/>
            <a:chOff x="6171824" y="1690159"/>
            <a:chExt cx="1053990" cy="259520"/>
          </a:xfrm>
        </p:grpSpPr>
        <p:sp>
          <p:nvSpPr>
            <p:cNvPr id="44" name="矢印: 山形 43">
              <a:extLst>
                <a:ext uri="{FF2B5EF4-FFF2-40B4-BE49-F238E27FC236}">
                  <a16:creationId xmlns:a16="http://schemas.microsoft.com/office/drawing/2014/main" id="{35893A07-2AF2-4910-A3CC-4D94B1D29850}"/>
                </a:ext>
              </a:extLst>
            </p:cNvPr>
            <p:cNvSpPr/>
            <p:nvPr/>
          </p:nvSpPr>
          <p:spPr>
            <a:xfrm>
              <a:off x="6171824" y="1697679"/>
              <a:ext cx="362971" cy="2520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矢印: 山形 44">
              <a:extLst>
                <a:ext uri="{FF2B5EF4-FFF2-40B4-BE49-F238E27FC236}">
                  <a16:creationId xmlns:a16="http://schemas.microsoft.com/office/drawing/2014/main" id="{30D5B887-02C0-4B0E-B8C6-ABCA98578F74}"/>
                </a:ext>
              </a:extLst>
            </p:cNvPr>
            <p:cNvSpPr/>
            <p:nvPr/>
          </p:nvSpPr>
          <p:spPr>
            <a:xfrm>
              <a:off x="6534795" y="1697678"/>
              <a:ext cx="362971" cy="2520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矢印: 山形 45">
              <a:extLst>
                <a:ext uri="{FF2B5EF4-FFF2-40B4-BE49-F238E27FC236}">
                  <a16:creationId xmlns:a16="http://schemas.microsoft.com/office/drawing/2014/main" id="{01D42E95-39AE-44BA-9DB9-35341823025B}"/>
                </a:ext>
              </a:extLst>
            </p:cNvPr>
            <p:cNvSpPr/>
            <p:nvPr/>
          </p:nvSpPr>
          <p:spPr>
            <a:xfrm>
              <a:off x="6862843" y="1690159"/>
              <a:ext cx="362971" cy="2520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9A808F-80E7-AFF7-6D48-9170218296FB}"/>
              </a:ext>
            </a:extLst>
          </p:cNvPr>
          <p:cNvSpPr txBox="1"/>
          <p:nvPr/>
        </p:nvSpPr>
        <p:spPr>
          <a:xfrm>
            <a:off x="9360607" y="477433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スマートシニアライフ実証より</a:t>
            </a:r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移行した高齢者向けサービス</a:t>
            </a:r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</a:t>
            </a:r>
            <a:r>
              <a:rPr kumimoji="1" lang="en-US" altLang="ja-JP" sz="9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※</a:t>
            </a:r>
            <a:r>
              <a:rPr kumimoji="1" lang="ja-JP" altLang="en-US" sz="9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一部有料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D23A49-CA3A-CD30-D2ED-8B5698BAFCC2}"/>
              </a:ext>
            </a:extLst>
          </p:cNvPr>
          <p:cNvSpPr txBox="1"/>
          <p:nvPr/>
        </p:nvSpPr>
        <p:spPr>
          <a:xfrm>
            <a:off x="9636277" y="542310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無料動画配信サービス</a:t>
            </a:r>
            <a:endParaRPr kumimoji="1" lang="en-US" altLang="ja-JP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「</a:t>
            </a:r>
            <a:r>
              <a:rPr kumimoji="1"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FAST</a:t>
            </a:r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チャンネル」</a:t>
            </a:r>
          </a:p>
        </p:txBody>
      </p:sp>
    </p:spTree>
    <p:extLst>
      <p:ext uri="{BB962C8B-B14F-4D97-AF65-F5344CB8AC3E}">
        <p14:creationId xmlns:p14="http://schemas.microsoft.com/office/powerpoint/2010/main" val="54198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327</Words>
  <Application>Microsoft Office PowerPoint</Application>
  <PresentationFormat>ワイド画面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UD デジタル 教科書体 NK-R</vt:lpstr>
      <vt:lpstr>UD デジタル 教科書体 NP-R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2025-06-18T05:01:25Z</dcterms:created>
  <dcterms:modified xsi:type="dcterms:W3CDTF">2025-08-13T01:03:30Z</dcterms:modified>
</cp:coreProperties>
</file>