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sldIdLst>
    <p:sldId id="2146848172" r:id="rId2"/>
  </p:sldIdLst>
  <p:sldSz cx="12192000" cy="6858000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4D2A-9A58-4F54-81AC-DDDD71BE41F5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0D7EE-1CB7-44FD-B374-86CE69B4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19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4D2A-9A58-4F54-81AC-DDDD71BE41F5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0D7EE-1CB7-44FD-B374-86CE69B4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3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4D2A-9A58-4F54-81AC-DDDD71BE41F5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0D7EE-1CB7-44FD-B374-86CE69B4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22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4D2A-9A58-4F54-81AC-DDDD71BE41F5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0D7EE-1CB7-44FD-B374-86CE69B4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79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4D2A-9A58-4F54-81AC-DDDD71BE41F5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0D7EE-1CB7-44FD-B374-86CE69B4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381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4D2A-9A58-4F54-81AC-DDDD71BE41F5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0D7EE-1CB7-44FD-B374-86CE69B4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44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4D2A-9A58-4F54-81AC-DDDD71BE41F5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0D7EE-1CB7-44FD-B374-86CE69B4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81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4D2A-9A58-4F54-81AC-DDDD71BE41F5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0D7EE-1CB7-44FD-B374-86CE69B4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79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4D2A-9A58-4F54-81AC-DDDD71BE41F5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0D7EE-1CB7-44FD-B374-86CE69B4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724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4D2A-9A58-4F54-81AC-DDDD71BE41F5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0D7EE-1CB7-44FD-B374-86CE69B4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318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4D2A-9A58-4F54-81AC-DDDD71BE41F5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0D7EE-1CB7-44FD-B374-86CE69B4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923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24D2A-9A58-4F54-81AC-DDDD71BE41F5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D7EE-1CB7-44FD-B374-86CE69B486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417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表 5">
            <a:extLst>
              <a:ext uri="{FF2B5EF4-FFF2-40B4-BE49-F238E27FC236}">
                <a16:creationId xmlns:a16="http://schemas.microsoft.com/office/drawing/2014/main" id="{54CE6AC0-A094-4C39-BEC5-3B5C1E3E03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441152"/>
              </p:ext>
            </p:extLst>
          </p:nvPr>
        </p:nvGraphicFramePr>
        <p:xfrm>
          <a:off x="6637018" y="1280302"/>
          <a:ext cx="5434572" cy="4261724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5434572">
                  <a:extLst>
                    <a:ext uri="{9D8B030D-6E8A-4147-A177-3AD203B41FA5}">
                      <a16:colId xmlns:a16="http://schemas.microsoft.com/office/drawing/2014/main" val="2765909378"/>
                    </a:ext>
                  </a:extLst>
                </a:gridCol>
              </a:tblGrid>
              <a:tr h="2669906"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endParaRPr kumimoji="1" lang="ja-JP" altLang="en-US" sz="14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4963216"/>
                  </a:ext>
                </a:extLst>
              </a:tr>
              <a:tr h="348745"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20000"/>
                        </a:lnSpc>
                        <a:buFont typeface="+mj-ea"/>
                        <a:buAutoNum type="circleNumDbPlain"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大阪瓦斯株式会社の既存サービス（スマイ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LINK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）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※2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に、スマートシニアライフ事業からの移行サービス（一部）を専用画面で提供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marL="342900" indent="-342900" algn="l">
                        <a:lnSpc>
                          <a:spcPct val="120000"/>
                        </a:lnSpc>
                        <a:buFont typeface="+mj-ea"/>
                        <a:buAutoNum type="circleNumDbPlain"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テレビ画面上で看護師等資格保有者との健康相談、おうちのトラブルに関する相談等の無料相談サービスを提供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marL="342900" indent="-342900" algn="l">
                        <a:lnSpc>
                          <a:spcPct val="120000"/>
                        </a:lnSpc>
                        <a:buFont typeface="+mj-ea"/>
                        <a:buAutoNum type="circleNumDbPlain"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無料動画配信サービス「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FAST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チャンネル」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※3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の提供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57547"/>
                  </a:ext>
                </a:extLst>
              </a:tr>
            </a:tbl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F204A2E-711F-4494-876C-A917F82146A0}"/>
              </a:ext>
            </a:extLst>
          </p:cNvPr>
          <p:cNvSpPr/>
          <p:nvPr/>
        </p:nvSpPr>
        <p:spPr>
          <a:xfrm>
            <a:off x="0" y="-17188"/>
            <a:ext cx="12192000" cy="67160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89586">
              <a:defRPr/>
            </a:pPr>
            <a:r>
              <a:rPr lang="ja-JP" altLang="en-US" sz="2400" b="1" dirty="0">
                <a:solidFill>
                  <a:prstClr val="white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新サービスの概要に</a:t>
            </a:r>
            <a:r>
              <a:rPr lang="ja-JP" altLang="en-US" sz="2400" b="1" dirty="0">
                <a:solidFill>
                  <a:schemeClr val="bg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ついて（</a:t>
            </a:r>
            <a:r>
              <a:rPr lang="en-US" altLang="ja-JP" sz="2400" b="1" dirty="0">
                <a:solidFill>
                  <a:schemeClr val="bg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8</a:t>
            </a:r>
            <a:r>
              <a:rPr lang="ja-JP" altLang="en-US" sz="2400" b="1" dirty="0">
                <a:solidFill>
                  <a:schemeClr val="bg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月</a:t>
            </a:r>
            <a:r>
              <a:rPr lang="en-US" altLang="ja-JP" sz="2400" b="1">
                <a:solidFill>
                  <a:schemeClr val="bg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18</a:t>
            </a:r>
            <a:r>
              <a:rPr lang="ja-JP" altLang="en-US" sz="2400" b="1">
                <a:solidFill>
                  <a:schemeClr val="bg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</a:t>
            </a:r>
            <a:r>
              <a:rPr lang="ja-JP" altLang="en-US" sz="2400" b="1" dirty="0">
                <a:solidFill>
                  <a:schemeClr val="bg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現在）</a:t>
            </a:r>
          </a:p>
        </p:txBody>
      </p:sp>
      <p:graphicFrame>
        <p:nvGraphicFramePr>
          <p:cNvPr id="76" name="表 5">
            <a:extLst>
              <a:ext uri="{FF2B5EF4-FFF2-40B4-BE49-F238E27FC236}">
                <a16:creationId xmlns:a16="http://schemas.microsoft.com/office/drawing/2014/main" id="{D07AAD46-5F9D-4B76-A221-A658389FBF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370799"/>
              </p:ext>
            </p:extLst>
          </p:nvPr>
        </p:nvGraphicFramePr>
        <p:xfrm>
          <a:off x="120410" y="1247644"/>
          <a:ext cx="6254496" cy="4533036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632657">
                  <a:extLst>
                    <a:ext uri="{9D8B030D-6E8A-4147-A177-3AD203B41FA5}">
                      <a16:colId xmlns:a16="http://schemas.microsoft.com/office/drawing/2014/main" val="397211760"/>
                    </a:ext>
                  </a:extLst>
                </a:gridCol>
                <a:gridCol w="4621839">
                  <a:extLst>
                    <a:ext uri="{9D8B030D-6E8A-4147-A177-3AD203B41FA5}">
                      <a16:colId xmlns:a16="http://schemas.microsoft.com/office/drawing/2014/main" val="2765909378"/>
                    </a:ext>
                  </a:extLst>
                </a:gridCol>
              </a:tblGrid>
              <a:tr h="488591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実施主体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900"/>
                        </a:lnSpc>
                      </a:pPr>
                      <a:r>
                        <a:rPr kumimoji="1" lang="zh-CN" altLang="en-US" sz="1400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大阪瓦斯株式会社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4963216"/>
                  </a:ext>
                </a:extLst>
              </a:tr>
              <a:tr h="348745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申込条件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・大阪府内在住で</a:t>
                      </a:r>
                      <a:r>
                        <a:rPr kumimoji="1" lang="en-US" altLang="ja-JP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50</a:t>
                      </a: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歳以上</a:t>
                      </a:r>
                      <a:endParaRPr kumimoji="1" lang="en-US" altLang="ja-JP" sz="1400" strike="noStrike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・テレビをお持ちの方</a:t>
                      </a:r>
                      <a:endParaRPr kumimoji="1" lang="en-US" altLang="ja-JP" sz="1400" strike="noStrike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・インターネット環境をお持ちの方　</a:t>
                      </a:r>
                      <a:r>
                        <a:rPr kumimoji="1" lang="en-US" altLang="ja-JP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※1</a:t>
                      </a: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・新サービスに関するアンケート等にご協力できる方</a:t>
                      </a:r>
                      <a:endParaRPr kumimoji="1" lang="en-US" altLang="ja-JP" sz="1400" strike="noStrike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4403422"/>
                  </a:ext>
                </a:extLst>
              </a:tr>
              <a:tr h="348745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提供機器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TV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スティック一式</a:t>
                      </a:r>
                      <a:endParaRPr kumimoji="1" lang="en-US" altLang="ja-JP" sz="1400" strike="noStrike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1750518"/>
                  </a:ext>
                </a:extLst>
              </a:tr>
              <a:tr h="3487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提供サービス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（予定）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・エンタメコンテンツ</a:t>
                      </a:r>
                      <a:endParaRPr kumimoji="1" lang="en-US" altLang="ja-JP" sz="1400" strike="noStrike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r>
                        <a:rPr kumimoji="1" lang="en-US" altLang="ja-JP" sz="1400" strike="noStrike" dirty="0" err="1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Youtube</a:t>
                      </a: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、</a:t>
                      </a:r>
                      <a:r>
                        <a:rPr kumimoji="1" lang="en-US" altLang="ja-JP" sz="1400" strike="noStrike" dirty="0" err="1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FASTch</a:t>
                      </a: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、旅介チャンネル（旅行動画）</a:t>
                      </a:r>
                      <a:endParaRPr kumimoji="1" lang="en-US" altLang="ja-JP" sz="1400" strike="noStrike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・サービスコンテンツ</a:t>
                      </a:r>
                      <a:endParaRPr kumimoji="1" lang="en-US" altLang="ja-JP" sz="1400" strike="noStrike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お買い物サービス、宅配ピザ、おとなび（旅行）</a:t>
                      </a:r>
                      <a:endParaRPr kumimoji="1" lang="en-US" altLang="ja-JP" sz="1400" strike="noStrike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・健康</a:t>
                      </a:r>
                      <a:r>
                        <a:rPr kumimoji="1" lang="en-US" altLang="ja-JP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/</a:t>
                      </a: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医療サポート</a:t>
                      </a:r>
                      <a:endParaRPr kumimoji="1" lang="en-US" altLang="ja-JP" sz="1400" strike="noStrike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r>
                        <a:rPr kumimoji="1" lang="en-US" altLang="ja-JP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24</a:t>
                      </a: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時間健康電話相談、オンライン診療、</a:t>
                      </a:r>
                      <a:endParaRPr kumimoji="1" lang="en-US" altLang="ja-JP" sz="1400" strike="noStrike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電子お薬手帳、認知症予防（予定）、</a:t>
                      </a:r>
                      <a:endParaRPr kumimoji="1" lang="en-US" altLang="ja-JP" sz="1400" strike="noStrike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</a:t>
                      </a:r>
                      <a:r>
                        <a:rPr kumimoji="1" lang="en-US" altLang="ja-JP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vitality</a:t>
                      </a: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（フレイル予防）</a:t>
                      </a:r>
                      <a:endParaRPr kumimoji="1" lang="en-US" altLang="ja-JP" sz="1400" strike="noStrike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・行政コンテンツ</a:t>
                      </a:r>
                      <a:endParaRPr kumimoji="1" lang="en-US" altLang="ja-JP" sz="1400" strike="noStrike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400" strike="noStrike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　行政サービスリンク集</a:t>
                      </a:r>
                      <a:endParaRPr kumimoji="1" lang="en-US" altLang="ja-JP" sz="1400" strike="noStrike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57547"/>
                  </a:ext>
                </a:extLst>
              </a:tr>
            </a:tbl>
          </a:graphicData>
        </a:graphic>
      </p:graphicFrame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BC1AF7B4-7DF8-410F-988A-3AD3DFD434D5}"/>
              </a:ext>
            </a:extLst>
          </p:cNvPr>
          <p:cNvSpPr txBox="1"/>
          <p:nvPr/>
        </p:nvSpPr>
        <p:spPr>
          <a:xfrm>
            <a:off x="120410" y="805415"/>
            <a:ext cx="11721070" cy="312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575"/>
              </a:lnSpc>
            </a:pPr>
            <a:r>
              <a:rPr lang="ja-JP" altLang="en-US" sz="1600" dirty="0">
                <a:solidFill>
                  <a:srgbClr val="FF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高齢者の方々が使いやすいテレビ（</a:t>
            </a:r>
            <a:r>
              <a:rPr lang="en-US" altLang="ja-JP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TV</a:t>
            </a:r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スティック）を活用して、様々な暮らしに便利なサービスを提供。　</a:t>
            </a:r>
            <a:endParaRPr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3863CAE8-C92A-48DA-89E4-E01C0BDDA433}"/>
              </a:ext>
            </a:extLst>
          </p:cNvPr>
          <p:cNvSpPr txBox="1"/>
          <p:nvPr/>
        </p:nvSpPr>
        <p:spPr>
          <a:xfrm>
            <a:off x="7799864" y="1186838"/>
            <a:ext cx="301384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サービスイメージ図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6674134-EDA9-483C-9FF5-AD19B25FBE01}"/>
              </a:ext>
            </a:extLst>
          </p:cNvPr>
          <p:cNvGrpSpPr/>
          <p:nvPr/>
        </p:nvGrpSpPr>
        <p:grpSpPr>
          <a:xfrm>
            <a:off x="7172422" y="1728099"/>
            <a:ext cx="4644000" cy="2079287"/>
            <a:chOff x="7172422" y="1700667"/>
            <a:chExt cx="4644000" cy="2079287"/>
          </a:xfrm>
        </p:grpSpPr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56DEF8A8-3664-4EDE-9D68-DAD90C3C766C}"/>
                </a:ext>
              </a:extLst>
            </p:cNvPr>
            <p:cNvSpPr/>
            <p:nvPr/>
          </p:nvSpPr>
          <p:spPr>
            <a:xfrm>
              <a:off x="7172422" y="1700667"/>
              <a:ext cx="3334689" cy="18647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pic>
          <p:nvPicPr>
            <p:cNvPr id="103" name="図 102">
              <a:extLst>
                <a:ext uri="{FF2B5EF4-FFF2-40B4-BE49-F238E27FC236}">
                  <a16:creationId xmlns:a16="http://schemas.microsoft.com/office/drawing/2014/main" id="{F0C94D25-C768-45C7-93DB-F77EB906701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677"/>
            <a:stretch/>
          </p:blipFill>
          <p:spPr>
            <a:xfrm>
              <a:off x="7172422" y="1719154"/>
              <a:ext cx="3334689" cy="1846305"/>
            </a:xfrm>
            <a:prstGeom prst="rect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24C5DBB8-5CAC-41B1-9329-F6416F8362E1}"/>
                </a:ext>
              </a:extLst>
            </p:cNvPr>
            <p:cNvSpPr/>
            <p:nvPr/>
          </p:nvSpPr>
          <p:spPr>
            <a:xfrm>
              <a:off x="7341582" y="3122892"/>
              <a:ext cx="2538561" cy="416203"/>
            </a:xfrm>
            <a:prstGeom prst="rect">
              <a:avLst/>
            </a:prstGeom>
            <a:solidFill>
              <a:schemeClr val="bg1">
                <a:lumMod val="95000"/>
                <a:alpha val="92000"/>
              </a:schemeClr>
            </a:solidFill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900" b="1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スマートシニアライフ事業のサービス</a:t>
              </a:r>
              <a:endParaRPr lang="en-US" altLang="ja-JP" sz="90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105" name="正方形/長方形 104">
              <a:extLst>
                <a:ext uri="{FF2B5EF4-FFF2-40B4-BE49-F238E27FC236}">
                  <a16:creationId xmlns:a16="http://schemas.microsoft.com/office/drawing/2014/main" id="{1F996BE2-9DCA-4079-ABC5-1C230FCC02E8}"/>
                </a:ext>
              </a:extLst>
            </p:cNvPr>
            <p:cNvSpPr/>
            <p:nvPr/>
          </p:nvSpPr>
          <p:spPr>
            <a:xfrm>
              <a:off x="9938061" y="2914791"/>
              <a:ext cx="511133" cy="624304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35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0DE1B43F-FAEB-4412-BED9-B93057D4740E}"/>
                </a:ext>
              </a:extLst>
            </p:cNvPr>
            <p:cNvSpPr/>
            <p:nvPr/>
          </p:nvSpPr>
          <p:spPr>
            <a:xfrm>
              <a:off x="7846213" y="2681140"/>
              <a:ext cx="441297" cy="216400"/>
            </a:xfrm>
            <a:prstGeom prst="rect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ja-JP" sz="135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pic>
          <p:nvPicPr>
            <p:cNvPr id="107" name="Picture 2" descr="TV Stick端末">
              <a:extLst>
                <a:ext uri="{FF2B5EF4-FFF2-40B4-BE49-F238E27FC236}">
                  <a16:creationId xmlns:a16="http://schemas.microsoft.com/office/drawing/2014/main" id="{D6B407BA-A1F4-4668-A8E0-340942C9E7E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45209"/>
            <a:stretch/>
          </p:blipFill>
          <p:spPr bwMode="auto">
            <a:xfrm rot="17785995" flipH="1">
              <a:off x="11205962" y="2871113"/>
              <a:ext cx="231025" cy="6654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08" name="グループ化 107">
              <a:extLst>
                <a:ext uri="{FF2B5EF4-FFF2-40B4-BE49-F238E27FC236}">
                  <a16:creationId xmlns:a16="http://schemas.microsoft.com/office/drawing/2014/main" id="{1775BD1F-A6CB-48BB-B41B-5071F5BF2F6F}"/>
                </a:ext>
              </a:extLst>
            </p:cNvPr>
            <p:cNvGrpSpPr/>
            <p:nvPr/>
          </p:nvGrpSpPr>
          <p:grpSpPr>
            <a:xfrm rot="21084743">
              <a:off x="10731846" y="2836603"/>
              <a:ext cx="350958" cy="350959"/>
              <a:chOff x="9350181" y="5146108"/>
              <a:chExt cx="990218" cy="990218"/>
            </a:xfrm>
          </p:grpSpPr>
          <p:sp>
            <p:nvSpPr>
              <p:cNvPr id="117" name="円弧 116">
                <a:extLst>
                  <a:ext uri="{FF2B5EF4-FFF2-40B4-BE49-F238E27FC236}">
                    <a16:creationId xmlns:a16="http://schemas.microsoft.com/office/drawing/2014/main" id="{715DC81C-0046-4134-80DE-A7789302ACEA}"/>
                  </a:ext>
                </a:extLst>
              </p:cNvPr>
              <p:cNvSpPr/>
              <p:nvPr/>
            </p:nvSpPr>
            <p:spPr>
              <a:xfrm rot="16200000">
                <a:off x="9350181" y="5146108"/>
                <a:ext cx="990218" cy="990218"/>
              </a:xfrm>
              <a:prstGeom prst="arc">
                <a:avLst/>
              </a:prstGeom>
              <a:ln w="76200" cap="rnd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  <p:sp>
            <p:nvSpPr>
              <p:cNvPr id="118" name="円弧 117">
                <a:extLst>
                  <a:ext uri="{FF2B5EF4-FFF2-40B4-BE49-F238E27FC236}">
                    <a16:creationId xmlns:a16="http://schemas.microsoft.com/office/drawing/2014/main" id="{6E535F86-36EB-4621-AF1D-F128382989F8}"/>
                  </a:ext>
                </a:extLst>
              </p:cNvPr>
              <p:cNvSpPr/>
              <p:nvPr/>
            </p:nvSpPr>
            <p:spPr>
              <a:xfrm rot="16200000">
                <a:off x="9690129" y="5471211"/>
                <a:ext cx="573162" cy="573162"/>
              </a:xfrm>
              <a:prstGeom prst="arc">
                <a:avLst/>
              </a:prstGeom>
              <a:ln w="76200" cap="rnd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1350"/>
              </a:p>
            </p:txBody>
          </p:sp>
        </p:grpSp>
        <p:sp>
          <p:nvSpPr>
            <p:cNvPr id="109" name="楕円 108">
              <a:extLst>
                <a:ext uri="{FF2B5EF4-FFF2-40B4-BE49-F238E27FC236}">
                  <a16:creationId xmlns:a16="http://schemas.microsoft.com/office/drawing/2014/main" id="{AFC940D5-E824-4593-AFE3-F321A4DAF708}"/>
                </a:ext>
              </a:extLst>
            </p:cNvPr>
            <p:cNvSpPr/>
            <p:nvPr/>
          </p:nvSpPr>
          <p:spPr>
            <a:xfrm>
              <a:off x="7200445" y="2973898"/>
              <a:ext cx="282274" cy="282275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50" b="1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１</a:t>
              </a:r>
            </a:p>
          </p:txBody>
        </p:sp>
        <p:sp>
          <p:nvSpPr>
            <p:cNvPr id="110" name="楕円 109">
              <a:extLst>
                <a:ext uri="{FF2B5EF4-FFF2-40B4-BE49-F238E27FC236}">
                  <a16:creationId xmlns:a16="http://schemas.microsoft.com/office/drawing/2014/main" id="{D9D9CACE-171B-4F0C-83DC-645E25C7701B}"/>
                </a:ext>
              </a:extLst>
            </p:cNvPr>
            <p:cNvSpPr/>
            <p:nvPr/>
          </p:nvSpPr>
          <p:spPr>
            <a:xfrm>
              <a:off x="9785326" y="2715104"/>
              <a:ext cx="282274" cy="282275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350" b="1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2</a:t>
              </a:r>
              <a:endParaRPr lang="ja-JP" altLang="en-US" sz="1350" b="1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111" name="楕円 110">
              <a:extLst>
                <a:ext uri="{FF2B5EF4-FFF2-40B4-BE49-F238E27FC236}">
                  <a16:creationId xmlns:a16="http://schemas.microsoft.com/office/drawing/2014/main" id="{747E2F27-EA94-48CF-B91A-58D0633F6B6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705077" y="2421132"/>
              <a:ext cx="282275" cy="282276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50" b="1" dirty="0">
                  <a:solidFill>
                    <a:schemeClr val="tx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３</a:t>
              </a:r>
            </a:p>
          </p:txBody>
        </p:sp>
        <p:sp>
          <p:nvSpPr>
            <p:cNvPr id="112" name="正方形/長方形 111">
              <a:extLst>
                <a:ext uri="{FF2B5EF4-FFF2-40B4-BE49-F238E27FC236}">
                  <a16:creationId xmlns:a16="http://schemas.microsoft.com/office/drawing/2014/main" id="{78B985D9-80F9-4F13-82BE-919E4EC312C3}"/>
                </a:ext>
              </a:extLst>
            </p:cNvPr>
            <p:cNvSpPr/>
            <p:nvPr/>
          </p:nvSpPr>
          <p:spPr>
            <a:xfrm>
              <a:off x="8751183" y="3627662"/>
              <a:ext cx="108307" cy="9008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13" name="正方形/長方形 112">
              <a:extLst>
                <a:ext uri="{FF2B5EF4-FFF2-40B4-BE49-F238E27FC236}">
                  <a16:creationId xmlns:a16="http://schemas.microsoft.com/office/drawing/2014/main" id="{81070F3B-6E41-40C7-A9A5-794DD590DD78}"/>
                </a:ext>
              </a:extLst>
            </p:cNvPr>
            <p:cNvSpPr/>
            <p:nvPr/>
          </p:nvSpPr>
          <p:spPr>
            <a:xfrm>
              <a:off x="8372745" y="3701272"/>
              <a:ext cx="934042" cy="2636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pic>
          <p:nvPicPr>
            <p:cNvPr id="114" name="Picture 2" descr="TV Stick端末">
              <a:extLst>
                <a:ext uri="{FF2B5EF4-FFF2-40B4-BE49-F238E27FC236}">
                  <a16:creationId xmlns:a16="http://schemas.microsoft.com/office/drawing/2014/main" id="{B9427442-6C60-41D4-BCAE-7BE80DA78F9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" r="52782"/>
            <a:stretch/>
          </p:blipFill>
          <p:spPr bwMode="auto">
            <a:xfrm rot="16200000" flipH="1">
              <a:off x="10658311" y="1658001"/>
              <a:ext cx="190659" cy="6654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7BD05FA5-E4F2-40B7-8E2E-244699C990E2}"/>
                </a:ext>
              </a:extLst>
            </p:cNvPr>
            <p:cNvSpPr txBox="1"/>
            <p:nvPr/>
          </p:nvSpPr>
          <p:spPr>
            <a:xfrm>
              <a:off x="10653578" y="2116566"/>
              <a:ext cx="1017251" cy="456888"/>
            </a:xfrm>
            <a:prstGeom prst="rect">
              <a:avLst/>
            </a:prstGeom>
            <a:noFill/>
          </p:spPr>
          <p:txBody>
            <a:bodyPr wrap="none" lIns="27000" tIns="27000" rIns="27000" bIns="27000" anchor="ctr" anchorCtr="0">
              <a:noAutofit/>
            </a:bodyPr>
            <a:lstStyle/>
            <a:p>
              <a:pPr>
                <a:lnSpc>
                  <a:spcPts val="1725"/>
                </a:lnSpc>
              </a:pPr>
              <a:r>
                <a:rPr lang="en-US" altLang="ja-JP" sz="9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TV</a:t>
              </a:r>
              <a:r>
                <a:rPr lang="ja-JP" altLang="en-US" sz="9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スティックを</a:t>
              </a:r>
              <a:endParaRPr lang="en-US" altLang="ja-JP" sz="9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>
                <a:lnSpc>
                  <a:spcPts val="1725"/>
                </a:lnSpc>
              </a:pPr>
              <a:r>
                <a:rPr lang="ja-JP" altLang="en-US" sz="9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テレビに挿すだけ</a:t>
              </a:r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A72A8EF0-6C27-42FA-90C1-280E84E777FE}"/>
                </a:ext>
              </a:extLst>
            </p:cNvPr>
            <p:cNvSpPr txBox="1"/>
            <p:nvPr/>
          </p:nvSpPr>
          <p:spPr>
            <a:xfrm>
              <a:off x="10676271" y="3323066"/>
              <a:ext cx="1140151" cy="456888"/>
            </a:xfrm>
            <a:prstGeom prst="rect">
              <a:avLst/>
            </a:prstGeom>
            <a:noFill/>
          </p:spPr>
          <p:txBody>
            <a:bodyPr wrap="none" lIns="27000" tIns="27000" rIns="27000" bIns="27000" anchor="ctr" anchorCtr="0">
              <a:noAutofit/>
            </a:bodyPr>
            <a:lstStyle/>
            <a:p>
              <a:pPr>
                <a:lnSpc>
                  <a:spcPts val="1725"/>
                </a:lnSpc>
              </a:pPr>
              <a:r>
                <a:rPr lang="ja-JP" altLang="en-US" sz="9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リモコンで操作</a:t>
              </a:r>
              <a:endParaRPr lang="en-US" altLang="ja-JP" sz="9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>
                <a:lnSpc>
                  <a:spcPts val="1725"/>
                </a:lnSpc>
              </a:pPr>
              <a:r>
                <a:rPr lang="ja-JP" altLang="en-US" sz="9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（音声入力にも対応）</a:t>
              </a:r>
            </a:p>
          </p:txBody>
        </p:sp>
      </p:grp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23F458AA-CBED-4E6D-8CB9-EF3354E8FBFE}"/>
              </a:ext>
            </a:extLst>
          </p:cNvPr>
          <p:cNvSpPr txBox="1"/>
          <p:nvPr/>
        </p:nvSpPr>
        <p:spPr>
          <a:xfrm>
            <a:off x="353457" y="6007700"/>
            <a:ext cx="113160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200" strike="noStrike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※1 </a:t>
            </a:r>
            <a:r>
              <a:rPr kumimoji="1"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インターネット環境がない方には、ホームルーター（「シングルねっと」）のご案内を予定してます。（有料）</a:t>
            </a:r>
            <a:endParaRPr kumimoji="1" lang="en-US" altLang="ja-JP" sz="1200" strike="noStrike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sz="1200" strike="noStrike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kumimoji="1" lang="en-US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</a:t>
            </a:r>
            <a:r>
              <a:rPr kumimoji="1"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  <a:r>
              <a:rPr kumimoji="1" lang="zh-CN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大阪瓦斯株式会社</a:t>
            </a:r>
            <a:r>
              <a:rPr kumimoji="1"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が運営するデジタルプラットフォーム、</a:t>
            </a:r>
            <a:r>
              <a:rPr kumimoji="1" lang="ja-JP" altLang="en-US" sz="1200" strike="noStrike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医療サポートをはじめとする各種サービスの申込み等が利用いただけます</a:t>
            </a:r>
            <a:r>
              <a:rPr kumimoji="1"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。</a:t>
            </a:r>
            <a:endParaRPr kumimoji="1"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200" strike="noStrike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動画・エンタメコンテンツ、医療サポートを、</a:t>
            </a:r>
            <a:r>
              <a:rPr kumimoji="1" lang="en-US" altLang="ja-JP" sz="1200" strike="noStrike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TV</a:t>
            </a:r>
            <a:r>
              <a:rPr kumimoji="1" lang="ja-JP" altLang="en-US" sz="1200" strike="noStrike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を通じて利用可能</a:t>
            </a:r>
            <a:r>
              <a:rPr kumimoji="1"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（一部有料）</a:t>
            </a:r>
            <a:r>
              <a:rPr kumimoji="1" lang="ja-JP" altLang="en-US" sz="1200" strike="noStrike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。</a:t>
            </a:r>
            <a:endParaRPr lang="ja-JP" altLang="en-US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※3</a:t>
            </a: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ネット上の専門ジャンルに特化した無料放送サービス。現在、料理</a:t>
            </a:r>
            <a:r>
              <a:rPr lang="en-US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/</a:t>
            </a: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時代劇</a:t>
            </a:r>
            <a:r>
              <a:rPr lang="en-US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/</a:t>
            </a: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健康</a:t>
            </a:r>
            <a:r>
              <a:rPr lang="en-US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/</a:t>
            </a: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旅行等、</a:t>
            </a:r>
            <a:r>
              <a:rPr lang="en-US" altLang="ja-JP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11</a:t>
            </a:r>
            <a:r>
              <a:rPr lang="ja-JP" altLang="en-US" sz="1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チャンネルを展開。</a:t>
            </a:r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1989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346</Words>
  <Application>Microsoft Office PowerPoint</Application>
  <PresentationFormat>ワイド画面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NK-R</vt:lpstr>
      <vt:lpstr>UD デジタル 教科書体 NP-R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2025-06-18T05:01:25Z</dcterms:created>
  <dcterms:modified xsi:type="dcterms:W3CDTF">2025-08-13T01:02:37Z</dcterms:modified>
</cp:coreProperties>
</file>