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62" r:id="rId5"/>
  </p:sldIdLst>
  <p:sldSz cx="12801600" cy="9601200" type="A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838" autoAdjust="0"/>
    <p:restoredTop sz="94434" autoAdjust="0"/>
  </p:normalViewPr>
  <p:slideViewPr>
    <p:cSldViewPr snapToGrid="0">
      <p:cViewPr varScale="1">
        <p:scale>
          <a:sx n="72" d="100"/>
          <a:sy n="72" d="100"/>
        </p:scale>
        <p:origin x="1339"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678" cy="498559"/>
          </a:xfrm>
          <a:prstGeom prst="rect">
            <a:avLst/>
          </a:prstGeom>
        </p:spPr>
        <p:txBody>
          <a:bodyPr vert="horz" lIns="62993" tIns="31497" rIns="62993" bIns="31497" rtlCol="0"/>
          <a:lstStyle>
            <a:lvl1pPr algn="l">
              <a:defRPr sz="800"/>
            </a:lvl1pPr>
          </a:lstStyle>
          <a:p>
            <a:endParaRPr kumimoji="1" lang="ja-JP" altLang="en-US"/>
          </a:p>
        </p:txBody>
      </p:sp>
      <p:sp>
        <p:nvSpPr>
          <p:cNvPr id="3" name="日付プレースホルダー 2"/>
          <p:cNvSpPr>
            <a:spLocks noGrp="1"/>
          </p:cNvSpPr>
          <p:nvPr>
            <p:ph type="dt" idx="1"/>
          </p:nvPr>
        </p:nvSpPr>
        <p:spPr>
          <a:xfrm>
            <a:off x="3855348" y="0"/>
            <a:ext cx="2950765" cy="498559"/>
          </a:xfrm>
          <a:prstGeom prst="rect">
            <a:avLst/>
          </a:prstGeom>
        </p:spPr>
        <p:txBody>
          <a:bodyPr vert="horz" lIns="62993" tIns="31497" rIns="62993" bIns="31497" rtlCol="0"/>
          <a:lstStyle>
            <a:lvl1pPr algn="r">
              <a:defRPr sz="800"/>
            </a:lvl1pPr>
          </a:lstStyle>
          <a:p>
            <a:fld id="{ABF59185-EE0E-4B77-B283-9D3858CF98E0}" type="datetimeFigureOut">
              <a:rPr kumimoji="1" lang="ja-JP" altLang="en-US" smtClean="0"/>
              <a:t>2025/1/16</a:t>
            </a:fld>
            <a:endParaRPr kumimoji="1" lang="ja-JP" altLang="en-US"/>
          </a:p>
        </p:txBody>
      </p:sp>
      <p:sp>
        <p:nvSpPr>
          <p:cNvPr id="4" name="スライド イメージ プレースホルダー 3"/>
          <p:cNvSpPr>
            <a:spLocks noGrp="1" noRot="1" noChangeAspect="1"/>
          </p:cNvSpPr>
          <p:nvPr>
            <p:ph type="sldImg" idx="2"/>
          </p:nvPr>
        </p:nvSpPr>
        <p:spPr>
          <a:xfrm>
            <a:off x="1166813" y="1241425"/>
            <a:ext cx="4473575" cy="3355975"/>
          </a:xfrm>
          <a:prstGeom prst="rect">
            <a:avLst/>
          </a:prstGeom>
          <a:noFill/>
          <a:ln w="12700">
            <a:solidFill>
              <a:prstClr val="black"/>
            </a:solidFill>
          </a:ln>
        </p:spPr>
        <p:txBody>
          <a:bodyPr vert="horz" lIns="62993" tIns="31497" rIns="62993" bIns="31497" rtlCol="0" anchor="ctr"/>
          <a:lstStyle/>
          <a:p>
            <a:endParaRPr lang="ja-JP" altLang="en-US"/>
          </a:p>
        </p:txBody>
      </p:sp>
      <p:sp>
        <p:nvSpPr>
          <p:cNvPr id="5" name="ノート プレースホルダー 4"/>
          <p:cNvSpPr>
            <a:spLocks noGrp="1"/>
          </p:cNvSpPr>
          <p:nvPr>
            <p:ph type="body" sz="quarter" idx="3"/>
          </p:nvPr>
        </p:nvSpPr>
        <p:spPr>
          <a:xfrm>
            <a:off x="680611" y="4783532"/>
            <a:ext cx="5445978" cy="3913800"/>
          </a:xfrm>
          <a:prstGeom prst="rect">
            <a:avLst/>
          </a:prstGeom>
        </p:spPr>
        <p:txBody>
          <a:bodyPr vert="horz" lIns="62993" tIns="31497" rIns="62993" bIns="3149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779"/>
            <a:ext cx="2949678" cy="498559"/>
          </a:xfrm>
          <a:prstGeom prst="rect">
            <a:avLst/>
          </a:prstGeom>
        </p:spPr>
        <p:txBody>
          <a:bodyPr vert="horz" lIns="62993" tIns="31497" rIns="62993" bIns="31497" rtlCol="0" anchor="b"/>
          <a:lstStyle>
            <a:lvl1pPr algn="l">
              <a:defRPr sz="800"/>
            </a:lvl1pPr>
          </a:lstStyle>
          <a:p>
            <a:endParaRPr kumimoji="1" lang="ja-JP" altLang="en-US"/>
          </a:p>
        </p:txBody>
      </p:sp>
      <p:sp>
        <p:nvSpPr>
          <p:cNvPr id="7" name="スライド番号プレースホルダー 6"/>
          <p:cNvSpPr>
            <a:spLocks noGrp="1"/>
          </p:cNvSpPr>
          <p:nvPr>
            <p:ph type="sldNum" sz="quarter" idx="5"/>
          </p:nvPr>
        </p:nvSpPr>
        <p:spPr>
          <a:xfrm>
            <a:off x="3855348" y="9440779"/>
            <a:ext cx="2950765" cy="498559"/>
          </a:xfrm>
          <a:prstGeom prst="rect">
            <a:avLst/>
          </a:prstGeom>
        </p:spPr>
        <p:txBody>
          <a:bodyPr vert="horz" lIns="62993" tIns="31497" rIns="62993" bIns="31497" rtlCol="0" anchor="b"/>
          <a:lstStyle>
            <a:lvl1pPr algn="r">
              <a:defRPr sz="800"/>
            </a:lvl1pPr>
          </a:lstStyle>
          <a:p>
            <a:fld id="{1094CEDF-D45D-4879-822A-755031E836A9}" type="slidenum">
              <a:rPr kumimoji="1" lang="ja-JP" altLang="en-US" smtClean="0"/>
              <a:t>‹#›</a:t>
            </a:fld>
            <a:endParaRPr kumimoji="1" lang="ja-JP" altLang="en-US"/>
          </a:p>
        </p:txBody>
      </p:sp>
    </p:spTree>
    <p:extLst>
      <p:ext uri="{BB962C8B-B14F-4D97-AF65-F5344CB8AC3E}">
        <p14:creationId xmlns:p14="http://schemas.microsoft.com/office/powerpoint/2010/main" val="168591095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094CEDF-D45D-4879-822A-755031E836A9}" type="slidenum">
              <a:rPr kumimoji="1" lang="ja-JP" altLang="en-US" smtClean="0"/>
              <a:t>1</a:t>
            </a:fld>
            <a:endParaRPr kumimoji="1" lang="ja-JP" altLang="en-US"/>
          </a:p>
        </p:txBody>
      </p:sp>
    </p:spTree>
    <p:extLst>
      <p:ext uri="{BB962C8B-B14F-4D97-AF65-F5344CB8AC3E}">
        <p14:creationId xmlns:p14="http://schemas.microsoft.com/office/powerpoint/2010/main" val="19513998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a:t>マスター タイトルの書式設定</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9396F1F-33B7-4521-A2FA-82C52746DEAC}" type="datetimeFigureOut">
              <a:rPr kumimoji="1" lang="ja-JP" altLang="en-US" smtClean="0"/>
              <a:t>2025/1/16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A2801FF-8DEB-425D-81D2-94EF3C4C47B5}" type="slidenum">
              <a:rPr kumimoji="1" lang="ja-JP" altLang="en-US" smtClean="0"/>
              <a:t>‹#›</a:t>
            </a:fld>
            <a:endParaRPr kumimoji="1" lang="ja-JP" altLang="en-US"/>
          </a:p>
        </p:txBody>
      </p:sp>
    </p:spTree>
    <p:extLst>
      <p:ext uri="{BB962C8B-B14F-4D97-AF65-F5344CB8AC3E}">
        <p14:creationId xmlns:p14="http://schemas.microsoft.com/office/powerpoint/2010/main" val="31964814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9396F1F-33B7-4521-A2FA-82C52746DEAC}" type="datetimeFigureOut">
              <a:rPr kumimoji="1" lang="ja-JP" altLang="en-US" smtClean="0"/>
              <a:t>2025/1/16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A2801FF-8DEB-425D-81D2-94EF3C4C47B5}" type="slidenum">
              <a:rPr kumimoji="1" lang="ja-JP" altLang="en-US" smtClean="0"/>
              <a:t>‹#›</a:t>
            </a:fld>
            <a:endParaRPr kumimoji="1" lang="ja-JP" altLang="en-US"/>
          </a:p>
        </p:txBody>
      </p:sp>
    </p:spTree>
    <p:extLst>
      <p:ext uri="{BB962C8B-B14F-4D97-AF65-F5344CB8AC3E}">
        <p14:creationId xmlns:p14="http://schemas.microsoft.com/office/powerpoint/2010/main" val="5333041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9396F1F-33B7-4521-A2FA-82C52746DEAC}" type="datetimeFigureOut">
              <a:rPr kumimoji="1" lang="ja-JP" altLang="en-US" smtClean="0"/>
              <a:t>2025/1/16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A2801FF-8DEB-425D-81D2-94EF3C4C47B5}" type="slidenum">
              <a:rPr kumimoji="1" lang="ja-JP" altLang="en-US" smtClean="0"/>
              <a:t>‹#›</a:t>
            </a:fld>
            <a:endParaRPr kumimoji="1" lang="ja-JP" altLang="en-US"/>
          </a:p>
        </p:txBody>
      </p:sp>
    </p:spTree>
    <p:extLst>
      <p:ext uri="{BB962C8B-B14F-4D97-AF65-F5344CB8AC3E}">
        <p14:creationId xmlns:p14="http://schemas.microsoft.com/office/powerpoint/2010/main" val="39986773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9396F1F-33B7-4521-A2FA-82C52746DEAC}" type="datetimeFigureOut">
              <a:rPr kumimoji="1" lang="ja-JP" altLang="en-US" smtClean="0"/>
              <a:t>2025/1/16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A2801FF-8DEB-425D-81D2-94EF3C4C47B5}" type="slidenum">
              <a:rPr kumimoji="1" lang="ja-JP" altLang="en-US" smtClean="0"/>
              <a:t>‹#›</a:t>
            </a:fld>
            <a:endParaRPr kumimoji="1" lang="ja-JP" altLang="en-US"/>
          </a:p>
        </p:txBody>
      </p:sp>
    </p:spTree>
    <p:extLst>
      <p:ext uri="{BB962C8B-B14F-4D97-AF65-F5344CB8AC3E}">
        <p14:creationId xmlns:p14="http://schemas.microsoft.com/office/powerpoint/2010/main" val="19168970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9396F1F-33B7-4521-A2FA-82C52746DEAC}" type="datetimeFigureOut">
              <a:rPr kumimoji="1" lang="ja-JP" altLang="en-US" smtClean="0"/>
              <a:t>2025/1/16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A2801FF-8DEB-425D-81D2-94EF3C4C47B5}" type="slidenum">
              <a:rPr kumimoji="1" lang="ja-JP" altLang="en-US" smtClean="0"/>
              <a:t>‹#›</a:t>
            </a:fld>
            <a:endParaRPr kumimoji="1" lang="ja-JP" altLang="en-US"/>
          </a:p>
        </p:txBody>
      </p:sp>
    </p:spTree>
    <p:extLst>
      <p:ext uri="{BB962C8B-B14F-4D97-AF65-F5344CB8AC3E}">
        <p14:creationId xmlns:p14="http://schemas.microsoft.com/office/powerpoint/2010/main" val="12209993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9396F1F-33B7-4521-A2FA-82C52746DEAC}" type="datetimeFigureOut">
              <a:rPr kumimoji="1" lang="ja-JP" altLang="en-US" smtClean="0"/>
              <a:t>2025/1/16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A2801FF-8DEB-425D-81D2-94EF3C4C47B5}" type="slidenum">
              <a:rPr kumimoji="1" lang="ja-JP" altLang="en-US" smtClean="0"/>
              <a:t>‹#›</a:t>
            </a:fld>
            <a:endParaRPr kumimoji="1" lang="ja-JP" altLang="en-US"/>
          </a:p>
        </p:txBody>
      </p:sp>
    </p:spTree>
    <p:extLst>
      <p:ext uri="{BB962C8B-B14F-4D97-AF65-F5344CB8AC3E}">
        <p14:creationId xmlns:p14="http://schemas.microsoft.com/office/powerpoint/2010/main" val="6057534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6" name="Content Placeholder 5"/>
          <p:cNvSpPr>
            <a:spLocks noGrp="1"/>
          </p:cNvSpPr>
          <p:nvPr>
            <p:ph sz="quarter" idx="4"/>
          </p:nvPr>
        </p:nvSpPr>
        <p:spPr>
          <a:xfrm>
            <a:off x="6480811" y="3507105"/>
            <a:ext cx="5442347"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9396F1F-33B7-4521-A2FA-82C52746DEAC}" type="datetimeFigureOut">
              <a:rPr kumimoji="1" lang="ja-JP" altLang="en-US" smtClean="0"/>
              <a:t>2025/1/16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A2801FF-8DEB-425D-81D2-94EF3C4C47B5}" type="slidenum">
              <a:rPr kumimoji="1" lang="ja-JP" altLang="en-US" smtClean="0"/>
              <a:t>‹#›</a:t>
            </a:fld>
            <a:endParaRPr kumimoji="1" lang="ja-JP" altLang="en-US"/>
          </a:p>
        </p:txBody>
      </p:sp>
    </p:spTree>
    <p:extLst>
      <p:ext uri="{BB962C8B-B14F-4D97-AF65-F5344CB8AC3E}">
        <p14:creationId xmlns:p14="http://schemas.microsoft.com/office/powerpoint/2010/main" val="32875640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9396F1F-33B7-4521-A2FA-82C52746DEAC}" type="datetimeFigureOut">
              <a:rPr kumimoji="1" lang="ja-JP" altLang="en-US" smtClean="0"/>
              <a:t>2025/1/16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A2801FF-8DEB-425D-81D2-94EF3C4C47B5}" type="slidenum">
              <a:rPr kumimoji="1" lang="ja-JP" altLang="en-US" smtClean="0"/>
              <a:t>‹#›</a:t>
            </a:fld>
            <a:endParaRPr kumimoji="1" lang="ja-JP" altLang="en-US"/>
          </a:p>
        </p:txBody>
      </p:sp>
    </p:spTree>
    <p:extLst>
      <p:ext uri="{BB962C8B-B14F-4D97-AF65-F5344CB8AC3E}">
        <p14:creationId xmlns:p14="http://schemas.microsoft.com/office/powerpoint/2010/main" val="19681335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396F1F-33B7-4521-A2FA-82C52746DEAC}" type="datetimeFigureOut">
              <a:rPr kumimoji="1" lang="ja-JP" altLang="en-US" smtClean="0"/>
              <a:t>2025/1/16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A2801FF-8DEB-425D-81D2-94EF3C4C47B5}" type="slidenum">
              <a:rPr kumimoji="1" lang="ja-JP" altLang="en-US" smtClean="0"/>
              <a:t>‹#›</a:t>
            </a:fld>
            <a:endParaRPr kumimoji="1" lang="ja-JP" altLang="en-US"/>
          </a:p>
        </p:txBody>
      </p:sp>
    </p:spTree>
    <p:extLst>
      <p:ext uri="{BB962C8B-B14F-4D97-AF65-F5344CB8AC3E}">
        <p14:creationId xmlns:p14="http://schemas.microsoft.com/office/powerpoint/2010/main" val="34342695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9396F1F-33B7-4521-A2FA-82C52746DEAC}" type="datetimeFigureOut">
              <a:rPr kumimoji="1" lang="ja-JP" altLang="en-US" smtClean="0"/>
              <a:t>2025/1/16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A2801FF-8DEB-425D-81D2-94EF3C4C47B5}" type="slidenum">
              <a:rPr kumimoji="1" lang="ja-JP" altLang="en-US" smtClean="0"/>
              <a:t>‹#›</a:t>
            </a:fld>
            <a:endParaRPr kumimoji="1" lang="ja-JP" altLang="en-US"/>
          </a:p>
        </p:txBody>
      </p:sp>
    </p:spTree>
    <p:extLst>
      <p:ext uri="{BB962C8B-B14F-4D97-AF65-F5344CB8AC3E}">
        <p14:creationId xmlns:p14="http://schemas.microsoft.com/office/powerpoint/2010/main" val="28305454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a:t>図を追加</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9396F1F-33B7-4521-A2FA-82C52746DEAC}" type="datetimeFigureOut">
              <a:rPr kumimoji="1" lang="ja-JP" altLang="en-US" smtClean="0"/>
              <a:t>2025/1/16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A2801FF-8DEB-425D-81D2-94EF3C4C47B5}" type="slidenum">
              <a:rPr kumimoji="1" lang="ja-JP" altLang="en-US" smtClean="0"/>
              <a:t>‹#›</a:t>
            </a:fld>
            <a:endParaRPr kumimoji="1" lang="ja-JP" altLang="en-US"/>
          </a:p>
        </p:txBody>
      </p:sp>
    </p:spTree>
    <p:extLst>
      <p:ext uri="{BB962C8B-B14F-4D97-AF65-F5344CB8AC3E}">
        <p14:creationId xmlns:p14="http://schemas.microsoft.com/office/powerpoint/2010/main" val="3837759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B9396F1F-33B7-4521-A2FA-82C52746DEAC}" type="datetimeFigureOut">
              <a:rPr kumimoji="1" lang="ja-JP" altLang="en-US" smtClean="0"/>
              <a:t>2025/1/16</a:t>
            </a:fld>
            <a:endParaRPr kumimoji="1" lang="ja-JP" alt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AA2801FF-8DEB-425D-81D2-94EF3C4C47B5}" type="slidenum">
              <a:rPr kumimoji="1" lang="ja-JP" altLang="en-US" smtClean="0"/>
              <a:t>‹#›</a:t>
            </a:fld>
            <a:endParaRPr kumimoji="1" lang="ja-JP" altLang="en-US"/>
          </a:p>
        </p:txBody>
      </p:sp>
    </p:spTree>
    <p:extLst>
      <p:ext uri="{BB962C8B-B14F-4D97-AF65-F5344CB8AC3E}">
        <p14:creationId xmlns:p14="http://schemas.microsoft.com/office/powerpoint/2010/main" val="38343584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a:extLst>
              <a:ext uri="{FF2B5EF4-FFF2-40B4-BE49-F238E27FC236}">
                <a16:creationId xmlns:a16="http://schemas.microsoft.com/office/drawing/2014/main" id="{4AE57A90-6D75-4BBF-9E51-0983DF78BF19}"/>
              </a:ext>
            </a:extLst>
          </p:cNvPr>
          <p:cNvPicPr>
            <a:picLocks noChangeAspect="1"/>
          </p:cNvPicPr>
          <p:nvPr/>
        </p:nvPicPr>
        <p:blipFill rotWithShape="1">
          <a:blip r:embed="rId3"/>
          <a:srcRect l="6964" t="50000" r="28869" b="16529"/>
          <a:stretch/>
        </p:blipFill>
        <p:spPr>
          <a:xfrm>
            <a:off x="57850" y="7240024"/>
            <a:ext cx="4753253" cy="1500576"/>
          </a:xfrm>
          <a:prstGeom prst="rect">
            <a:avLst/>
          </a:prstGeom>
        </p:spPr>
      </p:pic>
      <p:graphicFrame>
        <p:nvGraphicFramePr>
          <p:cNvPr id="48" name="表 47"/>
          <p:cNvGraphicFramePr>
            <a:graphicFrameLocks noGrp="1"/>
          </p:cNvGraphicFramePr>
          <p:nvPr>
            <p:extLst>
              <p:ext uri="{D42A27DB-BD31-4B8C-83A1-F6EECF244321}">
                <p14:modId xmlns:p14="http://schemas.microsoft.com/office/powerpoint/2010/main" val="496323243"/>
              </p:ext>
            </p:extLst>
          </p:nvPr>
        </p:nvGraphicFramePr>
        <p:xfrm>
          <a:off x="284839" y="872422"/>
          <a:ext cx="6014502" cy="5653321"/>
        </p:xfrm>
        <a:graphic>
          <a:graphicData uri="http://schemas.openxmlformats.org/drawingml/2006/table">
            <a:tbl>
              <a:tblPr firstRow="1" firstCol="1" bandRow="1">
                <a:tableStyleId>{5C22544A-7EE6-4342-B048-85BDC9FD1C3A}</a:tableStyleId>
              </a:tblPr>
              <a:tblGrid>
                <a:gridCol w="173589">
                  <a:extLst>
                    <a:ext uri="{9D8B030D-6E8A-4147-A177-3AD203B41FA5}">
                      <a16:colId xmlns:a16="http://schemas.microsoft.com/office/drawing/2014/main" val="1640533650"/>
                    </a:ext>
                  </a:extLst>
                </a:gridCol>
                <a:gridCol w="1736132">
                  <a:extLst>
                    <a:ext uri="{9D8B030D-6E8A-4147-A177-3AD203B41FA5}">
                      <a16:colId xmlns:a16="http://schemas.microsoft.com/office/drawing/2014/main" val="894488341"/>
                    </a:ext>
                  </a:extLst>
                </a:gridCol>
                <a:gridCol w="3507831">
                  <a:extLst>
                    <a:ext uri="{9D8B030D-6E8A-4147-A177-3AD203B41FA5}">
                      <a16:colId xmlns:a16="http://schemas.microsoft.com/office/drawing/2014/main" val="3149914314"/>
                    </a:ext>
                  </a:extLst>
                </a:gridCol>
                <a:gridCol w="310125">
                  <a:extLst>
                    <a:ext uri="{9D8B030D-6E8A-4147-A177-3AD203B41FA5}">
                      <a16:colId xmlns:a16="http://schemas.microsoft.com/office/drawing/2014/main" val="1624183237"/>
                    </a:ext>
                  </a:extLst>
                </a:gridCol>
                <a:gridCol w="286825">
                  <a:extLst>
                    <a:ext uri="{9D8B030D-6E8A-4147-A177-3AD203B41FA5}">
                      <a16:colId xmlns:a16="http://schemas.microsoft.com/office/drawing/2014/main" val="2181467094"/>
                    </a:ext>
                  </a:extLst>
                </a:gridCol>
              </a:tblGrid>
              <a:tr h="315018">
                <a:tc gridSpan="2">
                  <a:txBody>
                    <a:bodyPr/>
                    <a:lstStyle/>
                    <a:p>
                      <a:pPr algn="ctr">
                        <a:lnSpc>
                          <a:spcPts val="1000"/>
                        </a:lnSpc>
                        <a:spcAft>
                          <a:spcPts val="0"/>
                        </a:spcAft>
                      </a:pPr>
                      <a:r>
                        <a:rPr lang="ja-JP" altLang="en-US" sz="1000" kern="100" dirty="0">
                          <a:solidFill>
                            <a:schemeClr val="tx1"/>
                          </a:solidFill>
                          <a:effectLst/>
                          <a:latin typeface="HG丸ｺﾞｼｯｸM-PRO" panose="020F0600000000000000" pitchFamily="50" charset="-128"/>
                          <a:ea typeface="HG丸ｺﾞｼｯｸM-PRO" panose="020F0600000000000000" pitchFamily="50" charset="-128"/>
                          <a:cs typeface="+mn-cs"/>
                        </a:rPr>
                        <a:t>項目（実績値）</a:t>
                      </a:r>
                      <a:endParaRPr lang="en-US" altLang="ja-JP" sz="1000" kern="100" dirty="0">
                        <a:solidFill>
                          <a:schemeClr val="tx1"/>
                        </a:solidFill>
                        <a:effectLst/>
                        <a:latin typeface="HG丸ｺﾞｼｯｸM-PRO" panose="020F0600000000000000" pitchFamily="50" charset="-128"/>
                        <a:ea typeface="HG丸ｺﾞｼｯｸM-PRO" panose="020F0600000000000000" pitchFamily="50" charset="-128"/>
                        <a:cs typeface="+mn-cs"/>
                      </a:endParaRPr>
                    </a:p>
                  </a:txBody>
                  <a:tcPr marL="36000" marR="36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hMerge="1">
                  <a:txBody>
                    <a:bodyPr/>
                    <a:lstStyle/>
                    <a:p>
                      <a:pPr algn="ctr">
                        <a:lnSpc>
                          <a:spcPts val="1000"/>
                        </a:lnSpc>
                        <a:spcAft>
                          <a:spcPts val="0"/>
                        </a:spcAft>
                      </a:pPr>
                      <a:endParaRPr lang="ja-JP" sz="10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36000" marR="36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lnSpc>
                          <a:spcPts val="1000"/>
                        </a:lnSpc>
                        <a:spcAft>
                          <a:spcPts val="0"/>
                        </a:spcAft>
                      </a:pPr>
                      <a:r>
                        <a:rPr lang="ja-JP" altLang="en-US" sz="10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評価（目標値等含む）</a:t>
                      </a:r>
                    </a:p>
                  </a:txBody>
                  <a:tcPr marL="36000" marR="36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lnSpc>
                          <a:spcPts val="1000"/>
                        </a:lnSpc>
                        <a:spcAft>
                          <a:spcPts val="0"/>
                        </a:spcAft>
                      </a:pPr>
                      <a:r>
                        <a:rPr lang="ja-JP" altLang="en-US" sz="8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暫定</a:t>
                      </a:r>
                      <a:endParaRPr lang="en-US" altLang="ja-JP" sz="8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ctr">
                        <a:lnSpc>
                          <a:spcPts val="1000"/>
                        </a:lnSpc>
                        <a:spcAft>
                          <a:spcPts val="0"/>
                        </a:spcAft>
                      </a:pPr>
                      <a:r>
                        <a:rPr lang="ja-JP" altLang="en-US" sz="8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評価</a:t>
                      </a:r>
                      <a:endParaRPr lang="ja-JP" sz="8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36000" marR="36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lnSpc>
                          <a:spcPts val="1000"/>
                        </a:lnSpc>
                        <a:spcAft>
                          <a:spcPts val="0"/>
                        </a:spcAft>
                      </a:pPr>
                      <a:r>
                        <a:rPr lang="ja-JP" altLang="en-US" sz="8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最終評価</a:t>
                      </a:r>
                      <a:endParaRPr lang="ja-JP" sz="8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36000" marR="36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extLst>
                  <a:ext uri="{0D108BD9-81ED-4DB2-BD59-A6C34878D82A}">
                    <a16:rowId xmlns:a16="http://schemas.microsoft.com/office/drawing/2014/main" val="2020186776"/>
                  </a:ext>
                </a:extLst>
              </a:tr>
              <a:tr h="186452">
                <a:tc gridSpan="5">
                  <a:txBody>
                    <a:bodyPr/>
                    <a:lstStyle/>
                    <a:p>
                      <a:pPr marL="0" marR="0" lvl="0" indent="0" algn="l" defTabSz="1280160" rtl="0" eaLnBrk="1" fontAlgn="auto" latinLnBrk="0" hangingPunct="1">
                        <a:lnSpc>
                          <a:spcPts val="1000"/>
                        </a:lnSpc>
                        <a:spcBef>
                          <a:spcPts val="0"/>
                        </a:spcBef>
                        <a:spcAft>
                          <a:spcPts val="0"/>
                        </a:spcAft>
                        <a:buClrTx/>
                        <a:buSzTx/>
                        <a:buFontTx/>
                        <a:buNone/>
                        <a:tabLst/>
                        <a:defRPr/>
                      </a:pPr>
                      <a:r>
                        <a:rPr lang="ja-JP" altLang="en-US"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一　住民の健康の保持の推進に関する目標及び施策の進捗状況</a:t>
                      </a:r>
                      <a:endParaRPr lang="en-US" altLang="ja-JP"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36000" marR="36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491265051"/>
                  </a:ext>
                </a:extLst>
              </a:tr>
              <a:tr h="186452">
                <a:tc gridSpan="5">
                  <a:txBody>
                    <a:bodyPr/>
                    <a:lstStyle/>
                    <a:p>
                      <a:pPr algn="l">
                        <a:lnSpc>
                          <a:spcPts val="1000"/>
                        </a:lnSpc>
                        <a:spcAft>
                          <a:spcPts val="0"/>
                        </a:spcAft>
                      </a:pPr>
                      <a:r>
                        <a:rPr lang="ja-JP" altLang="en-US"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１　特定健康診査、特定保健指導並びにメタボリックシンドローム該当者及び予備群</a:t>
                      </a:r>
                      <a:endParaRPr lang="en-US" altLang="ja-JP"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36000" marR="36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pPr algn="ctr">
                        <a:lnSpc>
                          <a:spcPts val="1000"/>
                        </a:lnSpc>
                        <a:spcAft>
                          <a:spcPts val="0"/>
                        </a:spcAft>
                      </a:pPr>
                      <a:endParaRPr lang="en-US" altLang="ja-JP" sz="8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36000" marR="36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lnSpc>
                          <a:spcPts val="1000"/>
                        </a:lnSpc>
                        <a:spcAft>
                          <a:spcPts val="0"/>
                        </a:spcAft>
                      </a:pPr>
                      <a:endParaRPr lang="ja-JP" altLang="en-US" sz="8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36000" marR="36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27825380"/>
                  </a:ext>
                </a:extLst>
              </a:tr>
              <a:tr h="0">
                <a:tc rowSpan="3">
                  <a:txBody>
                    <a:bodyPr/>
                    <a:lstStyle/>
                    <a:p>
                      <a:pPr algn="ctr">
                        <a:lnSpc>
                          <a:spcPts val="1000"/>
                        </a:lnSpc>
                        <a:spcAft>
                          <a:spcPts val="0"/>
                        </a:spcAft>
                      </a:pPr>
                      <a:endParaRPr lang="en-US" altLang="ja-JP"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36000" marR="36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ts val="1000"/>
                        </a:lnSpc>
                        <a:spcAft>
                          <a:spcPts val="0"/>
                        </a:spcAft>
                      </a:pPr>
                      <a:r>
                        <a:rPr lang="ja-JP" altLang="en-US"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①特定健康診査の実施率</a:t>
                      </a:r>
                      <a:endParaRPr lang="en-US" altLang="ja-JP"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l">
                        <a:lnSpc>
                          <a:spcPts val="1000"/>
                        </a:lnSpc>
                        <a:spcAft>
                          <a:spcPts val="0"/>
                        </a:spcAft>
                      </a:pPr>
                      <a:r>
                        <a:rPr lang="ja-JP" altLang="en-US"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　（令和４年度：</a:t>
                      </a:r>
                      <a:r>
                        <a:rPr lang="en-US" altLang="ja-JP"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54.4%</a:t>
                      </a:r>
                      <a:r>
                        <a:rPr lang="ja-JP" altLang="en-US"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en-US" altLang="ja-JP"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36000" marR="36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ts val="1000"/>
                        </a:lnSpc>
                        <a:spcAft>
                          <a:spcPts val="0"/>
                        </a:spcAft>
                      </a:pPr>
                      <a:r>
                        <a:rPr lang="ja-JP" altLang="en-US" sz="85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・新型コロナウイルスの影響を受けた令和２年度を除き実施率は年々向上しているものの、</a:t>
                      </a:r>
                      <a:r>
                        <a:rPr lang="ja-JP" altLang="en-US" sz="850" kern="100" dirty="0">
                          <a:solidFill>
                            <a:sysClr val="windowText" lastClr="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国</a:t>
                      </a:r>
                      <a:r>
                        <a:rPr lang="ja-JP" altLang="en-US" sz="85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目標</a:t>
                      </a:r>
                      <a:r>
                        <a:rPr lang="en-US" altLang="ja-JP" sz="85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70</a:t>
                      </a:r>
                      <a:r>
                        <a:rPr lang="ja-JP" altLang="en-US" sz="85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％、全国平均</a:t>
                      </a:r>
                      <a:r>
                        <a:rPr lang="ja-JP" altLang="en-US" sz="850" kern="100" dirty="0">
                          <a:solidFill>
                            <a:srgbClr val="FF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（令和４年度：</a:t>
                      </a:r>
                      <a:r>
                        <a:rPr lang="en-US" altLang="ja-JP" sz="850" u="sng" kern="100" dirty="0">
                          <a:solidFill>
                            <a:srgbClr val="FF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58.1%</a:t>
                      </a:r>
                      <a:r>
                        <a:rPr lang="ja-JP" altLang="en-US" sz="850" kern="100" dirty="0">
                          <a:solidFill>
                            <a:srgbClr val="FF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85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と比べると低い。</a:t>
                      </a:r>
                    </a:p>
                    <a:p>
                      <a:pPr algn="l">
                        <a:lnSpc>
                          <a:spcPts val="1000"/>
                        </a:lnSpc>
                        <a:spcAft>
                          <a:spcPts val="0"/>
                        </a:spcAft>
                      </a:pPr>
                      <a:r>
                        <a:rPr lang="ja-JP" altLang="en-US" sz="85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・無関心層や</a:t>
                      </a:r>
                      <a:r>
                        <a:rPr lang="en-US" altLang="ja-JP" sz="85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40</a:t>
                      </a:r>
                      <a:r>
                        <a:rPr lang="ja-JP" altLang="en-US" sz="85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en-US" altLang="ja-JP" sz="85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50</a:t>
                      </a:r>
                      <a:r>
                        <a:rPr lang="ja-JP" altLang="en-US" sz="85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歳代の受診に向けた取組み、中小企業における健康経営の取組みの拡大が必要。</a:t>
                      </a:r>
                      <a:endParaRPr lang="en-US" altLang="ja-JP"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36000" marR="36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1000"/>
                        </a:lnSpc>
                        <a:spcAft>
                          <a:spcPts val="0"/>
                        </a:spcAft>
                      </a:pPr>
                      <a:r>
                        <a:rPr lang="en-US" altLang="ja-JP" sz="8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B</a:t>
                      </a:r>
                    </a:p>
                  </a:txBody>
                  <a:tcPr marL="36000" marR="36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1000"/>
                        </a:lnSpc>
                        <a:spcAft>
                          <a:spcPts val="0"/>
                        </a:spcAft>
                      </a:pPr>
                      <a:r>
                        <a:rPr lang="en-US" altLang="ja-JP" sz="8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B</a:t>
                      </a:r>
                      <a:endParaRPr lang="ja-JP" altLang="en-US" sz="8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36000" marR="36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67386212"/>
                  </a:ext>
                </a:extLst>
              </a:tr>
              <a:tr h="258963">
                <a:tc vMerge="1">
                  <a:txBody>
                    <a:bodyPr/>
                    <a:lstStyle/>
                    <a:p>
                      <a:pPr algn="ctr">
                        <a:lnSpc>
                          <a:spcPts val="1000"/>
                        </a:lnSpc>
                        <a:spcAft>
                          <a:spcPts val="0"/>
                        </a:spcAft>
                      </a:pPr>
                      <a:endParaRPr lang="ja-JP"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36000" marR="36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ja-JP" altLang="en-US"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②特定保健指導の実施率</a:t>
                      </a:r>
                      <a:endParaRPr lang="en-US" altLang="ja-JP"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l"/>
                      <a:r>
                        <a:rPr lang="en-US" altLang="ja-JP"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　（令和４年度：</a:t>
                      </a:r>
                      <a:r>
                        <a:rPr lang="en-US" altLang="ja-JP"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23.2</a:t>
                      </a:r>
                      <a:r>
                        <a:rPr lang="ja-JP" altLang="en-US"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en-US" altLang="ja-JP"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36000" marR="36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ts val="1000"/>
                        </a:lnSpc>
                        <a:spcAft>
                          <a:spcPts val="0"/>
                        </a:spcAft>
                      </a:pPr>
                      <a:r>
                        <a:rPr lang="ja-JP" altLang="en-US" sz="850" kern="10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・令和元年度を除き、実施率は年々向上しているものの、国目標</a:t>
                      </a:r>
                      <a:r>
                        <a:rPr lang="en-US" altLang="ja-JP" sz="850" kern="10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45%</a:t>
                      </a:r>
                      <a:r>
                        <a:rPr lang="ja-JP" altLang="en-US" sz="850" kern="10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、全国平均</a:t>
                      </a:r>
                      <a:r>
                        <a:rPr lang="ja-JP" altLang="en-US" sz="850" kern="100">
                          <a:solidFill>
                            <a:srgbClr val="FF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850" u="sng" kern="100">
                          <a:solidFill>
                            <a:srgbClr val="FF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令和４年度：</a:t>
                      </a:r>
                      <a:r>
                        <a:rPr lang="en-US" altLang="ja-JP" sz="850" u="sng" kern="100">
                          <a:solidFill>
                            <a:srgbClr val="FF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26.5%</a:t>
                      </a:r>
                      <a:r>
                        <a:rPr lang="ja-JP" altLang="en-US" sz="850" kern="100">
                          <a:solidFill>
                            <a:srgbClr val="FF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850" kern="10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と比べると低い状況。</a:t>
                      </a:r>
                    </a:p>
                    <a:p>
                      <a:pPr algn="l">
                        <a:lnSpc>
                          <a:spcPts val="1000"/>
                        </a:lnSpc>
                        <a:spcAft>
                          <a:spcPts val="0"/>
                        </a:spcAft>
                      </a:pPr>
                      <a:r>
                        <a:rPr lang="ja-JP" altLang="en-US" sz="850" kern="10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・医療データを活用した保健指導の受診促進策等の検討・改善が必要。</a:t>
                      </a:r>
                      <a:endParaRPr kumimoji="1" lang="ja-JP" altLang="en-US" dirty="0"/>
                    </a:p>
                  </a:txBody>
                  <a:tcPr marL="36000" marR="36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1280160" rtl="0" eaLnBrk="1" fontAlgn="auto" latinLnBrk="0" hangingPunct="1">
                        <a:lnSpc>
                          <a:spcPts val="1000"/>
                        </a:lnSpc>
                        <a:spcBef>
                          <a:spcPts val="0"/>
                        </a:spcBef>
                        <a:spcAft>
                          <a:spcPts val="0"/>
                        </a:spcAft>
                        <a:buClrTx/>
                        <a:buSzTx/>
                        <a:buFontTx/>
                        <a:buNone/>
                        <a:tabLst/>
                        <a:defRPr/>
                      </a:pPr>
                      <a:r>
                        <a:rPr lang="en-US" altLang="ja-JP" sz="8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B</a:t>
                      </a:r>
                      <a:endParaRPr lang="ja-JP" altLang="en-US" sz="8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36000" marR="36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1280160" rtl="0" eaLnBrk="1" fontAlgn="auto" latinLnBrk="0" hangingPunct="1">
                        <a:lnSpc>
                          <a:spcPts val="1000"/>
                        </a:lnSpc>
                        <a:spcBef>
                          <a:spcPts val="0"/>
                        </a:spcBef>
                        <a:spcAft>
                          <a:spcPts val="0"/>
                        </a:spcAft>
                        <a:buClrTx/>
                        <a:buSzTx/>
                        <a:buFontTx/>
                        <a:buNone/>
                        <a:tabLst/>
                        <a:defRPr/>
                      </a:pPr>
                      <a:r>
                        <a:rPr lang="en-US" altLang="ja-JP" sz="8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B</a:t>
                      </a:r>
                      <a:endParaRPr lang="ja-JP" altLang="en-US" sz="8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36000" marR="36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13194180"/>
                  </a:ext>
                </a:extLst>
              </a:tr>
              <a:tr h="0">
                <a:tc vMerge="1">
                  <a:txBody>
                    <a:bodyPr/>
                    <a:lstStyle/>
                    <a:p>
                      <a:pPr algn="ctr">
                        <a:lnSpc>
                          <a:spcPts val="1000"/>
                        </a:lnSpc>
                        <a:spcAft>
                          <a:spcPts val="0"/>
                        </a:spcAft>
                      </a:pPr>
                      <a:endParaRPr lang="ja-JP"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36000" marR="36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ja-JP" altLang="en-US"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③メタボリックシンド</a:t>
                      </a:r>
                      <a:endParaRPr lang="en-US" altLang="ja-JP"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l"/>
                      <a:r>
                        <a:rPr lang="ja-JP" altLang="en-US"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　ローム該当者及び</a:t>
                      </a:r>
                      <a:endParaRPr lang="en-US" altLang="ja-JP"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l"/>
                      <a:r>
                        <a:rPr lang="ja-JP" altLang="en-US"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　予備群者の減少率</a:t>
                      </a:r>
                      <a:endParaRPr lang="en-US" altLang="ja-JP"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l"/>
                      <a:r>
                        <a:rPr kumimoji="1" lang="ja-JP" altLang="en-US"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　（令和４年度：</a:t>
                      </a:r>
                      <a:r>
                        <a:rPr kumimoji="1" lang="en-US" altLang="ja-JP"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3.9%</a:t>
                      </a:r>
                      <a:r>
                        <a:rPr kumimoji="1" lang="ja-JP" altLang="en-US"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kumimoji="1" lang="ja-JP" altLang="en-US" dirty="0"/>
                    </a:p>
                  </a:txBody>
                  <a:tcPr marL="36000" marR="36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ja-JP" altLang="en-US" sz="850" kern="10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・平成</a:t>
                      </a:r>
                      <a:r>
                        <a:rPr lang="en-US" altLang="ja-JP" sz="850" kern="10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20</a:t>
                      </a:r>
                      <a:r>
                        <a:rPr lang="ja-JP" altLang="en-US" sz="850" kern="10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年度と比較したメタボリックシンドロームの該当者及び予備群の減少率について、</a:t>
                      </a:r>
                      <a:r>
                        <a:rPr lang="ja-JP" altLang="en-US" sz="850" u="sng" kern="100">
                          <a:solidFill>
                            <a:srgbClr val="FF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減少となっている</a:t>
                      </a:r>
                      <a:r>
                        <a:rPr lang="ja-JP" altLang="en-US" sz="850" kern="10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ものの、国目標</a:t>
                      </a:r>
                      <a:r>
                        <a:rPr lang="en-US" altLang="ja-JP" sz="850" kern="10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25</a:t>
                      </a:r>
                      <a:r>
                        <a:rPr lang="ja-JP" altLang="en-US" sz="850" kern="10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％以上減少という目標に対し、大きく差が生じている。</a:t>
                      </a:r>
                      <a:endParaRPr kumimoji="1" lang="ja-JP" altLang="en-US" dirty="0"/>
                    </a:p>
                  </a:txBody>
                  <a:tcPr marL="36000" marR="36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1280160" rtl="0" eaLnBrk="1" fontAlgn="auto" latinLnBrk="0" hangingPunct="1">
                        <a:lnSpc>
                          <a:spcPts val="1000"/>
                        </a:lnSpc>
                        <a:spcBef>
                          <a:spcPts val="0"/>
                        </a:spcBef>
                        <a:spcAft>
                          <a:spcPts val="0"/>
                        </a:spcAft>
                        <a:buClrTx/>
                        <a:buSzTx/>
                        <a:buFontTx/>
                        <a:buNone/>
                        <a:tabLst/>
                        <a:defRPr/>
                      </a:pPr>
                      <a:r>
                        <a:rPr lang="en-US" altLang="ja-JP" sz="8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D</a:t>
                      </a:r>
                      <a:endParaRPr lang="ja-JP" altLang="en-US" sz="8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36000" marR="36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1280160" rtl="0" eaLnBrk="1" fontAlgn="auto" latinLnBrk="0" hangingPunct="1">
                        <a:lnSpc>
                          <a:spcPts val="1000"/>
                        </a:lnSpc>
                        <a:spcBef>
                          <a:spcPts val="0"/>
                        </a:spcBef>
                        <a:spcAft>
                          <a:spcPts val="0"/>
                        </a:spcAft>
                        <a:buClrTx/>
                        <a:buSzTx/>
                        <a:buFontTx/>
                        <a:buNone/>
                        <a:tabLst/>
                        <a:defRPr/>
                      </a:pPr>
                      <a:r>
                        <a:rPr lang="en-US" altLang="ja-JP" sz="8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D</a:t>
                      </a:r>
                      <a:endParaRPr lang="ja-JP" altLang="en-US" sz="8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36000" marR="36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28224778"/>
                  </a:ext>
                </a:extLst>
              </a:tr>
              <a:tr h="0">
                <a:tc gridSpan="2">
                  <a:txBody>
                    <a:bodyPr/>
                    <a:lstStyle/>
                    <a:p>
                      <a:pPr marL="0" marR="0" lvl="0" indent="0" algn="l" defTabSz="1280160" rtl="0" eaLnBrk="1" fontAlgn="auto" latinLnBrk="0" hangingPunct="1">
                        <a:lnSpc>
                          <a:spcPts val="1000"/>
                        </a:lnSpc>
                        <a:spcBef>
                          <a:spcPts val="0"/>
                        </a:spcBef>
                        <a:spcAft>
                          <a:spcPts val="0"/>
                        </a:spcAft>
                        <a:buClrTx/>
                        <a:buSzTx/>
                        <a:buFontTx/>
                        <a:buNone/>
                        <a:tabLst/>
                        <a:defRPr/>
                      </a:pPr>
                      <a:r>
                        <a:rPr lang="ja-JP" altLang="en-US"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２　たばこ対策</a:t>
                      </a:r>
                      <a:endParaRPr lang="en-US" altLang="ja-JP"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marR="0" lvl="0" indent="0" algn="l" defTabSz="1280160" rtl="0" eaLnBrk="1" fontAlgn="auto" latinLnBrk="0" hangingPunct="1">
                        <a:lnSpc>
                          <a:spcPts val="1000"/>
                        </a:lnSpc>
                        <a:spcBef>
                          <a:spcPts val="0"/>
                        </a:spcBef>
                        <a:spcAft>
                          <a:spcPts val="0"/>
                        </a:spcAft>
                        <a:buClrTx/>
                        <a:buSzTx/>
                        <a:buFontTx/>
                        <a:buNone/>
                        <a:tabLst/>
                        <a:defRPr/>
                      </a:pPr>
                      <a:r>
                        <a:rPr lang="ja-JP" altLang="en-US"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　　（目標多数のため省略）</a:t>
                      </a:r>
                      <a:endParaRPr lang="ja-JP" altLang="ja-JP"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36000" marR="36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lvl="0" indent="0" algn="ctr" defTabSz="1280160" rtl="0" eaLnBrk="1" fontAlgn="auto" latinLnBrk="0" hangingPunct="1">
                        <a:lnSpc>
                          <a:spcPts val="1000"/>
                        </a:lnSpc>
                        <a:spcBef>
                          <a:spcPts val="0"/>
                        </a:spcBef>
                        <a:spcAft>
                          <a:spcPts val="0"/>
                        </a:spcAft>
                        <a:buClrTx/>
                        <a:buSzTx/>
                        <a:buFontTx/>
                        <a:buNone/>
                        <a:tabLst/>
                        <a:defRPr/>
                      </a:pPr>
                      <a:r>
                        <a:rPr lang="ja-JP" altLang="en-US"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たばこ対策</a:t>
                      </a:r>
                      <a:endParaRPr lang="ja-JP" altLang="ja-JP"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36000" marR="36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ts val="1000"/>
                        </a:lnSpc>
                        <a:spcAft>
                          <a:spcPts val="0"/>
                        </a:spcAft>
                      </a:pPr>
                      <a:r>
                        <a:rPr lang="ja-JP" altLang="en-US" sz="850" kern="10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・成人（</a:t>
                      </a:r>
                      <a:r>
                        <a:rPr lang="en-US" altLang="ja-JP" sz="850" kern="10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20</a:t>
                      </a:r>
                      <a:r>
                        <a:rPr lang="ja-JP" altLang="en-US" sz="850" kern="10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歳以上）の喫煙率、受動喫煙の機会を有する者の割合は改善傾向にあるが、目標達成には時間を要する見通しであり、継続した周知が必要。</a:t>
                      </a:r>
                    </a:p>
                    <a:p>
                      <a:pPr algn="l">
                        <a:lnSpc>
                          <a:spcPts val="1000"/>
                        </a:lnSpc>
                        <a:spcAft>
                          <a:spcPts val="0"/>
                        </a:spcAft>
                      </a:pPr>
                      <a:r>
                        <a:rPr lang="ja-JP" altLang="en-US" sz="850" kern="10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・また、法令に基づき、望まない受動喫煙を生じさせない環境整備とともに、路上等での喫煙対策のため、屋外分煙所整備の促進が必要。</a:t>
                      </a:r>
                      <a:endParaRPr lang="ja-JP" altLang="ja-JP"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36000" marR="36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1280160" rtl="0" eaLnBrk="1" fontAlgn="auto" latinLnBrk="0" hangingPunct="1">
                        <a:lnSpc>
                          <a:spcPts val="1000"/>
                        </a:lnSpc>
                        <a:spcBef>
                          <a:spcPts val="0"/>
                        </a:spcBef>
                        <a:spcAft>
                          <a:spcPts val="0"/>
                        </a:spcAft>
                        <a:buClrTx/>
                        <a:buSzTx/>
                        <a:buFontTx/>
                        <a:buNone/>
                        <a:tabLst/>
                        <a:defRPr/>
                      </a:pPr>
                      <a:r>
                        <a:rPr lang="en-US" altLang="ja-JP" sz="8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B</a:t>
                      </a:r>
                      <a:endParaRPr lang="ja-JP" altLang="en-US" sz="8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36000" marR="36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1280160" rtl="0" eaLnBrk="1" fontAlgn="auto" latinLnBrk="0" hangingPunct="1">
                        <a:lnSpc>
                          <a:spcPts val="1000"/>
                        </a:lnSpc>
                        <a:spcBef>
                          <a:spcPts val="0"/>
                        </a:spcBef>
                        <a:spcAft>
                          <a:spcPts val="0"/>
                        </a:spcAft>
                        <a:buClrTx/>
                        <a:buSzTx/>
                        <a:buFontTx/>
                        <a:buNone/>
                        <a:tabLst/>
                        <a:defRPr/>
                      </a:pPr>
                      <a:r>
                        <a:rPr lang="en-US" altLang="ja-JP" sz="8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B</a:t>
                      </a:r>
                      <a:endParaRPr lang="ja-JP" altLang="en-US" sz="8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36000" marR="36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31271729"/>
                  </a:ext>
                </a:extLst>
              </a:tr>
              <a:tr h="0">
                <a:tc gridSpan="2">
                  <a:txBody>
                    <a:bodyPr/>
                    <a:lstStyle/>
                    <a:p>
                      <a:pPr marL="0" marR="0" lvl="0" indent="0" algn="l" defTabSz="1280160" rtl="0" eaLnBrk="1" fontAlgn="auto" latinLnBrk="0" hangingPunct="1">
                        <a:lnSpc>
                          <a:spcPts val="1000"/>
                        </a:lnSpc>
                        <a:spcBef>
                          <a:spcPts val="0"/>
                        </a:spcBef>
                        <a:spcAft>
                          <a:spcPts val="0"/>
                        </a:spcAft>
                        <a:buClrTx/>
                        <a:buSzTx/>
                        <a:buFontTx/>
                        <a:buNone/>
                        <a:tabLst/>
                        <a:defRPr/>
                      </a:pPr>
                      <a:r>
                        <a:rPr lang="ja-JP" altLang="en-US"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３　予防接種</a:t>
                      </a:r>
                      <a:endParaRPr lang="en-US" altLang="ja-JP"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marR="0" lvl="0" indent="0" algn="l" defTabSz="1280160" rtl="0" eaLnBrk="1" fontAlgn="auto" latinLnBrk="0" hangingPunct="1">
                        <a:lnSpc>
                          <a:spcPts val="1000"/>
                        </a:lnSpc>
                        <a:spcBef>
                          <a:spcPts val="0"/>
                        </a:spcBef>
                        <a:spcAft>
                          <a:spcPts val="0"/>
                        </a:spcAft>
                        <a:buClrTx/>
                        <a:buSzTx/>
                        <a:buFontTx/>
                        <a:buNone/>
                        <a:tabLst/>
                        <a:defRPr/>
                      </a:pPr>
                      <a:r>
                        <a:rPr lang="ja-JP" altLang="en-US" sz="900" kern="10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　　（目標設定なし）</a:t>
                      </a:r>
                      <a:endParaRPr lang="en-US" altLang="ja-JP"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36000" marR="36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dirty="0"/>
                    </a:p>
                  </a:txBody>
                  <a:tcPr/>
                </a:tc>
                <a:tc>
                  <a:txBody>
                    <a:bodyPr/>
                    <a:lstStyle/>
                    <a:p>
                      <a:pPr algn="l">
                        <a:lnSpc>
                          <a:spcPts val="1000"/>
                        </a:lnSpc>
                        <a:spcAft>
                          <a:spcPts val="0"/>
                        </a:spcAft>
                      </a:pPr>
                      <a:r>
                        <a:rPr lang="ja-JP" altLang="en-US"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（３期計画策定時に項目無いが、実績評価ひな形に記載あり。評価なし）</a:t>
                      </a:r>
                    </a:p>
                  </a:txBody>
                  <a:tcPr marL="36000" marR="36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1280160" rtl="0" eaLnBrk="1" fontAlgn="auto" latinLnBrk="0" hangingPunct="1">
                        <a:lnSpc>
                          <a:spcPts val="1000"/>
                        </a:lnSpc>
                        <a:spcBef>
                          <a:spcPts val="0"/>
                        </a:spcBef>
                        <a:spcAft>
                          <a:spcPts val="0"/>
                        </a:spcAft>
                        <a:buClrTx/>
                        <a:buSzTx/>
                        <a:buFontTx/>
                        <a:buNone/>
                        <a:tabLst/>
                        <a:defRPr/>
                      </a:pPr>
                      <a:r>
                        <a:rPr kumimoji="1" lang="en-US" altLang="ja-JP" sz="800" b="0" i="0" u="none" strike="noStrike" kern="1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kumimoji="1" lang="ja-JP" altLang="en-US" sz="800" b="0" i="0" u="none" strike="noStrike" kern="1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36000" marR="36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1280160" rtl="0" eaLnBrk="1" fontAlgn="auto" latinLnBrk="0" hangingPunct="1">
                        <a:lnSpc>
                          <a:spcPts val="1000"/>
                        </a:lnSpc>
                        <a:spcBef>
                          <a:spcPts val="0"/>
                        </a:spcBef>
                        <a:spcAft>
                          <a:spcPts val="0"/>
                        </a:spcAft>
                        <a:buClrTx/>
                        <a:buSzTx/>
                        <a:buFontTx/>
                        <a:buNone/>
                        <a:tabLst/>
                        <a:defRPr/>
                      </a:pPr>
                      <a:r>
                        <a:rPr kumimoji="1" lang="en-US" altLang="ja-JP" sz="800" b="0" i="0" u="none" strike="noStrike" kern="1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kumimoji="1" lang="ja-JP" altLang="en-US" sz="800" b="0" i="0" u="none" strike="noStrike" kern="1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36000" marR="36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42431652"/>
                  </a:ext>
                </a:extLst>
              </a:tr>
              <a:tr h="191759">
                <a:tc gridSpan="5">
                  <a:txBody>
                    <a:bodyPr/>
                    <a:lstStyle/>
                    <a:p>
                      <a:pPr marL="0" marR="0" lvl="0" indent="0" algn="l" defTabSz="1280160" rtl="0" eaLnBrk="1" fontAlgn="auto" latinLnBrk="0" hangingPunct="1">
                        <a:lnSpc>
                          <a:spcPts val="1000"/>
                        </a:lnSpc>
                        <a:spcBef>
                          <a:spcPts val="0"/>
                        </a:spcBef>
                        <a:spcAft>
                          <a:spcPts val="0"/>
                        </a:spcAft>
                        <a:buClrTx/>
                        <a:buSzTx/>
                        <a:buFontTx/>
                        <a:buNone/>
                        <a:tabLst/>
                        <a:defRPr/>
                      </a:pPr>
                      <a:r>
                        <a:rPr lang="ja-JP" altLang="en-US"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４　生活習慣病等の重症化予防の推進</a:t>
                      </a:r>
                      <a:endParaRPr lang="en-US" altLang="ja-JP"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36000" marR="36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lvl="0" indent="0" algn="ctr" defTabSz="1280160" rtl="0" eaLnBrk="1" fontAlgn="auto" latinLnBrk="0" hangingPunct="1">
                        <a:lnSpc>
                          <a:spcPts val="1000"/>
                        </a:lnSpc>
                        <a:spcBef>
                          <a:spcPts val="0"/>
                        </a:spcBef>
                        <a:spcAft>
                          <a:spcPts val="0"/>
                        </a:spcAft>
                        <a:buClrTx/>
                        <a:buSzTx/>
                        <a:buFontTx/>
                        <a:buNone/>
                        <a:tabLst/>
                        <a:defRPr/>
                      </a:pPr>
                      <a:endParaRPr lang="en-US" altLang="ja-JP"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36000" marR="36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marL="0" marR="0" lvl="0" indent="0" algn="ctr" defTabSz="1280160" rtl="0" eaLnBrk="1" fontAlgn="auto" latinLnBrk="0" hangingPunct="1">
                        <a:lnSpc>
                          <a:spcPts val="1000"/>
                        </a:lnSpc>
                        <a:spcBef>
                          <a:spcPts val="0"/>
                        </a:spcBef>
                        <a:spcAft>
                          <a:spcPts val="0"/>
                        </a:spcAft>
                        <a:buClrTx/>
                        <a:buSzTx/>
                        <a:buFontTx/>
                        <a:buNone/>
                        <a:tabLst/>
                        <a:defRPr/>
                      </a:pPr>
                      <a:endParaRPr lang="ja-JP" altLang="en-US" sz="8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36000" marR="36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lvl="0" indent="0" algn="ctr" defTabSz="1280160" rtl="0" eaLnBrk="1" fontAlgn="auto" latinLnBrk="0" hangingPunct="1">
                        <a:lnSpc>
                          <a:spcPts val="1000"/>
                        </a:lnSpc>
                        <a:spcBef>
                          <a:spcPts val="0"/>
                        </a:spcBef>
                        <a:spcAft>
                          <a:spcPts val="0"/>
                        </a:spcAft>
                        <a:buClrTx/>
                        <a:buSzTx/>
                        <a:buFontTx/>
                        <a:buNone/>
                        <a:tabLst/>
                        <a:defRPr/>
                      </a:pPr>
                      <a:endParaRPr lang="ja-JP" altLang="en-US" sz="8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36000" marR="36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49209238"/>
                  </a:ext>
                </a:extLst>
              </a:tr>
              <a:tr h="622268">
                <a:tc rowSpan="3">
                  <a:txBody>
                    <a:bodyPr/>
                    <a:lstStyle/>
                    <a:p>
                      <a:pPr marL="0" marR="0" lvl="0" indent="0" algn="ctr" defTabSz="1280160" rtl="0" eaLnBrk="1" fontAlgn="auto" latinLnBrk="0" hangingPunct="1">
                        <a:lnSpc>
                          <a:spcPts val="1000"/>
                        </a:lnSpc>
                        <a:spcBef>
                          <a:spcPts val="0"/>
                        </a:spcBef>
                        <a:spcAft>
                          <a:spcPts val="0"/>
                        </a:spcAft>
                        <a:buClrTx/>
                        <a:buSzTx/>
                        <a:buFontTx/>
                        <a:buNone/>
                        <a:tabLst/>
                        <a:defRPr/>
                      </a:pPr>
                      <a:endParaRPr lang="en-US" altLang="ja-JP"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36000" marR="36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1280160" rtl="0" eaLnBrk="1" fontAlgn="auto" latinLnBrk="0" hangingPunct="1">
                        <a:lnSpc>
                          <a:spcPts val="1000"/>
                        </a:lnSpc>
                        <a:spcBef>
                          <a:spcPts val="0"/>
                        </a:spcBef>
                        <a:spcAft>
                          <a:spcPts val="0"/>
                        </a:spcAft>
                        <a:buClrTx/>
                        <a:buSzTx/>
                        <a:buFontTx/>
                        <a:buNone/>
                        <a:tabLst/>
                        <a:defRPr/>
                      </a:pPr>
                      <a:r>
                        <a:rPr lang="ja-JP" altLang="en-US"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①早期受診や治療の継続</a:t>
                      </a:r>
                      <a:endParaRPr lang="en-US" altLang="ja-JP"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marR="0" lvl="0" indent="0" algn="l" defTabSz="1280160" rtl="0" eaLnBrk="1" fontAlgn="auto" latinLnBrk="0" hangingPunct="1">
                        <a:lnSpc>
                          <a:spcPts val="1000"/>
                        </a:lnSpc>
                        <a:spcBef>
                          <a:spcPts val="0"/>
                        </a:spcBef>
                        <a:spcAft>
                          <a:spcPts val="0"/>
                        </a:spcAft>
                        <a:buClrTx/>
                        <a:buSzTx/>
                        <a:buFontTx/>
                        <a:buNone/>
                        <a:tabLst/>
                        <a:defRPr/>
                      </a:pPr>
                      <a:r>
                        <a:rPr lang="ja-JP" altLang="en-US"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　等により、重症化を</a:t>
                      </a:r>
                      <a:endParaRPr lang="en-US" altLang="ja-JP"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marR="0" lvl="0" indent="0" algn="l" defTabSz="1280160" rtl="0" eaLnBrk="1" fontAlgn="auto" latinLnBrk="0" hangingPunct="1">
                        <a:lnSpc>
                          <a:spcPts val="1000"/>
                        </a:lnSpc>
                        <a:spcBef>
                          <a:spcPts val="0"/>
                        </a:spcBef>
                        <a:spcAft>
                          <a:spcPts val="0"/>
                        </a:spcAft>
                        <a:buClrTx/>
                        <a:buSzTx/>
                        <a:buFontTx/>
                        <a:buNone/>
                        <a:tabLst/>
                        <a:defRPr/>
                      </a:pPr>
                      <a:r>
                        <a:rPr lang="ja-JP" altLang="en-US"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　予防するための取組</a:t>
                      </a:r>
                      <a:endParaRPr lang="en-US" altLang="ja-JP"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marR="0" lvl="0" indent="0" algn="l" defTabSz="1280160" rtl="0" eaLnBrk="1" fontAlgn="auto" latinLnBrk="0" hangingPunct="1">
                        <a:lnSpc>
                          <a:spcPts val="1000"/>
                        </a:lnSpc>
                        <a:spcBef>
                          <a:spcPts val="0"/>
                        </a:spcBef>
                        <a:spcAft>
                          <a:spcPts val="0"/>
                        </a:spcAft>
                        <a:buClrTx/>
                        <a:buSzTx/>
                        <a:buFontTx/>
                        <a:buNone/>
                        <a:tabLst/>
                        <a:defRPr/>
                      </a:pPr>
                      <a:r>
                        <a:rPr lang="ja-JP" altLang="en-US"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　目標多数のため省略</a:t>
                      </a:r>
                      <a:endParaRPr lang="en-US" altLang="ja-JP"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marR="0" lvl="0" indent="0" algn="l" defTabSz="1280160" rtl="0" eaLnBrk="1" fontAlgn="auto" latinLnBrk="0" hangingPunct="1">
                        <a:lnSpc>
                          <a:spcPts val="1000"/>
                        </a:lnSpc>
                        <a:spcBef>
                          <a:spcPts val="0"/>
                        </a:spcBef>
                        <a:spcAft>
                          <a:spcPts val="0"/>
                        </a:spcAft>
                        <a:buClrTx/>
                        <a:buSzTx/>
                        <a:buFontTx/>
                        <a:buNone/>
                        <a:tabLst/>
                        <a:defRPr/>
                      </a:pPr>
                      <a:r>
                        <a:rPr lang="ja-JP" altLang="en-US"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　（令和</a:t>
                      </a:r>
                      <a:r>
                        <a:rPr lang="en-US" altLang="ja-JP"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4</a:t>
                      </a:r>
                      <a:r>
                        <a:rPr lang="ja-JP" altLang="en-US"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年：</a:t>
                      </a:r>
                      <a:r>
                        <a:rPr lang="en-US" altLang="ja-JP"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1,023</a:t>
                      </a:r>
                      <a:r>
                        <a:rPr lang="ja-JP" altLang="en-US"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人）</a:t>
                      </a:r>
                      <a:endParaRPr lang="en-US" altLang="ja-JP"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36000" marR="36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ts val="1000"/>
                        </a:lnSpc>
                        <a:spcAft>
                          <a:spcPts val="0"/>
                        </a:spcAft>
                      </a:pPr>
                      <a:r>
                        <a:rPr lang="ja-JP" altLang="en-US" sz="850" kern="10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・第３期計画策定時より新規透析患者数は減少しているものの、目標（糖尿病性腎症による年間新規透析患者数　</a:t>
                      </a:r>
                      <a:r>
                        <a:rPr lang="en-US" altLang="ja-JP" sz="850" kern="10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1,000</a:t>
                      </a:r>
                      <a:r>
                        <a:rPr lang="ja-JP" altLang="en-US" sz="850" kern="10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人未満）には未達。</a:t>
                      </a:r>
                    </a:p>
                    <a:p>
                      <a:pPr algn="l">
                        <a:lnSpc>
                          <a:spcPts val="1000"/>
                        </a:lnSpc>
                        <a:spcAft>
                          <a:spcPts val="0"/>
                        </a:spcAft>
                      </a:pPr>
                      <a:r>
                        <a:rPr lang="ja-JP" altLang="en-US" sz="850" kern="10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・糖尿病性腎症重症化予防事業について、</a:t>
                      </a:r>
                      <a:r>
                        <a:rPr lang="en-US" altLang="ja-JP" sz="850" kern="10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PDCA</a:t>
                      </a:r>
                      <a:r>
                        <a:rPr lang="ja-JP" altLang="en-US" sz="850" kern="10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サイクルによる事業の継続実施が必要。</a:t>
                      </a:r>
                      <a:endParaRPr lang="en-US" altLang="ja-JP"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36000" marR="36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1280160" rtl="0" eaLnBrk="1" fontAlgn="auto" latinLnBrk="0" hangingPunct="1">
                        <a:lnSpc>
                          <a:spcPts val="1000"/>
                        </a:lnSpc>
                        <a:spcBef>
                          <a:spcPts val="0"/>
                        </a:spcBef>
                        <a:spcAft>
                          <a:spcPts val="0"/>
                        </a:spcAft>
                        <a:buClrTx/>
                        <a:buSzTx/>
                        <a:buFontTx/>
                        <a:buNone/>
                        <a:tabLst/>
                        <a:defRPr/>
                      </a:pPr>
                      <a:r>
                        <a:rPr lang="en-US" altLang="ja-JP" sz="8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B</a:t>
                      </a:r>
                      <a:endParaRPr lang="ja-JP" altLang="en-US" sz="8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36000" marR="36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1280160" rtl="0" eaLnBrk="1" fontAlgn="auto" latinLnBrk="0" hangingPunct="1">
                        <a:lnSpc>
                          <a:spcPts val="1000"/>
                        </a:lnSpc>
                        <a:spcBef>
                          <a:spcPts val="0"/>
                        </a:spcBef>
                        <a:spcAft>
                          <a:spcPts val="0"/>
                        </a:spcAft>
                        <a:buClrTx/>
                        <a:buSzTx/>
                        <a:buFontTx/>
                        <a:buNone/>
                        <a:tabLst/>
                        <a:defRPr/>
                      </a:pPr>
                      <a:r>
                        <a:rPr lang="en-US" altLang="ja-JP" sz="8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B</a:t>
                      </a:r>
                      <a:endParaRPr lang="ja-JP" altLang="en-US" sz="8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36000" marR="36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13053279"/>
                  </a:ext>
                </a:extLst>
              </a:tr>
              <a:tr h="622268">
                <a:tc vMerge="1">
                  <a:txBody>
                    <a:bodyPr/>
                    <a:lstStyle/>
                    <a:p>
                      <a:pPr algn="ctr">
                        <a:lnSpc>
                          <a:spcPts val="1000"/>
                        </a:lnSpc>
                        <a:spcAft>
                          <a:spcPts val="0"/>
                        </a:spcAft>
                      </a:pPr>
                      <a:endParaRPr lang="ja-JP"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36000" marR="36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1280160" rtl="0" eaLnBrk="1" fontAlgn="auto" latinLnBrk="0" hangingPunct="1">
                        <a:lnSpc>
                          <a:spcPts val="1000"/>
                        </a:lnSpc>
                        <a:spcBef>
                          <a:spcPts val="0"/>
                        </a:spcBef>
                        <a:spcAft>
                          <a:spcPts val="0"/>
                        </a:spcAft>
                        <a:buClrTx/>
                        <a:buSzTx/>
                        <a:buFontTx/>
                        <a:buNone/>
                        <a:tabLst/>
                        <a:defRPr/>
                      </a:pPr>
                      <a:r>
                        <a:rPr lang="ja-JP" altLang="en-US"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②生活習慣と社会環境の</a:t>
                      </a:r>
                      <a:endParaRPr lang="en-US" altLang="ja-JP"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marR="0" lvl="0" indent="0" algn="l" defTabSz="1280160" rtl="0" eaLnBrk="1" fontAlgn="auto" latinLnBrk="0" hangingPunct="1">
                        <a:lnSpc>
                          <a:spcPts val="1000"/>
                        </a:lnSpc>
                        <a:spcBef>
                          <a:spcPts val="0"/>
                        </a:spcBef>
                        <a:spcAft>
                          <a:spcPts val="0"/>
                        </a:spcAft>
                        <a:buClrTx/>
                        <a:buSzTx/>
                        <a:buFontTx/>
                        <a:buNone/>
                        <a:tabLst/>
                        <a:defRPr/>
                      </a:pPr>
                      <a:r>
                        <a:rPr lang="ja-JP" altLang="en-US"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　改善に関する取組</a:t>
                      </a:r>
                      <a:endParaRPr lang="en-US" altLang="ja-JP"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marR="0" lvl="0" indent="0" algn="l" defTabSz="1280160" rtl="0" eaLnBrk="1" fontAlgn="auto" latinLnBrk="0" hangingPunct="1">
                        <a:lnSpc>
                          <a:spcPts val="1000"/>
                        </a:lnSpc>
                        <a:spcBef>
                          <a:spcPts val="0"/>
                        </a:spcBef>
                        <a:spcAft>
                          <a:spcPts val="0"/>
                        </a:spcAft>
                        <a:buClrTx/>
                        <a:buSzTx/>
                        <a:buFontTx/>
                        <a:buNone/>
                        <a:tabLst/>
                        <a:defRPr/>
                      </a:pPr>
                      <a:r>
                        <a:rPr lang="ja-JP" altLang="en-US"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（職場や地域等における</a:t>
                      </a:r>
                      <a:endParaRPr lang="en-US" altLang="ja-JP"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marR="0" lvl="0" indent="0" algn="l" defTabSz="1280160" rtl="0" eaLnBrk="1" fontAlgn="auto" latinLnBrk="0" hangingPunct="1">
                        <a:lnSpc>
                          <a:spcPts val="1000"/>
                        </a:lnSpc>
                        <a:spcBef>
                          <a:spcPts val="0"/>
                        </a:spcBef>
                        <a:spcAft>
                          <a:spcPts val="0"/>
                        </a:spcAft>
                        <a:buClrTx/>
                        <a:buSzTx/>
                        <a:buFontTx/>
                        <a:buNone/>
                        <a:tabLst/>
                        <a:defRPr/>
                      </a:pPr>
                      <a:r>
                        <a:rPr lang="ja-JP" altLang="en-US"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　健康づくりへの支援）</a:t>
                      </a:r>
                      <a:endParaRPr lang="en-US" altLang="ja-JP"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marR="0" lvl="0" indent="0" algn="l" defTabSz="1280160" rtl="0" eaLnBrk="1" fontAlgn="auto" latinLnBrk="0" hangingPunct="1">
                        <a:lnSpc>
                          <a:spcPts val="1000"/>
                        </a:lnSpc>
                        <a:spcBef>
                          <a:spcPts val="0"/>
                        </a:spcBef>
                        <a:spcAft>
                          <a:spcPts val="0"/>
                        </a:spcAft>
                        <a:buClrTx/>
                        <a:buSzTx/>
                        <a:buFontTx/>
                        <a:buNone/>
                        <a:tabLst/>
                        <a:defRPr/>
                      </a:pPr>
                      <a:r>
                        <a:rPr lang="ja-JP" altLang="en-US"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　（令和５年：</a:t>
                      </a:r>
                      <a:r>
                        <a:rPr lang="en-US" altLang="ja-JP"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1,068</a:t>
                      </a:r>
                      <a:r>
                        <a:rPr lang="ja-JP" altLang="en-US"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団体）</a:t>
                      </a:r>
                      <a:endParaRPr lang="ja-JP"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36000" marR="36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ts val="1000"/>
                        </a:lnSpc>
                        <a:spcAft>
                          <a:spcPts val="0"/>
                        </a:spcAft>
                      </a:pPr>
                      <a:r>
                        <a:rPr lang="ja-JP" altLang="en-US" sz="850" kern="10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健康づくりを進める団体数は増加し、取組みは強化されてきたが、引き続き、地域における職域との連携による健康づくりの推進や、府民の健康をサポートする「健康サポート薬局」の認知度の向上など、府域における健康づくりの機運醸成が必要（目標</a:t>
                      </a:r>
                      <a:r>
                        <a:rPr lang="en-US" altLang="ja-JP" sz="850" kern="10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715</a:t>
                      </a:r>
                      <a:r>
                        <a:rPr lang="ja-JP" altLang="en-US" sz="850" kern="10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団体以上）。</a:t>
                      </a:r>
                      <a:endParaRPr lang="ja-JP"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36000" marR="36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1280160" rtl="0" eaLnBrk="1" fontAlgn="auto" latinLnBrk="0" hangingPunct="1">
                        <a:lnSpc>
                          <a:spcPts val="1000"/>
                        </a:lnSpc>
                        <a:spcBef>
                          <a:spcPts val="0"/>
                        </a:spcBef>
                        <a:spcAft>
                          <a:spcPts val="0"/>
                        </a:spcAft>
                        <a:buClrTx/>
                        <a:buSzTx/>
                        <a:buFontTx/>
                        <a:buNone/>
                        <a:tabLst/>
                        <a:defRPr/>
                      </a:pPr>
                      <a:r>
                        <a:rPr lang="en-US" altLang="ja-JP" sz="8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a:t>
                      </a:r>
                      <a:endParaRPr lang="ja-JP" altLang="en-US" sz="8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36000" marR="36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1280160" rtl="0" eaLnBrk="1" fontAlgn="auto" latinLnBrk="0" hangingPunct="1">
                        <a:lnSpc>
                          <a:spcPts val="1000"/>
                        </a:lnSpc>
                        <a:spcBef>
                          <a:spcPts val="0"/>
                        </a:spcBef>
                        <a:spcAft>
                          <a:spcPts val="0"/>
                        </a:spcAft>
                        <a:buClrTx/>
                        <a:buSzTx/>
                        <a:buFontTx/>
                        <a:buNone/>
                        <a:tabLst/>
                        <a:defRPr/>
                      </a:pPr>
                      <a:r>
                        <a:rPr lang="en-US" altLang="ja-JP" sz="8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a:t>
                      </a:r>
                      <a:endParaRPr lang="ja-JP" altLang="en-US" sz="8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36000" marR="36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7187110"/>
                  </a:ext>
                </a:extLst>
              </a:tr>
              <a:tr h="622268">
                <a:tc vMerge="1">
                  <a:txBody>
                    <a:bodyPr/>
                    <a:lstStyle/>
                    <a:p>
                      <a:pPr algn="ctr">
                        <a:lnSpc>
                          <a:spcPts val="1000"/>
                        </a:lnSpc>
                        <a:spcAft>
                          <a:spcPts val="0"/>
                        </a:spcAft>
                      </a:pPr>
                      <a:endParaRPr lang="ja-JP" altLang="ja-JP"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36000" marR="36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1280160" rtl="0" eaLnBrk="1" fontAlgn="auto" latinLnBrk="0" hangingPunct="1">
                        <a:lnSpc>
                          <a:spcPts val="1000"/>
                        </a:lnSpc>
                        <a:spcBef>
                          <a:spcPts val="0"/>
                        </a:spcBef>
                        <a:spcAft>
                          <a:spcPts val="0"/>
                        </a:spcAft>
                        <a:buClrTx/>
                        <a:buSzTx/>
                        <a:buFontTx/>
                        <a:buNone/>
                        <a:tabLst/>
                        <a:defRPr/>
                      </a:pPr>
                      <a:r>
                        <a:rPr lang="ja-JP" altLang="en-US"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③生活習慣と社会環境の</a:t>
                      </a:r>
                      <a:endParaRPr lang="en-US" altLang="ja-JP"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marR="0" lvl="0" indent="0" algn="l" defTabSz="1280160" rtl="0" eaLnBrk="1" fontAlgn="auto" latinLnBrk="0" hangingPunct="1">
                        <a:lnSpc>
                          <a:spcPts val="1000"/>
                        </a:lnSpc>
                        <a:spcBef>
                          <a:spcPts val="0"/>
                        </a:spcBef>
                        <a:spcAft>
                          <a:spcPts val="0"/>
                        </a:spcAft>
                        <a:buClrTx/>
                        <a:buSzTx/>
                        <a:buFontTx/>
                        <a:buNone/>
                        <a:tabLst/>
                        <a:defRPr/>
                      </a:pPr>
                      <a:r>
                        <a:rPr lang="ja-JP" altLang="en-US"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　改善に関する取組</a:t>
                      </a:r>
                      <a:endParaRPr lang="en-US" altLang="ja-JP"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marR="0" lvl="0" indent="0" algn="l" defTabSz="1280160" rtl="0" eaLnBrk="1" fontAlgn="auto" latinLnBrk="0" hangingPunct="1">
                        <a:lnSpc>
                          <a:spcPts val="1000"/>
                        </a:lnSpc>
                        <a:spcBef>
                          <a:spcPts val="0"/>
                        </a:spcBef>
                        <a:spcAft>
                          <a:spcPts val="0"/>
                        </a:spcAft>
                        <a:buClrTx/>
                        <a:buSzTx/>
                        <a:buFontTx/>
                        <a:buNone/>
                        <a:tabLst/>
                        <a:defRPr/>
                      </a:pPr>
                      <a:r>
                        <a:rPr lang="ja-JP" altLang="en-US"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（歯と口の健康）</a:t>
                      </a:r>
                      <a:endParaRPr lang="en-US" altLang="ja-JP"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85725" marR="0" lvl="0" indent="0" algn="l" defTabSz="1280160" rtl="0" eaLnBrk="1" fontAlgn="auto" latinLnBrk="0" hangingPunct="1">
                        <a:lnSpc>
                          <a:spcPts val="1000"/>
                        </a:lnSpc>
                        <a:spcBef>
                          <a:spcPts val="0"/>
                        </a:spcBef>
                        <a:spcAft>
                          <a:spcPts val="0"/>
                        </a:spcAft>
                        <a:buClrTx/>
                        <a:buSzTx/>
                        <a:buFont typeface="Arial" panose="020B0604020202020204" pitchFamily="34" charset="0"/>
                        <a:buNone/>
                        <a:tabLst/>
                        <a:defRPr/>
                      </a:pPr>
                      <a:r>
                        <a:rPr lang="ja-JP" altLang="en-US"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（令和４年度歯科受診者割合：</a:t>
                      </a:r>
                      <a:r>
                        <a:rPr lang="en-US" altLang="ja-JP"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65.3</a:t>
                      </a:r>
                      <a:r>
                        <a:rPr lang="ja-JP" altLang="en-US"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en-US" altLang="ja-JP"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8020</a:t>
                      </a:r>
                      <a:r>
                        <a:rPr lang="ja-JP" altLang="en-US"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達成状況：</a:t>
                      </a:r>
                      <a:r>
                        <a:rPr lang="en-US" altLang="ja-JP"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54.0%</a:t>
                      </a:r>
                      <a:r>
                        <a:rPr lang="ja-JP" altLang="en-US"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en-US" altLang="ja-JP"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36000" marR="36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ts val="1000"/>
                        </a:lnSpc>
                        <a:spcAft>
                          <a:spcPts val="0"/>
                        </a:spcAft>
                      </a:pPr>
                      <a:r>
                        <a:rPr lang="ja-JP" altLang="en-US" sz="85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・目標（過去１年間に歯科受診をした者の割合：</a:t>
                      </a:r>
                      <a:r>
                        <a:rPr lang="en-US" altLang="ja-JP" sz="85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55</a:t>
                      </a:r>
                      <a:r>
                        <a:rPr lang="ja-JP" altLang="en-US" sz="85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％以上、</a:t>
                      </a:r>
                      <a:r>
                        <a:rPr lang="en-US" altLang="ja-JP" sz="85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8020</a:t>
                      </a:r>
                      <a:r>
                        <a:rPr lang="ja-JP" altLang="en-US" sz="85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達成状況：</a:t>
                      </a:r>
                      <a:r>
                        <a:rPr lang="en-US" altLang="ja-JP" sz="85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45</a:t>
                      </a:r>
                      <a:r>
                        <a:rPr lang="ja-JP" altLang="en-US" sz="85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％以上）は達成しているものの、</a:t>
                      </a:r>
                      <a:r>
                        <a:rPr lang="en-US" altLang="ja-JP" sz="85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20</a:t>
                      </a:r>
                      <a:r>
                        <a:rPr lang="ja-JP" altLang="en-US" sz="85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歳代から</a:t>
                      </a:r>
                      <a:r>
                        <a:rPr lang="en-US" altLang="ja-JP" sz="85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30</a:t>
                      </a:r>
                      <a:r>
                        <a:rPr lang="ja-JP" altLang="en-US" sz="85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歳代の歯科健診受診率は</a:t>
                      </a:r>
                      <a:r>
                        <a:rPr lang="en-US" altLang="ja-JP" sz="85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58.3</a:t>
                      </a:r>
                      <a:r>
                        <a:rPr lang="ja-JP" altLang="en-US" sz="85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％と、他の世代と比べて低くなっている。</a:t>
                      </a:r>
                      <a:endParaRPr lang="ja-JP" altLang="ja-JP"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36000" marR="36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1000"/>
                        </a:lnSpc>
                        <a:spcAft>
                          <a:spcPts val="0"/>
                        </a:spcAft>
                      </a:pPr>
                      <a:r>
                        <a:rPr lang="en-US" altLang="ja-JP" sz="8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a:t>
                      </a:r>
                      <a:endParaRPr lang="ja-JP" altLang="en-US" sz="8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36000" marR="36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1000"/>
                        </a:lnSpc>
                        <a:spcAft>
                          <a:spcPts val="0"/>
                        </a:spcAft>
                      </a:pPr>
                      <a:r>
                        <a:rPr lang="en-US" altLang="ja-JP" sz="8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a:t>
                      </a:r>
                      <a:endParaRPr lang="ja-JP" altLang="en-US" sz="8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36000" marR="36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5739051"/>
                  </a:ext>
                </a:extLst>
              </a:tr>
            </a:tbl>
          </a:graphicData>
        </a:graphic>
      </p:graphicFrame>
      <p:sp>
        <p:nvSpPr>
          <p:cNvPr id="29" name="正方形/長方形 28"/>
          <p:cNvSpPr/>
          <p:nvPr/>
        </p:nvSpPr>
        <p:spPr>
          <a:xfrm>
            <a:off x="67984" y="658285"/>
            <a:ext cx="12585747" cy="6136735"/>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p:cNvSpPr txBox="1"/>
          <p:nvPr/>
        </p:nvSpPr>
        <p:spPr>
          <a:xfrm>
            <a:off x="17210" y="16409"/>
            <a:ext cx="6585457" cy="461665"/>
          </a:xfrm>
          <a:prstGeom prst="rect">
            <a:avLst/>
          </a:prstGeom>
          <a:noFill/>
        </p:spPr>
        <p:txBody>
          <a:bodyPr wrap="none" rtlCol="0">
            <a:spAutoFit/>
          </a:bodyPr>
          <a:lstStyle/>
          <a:p>
            <a:r>
              <a:rPr lang="ja-JP" altLang="en-US" sz="2400" b="1" u="sng" dirty="0">
                <a:latin typeface="ＭＳ Ｐゴシック" panose="020B0600070205080204" pitchFamily="50" charset="-128"/>
                <a:ea typeface="ＭＳ Ｐゴシック" panose="020B0600070205080204" pitchFamily="50" charset="-128"/>
              </a:rPr>
              <a:t>■</a:t>
            </a:r>
            <a:r>
              <a:rPr lang="zh-TW" altLang="en-US" sz="2400" b="1" u="sng" dirty="0">
                <a:latin typeface="ＭＳ Ｐゴシック" panose="020B0600070205080204" pitchFamily="50" charset="-128"/>
                <a:ea typeface="ＭＳ Ｐゴシック" panose="020B0600070205080204" pitchFamily="50" charset="-128"/>
              </a:rPr>
              <a:t>第３期大阪府医療費適正化計画実績評価（案）</a:t>
            </a:r>
            <a:endParaRPr lang="en-US" altLang="ja-JP" sz="2400" b="1" u="sng" dirty="0">
              <a:latin typeface="ＭＳ Ｐゴシック" panose="020B0600070205080204" pitchFamily="50" charset="-128"/>
              <a:ea typeface="ＭＳ Ｐゴシック" panose="020B0600070205080204" pitchFamily="50" charset="-128"/>
            </a:endParaRPr>
          </a:p>
        </p:txBody>
      </p:sp>
      <p:sp>
        <p:nvSpPr>
          <p:cNvPr id="53" name="ホームベース 52"/>
          <p:cNvSpPr/>
          <p:nvPr/>
        </p:nvSpPr>
        <p:spPr>
          <a:xfrm>
            <a:off x="67984" y="512956"/>
            <a:ext cx="5076000" cy="288000"/>
          </a:xfrm>
          <a:prstGeom prst="homePlate">
            <a:avLst/>
          </a:prstGeom>
          <a:ln/>
        </p:spPr>
        <p:style>
          <a:lnRef idx="0">
            <a:schemeClr val="accent5"/>
          </a:lnRef>
          <a:fillRef idx="3">
            <a:schemeClr val="accent5"/>
          </a:fillRef>
          <a:effectRef idx="3">
            <a:schemeClr val="accent5"/>
          </a:effectRef>
          <a:fontRef idx="minor">
            <a:schemeClr val="lt1"/>
          </a:fontRef>
        </p:style>
        <p:txBody>
          <a:bodyPr lIns="72000" tIns="36000" rIns="72000" bIns="36000" rtlCol="0" anchor="ctr"/>
          <a:lstStyle/>
          <a:p>
            <a:r>
              <a:rPr lang="ja-JP" altLang="en-US" sz="1400" b="1" dirty="0">
                <a:solidFill>
                  <a:schemeClr val="bg1"/>
                </a:solidFill>
                <a:latin typeface="HG丸ｺﾞｼｯｸM-PRO" panose="020F0600000000000000" pitchFamily="50" charset="-128"/>
                <a:ea typeface="HG丸ｺﾞｼｯｸM-PRO" panose="020F0600000000000000" pitchFamily="50" charset="-128"/>
              </a:rPr>
              <a:t>１　目標・施策の進捗状況等</a:t>
            </a:r>
            <a:endParaRPr kumimoji="1" lang="ja-JP" altLang="en-US" sz="1400" b="1" dirty="0">
              <a:solidFill>
                <a:schemeClr val="bg1"/>
              </a:solidFill>
              <a:latin typeface="HG丸ｺﾞｼｯｸM-PRO" panose="020F0600000000000000" pitchFamily="50" charset="-128"/>
              <a:ea typeface="HG丸ｺﾞｼｯｸM-PRO" panose="020F0600000000000000" pitchFamily="50" charset="-128"/>
            </a:endParaRPr>
          </a:p>
        </p:txBody>
      </p:sp>
      <p:sp>
        <p:nvSpPr>
          <p:cNvPr id="50" name="テキスト ボックス 49"/>
          <p:cNvSpPr txBox="1">
            <a:spLocks noChangeArrowheads="1"/>
          </p:cNvSpPr>
          <p:nvPr/>
        </p:nvSpPr>
        <p:spPr bwMode="auto">
          <a:xfrm>
            <a:off x="11499779" y="93874"/>
            <a:ext cx="1092993" cy="431108"/>
          </a:xfrm>
          <a:prstGeom prst="rect">
            <a:avLst/>
          </a:prstGeom>
          <a:solidFill>
            <a:srgbClr val="FFFFFF"/>
          </a:solidFill>
          <a:ln w="28575">
            <a:solidFill>
              <a:srgbClr val="000000"/>
            </a:solidFill>
            <a:miter lim="800000"/>
            <a:headEnd/>
            <a:tailEnd/>
          </a:ln>
        </p:spPr>
        <p:txBody>
          <a:bodyPr vert="horz" wrap="square" lIns="74296" tIns="8890" rIns="74296" bIns="8890" numCol="1" anchor="ctr" anchorCtr="0" compatLnSpc="1">
            <a:prstTxWarp prst="textNoShape">
              <a:avLst/>
            </a:prstTxWarp>
            <a:noAutofit/>
          </a:bodyPr>
          <a:lstStyle/>
          <a:p>
            <a:pPr algn="ctr" eaLnBrk="0" fontAlgn="base" hangingPunct="0">
              <a:spcAft>
                <a:spcPts val="0"/>
              </a:spcAft>
            </a:pPr>
            <a:r>
              <a:rPr lang="ja-JP" sz="1600" kern="1200" dirty="0">
                <a:solidFill>
                  <a:srgbClr val="000000"/>
                </a:solidFill>
                <a:effectLst/>
                <a:latin typeface="ＭＳ Ｐゴシック" panose="020B0600070205080204" pitchFamily="50" charset="-128"/>
                <a:ea typeface="ＭＳ ゴシック" panose="020B0609070205080204" pitchFamily="49" charset="-128"/>
                <a:cs typeface="Times New Roman" panose="02020603050405020304" pitchFamily="18" charset="0"/>
              </a:rPr>
              <a:t>資料</a:t>
            </a:r>
            <a:r>
              <a:rPr lang="en-US" altLang="ja-JP" sz="1600" dirty="0">
                <a:solidFill>
                  <a:srgbClr val="000000"/>
                </a:solidFill>
                <a:latin typeface="ＭＳ Ｐゴシック" panose="020B0600070205080204" pitchFamily="50" charset="-128"/>
                <a:ea typeface="ＭＳ ゴシック" panose="020B0609070205080204" pitchFamily="49" charset="-128"/>
                <a:cs typeface="Times New Roman" panose="02020603050405020304" pitchFamily="18" charset="0"/>
              </a:rPr>
              <a:t>1-1</a:t>
            </a:r>
          </a:p>
        </p:txBody>
      </p:sp>
      <p:sp>
        <p:nvSpPr>
          <p:cNvPr id="65" name="正方形/長方形 64">
            <a:extLst>
              <a:ext uri="{FF2B5EF4-FFF2-40B4-BE49-F238E27FC236}">
                <a16:creationId xmlns:a16="http://schemas.microsoft.com/office/drawing/2014/main" id="{C2797F2A-10E2-4BA6-9591-9036177B3BEB}"/>
              </a:ext>
            </a:extLst>
          </p:cNvPr>
          <p:cNvSpPr/>
          <p:nvPr/>
        </p:nvSpPr>
        <p:spPr>
          <a:xfrm>
            <a:off x="67984" y="7012870"/>
            <a:ext cx="4687556" cy="2520000"/>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 name="ホームベース 52">
            <a:extLst>
              <a:ext uri="{FF2B5EF4-FFF2-40B4-BE49-F238E27FC236}">
                <a16:creationId xmlns:a16="http://schemas.microsoft.com/office/drawing/2014/main" id="{45DB28DF-1EE3-44F9-9B81-94BAD11188F9}"/>
              </a:ext>
            </a:extLst>
          </p:cNvPr>
          <p:cNvSpPr/>
          <p:nvPr/>
        </p:nvSpPr>
        <p:spPr>
          <a:xfrm>
            <a:off x="67984" y="6867541"/>
            <a:ext cx="3518496" cy="288000"/>
          </a:xfrm>
          <a:prstGeom prst="homePlate">
            <a:avLst/>
          </a:prstGeom>
          <a:ln/>
        </p:spPr>
        <p:style>
          <a:lnRef idx="0">
            <a:schemeClr val="accent5"/>
          </a:lnRef>
          <a:fillRef idx="3">
            <a:schemeClr val="accent5"/>
          </a:fillRef>
          <a:effectRef idx="3">
            <a:schemeClr val="accent5"/>
          </a:effectRef>
          <a:fontRef idx="minor">
            <a:schemeClr val="lt1"/>
          </a:fontRef>
        </p:style>
        <p:txBody>
          <a:bodyPr lIns="72000" tIns="36000" rIns="72000" bIns="36000" rtlCol="0" anchor="ctr"/>
          <a:lstStyle/>
          <a:p>
            <a:r>
              <a:rPr lang="ja-JP" altLang="en-US" sz="1400" b="1" dirty="0">
                <a:solidFill>
                  <a:schemeClr val="bg1"/>
                </a:solidFill>
                <a:latin typeface="HG丸ｺﾞｼｯｸM-PRO" panose="020F0600000000000000" pitchFamily="50" charset="-128"/>
                <a:ea typeface="HG丸ｺﾞｼｯｸM-PRO" panose="020F0600000000000000" pitchFamily="50" charset="-128"/>
              </a:rPr>
              <a:t>２　医療費推計と実績の比較・分析</a:t>
            </a:r>
            <a:endParaRPr kumimoji="1" lang="ja-JP" altLang="en-US" sz="1400" b="1" dirty="0">
              <a:solidFill>
                <a:schemeClr val="bg1"/>
              </a:solidFill>
              <a:latin typeface="HG丸ｺﾞｼｯｸM-PRO" panose="020F0600000000000000" pitchFamily="50" charset="-128"/>
              <a:ea typeface="HG丸ｺﾞｼｯｸM-PRO" panose="020F0600000000000000" pitchFamily="50" charset="-128"/>
            </a:endParaRPr>
          </a:p>
        </p:txBody>
      </p:sp>
      <p:sp>
        <p:nvSpPr>
          <p:cNvPr id="78" name="正方形/長方形 77">
            <a:extLst>
              <a:ext uri="{FF2B5EF4-FFF2-40B4-BE49-F238E27FC236}">
                <a16:creationId xmlns:a16="http://schemas.microsoft.com/office/drawing/2014/main" id="{5086E438-AD1C-4424-9382-B7307796B445}"/>
              </a:ext>
            </a:extLst>
          </p:cNvPr>
          <p:cNvSpPr/>
          <p:nvPr/>
        </p:nvSpPr>
        <p:spPr>
          <a:xfrm>
            <a:off x="4903352" y="7012870"/>
            <a:ext cx="7765301" cy="2520000"/>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9" name="ホームベース 52">
            <a:extLst>
              <a:ext uri="{FF2B5EF4-FFF2-40B4-BE49-F238E27FC236}">
                <a16:creationId xmlns:a16="http://schemas.microsoft.com/office/drawing/2014/main" id="{B9850D98-0DF1-4B0E-A14D-DBB54E2CC528}"/>
              </a:ext>
            </a:extLst>
          </p:cNvPr>
          <p:cNvSpPr/>
          <p:nvPr/>
        </p:nvSpPr>
        <p:spPr>
          <a:xfrm>
            <a:off x="4903352" y="6867541"/>
            <a:ext cx="5076000" cy="288000"/>
          </a:xfrm>
          <a:prstGeom prst="homePlate">
            <a:avLst/>
          </a:prstGeom>
          <a:ln/>
        </p:spPr>
        <p:style>
          <a:lnRef idx="0">
            <a:schemeClr val="accent5"/>
          </a:lnRef>
          <a:fillRef idx="3">
            <a:schemeClr val="accent5"/>
          </a:fillRef>
          <a:effectRef idx="3">
            <a:schemeClr val="accent5"/>
          </a:effectRef>
          <a:fontRef idx="minor">
            <a:schemeClr val="lt1"/>
          </a:fontRef>
        </p:style>
        <p:txBody>
          <a:bodyPr lIns="72000" tIns="36000" rIns="72000" bIns="36000" rtlCol="0" anchor="ctr"/>
          <a:lstStyle/>
          <a:p>
            <a:r>
              <a:rPr lang="ja-JP" altLang="en-US" sz="1400" b="1" dirty="0">
                <a:solidFill>
                  <a:schemeClr val="bg1"/>
                </a:solidFill>
                <a:latin typeface="HG丸ｺﾞｼｯｸM-PRO" panose="020F0600000000000000" pitchFamily="50" charset="-128"/>
                <a:ea typeface="HG丸ｺﾞｼｯｸM-PRO" panose="020F0600000000000000" pitchFamily="50" charset="-128"/>
              </a:rPr>
              <a:t>３　今後の課題及び推進方策</a:t>
            </a:r>
            <a:endParaRPr kumimoji="1" lang="ja-JP" altLang="en-US" sz="1400" b="1" dirty="0">
              <a:solidFill>
                <a:schemeClr val="bg1"/>
              </a:solidFill>
              <a:latin typeface="HG丸ｺﾞｼｯｸM-PRO" panose="020F0600000000000000" pitchFamily="50" charset="-128"/>
              <a:ea typeface="HG丸ｺﾞｼｯｸM-PRO" panose="020F0600000000000000" pitchFamily="50" charset="-128"/>
            </a:endParaRPr>
          </a:p>
        </p:txBody>
      </p:sp>
      <p:sp>
        <p:nvSpPr>
          <p:cNvPr id="12" name="テキスト ボックス 11">
            <a:extLst>
              <a:ext uri="{FF2B5EF4-FFF2-40B4-BE49-F238E27FC236}">
                <a16:creationId xmlns:a16="http://schemas.microsoft.com/office/drawing/2014/main" id="{6AA75C65-AB1C-4972-8D83-90170D408D89}"/>
              </a:ext>
            </a:extLst>
          </p:cNvPr>
          <p:cNvSpPr txBox="1"/>
          <p:nvPr/>
        </p:nvSpPr>
        <p:spPr>
          <a:xfrm>
            <a:off x="7764746" y="6536043"/>
            <a:ext cx="4903907" cy="215444"/>
          </a:xfrm>
          <a:prstGeom prst="rect">
            <a:avLst/>
          </a:prstGeom>
          <a:noFill/>
        </p:spPr>
        <p:txBody>
          <a:bodyPr wrap="none" rtlCol="0">
            <a:spAutoFit/>
          </a:bodyPr>
          <a:lstStyle/>
          <a:p>
            <a:r>
              <a:rPr lang="en-US" altLang="ja-JP" sz="8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8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Ａ：目標に到達　</a:t>
            </a:r>
            <a:r>
              <a:rPr kumimoji="1" lang="ja-JP" altLang="en-US" sz="8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Ｂ：改善傾向にある　Ｃ：改善傾向も悪化傾向も見られなかった　Ｄ：悪化した</a:t>
            </a:r>
            <a:endParaRPr kumimoji="1" lang="ja-JP" altLang="en-US" sz="800" dirty="0"/>
          </a:p>
        </p:txBody>
      </p:sp>
      <p:graphicFrame>
        <p:nvGraphicFramePr>
          <p:cNvPr id="13" name="表 12">
            <a:extLst>
              <a:ext uri="{FF2B5EF4-FFF2-40B4-BE49-F238E27FC236}">
                <a16:creationId xmlns:a16="http://schemas.microsoft.com/office/drawing/2014/main" id="{A6A5E2A0-7AC0-4B93-9619-C26DF0A2A6A9}"/>
              </a:ext>
            </a:extLst>
          </p:cNvPr>
          <p:cNvGraphicFramePr>
            <a:graphicFrameLocks noGrp="1"/>
          </p:cNvGraphicFramePr>
          <p:nvPr>
            <p:extLst>
              <p:ext uri="{D42A27DB-BD31-4B8C-83A1-F6EECF244321}">
                <p14:modId xmlns:p14="http://schemas.microsoft.com/office/powerpoint/2010/main" val="3781546274"/>
              </p:ext>
            </p:extLst>
          </p:nvPr>
        </p:nvGraphicFramePr>
        <p:xfrm>
          <a:off x="6478048" y="872422"/>
          <a:ext cx="5913977" cy="5661728"/>
        </p:xfrm>
        <a:graphic>
          <a:graphicData uri="http://schemas.openxmlformats.org/drawingml/2006/table">
            <a:tbl>
              <a:tblPr firstRow="1" firstCol="1" bandRow="1">
                <a:tableStyleId>{5C22544A-7EE6-4342-B048-85BDC9FD1C3A}</a:tableStyleId>
              </a:tblPr>
              <a:tblGrid>
                <a:gridCol w="166592">
                  <a:extLst>
                    <a:ext uri="{9D8B030D-6E8A-4147-A177-3AD203B41FA5}">
                      <a16:colId xmlns:a16="http://schemas.microsoft.com/office/drawing/2014/main" val="3059580235"/>
                    </a:ext>
                  </a:extLst>
                </a:gridCol>
                <a:gridCol w="1597660">
                  <a:extLst>
                    <a:ext uri="{9D8B030D-6E8A-4147-A177-3AD203B41FA5}">
                      <a16:colId xmlns:a16="http://schemas.microsoft.com/office/drawing/2014/main" val="718138254"/>
                    </a:ext>
                  </a:extLst>
                </a:gridCol>
                <a:gridCol w="3517900">
                  <a:extLst>
                    <a:ext uri="{9D8B030D-6E8A-4147-A177-3AD203B41FA5}">
                      <a16:colId xmlns:a16="http://schemas.microsoft.com/office/drawing/2014/main" val="2552387858"/>
                    </a:ext>
                  </a:extLst>
                </a:gridCol>
                <a:gridCol w="310125">
                  <a:extLst>
                    <a:ext uri="{9D8B030D-6E8A-4147-A177-3AD203B41FA5}">
                      <a16:colId xmlns:a16="http://schemas.microsoft.com/office/drawing/2014/main" val="616403305"/>
                    </a:ext>
                  </a:extLst>
                </a:gridCol>
                <a:gridCol w="321700">
                  <a:extLst>
                    <a:ext uri="{9D8B030D-6E8A-4147-A177-3AD203B41FA5}">
                      <a16:colId xmlns:a16="http://schemas.microsoft.com/office/drawing/2014/main" val="153058750"/>
                    </a:ext>
                  </a:extLst>
                </a:gridCol>
              </a:tblGrid>
              <a:tr h="285951">
                <a:tc gridSpan="2">
                  <a:txBody>
                    <a:bodyPr/>
                    <a:lstStyle/>
                    <a:p>
                      <a:pPr algn="ctr">
                        <a:lnSpc>
                          <a:spcPts val="1000"/>
                        </a:lnSpc>
                        <a:spcAft>
                          <a:spcPts val="0"/>
                        </a:spcAft>
                      </a:pPr>
                      <a:r>
                        <a:rPr lang="ja-JP" altLang="en-US" sz="1000" kern="100" dirty="0">
                          <a:solidFill>
                            <a:schemeClr val="tx1"/>
                          </a:solidFill>
                          <a:effectLst/>
                          <a:latin typeface="HG丸ｺﾞｼｯｸM-PRO" panose="020F0600000000000000" pitchFamily="50" charset="-128"/>
                          <a:ea typeface="HG丸ｺﾞｼｯｸM-PRO" panose="020F0600000000000000" pitchFamily="50" charset="-128"/>
                          <a:cs typeface="+mn-cs"/>
                        </a:rPr>
                        <a:t>項目（実績値）</a:t>
                      </a:r>
                      <a:endParaRPr lang="ja-JP" altLang="en-US" sz="10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36000" marR="36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hMerge="1">
                  <a:txBody>
                    <a:bodyPr/>
                    <a:lstStyle/>
                    <a:p>
                      <a:pPr algn="ctr">
                        <a:lnSpc>
                          <a:spcPts val="1000"/>
                        </a:lnSpc>
                        <a:spcAft>
                          <a:spcPts val="0"/>
                        </a:spcAft>
                      </a:pPr>
                      <a:r>
                        <a:rPr lang="ja-JP" altLang="en-US" sz="1000" kern="100" dirty="0">
                          <a:solidFill>
                            <a:schemeClr val="tx1"/>
                          </a:solidFill>
                          <a:effectLst/>
                          <a:latin typeface="HG丸ｺﾞｼｯｸM-PRO" panose="020F0600000000000000" pitchFamily="50" charset="-128"/>
                          <a:ea typeface="HG丸ｺﾞｼｯｸM-PRO" panose="020F0600000000000000" pitchFamily="50" charset="-128"/>
                          <a:cs typeface="+mn-cs"/>
                        </a:rPr>
                        <a:t>項目</a:t>
                      </a:r>
                      <a:endParaRPr lang="ja-JP" sz="10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36000" marR="36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r>
                        <a:rPr lang="ja-JP" altLang="en-US" sz="10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評価（目標値等含む）</a:t>
                      </a:r>
                      <a:endParaRPr kumimoji="1" lang="ja-JP" altLang="en-US" dirty="0"/>
                    </a:p>
                  </a:txBody>
                  <a:tcPr marL="36000" marR="36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r>
                        <a:rPr lang="ja-JP" altLang="en-US" sz="8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暫定</a:t>
                      </a:r>
                      <a:endParaRPr lang="en-US" altLang="ja-JP" sz="8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ctr"/>
                      <a:r>
                        <a:rPr lang="ja-JP" altLang="en-US" sz="8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評価</a:t>
                      </a:r>
                      <a:endParaRPr kumimoji="1" lang="ja-JP" altLang="en-US" dirty="0"/>
                    </a:p>
                  </a:txBody>
                  <a:tcPr marL="36000" marR="36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r>
                        <a:rPr lang="ja-JP" altLang="en-US" sz="8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最終</a:t>
                      </a:r>
                      <a:endParaRPr lang="en-US" altLang="ja-JP" sz="8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ctr"/>
                      <a:r>
                        <a:rPr lang="ja-JP" altLang="en-US" sz="8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評価</a:t>
                      </a:r>
                      <a:endParaRPr kumimoji="1" lang="ja-JP" altLang="en-US" dirty="0"/>
                    </a:p>
                  </a:txBody>
                  <a:tcPr marL="36000" marR="36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extLst>
                  <a:ext uri="{0D108BD9-81ED-4DB2-BD59-A6C34878D82A}">
                    <a16:rowId xmlns:a16="http://schemas.microsoft.com/office/drawing/2014/main" val="2020186776"/>
                  </a:ext>
                </a:extLst>
              </a:tr>
              <a:tr h="258908">
                <a:tc gridSpan="5">
                  <a:txBody>
                    <a:bodyPr/>
                    <a:lstStyle/>
                    <a:p>
                      <a:pPr algn="l">
                        <a:lnSpc>
                          <a:spcPts val="1000"/>
                        </a:lnSpc>
                        <a:spcAft>
                          <a:spcPts val="0"/>
                        </a:spcAft>
                      </a:pPr>
                      <a:r>
                        <a:rPr lang="ja-JP" altLang="en-US"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５　その他予防・健康づくりの取組</a:t>
                      </a:r>
                      <a:endParaRPr lang="ja-JP" altLang="ja-JP"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36000" marR="36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lnSpc>
                          <a:spcPts val="1000"/>
                        </a:lnSpc>
                        <a:spcAft>
                          <a:spcPts val="0"/>
                        </a:spcAft>
                      </a:pPr>
                      <a:endParaRPr lang="ja-JP" altLang="ja-JP"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36000" marR="36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021674941"/>
                  </a:ext>
                </a:extLst>
              </a:tr>
              <a:tr h="945198">
                <a:tc rowSpan="5">
                  <a:txBody>
                    <a:bodyPr/>
                    <a:lstStyle/>
                    <a:p>
                      <a:pPr algn="ctr">
                        <a:lnSpc>
                          <a:spcPts val="1000"/>
                        </a:lnSpc>
                        <a:spcAft>
                          <a:spcPts val="0"/>
                        </a:spcAft>
                      </a:pPr>
                      <a:endParaRPr lang="ja-JP" altLang="ja-JP"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36000" marR="36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1280160" rtl="0" eaLnBrk="1" fontAlgn="auto" latinLnBrk="0" hangingPunct="1">
                        <a:lnSpc>
                          <a:spcPts val="1000"/>
                        </a:lnSpc>
                        <a:spcBef>
                          <a:spcPts val="0"/>
                        </a:spcBef>
                        <a:spcAft>
                          <a:spcPts val="0"/>
                        </a:spcAft>
                        <a:buClrTx/>
                        <a:buSzTx/>
                        <a:buFontTx/>
                        <a:buNone/>
                        <a:tabLst/>
                        <a:defRPr/>
                      </a:pPr>
                      <a:r>
                        <a:rPr lang="ja-JP" altLang="en-US"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①がんの予防及び</a:t>
                      </a:r>
                      <a:endParaRPr lang="en-US" altLang="ja-JP"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marR="0" lvl="0" indent="0" algn="l" defTabSz="1280160" rtl="0" eaLnBrk="1" fontAlgn="auto" latinLnBrk="0" hangingPunct="1">
                        <a:lnSpc>
                          <a:spcPts val="1000"/>
                        </a:lnSpc>
                        <a:spcBef>
                          <a:spcPts val="0"/>
                        </a:spcBef>
                        <a:spcAft>
                          <a:spcPts val="0"/>
                        </a:spcAft>
                        <a:buClrTx/>
                        <a:buSzTx/>
                        <a:buFontTx/>
                        <a:buNone/>
                        <a:tabLst/>
                        <a:defRPr/>
                      </a:pPr>
                      <a:r>
                        <a:rPr lang="ja-JP" altLang="en-US"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　早期発見</a:t>
                      </a:r>
                      <a:endParaRPr lang="en-US" altLang="ja-JP"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marR="0" lvl="0" indent="0" algn="l" defTabSz="1280160" rtl="0" eaLnBrk="1" fontAlgn="auto" latinLnBrk="0" hangingPunct="1">
                        <a:lnSpc>
                          <a:spcPts val="1000"/>
                        </a:lnSpc>
                        <a:spcBef>
                          <a:spcPts val="0"/>
                        </a:spcBef>
                        <a:spcAft>
                          <a:spcPts val="0"/>
                        </a:spcAft>
                        <a:buClrTx/>
                        <a:buSzTx/>
                        <a:buFontTx/>
                        <a:buNone/>
                        <a:tabLst/>
                        <a:defRPr/>
                      </a:pPr>
                      <a:r>
                        <a:rPr lang="ja-JP" altLang="en-US"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　（目標多数のため省略）</a:t>
                      </a:r>
                      <a:endParaRPr lang="ja-JP" altLang="ja-JP"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36000" marR="36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ts val="1000"/>
                        </a:lnSpc>
                        <a:spcAft>
                          <a:spcPts val="0"/>
                        </a:spcAft>
                      </a:pPr>
                      <a:r>
                        <a:rPr lang="ja-JP" altLang="en-US" sz="85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・外部講師を活用したがん教育の実施について、新型コロナウイルスの影響もあり、活用が進</a:t>
                      </a:r>
                      <a:r>
                        <a:rPr lang="ja-JP" altLang="en-US" sz="850" u="sng" kern="100" dirty="0">
                          <a:solidFill>
                            <a:srgbClr val="FF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まない時期もあったが、令和６年度は活用が進んでおり、引き続き、教職員に対する研修を実施するとともに、外部講師を活用したがん教育の更なる推進のため、府立学校及び市町村教育員会に対する啓発をおこなう</a:t>
                      </a:r>
                      <a:r>
                        <a:rPr lang="ja-JP" altLang="en-US" sz="85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p>
                    <a:p>
                      <a:pPr algn="l">
                        <a:lnSpc>
                          <a:spcPts val="1000"/>
                        </a:lnSpc>
                        <a:spcAft>
                          <a:spcPts val="0"/>
                        </a:spcAft>
                      </a:pPr>
                      <a:r>
                        <a:rPr lang="ja-JP" altLang="en-US" sz="85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850" u="sng" kern="100" dirty="0">
                          <a:solidFill>
                            <a:srgbClr val="FF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また、</a:t>
                      </a:r>
                      <a:r>
                        <a:rPr lang="ja-JP" altLang="en-US" sz="85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がん検診受診率・がん検診精密検査受診率について、改善傾向であるが、大腸がんのがん検診受診率を除き、目標未達。</a:t>
                      </a:r>
                      <a:endParaRPr lang="ja-JP" altLang="ja-JP"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36000" marR="36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1000"/>
                        </a:lnSpc>
                        <a:spcAft>
                          <a:spcPts val="0"/>
                        </a:spcAft>
                      </a:pPr>
                      <a:r>
                        <a:rPr lang="en-US" altLang="ja-JP" sz="8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B</a:t>
                      </a:r>
                      <a:endParaRPr lang="ja-JP" altLang="ja-JP"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36000" marR="36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1000"/>
                        </a:lnSpc>
                        <a:spcAft>
                          <a:spcPts val="0"/>
                        </a:spcAft>
                      </a:pPr>
                      <a:r>
                        <a:rPr lang="en-US" altLang="ja-JP" sz="8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B</a:t>
                      </a:r>
                      <a:endParaRPr lang="ja-JP" altLang="ja-JP"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36000" marR="36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67386212"/>
                  </a:ext>
                </a:extLst>
              </a:tr>
              <a:tr h="620846">
                <a:tc vMerge="1">
                  <a:txBody>
                    <a:bodyPr/>
                    <a:lstStyle/>
                    <a:p>
                      <a:pPr algn="ctr">
                        <a:lnSpc>
                          <a:spcPts val="1000"/>
                        </a:lnSpc>
                        <a:spcAft>
                          <a:spcPts val="0"/>
                        </a:spcAft>
                      </a:pPr>
                      <a:endParaRPr lang="ja-JP" altLang="ja-JP"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36000" marR="36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ts val="1000"/>
                        </a:lnSpc>
                        <a:spcAft>
                          <a:spcPts val="0"/>
                        </a:spcAft>
                      </a:pPr>
                      <a:r>
                        <a:rPr lang="ja-JP" altLang="en-US"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②医療費の適正支給</a:t>
                      </a:r>
                      <a:endParaRPr lang="en-US" altLang="ja-JP"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l">
                        <a:lnSpc>
                          <a:spcPts val="1000"/>
                        </a:lnSpc>
                        <a:spcAft>
                          <a:spcPts val="0"/>
                        </a:spcAft>
                      </a:pPr>
                      <a:r>
                        <a:rPr lang="ja-JP" altLang="en-US"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　（目標多数のため省略）</a:t>
                      </a:r>
                      <a:endParaRPr lang="ja-JP" altLang="ja-JP"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36000" marR="36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ts val="1000"/>
                        </a:lnSpc>
                        <a:spcAft>
                          <a:spcPts val="0"/>
                        </a:spcAft>
                      </a:pPr>
                      <a:r>
                        <a:rPr lang="ja-JP" altLang="en-US" sz="85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・国民健康保険制度・後期高齢者医療制度ともに全国平均に近づいており、目標は達成しているものの、全国平均額は上回っている状況。</a:t>
                      </a:r>
                    </a:p>
                    <a:p>
                      <a:pPr algn="l">
                        <a:lnSpc>
                          <a:spcPts val="1000"/>
                        </a:lnSpc>
                        <a:spcAft>
                          <a:spcPts val="0"/>
                        </a:spcAft>
                      </a:pPr>
                      <a:r>
                        <a:rPr lang="ja-JP" altLang="en-US" sz="85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・柔道整復師等への指導・監査について、保険者からの情報提供が減少しており、指導件数等は減少。</a:t>
                      </a:r>
                      <a:endParaRPr lang="ja-JP" altLang="ja-JP"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36000" marR="36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1000"/>
                        </a:lnSpc>
                        <a:spcAft>
                          <a:spcPts val="0"/>
                        </a:spcAft>
                      </a:pPr>
                      <a:r>
                        <a:rPr lang="en-US" altLang="ja-JP" sz="8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C</a:t>
                      </a:r>
                      <a:endParaRPr lang="ja-JP" altLang="ja-JP"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36000" marR="36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1000"/>
                        </a:lnSpc>
                        <a:spcAft>
                          <a:spcPts val="0"/>
                        </a:spcAft>
                      </a:pPr>
                      <a:r>
                        <a:rPr lang="en-US" altLang="ja-JP" sz="8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C</a:t>
                      </a:r>
                      <a:endParaRPr lang="ja-JP" altLang="ja-JP"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36000" marR="36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22256638"/>
                  </a:ext>
                </a:extLst>
              </a:tr>
              <a:tr h="427037">
                <a:tc vMerge="1">
                  <a:txBody>
                    <a:bodyPr/>
                    <a:lstStyle/>
                    <a:p>
                      <a:pPr algn="ctr">
                        <a:lnSpc>
                          <a:spcPts val="1000"/>
                        </a:lnSpc>
                        <a:spcAft>
                          <a:spcPts val="0"/>
                        </a:spcAft>
                      </a:pPr>
                      <a:endParaRPr lang="ja-JP" altLang="ja-JP"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36000" marR="36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2">
                  <a:txBody>
                    <a:bodyPr/>
                    <a:lstStyle/>
                    <a:p>
                      <a:pPr algn="l">
                        <a:lnSpc>
                          <a:spcPts val="1000"/>
                        </a:lnSpc>
                        <a:spcAft>
                          <a:spcPts val="0"/>
                        </a:spcAft>
                      </a:pPr>
                      <a:r>
                        <a:rPr lang="ja-JP" altLang="en-US"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③医療機能の分化・</a:t>
                      </a:r>
                      <a:endParaRPr lang="en-US" altLang="ja-JP"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l">
                        <a:lnSpc>
                          <a:spcPts val="1000"/>
                        </a:lnSpc>
                        <a:spcAft>
                          <a:spcPts val="0"/>
                        </a:spcAft>
                      </a:pPr>
                      <a:r>
                        <a:rPr lang="ja-JP" altLang="en-US"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　連携、地域包括</a:t>
                      </a:r>
                      <a:endParaRPr lang="en-US" altLang="ja-JP"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l">
                        <a:lnSpc>
                          <a:spcPts val="1000"/>
                        </a:lnSpc>
                        <a:spcAft>
                          <a:spcPts val="0"/>
                        </a:spcAft>
                      </a:pPr>
                      <a:r>
                        <a:rPr lang="ja-JP" altLang="en-US"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　ケアシステムの</a:t>
                      </a:r>
                      <a:endParaRPr lang="en-US" altLang="ja-JP"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l">
                        <a:lnSpc>
                          <a:spcPts val="1000"/>
                        </a:lnSpc>
                        <a:spcAft>
                          <a:spcPts val="0"/>
                        </a:spcAft>
                      </a:pPr>
                      <a:r>
                        <a:rPr lang="ja-JP" altLang="en-US"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　構築</a:t>
                      </a:r>
                      <a:endParaRPr lang="en-US" altLang="ja-JP"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l">
                        <a:lnSpc>
                          <a:spcPts val="1000"/>
                        </a:lnSpc>
                        <a:spcAft>
                          <a:spcPts val="0"/>
                        </a:spcAft>
                      </a:pPr>
                      <a:r>
                        <a:rPr lang="ja-JP" altLang="en-US"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　（目標多数のため省略）</a:t>
                      </a:r>
                      <a:endParaRPr lang="ja-JP" altLang="ja-JP"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36000" marR="36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ts val="1000"/>
                        </a:lnSpc>
                        <a:spcAft>
                          <a:spcPts val="0"/>
                        </a:spcAft>
                      </a:pPr>
                      <a:r>
                        <a:rPr lang="ja-JP" altLang="en-US" sz="850" kern="10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850" u="sng" kern="100">
                          <a:solidFill>
                            <a:srgbClr val="FF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地域医療構想の推進に向けた取組を行い、</a:t>
                      </a:r>
                      <a:r>
                        <a:rPr lang="ja-JP" altLang="en-US" sz="850" kern="10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回復期病床の割合は増加しているものの、</a:t>
                      </a:r>
                      <a:r>
                        <a:rPr lang="ja-JP" altLang="en-US" sz="850" u="sng" kern="100">
                          <a:solidFill>
                            <a:srgbClr val="FF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「将来の病床数の必要量」と比較し、</a:t>
                      </a:r>
                      <a:r>
                        <a:rPr lang="ja-JP" altLang="en-US" sz="850" kern="10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回復期病床は不足</a:t>
                      </a:r>
                      <a:r>
                        <a:rPr lang="ja-JP" altLang="en-US" sz="850" u="sng" kern="100">
                          <a:solidFill>
                            <a:srgbClr val="FF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して</a:t>
                      </a:r>
                      <a:r>
                        <a:rPr lang="ja-JP" altLang="en-US" sz="850" kern="10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いる。</a:t>
                      </a:r>
                      <a:endParaRPr lang="ja-JP" altLang="ja-JP"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36000" marR="36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1000"/>
                        </a:lnSpc>
                        <a:spcAft>
                          <a:spcPts val="0"/>
                        </a:spcAft>
                      </a:pPr>
                      <a:r>
                        <a:rPr lang="en-US" altLang="ja-JP" sz="8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a:t>
                      </a:r>
                      <a:endParaRPr lang="ja-JP" altLang="ja-JP"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36000" marR="36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1000"/>
                        </a:lnSpc>
                        <a:spcAft>
                          <a:spcPts val="0"/>
                        </a:spcAft>
                      </a:pPr>
                      <a:r>
                        <a:rPr lang="en-US" altLang="ja-JP" sz="8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a:t>
                      </a:r>
                      <a:endParaRPr lang="ja-JP" altLang="ja-JP"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36000" marR="36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73122615"/>
                  </a:ext>
                </a:extLst>
              </a:tr>
              <a:tr h="1074972">
                <a:tc vMerge="1">
                  <a:txBody>
                    <a:bodyPr/>
                    <a:lstStyle/>
                    <a:p>
                      <a:pPr algn="ctr">
                        <a:lnSpc>
                          <a:spcPts val="1000"/>
                        </a:lnSpc>
                        <a:spcAft>
                          <a:spcPts val="0"/>
                        </a:spcAft>
                      </a:pPr>
                      <a:endParaRPr lang="ja-JP" altLang="ja-JP"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36000" marR="36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kumimoji="1" lang="ja-JP" altLang="en-US"/>
                    </a:p>
                  </a:txBody>
                  <a:tcPr/>
                </a:tc>
                <a:tc>
                  <a:txBody>
                    <a:bodyPr/>
                    <a:lstStyle/>
                    <a:p>
                      <a:pPr algn="l">
                        <a:lnSpc>
                          <a:spcPts val="1000"/>
                        </a:lnSpc>
                        <a:spcAft>
                          <a:spcPts val="0"/>
                        </a:spcAft>
                      </a:pPr>
                      <a:r>
                        <a:rPr lang="ja-JP" altLang="en-US" sz="850" kern="10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・機能強化型の在宅療養支援診療所及び在宅療養支援病院の整備や</a:t>
                      </a:r>
                      <a:r>
                        <a:rPr lang="ja-JP" altLang="en-US" sz="850" u="sng" kern="100">
                          <a:solidFill>
                            <a:srgbClr val="FF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在宅医療に関わる人材育成</a:t>
                      </a:r>
                      <a:r>
                        <a:rPr lang="ja-JP" altLang="en-US" sz="850" kern="10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は一定進んだが、</a:t>
                      </a:r>
                      <a:r>
                        <a:rPr lang="ja-JP" altLang="en-US" sz="850" u="sng" kern="100">
                          <a:solidFill>
                            <a:srgbClr val="FF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今後の在宅医療需要を見据え、引き続き、</a:t>
                      </a:r>
                      <a:r>
                        <a:rPr lang="ja-JP" altLang="en-US" sz="850" kern="10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退院支援から看取りまで地域で完結できる医療提供体制と関係者の連携体制の構築・整備が必要。</a:t>
                      </a:r>
                    </a:p>
                    <a:p>
                      <a:pPr algn="l">
                        <a:lnSpc>
                          <a:spcPts val="1000"/>
                        </a:lnSpc>
                        <a:spcAft>
                          <a:spcPts val="0"/>
                        </a:spcAft>
                      </a:pPr>
                      <a:r>
                        <a:rPr lang="ja-JP" altLang="en-US" sz="850" kern="10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・地域の実情に応じた在宅医療・介護連携の提供体制を構築するため、取組み内容の充実を図りつつ、</a:t>
                      </a:r>
                      <a:r>
                        <a:rPr lang="en-US" altLang="ja-JP" sz="850" kern="10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PDCA</a:t>
                      </a:r>
                      <a:r>
                        <a:rPr lang="ja-JP" altLang="en-US" sz="850" kern="10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サイクルに沿った取組みが継続的に行われるよう</a:t>
                      </a:r>
                      <a:r>
                        <a:rPr lang="ja-JP" altLang="en-US" sz="850" u="sng" kern="100">
                          <a:solidFill>
                            <a:srgbClr val="FF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介護予防・重度化防止の取組みも含めた</a:t>
                      </a:r>
                      <a:r>
                        <a:rPr lang="ja-JP" altLang="en-US" sz="850" kern="10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市町村への支援が必要。</a:t>
                      </a:r>
                      <a:endParaRPr kumimoji="1" lang="ja-JP" altLang="en-US"/>
                    </a:p>
                  </a:txBody>
                  <a:tcPr marL="36000" marR="36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1000"/>
                        </a:lnSpc>
                        <a:spcAft>
                          <a:spcPts val="0"/>
                        </a:spcAft>
                      </a:pPr>
                      <a:r>
                        <a:rPr lang="en-US" altLang="ja-JP" sz="8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B</a:t>
                      </a:r>
                      <a:endParaRPr kumimoji="1" lang="ja-JP" altLang="en-US" dirty="0"/>
                    </a:p>
                  </a:txBody>
                  <a:tcPr marL="36000" marR="36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1000"/>
                        </a:lnSpc>
                        <a:spcAft>
                          <a:spcPts val="0"/>
                        </a:spcAft>
                      </a:pPr>
                      <a:r>
                        <a:rPr lang="en-US" altLang="ja-JP" sz="8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B</a:t>
                      </a:r>
                      <a:endParaRPr kumimoji="1" lang="ja-JP" altLang="en-US" dirty="0"/>
                    </a:p>
                  </a:txBody>
                  <a:tcPr marL="36000" marR="36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48853465"/>
                  </a:ext>
                </a:extLst>
              </a:tr>
              <a:tr h="555879">
                <a:tc vMerge="1">
                  <a:txBody>
                    <a:bodyPr/>
                    <a:lstStyle/>
                    <a:p>
                      <a:pPr algn="ctr">
                        <a:lnSpc>
                          <a:spcPts val="1000"/>
                        </a:lnSpc>
                        <a:spcAft>
                          <a:spcPts val="0"/>
                        </a:spcAft>
                      </a:pPr>
                      <a:endParaRPr lang="ja-JP" altLang="ja-JP"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36000" marR="36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1280160" rtl="0" eaLnBrk="1" fontAlgn="auto" latinLnBrk="0" hangingPunct="1">
                        <a:lnSpc>
                          <a:spcPts val="1000"/>
                        </a:lnSpc>
                        <a:spcBef>
                          <a:spcPts val="0"/>
                        </a:spcBef>
                        <a:spcAft>
                          <a:spcPts val="0"/>
                        </a:spcAft>
                        <a:buClrTx/>
                        <a:buSzTx/>
                        <a:buFontTx/>
                        <a:buNone/>
                        <a:tabLst/>
                        <a:defRPr/>
                      </a:pPr>
                      <a:r>
                        <a:rPr lang="ja-JP" altLang="en-US"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④医療費の見える化</a:t>
                      </a:r>
                      <a:endParaRPr lang="en-US" altLang="ja-JP"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marR="0" lvl="0" indent="0" algn="l" defTabSz="1280160" rtl="0" eaLnBrk="1" fontAlgn="auto" latinLnBrk="0" hangingPunct="1">
                        <a:lnSpc>
                          <a:spcPts val="1000"/>
                        </a:lnSpc>
                        <a:spcBef>
                          <a:spcPts val="0"/>
                        </a:spcBef>
                        <a:spcAft>
                          <a:spcPts val="0"/>
                        </a:spcAft>
                        <a:buClrTx/>
                        <a:buSzTx/>
                        <a:buFontTx/>
                        <a:buNone/>
                        <a:tabLst/>
                        <a:defRPr/>
                      </a:pPr>
                      <a:r>
                        <a:rPr lang="ja-JP" altLang="en-US"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　・データヘルスの</a:t>
                      </a:r>
                      <a:endParaRPr lang="en-US" altLang="ja-JP"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marR="0" lvl="0" indent="0" algn="l" defTabSz="1280160" rtl="0" eaLnBrk="1" fontAlgn="auto" latinLnBrk="0" hangingPunct="1">
                        <a:lnSpc>
                          <a:spcPts val="1000"/>
                        </a:lnSpc>
                        <a:spcBef>
                          <a:spcPts val="0"/>
                        </a:spcBef>
                        <a:spcAft>
                          <a:spcPts val="0"/>
                        </a:spcAft>
                        <a:buClrTx/>
                        <a:buSzTx/>
                        <a:buFontTx/>
                        <a:buNone/>
                        <a:tabLst/>
                        <a:defRPr/>
                      </a:pPr>
                      <a:r>
                        <a:rPr lang="ja-JP" altLang="en-US"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　推進</a:t>
                      </a:r>
                      <a:endParaRPr lang="en-US" altLang="ja-JP"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marR="0" lvl="0" indent="0" algn="l" defTabSz="1280160" rtl="0" eaLnBrk="1" fontAlgn="auto" latinLnBrk="0" hangingPunct="1">
                        <a:lnSpc>
                          <a:spcPts val="1000"/>
                        </a:lnSpc>
                        <a:spcBef>
                          <a:spcPts val="0"/>
                        </a:spcBef>
                        <a:spcAft>
                          <a:spcPts val="0"/>
                        </a:spcAft>
                        <a:buClrTx/>
                        <a:buSzTx/>
                        <a:buFontTx/>
                        <a:buNone/>
                        <a:tabLst/>
                        <a:defRPr/>
                      </a:pPr>
                      <a:r>
                        <a:rPr lang="ja-JP" altLang="en-US"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　（令和４年度：全市町村）</a:t>
                      </a:r>
                      <a:endParaRPr lang="ja-JP" altLang="ja-JP"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36000" marR="36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1280160" rtl="0" eaLnBrk="1" fontAlgn="auto" latinLnBrk="0" hangingPunct="1">
                        <a:lnSpc>
                          <a:spcPts val="1000"/>
                        </a:lnSpc>
                        <a:spcBef>
                          <a:spcPts val="0"/>
                        </a:spcBef>
                        <a:spcAft>
                          <a:spcPts val="0"/>
                        </a:spcAft>
                        <a:buClrTx/>
                        <a:buSzTx/>
                        <a:buFontTx/>
                        <a:buNone/>
                        <a:tabLst/>
                        <a:defRPr/>
                      </a:pPr>
                      <a:r>
                        <a:rPr lang="ja-JP" altLang="en-US" sz="85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全市町村がデータヘルス計画を策定し、計画に基づく保健事業を実施するようになり、今後は府が提供するツール等を活用し、データ分析を踏まえた地域課題の把握と、課題に対する保健事業への展開につなげることが必要。</a:t>
                      </a:r>
                      <a:endParaRPr lang="ja-JP" altLang="ja-JP"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36000" marR="36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1280160" rtl="0" eaLnBrk="1" fontAlgn="auto" latinLnBrk="0" hangingPunct="1">
                        <a:lnSpc>
                          <a:spcPts val="1000"/>
                        </a:lnSpc>
                        <a:spcBef>
                          <a:spcPts val="0"/>
                        </a:spcBef>
                        <a:spcAft>
                          <a:spcPts val="0"/>
                        </a:spcAft>
                        <a:buClrTx/>
                        <a:buSzTx/>
                        <a:buFontTx/>
                        <a:buNone/>
                        <a:tabLst/>
                        <a:defRPr/>
                      </a:pPr>
                      <a:r>
                        <a:rPr lang="en-US" altLang="ja-JP" sz="8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a:t>
                      </a:r>
                      <a:endParaRPr lang="ja-JP" altLang="ja-JP"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36000" marR="36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1280160" rtl="0" eaLnBrk="1" fontAlgn="auto" latinLnBrk="0" hangingPunct="1">
                        <a:lnSpc>
                          <a:spcPts val="1000"/>
                        </a:lnSpc>
                        <a:spcBef>
                          <a:spcPts val="0"/>
                        </a:spcBef>
                        <a:spcAft>
                          <a:spcPts val="0"/>
                        </a:spcAft>
                        <a:buClrTx/>
                        <a:buSzTx/>
                        <a:buFontTx/>
                        <a:buNone/>
                        <a:tabLst/>
                        <a:defRPr/>
                      </a:pPr>
                      <a:r>
                        <a:rPr lang="en-US" altLang="ja-JP" sz="8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a:t>
                      </a:r>
                      <a:endParaRPr lang="ja-JP" altLang="ja-JP"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36000" marR="36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13194180"/>
                  </a:ext>
                </a:extLst>
              </a:tr>
              <a:tr h="166559">
                <a:tc gridSpan="5">
                  <a:txBody>
                    <a:bodyPr/>
                    <a:lstStyle/>
                    <a:p>
                      <a:pPr algn="l">
                        <a:lnSpc>
                          <a:spcPts val="1000"/>
                        </a:lnSpc>
                        <a:spcAft>
                          <a:spcPts val="0"/>
                        </a:spcAft>
                      </a:pPr>
                      <a:r>
                        <a:rPr lang="ja-JP" altLang="en-US"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二　医療の効率的な提供の推進に関する目標及び施策の進捗状況</a:t>
                      </a:r>
                    </a:p>
                  </a:txBody>
                  <a:tcPr marL="36000" marR="36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338346283"/>
                  </a:ext>
                </a:extLst>
              </a:tr>
              <a:tr h="685652">
                <a:tc gridSpan="2">
                  <a:txBody>
                    <a:bodyPr/>
                    <a:lstStyle/>
                    <a:p>
                      <a:pPr algn="l">
                        <a:lnSpc>
                          <a:spcPts val="1000"/>
                        </a:lnSpc>
                        <a:spcAft>
                          <a:spcPts val="0"/>
                        </a:spcAft>
                      </a:pPr>
                      <a:r>
                        <a:rPr lang="ja-JP" altLang="en-US"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１　後発医薬品の使用促進</a:t>
                      </a:r>
                      <a:endParaRPr lang="en-US" altLang="ja-JP"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l">
                        <a:lnSpc>
                          <a:spcPts val="1000"/>
                        </a:lnSpc>
                        <a:spcAft>
                          <a:spcPts val="0"/>
                        </a:spcAft>
                      </a:pPr>
                      <a:r>
                        <a:rPr lang="ja-JP" altLang="en-US"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　（令和４年度：</a:t>
                      </a:r>
                      <a:r>
                        <a:rPr lang="en-US" altLang="ja-JP"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8</a:t>
                      </a:r>
                      <a:r>
                        <a:rPr lang="ja-JP" altLang="en-US"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１</a:t>
                      </a:r>
                      <a:r>
                        <a:rPr lang="en-US" altLang="ja-JP"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.5%</a:t>
                      </a:r>
                      <a:r>
                        <a:rPr lang="ja-JP" altLang="en-US"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p>
                  </a:txBody>
                  <a:tcPr marL="36000" marR="36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a:lnSpc>
                          <a:spcPts val="1000"/>
                        </a:lnSpc>
                        <a:spcAft>
                          <a:spcPts val="0"/>
                        </a:spcAft>
                      </a:pPr>
                      <a:r>
                        <a:rPr lang="ja-JP" altLang="en-US"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後発医薬品の使用促進</a:t>
                      </a:r>
                      <a:endParaRPr lang="ja-JP"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36000" marR="36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ts val="1000"/>
                        </a:lnSpc>
                        <a:spcAft>
                          <a:spcPts val="0"/>
                        </a:spcAft>
                      </a:pPr>
                      <a:r>
                        <a:rPr lang="ja-JP" altLang="en-US" sz="85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・目標（</a:t>
                      </a:r>
                      <a:r>
                        <a:rPr lang="en-US" altLang="ja-JP" sz="85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80</a:t>
                      </a:r>
                      <a:r>
                        <a:rPr lang="ja-JP" altLang="en-US" sz="85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％以上）は達成したものの、依然、全国平均を下回っている状況であり、供給状況に留意しつつ、引き続き、後発医薬品の普及啓発が必要。</a:t>
                      </a:r>
                    </a:p>
                    <a:p>
                      <a:pPr algn="just">
                        <a:lnSpc>
                          <a:spcPts val="1000"/>
                        </a:lnSpc>
                        <a:spcAft>
                          <a:spcPts val="0"/>
                        </a:spcAft>
                      </a:pPr>
                      <a:r>
                        <a:rPr lang="ja-JP" altLang="en-US" sz="85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850" i="0" u="sng" kern="100" dirty="0">
                          <a:solidFill>
                            <a:srgbClr val="FF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また、</a:t>
                      </a:r>
                      <a:r>
                        <a:rPr lang="ja-JP" altLang="en-US" sz="85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さらなる使用促進に向けて地域フォーミュラリの取組みの支援が必要。</a:t>
                      </a:r>
                      <a:endParaRPr lang="ja-JP" altLang="en-US"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36000" marR="36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1000"/>
                        </a:lnSpc>
                        <a:spcAft>
                          <a:spcPts val="0"/>
                        </a:spcAft>
                      </a:pPr>
                      <a:r>
                        <a:rPr lang="en-US" altLang="ja-JP" sz="8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a:t>
                      </a:r>
                      <a:endParaRPr lang="ja-JP" altLang="en-US"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36000" marR="36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1000"/>
                        </a:lnSpc>
                        <a:spcAft>
                          <a:spcPts val="0"/>
                        </a:spcAft>
                      </a:pPr>
                      <a:r>
                        <a:rPr lang="en-US" altLang="ja-JP" sz="8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a:t>
                      </a:r>
                      <a:endParaRPr lang="ja-JP" altLang="en-US"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36000" marR="36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28224778"/>
                  </a:ext>
                </a:extLst>
              </a:tr>
              <a:tr h="640726">
                <a:tc gridSpan="2">
                  <a:txBody>
                    <a:bodyPr/>
                    <a:lstStyle/>
                    <a:p>
                      <a:pPr algn="l">
                        <a:lnSpc>
                          <a:spcPts val="1000"/>
                        </a:lnSpc>
                        <a:spcAft>
                          <a:spcPts val="0"/>
                        </a:spcAft>
                      </a:pPr>
                      <a:r>
                        <a:rPr lang="ja-JP" altLang="en-US"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２　医薬品の適正使用</a:t>
                      </a:r>
                      <a:endParaRPr lang="en-US" altLang="ja-JP"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l">
                        <a:lnSpc>
                          <a:spcPts val="1000"/>
                        </a:lnSpc>
                        <a:spcAft>
                          <a:spcPts val="0"/>
                        </a:spcAft>
                      </a:pPr>
                      <a:r>
                        <a:rPr lang="ja-JP" altLang="en-US"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　　の推進に関する目標</a:t>
                      </a:r>
                      <a:endParaRPr lang="en-US" altLang="ja-JP"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l">
                        <a:lnSpc>
                          <a:spcPts val="1000"/>
                        </a:lnSpc>
                        <a:spcAft>
                          <a:spcPts val="0"/>
                        </a:spcAft>
                      </a:pPr>
                      <a:r>
                        <a:rPr lang="ja-JP" altLang="en-US"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　（目標多数のため省略）</a:t>
                      </a:r>
                      <a:endParaRPr lang="en-US" altLang="ja-JP"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36000" marR="36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a:lnSpc>
                          <a:spcPts val="1000"/>
                        </a:lnSpc>
                        <a:spcAft>
                          <a:spcPts val="0"/>
                        </a:spcAft>
                      </a:pPr>
                      <a:r>
                        <a:rPr lang="ja-JP" altLang="en-US"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医薬品の適正使用の推進に関する目標</a:t>
                      </a:r>
                      <a:endParaRPr lang="en-US" altLang="ja-JP"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l">
                        <a:lnSpc>
                          <a:spcPts val="1000"/>
                        </a:lnSpc>
                        <a:spcAft>
                          <a:spcPts val="0"/>
                        </a:spcAft>
                      </a:pPr>
                      <a:r>
                        <a:rPr lang="ja-JP" altLang="en-US"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（重複・多剤投薬）</a:t>
                      </a:r>
                      <a:endParaRPr lang="ja-JP"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36000" marR="36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ts val="1000"/>
                        </a:lnSpc>
                        <a:spcAft>
                          <a:spcPts val="0"/>
                        </a:spcAft>
                      </a:pPr>
                      <a:r>
                        <a:rPr lang="ja-JP" altLang="en-US" sz="85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・調剤費等は年々減少しているものの、目標である平成</a:t>
                      </a:r>
                      <a:r>
                        <a:rPr lang="en-US" altLang="ja-JP" sz="85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25</a:t>
                      </a:r>
                      <a:r>
                        <a:rPr lang="ja-JP" altLang="en-US" sz="85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年度比半減には達していない。</a:t>
                      </a:r>
                    </a:p>
                    <a:p>
                      <a:pPr algn="just">
                        <a:lnSpc>
                          <a:spcPts val="1000"/>
                        </a:lnSpc>
                        <a:spcAft>
                          <a:spcPts val="0"/>
                        </a:spcAft>
                      </a:pPr>
                      <a:r>
                        <a:rPr lang="ja-JP" altLang="en-US" sz="85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・引続き、かかりつけ薬剤師・薬局の普及に向け府民への周知をより一層図っていく必要がある。</a:t>
                      </a:r>
                      <a:endParaRPr lang="en-US" altLang="ja-JP"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36000" marR="36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1000"/>
                        </a:lnSpc>
                        <a:spcAft>
                          <a:spcPts val="0"/>
                        </a:spcAft>
                      </a:pPr>
                      <a:r>
                        <a:rPr lang="en-US" altLang="ja-JP" sz="8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C</a:t>
                      </a:r>
                      <a:endParaRPr lang="en-US" altLang="ja-JP"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36000" marR="36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1000"/>
                        </a:lnSpc>
                        <a:spcAft>
                          <a:spcPts val="0"/>
                        </a:spcAft>
                      </a:pPr>
                      <a:r>
                        <a:rPr lang="en-US" altLang="ja-JP" sz="8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C</a:t>
                      </a:r>
                      <a:endParaRPr lang="en-US" altLang="ja-JP"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36000" marR="36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31271729"/>
                  </a:ext>
                </a:extLst>
              </a:tr>
            </a:tbl>
          </a:graphicData>
        </a:graphic>
      </p:graphicFrame>
      <p:sp>
        <p:nvSpPr>
          <p:cNvPr id="16" name="テキスト ボックス 15">
            <a:extLst>
              <a:ext uri="{FF2B5EF4-FFF2-40B4-BE49-F238E27FC236}">
                <a16:creationId xmlns:a16="http://schemas.microsoft.com/office/drawing/2014/main" id="{2BE912B3-BF31-42EB-A314-D0CBBFAA6D29}"/>
              </a:ext>
            </a:extLst>
          </p:cNvPr>
          <p:cNvSpPr txBox="1"/>
          <p:nvPr/>
        </p:nvSpPr>
        <p:spPr>
          <a:xfrm>
            <a:off x="4958915" y="7118646"/>
            <a:ext cx="7487722" cy="2451120"/>
          </a:xfrm>
          <a:prstGeom prst="rect">
            <a:avLst/>
          </a:prstGeom>
          <a:noFill/>
        </p:spPr>
        <p:txBody>
          <a:bodyPr wrap="square" rtlCol="0" anchor="ctr">
            <a:spAutoFit/>
          </a:bodyPr>
          <a:lstStyle/>
          <a:p>
            <a:pPr>
              <a:lnSpc>
                <a:spcPts val="1500"/>
              </a:lnSpc>
            </a:pPr>
            <a:r>
              <a:rPr kumimoji="1" lang="ja-JP" altLang="en-US" sz="1000" dirty="0">
                <a:latin typeface="HG丸ｺﾞｼｯｸM-PRO" panose="020F0600000000000000" pitchFamily="50" charset="-128"/>
                <a:ea typeface="HG丸ｺﾞｼｯｸM-PRO" panose="020F0600000000000000" pitchFamily="50" charset="-128"/>
              </a:rPr>
              <a:t>一　住民の健康の保持の推進</a:t>
            </a:r>
            <a:endParaRPr kumimoji="1" lang="en-US" altLang="ja-JP" sz="1000" dirty="0">
              <a:latin typeface="HG丸ｺﾞｼｯｸM-PRO" panose="020F0600000000000000" pitchFamily="50" charset="-128"/>
              <a:ea typeface="HG丸ｺﾞｼｯｸM-PRO" panose="020F0600000000000000" pitchFamily="50" charset="-128"/>
            </a:endParaRPr>
          </a:p>
          <a:p>
            <a:pPr>
              <a:lnSpc>
                <a:spcPts val="1500"/>
              </a:lnSpc>
            </a:pPr>
            <a:r>
              <a:rPr kumimoji="1" lang="ja-JP" altLang="en-US" sz="1000" dirty="0">
                <a:latin typeface="HG丸ｺﾞｼｯｸM-PRO" panose="020F0600000000000000" pitchFamily="50" charset="-128"/>
                <a:ea typeface="HG丸ｺﾞｼｯｸM-PRO" panose="020F0600000000000000" pitchFamily="50" charset="-128"/>
              </a:rPr>
              <a:t>　　　第３期医療費適正化計画における令和５年度の特定健康診査実施率</a:t>
            </a:r>
            <a:r>
              <a:rPr kumimoji="1" lang="en-US" altLang="ja-JP" sz="1000" dirty="0">
                <a:latin typeface="HG丸ｺﾞｼｯｸM-PRO" panose="020F0600000000000000" pitchFamily="50" charset="-128"/>
                <a:ea typeface="HG丸ｺﾞｼｯｸM-PRO" panose="020F0600000000000000" pitchFamily="50" charset="-128"/>
              </a:rPr>
              <a:t>70</a:t>
            </a:r>
            <a:r>
              <a:rPr kumimoji="1" lang="ja-JP" altLang="en-US" sz="1000" dirty="0">
                <a:latin typeface="HG丸ｺﾞｼｯｸM-PRO" panose="020F0600000000000000" pitchFamily="50" charset="-128"/>
                <a:ea typeface="HG丸ｺﾞｼｯｸM-PRO" panose="020F0600000000000000" pitchFamily="50" charset="-128"/>
              </a:rPr>
              <a:t>％、特定保健指導実施率</a:t>
            </a:r>
            <a:r>
              <a:rPr kumimoji="1" lang="en-US" altLang="ja-JP" sz="1000" dirty="0">
                <a:latin typeface="HG丸ｺﾞｼｯｸM-PRO" panose="020F0600000000000000" pitchFamily="50" charset="-128"/>
                <a:ea typeface="HG丸ｺﾞｼｯｸM-PRO" panose="020F0600000000000000" pitchFamily="50" charset="-128"/>
              </a:rPr>
              <a:t>45</a:t>
            </a:r>
            <a:r>
              <a:rPr kumimoji="1" lang="ja-JP" altLang="en-US" sz="1000" dirty="0">
                <a:latin typeface="HG丸ｺﾞｼｯｸM-PRO" panose="020F0600000000000000" pitchFamily="50" charset="-128"/>
                <a:ea typeface="HG丸ｺﾞｼｯｸM-PRO" panose="020F0600000000000000" pitchFamily="50" charset="-128"/>
              </a:rPr>
              <a:t>％、メタボリック</a:t>
            </a:r>
            <a:endParaRPr kumimoji="1" lang="en-US" altLang="ja-JP" sz="1000" dirty="0">
              <a:latin typeface="HG丸ｺﾞｼｯｸM-PRO" panose="020F0600000000000000" pitchFamily="50" charset="-128"/>
              <a:ea typeface="HG丸ｺﾞｼｯｸM-PRO" panose="020F0600000000000000" pitchFamily="50" charset="-128"/>
            </a:endParaRPr>
          </a:p>
          <a:p>
            <a:pPr>
              <a:lnSpc>
                <a:spcPts val="1500"/>
              </a:lnSpc>
            </a:pPr>
            <a:r>
              <a:rPr kumimoji="1" lang="ja-JP" altLang="en-US" sz="1000" dirty="0">
                <a:latin typeface="HG丸ｺﾞｼｯｸM-PRO" panose="020F0600000000000000" pitchFamily="50" charset="-128"/>
                <a:ea typeface="HG丸ｺﾞｼｯｸM-PRO" panose="020F0600000000000000" pitchFamily="50" charset="-128"/>
              </a:rPr>
              <a:t>　　　シンドローム該当者及び予備群者の減少率</a:t>
            </a:r>
            <a:r>
              <a:rPr kumimoji="1" lang="en-US" altLang="ja-JP" sz="1000" dirty="0">
                <a:latin typeface="HG丸ｺﾞｼｯｸM-PRO" panose="020F0600000000000000" pitchFamily="50" charset="-128"/>
                <a:ea typeface="HG丸ｺﾞｼｯｸM-PRO" panose="020F0600000000000000" pitchFamily="50" charset="-128"/>
              </a:rPr>
              <a:t>25</a:t>
            </a:r>
            <a:r>
              <a:rPr kumimoji="1" lang="ja-JP" altLang="en-US" sz="1000" dirty="0">
                <a:latin typeface="HG丸ｺﾞｼｯｸM-PRO" panose="020F0600000000000000" pitchFamily="50" charset="-128"/>
                <a:ea typeface="HG丸ｺﾞｼｯｸM-PRO" panose="020F0600000000000000" pitchFamily="50" charset="-128"/>
              </a:rPr>
              <a:t>％の目標については、それぞれ実績との差異が大きいことから、引き続き</a:t>
            </a:r>
            <a:endParaRPr kumimoji="1" lang="en-US" altLang="ja-JP" sz="1000" dirty="0">
              <a:latin typeface="HG丸ｺﾞｼｯｸM-PRO" panose="020F0600000000000000" pitchFamily="50" charset="-128"/>
              <a:ea typeface="HG丸ｺﾞｼｯｸM-PRO" panose="020F0600000000000000" pitchFamily="50" charset="-128"/>
            </a:endParaRPr>
          </a:p>
          <a:p>
            <a:pPr>
              <a:lnSpc>
                <a:spcPts val="1500"/>
              </a:lnSpc>
            </a:pPr>
            <a:r>
              <a:rPr kumimoji="1" lang="ja-JP" altLang="en-US" sz="1000" dirty="0">
                <a:latin typeface="HG丸ｺﾞｼｯｸM-PRO" panose="020F0600000000000000" pitchFamily="50" charset="-128"/>
                <a:ea typeface="HG丸ｺﾞｼｯｸM-PRO" panose="020F0600000000000000" pitchFamily="50" charset="-128"/>
              </a:rPr>
              <a:t>　　　第４期医療費適正化計画においても、実施率・減少率の向上に向けて、関係者の更なる取組をより一層促す必要がある。</a:t>
            </a:r>
            <a:endParaRPr kumimoji="1" lang="en-US" altLang="ja-JP" sz="1000" dirty="0">
              <a:latin typeface="HG丸ｺﾞｼｯｸM-PRO" panose="020F0600000000000000" pitchFamily="50" charset="-128"/>
              <a:ea typeface="HG丸ｺﾞｼｯｸM-PRO" panose="020F0600000000000000" pitchFamily="50" charset="-128"/>
            </a:endParaRPr>
          </a:p>
          <a:p>
            <a:pPr>
              <a:lnSpc>
                <a:spcPts val="300"/>
              </a:lnSpc>
            </a:pPr>
            <a:endParaRPr kumimoji="1" lang="en-US" altLang="ja-JP" sz="1000" dirty="0">
              <a:latin typeface="HG丸ｺﾞｼｯｸM-PRO" panose="020F0600000000000000" pitchFamily="50" charset="-128"/>
              <a:ea typeface="HG丸ｺﾞｼｯｸM-PRO" panose="020F0600000000000000" pitchFamily="50" charset="-128"/>
            </a:endParaRPr>
          </a:p>
          <a:p>
            <a:pPr>
              <a:lnSpc>
                <a:spcPts val="1500"/>
              </a:lnSpc>
            </a:pPr>
            <a:r>
              <a:rPr kumimoji="1" lang="ja-JP" altLang="en-US" sz="1000" dirty="0">
                <a:latin typeface="HG丸ｺﾞｼｯｸM-PRO" panose="020F0600000000000000" pitchFamily="50" charset="-128"/>
                <a:ea typeface="HG丸ｺﾞｼｯｸM-PRO" panose="020F0600000000000000" pitchFamily="50" charset="-128"/>
              </a:rPr>
              <a:t>二　医療の効率的な提供の推進</a:t>
            </a:r>
            <a:endParaRPr kumimoji="1" lang="en-US" altLang="ja-JP" sz="1000" dirty="0">
              <a:latin typeface="HG丸ｺﾞｼｯｸM-PRO" panose="020F0600000000000000" pitchFamily="50" charset="-128"/>
              <a:ea typeface="HG丸ｺﾞｼｯｸM-PRO" panose="020F0600000000000000" pitchFamily="50" charset="-128"/>
            </a:endParaRPr>
          </a:p>
          <a:p>
            <a:pPr>
              <a:lnSpc>
                <a:spcPts val="1500"/>
              </a:lnSpc>
            </a:pPr>
            <a:r>
              <a:rPr kumimoji="1" lang="ja-JP" altLang="en-US" sz="1000" dirty="0">
                <a:latin typeface="HG丸ｺﾞｼｯｸM-PRO" panose="020F0600000000000000" pitchFamily="50" charset="-128"/>
                <a:ea typeface="HG丸ｺﾞｼｯｸM-PRO" panose="020F0600000000000000" pitchFamily="50" charset="-128"/>
              </a:rPr>
              <a:t>　　⇒第３期医療費適正化計画における令和５年度までに後発医薬品の使用割合を</a:t>
            </a:r>
            <a:r>
              <a:rPr kumimoji="1" lang="en-US" altLang="ja-JP" sz="1000" dirty="0">
                <a:latin typeface="HG丸ｺﾞｼｯｸM-PRO" panose="020F0600000000000000" pitchFamily="50" charset="-128"/>
                <a:ea typeface="HG丸ｺﾞｼｯｸM-PRO" panose="020F0600000000000000" pitchFamily="50" charset="-128"/>
              </a:rPr>
              <a:t>80</a:t>
            </a:r>
            <a:r>
              <a:rPr kumimoji="1" lang="ja-JP" altLang="en-US" sz="1000" dirty="0">
                <a:latin typeface="HG丸ｺﾞｼｯｸM-PRO" panose="020F0600000000000000" pitchFamily="50" charset="-128"/>
                <a:ea typeface="HG丸ｺﾞｼｯｸM-PRO" panose="020F0600000000000000" pitchFamily="50" charset="-128"/>
              </a:rPr>
              <a:t>％とする目標については達成されたものの、</a:t>
            </a:r>
            <a:endParaRPr kumimoji="1" lang="en-US" altLang="ja-JP" sz="1000" dirty="0">
              <a:latin typeface="HG丸ｺﾞｼｯｸM-PRO" panose="020F0600000000000000" pitchFamily="50" charset="-128"/>
              <a:ea typeface="HG丸ｺﾞｼｯｸM-PRO" panose="020F0600000000000000" pitchFamily="50" charset="-128"/>
            </a:endParaRPr>
          </a:p>
          <a:p>
            <a:pPr marL="358775" indent="-358775">
              <a:lnSpc>
                <a:spcPts val="1500"/>
              </a:lnSpc>
            </a:pPr>
            <a:r>
              <a:rPr kumimoji="1" lang="ja-JP" altLang="en-US" sz="1000" dirty="0">
                <a:latin typeface="HG丸ｺﾞｼｯｸM-PRO" panose="020F0600000000000000" pitchFamily="50" charset="-128"/>
                <a:ea typeface="HG丸ｺﾞｼｯｸM-PRO" panose="020F0600000000000000" pitchFamily="50" charset="-128"/>
              </a:rPr>
              <a:t>　　　引続き第４期医療費適正化計画においても、後発医薬品の使用促進について、関係者の更なる取組をより一層促す必要がある。</a:t>
            </a:r>
            <a:endParaRPr kumimoji="1" lang="en-US" altLang="ja-JP" sz="1000" dirty="0">
              <a:latin typeface="HG丸ｺﾞｼｯｸM-PRO" panose="020F0600000000000000" pitchFamily="50" charset="-128"/>
              <a:ea typeface="HG丸ｺﾞｼｯｸM-PRO" panose="020F0600000000000000" pitchFamily="50" charset="-128"/>
            </a:endParaRPr>
          </a:p>
          <a:p>
            <a:pPr>
              <a:lnSpc>
                <a:spcPts val="300"/>
              </a:lnSpc>
            </a:pPr>
            <a:endParaRPr kumimoji="1" lang="en-US" altLang="ja-JP" sz="1000" dirty="0">
              <a:latin typeface="HG丸ｺﾞｼｯｸM-PRO" panose="020F0600000000000000" pitchFamily="50" charset="-128"/>
              <a:ea typeface="HG丸ｺﾞｼｯｸM-PRO" panose="020F0600000000000000" pitchFamily="50" charset="-128"/>
            </a:endParaRPr>
          </a:p>
          <a:p>
            <a:pPr>
              <a:lnSpc>
                <a:spcPts val="1500"/>
              </a:lnSpc>
            </a:pPr>
            <a:r>
              <a:rPr kumimoji="1" lang="ja-JP" altLang="en-US" sz="1000" dirty="0">
                <a:latin typeface="HG丸ｺﾞｼｯｸM-PRO" panose="020F0600000000000000" pitchFamily="50" charset="-128"/>
                <a:ea typeface="HG丸ｺﾞｼｯｸM-PRO" panose="020F0600000000000000" pitchFamily="50" charset="-128"/>
              </a:rPr>
              <a:t>三　今後の対応</a:t>
            </a:r>
            <a:endParaRPr kumimoji="1" lang="en-US" altLang="ja-JP" sz="1000" dirty="0">
              <a:latin typeface="HG丸ｺﾞｼｯｸM-PRO" panose="020F0600000000000000" pitchFamily="50" charset="-128"/>
              <a:ea typeface="HG丸ｺﾞｼｯｸM-PRO" panose="020F0600000000000000" pitchFamily="50" charset="-128"/>
            </a:endParaRPr>
          </a:p>
          <a:p>
            <a:pPr>
              <a:lnSpc>
                <a:spcPts val="1500"/>
              </a:lnSpc>
            </a:pPr>
            <a:r>
              <a:rPr kumimoji="1" lang="ja-JP" altLang="en-US" sz="1000" dirty="0">
                <a:latin typeface="HG丸ｺﾞｼｯｸM-PRO" panose="020F0600000000000000" pitchFamily="50" charset="-128"/>
                <a:ea typeface="HG丸ｺﾞｼｯｸM-PRO" panose="020F0600000000000000" pitchFamily="50" charset="-128"/>
              </a:rPr>
              <a:t>　　⇒一及び二等に対応するため、住民の健康の保持の増進及び医療の効率的な提供の推進に向けた取組を加速する必要がある。</a:t>
            </a:r>
            <a:endParaRPr kumimoji="1" lang="en-US" altLang="ja-JP" sz="1000" dirty="0">
              <a:latin typeface="HG丸ｺﾞｼｯｸM-PRO" panose="020F0600000000000000" pitchFamily="50" charset="-128"/>
              <a:ea typeface="HG丸ｺﾞｼｯｸM-PRO" panose="020F0600000000000000" pitchFamily="50" charset="-128"/>
            </a:endParaRPr>
          </a:p>
          <a:p>
            <a:pPr>
              <a:lnSpc>
                <a:spcPts val="1500"/>
              </a:lnSpc>
            </a:pPr>
            <a:r>
              <a:rPr kumimoji="1" lang="ja-JP" altLang="en-US" sz="1000" dirty="0">
                <a:latin typeface="HG丸ｺﾞｼｯｸM-PRO" panose="020F0600000000000000" pitchFamily="50" charset="-128"/>
                <a:ea typeface="HG丸ｺﾞｼｯｸM-PRO" panose="020F0600000000000000" pitchFamily="50" charset="-128"/>
              </a:rPr>
              <a:t>　　　第４期医療費適正化計画においては、医療費の地域差縮減に向けた取組や骨折対策といった取組を新たに記載しており、</a:t>
            </a:r>
            <a:endParaRPr kumimoji="1" lang="en-US" altLang="ja-JP" sz="1000" dirty="0">
              <a:latin typeface="HG丸ｺﾞｼｯｸM-PRO" panose="020F0600000000000000" pitchFamily="50" charset="-128"/>
              <a:ea typeface="HG丸ｺﾞｼｯｸM-PRO" panose="020F0600000000000000" pitchFamily="50" charset="-128"/>
            </a:endParaRPr>
          </a:p>
          <a:p>
            <a:pPr>
              <a:lnSpc>
                <a:spcPts val="1500"/>
              </a:lnSpc>
            </a:pPr>
            <a:r>
              <a:rPr kumimoji="1" lang="ja-JP" altLang="en-US" sz="1000" dirty="0">
                <a:latin typeface="HG丸ｺﾞｼｯｸM-PRO" panose="020F0600000000000000" pitchFamily="50" charset="-128"/>
                <a:ea typeface="HG丸ｺﾞｼｯｸM-PRO" panose="020F0600000000000000" pitchFamily="50" charset="-128"/>
              </a:rPr>
              <a:t>　　　このような取組の実施や進捗状況についての分析を行うこととする。</a:t>
            </a:r>
            <a:endParaRPr kumimoji="1" lang="en-US" altLang="ja-JP" sz="1000" dirty="0">
              <a:latin typeface="HG丸ｺﾞｼｯｸM-PRO" panose="020F0600000000000000" pitchFamily="50" charset="-128"/>
              <a:ea typeface="HG丸ｺﾞｼｯｸM-PRO" panose="020F0600000000000000" pitchFamily="50" charset="-128"/>
            </a:endParaRPr>
          </a:p>
        </p:txBody>
      </p:sp>
      <p:sp>
        <p:nvSpPr>
          <p:cNvPr id="17" name="テキスト ボックス 16">
            <a:extLst>
              <a:ext uri="{FF2B5EF4-FFF2-40B4-BE49-F238E27FC236}">
                <a16:creationId xmlns:a16="http://schemas.microsoft.com/office/drawing/2014/main" id="{E45D7DEE-F469-4FE7-AC7C-DEC509ABF5F7}"/>
              </a:ext>
            </a:extLst>
          </p:cNvPr>
          <p:cNvSpPr txBox="1"/>
          <p:nvPr/>
        </p:nvSpPr>
        <p:spPr>
          <a:xfrm>
            <a:off x="240077" y="6566523"/>
            <a:ext cx="4903907" cy="215444"/>
          </a:xfrm>
          <a:prstGeom prst="rect">
            <a:avLst/>
          </a:prstGeom>
          <a:noFill/>
        </p:spPr>
        <p:txBody>
          <a:bodyPr wrap="none" rtlCol="0">
            <a:spAutoFit/>
          </a:bodyPr>
          <a:lstStyle/>
          <a:p>
            <a:r>
              <a:rPr kumimoji="1" lang="ja-JP" altLang="en-US" sz="8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第４期大阪府医療費適正化計画における「第３期の評価」からの変更箇所について、</a:t>
            </a:r>
            <a:r>
              <a:rPr kumimoji="1" lang="ja-JP" altLang="en-US" sz="800" u="sng" kern="100" dirty="0">
                <a:solidFill>
                  <a:srgbClr val="FF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朱筆下線</a:t>
            </a:r>
            <a:r>
              <a:rPr kumimoji="1" lang="ja-JP" altLang="en-US" sz="8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で表示。</a:t>
            </a:r>
            <a:endParaRPr kumimoji="1" lang="ja-JP" altLang="en-US" sz="800" dirty="0"/>
          </a:p>
        </p:txBody>
      </p:sp>
      <p:sp>
        <p:nvSpPr>
          <p:cNvPr id="21" name="テキスト ボックス 20">
            <a:extLst>
              <a:ext uri="{FF2B5EF4-FFF2-40B4-BE49-F238E27FC236}">
                <a16:creationId xmlns:a16="http://schemas.microsoft.com/office/drawing/2014/main" id="{FB7F15AB-60E8-4934-8128-E04CE445B4C8}"/>
              </a:ext>
            </a:extLst>
          </p:cNvPr>
          <p:cNvSpPr txBox="1"/>
          <p:nvPr/>
        </p:nvSpPr>
        <p:spPr>
          <a:xfrm>
            <a:off x="162392" y="8723939"/>
            <a:ext cx="4608072" cy="707886"/>
          </a:xfrm>
          <a:prstGeom prst="rect">
            <a:avLst/>
          </a:prstGeom>
          <a:noFill/>
        </p:spPr>
        <p:txBody>
          <a:bodyPr wrap="square" rtlCol="0">
            <a:spAutoFit/>
          </a:bodyPr>
          <a:lstStyle/>
          <a:p>
            <a:r>
              <a:rPr kumimoji="1" lang="ja-JP" altLang="en-US" sz="10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ja-JP" sz="10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新型コロナウイルス感染症流行による受診控えなどにより、令和</a:t>
            </a:r>
            <a:r>
              <a:rPr lang="en-US" altLang="ja-JP" sz="10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2</a:t>
            </a:r>
            <a:r>
              <a:rPr lang="ja-JP" altLang="ja-JP" sz="10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年度は前年度比較で医療費実績が減少し、推計値と実績値の差が大きくなった。その後、推計値と実績値の差は徐々に縮まっているものの、引き続き医療費は抑制されている状況。</a:t>
            </a:r>
            <a:endParaRPr kumimoji="1" lang="ja-JP" altLang="en-US" sz="10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99696042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E8746D7FFC1F654FAD61CA2012E0EF5D" ma:contentTypeVersion="2" ma:contentTypeDescription="新しいドキュメントを作成します。" ma:contentTypeScope="" ma:versionID="d768b147d438f47c1093bbb282a1436b">
  <xsd:schema xmlns:xsd="http://www.w3.org/2001/XMLSchema" xmlns:xs="http://www.w3.org/2001/XMLSchema" xmlns:p="http://schemas.microsoft.com/office/2006/metadata/properties" xmlns:ns2="593365d6-ff8f-42ea-b041-1cf5a6bd90ad" xmlns:ns3="37ef2d1b-1235-44d9-8c81-ea4e54386f8b" targetNamespace="http://schemas.microsoft.com/office/2006/metadata/properties" ma:root="true" ma:fieldsID="d1bb835cc652d21d17a3641e173e7e6b" ns2:_="" ns3:_="">
    <xsd:import namespace="593365d6-ff8f-42ea-b041-1cf5a6bd90ad"/>
    <xsd:import namespace="37ef2d1b-1235-44d9-8c81-ea4e54386f8b"/>
    <xsd:element name="properties">
      <xsd:complexType>
        <xsd:sequence>
          <xsd:element name="documentManagement">
            <xsd:complexType>
              <xsd:all>
                <xsd:element ref="ns2:_x5bfe__x8c61__x30e6__x30fc__x30b6__x30fc_" minOccurs="0"/>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93365d6-ff8f-42ea-b041-1cf5a6bd90ad" elementFormDefault="qualified">
    <xsd:import namespace="http://schemas.microsoft.com/office/2006/documentManagement/types"/>
    <xsd:import namespace="http://schemas.microsoft.com/office/infopath/2007/PartnerControls"/>
    <xsd:element name="_x5bfe__x8c61__x30e6__x30fc__x30b6__x30fc_" ma:index="8" nillable="true" ma:displayName="対象ユーザー" ma:internalName="_x5bfe__x8c61__x30e6__x30fc__x30b6__x30fc_">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37ef2d1b-1235-44d9-8c81-ea4e54386f8b" elementFormDefault="qualified">
    <xsd:import namespace="http://schemas.microsoft.com/office/2006/documentManagement/types"/>
    <xsd:import namespace="http://schemas.microsoft.com/office/infopath/2007/PartnerControls"/>
    <xsd:element name="SharedWithUsers" ma:index="9"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x5bfe__x8c61__x30e6__x30fc__x30b6__x30fc_ xmlns="593365d6-ff8f-42ea-b041-1cf5a6bd90ad" xsi:nil="true"/>
  </documentManagement>
</p:properties>
</file>

<file path=customXml/itemProps1.xml><?xml version="1.0" encoding="utf-8"?>
<ds:datastoreItem xmlns:ds="http://schemas.openxmlformats.org/officeDocument/2006/customXml" ds:itemID="{183B89C1-F944-4724-B933-1570E8DABAC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93365d6-ff8f-42ea-b041-1cf5a6bd90ad"/>
    <ds:schemaRef ds:uri="37ef2d1b-1235-44d9-8c81-ea4e54386f8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A1FC3B6-1B9E-4E37-BAEC-C81CDCE0D3D4}">
  <ds:schemaRefs>
    <ds:schemaRef ds:uri="http://schemas.microsoft.com/sharepoint/v3/contenttype/forms"/>
  </ds:schemaRefs>
</ds:datastoreItem>
</file>

<file path=customXml/itemProps3.xml><?xml version="1.0" encoding="utf-8"?>
<ds:datastoreItem xmlns:ds="http://schemas.openxmlformats.org/officeDocument/2006/customXml" ds:itemID="{56111080-760E-4381-B3DA-BBD94EFFA851}">
  <ds:schemaRefs>
    <ds:schemaRef ds:uri="http://purl.org/dc/elements/1.1/"/>
    <ds:schemaRef ds:uri="593365d6-ff8f-42ea-b041-1cf5a6bd90ad"/>
    <ds:schemaRef ds:uri="http://schemas.microsoft.com/office/infopath/2007/PartnerControls"/>
    <ds:schemaRef ds:uri="37ef2d1b-1235-44d9-8c81-ea4e54386f8b"/>
    <ds:schemaRef ds:uri="http://schemas.microsoft.com/office/2006/documentManagement/types"/>
    <ds:schemaRef ds:uri="http://purl.org/dc/dcmitype/"/>
    <ds:schemaRef ds:uri="http://schemas.openxmlformats.org/package/2006/metadata/core-properties"/>
    <ds:schemaRef ds:uri="http://purl.org/dc/terms/"/>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2053</TotalTime>
  <Words>1719</Words>
  <Application>Microsoft Office PowerPoint</Application>
  <PresentationFormat>A3 297x420 mm</PresentationFormat>
  <Paragraphs>137</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HG丸ｺﾞｼｯｸM-PRO</vt:lpstr>
      <vt:lpstr>ＭＳ Ｐゴシック</vt:lpstr>
      <vt:lpstr>游ゴシック</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佐々木　亮</dc:creator>
  <cp:lastModifiedBy>田中　百恵</cp:lastModifiedBy>
  <cp:revision>267</cp:revision>
  <cp:lastPrinted>2024-12-11T04:10:23Z</cp:lastPrinted>
  <dcterms:modified xsi:type="dcterms:W3CDTF">2025-01-16T04:25:27Z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0x010100E8746D7FFC1F654FAD61CA2012E0EF5D</vt:lpwstr>
  </property>
</Properties>
</file>