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6"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986" autoAdjust="0"/>
  </p:normalViewPr>
  <p:slideViewPr>
    <p:cSldViewPr>
      <p:cViewPr>
        <p:scale>
          <a:sx n="100" d="100"/>
          <a:sy n="100" d="100"/>
        </p:scale>
        <p:origin x="-426" y="150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1F8657AC-71B8-452B-A8B1-8CA80579C878}" type="datetimeFigureOut">
              <a:rPr kumimoji="1" lang="ja-JP" altLang="en-US" smtClean="0"/>
              <a:t>2014/6/18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D2B970AB-65A7-4D0B-99D1-98E07398DFE7}" type="slidenum">
              <a:rPr kumimoji="1" lang="ja-JP" altLang="en-US" smtClean="0"/>
              <a:t>‹#›</a:t>
            </a:fld>
            <a:endParaRPr kumimoji="1" lang="ja-JP" altLang="en-US"/>
          </a:p>
        </p:txBody>
      </p:sp>
    </p:spTree>
    <p:extLst>
      <p:ext uri="{BB962C8B-B14F-4D97-AF65-F5344CB8AC3E}">
        <p14:creationId xmlns:p14="http://schemas.microsoft.com/office/powerpoint/2010/main" val="8691353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2B970AB-65A7-4D0B-99D1-98E07398DFE7}" type="slidenum">
              <a:rPr kumimoji="1" lang="ja-JP" altLang="en-US" smtClean="0"/>
              <a:t>1</a:t>
            </a:fld>
            <a:endParaRPr kumimoji="1" lang="ja-JP" altLang="en-US"/>
          </a:p>
        </p:txBody>
      </p:sp>
    </p:spTree>
    <p:extLst>
      <p:ext uri="{BB962C8B-B14F-4D97-AF65-F5344CB8AC3E}">
        <p14:creationId xmlns:p14="http://schemas.microsoft.com/office/powerpoint/2010/main" val="2820599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9F9BD6A-3FB5-41B4-8680-5D9AAE2BA1A2}" type="datetimeFigureOut">
              <a:rPr kumimoji="1" lang="ja-JP" altLang="en-US" smtClean="0"/>
              <a:t>2014/6/18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3279022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F9BD6A-3FB5-41B4-8680-5D9AAE2BA1A2}" type="datetimeFigureOut">
              <a:rPr kumimoji="1" lang="ja-JP" altLang="en-US" smtClean="0"/>
              <a:t>2014/6/18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638550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F9BD6A-3FB5-41B4-8680-5D9AAE2BA1A2}" type="datetimeFigureOut">
              <a:rPr kumimoji="1" lang="ja-JP" altLang="en-US" smtClean="0"/>
              <a:t>2014/6/18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1755111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F9BD6A-3FB5-41B4-8680-5D9AAE2BA1A2}" type="datetimeFigureOut">
              <a:rPr kumimoji="1" lang="ja-JP" altLang="en-US" smtClean="0"/>
              <a:t>2014/6/18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3911376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9F9BD6A-3FB5-41B4-8680-5D9AAE2BA1A2}" type="datetimeFigureOut">
              <a:rPr kumimoji="1" lang="ja-JP" altLang="en-US" smtClean="0"/>
              <a:t>2014/6/18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1017349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9F9BD6A-3FB5-41B4-8680-5D9AAE2BA1A2}" type="datetimeFigureOut">
              <a:rPr kumimoji="1" lang="ja-JP" altLang="en-US" smtClean="0"/>
              <a:t>2014/6/18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3133780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9F9BD6A-3FB5-41B4-8680-5D9AAE2BA1A2}" type="datetimeFigureOut">
              <a:rPr kumimoji="1" lang="ja-JP" altLang="en-US" smtClean="0"/>
              <a:t>2014/6/18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366394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9F9BD6A-3FB5-41B4-8680-5D9AAE2BA1A2}" type="datetimeFigureOut">
              <a:rPr kumimoji="1" lang="ja-JP" altLang="en-US" smtClean="0"/>
              <a:t>2014/6/18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3755715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9F9BD6A-3FB5-41B4-8680-5D9AAE2BA1A2}" type="datetimeFigureOut">
              <a:rPr kumimoji="1" lang="ja-JP" altLang="en-US" smtClean="0"/>
              <a:t>2014/6/18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2135232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9F9BD6A-3FB5-41B4-8680-5D9AAE2BA1A2}" type="datetimeFigureOut">
              <a:rPr kumimoji="1" lang="ja-JP" altLang="en-US" smtClean="0"/>
              <a:t>2014/6/18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1144240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9F9BD6A-3FB5-41B4-8680-5D9AAE2BA1A2}" type="datetimeFigureOut">
              <a:rPr kumimoji="1" lang="ja-JP" altLang="en-US" smtClean="0"/>
              <a:t>2014/6/18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189402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F9BD6A-3FB5-41B4-8680-5D9AAE2BA1A2}" type="datetimeFigureOut">
              <a:rPr kumimoji="1" lang="ja-JP" altLang="en-US" smtClean="0"/>
              <a:t>2014/6/18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2519042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0" y="0"/>
            <a:ext cx="9144000" cy="561975"/>
          </a:xfrm>
          <a:prstGeom prst="rect">
            <a:avLst/>
          </a:prstGeom>
          <a:gradFill rotWithShape="1">
            <a:gsLst>
              <a:gs pos="0">
                <a:schemeClr val="accent5"/>
              </a:gs>
              <a:gs pos="50000">
                <a:schemeClr val="bg1"/>
              </a:gs>
              <a:gs pos="100000">
                <a:schemeClr val="accent5"/>
              </a:gs>
            </a:gsLst>
            <a:lin ang="5400000" scaled="1"/>
          </a:gradFill>
          <a:ln w="9525">
            <a:noFill/>
            <a:miter lim="800000"/>
            <a:headEnd/>
            <a:tailEnd/>
          </a:ln>
          <a:effectLst/>
        </p:spPr>
        <p:txBody>
          <a:bodyPr wrap="none" anchor="ctr"/>
          <a:lstStyle/>
          <a:p>
            <a:pPr algn="ctr" defTabSz="912813">
              <a:buClr>
                <a:srgbClr val="000000"/>
              </a:buClr>
              <a:buSzPct val="100000"/>
              <a:defRPr/>
            </a:pPr>
            <a:r>
              <a:rPr kumimoji="0" lang="ja-JP" altLang="en-US" sz="2800" b="1" dirty="0" smtClean="0">
                <a:solidFill>
                  <a:schemeClr val="tx2"/>
                </a:solidFill>
                <a:latin typeface="Meiryo UI" pitchFamily="50" charset="-128"/>
                <a:ea typeface="Meiryo UI" pitchFamily="50" charset="-128"/>
                <a:cs typeface="Meiryo UI" pitchFamily="50" charset="-128"/>
              </a:rPr>
              <a:t>大阪バイオ戦略</a:t>
            </a:r>
            <a:r>
              <a:rPr kumimoji="0" lang="en-US" altLang="ja-JP" sz="2800" b="1" dirty="0" smtClean="0">
                <a:solidFill>
                  <a:schemeClr val="tx2"/>
                </a:solidFill>
                <a:latin typeface="Meiryo UI" pitchFamily="50" charset="-128"/>
                <a:ea typeface="Meiryo UI" pitchFamily="50" charset="-128"/>
                <a:cs typeface="Meiryo UI" pitchFamily="50" charset="-128"/>
              </a:rPr>
              <a:t>2014</a:t>
            </a:r>
            <a:r>
              <a:rPr kumimoji="0" lang="ja-JP" altLang="en-US" sz="2800" b="1" dirty="0" smtClean="0">
                <a:solidFill>
                  <a:schemeClr val="tx2"/>
                </a:solidFill>
                <a:latin typeface="Meiryo UI" pitchFamily="50" charset="-128"/>
                <a:ea typeface="Meiryo UI" pitchFamily="50" charset="-128"/>
                <a:cs typeface="Meiryo UI" pitchFamily="50" charset="-128"/>
              </a:rPr>
              <a:t>のポイント</a:t>
            </a:r>
            <a:endParaRPr kumimoji="0" lang="ja-JP" altLang="en-US" sz="1100" b="1" dirty="0">
              <a:solidFill>
                <a:schemeClr val="tx2"/>
              </a:solidFill>
              <a:latin typeface="Meiryo UI" pitchFamily="50" charset="-128"/>
              <a:ea typeface="Meiryo UI" pitchFamily="50" charset="-128"/>
              <a:cs typeface="Meiryo UI" pitchFamily="50" charset="-128"/>
            </a:endParaRPr>
          </a:p>
        </p:txBody>
      </p:sp>
      <p:sp>
        <p:nvSpPr>
          <p:cNvPr id="8" name="AutoShape 2"/>
          <p:cNvSpPr>
            <a:spLocks noChangeArrowheads="1"/>
          </p:cNvSpPr>
          <p:nvPr/>
        </p:nvSpPr>
        <p:spPr bwMode="auto">
          <a:xfrm>
            <a:off x="44970" y="764704"/>
            <a:ext cx="9054060" cy="3250705"/>
          </a:xfrm>
          <a:prstGeom prst="roundRect">
            <a:avLst>
              <a:gd name="adj" fmla="val 3776"/>
            </a:avLst>
          </a:prstGeom>
          <a:solidFill>
            <a:schemeClr val="accent5">
              <a:lumMod val="20000"/>
              <a:lumOff val="80000"/>
            </a:schemeClr>
          </a:solidFill>
          <a:ln w="38100">
            <a:solidFill>
              <a:schemeClr val="tx2">
                <a:lumMod val="20000"/>
                <a:lumOff val="80000"/>
              </a:schemeClr>
            </a:solidFill>
            <a:round/>
            <a:headEnd/>
            <a:tailEnd/>
          </a:ln>
        </p:spPr>
        <p:txBody>
          <a:bodyPr vert="horz" wrap="square" lIns="74295" tIns="8890" rIns="74295" bIns="8890" numCol="1" anchor="t" anchorCtr="0" compatLnSpc="1">
            <a:prstTxWarp prst="textNoShape">
              <a:avLst/>
            </a:prstTxWarp>
          </a:bodyPr>
          <a:lstStyle/>
          <a:p>
            <a:pPr lvl="0" algn="just" fontAlgn="base">
              <a:lnSpc>
                <a:spcPct val="120000"/>
              </a:lnSpc>
              <a:spcBef>
                <a:spcPct val="0"/>
              </a:spcBef>
              <a:spcAft>
                <a:spcPct val="0"/>
              </a:spcAft>
            </a:pPr>
            <a:endParaRPr lang="en-US" altLang="ja-JP" sz="1400" dirty="0" smtClean="0">
              <a:solidFill>
                <a:srgbClr val="002060"/>
              </a:solidFill>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sz="2000" dirty="0" smtClean="0">
                <a:solidFill>
                  <a:srgbClr val="002060"/>
                </a:solidFill>
                <a:latin typeface="Meiryo UI" pitchFamily="50" charset="-128"/>
                <a:ea typeface="Meiryo UI" pitchFamily="50" charset="-128"/>
                <a:cs typeface="Meiryo UI" pitchFamily="50" charset="-128"/>
              </a:rPr>
              <a:t>○　関西イノベーション国際戦略総合特区による規制改革等を活用した先進的な医薬</a:t>
            </a:r>
            <a:endParaRPr lang="en-US" altLang="ja-JP" sz="2000" dirty="0" smtClean="0">
              <a:solidFill>
                <a:srgbClr val="002060"/>
              </a:solidFill>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sz="2000" dirty="0">
                <a:solidFill>
                  <a:srgbClr val="002060"/>
                </a:solidFill>
                <a:latin typeface="Meiryo UI" pitchFamily="50" charset="-128"/>
                <a:ea typeface="Meiryo UI" pitchFamily="50" charset="-128"/>
                <a:cs typeface="Meiryo UI" pitchFamily="50" charset="-128"/>
              </a:rPr>
              <a:t>　</a:t>
            </a:r>
            <a:r>
              <a:rPr lang="ja-JP" altLang="en-US" sz="2000" dirty="0" smtClean="0">
                <a:solidFill>
                  <a:srgbClr val="002060"/>
                </a:solidFill>
                <a:latin typeface="Meiryo UI" pitchFamily="50" charset="-128"/>
                <a:ea typeface="Meiryo UI" pitchFamily="50" charset="-128"/>
                <a:cs typeface="Meiryo UI" pitchFamily="50" charset="-128"/>
              </a:rPr>
              <a:t>品、医療機器、先端医療技術開発等の円滑化、迅速化</a:t>
            </a:r>
            <a:endParaRPr lang="en-US" altLang="ja-JP" sz="2000" dirty="0" smtClean="0">
              <a:solidFill>
                <a:srgbClr val="002060"/>
              </a:solidFill>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sz="2000" dirty="0" smtClean="0">
                <a:solidFill>
                  <a:srgbClr val="002060"/>
                </a:solidFill>
                <a:latin typeface="Meiryo UI" pitchFamily="50" charset="-128"/>
                <a:ea typeface="Meiryo UI" pitchFamily="50" charset="-128"/>
                <a:cs typeface="Meiryo UI" pitchFamily="50" charset="-128"/>
              </a:rPr>
              <a:t>○　国家戦略特区の指定による「医療等イノベーション拠点」形成に向けた取組推進</a:t>
            </a:r>
            <a:endParaRPr lang="en-US" altLang="ja-JP" sz="2000" dirty="0" smtClean="0">
              <a:solidFill>
                <a:srgbClr val="002060"/>
              </a:solidFill>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sz="2000" dirty="0" smtClean="0">
                <a:solidFill>
                  <a:srgbClr val="002060"/>
                </a:solidFill>
                <a:latin typeface="Meiryo UI" pitchFamily="50" charset="-128"/>
                <a:ea typeface="Meiryo UI" pitchFamily="50" charset="-128"/>
                <a:cs typeface="Meiryo UI" pitchFamily="50" charset="-128"/>
              </a:rPr>
              <a:t>○　創薬支援ネットワークと</a:t>
            </a:r>
            <a:r>
              <a:rPr lang="en-US" altLang="ja-JP" sz="2000" dirty="0" smtClean="0">
                <a:solidFill>
                  <a:srgbClr val="002060"/>
                </a:solidFill>
                <a:latin typeface="Meiryo UI" pitchFamily="50" charset="-128"/>
                <a:ea typeface="Meiryo UI" pitchFamily="50" charset="-128"/>
                <a:cs typeface="Meiryo UI" pitchFamily="50" charset="-128"/>
              </a:rPr>
              <a:t>PMDA-WEST</a:t>
            </a:r>
            <a:r>
              <a:rPr lang="ja-JP" altLang="en-US" sz="2000" dirty="0" smtClean="0">
                <a:solidFill>
                  <a:srgbClr val="002060"/>
                </a:solidFill>
                <a:latin typeface="Meiryo UI" pitchFamily="50" charset="-128"/>
                <a:ea typeface="Meiryo UI" pitchFamily="50" charset="-128"/>
                <a:cs typeface="Meiryo UI" pitchFamily="50" charset="-128"/>
              </a:rPr>
              <a:t>との連携をオール大阪で支援し、革新的医薬</a:t>
            </a:r>
            <a:endParaRPr lang="en-US" altLang="ja-JP" sz="2000" dirty="0" smtClean="0">
              <a:solidFill>
                <a:srgbClr val="002060"/>
              </a:solidFill>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sz="2000" dirty="0">
                <a:solidFill>
                  <a:srgbClr val="002060"/>
                </a:solidFill>
                <a:latin typeface="Meiryo UI" pitchFamily="50" charset="-128"/>
                <a:ea typeface="Meiryo UI" pitchFamily="50" charset="-128"/>
                <a:cs typeface="Meiryo UI" pitchFamily="50" charset="-128"/>
              </a:rPr>
              <a:t>　</a:t>
            </a:r>
            <a:r>
              <a:rPr lang="ja-JP" altLang="en-US" sz="2000" dirty="0" smtClean="0">
                <a:solidFill>
                  <a:srgbClr val="002060"/>
                </a:solidFill>
                <a:latin typeface="Meiryo UI" pitchFamily="50" charset="-128"/>
                <a:ea typeface="Meiryo UI" pitchFamily="50" charset="-128"/>
                <a:cs typeface="Meiryo UI" pitchFamily="50" charset="-128"/>
              </a:rPr>
              <a:t>品等の創出の</a:t>
            </a:r>
            <a:r>
              <a:rPr lang="ja-JP" altLang="en-US" sz="2000" dirty="0">
                <a:solidFill>
                  <a:srgbClr val="002060"/>
                </a:solidFill>
                <a:latin typeface="Meiryo UI" pitchFamily="50" charset="-128"/>
                <a:ea typeface="Meiryo UI" pitchFamily="50" charset="-128"/>
                <a:cs typeface="Meiryo UI" pitchFamily="50" charset="-128"/>
              </a:rPr>
              <a:t>促進</a:t>
            </a:r>
            <a:endParaRPr lang="en-US" altLang="ja-JP" sz="2000" dirty="0" smtClean="0">
              <a:solidFill>
                <a:srgbClr val="002060"/>
              </a:solidFill>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sz="2000" dirty="0" smtClean="0">
                <a:solidFill>
                  <a:srgbClr val="002060"/>
                </a:solidFill>
                <a:latin typeface="Meiryo UI" pitchFamily="50" charset="-128"/>
                <a:ea typeface="Meiryo UI" pitchFamily="50" charset="-128"/>
                <a:cs typeface="Meiryo UI" pitchFamily="50" charset="-128"/>
              </a:rPr>
              <a:t>○　オール関西での革新的研究・開発や産学官連携を通じた事業化推進やバイオ関連</a:t>
            </a:r>
            <a:endParaRPr lang="en-US" altLang="ja-JP" sz="2000" dirty="0" smtClean="0">
              <a:solidFill>
                <a:srgbClr val="002060"/>
              </a:solidFill>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sz="2000" dirty="0">
                <a:solidFill>
                  <a:srgbClr val="002060"/>
                </a:solidFill>
                <a:latin typeface="Meiryo UI" pitchFamily="50" charset="-128"/>
                <a:ea typeface="Meiryo UI" pitchFamily="50" charset="-128"/>
                <a:cs typeface="Meiryo UI" pitchFamily="50" charset="-128"/>
              </a:rPr>
              <a:t>　</a:t>
            </a:r>
            <a:r>
              <a:rPr lang="ja-JP" altLang="en-US" sz="2000" dirty="0" smtClean="0">
                <a:solidFill>
                  <a:srgbClr val="002060"/>
                </a:solidFill>
                <a:latin typeface="Meiryo UI" pitchFamily="50" charset="-128"/>
                <a:ea typeface="Meiryo UI" pitchFamily="50" charset="-128"/>
                <a:cs typeface="Meiryo UI" pitchFamily="50" charset="-128"/>
              </a:rPr>
              <a:t>ベンチャー等の支援強化</a:t>
            </a:r>
          </a:p>
        </p:txBody>
      </p:sp>
      <p:sp>
        <p:nvSpPr>
          <p:cNvPr id="9" name="角丸四角形 8"/>
          <p:cNvSpPr/>
          <p:nvPr/>
        </p:nvSpPr>
        <p:spPr>
          <a:xfrm>
            <a:off x="94905" y="637085"/>
            <a:ext cx="1452759" cy="398445"/>
          </a:xfrm>
          <a:prstGeom prst="roundRect">
            <a:avLst/>
          </a:prstGeom>
          <a:solidFill>
            <a:srgbClr val="94DC94"/>
          </a:solidFill>
        </p:spPr>
        <p:style>
          <a:lnRef idx="0">
            <a:schemeClr val="accent6"/>
          </a:lnRef>
          <a:fillRef idx="3">
            <a:schemeClr val="accent6"/>
          </a:fillRef>
          <a:effectRef idx="3">
            <a:schemeClr val="accent6"/>
          </a:effectRef>
          <a:fontRef idx="minor">
            <a:schemeClr val="lt1"/>
          </a:fontRef>
        </p:style>
        <p:txBody>
          <a:bodyPr lIns="91418" tIns="45710" rIns="91418" bIns="4571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2000" b="1" dirty="0" smtClean="0">
                <a:solidFill>
                  <a:schemeClr val="bg1"/>
                </a:solidFill>
                <a:latin typeface="Meiryo UI" pitchFamily="50" charset="-128"/>
                <a:ea typeface="Meiryo UI" pitchFamily="50" charset="-128"/>
                <a:cs typeface="Meiryo UI" pitchFamily="50" charset="-128"/>
              </a:rPr>
              <a:t>重点取組</a:t>
            </a:r>
            <a:endParaRPr lang="ja-JP" altLang="en-US" sz="2000" b="1" dirty="0">
              <a:solidFill>
                <a:schemeClr val="bg1"/>
              </a:solidFill>
              <a:latin typeface="Meiryo UI" pitchFamily="50" charset="-128"/>
              <a:ea typeface="Meiryo UI" pitchFamily="50" charset="-128"/>
              <a:cs typeface="Meiryo UI" pitchFamily="50" charset="-128"/>
            </a:endParaRPr>
          </a:p>
        </p:txBody>
      </p:sp>
      <p:sp>
        <p:nvSpPr>
          <p:cNvPr id="2" name="二等辺三角形 1"/>
          <p:cNvSpPr/>
          <p:nvPr/>
        </p:nvSpPr>
        <p:spPr>
          <a:xfrm rot="10800000">
            <a:off x="3011641" y="4059705"/>
            <a:ext cx="2784494" cy="396403"/>
          </a:xfrm>
          <a:prstGeom prst="triangle">
            <a:avLst/>
          </a:prstGeom>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円/楕円 9"/>
          <p:cNvSpPr/>
          <p:nvPr/>
        </p:nvSpPr>
        <p:spPr bwMode="auto">
          <a:xfrm>
            <a:off x="5796135" y="3691913"/>
            <a:ext cx="2720027" cy="764196"/>
          </a:xfrm>
          <a:prstGeom prst="ellipse">
            <a:avLst/>
          </a:prstGeom>
          <a:solidFill>
            <a:srgbClr val="0070C0"/>
          </a:solidFill>
          <a:ln>
            <a:noFill/>
          </a:ln>
          <a:effectLst>
            <a:outerShdw blurRad="107950" dist="12700" dir="5400000" algn="ctr">
              <a:srgbClr val="000000"/>
            </a:outerShdw>
          </a:effectLst>
          <a:scene3d>
            <a:camera prst="orthographicFront">
              <a:rot lat="0" lon="0" rev="0"/>
            </a:camera>
            <a:lightRig rig="soft" dir="t">
              <a:rot lat="0" lon="0" rev="0"/>
            </a:lightRig>
          </a:scene3d>
          <a:sp3d contourW="2540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anchor="ctr"/>
          <a:lstStyle/>
          <a:p>
            <a:pPr algn="ctr" fontAlgn="base">
              <a:spcBef>
                <a:spcPct val="0"/>
              </a:spcBef>
              <a:spcAft>
                <a:spcPct val="0"/>
              </a:spcAft>
              <a:defRPr/>
            </a:pPr>
            <a:r>
              <a:rPr lang="ja-JP" altLang="en-US"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オール大阪で事業推進</a:t>
            </a:r>
            <a:endParaRPr lang="ja-JP" altLang="en-US"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ホームベース 6"/>
          <p:cNvSpPr/>
          <p:nvPr/>
        </p:nvSpPr>
        <p:spPr>
          <a:xfrm>
            <a:off x="189162" y="4955225"/>
            <a:ext cx="1440160" cy="648072"/>
          </a:xfrm>
          <a:prstGeom prst="homePlate">
            <a:avLst>
              <a:gd name="adj" fmla="val 36122"/>
            </a:avLst>
          </a:prstGeom>
          <a:solidFill>
            <a:schemeClr val="accent1"/>
          </a:solidFill>
          <a:ln w="381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規制改革</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92540" y="4136751"/>
            <a:ext cx="1470809" cy="377631"/>
          </a:xfrm>
          <a:prstGeom prst="roundRect">
            <a:avLst/>
          </a:prstGeom>
          <a:solidFill>
            <a:srgbClr val="FF0000"/>
          </a:solidFill>
          <a:ln>
            <a:solidFill>
              <a:srgbClr val="FF00FF"/>
            </a:solidFill>
          </a:ln>
        </p:spPr>
        <p:style>
          <a:lnRef idx="0">
            <a:schemeClr val="accent6"/>
          </a:lnRef>
          <a:fillRef idx="3">
            <a:schemeClr val="accent6"/>
          </a:fillRef>
          <a:effectRef idx="3">
            <a:schemeClr val="accent6"/>
          </a:effectRef>
          <a:fontRef idx="minor">
            <a:schemeClr val="lt1"/>
          </a:fontRef>
        </p:style>
        <p:txBody>
          <a:bodyPr lIns="91418" tIns="45710" rIns="91418" bIns="4571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2000" b="1" dirty="0" smtClean="0">
                <a:solidFill>
                  <a:schemeClr val="bg1"/>
                </a:solidFill>
                <a:latin typeface="Meiryo UI" pitchFamily="50" charset="-128"/>
                <a:ea typeface="Meiryo UI" pitchFamily="50" charset="-128"/>
                <a:cs typeface="Meiryo UI" pitchFamily="50" charset="-128"/>
              </a:rPr>
              <a:t>主な取組</a:t>
            </a:r>
            <a:endParaRPr lang="ja-JP" altLang="en-US" sz="2000" b="1" dirty="0">
              <a:solidFill>
                <a:schemeClr val="bg1"/>
              </a:solidFill>
              <a:latin typeface="Meiryo UI" pitchFamily="50" charset="-128"/>
              <a:ea typeface="Meiryo UI" pitchFamily="50" charset="-128"/>
              <a:cs typeface="Meiryo UI" pitchFamily="50" charset="-128"/>
            </a:endParaRPr>
          </a:p>
        </p:txBody>
      </p:sp>
      <p:sp>
        <p:nvSpPr>
          <p:cNvPr id="3" name="AutoShape 2"/>
          <p:cNvSpPr>
            <a:spLocks noChangeArrowheads="1"/>
          </p:cNvSpPr>
          <p:nvPr/>
        </p:nvSpPr>
        <p:spPr bwMode="auto">
          <a:xfrm>
            <a:off x="1679170" y="4631749"/>
            <a:ext cx="7335342" cy="1389539"/>
          </a:xfrm>
          <a:prstGeom prst="roundRect">
            <a:avLst>
              <a:gd name="adj" fmla="val 8640"/>
            </a:avLst>
          </a:prstGeom>
          <a:solidFill>
            <a:schemeClr val="tx2">
              <a:lumMod val="60000"/>
              <a:lumOff val="40000"/>
            </a:schemeClr>
          </a:solidFill>
          <a:ln w="38100">
            <a:solidFill>
              <a:schemeClr val="tx2">
                <a:lumMod val="20000"/>
                <a:lumOff val="80000"/>
              </a:schemeClr>
            </a:solidFill>
            <a:round/>
            <a:headEnd/>
            <a:tailEnd/>
          </a:ln>
        </p:spPr>
        <p:txBody>
          <a:bodyPr vert="horz" wrap="square" lIns="74295" tIns="8890" rIns="74295" bIns="8890" numCol="1" anchor="ctr" anchorCtr="0" compatLnSpc="1">
            <a:prstTxWarp prst="textNoShape">
              <a:avLst/>
            </a:prstTxWarp>
            <a:normAutofit/>
          </a:bodyPr>
          <a:lstStyle/>
          <a:p>
            <a:pPr marL="180975" marR="0" lvl="1" indent="-180975" defTabSz="914400" rtl="0" eaLnBrk="1" fontAlgn="base" latinLnBrk="0" hangingPunct="1">
              <a:lnSpc>
                <a:spcPct val="104000"/>
              </a:lnSpc>
              <a:spcBef>
                <a:spcPct val="0"/>
              </a:spcBef>
              <a:spcAft>
                <a:spcPct val="0"/>
              </a:spcAft>
              <a:buClrTx/>
              <a:buSzTx/>
              <a:buFontTx/>
              <a:buNone/>
              <a:tabLst/>
            </a:pPr>
            <a:r>
              <a:rPr kumimoji="1" lang="ja-JP" altLang="en-US" sz="1400" b="0"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関西イノベーション国際戦略総合特区による規制改革等を活用した先進的な医薬品、医療機器、先端医療技術等の開発促進</a:t>
            </a:r>
          </a:p>
          <a:p>
            <a:pPr marL="180975" marR="0" lvl="1" indent="-180975" defTabSz="914400" rtl="0" eaLnBrk="1" fontAlgn="base" latinLnBrk="0" hangingPunct="1">
              <a:lnSpc>
                <a:spcPct val="104000"/>
              </a:lnSpc>
              <a:spcBef>
                <a:spcPct val="0"/>
              </a:spcBef>
              <a:spcAft>
                <a:spcPct val="0"/>
              </a:spcAft>
              <a:buClrTx/>
              <a:buSzTx/>
              <a:buFontTx/>
              <a:buNone/>
              <a:tabLs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b="0"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PMDA</a:t>
            </a:r>
            <a:r>
              <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WEST</a:t>
            </a:r>
            <a:r>
              <a:rPr kumimoji="1" lang="ja-JP" altLang="en-US" sz="1400" b="0"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の機能拡充に向けた国への働きかけ</a:t>
            </a:r>
            <a:endParaRPr kumimoji="1" lang="en-US" altLang="ja-JP" sz="1400" b="0"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lvl="1" indent="-180975"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国家</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戦略特区</a:t>
            </a:r>
            <a:r>
              <a:rPr lang="ja-JP" altLang="en-US" sz="1400">
                <a:solidFill>
                  <a:schemeClr val="bg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40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指定に</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よる</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医療等イノベーション拠点</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」の形成に</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向けた取組</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推進</a:t>
            </a:r>
            <a:endParaRPr kumimoji="1" lang="ja-JP" sz="2400"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ホームベース 11"/>
          <p:cNvSpPr/>
          <p:nvPr/>
        </p:nvSpPr>
        <p:spPr>
          <a:xfrm>
            <a:off x="213595" y="6172330"/>
            <a:ext cx="1440160" cy="648072"/>
          </a:xfrm>
          <a:prstGeom prst="homePlate">
            <a:avLst>
              <a:gd name="adj" fmla="val 36122"/>
            </a:avLst>
          </a:prstGeom>
          <a:ln w="381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Meiryo UI" panose="020B0604030504040204" pitchFamily="50" charset="-128"/>
                <a:ea typeface="Meiryo UI" panose="020B0604030504040204" pitchFamily="50" charset="-128"/>
                <a:cs typeface="Meiryo UI" panose="020B0604030504040204" pitchFamily="50" charset="-128"/>
              </a:rPr>
              <a:t>治験</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dirty="0">
                <a:latin typeface="Meiryo UI" panose="020B0604030504040204" pitchFamily="50" charset="-128"/>
                <a:ea typeface="Meiryo UI" panose="020B0604030504040204" pitchFamily="50" charset="-128"/>
                <a:cs typeface="Meiryo UI" panose="020B0604030504040204" pitchFamily="50" charset="-128"/>
              </a:rPr>
              <a:t>促進</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AutoShape 2"/>
          <p:cNvSpPr>
            <a:spLocks noChangeArrowheads="1"/>
          </p:cNvSpPr>
          <p:nvPr/>
        </p:nvSpPr>
        <p:spPr bwMode="auto">
          <a:xfrm>
            <a:off x="1679170" y="6134100"/>
            <a:ext cx="7335342" cy="686302"/>
          </a:xfrm>
          <a:prstGeom prst="roundRect">
            <a:avLst>
              <a:gd name="adj" fmla="val 8640"/>
            </a:avLst>
          </a:prstGeom>
          <a:solidFill>
            <a:schemeClr val="tx2">
              <a:lumMod val="60000"/>
              <a:lumOff val="40000"/>
            </a:schemeClr>
          </a:solidFill>
          <a:ln w="38100">
            <a:solidFill>
              <a:schemeClr val="tx2">
                <a:lumMod val="20000"/>
                <a:lumOff val="80000"/>
              </a:schemeClr>
            </a:solidFill>
            <a:round/>
            <a:headEnd/>
            <a:tailEnd/>
          </a:ln>
        </p:spPr>
        <p:txBody>
          <a:bodyPr vert="horz" wrap="square" lIns="74295" tIns="8890" rIns="74295" bIns="8890" numCol="1" anchor="ctr" anchorCtr="0" compatLnSpc="1">
            <a:prstTxWarp prst="textNoShape">
              <a:avLst/>
            </a:prstTxWarp>
            <a:normAutofit/>
          </a:bodyPr>
          <a:lstStyle/>
          <a:p>
            <a:pPr marL="0" lvl="1"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主要</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な病院などを網羅した「大阪治験</a:t>
            </a:r>
            <a:r>
              <a:rPr lang="en-US" altLang="ja-JP"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Web</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」掲載情報の充実・</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0" lvl="1"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難易度</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の高い治験を対象とした共同治験の実施</a:t>
            </a:r>
            <a:endParaRPr kumimoji="1" lang="ja-JP" sz="24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90003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ホームベース 5"/>
          <p:cNvSpPr/>
          <p:nvPr/>
        </p:nvSpPr>
        <p:spPr>
          <a:xfrm>
            <a:off x="189162" y="243647"/>
            <a:ext cx="1440160" cy="648072"/>
          </a:xfrm>
          <a:prstGeom prst="homePlate">
            <a:avLst>
              <a:gd name="adj" fmla="val 36122"/>
            </a:avLst>
          </a:prstGeom>
          <a:ln w="381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研究</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成果</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事業化</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推進</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ホームベース 6"/>
          <p:cNvSpPr/>
          <p:nvPr/>
        </p:nvSpPr>
        <p:spPr>
          <a:xfrm>
            <a:off x="189162" y="1320530"/>
            <a:ext cx="1440160" cy="648072"/>
          </a:xfrm>
          <a:prstGeom prst="homePlate">
            <a:avLst>
              <a:gd name="adj" fmla="val 36122"/>
            </a:avLst>
          </a:prstGeom>
          <a:ln w="3810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ベンチャー</a:t>
            </a:r>
          </a:p>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企業育成・</a:t>
            </a:r>
          </a:p>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成長支援</a:t>
            </a:r>
          </a:p>
        </p:txBody>
      </p:sp>
      <p:sp>
        <p:nvSpPr>
          <p:cNvPr id="8" name="ホームベース 7"/>
          <p:cNvSpPr/>
          <p:nvPr/>
        </p:nvSpPr>
        <p:spPr>
          <a:xfrm>
            <a:off x="189162" y="2619556"/>
            <a:ext cx="1440160" cy="648072"/>
          </a:xfrm>
          <a:prstGeom prst="homePlate">
            <a:avLst>
              <a:gd name="adj" fmla="val 36122"/>
            </a:avLst>
          </a:prstGeom>
          <a:ln w="3810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企業間連携・</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アライアンス</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の促進</a:t>
            </a:r>
          </a:p>
        </p:txBody>
      </p:sp>
      <p:sp>
        <p:nvSpPr>
          <p:cNvPr id="9" name="ホームベース 8"/>
          <p:cNvSpPr/>
          <p:nvPr/>
        </p:nvSpPr>
        <p:spPr>
          <a:xfrm>
            <a:off x="191836" y="4029052"/>
            <a:ext cx="1440160" cy="648072"/>
          </a:xfrm>
          <a:prstGeom prst="homePlate">
            <a:avLst>
              <a:gd name="adj" fmla="val 36122"/>
            </a:avLst>
          </a:prstGeom>
          <a:ln w="3810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国際連携・</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海外ＰＲ</a:t>
            </a:r>
          </a:p>
        </p:txBody>
      </p:sp>
      <p:sp>
        <p:nvSpPr>
          <p:cNvPr id="10" name="ホームベース 9"/>
          <p:cNvSpPr/>
          <p:nvPr/>
        </p:nvSpPr>
        <p:spPr>
          <a:xfrm>
            <a:off x="170554" y="5445224"/>
            <a:ext cx="1440160" cy="648072"/>
          </a:xfrm>
          <a:prstGeom prst="homePlate">
            <a:avLst>
              <a:gd name="adj" fmla="val 36122"/>
            </a:avLst>
          </a:prstGeom>
          <a:ln w="3810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拠点</a:t>
            </a:r>
            <a:r>
              <a:rPr lang="ja-JP" altLang="en-US" dirty="0">
                <a:latin typeface="Meiryo UI" panose="020B0604030504040204" pitchFamily="50" charset="-128"/>
                <a:ea typeface="Meiryo UI" panose="020B0604030504040204" pitchFamily="50" charset="-128"/>
                <a:cs typeface="Meiryo UI" panose="020B0604030504040204" pitchFamily="50" charset="-128"/>
              </a:rPr>
              <a:t>形成</a:t>
            </a: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AutoShape 2"/>
          <p:cNvSpPr>
            <a:spLocks noChangeArrowheads="1"/>
          </p:cNvSpPr>
          <p:nvPr/>
        </p:nvSpPr>
        <p:spPr bwMode="auto">
          <a:xfrm>
            <a:off x="1685532" y="43389"/>
            <a:ext cx="7335342" cy="1048588"/>
          </a:xfrm>
          <a:prstGeom prst="roundRect">
            <a:avLst>
              <a:gd name="adj" fmla="val 8640"/>
            </a:avLst>
          </a:prstGeom>
          <a:solidFill>
            <a:schemeClr val="tx2">
              <a:lumMod val="60000"/>
              <a:lumOff val="40000"/>
            </a:schemeClr>
          </a:solidFill>
          <a:ln w="38100">
            <a:solidFill>
              <a:schemeClr val="tx2">
                <a:lumMod val="20000"/>
                <a:lumOff val="80000"/>
              </a:schemeClr>
            </a:solidFill>
            <a:round/>
            <a:headEnd/>
            <a:tailEnd/>
          </a:ln>
        </p:spPr>
        <p:txBody>
          <a:bodyPr vert="horz" wrap="square" lIns="74295" tIns="8890" rIns="74295" bIns="8890" numCol="1" anchor="ctr" anchorCtr="0" compatLnSpc="1">
            <a:prstTxWarp prst="textNoShape">
              <a:avLst/>
            </a:prstTxWarp>
          </a:bodyPr>
          <a:lstStyle/>
          <a:p>
            <a:pPr marL="180975" lvl="1" indent="-180975"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大阪</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バイオ・ライフサイエンスイノベーション拠点による創薬研究の実施</a:t>
            </a:r>
            <a:endPar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180975" lvl="1" indent="-180975"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医薬</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基盤研究所が本部機能を担う</a:t>
            </a:r>
            <a:r>
              <a:rPr lang="en-US" altLang="ja-JP"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オールジャパンの創薬支援体制</a:t>
            </a:r>
            <a:r>
              <a:rPr lang="en-US" altLang="ja-JP"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の積極的な活用</a:t>
            </a:r>
            <a:endPar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180975" lvl="1" indent="-180975"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抗体</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・人工核酸等のスクリーニングセンターの</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運営</a:t>
            </a:r>
            <a:endPar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180975" lvl="1" indent="-180975"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新た</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な国の仕組みを活用した機能性食品の市場開発</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支援</a:t>
            </a:r>
            <a:endParaRPr kumimoji="1" lang="ja-JP" sz="2400"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7795522" y="6628626"/>
            <a:ext cx="1318711" cy="276999"/>
          </a:xfrm>
          <a:prstGeom prst="rect">
            <a:avLst/>
          </a:prstGeom>
          <a:noFill/>
        </p:spPr>
        <p:txBody>
          <a:bodyPr wrap="square" rtlCol="0">
            <a:spAutoFit/>
          </a:bodyPr>
          <a:lstStyle/>
          <a:p>
            <a:r>
              <a:rPr lang="ja-JP" altLang="en-US" sz="1200" u="sng" dirty="0" smtClean="0">
                <a:latin typeface="Meiryo UI" panose="020B0604030504040204" pitchFamily="50" charset="-128"/>
                <a:ea typeface="Meiryo UI" panose="020B0604030504040204" pitchFamily="50" charset="-128"/>
                <a:cs typeface="Meiryo UI" panose="020B0604030504040204" pitchFamily="50" charset="-128"/>
              </a:rPr>
              <a:t>◎は新たな取組</a:t>
            </a:r>
            <a:endParaRPr kumimoji="1" lang="ja-JP" altLang="en-US" sz="1200"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AutoShape 2"/>
          <p:cNvSpPr>
            <a:spLocks noChangeArrowheads="1"/>
          </p:cNvSpPr>
          <p:nvPr/>
        </p:nvSpPr>
        <p:spPr bwMode="auto">
          <a:xfrm>
            <a:off x="1685532" y="1183501"/>
            <a:ext cx="7335342" cy="883423"/>
          </a:xfrm>
          <a:prstGeom prst="roundRect">
            <a:avLst>
              <a:gd name="adj" fmla="val 8640"/>
            </a:avLst>
          </a:prstGeom>
          <a:solidFill>
            <a:schemeClr val="tx2">
              <a:lumMod val="60000"/>
              <a:lumOff val="40000"/>
            </a:schemeClr>
          </a:solidFill>
          <a:ln w="38100">
            <a:solidFill>
              <a:schemeClr val="tx2">
                <a:lumMod val="20000"/>
                <a:lumOff val="80000"/>
              </a:schemeClr>
            </a:solidFill>
            <a:round/>
            <a:headEnd/>
            <a:tailEnd/>
          </a:ln>
        </p:spPr>
        <p:txBody>
          <a:bodyPr vert="horz" wrap="square" lIns="74295" tIns="8890" rIns="74295" bIns="8890" numCol="1" anchor="ctr" anchorCtr="0" compatLnSpc="1">
            <a:prstTxWarp prst="textNoShape">
              <a:avLst/>
            </a:prstTxWarp>
          </a:bodyPr>
          <a:lstStyle/>
          <a:p>
            <a:pPr marL="0" lvl="1"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大阪バイオファンド」の運営を通じたベンチャー企業育成・投資拡大</a:t>
            </a:r>
          </a:p>
          <a:p>
            <a:pPr marL="0" lvl="1"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緊急雇用基金等を</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活用した人材育成・確保支援</a:t>
            </a:r>
          </a:p>
          <a:p>
            <a:pPr marL="0" lvl="1"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研究シーズ・企業ニーズ発掘隊」事業等による企業ニーズ把握・支援メニュー</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提供</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AutoShape 2"/>
          <p:cNvSpPr>
            <a:spLocks noChangeArrowheads="1"/>
          </p:cNvSpPr>
          <p:nvPr/>
        </p:nvSpPr>
        <p:spPr bwMode="auto">
          <a:xfrm>
            <a:off x="1698927" y="2132857"/>
            <a:ext cx="7335342" cy="1800200"/>
          </a:xfrm>
          <a:prstGeom prst="roundRect">
            <a:avLst>
              <a:gd name="adj" fmla="val 5664"/>
            </a:avLst>
          </a:prstGeom>
          <a:solidFill>
            <a:schemeClr val="tx2">
              <a:lumMod val="60000"/>
              <a:lumOff val="40000"/>
            </a:schemeClr>
          </a:solidFill>
          <a:ln w="38100">
            <a:solidFill>
              <a:schemeClr val="tx2">
                <a:lumMod val="20000"/>
                <a:lumOff val="80000"/>
              </a:schemeClr>
            </a:solidFill>
            <a:round/>
            <a:headEnd/>
            <a:tailEnd/>
          </a:ln>
        </p:spPr>
        <p:txBody>
          <a:bodyPr vert="horz" wrap="square" lIns="74295" tIns="8890" rIns="74295" bIns="8890" numCol="1" anchor="ctr" anchorCtr="0" compatLnSpc="1">
            <a:prstTxWarp prst="textNoShape">
              <a:avLst/>
            </a:prstTxWarp>
          </a:bodyPr>
          <a:lstStyle/>
          <a:p>
            <a:pPr marL="180975" lvl="1" indent="-180975"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創薬シーズ・基盤技術アライアンス・ネットワーク」等による企業間連携支援（疾患別・基盤技術別商談会、国別商談会の実施）</a:t>
            </a:r>
          </a:p>
          <a:p>
            <a:pPr marL="180975" lvl="1" indent="-180975"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spc="-15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spc="-15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大阪医工プロジェクト」</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推進事業による府内ものづくり中小企業の医療用機器分野への参入</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促進</a:t>
            </a:r>
            <a:endPar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180975" lvl="1" indent="-180975"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次世代医療システム産業化フォーラム」「医療機器事業化プラットフォーム」による医療機器産学医、</a:t>
            </a:r>
            <a:r>
              <a:rPr lang="ja-JP" altLang="en-US" sz="1400" dirty="0" err="1">
                <a:solidFill>
                  <a:schemeClr val="bg1"/>
                </a:solidFill>
                <a:latin typeface="Meiryo UI" panose="020B0604030504040204" pitchFamily="50" charset="-128"/>
                <a:ea typeface="Meiryo UI" panose="020B0604030504040204" pitchFamily="50" charset="-128"/>
                <a:cs typeface="Meiryo UI" panose="020B0604030504040204" pitchFamily="50" charset="-128"/>
              </a:rPr>
              <a:t>産産</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連携並びに事業化の</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促進</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180975" lvl="1" indent="-180975"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支援</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拠点「</a:t>
            </a:r>
            <a:r>
              <a:rPr lang="en-US" altLang="ja-JP" sz="1400" dirty="0" err="1">
                <a:solidFill>
                  <a:schemeClr val="bg1"/>
                </a:solidFill>
                <a:latin typeface="Meiryo UI" panose="020B0604030504040204" pitchFamily="50" charset="-128"/>
                <a:ea typeface="Meiryo UI" panose="020B0604030504040204" pitchFamily="50" charset="-128"/>
                <a:cs typeface="Meiryo UI" panose="020B0604030504040204" pitchFamily="50" charset="-128"/>
              </a:rPr>
              <a:t>Collabo’S</a:t>
            </a:r>
            <a:r>
              <a:rPr lang="en-US" altLang="ja-JP"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コラボス</a:t>
            </a:r>
            <a:r>
              <a:rPr lang="en-US" altLang="ja-JP"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316</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」における事業化プロジェクト推進のための支援プラットフォーム「おおさかトップランナー</a:t>
            </a:r>
            <a:r>
              <a:rPr lang="en-US" altLang="ja-JP"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Club</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運営</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AutoShape 2"/>
          <p:cNvSpPr>
            <a:spLocks noChangeArrowheads="1"/>
          </p:cNvSpPr>
          <p:nvPr/>
        </p:nvSpPr>
        <p:spPr bwMode="auto">
          <a:xfrm>
            <a:off x="1708452" y="4014590"/>
            <a:ext cx="7335342" cy="824110"/>
          </a:xfrm>
          <a:prstGeom prst="roundRect">
            <a:avLst>
              <a:gd name="adj" fmla="val 5664"/>
            </a:avLst>
          </a:prstGeom>
          <a:solidFill>
            <a:schemeClr val="tx2">
              <a:lumMod val="60000"/>
              <a:lumOff val="40000"/>
            </a:schemeClr>
          </a:solidFill>
          <a:ln w="38100">
            <a:solidFill>
              <a:schemeClr val="tx2">
                <a:lumMod val="20000"/>
                <a:lumOff val="80000"/>
              </a:schemeClr>
            </a:solidFill>
            <a:round/>
            <a:headEnd/>
            <a:tailEnd/>
          </a:ln>
        </p:spPr>
        <p:txBody>
          <a:bodyPr vert="horz" wrap="square" lIns="74295" tIns="8890" rIns="74295" bIns="8890" numCol="1" anchor="ctr" anchorCtr="0" compatLnSpc="1">
            <a:prstTxWarp prst="textNoShape">
              <a:avLst/>
            </a:prstTxWarp>
          </a:bodyPr>
          <a:lstStyle/>
          <a:p>
            <a:pPr marL="180975" lvl="1" indent="-180975"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関西バイオ推進会議」を母体とする海外クラスター連携や</a:t>
            </a:r>
            <a:r>
              <a:rPr lang="en-US" altLang="ja-JP"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MOU</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締結</a:t>
            </a:r>
          </a:p>
          <a:p>
            <a:pPr marL="180975" lvl="1" indent="-180975"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バイオ</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関連海外見本市出展やプロモーションの強化による企業間連携</a:t>
            </a:r>
          </a:p>
          <a:p>
            <a:pPr marL="180975" lvl="1" indent="-180975"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医療機器開発と臨床手技向上をパッケージ化した医療インフラの</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提供</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AutoShape 2"/>
          <p:cNvSpPr>
            <a:spLocks noChangeArrowheads="1"/>
          </p:cNvSpPr>
          <p:nvPr/>
        </p:nvSpPr>
        <p:spPr bwMode="auto">
          <a:xfrm>
            <a:off x="1698927" y="4941168"/>
            <a:ext cx="7335342" cy="1729458"/>
          </a:xfrm>
          <a:prstGeom prst="roundRect">
            <a:avLst>
              <a:gd name="adj" fmla="val 5664"/>
            </a:avLst>
          </a:prstGeom>
          <a:solidFill>
            <a:schemeClr val="tx2">
              <a:lumMod val="60000"/>
              <a:lumOff val="40000"/>
            </a:schemeClr>
          </a:solidFill>
          <a:ln w="38100">
            <a:solidFill>
              <a:schemeClr val="tx2">
                <a:lumMod val="20000"/>
                <a:lumOff val="80000"/>
              </a:schemeClr>
            </a:solidFill>
            <a:round/>
            <a:headEnd/>
            <a:tailEnd/>
          </a:ln>
        </p:spPr>
        <p:txBody>
          <a:bodyPr vert="horz" wrap="square" lIns="74295" tIns="8890" rIns="74295" bIns="8890" numCol="1" anchor="ctr" anchorCtr="0" compatLnSpc="1">
            <a:prstTxWarp prst="textNoShape">
              <a:avLst/>
            </a:prstTxWarp>
          </a:bodyPr>
          <a:lstStyle/>
          <a:p>
            <a:pPr marL="180975" lvl="1" indent="-180975"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国際</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戦略総合特区における優遇税制（最大地方税ゼロ税制）を活用した企業誘致、設備投資の</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促進</a:t>
            </a:r>
            <a:endPar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180975" lvl="1" indent="-180975"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BNCT</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（ホウ素中性子捕捉療法）研究センターの稼動</a:t>
            </a:r>
            <a:endPar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180975" lvl="1" indent="-180975"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関西</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イノベーション国際戦略総合特区「課題解決型医療機器の開発・改良に向けた病院・企業間の連携支援事業」医工連携推進事業（プラットフォーム整備事業）</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実施</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180975" lvl="1" indent="-180975"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彩</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都中部</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地区事業の推進</a:t>
            </a:r>
            <a:endPar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180975" lvl="1" indent="-180975" fontAlgn="base">
              <a:lnSpc>
                <a:spcPct val="104000"/>
              </a:lnSpc>
              <a:spcBef>
                <a:spcPct val="0"/>
              </a:spcBef>
              <a:spcAft>
                <a:spcPct val="0"/>
              </a:spcAft>
            </a:pP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吹田操車場跡地における医療クラスター</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形成</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4165620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367</TotalTime>
  <Words>61</Words>
  <Application>Microsoft Office PowerPoint</Application>
  <PresentationFormat>画面に合わせる (4:3)</PresentationFormat>
  <Paragraphs>50</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2014-04-28T04:23:50Z</cp:lastPrinted>
  <dcterms:created xsi:type="dcterms:W3CDTF">2014-02-17T07:00:42Z</dcterms:created>
  <dcterms:modified xsi:type="dcterms:W3CDTF">2014-06-18T05:05:04Z</dcterms:modified>
</cp:coreProperties>
</file>