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07200" cy="9939338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248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11859-6D21-41DE-8A81-5E2D8E6071BC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AE0EC-535B-4BD6-A358-A9F539C12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52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AE0EC-535B-4BD6-A358-A9F539C12D1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88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02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125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0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703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93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46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27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44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03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38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51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4D4B8-1E5B-419C-9070-F77BF18E0486}" type="datetimeFigureOut">
              <a:rPr kumimoji="1" lang="ja-JP" altLang="en-US" smtClean="0"/>
              <a:t>2014/6/2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7D2D7-BBD0-4861-AAEC-938D816C5E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48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横巻き 4"/>
          <p:cNvSpPr/>
          <p:nvPr/>
        </p:nvSpPr>
        <p:spPr>
          <a:xfrm>
            <a:off x="2512368" y="264096"/>
            <a:ext cx="7632848" cy="648072"/>
          </a:xfrm>
          <a:prstGeom prst="horizontalScroll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 smtClean="0">
                <a:solidFill>
                  <a:schemeClr val="tx1"/>
                </a:solidFill>
              </a:rPr>
              <a:t>公職者を介して寄せられた「府民</a:t>
            </a:r>
            <a:r>
              <a:rPr lang="ja-JP" altLang="ja-JP" sz="1100" b="1" dirty="0" smtClean="0">
                <a:solidFill>
                  <a:schemeClr val="tx1"/>
                </a:solidFill>
              </a:rPr>
              <a:t>の声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」の見える化の拡充について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6472808" y="8473008"/>
            <a:ext cx="6031928" cy="792088"/>
          </a:xfrm>
          <a:prstGeom prst="roundRect">
            <a:avLst>
              <a:gd name="adj" fmla="val 5475"/>
            </a:avLst>
          </a:prstGeom>
          <a:noFill/>
          <a:ln w="6350" cmpd="sng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 smtClean="0">
                <a:solidFill>
                  <a:schemeClr val="tx1"/>
                </a:solidFill>
              </a:rPr>
              <a:t>　　■</a:t>
            </a:r>
            <a:r>
              <a:rPr lang="ja-JP" altLang="en-US" sz="1100" dirty="0">
                <a:solidFill>
                  <a:schemeClr val="tx1"/>
                </a:solidFill>
              </a:rPr>
              <a:t>大阪市の「要望等記録制度」と「府民の声」</a:t>
            </a:r>
            <a:r>
              <a:rPr lang="ja-JP" altLang="en-US" sz="1100" dirty="0" smtClean="0">
                <a:solidFill>
                  <a:schemeClr val="tx1"/>
                </a:solidFill>
              </a:rPr>
              <a:t>の違い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　  　「</a:t>
            </a:r>
            <a:r>
              <a:rPr lang="ja-JP" altLang="en-US" sz="1100" dirty="0">
                <a:solidFill>
                  <a:schemeClr val="tx1"/>
                </a:solidFill>
              </a:rPr>
              <a:t>要望等記録制度」は、「市民の声」制度とは別に設けられ、公正職務執行</a:t>
            </a:r>
            <a:r>
              <a:rPr lang="ja-JP" altLang="en-US" sz="1100" dirty="0" smtClean="0">
                <a:solidFill>
                  <a:schemeClr val="tx1"/>
                </a:solidFill>
              </a:rPr>
              <a:t>の確保</a:t>
            </a:r>
            <a:r>
              <a:rPr lang="ja-JP" altLang="en-US" sz="1100" dirty="0">
                <a:solidFill>
                  <a:schemeClr val="tx1"/>
                </a:solidFill>
              </a:rPr>
              <a:t>を目的</a:t>
            </a:r>
            <a:r>
              <a:rPr lang="ja-JP" altLang="en-US" sz="1100" dirty="0" smtClean="0">
                <a:solidFill>
                  <a:schemeClr val="tx1"/>
                </a:solidFill>
              </a:rPr>
              <a:t>に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　　　している点において、「府民の声」とは制度の目的が異なる。</a:t>
            </a:r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36104" y="1286707"/>
            <a:ext cx="6120680" cy="3940424"/>
          </a:xfrm>
          <a:prstGeom prst="roundRect">
            <a:avLst>
              <a:gd name="adj" fmla="val 3719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100" dirty="0" smtClean="0">
                <a:solidFill>
                  <a:schemeClr val="tx1"/>
                </a:solidFill>
              </a:rPr>
              <a:t>・オープン府庁を推進し、府民からの声を業務改善につなげるため、「府民の声の見える化」を</a:t>
            </a:r>
            <a:r>
              <a:rPr lang="en-US" altLang="ja-JP" sz="1100" dirty="0" smtClean="0">
                <a:solidFill>
                  <a:schemeClr val="tx1"/>
                </a:solidFill>
              </a:rPr>
              <a:t>H23</a:t>
            </a:r>
            <a:r>
              <a:rPr lang="ja-JP" altLang="en-US" sz="1100" dirty="0" err="1" smtClean="0">
                <a:solidFill>
                  <a:schemeClr val="tx1"/>
                </a:solidFill>
              </a:rPr>
              <a:t>．</a:t>
            </a:r>
            <a:r>
              <a:rPr lang="en-US" altLang="ja-JP" sz="1100" dirty="0" smtClean="0">
                <a:solidFill>
                  <a:schemeClr val="tx1"/>
                </a:solidFill>
              </a:rPr>
              <a:t>1</a:t>
            </a:r>
          </a:p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より全庁的に実施。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・当初、登録対象となっていたのは、府民から直接寄せられた声と、知事・府職員を介した府民の声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のみ。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・府議会議員を介した府民の声については、</a:t>
            </a:r>
            <a:r>
              <a:rPr lang="en-US" altLang="ja-JP" sz="1100" dirty="0">
                <a:solidFill>
                  <a:schemeClr val="tx1"/>
                </a:solidFill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</a:rPr>
              <a:t>H24</a:t>
            </a:r>
            <a:r>
              <a:rPr lang="ja-JP" altLang="en-US" sz="1100" dirty="0" err="1" smtClean="0">
                <a:solidFill>
                  <a:schemeClr val="tx1"/>
                </a:solidFill>
              </a:rPr>
              <a:t>．</a:t>
            </a:r>
            <a:r>
              <a:rPr lang="en-US" altLang="ja-JP" sz="1100" dirty="0" smtClean="0">
                <a:solidFill>
                  <a:schemeClr val="tx1"/>
                </a:solidFill>
              </a:rPr>
              <a:t>6</a:t>
            </a:r>
            <a:r>
              <a:rPr lang="ja-JP" altLang="en-US" sz="1100" dirty="0" smtClean="0">
                <a:solidFill>
                  <a:schemeClr val="tx1"/>
                </a:solidFill>
              </a:rPr>
              <a:t>からの試行実施を経て、</a:t>
            </a:r>
            <a:r>
              <a:rPr lang="en-US" altLang="ja-JP" sz="1100" dirty="0" smtClean="0">
                <a:solidFill>
                  <a:schemeClr val="tx1"/>
                </a:solidFill>
              </a:rPr>
              <a:t>H25</a:t>
            </a:r>
            <a:r>
              <a:rPr lang="ja-JP" altLang="en-US" sz="1100" dirty="0" err="1" smtClean="0">
                <a:solidFill>
                  <a:schemeClr val="tx1"/>
                </a:solidFill>
              </a:rPr>
              <a:t>．</a:t>
            </a:r>
            <a:r>
              <a:rPr lang="en-US" altLang="ja-JP" sz="1100" dirty="0" smtClean="0">
                <a:solidFill>
                  <a:schemeClr val="tx1"/>
                </a:solidFill>
              </a:rPr>
              <a:t>1</a:t>
            </a:r>
            <a:r>
              <a:rPr lang="ja-JP" altLang="en-US" sz="1100" dirty="0" err="1" smtClean="0">
                <a:solidFill>
                  <a:schemeClr val="tx1"/>
                </a:solidFill>
              </a:rPr>
              <a:t>．</a:t>
            </a:r>
            <a:r>
              <a:rPr lang="en-US" altLang="ja-JP" sz="1100" dirty="0" smtClean="0">
                <a:solidFill>
                  <a:schemeClr val="tx1"/>
                </a:solidFill>
              </a:rPr>
              <a:t>21</a:t>
            </a:r>
            <a:r>
              <a:rPr lang="ja-JP" altLang="en-US" sz="1100" dirty="0" smtClean="0">
                <a:solidFill>
                  <a:schemeClr val="tx1"/>
                </a:solidFill>
              </a:rPr>
              <a:t>より本格実施。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b="1" dirty="0" smtClean="0">
              <a:solidFill>
                <a:schemeClr val="tx1"/>
              </a:solidFill>
            </a:endParaRPr>
          </a:p>
          <a:p>
            <a:endParaRPr lang="en-US" altLang="ja-JP" sz="1100" b="1" dirty="0" smtClean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</a:rPr>
              <a:t>H20.6</a:t>
            </a:r>
            <a:r>
              <a:rPr lang="ja-JP" altLang="en-US" sz="1100" dirty="0" smtClean="0">
                <a:solidFill>
                  <a:schemeClr val="tx1"/>
                </a:solidFill>
              </a:rPr>
              <a:t>　　　「</a:t>
            </a:r>
            <a:r>
              <a:rPr lang="ja-JP" altLang="en-US" sz="1100" dirty="0">
                <a:solidFill>
                  <a:schemeClr val="tx1"/>
                </a:solidFill>
              </a:rPr>
              <a:t>府民</a:t>
            </a:r>
            <a:r>
              <a:rPr lang="ja-JP" altLang="en-US" sz="1100" dirty="0" smtClean="0">
                <a:solidFill>
                  <a:schemeClr val="tx1"/>
                </a:solidFill>
              </a:rPr>
              <a:t>の声</a:t>
            </a:r>
            <a:r>
              <a:rPr lang="ja-JP" altLang="en-US" sz="1100" dirty="0">
                <a:solidFill>
                  <a:schemeClr val="tx1"/>
                </a:solidFill>
              </a:rPr>
              <a:t>」</a:t>
            </a:r>
            <a:r>
              <a:rPr lang="ja-JP" altLang="en-US" sz="1100" dirty="0" smtClean="0">
                <a:solidFill>
                  <a:schemeClr val="tx1"/>
                </a:solidFill>
              </a:rPr>
              <a:t>を一元的</a:t>
            </a:r>
            <a:r>
              <a:rPr lang="ja-JP" altLang="en-US" sz="1100" dirty="0">
                <a:solidFill>
                  <a:schemeClr val="tx1"/>
                </a:solidFill>
              </a:rPr>
              <a:t>に管理する「府民の声システム</a:t>
            </a:r>
            <a:r>
              <a:rPr lang="ja-JP" altLang="en-US" sz="1100" dirty="0" smtClean="0">
                <a:solidFill>
                  <a:schemeClr val="tx1"/>
                </a:solidFill>
              </a:rPr>
              <a:t>」の運用</a:t>
            </a:r>
            <a:r>
              <a:rPr lang="ja-JP" altLang="en-US" sz="1100" dirty="0">
                <a:solidFill>
                  <a:schemeClr val="tx1"/>
                </a:solidFill>
              </a:rPr>
              <a:t>開始</a:t>
            </a:r>
            <a:r>
              <a:rPr lang="ja-JP" altLang="en-US" sz="1100" dirty="0" smtClean="0">
                <a:solidFill>
                  <a:schemeClr val="tx1"/>
                </a:solidFill>
              </a:rPr>
              <a:t>。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</a:rPr>
              <a:t>H22.1</a:t>
            </a:r>
            <a:r>
              <a:rPr lang="ja-JP" altLang="en-US" sz="1100" dirty="0" smtClean="0">
                <a:solidFill>
                  <a:schemeClr val="tx1"/>
                </a:solidFill>
              </a:rPr>
              <a:t>　　　府民の声をより広く受け止めるために「議員を介した府民の声」を登録、公表する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　　　　　　ことについて、議会に申し入れ。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</a:rPr>
              <a:t>H22.2</a:t>
            </a:r>
            <a:r>
              <a:rPr lang="ja-JP" altLang="en-US" sz="1100" dirty="0" smtClean="0">
                <a:solidFill>
                  <a:schemeClr val="tx1"/>
                </a:solidFill>
              </a:rPr>
              <a:t>　　　知事記者会見</a:t>
            </a:r>
            <a:r>
              <a:rPr lang="ja-JP" altLang="en-US" sz="1100" dirty="0">
                <a:solidFill>
                  <a:schemeClr val="tx1"/>
                </a:solidFill>
              </a:rPr>
              <a:t>「</a:t>
            </a:r>
            <a:r>
              <a:rPr lang="ja-JP" altLang="en-US" sz="1100" dirty="0" smtClean="0">
                <a:solidFill>
                  <a:schemeClr val="tx1"/>
                </a:solidFill>
              </a:rPr>
              <a:t>議員の声の扱いは、今後</a:t>
            </a:r>
            <a:r>
              <a:rPr lang="ja-JP" altLang="en-US" sz="1100" dirty="0">
                <a:solidFill>
                  <a:schemeClr val="tx1"/>
                </a:solidFill>
              </a:rPr>
              <a:t>、</a:t>
            </a:r>
            <a:r>
              <a:rPr lang="ja-JP" altLang="en-US" sz="1100" dirty="0" smtClean="0">
                <a:solidFill>
                  <a:schemeClr val="tx1"/>
                </a:solidFill>
              </a:rPr>
              <a:t>議会の議論に委ねる。」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en-US" altLang="ja-JP" sz="1100" dirty="0" smtClean="0">
                <a:solidFill>
                  <a:schemeClr val="tx1"/>
                </a:solidFill>
              </a:rPr>
              <a:t>H24.2</a:t>
            </a:r>
            <a:r>
              <a:rPr lang="ja-JP" altLang="en-US" sz="1100" dirty="0" smtClean="0">
                <a:solidFill>
                  <a:schemeClr val="tx1"/>
                </a:solidFill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</a:rPr>
              <a:t>   </a:t>
            </a:r>
            <a:r>
              <a:rPr lang="ja-JP" altLang="en-US" sz="1100" dirty="0" smtClean="0">
                <a:solidFill>
                  <a:schemeClr val="tx1"/>
                </a:solidFill>
              </a:rPr>
              <a:t> </a:t>
            </a:r>
            <a:r>
              <a:rPr lang="en-US" altLang="ja-JP" sz="1100" dirty="0" smtClean="0">
                <a:solidFill>
                  <a:schemeClr val="tx1"/>
                </a:solidFill>
              </a:rPr>
              <a:t>    </a:t>
            </a:r>
            <a:r>
              <a:rPr lang="ja-JP" altLang="en-US" sz="1100" dirty="0" smtClean="0">
                <a:solidFill>
                  <a:schemeClr val="tx1"/>
                </a:solidFill>
              </a:rPr>
              <a:t>維新代表質問（今井Ｇ）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　　　　　　「大阪府でも議員の口利きや要望等について記録・公表していくことが必要。」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en-US" altLang="ja-JP" sz="1100" b="1" dirty="0" smtClean="0">
                <a:solidFill>
                  <a:schemeClr val="tx1"/>
                </a:solidFill>
              </a:rPr>
              <a:t>H24.6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 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   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 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    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各会派勉強会、理事会等の議論を踏まえ、</a:t>
            </a:r>
            <a:r>
              <a:rPr lang="ja-JP" altLang="en-US" sz="1100" b="1" u="sng" dirty="0" smtClean="0">
                <a:solidFill>
                  <a:schemeClr val="tx1"/>
                </a:solidFill>
              </a:rPr>
              <a:t>試行実施</a:t>
            </a:r>
            <a:endParaRPr lang="en-US" altLang="ja-JP" sz="1100" b="1" u="sng" dirty="0">
              <a:solidFill>
                <a:schemeClr val="tx1"/>
              </a:solidFill>
            </a:endParaRPr>
          </a:p>
          <a:p>
            <a:r>
              <a:rPr lang="en-US" altLang="ja-JP" sz="1100" b="1" dirty="0" smtClean="0">
                <a:solidFill>
                  <a:schemeClr val="tx1"/>
                </a:solidFill>
              </a:rPr>
              <a:t>H25.1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　　　</a:t>
            </a:r>
            <a:r>
              <a:rPr lang="ja-JP" altLang="en-US" sz="1100" b="1" u="sng" dirty="0" smtClean="0">
                <a:solidFill>
                  <a:schemeClr val="tx1"/>
                </a:solidFill>
              </a:rPr>
              <a:t>「</a:t>
            </a:r>
            <a:r>
              <a:rPr lang="ja-JP" altLang="en-US" sz="1100" b="1" u="sng" dirty="0">
                <a:solidFill>
                  <a:schemeClr val="tx1"/>
                </a:solidFill>
              </a:rPr>
              <a:t>府議を介した府民の声」の登録・公表等の運用を</a:t>
            </a:r>
            <a:r>
              <a:rPr lang="ja-JP" altLang="en-US" sz="1100" b="1" u="sng" dirty="0" smtClean="0">
                <a:solidFill>
                  <a:schemeClr val="tx1"/>
                </a:solidFill>
              </a:rPr>
              <a:t>開始</a:t>
            </a:r>
            <a:endParaRPr lang="en-US" altLang="ja-JP" sz="11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ホームベース 2"/>
          <p:cNvSpPr/>
          <p:nvPr/>
        </p:nvSpPr>
        <p:spPr>
          <a:xfrm>
            <a:off x="280120" y="995209"/>
            <a:ext cx="1152128" cy="291499"/>
          </a:xfrm>
          <a:prstGeom prst="homePlate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</a:rPr>
              <a:t>現状と経過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496144" y="2352328"/>
            <a:ext cx="5184576" cy="1224136"/>
          </a:xfrm>
          <a:prstGeom prst="roundRect">
            <a:avLst/>
          </a:prstGeom>
          <a:solidFill>
            <a:schemeClr val="bg1"/>
          </a:solidFill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b="1" dirty="0" smtClean="0">
                <a:solidFill>
                  <a:schemeClr val="tx1"/>
                </a:solidFill>
              </a:rPr>
              <a:t>○府議会</a:t>
            </a:r>
            <a:r>
              <a:rPr lang="ja-JP" altLang="en-US" sz="1100" b="1" dirty="0">
                <a:solidFill>
                  <a:schemeClr val="tx1"/>
                </a:solidFill>
              </a:rPr>
              <a:t>議員を介した府民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の声のうち</a:t>
            </a:r>
            <a:r>
              <a:rPr lang="ja-JP" altLang="en-US" sz="1100" b="1" dirty="0">
                <a:solidFill>
                  <a:schemeClr val="tx1"/>
                </a:solidFill>
              </a:rPr>
              <a:t>、「提言」、「要望」、「意見」、「苦情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」が登録の　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r>
              <a:rPr lang="ja-JP" altLang="en-US" sz="1100" b="1" dirty="0">
                <a:solidFill>
                  <a:schemeClr val="tx1"/>
                </a:solidFill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対象。単</a:t>
            </a:r>
            <a:r>
              <a:rPr lang="ja-JP" altLang="en-US" sz="1100" b="1" dirty="0">
                <a:solidFill>
                  <a:schemeClr val="tx1"/>
                </a:solidFill>
              </a:rPr>
              <a:t>なる問合せは対象外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。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r>
              <a:rPr lang="ja-JP" altLang="en-US" sz="1100" b="1" dirty="0">
                <a:solidFill>
                  <a:schemeClr val="tx1"/>
                </a:solidFill>
              </a:rPr>
              <a:t>○議員本人の要望や意見は、通常の政調活動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にあたる</a:t>
            </a:r>
            <a:r>
              <a:rPr lang="ja-JP" altLang="en-US" sz="1100" b="1" dirty="0">
                <a:solidFill>
                  <a:schemeClr val="tx1"/>
                </a:solidFill>
              </a:rPr>
              <a:t>ため登録対象外。</a:t>
            </a:r>
          </a:p>
          <a:p>
            <a:r>
              <a:rPr lang="ja-JP" altLang="en-US" sz="1100" b="1" dirty="0" smtClean="0">
                <a:solidFill>
                  <a:schemeClr val="tx1"/>
                </a:solidFill>
              </a:rPr>
              <a:t>○</a:t>
            </a:r>
            <a:r>
              <a:rPr lang="ja-JP" altLang="en-US" sz="1100" b="1" dirty="0">
                <a:solidFill>
                  <a:schemeClr val="tx1"/>
                </a:solidFill>
              </a:rPr>
              <a:t>議員には、議員秘書や議員事務所職員を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含む。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</a:rPr>
              <a:t>○</a:t>
            </a:r>
            <a:r>
              <a:rPr lang="ja-JP" altLang="en-US" sz="1100" b="1" dirty="0">
                <a:solidFill>
                  <a:schemeClr val="tx1"/>
                </a:solidFill>
              </a:rPr>
              <a:t>登録対象になるかどうかは議員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が最終判断。（議運理事会決定事項）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r>
              <a:rPr lang="en-US" altLang="ja-JP" sz="1100" b="1" dirty="0" smtClean="0">
                <a:solidFill>
                  <a:schemeClr val="tx1"/>
                </a:solidFill>
              </a:rPr>
              <a:t>※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なお、府民からの直接の声の登録については、行政が判断。</a:t>
            </a:r>
            <a:endParaRPr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124322" y="5664696"/>
            <a:ext cx="6120680" cy="3816423"/>
          </a:xfrm>
          <a:prstGeom prst="roundRect">
            <a:avLst>
              <a:gd name="adj" fmla="val 3917"/>
            </a:avLst>
          </a:prstGeom>
          <a:noFill/>
          <a:ln w="635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　■</a:t>
            </a:r>
            <a:r>
              <a:rPr lang="ja-JP" altLang="en-US" sz="1100" dirty="0">
                <a:solidFill>
                  <a:schemeClr val="tx1"/>
                </a:solidFill>
              </a:rPr>
              <a:t>府の業務の改善等を推進していくためには、府民の声をはじめ、さらに多くの声を府政</a:t>
            </a:r>
            <a:r>
              <a:rPr lang="ja-JP" altLang="en-US" sz="1100" dirty="0" smtClean="0">
                <a:solidFill>
                  <a:schemeClr val="tx1"/>
                </a:solidFill>
              </a:rPr>
              <a:t>に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　　活かしていく</a:t>
            </a:r>
            <a:r>
              <a:rPr lang="ja-JP" altLang="en-US" sz="1100" dirty="0">
                <a:solidFill>
                  <a:schemeClr val="tx1"/>
                </a:solidFill>
              </a:rPr>
              <a:t>ことが必要</a:t>
            </a:r>
            <a:r>
              <a:rPr lang="ja-JP" altLang="en-US" sz="1100" dirty="0" smtClean="0">
                <a:solidFill>
                  <a:schemeClr val="tx1"/>
                </a:solidFill>
              </a:rPr>
              <a:t>。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</a:rPr>
              <a:t>　■府政の透明性と信頼性を高めていくためには、国会議員等の公職者を介した府民の</a:t>
            </a:r>
            <a:r>
              <a:rPr lang="ja-JP" altLang="en-US" sz="1100" dirty="0" smtClean="0">
                <a:solidFill>
                  <a:schemeClr val="tx1"/>
                </a:solidFill>
              </a:rPr>
              <a:t>声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　　についても</a:t>
            </a:r>
            <a:r>
              <a:rPr lang="ja-JP" altLang="en-US" sz="1100" dirty="0">
                <a:solidFill>
                  <a:schemeClr val="tx1"/>
                </a:solidFill>
              </a:rPr>
              <a:t>、登録・公表を行っていくことが必要</a:t>
            </a:r>
            <a:r>
              <a:rPr lang="ja-JP" altLang="en-US" sz="1100" dirty="0" smtClean="0">
                <a:solidFill>
                  <a:schemeClr val="tx1"/>
                </a:solidFill>
              </a:rPr>
              <a:t>。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b="1" dirty="0">
                <a:solidFill>
                  <a:schemeClr val="tx1"/>
                </a:solidFill>
              </a:rPr>
              <a:t>　</a:t>
            </a:r>
            <a:r>
              <a:rPr lang="ja-JP" altLang="en-US" sz="1100" b="1" dirty="0" smtClean="0">
                <a:solidFill>
                  <a:schemeClr val="tx1"/>
                </a:solidFill>
              </a:rPr>
              <a:t>　</a:t>
            </a:r>
            <a:endParaRPr lang="en-US" altLang="ja-JP" sz="1100" b="1" dirty="0" smtClean="0">
              <a:solidFill>
                <a:schemeClr val="tx1"/>
              </a:solidFill>
            </a:endParaRPr>
          </a:p>
          <a:p>
            <a:r>
              <a:rPr lang="ja-JP" altLang="en-US" sz="1100" b="1" dirty="0" smtClean="0">
                <a:solidFill>
                  <a:schemeClr val="tx1"/>
                </a:solidFill>
              </a:rPr>
              <a:t>　　　　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02940" y="8039719"/>
            <a:ext cx="5493804" cy="1225377"/>
          </a:xfrm>
          <a:prstGeom prst="roundRect">
            <a:avLst>
              <a:gd name="adj" fmla="val 3917"/>
            </a:avLst>
          </a:prstGeom>
          <a:noFill/>
          <a:ln w="635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登録の扱い：</a:t>
            </a:r>
            <a:r>
              <a:rPr lang="ja-JP" altLang="en-US" sz="1100" u="sng" dirty="0" smtClean="0">
                <a:solidFill>
                  <a:schemeClr val="tx1"/>
                </a:solidFill>
                <a:latin typeface="+mn-ea"/>
              </a:rPr>
              <a:t>府議会</a:t>
            </a:r>
            <a:r>
              <a:rPr lang="ja-JP" altLang="en-US" sz="1100" u="sng" dirty="0">
                <a:solidFill>
                  <a:schemeClr val="tx1"/>
                </a:solidFill>
                <a:latin typeface="+mn-ea"/>
              </a:rPr>
              <a:t>議員</a:t>
            </a:r>
            <a:r>
              <a:rPr lang="ja-JP" altLang="en-US" sz="1100" u="sng" dirty="0">
                <a:solidFill>
                  <a:schemeClr val="tx1"/>
                </a:solidFill>
              </a:rPr>
              <a:t>を介した府民の声</a:t>
            </a:r>
            <a:r>
              <a:rPr lang="ja-JP" altLang="en-US" sz="1100" u="sng" dirty="0" smtClean="0">
                <a:solidFill>
                  <a:schemeClr val="tx1"/>
                </a:solidFill>
              </a:rPr>
              <a:t>との整合性を図るため、同様</a:t>
            </a:r>
            <a:r>
              <a:rPr lang="ja-JP" altLang="en-US" sz="1100" u="sng" dirty="0">
                <a:solidFill>
                  <a:schemeClr val="tx1"/>
                </a:solidFill>
              </a:rPr>
              <a:t>の扱いを</a:t>
            </a:r>
            <a:r>
              <a:rPr lang="ja-JP" altLang="en-US" sz="1100" u="sng" dirty="0" smtClean="0">
                <a:solidFill>
                  <a:schemeClr val="tx1"/>
                </a:solidFill>
              </a:rPr>
              <a:t>行う</a:t>
            </a:r>
            <a:endParaRPr lang="en-US" altLang="ja-JP" sz="1100" u="sng" dirty="0" smtClean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　　　　　　　　　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</a:rPr>
              <a:t>　　　　　　　　</a:t>
            </a:r>
            <a:r>
              <a:rPr lang="en-US" altLang="ja-JP" sz="1100" dirty="0" smtClean="0">
                <a:solidFill>
                  <a:schemeClr val="tx1"/>
                </a:solidFill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</a:rPr>
              <a:t>　なお、登録対象になるかどうかは国会議員等の判断によるため、今後、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r>
              <a:rPr lang="ja-JP" altLang="en-US" sz="1100" dirty="0">
                <a:solidFill>
                  <a:schemeClr val="tx1"/>
                </a:solidFill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</a:rPr>
              <a:t>　　　　　　　　    実績を出していくための工夫が必要。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endParaRPr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3" name="ホームベース 12"/>
          <p:cNvSpPr/>
          <p:nvPr/>
        </p:nvSpPr>
        <p:spPr>
          <a:xfrm>
            <a:off x="219679" y="5341144"/>
            <a:ext cx="1521454" cy="323552"/>
          </a:xfrm>
          <a:prstGeom prst="homePlate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今後の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方針（案）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2476364" y="6943031"/>
            <a:ext cx="1224136" cy="288032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額縁 15"/>
          <p:cNvSpPr/>
          <p:nvPr/>
        </p:nvSpPr>
        <p:spPr>
          <a:xfrm>
            <a:off x="402940" y="7364356"/>
            <a:ext cx="5493804" cy="748612"/>
          </a:xfrm>
          <a:prstGeom prst="bevel">
            <a:avLst>
              <a:gd name="adj" fmla="val 6138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公職者を介した府民の声はすべて「府民の声の見える化」の対象とする。</a:t>
            </a:r>
            <a:endParaRPr lang="en-US" altLang="ja-JP" sz="1200" b="1" dirty="0">
              <a:solidFill>
                <a:schemeClr val="tx1"/>
              </a:solidFill>
            </a:endParaRPr>
          </a:p>
          <a:p>
            <a:pPr algn="ctr"/>
            <a:endParaRPr lang="en-US" altLang="ja-JP" sz="11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　≪対象≫　　　国会議員、市町村長、市町村議会</a:t>
            </a:r>
            <a:r>
              <a:rPr lang="ja-JP" altLang="en-US" sz="1100" dirty="0" smtClean="0">
                <a:solidFill>
                  <a:schemeClr val="tx1"/>
                </a:solidFill>
              </a:rPr>
              <a:t>議員</a:t>
            </a:r>
            <a:endParaRPr kumimoji="1" lang="ja-JP" altLang="en-US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644" y="1096781"/>
            <a:ext cx="6237852" cy="4406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561138" y="6010275"/>
            <a:ext cx="6103937" cy="2089150"/>
            <a:chOff x="4133" y="3786"/>
            <a:chExt cx="3845" cy="1316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4133" y="3786"/>
              <a:ext cx="3845" cy="13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4229" y="3917"/>
              <a:ext cx="116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「府民の声システム」への公職者（国会議員等）参画スケジュール（案）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4610" y="4131"/>
              <a:ext cx="11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4</a:t>
              </a:r>
              <a:r>
                <a:rPr kumimoji="1" lang="ja-JP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月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5530" y="4131"/>
              <a:ext cx="11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5</a:t>
              </a:r>
              <a:r>
                <a:rPr kumimoji="1" lang="ja-JP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月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6450" y="4131"/>
              <a:ext cx="11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6</a:t>
              </a:r>
              <a:r>
                <a:rPr kumimoji="1" lang="ja-JP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月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7370" y="4131"/>
              <a:ext cx="119" cy="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7</a:t>
              </a:r>
              <a:r>
                <a:rPr kumimoji="1" lang="ja-JP" sz="10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月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4210" y="4048"/>
              <a:ext cx="8" cy="9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5134" y="4056"/>
              <a:ext cx="0" cy="9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5134" y="4056"/>
              <a:ext cx="4" cy="97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6054" y="4056"/>
              <a:ext cx="0" cy="9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6054" y="4056"/>
              <a:ext cx="3" cy="97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15"/>
            <p:cNvSpPr>
              <a:spLocks noChangeShapeType="1"/>
            </p:cNvSpPr>
            <p:nvPr/>
          </p:nvSpPr>
          <p:spPr bwMode="auto">
            <a:xfrm>
              <a:off x="6973" y="4056"/>
              <a:ext cx="0" cy="9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6973" y="4056"/>
              <a:ext cx="4" cy="97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17"/>
            <p:cNvSpPr>
              <a:spLocks noChangeShapeType="1"/>
            </p:cNvSpPr>
            <p:nvPr/>
          </p:nvSpPr>
          <p:spPr bwMode="auto">
            <a:xfrm>
              <a:off x="7893" y="4056"/>
              <a:ext cx="0" cy="97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Rectangle 18"/>
            <p:cNvSpPr>
              <a:spLocks noChangeArrowheads="1"/>
            </p:cNvSpPr>
            <p:nvPr/>
          </p:nvSpPr>
          <p:spPr bwMode="auto">
            <a:xfrm>
              <a:off x="7893" y="4056"/>
              <a:ext cx="4" cy="97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Rectangle 19"/>
            <p:cNvSpPr>
              <a:spLocks noChangeArrowheads="1"/>
            </p:cNvSpPr>
            <p:nvPr/>
          </p:nvSpPr>
          <p:spPr bwMode="auto">
            <a:xfrm>
              <a:off x="4218" y="4048"/>
              <a:ext cx="3679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Line 20"/>
            <p:cNvSpPr>
              <a:spLocks noChangeShapeType="1"/>
            </p:cNvSpPr>
            <p:nvPr/>
          </p:nvSpPr>
          <p:spPr bwMode="auto">
            <a:xfrm>
              <a:off x="4218" y="4281"/>
              <a:ext cx="367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Rectangle 21"/>
            <p:cNvSpPr>
              <a:spLocks noChangeArrowheads="1"/>
            </p:cNvSpPr>
            <p:nvPr/>
          </p:nvSpPr>
          <p:spPr bwMode="auto">
            <a:xfrm>
              <a:off x="4218" y="4281"/>
              <a:ext cx="367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Rectangle 22"/>
            <p:cNvSpPr>
              <a:spLocks noChangeArrowheads="1"/>
            </p:cNvSpPr>
            <p:nvPr/>
          </p:nvSpPr>
          <p:spPr bwMode="auto">
            <a:xfrm>
              <a:off x="4218" y="5035"/>
              <a:ext cx="3679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4" name="Rectangle 23"/>
            <p:cNvSpPr>
              <a:spLocks noChangeArrowheads="1"/>
            </p:cNvSpPr>
            <p:nvPr/>
          </p:nvSpPr>
          <p:spPr bwMode="auto">
            <a:xfrm>
              <a:off x="6271" y="4422"/>
              <a:ext cx="439" cy="4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5" name="Rectangle 24"/>
            <p:cNvSpPr>
              <a:spLocks noChangeArrowheads="1"/>
            </p:cNvSpPr>
            <p:nvPr/>
          </p:nvSpPr>
          <p:spPr bwMode="auto">
            <a:xfrm>
              <a:off x="6284" y="4578"/>
              <a:ext cx="181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■</a:t>
              </a:r>
              <a:r>
                <a:rPr kumimoji="1" 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周知期間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28" name="Rectangle 25"/>
            <p:cNvSpPr>
              <a:spLocks noChangeArrowheads="1"/>
            </p:cNvSpPr>
            <p:nvPr/>
          </p:nvSpPr>
          <p:spPr bwMode="auto">
            <a:xfrm>
              <a:off x="7060" y="4410"/>
              <a:ext cx="812" cy="4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9" name="Rectangle 26"/>
            <p:cNvSpPr>
              <a:spLocks noChangeArrowheads="1"/>
            </p:cNvSpPr>
            <p:nvPr/>
          </p:nvSpPr>
          <p:spPr bwMode="auto">
            <a:xfrm>
              <a:off x="7115" y="4495"/>
              <a:ext cx="212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「国会議員等を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0" name="Rectangle 27"/>
            <p:cNvSpPr>
              <a:spLocks noChangeArrowheads="1"/>
            </p:cNvSpPr>
            <p:nvPr/>
          </p:nvSpPr>
          <p:spPr bwMode="auto">
            <a:xfrm>
              <a:off x="7362" y="4567"/>
              <a:ext cx="254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介した府民の声」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1" name="Rectangle 28"/>
            <p:cNvSpPr>
              <a:spLocks noChangeArrowheads="1"/>
            </p:cNvSpPr>
            <p:nvPr/>
          </p:nvSpPr>
          <p:spPr bwMode="auto">
            <a:xfrm>
              <a:off x="7262" y="4717"/>
              <a:ext cx="223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登録、公表開始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/>
          </p:nvSpPr>
          <p:spPr bwMode="auto">
            <a:xfrm>
              <a:off x="4447" y="4446"/>
              <a:ext cx="415" cy="3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033" name="Rectangle 30"/>
            <p:cNvSpPr>
              <a:spLocks noChangeArrowheads="1"/>
            </p:cNvSpPr>
            <p:nvPr/>
          </p:nvSpPr>
          <p:spPr bwMode="auto">
            <a:xfrm>
              <a:off x="4460" y="4456"/>
              <a:ext cx="92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26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4" name="Rectangle 31"/>
            <p:cNvSpPr>
              <a:spLocks noChangeArrowheads="1"/>
            </p:cNvSpPr>
            <p:nvPr/>
          </p:nvSpPr>
          <p:spPr bwMode="auto">
            <a:xfrm>
              <a:off x="4529" y="4456"/>
              <a:ext cx="57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日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5" name="Rectangle 32"/>
            <p:cNvSpPr>
              <a:spLocks noChangeArrowheads="1"/>
            </p:cNvSpPr>
            <p:nvPr/>
          </p:nvSpPr>
          <p:spPr bwMode="auto">
            <a:xfrm>
              <a:off x="4502" y="4602"/>
              <a:ext cx="150" cy="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三副会議</a:t>
              </a:r>
              <a:endPara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6" name="Rectangle 33"/>
            <p:cNvSpPr>
              <a:spLocks noChangeArrowheads="1"/>
            </p:cNvSpPr>
            <p:nvPr/>
          </p:nvSpPr>
          <p:spPr bwMode="auto">
            <a:xfrm>
              <a:off x="4502" y="4678"/>
              <a:ext cx="142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にて議論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37" name="Freeform 34"/>
            <p:cNvSpPr>
              <a:spLocks/>
            </p:cNvSpPr>
            <p:nvPr/>
          </p:nvSpPr>
          <p:spPr bwMode="auto">
            <a:xfrm>
              <a:off x="6896" y="4500"/>
              <a:ext cx="201" cy="237"/>
            </a:xfrm>
            <a:custGeom>
              <a:avLst/>
              <a:gdLst>
                <a:gd name="T0" fmla="*/ 0 w 201"/>
                <a:gd name="T1" fmla="*/ 59 h 237"/>
                <a:gd name="T2" fmla="*/ 101 w 201"/>
                <a:gd name="T3" fmla="*/ 59 h 237"/>
                <a:gd name="T4" fmla="*/ 101 w 201"/>
                <a:gd name="T5" fmla="*/ 0 h 237"/>
                <a:gd name="T6" fmla="*/ 201 w 201"/>
                <a:gd name="T7" fmla="*/ 118 h 237"/>
                <a:gd name="T8" fmla="*/ 101 w 201"/>
                <a:gd name="T9" fmla="*/ 237 h 237"/>
                <a:gd name="T10" fmla="*/ 101 w 201"/>
                <a:gd name="T11" fmla="*/ 178 h 237"/>
                <a:gd name="T12" fmla="*/ 0 w 201"/>
                <a:gd name="T13" fmla="*/ 178 h 237"/>
                <a:gd name="T14" fmla="*/ 0 w 201"/>
                <a:gd name="T15" fmla="*/ 5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" h="237">
                  <a:moveTo>
                    <a:pt x="0" y="59"/>
                  </a:moveTo>
                  <a:lnTo>
                    <a:pt x="101" y="59"/>
                  </a:lnTo>
                  <a:lnTo>
                    <a:pt x="101" y="0"/>
                  </a:lnTo>
                  <a:lnTo>
                    <a:pt x="201" y="118"/>
                  </a:lnTo>
                  <a:lnTo>
                    <a:pt x="101" y="237"/>
                  </a:lnTo>
                  <a:lnTo>
                    <a:pt x="101" y="178"/>
                  </a:lnTo>
                  <a:lnTo>
                    <a:pt x="0" y="178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8" name="Freeform 35"/>
            <p:cNvSpPr>
              <a:spLocks noEditPoints="1"/>
            </p:cNvSpPr>
            <p:nvPr/>
          </p:nvSpPr>
          <p:spPr bwMode="auto">
            <a:xfrm>
              <a:off x="6891" y="4484"/>
              <a:ext cx="213" cy="269"/>
            </a:xfrm>
            <a:custGeom>
              <a:avLst/>
              <a:gdLst>
                <a:gd name="T0" fmla="*/ 0 w 213"/>
                <a:gd name="T1" fmla="*/ 69 h 269"/>
                <a:gd name="T2" fmla="*/ 106 w 213"/>
                <a:gd name="T3" fmla="*/ 69 h 269"/>
                <a:gd name="T4" fmla="*/ 100 w 213"/>
                <a:gd name="T5" fmla="*/ 75 h 269"/>
                <a:gd name="T6" fmla="*/ 100 w 213"/>
                <a:gd name="T7" fmla="*/ 0 h 269"/>
                <a:gd name="T8" fmla="*/ 213 w 213"/>
                <a:gd name="T9" fmla="*/ 134 h 269"/>
                <a:gd name="T10" fmla="*/ 100 w 213"/>
                <a:gd name="T11" fmla="*/ 269 h 269"/>
                <a:gd name="T12" fmla="*/ 100 w 213"/>
                <a:gd name="T13" fmla="*/ 194 h 269"/>
                <a:gd name="T14" fmla="*/ 106 w 213"/>
                <a:gd name="T15" fmla="*/ 200 h 269"/>
                <a:gd name="T16" fmla="*/ 0 w 213"/>
                <a:gd name="T17" fmla="*/ 200 h 269"/>
                <a:gd name="T18" fmla="*/ 0 w 213"/>
                <a:gd name="T19" fmla="*/ 69 h 269"/>
                <a:gd name="T20" fmla="*/ 11 w 213"/>
                <a:gd name="T21" fmla="*/ 194 h 269"/>
                <a:gd name="T22" fmla="*/ 5 w 213"/>
                <a:gd name="T23" fmla="*/ 188 h 269"/>
                <a:gd name="T24" fmla="*/ 111 w 213"/>
                <a:gd name="T25" fmla="*/ 188 h 269"/>
                <a:gd name="T26" fmla="*/ 111 w 213"/>
                <a:gd name="T27" fmla="*/ 253 h 269"/>
                <a:gd name="T28" fmla="*/ 101 w 213"/>
                <a:gd name="T29" fmla="*/ 250 h 269"/>
                <a:gd name="T30" fmla="*/ 201 w 213"/>
                <a:gd name="T31" fmla="*/ 131 h 269"/>
                <a:gd name="T32" fmla="*/ 201 w 213"/>
                <a:gd name="T33" fmla="*/ 138 h 269"/>
                <a:gd name="T34" fmla="*/ 101 w 213"/>
                <a:gd name="T35" fmla="*/ 19 h 269"/>
                <a:gd name="T36" fmla="*/ 111 w 213"/>
                <a:gd name="T37" fmla="*/ 16 h 269"/>
                <a:gd name="T38" fmla="*/ 111 w 213"/>
                <a:gd name="T39" fmla="*/ 81 h 269"/>
                <a:gd name="T40" fmla="*/ 5 w 213"/>
                <a:gd name="T41" fmla="*/ 81 h 269"/>
                <a:gd name="T42" fmla="*/ 11 w 213"/>
                <a:gd name="T43" fmla="*/ 75 h 269"/>
                <a:gd name="T44" fmla="*/ 11 w 213"/>
                <a:gd name="T45" fmla="*/ 194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3" h="269">
                  <a:moveTo>
                    <a:pt x="0" y="69"/>
                  </a:moveTo>
                  <a:lnTo>
                    <a:pt x="106" y="69"/>
                  </a:lnTo>
                  <a:lnTo>
                    <a:pt x="100" y="75"/>
                  </a:lnTo>
                  <a:lnTo>
                    <a:pt x="100" y="0"/>
                  </a:lnTo>
                  <a:lnTo>
                    <a:pt x="213" y="134"/>
                  </a:lnTo>
                  <a:lnTo>
                    <a:pt x="100" y="269"/>
                  </a:lnTo>
                  <a:lnTo>
                    <a:pt x="100" y="194"/>
                  </a:lnTo>
                  <a:lnTo>
                    <a:pt x="106" y="200"/>
                  </a:lnTo>
                  <a:lnTo>
                    <a:pt x="0" y="200"/>
                  </a:lnTo>
                  <a:lnTo>
                    <a:pt x="0" y="69"/>
                  </a:lnTo>
                  <a:close/>
                  <a:moveTo>
                    <a:pt x="11" y="194"/>
                  </a:moveTo>
                  <a:lnTo>
                    <a:pt x="5" y="188"/>
                  </a:lnTo>
                  <a:lnTo>
                    <a:pt x="111" y="188"/>
                  </a:lnTo>
                  <a:lnTo>
                    <a:pt x="111" y="253"/>
                  </a:lnTo>
                  <a:lnTo>
                    <a:pt x="101" y="250"/>
                  </a:lnTo>
                  <a:lnTo>
                    <a:pt x="201" y="131"/>
                  </a:lnTo>
                  <a:lnTo>
                    <a:pt x="201" y="138"/>
                  </a:lnTo>
                  <a:lnTo>
                    <a:pt x="101" y="19"/>
                  </a:lnTo>
                  <a:lnTo>
                    <a:pt x="111" y="16"/>
                  </a:lnTo>
                  <a:lnTo>
                    <a:pt x="111" y="81"/>
                  </a:lnTo>
                  <a:lnTo>
                    <a:pt x="5" y="81"/>
                  </a:lnTo>
                  <a:lnTo>
                    <a:pt x="11" y="75"/>
                  </a:lnTo>
                  <a:lnTo>
                    <a:pt x="11" y="194"/>
                  </a:lnTo>
                  <a:close/>
                </a:path>
              </a:pathLst>
            </a:custGeom>
            <a:solidFill>
              <a:srgbClr val="F79646"/>
            </a:solidFill>
            <a:ln w="0" cap="flat">
              <a:solidFill>
                <a:srgbClr val="F7964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9" name="Rectangle 36"/>
            <p:cNvSpPr>
              <a:spLocks noChangeArrowheads="1"/>
            </p:cNvSpPr>
            <p:nvPr/>
          </p:nvSpPr>
          <p:spPr bwMode="auto">
            <a:xfrm>
              <a:off x="5278" y="4390"/>
              <a:ext cx="662" cy="4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0" name="Rectangle 37"/>
            <p:cNvSpPr>
              <a:spLocks noChangeArrowheads="1"/>
            </p:cNvSpPr>
            <p:nvPr/>
          </p:nvSpPr>
          <p:spPr bwMode="auto">
            <a:xfrm>
              <a:off x="5291" y="4404"/>
              <a:ext cx="181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■</a:t>
              </a:r>
              <a:r>
                <a:rPr kumimoji="1" 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方針決定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1" name="Rectangle 38"/>
            <p:cNvSpPr>
              <a:spLocks noChangeArrowheads="1"/>
            </p:cNvSpPr>
            <p:nvPr/>
          </p:nvSpPr>
          <p:spPr bwMode="auto">
            <a:xfrm>
              <a:off x="5291" y="4555"/>
              <a:ext cx="377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■</a:t>
              </a:r>
              <a:r>
                <a:rPr kumimoji="1" lang="ja-JP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市町村課、東京事務所、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2" name="Rectangle 39"/>
            <p:cNvSpPr>
              <a:spLocks noChangeArrowheads="1"/>
            </p:cNvSpPr>
            <p:nvPr/>
          </p:nvSpPr>
          <p:spPr bwMode="auto">
            <a:xfrm>
              <a:off x="5372" y="4626"/>
              <a:ext cx="273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府議会等への説明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3" name="Rectangle 40"/>
            <p:cNvSpPr>
              <a:spLocks noChangeArrowheads="1"/>
            </p:cNvSpPr>
            <p:nvPr/>
          </p:nvSpPr>
          <p:spPr bwMode="auto">
            <a:xfrm>
              <a:off x="5291" y="4777"/>
              <a:ext cx="67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■</a:t>
              </a:r>
              <a:r>
                <a:rPr kumimoji="1" lang="ja-JP" altLang="en-US" sz="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大阪府選出の</a:t>
              </a:r>
              <a:r>
                <a:rPr kumimoji="1" lang="ja-JP" sz="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国会議員等</a:t>
              </a:r>
              <a:endParaRPr kumimoji="1" lang="en-US" altLang="ja-JP" sz="7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Ｐゴシック" pitchFamily="50" charset="-128"/>
                <a:ea typeface="ＭＳ Ｐゴシック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700" b="1" dirty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　</a:t>
              </a:r>
              <a:r>
                <a:rPr lang="ja-JP" altLang="en-US" sz="700" b="1" dirty="0" smtClean="0">
                  <a:solidFill>
                    <a:srgbClr val="000000"/>
                  </a:solidFill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　</a:t>
              </a:r>
              <a:r>
                <a:rPr kumimoji="1" lang="ja-JP" sz="7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への</a:t>
              </a:r>
              <a:r>
                <a:rPr kumimoji="1" lang="ja-JP" sz="7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説明</a:t>
              </a:r>
              <a:endParaRPr kumimoji="1" 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44" name="Freeform 41"/>
            <p:cNvSpPr>
              <a:spLocks/>
            </p:cNvSpPr>
            <p:nvPr/>
          </p:nvSpPr>
          <p:spPr bwMode="auto">
            <a:xfrm>
              <a:off x="5977" y="4500"/>
              <a:ext cx="200" cy="237"/>
            </a:xfrm>
            <a:custGeom>
              <a:avLst/>
              <a:gdLst>
                <a:gd name="T0" fmla="*/ 0 w 200"/>
                <a:gd name="T1" fmla="*/ 59 h 237"/>
                <a:gd name="T2" fmla="*/ 100 w 200"/>
                <a:gd name="T3" fmla="*/ 59 h 237"/>
                <a:gd name="T4" fmla="*/ 100 w 200"/>
                <a:gd name="T5" fmla="*/ 0 h 237"/>
                <a:gd name="T6" fmla="*/ 200 w 200"/>
                <a:gd name="T7" fmla="*/ 118 h 237"/>
                <a:gd name="T8" fmla="*/ 100 w 200"/>
                <a:gd name="T9" fmla="*/ 237 h 237"/>
                <a:gd name="T10" fmla="*/ 100 w 200"/>
                <a:gd name="T11" fmla="*/ 178 h 237"/>
                <a:gd name="T12" fmla="*/ 0 w 200"/>
                <a:gd name="T13" fmla="*/ 178 h 237"/>
                <a:gd name="T14" fmla="*/ 0 w 200"/>
                <a:gd name="T15" fmla="*/ 5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0" h="237">
                  <a:moveTo>
                    <a:pt x="0" y="59"/>
                  </a:moveTo>
                  <a:lnTo>
                    <a:pt x="100" y="59"/>
                  </a:lnTo>
                  <a:lnTo>
                    <a:pt x="100" y="0"/>
                  </a:lnTo>
                  <a:lnTo>
                    <a:pt x="200" y="118"/>
                  </a:lnTo>
                  <a:lnTo>
                    <a:pt x="100" y="237"/>
                  </a:lnTo>
                  <a:lnTo>
                    <a:pt x="100" y="178"/>
                  </a:lnTo>
                  <a:lnTo>
                    <a:pt x="0" y="178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5" name="Freeform 42"/>
            <p:cNvSpPr>
              <a:spLocks noEditPoints="1"/>
            </p:cNvSpPr>
            <p:nvPr/>
          </p:nvSpPr>
          <p:spPr bwMode="auto">
            <a:xfrm>
              <a:off x="5971" y="4484"/>
              <a:ext cx="213" cy="269"/>
            </a:xfrm>
            <a:custGeom>
              <a:avLst/>
              <a:gdLst>
                <a:gd name="T0" fmla="*/ 0 w 213"/>
                <a:gd name="T1" fmla="*/ 69 h 269"/>
                <a:gd name="T2" fmla="*/ 106 w 213"/>
                <a:gd name="T3" fmla="*/ 69 h 269"/>
                <a:gd name="T4" fmla="*/ 100 w 213"/>
                <a:gd name="T5" fmla="*/ 75 h 269"/>
                <a:gd name="T6" fmla="*/ 100 w 213"/>
                <a:gd name="T7" fmla="*/ 0 h 269"/>
                <a:gd name="T8" fmla="*/ 213 w 213"/>
                <a:gd name="T9" fmla="*/ 134 h 269"/>
                <a:gd name="T10" fmla="*/ 100 w 213"/>
                <a:gd name="T11" fmla="*/ 269 h 269"/>
                <a:gd name="T12" fmla="*/ 100 w 213"/>
                <a:gd name="T13" fmla="*/ 194 h 269"/>
                <a:gd name="T14" fmla="*/ 106 w 213"/>
                <a:gd name="T15" fmla="*/ 200 h 269"/>
                <a:gd name="T16" fmla="*/ 0 w 213"/>
                <a:gd name="T17" fmla="*/ 200 h 269"/>
                <a:gd name="T18" fmla="*/ 0 w 213"/>
                <a:gd name="T19" fmla="*/ 69 h 269"/>
                <a:gd name="T20" fmla="*/ 11 w 213"/>
                <a:gd name="T21" fmla="*/ 194 h 269"/>
                <a:gd name="T22" fmla="*/ 6 w 213"/>
                <a:gd name="T23" fmla="*/ 188 h 269"/>
                <a:gd name="T24" fmla="*/ 111 w 213"/>
                <a:gd name="T25" fmla="*/ 188 h 269"/>
                <a:gd name="T26" fmla="*/ 111 w 213"/>
                <a:gd name="T27" fmla="*/ 253 h 269"/>
                <a:gd name="T28" fmla="*/ 101 w 213"/>
                <a:gd name="T29" fmla="*/ 250 h 269"/>
                <a:gd name="T30" fmla="*/ 201 w 213"/>
                <a:gd name="T31" fmla="*/ 131 h 269"/>
                <a:gd name="T32" fmla="*/ 201 w 213"/>
                <a:gd name="T33" fmla="*/ 138 h 269"/>
                <a:gd name="T34" fmla="*/ 101 w 213"/>
                <a:gd name="T35" fmla="*/ 19 h 269"/>
                <a:gd name="T36" fmla="*/ 111 w 213"/>
                <a:gd name="T37" fmla="*/ 16 h 269"/>
                <a:gd name="T38" fmla="*/ 111 w 213"/>
                <a:gd name="T39" fmla="*/ 81 h 269"/>
                <a:gd name="T40" fmla="*/ 6 w 213"/>
                <a:gd name="T41" fmla="*/ 81 h 269"/>
                <a:gd name="T42" fmla="*/ 11 w 213"/>
                <a:gd name="T43" fmla="*/ 75 h 269"/>
                <a:gd name="T44" fmla="*/ 11 w 213"/>
                <a:gd name="T45" fmla="*/ 194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3" h="269">
                  <a:moveTo>
                    <a:pt x="0" y="69"/>
                  </a:moveTo>
                  <a:lnTo>
                    <a:pt x="106" y="69"/>
                  </a:lnTo>
                  <a:lnTo>
                    <a:pt x="100" y="75"/>
                  </a:lnTo>
                  <a:lnTo>
                    <a:pt x="100" y="0"/>
                  </a:lnTo>
                  <a:lnTo>
                    <a:pt x="213" y="134"/>
                  </a:lnTo>
                  <a:lnTo>
                    <a:pt x="100" y="269"/>
                  </a:lnTo>
                  <a:lnTo>
                    <a:pt x="100" y="194"/>
                  </a:lnTo>
                  <a:lnTo>
                    <a:pt x="106" y="200"/>
                  </a:lnTo>
                  <a:lnTo>
                    <a:pt x="0" y="200"/>
                  </a:lnTo>
                  <a:lnTo>
                    <a:pt x="0" y="69"/>
                  </a:lnTo>
                  <a:close/>
                  <a:moveTo>
                    <a:pt x="11" y="194"/>
                  </a:moveTo>
                  <a:lnTo>
                    <a:pt x="6" y="188"/>
                  </a:lnTo>
                  <a:lnTo>
                    <a:pt x="111" y="188"/>
                  </a:lnTo>
                  <a:lnTo>
                    <a:pt x="111" y="253"/>
                  </a:lnTo>
                  <a:lnTo>
                    <a:pt x="101" y="250"/>
                  </a:lnTo>
                  <a:lnTo>
                    <a:pt x="201" y="131"/>
                  </a:lnTo>
                  <a:lnTo>
                    <a:pt x="201" y="138"/>
                  </a:lnTo>
                  <a:lnTo>
                    <a:pt x="101" y="19"/>
                  </a:lnTo>
                  <a:lnTo>
                    <a:pt x="111" y="16"/>
                  </a:lnTo>
                  <a:lnTo>
                    <a:pt x="111" y="81"/>
                  </a:lnTo>
                  <a:lnTo>
                    <a:pt x="6" y="81"/>
                  </a:lnTo>
                  <a:lnTo>
                    <a:pt x="11" y="75"/>
                  </a:lnTo>
                  <a:lnTo>
                    <a:pt x="11" y="194"/>
                  </a:lnTo>
                  <a:close/>
                </a:path>
              </a:pathLst>
            </a:custGeom>
            <a:solidFill>
              <a:srgbClr val="F79646"/>
            </a:solidFill>
            <a:ln w="0" cap="flat">
              <a:solidFill>
                <a:srgbClr val="F7964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6" name="Freeform 43"/>
            <p:cNvSpPr>
              <a:spLocks/>
            </p:cNvSpPr>
            <p:nvPr/>
          </p:nvSpPr>
          <p:spPr bwMode="auto">
            <a:xfrm>
              <a:off x="5061" y="4500"/>
              <a:ext cx="200" cy="237"/>
            </a:xfrm>
            <a:custGeom>
              <a:avLst/>
              <a:gdLst>
                <a:gd name="T0" fmla="*/ 0 w 200"/>
                <a:gd name="T1" fmla="*/ 59 h 237"/>
                <a:gd name="T2" fmla="*/ 100 w 200"/>
                <a:gd name="T3" fmla="*/ 59 h 237"/>
                <a:gd name="T4" fmla="*/ 100 w 200"/>
                <a:gd name="T5" fmla="*/ 0 h 237"/>
                <a:gd name="T6" fmla="*/ 200 w 200"/>
                <a:gd name="T7" fmla="*/ 118 h 237"/>
                <a:gd name="T8" fmla="*/ 100 w 200"/>
                <a:gd name="T9" fmla="*/ 237 h 237"/>
                <a:gd name="T10" fmla="*/ 100 w 200"/>
                <a:gd name="T11" fmla="*/ 178 h 237"/>
                <a:gd name="T12" fmla="*/ 0 w 200"/>
                <a:gd name="T13" fmla="*/ 178 h 237"/>
                <a:gd name="T14" fmla="*/ 0 w 200"/>
                <a:gd name="T15" fmla="*/ 5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0" h="237">
                  <a:moveTo>
                    <a:pt x="0" y="59"/>
                  </a:moveTo>
                  <a:lnTo>
                    <a:pt x="100" y="59"/>
                  </a:lnTo>
                  <a:lnTo>
                    <a:pt x="100" y="0"/>
                  </a:lnTo>
                  <a:lnTo>
                    <a:pt x="200" y="118"/>
                  </a:lnTo>
                  <a:lnTo>
                    <a:pt x="100" y="237"/>
                  </a:lnTo>
                  <a:lnTo>
                    <a:pt x="100" y="178"/>
                  </a:lnTo>
                  <a:lnTo>
                    <a:pt x="0" y="178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7" name="Freeform 44"/>
            <p:cNvSpPr>
              <a:spLocks noEditPoints="1"/>
            </p:cNvSpPr>
            <p:nvPr/>
          </p:nvSpPr>
          <p:spPr bwMode="auto">
            <a:xfrm>
              <a:off x="5055" y="4484"/>
              <a:ext cx="213" cy="269"/>
            </a:xfrm>
            <a:custGeom>
              <a:avLst/>
              <a:gdLst>
                <a:gd name="T0" fmla="*/ 0 w 213"/>
                <a:gd name="T1" fmla="*/ 69 h 269"/>
                <a:gd name="T2" fmla="*/ 106 w 213"/>
                <a:gd name="T3" fmla="*/ 69 h 269"/>
                <a:gd name="T4" fmla="*/ 100 w 213"/>
                <a:gd name="T5" fmla="*/ 75 h 269"/>
                <a:gd name="T6" fmla="*/ 100 w 213"/>
                <a:gd name="T7" fmla="*/ 0 h 269"/>
                <a:gd name="T8" fmla="*/ 213 w 213"/>
                <a:gd name="T9" fmla="*/ 134 h 269"/>
                <a:gd name="T10" fmla="*/ 100 w 213"/>
                <a:gd name="T11" fmla="*/ 269 h 269"/>
                <a:gd name="T12" fmla="*/ 100 w 213"/>
                <a:gd name="T13" fmla="*/ 194 h 269"/>
                <a:gd name="T14" fmla="*/ 106 w 213"/>
                <a:gd name="T15" fmla="*/ 200 h 269"/>
                <a:gd name="T16" fmla="*/ 0 w 213"/>
                <a:gd name="T17" fmla="*/ 200 h 269"/>
                <a:gd name="T18" fmla="*/ 0 w 213"/>
                <a:gd name="T19" fmla="*/ 69 h 269"/>
                <a:gd name="T20" fmla="*/ 11 w 213"/>
                <a:gd name="T21" fmla="*/ 194 h 269"/>
                <a:gd name="T22" fmla="*/ 6 w 213"/>
                <a:gd name="T23" fmla="*/ 188 h 269"/>
                <a:gd name="T24" fmla="*/ 111 w 213"/>
                <a:gd name="T25" fmla="*/ 188 h 269"/>
                <a:gd name="T26" fmla="*/ 111 w 213"/>
                <a:gd name="T27" fmla="*/ 253 h 269"/>
                <a:gd name="T28" fmla="*/ 101 w 213"/>
                <a:gd name="T29" fmla="*/ 250 h 269"/>
                <a:gd name="T30" fmla="*/ 201 w 213"/>
                <a:gd name="T31" fmla="*/ 131 h 269"/>
                <a:gd name="T32" fmla="*/ 201 w 213"/>
                <a:gd name="T33" fmla="*/ 138 h 269"/>
                <a:gd name="T34" fmla="*/ 101 w 213"/>
                <a:gd name="T35" fmla="*/ 19 h 269"/>
                <a:gd name="T36" fmla="*/ 111 w 213"/>
                <a:gd name="T37" fmla="*/ 16 h 269"/>
                <a:gd name="T38" fmla="*/ 111 w 213"/>
                <a:gd name="T39" fmla="*/ 81 h 269"/>
                <a:gd name="T40" fmla="*/ 6 w 213"/>
                <a:gd name="T41" fmla="*/ 81 h 269"/>
                <a:gd name="T42" fmla="*/ 11 w 213"/>
                <a:gd name="T43" fmla="*/ 75 h 269"/>
                <a:gd name="T44" fmla="*/ 11 w 213"/>
                <a:gd name="T45" fmla="*/ 194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3" h="269">
                  <a:moveTo>
                    <a:pt x="0" y="69"/>
                  </a:moveTo>
                  <a:lnTo>
                    <a:pt x="106" y="69"/>
                  </a:lnTo>
                  <a:lnTo>
                    <a:pt x="100" y="75"/>
                  </a:lnTo>
                  <a:lnTo>
                    <a:pt x="100" y="0"/>
                  </a:lnTo>
                  <a:lnTo>
                    <a:pt x="213" y="134"/>
                  </a:lnTo>
                  <a:lnTo>
                    <a:pt x="100" y="269"/>
                  </a:lnTo>
                  <a:lnTo>
                    <a:pt x="100" y="194"/>
                  </a:lnTo>
                  <a:lnTo>
                    <a:pt x="106" y="200"/>
                  </a:lnTo>
                  <a:lnTo>
                    <a:pt x="0" y="200"/>
                  </a:lnTo>
                  <a:lnTo>
                    <a:pt x="0" y="69"/>
                  </a:lnTo>
                  <a:close/>
                  <a:moveTo>
                    <a:pt x="11" y="194"/>
                  </a:moveTo>
                  <a:lnTo>
                    <a:pt x="6" y="188"/>
                  </a:lnTo>
                  <a:lnTo>
                    <a:pt x="111" y="188"/>
                  </a:lnTo>
                  <a:lnTo>
                    <a:pt x="111" y="253"/>
                  </a:lnTo>
                  <a:lnTo>
                    <a:pt x="101" y="250"/>
                  </a:lnTo>
                  <a:lnTo>
                    <a:pt x="201" y="131"/>
                  </a:lnTo>
                  <a:lnTo>
                    <a:pt x="201" y="138"/>
                  </a:lnTo>
                  <a:lnTo>
                    <a:pt x="101" y="19"/>
                  </a:lnTo>
                  <a:lnTo>
                    <a:pt x="111" y="16"/>
                  </a:lnTo>
                  <a:lnTo>
                    <a:pt x="111" y="81"/>
                  </a:lnTo>
                  <a:lnTo>
                    <a:pt x="6" y="81"/>
                  </a:lnTo>
                  <a:lnTo>
                    <a:pt x="11" y="75"/>
                  </a:lnTo>
                  <a:lnTo>
                    <a:pt x="11" y="194"/>
                  </a:lnTo>
                  <a:close/>
                </a:path>
              </a:pathLst>
            </a:custGeom>
            <a:solidFill>
              <a:srgbClr val="F79646"/>
            </a:solidFill>
            <a:ln w="0" cap="flat">
              <a:solidFill>
                <a:srgbClr val="F7964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8" name="Rectangle 45"/>
            <p:cNvSpPr>
              <a:spLocks noChangeArrowheads="1"/>
            </p:cNvSpPr>
            <p:nvPr/>
          </p:nvSpPr>
          <p:spPr bwMode="auto">
            <a:xfrm>
              <a:off x="7095" y="4918"/>
              <a:ext cx="689" cy="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9" name="Rectangle 46"/>
            <p:cNvSpPr>
              <a:spLocks noChangeArrowheads="1"/>
            </p:cNvSpPr>
            <p:nvPr/>
          </p:nvSpPr>
          <p:spPr bwMode="auto">
            <a:xfrm>
              <a:off x="7108" y="4935"/>
              <a:ext cx="50" cy="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※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0" name="Rectangle 47"/>
            <p:cNvSpPr>
              <a:spLocks noChangeArrowheads="1"/>
            </p:cNvSpPr>
            <p:nvPr/>
          </p:nvSpPr>
          <p:spPr bwMode="auto">
            <a:xfrm>
              <a:off x="7196" y="4935"/>
              <a:ext cx="134" cy="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7/21</a:t>
              </a:r>
              <a:endParaRPr kumimoji="1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1051" name="Rectangle 48"/>
            <p:cNvSpPr>
              <a:spLocks noChangeArrowheads="1"/>
            </p:cNvSpPr>
            <p:nvPr/>
          </p:nvSpPr>
          <p:spPr bwMode="auto">
            <a:xfrm>
              <a:off x="7342" y="4935"/>
              <a:ext cx="211" cy="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ＭＳ Ｐゴシック" pitchFamily="50" charset="-128"/>
                  <a:ea typeface="ＭＳ Ｐゴシック" pitchFamily="50" charset="-128"/>
                  <a:cs typeface="ＭＳ Ｐゴシック" pitchFamily="50" charset="-128"/>
                </a:rPr>
                <a:t>参議院選見込み</a:t>
              </a:r>
              <a:endParaRPr kumimoji="1" 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5925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180</Words>
  <Application>Microsoft Office PowerPoint</Application>
  <PresentationFormat>A3 297x420 mm</PresentationFormat>
  <Paragraphs>76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大阪府庁</cp:lastModifiedBy>
  <cp:revision>86</cp:revision>
  <cp:lastPrinted>2013-04-18T02:05:31Z</cp:lastPrinted>
  <dcterms:created xsi:type="dcterms:W3CDTF">2013-04-10T03:58:21Z</dcterms:created>
  <dcterms:modified xsi:type="dcterms:W3CDTF">2014-06-02T08:33:18Z</dcterms:modified>
</cp:coreProperties>
</file>