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Lst>
  <p:sldSz cx="7264400" cy="10396538"/>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660"/>
  </p:normalViewPr>
  <p:slideViewPr>
    <p:cSldViewPr snapToGrid="0">
      <p:cViewPr varScale="1">
        <p:scale>
          <a:sx n="49" d="100"/>
          <a:sy n="49" d="100"/>
        </p:scale>
        <p:origin x="24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830" y="1701471"/>
            <a:ext cx="6174740" cy="3619535"/>
          </a:xfrm>
        </p:spPr>
        <p:txBody>
          <a:bodyPr anchor="b"/>
          <a:lstStyle>
            <a:lvl1pPr algn="ctr">
              <a:defRPr sz="4766"/>
            </a:lvl1pPr>
          </a:lstStyle>
          <a:p>
            <a:r>
              <a:rPr lang="ja-JP" altLang="en-US"/>
              <a:t>マスター タイトルの書式設定</a:t>
            </a:r>
            <a:endParaRPr lang="en-US" dirty="0"/>
          </a:p>
        </p:txBody>
      </p:sp>
      <p:sp>
        <p:nvSpPr>
          <p:cNvPr id="3" name="Subtitle 2"/>
          <p:cNvSpPr>
            <a:spLocks noGrp="1"/>
          </p:cNvSpPr>
          <p:nvPr>
            <p:ph type="subTitle" idx="1"/>
          </p:nvPr>
        </p:nvSpPr>
        <p:spPr>
          <a:xfrm>
            <a:off x="908050" y="5460590"/>
            <a:ext cx="5448300" cy="2510089"/>
          </a:xfrm>
        </p:spPr>
        <p:txBody>
          <a:bodyPr/>
          <a:lstStyle>
            <a:lvl1pPr marL="0" indent="0" algn="ctr">
              <a:buNone/>
              <a:defRPr sz="1907"/>
            </a:lvl1pPr>
            <a:lvl2pPr marL="363200" indent="0" algn="ctr">
              <a:buNone/>
              <a:defRPr sz="1589"/>
            </a:lvl2pPr>
            <a:lvl3pPr marL="726399" indent="0" algn="ctr">
              <a:buNone/>
              <a:defRPr sz="1430"/>
            </a:lvl3pPr>
            <a:lvl4pPr marL="1089599" indent="0" algn="ctr">
              <a:buNone/>
              <a:defRPr sz="1271"/>
            </a:lvl4pPr>
            <a:lvl5pPr marL="1452799" indent="0" algn="ctr">
              <a:buNone/>
              <a:defRPr sz="1271"/>
            </a:lvl5pPr>
            <a:lvl6pPr marL="1815998" indent="0" algn="ctr">
              <a:buNone/>
              <a:defRPr sz="1271"/>
            </a:lvl6pPr>
            <a:lvl7pPr marL="2179198" indent="0" algn="ctr">
              <a:buNone/>
              <a:defRPr sz="1271"/>
            </a:lvl7pPr>
            <a:lvl8pPr marL="2542398" indent="0" algn="ctr">
              <a:buNone/>
              <a:defRPr sz="1271"/>
            </a:lvl8pPr>
            <a:lvl9pPr marL="2905597" indent="0" algn="ctr">
              <a:buNone/>
              <a:defRPr sz="12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21364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251884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98587" y="553520"/>
            <a:ext cx="1566386" cy="88105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9428" y="553520"/>
            <a:ext cx="4608354" cy="88105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87774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373855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644" y="2591918"/>
            <a:ext cx="6265545" cy="4324670"/>
          </a:xfrm>
        </p:spPr>
        <p:txBody>
          <a:bodyPr anchor="b"/>
          <a:lstStyle>
            <a:lvl1pPr>
              <a:defRPr sz="476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5644" y="6957501"/>
            <a:ext cx="6265545" cy="2274242"/>
          </a:xfrm>
        </p:spPr>
        <p:txBody>
          <a:bodyPr/>
          <a:lstStyle>
            <a:lvl1pPr marL="0" indent="0">
              <a:buNone/>
              <a:defRPr sz="1907">
                <a:solidFill>
                  <a:schemeClr val="tx1"/>
                </a:solidFill>
              </a:defRPr>
            </a:lvl1pPr>
            <a:lvl2pPr marL="363200" indent="0">
              <a:buNone/>
              <a:defRPr sz="1589">
                <a:solidFill>
                  <a:schemeClr val="tx1">
                    <a:tint val="75000"/>
                  </a:schemeClr>
                </a:solidFill>
              </a:defRPr>
            </a:lvl2pPr>
            <a:lvl3pPr marL="726399" indent="0">
              <a:buNone/>
              <a:defRPr sz="1430">
                <a:solidFill>
                  <a:schemeClr val="tx1">
                    <a:tint val="75000"/>
                  </a:schemeClr>
                </a:solidFill>
              </a:defRPr>
            </a:lvl3pPr>
            <a:lvl4pPr marL="1089599" indent="0">
              <a:buNone/>
              <a:defRPr sz="1271">
                <a:solidFill>
                  <a:schemeClr val="tx1">
                    <a:tint val="75000"/>
                  </a:schemeClr>
                </a:solidFill>
              </a:defRPr>
            </a:lvl4pPr>
            <a:lvl5pPr marL="1452799" indent="0">
              <a:buNone/>
              <a:defRPr sz="1271">
                <a:solidFill>
                  <a:schemeClr val="tx1">
                    <a:tint val="75000"/>
                  </a:schemeClr>
                </a:solidFill>
              </a:defRPr>
            </a:lvl5pPr>
            <a:lvl6pPr marL="1815998" indent="0">
              <a:buNone/>
              <a:defRPr sz="1271">
                <a:solidFill>
                  <a:schemeClr val="tx1">
                    <a:tint val="75000"/>
                  </a:schemeClr>
                </a:solidFill>
              </a:defRPr>
            </a:lvl6pPr>
            <a:lvl7pPr marL="2179198" indent="0">
              <a:buNone/>
              <a:defRPr sz="1271">
                <a:solidFill>
                  <a:schemeClr val="tx1">
                    <a:tint val="75000"/>
                  </a:schemeClr>
                </a:solidFill>
              </a:defRPr>
            </a:lvl7pPr>
            <a:lvl8pPr marL="2542398" indent="0">
              <a:buNone/>
              <a:defRPr sz="1271">
                <a:solidFill>
                  <a:schemeClr val="tx1">
                    <a:tint val="75000"/>
                  </a:schemeClr>
                </a:solidFill>
              </a:defRPr>
            </a:lvl8pPr>
            <a:lvl9pPr marL="2905597" indent="0">
              <a:buNone/>
              <a:defRPr sz="12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376539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428" y="2767597"/>
            <a:ext cx="3087370" cy="65965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7603" y="2767597"/>
            <a:ext cx="3087370" cy="65965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229407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00374" y="553522"/>
            <a:ext cx="6265545" cy="2009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0375" y="2548596"/>
            <a:ext cx="3073181" cy="1249028"/>
          </a:xfrm>
        </p:spPr>
        <p:txBody>
          <a:bodyPr anchor="b"/>
          <a:lstStyle>
            <a:lvl1pPr marL="0" indent="0">
              <a:buNone/>
              <a:defRPr sz="1907" b="1"/>
            </a:lvl1pPr>
            <a:lvl2pPr marL="363200" indent="0">
              <a:buNone/>
              <a:defRPr sz="1589" b="1"/>
            </a:lvl2pPr>
            <a:lvl3pPr marL="726399" indent="0">
              <a:buNone/>
              <a:defRPr sz="1430" b="1"/>
            </a:lvl3pPr>
            <a:lvl4pPr marL="1089599" indent="0">
              <a:buNone/>
              <a:defRPr sz="1271" b="1"/>
            </a:lvl4pPr>
            <a:lvl5pPr marL="1452799" indent="0">
              <a:buNone/>
              <a:defRPr sz="1271" b="1"/>
            </a:lvl5pPr>
            <a:lvl6pPr marL="1815998" indent="0">
              <a:buNone/>
              <a:defRPr sz="1271" b="1"/>
            </a:lvl6pPr>
            <a:lvl7pPr marL="2179198" indent="0">
              <a:buNone/>
              <a:defRPr sz="1271" b="1"/>
            </a:lvl7pPr>
            <a:lvl8pPr marL="2542398" indent="0">
              <a:buNone/>
              <a:defRPr sz="1271" b="1"/>
            </a:lvl8pPr>
            <a:lvl9pPr marL="2905597" indent="0">
              <a:buNone/>
              <a:defRPr sz="1271" b="1"/>
            </a:lvl9pPr>
          </a:lstStyle>
          <a:p>
            <a:pPr lvl="0"/>
            <a:r>
              <a:rPr lang="ja-JP" altLang="en-US"/>
              <a:t>マスター テキストの書式設定</a:t>
            </a:r>
          </a:p>
        </p:txBody>
      </p:sp>
      <p:sp>
        <p:nvSpPr>
          <p:cNvPr id="4" name="Content Placeholder 3"/>
          <p:cNvSpPr>
            <a:spLocks noGrp="1"/>
          </p:cNvSpPr>
          <p:nvPr>
            <p:ph sz="half" idx="2"/>
          </p:nvPr>
        </p:nvSpPr>
        <p:spPr>
          <a:xfrm>
            <a:off x="500375" y="3797624"/>
            <a:ext cx="3073181" cy="55857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7603" y="2548596"/>
            <a:ext cx="3088316" cy="1249028"/>
          </a:xfrm>
        </p:spPr>
        <p:txBody>
          <a:bodyPr anchor="b"/>
          <a:lstStyle>
            <a:lvl1pPr marL="0" indent="0">
              <a:buNone/>
              <a:defRPr sz="1907" b="1"/>
            </a:lvl1pPr>
            <a:lvl2pPr marL="363200" indent="0">
              <a:buNone/>
              <a:defRPr sz="1589" b="1"/>
            </a:lvl2pPr>
            <a:lvl3pPr marL="726399" indent="0">
              <a:buNone/>
              <a:defRPr sz="1430" b="1"/>
            </a:lvl3pPr>
            <a:lvl4pPr marL="1089599" indent="0">
              <a:buNone/>
              <a:defRPr sz="1271" b="1"/>
            </a:lvl4pPr>
            <a:lvl5pPr marL="1452799" indent="0">
              <a:buNone/>
              <a:defRPr sz="1271" b="1"/>
            </a:lvl5pPr>
            <a:lvl6pPr marL="1815998" indent="0">
              <a:buNone/>
              <a:defRPr sz="1271" b="1"/>
            </a:lvl6pPr>
            <a:lvl7pPr marL="2179198" indent="0">
              <a:buNone/>
              <a:defRPr sz="1271" b="1"/>
            </a:lvl7pPr>
            <a:lvl8pPr marL="2542398" indent="0">
              <a:buNone/>
              <a:defRPr sz="1271" b="1"/>
            </a:lvl8pPr>
            <a:lvl9pPr marL="2905597" indent="0">
              <a:buNone/>
              <a:defRPr sz="1271" b="1"/>
            </a:lvl9pPr>
          </a:lstStyle>
          <a:p>
            <a:pPr lvl="0"/>
            <a:r>
              <a:rPr lang="ja-JP" altLang="en-US"/>
              <a:t>マスター テキストの書式設定</a:t>
            </a:r>
          </a:p>
        </p:txBody>
      </p:sp>
      <p:sp>
        <p:nvSpPr>
          <p:cNvPr id="6" name="Content Placeholder 5"/>
          <p:cNvSpPr>
            <a:spLocks noGrp="1"/>
          </p:cNvSpPr>
          <p:nvPr>
            <p:ph sz="quarter" idx="4"/>
          </p:nvPr>
        </p:nvSpPr>
        <p:spPr>
          <a:xfrm>
            <a:off x="3677603" y="3797624"/>
            <a:ext cx="3088316" cy="55857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219877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278657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415044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0374" y="693102"/>
            <a:ext cx="2342958" cy="2425859"/>
          </a:xfrm>
        </p:spPr>
        <p:txBody>
          <a:bodyPr anchor="b"/>
          <a:lstStyle>
            <a:lvl1pPr>
              <a:defRPr sz="2542"/>
            </a:lvl1pPr>
          </a:lstStyle>
          <a:p>
            <a:r>
              <a:rPr lang="ja-JP" altLang="en-US"/>
              <a:t>マスター タイトルの書式設定</a:t>
            </a:r>
            <a:endParaRPr lang="en-US" dirty="0"/>
          </a:p>
        </p:txBody>
      </p:sp>
      <p:sp>
        <p:nvSpPr>
          <p:cNvPr id="3" name="Content Placeholder 2"/>
          <p:cNvSpPr>
            <a:spLocks noGrp="1"/>
          </p:cNvSpPr>
          <p:nvPr>
            <p:ph idx="1"/>
          </p:nvPr>
        </p:nvSpPr>
        <p:spPr>
          <a:xfrm>
            <a:off x="3088316" y="1496911"/>
            <a:ext cx="3677603" cy="7388280"/>
          </a:xfrm>
        </p:spPr>
        <p:txBody>
          <a:bodyPr/>
          <a:lstStyle>
            <a:lvl1pPr>
              <a:defRPr sz="2542"/>
            </a:lvl1pPr>
            <a:lvl2pPr>
              <a:defRPr sz="2224"/>
            </a:lvl2pPr>
            <a:lvl3pPr>
              <a:defRPr sz="1907"/>
            </a:lvl3pPr>
            <a:lvl4pPr>
              <a:defRPr sz="1589"/>
            </a:lvl4pPr>
            <a:lvl5pPr>
              <a:defRPr sz="1589"/>
            </a:lvl5pPr>
            <a:lvl6pPr>
              <a:defRPr sz="1589"/>
            </a:lvl6pPr>
            <a:lvl7pPr>
              <a:defRPr sz="1589"/>
            </a:lvl7pPr>
            <a:lvl8pPr>
              <a:defRPr sz="1589"/>
            </a:lvl8pPr>
            <a:lvl9pPr>
              <a:defRPr sz="158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0374" y="3118961"/>
            <a:ext cx="2342958" cy="5778262"/>
          </a:xfrm>
        </p:spPr>
        <p:txBody>
          <a:bodyPr/>
          <a:lstStyle>
            <a:lvl1pPr marL="0" indent="0">
              <a:buNone/>
              <a:defRPr sz="1271"/>
            </a:lvl1pPr>
            <a:lvl2pPr marL="363200" indent="0">
              <a:buNone/>
              <a:defRPr sz="1112"/>
            </a:lvl2pPr>
            <a:lvl3pPr marL="726399" indent="0">
              <a:buNone/>
              <a:defRPr sz="953"/>
            </a:lvl3pPr>
            <a:lvl4pPr marL="1089599" indent="0">
              <a:buNone/>
              <a:defRPr sz="794"/>
            </a:lvl4pPr>
            <a:lvl5pPr marL="1452799" indent="0">
              <a:buNone/>
              <a:defRPr sz="794"/>
            </a:lvl5pPr>
            <a:lvl6pPr marL="1815998" indent="0">
              <a:buNone/>
              <a:defRPr sz="794"/>
            </a:lvl6pPr>
            <a:lvl7pPr marL="2179198" indent="0">
              <a:buNone/>
              <a:defRPr sz="794"/>
            </a:lvl7pPr>
            <a:lvl8pPr marL="2542398" indent="0">
              <a:buNone/>
              <a:defRPr sz="794"/>
            </a:lvl8pPr>
            <a:lvl9pPr marL="2905597" indent="0">
              <a:buNone/>
              <a:defRPr sz="79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111266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0374" y="693102"/>
            <a:ext cx="2342958" cy="2425859"/>
          </a:xfrm>
        </p:spPr>
        <p:txBody>
          <a:bodyPr anchor="b"/>
          <a:lstStyle>
            <a:lvl1pPr>
              <a:defRPr sz="25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88316" y="1496911"/>
            <a:ext cx="3677603" cy="7388280"/>
          </a:xfrm>
        </p:spPr>
        <p:txBody>
          <a:bodyPr anchor="t"/>
          <a:lstStyle>
            <a:lvl1pPr marL="0" indent="0">
              <a:buNone/>
              <a:defRPr sz="2542"/>
            </a:lvl1pPr>
            <a:lvl2pPr marL="363200" indent="0">
              <a:buNone/>
              <a:defRPr sz="2224"/>
            </a:lvl2pPr>
            <a:lvl3pPr marL="726399" indent="0">
              <a:buNone/>
              <a:defRPr sz="1907"/>
            </a:lvl3pPr>
            <a:lvl4pPr marL="1089599" indent="0">
              <a:buNone/>
              <a:defRPr sz="1589"/>
            </a:lvl4pPr>
            <a:lvl5pPr marL="1452799" indent="0">
              <a:buNone/>
              <a:defRPr sz="1589"/>
            </a:lvl5pPr>
            <a:lvl6pPr marL="1815998" indent="0">
              <a:buNone/>
              <a:defRPr sz="1589"/>
            </a:lvl6pPr>
            <a:lvl7pPr marL="2179198" indent="0">
              <a:buNone/>
              <a:defRPr sz="1589"/>
            </a:lvl7pPr>
            <a:lvl8pPr marL="2542398" indent="0">
              <a:buNone/>
              <a:defRPr sz="1589"/>
            </a:lvl8pPr>
            <a:lvl9pPr marL="2905597" indent="0">
              <a:buNone/>
              <a:defRPr sz="1589"/>
            </a:lvl9pPr>
          </a:lstStyle>
          <a:p>
            <a:r>
              <a:rPr lang="ja-JP" altLang="en-US"/>
              <a:t>図を追加</a:t>
            </a:r>
            <a:endParaRPr lang="en-US" dirty="0"/>
          </a:p>
        </p:txBody>
      </p:sp>
      <p:sp>
        <p:nvSpPr>
          <p:cNvPr id="4" name="Text Placeholder 3"/>
          <p:cNvSpPr>
            <a:spLocks noGrp="1"/>
          </p:cNvSpPr>
          <p:nvPr>
            <p:ph type="body" sz="half" idx="2"/>
          </p:nvPr>
        </p:nvSpPr>
        <p:spPr>
          <a:xfrm>
            <a:off x="500374" y="3118961"/>
            <a:ext cx="2342958" cy="5778262"/>
          </a:xfrm>
        </p:spPr>
        <p:txBody>
          <a:bodyPr/>
          <a:lstStyle>
            <a:lvl1pPr marL="0" indent="0">
              <a:buNone/>
              <a:defRPr sz="1271"/>
            </a:lvl1pPr>
            <a:lvl2pPr marL="363200" indent="0">
              <a:buNone/>
              <a:defRPr sz="1112"/>
            </a:lvl2pPr>
            <a:lvl3pPr marL="726399" indent="0">
              <a:buNone/>
              <a:defRPr sz="953"/>
            </a:lvl3pPr>
            <a:lvl4pPr marL="1089599" indent="0">
              <a:buNone/>
              <a:defRPr sz="794"/>
            </a:lvl4pPr>
            <a:lvl5pPr marL="1452799" indent="0">
              <a:buNone/>
              <a:defRPr sz="794"/>
            </a:lvl5pPr>
            <a:lvl6pPr marL="1815998" indent="0">
              <a:buNone/>
              <a:defRPr sz="794"/>
            </a:lvl6pPr>
            <a:lvl7pPr marL="2179198" indent="0">
              <a:buNone/>
              <a:defRPr sz="794"/>
            </a:lvl7pPr>
            <a:lvl8pPr marL="2542398" indent="0">
              <a:buNone/>
              <a:defRPr sz="794"/>
            </a:lvl8pPr>
            <a:lvl9pPr marL="2905597" indent="0">
              <a:buNone/>
              <a:defRPr sz="79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8350F0-369D-4A92-BCEA-7171D54E6DE9}" type="datetimeFigureOut">
              <a:rPr kumimoji="1" lang="ja-JP" altLang="en-US" smtClean="0"/>
              <a:t>2021/7/20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192801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428" y="553522"/>
            <a:ext cx="6265545" cy="20095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428" y="2767597"/>
            <a:ext cx="6265545" cy="659650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9428" y="9636053"/>
            <a:ext cx="1634490" cy="553519"/>
          </a:xfrm>
          <a:prstGeom prst="rect">
            <a:avLst/>
          </a:prstGeom>
        </p:spPr>
        <p:txBody>
          <a:bodyPr vert="horz" lIns="91440" tIns="45720" rIns="91440" bIns="45720" rtlCol="0" anchor="ctr"/>
          <a:lstStyle>
            <a:lvl1pPr algn="l">
              <a:defRPr sz="953">
                <a:solidFill>
                  <a:schemeClr val="tx1">
                    <a:tint val="75000"/>
                  </a:schemeClr>
                </a:solidFill>
              </a:defRPr>
            </a:lvl1pPr>
          </a:lstStyle>
          <a:p>
            <a:fld id="{3F8350F0-369D-4A92-BCEA-7171D54E6DE9}" type="datetimeFigureOut">
              <a:rPr kumimoji="1" lang="ja-JP" altLang="en-US" smtClean="0"/>
              <a:t>2021/7/20</a:t>
            </a:fld>
            <a:endParaRPr kumimoji="1" lang="ja-JP" altLang="en-US"/>
          </a:p>
        </p:txBody>
      </p:sp>
      <p:sp>
        <p:nvSpPr>
          <p:cNvPr id="5" name="Footer Placeholder 4"/>
          <p:cNvSpPr>
            <a:spLocks noGrp="1"/>
          </p:cNvSpPr>
          <p:nvPr>
            <p:ph type="ftr" sz="quarter" idx="3"/>
          </p:nvPr>
        </p:nvSpPr>
        <p:spPr>
          <a:xfrm>
            <a:off x="2406333" y="9636053"/>
            <a:ext cx="2451735" cy="553519"/>
          </a:xfrm>
          <a:prstGeom prst="rect">
            <a:avLst/>
          </a:prstGeom>
        </p:spPr>
        <p:txBody>
          <a:bodyPr vert="horz" lIns="91440" tIns="45720" rIns="91440" bIns="45720" rtlCol="0" anchor="ctr"/>
          <a:lstStyle>
            <a:lvl1pPr algn="ctr">
              <a:defRPr sz="95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30483" y="9636053"/>
            <a:ext cx="1634490" cy="553519"/>
          </a:xfrm>
          <a:prstGeom prst="rect">
            <a:avLst/>
          </a:prstGeom>
        </p:spPr>
        <p:txBody>
          <a:bodyPr vert="horz" lIns="91440" tIns="45720" rIns="91440" bIns="45720" rtlCol="0" anchor="ctr"/>
          <a:lstStyle>
            <a:lvl1pPr algn="r">
              <a:defRPr sz="953">
                <a:solidFill>
                  <a:schemeClr val="tx1">
                    <a:tint val="75000"/>
                  </a:schemeClr>
                </a:solidFill>
              </a:defRPr>
            </a:lvl1pPr>
          </a:lstStyle>
          <a:p>
            <a:fld id="{17BD95E6-E4A5-4770-9F96-1B72CD1A1454}" type="slidenum">
              <a:rPr kumimoji="1" lang="ja-JP" altLang="en-US" smtClean="0"/>
              <a:t>‹#›</a:t>
            </a:fld>
            <a:endParaRPr kumimoji="1" lang="ja-JP" altLang="en-US"/>
          </a:p>
        </p:txBody>
      </p:sp>
    </p:spTree>
    <p:extLst>
      <p:ext uri="{BB962C8B-B14F-4D97-AF65-F5344CB8AC3E}">
        <p14:creationId xmlns:p14="http://schemas.microsoft.com/office/powerpoint/2010/main" val="1951979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26399" rtl="0" eaLnBrk="1" latinLnBrk="0" hangingPunct="1">
        <a:lnSpc>
          <a:spcPct val="90000"/>
        </a:lnSpc>
        <a:spcBef>
          <a:spcPct val="0"/>
        </a:spcBef>
        <a:buNone/>
        <a:defRPr kumimoji="1" sz="3495" kern="1200">
          <a:solidFill>
            <a:schemeClr val="tx1"/>
          </a:solidFill>
          <a:latin typeface="+mj-lt"/>
          <a:ea typeface="+mj-ea"/>
          <a:cs typeface="+mj-cs"/>
        </a:defRPr>
      </a:lvl1pPr>
    </p:titleStyle>
    <p:bodyStyle>
      <a:lvl1pPr marL="181600" indent="-181600" algn="l" defTabSz="726399" rtl="0" eaLnBrk="1" latinLnBrk="0" hangingPunct="1">
        <a:lnSpc>
          <a:spcPct val="90000"/>
        </a:lnSpc>
        <a:spcBef>
          <a:spcPts val="794"/>
        </a:spcBef>
        <a:buFont typeface="Arial" panose="020B0604020202020204" pitchFamily="34" charset="0"/>
        <a:buChar char="•"/>
        <a:defRPr kumimoji="1" sz="2224" kern="1200">
          <a:solidFill>
            <a:schemeClr val="tx1"/>
          </a:solidFill>
          <a:latin typeface="+mn-lt"/>
          <a:ea typeface="+mn-ea"/>
          <a:cs typeface="+mn-cs"/>
        </a:defRPr>
      </a:lvl1pPr>
      <a:lvl2pPr marL="544800" indent="-181600" algn="l" defTabSz="726399" rtl="0" eaLnBrk="1" latinLnBrk="0" hangingPunct="1">
        <a:lnSpc>
          <a:spcPct val="90000"/>
        </a:lnSpc>
        <a:spcBef>
          <a:spcPts val="397"/>
        </a:spcBef>
        <a:buFont typeface="Arial" panose="020B0604020202020204" pitchFamily="34" charset="0"/>
        <a:buChar char="•"/>
        <a:defRPr kumimoji="1" sz="1907" kern="1200">
          <a:solidFill>
            <a:schemeClr val="tx1"/>
          </a:solidFill>
          <a:latin typeface="+mn-lt"/>
          <a:ea typeface="+mn-ea"/>
          <a:cs typeface="+mn-cs"/>
        </a:defRPr>
      </a:lvl2pPr>
      <a:lvl3pPr marL="907999" indent="-181600" algn="l" defTabSz="726399" rtl="0" eaLnBrk="1" latinLnBrk="0" hangingPunct="1">
        <a:lnSpc>
          <a:spcPct val="90000"/>
        </a:lnSpc>
        <a:spcBef>
          <a:spcPts val="397"/>
        </a:spcBef>
        <a:buFont typeface="Arial" panose="020B0604020202020204" pitchFamily="34" charset="0"/>
        <a:buChar char="•"/>
        <a:defRPr kumimoji="1" sz="1589" kern="1200">
          <a:solidFill>
            <a:schemeClr val="tx1"/>
          </a:solidFill>
          <a:latin typeface="+mn-lt"/>
          <a:ea typeface="+mn-ea"/>
          <a:cs typeface="+mn-cs"/>
        </a:defRPr>
      </a:lvl3pPr>
      <a:lvl4pPr marL="1271199"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4pPr>
      <a:lvl5pPr marL="1634399"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5pPr>
      <a:lvl6pPr marL="19975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6pPr>
      <a:lvl7pPr marL="23607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7pPr>
      <a:lvl8pPr marL="27239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8pPr>
      <a:lvl9pPr marL="3087197"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9pPr>
    </p:bodyStyle>
    <p:otherStyle>
      <a:defPPr>
        <a:defRPr lang="en-US"/>
      </a:defPPr>
      <a:lvl1pPr marL="0" algn="l" defTabSz="726399" rtl="0" eaLnBrk="1" latinLnBrk="0" hangingPunct="1">
        <a:defRPr kumimoji="1" sz="1430" kern="1200">
          <a:solidFill>
            <a:schemeClr val="tx1"/>
          </a:solidFill>
          <a:latin typeface="+mn-lt"/>
          <a:ea typeface="+mn-ea"/>
          <a:cs typeface="+mn-cs"/>
        </a:defRPr>
      </a:lvl1pPr>
      <a:lvl2pPr marL="363200" algn="l" defTabSz="726399" rtl="0" eaLnBrk="1" latinLnBrk="0" hangingPunct="1">
        <a:defRPr kumimoji="1" sz="1430" kern="1200">
          <a:solidFill>
            <a:schemeClr val="tx1"/>
          </a:solidFill>
          <a:latin typeface="+mn-lt"/>
          <a:ea typeface="+mn-ea"/>
          <a:cs typeface="+mn-cs"/>
        </a:defRPr>
      </a:lvl2pPr>
      <a:lvl3pPr marL="726399" algn="l" defTabSz="726399" rtl="0" eaLnBrk="1" latinLnBrk="0" hangingPunct="1">
        <a:defRPr kumimoji="1" sz="1430" kern="1200">
          <a:solidFill>
            <a:schemeClr val="tx1"/>
          </a:solidFill>
          <a:latin typeface="+mn-lt"/>
          <a:ea typeface="+mn-ea"/>
          <a:cs typeface="+mn-cs"/>
        </a:defRPr>
      </a:lvl3pPr>
      <a:lvl4pPr marL="1089599" algn="l" defTabSz="726399" rtl="0" eaLnBrk="1" latinLnBrk="0" hangingPunct="1">
        <a:defRPr kumimoji="1" sz="1430" kern="1200">
          <a:solidFill>
            <a:schemeClr val="tx1"/>
          </a:solidFill>
          <a:latin typeface="+mn-lt"/>
          <a:ea typeface="+mn-ea"/>
          <a:cs typeface="+mn-cs"/>
        </a:defRPr>
      </a:lvl4pPr>
      <a:lvl5pPr marL="1452799" algn="l" defTabSz="726399" rtl="0" eaLnBrk="1" latinLnBrk="0" hangingPunct="1">
        <a:defRPr kumimoji="1" sz="1430" kern="1200">
          <a:solidFill>
            <a:schemeClr val="tx1"/>
          </a:solidFill>
          <a:latin typeface="+mn-lt"/>
          <a:ea typeface="+mn-ea"/>
          <a:cs typeface="+mn-cs"/>
        </a:defRPr>
      </a:lvl5pPr>
      <a:lvl6pPr marL="1815998" algn="l" defTabSz="726399" rtl="0" eaLnBrk="1" latinLnBrk="0" hangingPunct="1">
        <a:defRPr kumimoji="1" sz="1430" kern="1200">
          <a:solidFill>
            <a:schemeClr val="tx1"/>
          </a:solidFill>
          <a:latin typeface="+mn-lt"/>
          <a:ea typeface="+mn-ea"/>
          <a:cs typeface="+mn-cs"/>
        </a:defRPr>
      </a:lvl6pPr>
      <a:lvl7pPr marL="2179198" algn="l" defTabSz="726399" rtl="0" eaLnBrk="1" latinLnBrk="0" hangingPunct="1">
        <a:defRPr kumimoji="1" sz="1430" kern="1200">
          <a:solidFill>
            <a:schemeClr val="tx1"/>
          </a:solidFill>
          <a:latin typeface="+mn-lt"/>
          <a:ea typeface="+mn-ea"/>
          <a:cs typeface="+mn-cs"/>
        </a:defRPr>
      </a:lvl7pPr>
      <a:lvl8pPr marL="2542398" algn="l" defTabSz="726399" rtl="0" eaLnBrk="1" latinLnBrk="0" hangingPunct="1">
        <a:defRPr kumimoji="1" sz="1430" kern="1200">
          <a:solidFill>
            <a:schemeClr val="tx1"/>
          </a:solidFill>
          <a:latin typeface="+mn-lt"/>
          <a:ea typeface="+mn-ea"/>
          <a:cs typeface="+mn-cs"/>
        </a:defRPr>
      </a:lvl8pPr>
      <a:lvl9pPr marL="2905597" algn="l" defTabSz="726399" rtl="0" eaLnBrk="1" latinLnBrk="0" hangingPunct="1">
        <a:defRPr kumimoji="1" sz="14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hinsei.pref.osaka.lg.jp/ers/input?tetudukiId=2021050052"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alpha val="80000"/>
              </a:schemeClr>
            </a:gs>
            <a:gs pos="79000">
              <a:schemeClr val="accent1">
                <a:lumMod val="20000"/>
                <a:lumOff val="80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 name="横巻き 21"/>
          <p:cNvSpPr/>
          <p:nvPr/>
        </p:nvSpPr>
        <p:spPr>
          <a:xfrm>
            <a:off x="0" y="496730"/>
            <a:ext cx="7264400" cy="1016974"/>
          </a:xfrm>
          <a:prstGeom prst="horizontalScroll">
            <a:avLst>
              <a:gd name="adj" fmla="val 13542"/>
            </a:avLst>
          </a:prstGeom>
          <a:noFill/>
          <a:ln>
            <a:no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ja-JP" altLang="ja-JP"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マイ容器サービススポットマップ掲載店舗募集！</a:t>
            </a:r>
          </a:p>
        </p:txBody>
      </p:sp>
      <p:sp>
        <p:nvSpPr>
          <p:cNvPr id="23" name="テキスト ボックス 22"/>
          <p:cNvSpPr txBox="1"/>
          <p:nvPr/>
        </p:nvSpPr>
        <p:spPr>
          <a:xfrm>
            <a:off x="332713" y="1355578"/>
            <a:ext cx="6598973" cy="1600438"/>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　</a:t>
            </a:r>
            <a:r>
              <a:rPr lang="ja-JP" altLang="ja-JP" sz="1400" dirty="0">
                <a:latin typeface="HG丸ｺﾞｼｯｸM-PRO" panose="020F0600000000000000" pitchFamily="50" charset="-128"/>
                <a:ea typeface="HG丸ｺﾞｼｯｸM-PRO" panose="020F0600000000000000" pitchFamily="50" charset="-128"/>
              </a:rPr>
              <a:t>大阪府では</a:t>
            </a:r>
            <a:r>
              <a:rPr lang="ja-JP" altLang="en-US" sz="1400" dirty="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使い捨てプラスチック</a:t>
            </a:r>
            <a:r>
              <a:rPr lang="ja-JP" altLang="en-US" sz="1400" dirty="0">
                <a:latin typeface="HG丸ｺﾞｼｯｸM-PRO" panose="020F0600000000000000" pitchFamily="50" charset="-128"/>
                <a:ea typeface="HG丸ｺﾞｼｯｸM-PRO" panose="020F0600000000000000" pitchFamily="50" charset="-128"/>
              </a:rPr>
              <a:t>の削減を目的に、料理や飲み物、洗剤等の日用品、サービスで提供される水などを、府民が持参するマイ容器で</a:t>
            </a:r>
            <a:r>
              <a:rPr lang="ja-JP" altLang="en-US" sz="1400" dirty="0" smtClean="0">
                <a:latin typeface="HG丸ｺﾞｼｯｸM-PRO" panose="020F0600000000000000" pitchFamily="50" charset="-128"/>
                <a:ea typeface="HG丸ｺﾞｼｯｸM-PRO" panose="020F0600000000000000" pitchFamily="50" charset="-128"/>
              </a:rPr>
              <a:t>持ち帰りができるお店をスマホや</a:t>
            </a:r>
            <a:r>
              <a:rPr lang="en-US" altLang="ja-JP" sz="1400" dirty="0" smtClean="0">
                <a:latin typeface="HG丸ｺﾞｼｯｸM-PRO" panose="020F0600000000000000" pitchFamily="50" charset="-128"/>
                <a:ea typeface="HG丸ｺﾞｼｯｸM-PRO" panose="020F0600000000000000" pitchFamily="50" charset="-128"/>
              </a:rPr>
              <a:t>PC</a:t>
            </a:r>
            <a:r>
              <a:rPr lang="ja-JP" altLang="en-US" sz="1400" dirty="0" smtClean="0">
                <a:latin typeface="HG丸ｺﾞｼｯｸM-PRO" panose="020F0600000000000000" pitchFamily="50" charset="-128"/>
                <a:ea typeface="HG丸ｺﾞｼｯｸM-PRO" panose="020F0600000000000000" pitchFamily="50" charset="-128"/>
              </a:rPr>
              <a:t>で検索できるウェブページ</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マイ容器サービススポットマップ</a:t>
            </a:r>
            <a:r>
              <a:rPr lang="ja-JP" altLang="en-US" sz="1400" dirty="0">
                <a:latin typeface="HG丸ｺﾞｼｯｸM-PRO" panose="020F0600000000000000" pitchFamily="50" charset="-128"/>
                <a:ea typeface="HG丸ｺﾞｼｯｸM-PRO" panose="020F0600000000000000" pitchFamily="50" charset="-128"/>
              </a:rPr>
              <a:t>（仮称）</a:t>
            </a:r>
            <a:r>
              <a:rPr lang="ja-JP" altLang="ja-JP" sz="1400" dirty="0">
                <a:latin typeface="HG丸ｺﾞｼｯｸM-PRO" panose="020F0600000000000000" pitchFamily="50" charset="-128"/>
                <a:ea typeface="HG丸ｺﾞｼｯｸM-PRO" panose="020F0600000000000000" pitchFamily="50" charset="-128"/>
              </a:rPr>
              <a:t>」を作成</a:t>
            </a:r>
            <a:r>
              <a:rPr lang="ja-JP" altLang="en-US" sz="1400" dirty="0">
                <a:latin typeface="HG丸ｺﾞｼｯｸM-PRO" panose="020F0600000000000000" pitchFamily="50" charset="-128"/>
                <a:ea typeface="HG丸ｺﾞｼｯｸM-PRO" panose="020F0600000000000000" pitchFamily="50" charset="-128"/>
              </a:rPr>
              <a:t>します。</a:t>
            </a:r>
            <a:r>
              <a:rPr lang="ja-JP" altLang="en-US" sz="1050" dirty="0">
                <a:latin typeface="HG丸ｺﾞｼｯｸM-PRO" panose="020F0600000000000000" pitchFamily="50" charset="-128"/>
                <a:ea typeface="HG丸ｺﾞｼｯｸM-PRO" panose="020F0600000000000000" pitchFamily="50" charset="-128"/>
              </a:rPr>
              <a:t>（令和３年</a:t>
            </a:r>
            <a:r>
              <a:rPr lang="en-US" altLang="ja-JP" sz="1050" dirty="0">
                <a:latin typeface="HG丸ｺﾞｼｯｸM-PRO" panose="020F0600000000000000" pitchFamily="50" charset="-128"/>
                <a:ea typeface="HG丸ｺﾞｼｯｸM-PRO" panose="020F0600000000000000" pitchFamily="50" charset="-128"/>
              </a:rPr>
              <a:t>10</a:t>
            </a:r>
            <a:r>
              <a:rPr lang="ja-JP" altLang="en-US" sz="1050" dirty="0">
                <a:latin typeface="HG丸ｺﾞｼｯｸM-PRO" panose="020F0600000000000000" pitchFamily="50" charset="-128"/>
                <a:ea typeface="HG丸ｺﾞｼｯｸM-PRO" panose="020F0600000000000000" pitchFamily="50" charset="-128"/>
              </a:rPr>
              <a:t>月予定）</a:t>
            </a:r>
            <a:endParaRPr lang="ja-JP"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この度、</a:t>
            </a:r>
            <a:r>
              <a:rPr lang="ja-JP" altLang="ja-JP" sz="1400" b="1" u="sng" dirty="0">
                <a:latin typeface="HG丸ｺﾞｼｯｸM-PRO" panose="020F0600000000000000" pitchFamily="50" charset="-128"/>
                <a:ea typeface="HG丸ｺﾞｼｯｸM-PRO" panose="020F0600000000000000" pitchFamily="50" charset="-128"/>
              </a:rPr>
              <a:t>本マップに掲載いただける店舗を募集</a:t>
            </a:r>
            <a:r>
              <a:rPr lang="ja-JP" altLang="ja-JP" sz="1400" dirty="0">
                <a:latin typeface="HG丸ｺﾞｼｯｸM-PRO" panose="020F0600000000000000" pitchFamily="50" charset="-128"/>
                <a:ea typeface="HG丸ｺﾞｼｯｸM-PRO" panose="020F0600000000000000" pitchFamily="50" charset="-128"/>
              </a:rPr>
              <a:t>します。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ja-JP" sz="1400" dirty="0">
                <a:latin typeface="HG丸ｺﾞｼｯｸM-PRO" panose="020F0600000000000000" pitchFamily="50" charset="-128"/>
                <a:ea typeface="HG丸ｺﾞｼｯｸM-PRO" panose="020F0600000000000000" pitchFamily="50" charset="-128"/>
              </a:rPr>
              <a:t>すでにマイ容器の</a:t>
            </a:r>
            <a:r>
              <a:rPr lang="ja-JP" altLang="en-US" sz="1400" dirty="0">
                <a:latin typeface="HG丸ｺﾞｼｯｸM-PRO" panose="020F0600000000000000" pitchFamily="50" charset="-128"/>
                <a:ea typeface="HG丸ｺﾞｼｯｸM-PRO" panose="020F0600000000000000" pitchFamily="50" charset="-128"/>
              </a:rPr>
              <a:t>利用</a:t>
            </a:r>
            <a:r>
              <a:rPr lang="ja-JP" altLang="ja-JP" sz="1400" dirty="0">
                <a:latin typeface="HG丸ｺﾞｼｯｸM-PRO" panose="020F0600000000000000" pitchFamily="50" charset="-128"/>
                <a:ea typeface="HG丸ｺﾞｼｯｸM-PRO" panose="020F0600000000000000" pitchFamily="50" charset="-128"/>
              </a:rPr>
              <a:t>に対応されている店舗はもちろん、これから取り組</a:t>
            </a:r>
            <a:r>
              <a:rPr lang="ja-JP" altLang="en-US" sz="1400" dirty="0">
                <a:latin typeface="HG丸ｺﾞｼｯｸM-PRO" panose="020F0600000000000000" pitchFamily="50" charset="-128"/>
                <a:ea typeface="HG丸ｺﾞｼｯｸM-PRO" panose="020F0600000000000000" pitchFamily="50" charset="-128"/>
              </a:rPr>
              <a:t>まれる</a:t>
            </a:r>
            <a:r>
              <a:rPr lang="ja-JP" altLang="ja-JP" sz="1400" dirty="0">
                <a:latin typeface="HG丸ｺﾞｼｯｸM-PRO" panose="020F0600000000000000" pitchFamily="50" charset="-128"/>
                <a:ea typeface="HG丸ｺﾞｼｯｸM-PRO" panose="020F0600000000000000" pitchFamily="50" charset="-128"/>
              </a:rPr>
              <a:t>店舗も大歓迎です。</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 name="額縁 2"/>
          <p:cNvSpPr/>
          <p:nvPr/>
        </p:nvSpPr>
        <p:spPr>
          <a:xfrm>
            <a:off x="262530" y="5220688"/>
            <a:ext cx="3461016" cy="1193818"/>
          </a:xfrm>
          <a:prstGeom prst="bevel">
            <a:avLst>
              <a:gd name="adj" fmla="val 5997"/>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ja-JP" sz="1600" b="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マイ容器</a:t>
            </a:r>
            <a:r>
              <a:rPr lang="en-US" altLang="ja-JP" sz="1400" b="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とは</a:t>
            </a:r>
            <a:r>
              <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消費者が</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持参する</a:t>
            </a:r>
            <a:r>
              <a:rPr lang="ja-JP"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容器</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のこと。</a:t>
            </a: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タッパー、鍋、水筒など。</a:t>
            </a: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額縁 18"/>
          <p:cNvSpPr/>
          <p:nvPr/>
        </p:nvSpPr>
        <p:spPr>
          <a:xfrm>
            <a:off x="255158" y="8445499"/>
            <a:ext cx="3461016" cy="1714499"/>
          </a:xfrm>
          <a:prstGeom prst="bevel">
            <a:avLst>
              <a:gd name="adj" fmla="val 5635"/>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対象品目</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a:p>
            <a:pPr algn="just"/>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・料理、総菜（テイクアウト</a:t>
            </a:r>
            <a:r>
              <a:rPr lang="ja-JP" altLang="en-US" sz="1200" dirty="0">
                <a:solidFill>
                  <a:schemeClr val="tx1"/>
                </a:solidFill>
                <a:latin typeface="HG丸ｺﾞｼｯｸM-PRO" panose="020F0600000000000000" pitchFamily="50" charset="-128"/>
                <a:ea typeface="HG丸ｺﾞｼｯｸM-PRO" panose="020F0600000000000000" pitchFamily="50" charset="-128"/>
              </a:rPr>
              <a:t>など</a:t>
            </a:r>
            <a:r>
              <a:rPr lang="ja-JP" altLang="ja-JP" sz="12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飲み物</a:t>
            </a:r>
            <a:r>
              <a:rPr lang="ja-JP" altLang="ja-JP" sz="1200" dirty="0">
                <a:solidFill>
                  <a:schemeClr val="tx1"/>
                </a:solidFill>
                <a:latin typeface="HG丸ｺﾞｼｯｸM-PRO" panose="020F0600000000000000" pitchFamily="50" charset="-128"/>
                <a:ea typeface="HG丸ｺﾞｼｯｸM-PRO" panose="020F0600000000000000" pitchFamily="50" charset="-128"/>
              </a:rPr>
              <a:t>（無料の給水・給茶サービスや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無料給水機も可）</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・食料品</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a:solidFill>
                  <a:schemeClr val="tx1"/>
                </a:solidFill>
                <a:latin typeface="HG丸ｺﾞｼｯｸM-PRO" panose="020F0600000000000000" pitchFamily="50" charset="-128"/>
                <a:ea typeface="HG丸ｺﾞｼｯｸM-PRO" panose="020F0600000000000000" pitchFamily="50" charset="-128"/>
              </a:rPr>
              <a:t>・日用品（洗剤やシャンプーなど）</a:t>
            </a:r>
          </a:p>
        </p:txBody>
      </p:sp>
      <p:sp>
        <p:nvSpPr>
          <p:cNvPr id="13" name="横巻き 12"/>
          <p:cNvSpPr/>
          <p:nvPr/>
        </p:nvSpPr>
        <p:spPr>
          <a:xfrm>
            <a:off x="180699" y="2924269"/>
            <a:ext cx="6875595" cy="2120055"/>
          </a:xfrm>
          <a:prstGeom prst="horizontalScroll">
            <a:avLst>
              <a:gd name="adj" fmla="val 4049"/>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76267" tIns="38133" rIns="0" bIns="38133" rtlCol="0" anchor="ctr"/>
          <a:lstStyle/>
          <a:p>
            <a:pPr algn="ctr"/>
            <a:r>
              <a:rPr lang="ja-JP" altLang="ja-JP" sz="2200" b="1" dirty="0">
                <a:solidFill>
                  <a:schemeClr val="tx1"/>
                </a:solidFill>
                <a:latin typeface="Meiryo UI" panose="020B0604030504040204" pitchFamily="50" charset="-128"/>
                <a:ea typeface="Meiryo UI" panose="020B0604030504040204" pitchFamily="50" charset="-128"/>
              </a:rPr>
              <a:t>マップ掲載のメリット</a:t>
            </a:r>
            <a:endParaRPr lang="en-US" altLang="ja-JP" sz="2200" b="1"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rPr>
              <a:t>　　① 掲載費用は</a:t>
            </a:r>
            <a:r>
              <a:rPr lang="ja-JP" altLang="en-US" sz="1900" b="1" u="sng" dirty="0">
                <a:solidFill>
                  <a:schemeClr val="tx1"/>
                </a:solidFill>
                <a:latin typeface="Meiryo UI" panose="020B0604030504040204" pitchFamily="50" charset="-128"/>
                <a:ea typeface="Meiryo UI" panose="020B0604030504040204" pitchFamily="50" charset="-128"/>
              </a:rPr>
              <a:t>無料</a:t>
            </a:r>
            <a:r>
              <a:rPr lang="ja-JP" altLang="en-US" sz="1900" dirty="0">
                <a:solidFill>
                  <a:schemeClr val="tx1"/>
                </a:solidFill>
                <a:latin typeface="Meiryo UI" panose="020B0604030504040204" pitchFamily="50" charset="-128"/>
                <a:ea typeface="Meiryo UI" panose="020B0604030504040204" pitchFamily="50" charset="-128"/>
              </a:rPr>
              <a:t>です！</a:t>
            </a:r>
            <a:endParaRPr lang="ja-JP" altLang="ja-JP" sz="1900" dirty="0">
              <a:solidFill>
                <a:schemeClr val="tx1"/>
              </a:solidFill>
              <a:latin typeface="Meiryo UI" panose="020B0604030504040204" pitchFamily="50" charset="-128"/>
              <a:ea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rPr>
              <a:t>　　② </a:t>
            </a:r>
            <a:r>
              <a:rPr lang="ja-JP" altLang="ja-JP" sz="1900" b="1" u="sng" dirty="0">
                <a:solidFill>
                  <a:schemeClr val="tx1"/>
                </a:solidFill>
                <a:latin typeface="Meiryo UI" panose="020B0604030504040204" pitchFamily="50" charset="-128"/>
                <a:ea typeface="Meiryo UI" panose="020B0604030504040204" pitchFamily="50" charset="-128"/>
              </a:rPr>
              <a:t>ステッカー</a:t>
            </a:r>
            <a:r>
              <a:rPr lang="ja-JP" altLang="ja-JP" sz="1900" dirty="0">
                <a:solidFill>
                  <a:schemeClr val="tx1"/>
                </a:solidFill>
                <a:latin typeface="Meiryo UI" panose="020B0604030504040204" pitchFamily="50" charset="-128"/>
                <a:ea typeface="Meiryo UI" panose="020B0604030504040204" pitchFamily="50" charset="-128"/>
              </a:rPr>
              <a:t>、</a:t>
            </a:r>
            <a:r>
              <a:rPr lang="ja-JP" altLang="ja-JP" sz="1900" b="1" u="sng" dirty="0">
                <a:solidFill>
                  <a:schemeClr val="tx1"/>
                </a:solidFill>
                <a:latin typeface="Meiryo UI" panose="020B0604030504040204" pitchFamily="50" charset="-128"/>
                <a:ea typeface="Meiryo UI" panose="020B0604030504040204" pitchFamily="50" charset="-128"/>
              </a:rPr>
              <a:t>ポスター</a:t>
            </a:r>
            <a:r>
              <a:rPr lang="ja-JP" altLang="en-US" sz="1900" dirty="0">
                <a:solidFill>
                  <a:schemeClr val="tx1"/>
                </a:solidFill>
                <a:latin typeface="Meiryo UI" panose="020B0604030504040204" pitchFamily="50" charset="-128"/>
                <a:ea typeface="Meiryo UI" panose="020B0604030504040204" pitchFamily="50" charset="-128"/>
              </a:rPr>
              <a:t>、</a:t>
            </a:r>
            <a:r>
              <a:rPr lang="ja-JP" altLang="en-US" sz="1900" b="1" u="sng" dirty="0">
                <a:solidFill>
                  <a:schemeClr val="tx1"/>
                </a:solidFill>
                <a:latin typeface="Meiryo UI" panose="020B0604030504040204" pitchFamily="50" charset="-128"/>
                <a:ea typeface="Meiryo UI" panose="020B0604030504040204" pitchFamily="50" charset="-128"/>
              </a:rPr>
              <a:t>三角ポップ</a:t>
            </a:r>
            <a:r>
              <a:rPr lang="ja-JP" altLang="en-US" sz="1900" dirty="0">
                <a:solidFill>
                  <a:schemeClr val="tx1"/>
                </a:solidFill>
                <a:latin typeface="Meiryo UI" panose="020B0604030504040204" pitchFamily="50" charset="-128"/>
                <a:ea typeface="Meiryo UI" panose="020B0604030504040204" pitchFamily="50" charset="-128"/>
              </a:rPr>
              <a:t>を</a:t>
            </a:r>
            <a:r>
              <a:rPr lang="ja-JP" altLang="ja-JP" sz="1900" dirty="0">
                <a:solidFill>
                  <a:schemeClr val="tx1"/>
                </a:solidFill>
                <a:latin typeface="Meiryo UI" panose="020B0604030504040204" pitchFamily="50" charset="-128"/>
                <a:ea typeface="Meiryo UI" panose="020B0604030504040204" pitchFamily="50" charset="-128"/>
              </a:rPr>
              <a:t>提供します</a:t>
            </a:r>
            <a:r>
              <a:rPr lang="ja-JP" altLang="en-US" sz="1900" dirty="0">
                <a:solidFill>
                  <a:schemeClr val="tx1"/>
                </a:solidFill>
                <a:latin typeface="Meiryo UI" panose="020B0604030504040204" pitchFamily="50" charset="-128"/>
                <a:ea typeface="Meiryo UI" panose="020B0604030504040204" pitchFamily="50" charset="-128"/>
              </a:rPr>
              <a:t>！</a:t>
            </a:r>
            <a:endParaRPr lang="ja-JP" altLang="ja-JP" sz="1900" dirty="0">
              <a:solidFill>
                <a:schemeClr val="tx1"/>
              </a:solidFill>
              <a:latin typeface="Meiryo UI" panose="020B0604030504040204" pitchFamily="50" charset="-128"/>
              <a:ea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rPr>
              <a:t>　　③ </a:t>
            </a:r>
            <a:r>
              <a:rPr lang="ja-JP" altLang="ja-JP" sz="1900" dirty="0">
                <a:solidFill>
                  <a:schemeClr val="tx1"/>
                </a:solidFill>
                <a:latin typeface="Meiryo UI" panose="020B0604030504040204" pitchFamily="50" charset="-128"/>
                <a:ea typeface="Meiryo UI" panose="020B0604030504040204" pitchFamily="50" charset="-128"/>
              </a:rPr>
              <a:t>容器にかかる</a:t>
            </a:r>
            <a:r>
              <a:rPr lang="ja-JP" altLang="ja-JP" sz="1900" b="1" u="sng" dirty="0">
                <a:solidFill>
                  <a:schemeClr val="tx1"/>
                </a:solidFill>
                <a:latin typeface="Meiryo UI" panose="020B0604030504040204" pitchFamily="50" charset="-128"/>
                <a:ea typeface="Meiryo UI" panose="020B0604030504040204" pitchFamily="50" charset="-128"/>
              </a:rPr>
              <a:t>コストが削減</a:t>
            </a:r>
            <a:r>
              <a:rPr lang="ja-JP" altLang="ja-JP" sz="1900" dirty="0">
                <a:solidFill>
                  <a:schemeClr val="tx1"/>
                </a:solidFill>
                <a:latin typeface="Meiryo UI" panose="020B0604030504040204" pitchFamily="50" charset="-128"/>
                <a:ea typeface="Meiryo UI" panose="020B0604030504040204" pitchFamily="50" charset="-128"/>
              </a:rPr>
              <a:t>できます</a:t>
            </a:r>
            <a:r>
              <a:rPr lang="ja-JP" altLang="en-US" sz="1900" dirty="0">
                <a:solidFill>
                  <a:schemeClr val="tx1"/>
                </a:solidFill>
                <a:latin typeface="Meiryo UI" panose="020B0604030504040204" pitchFamily="50" charset="-128"/>
                <a:ea typeface="Meiryo UI" panose="020B0604030504040204" pitchFamily="50" charset="-128"/>
              </a:rPr>
              <a:t>！</a:t>
            </a:r>
            <a:endParaRPr lang="ja-JP" altLang="ja-JP" sz="1900" dirty="0">
              <a:solidFill>
                <a:schemeClr val="tx1"/>
              </a:solidFill>
              <a:latin typeface="Meiryo UI" panose="020B0604030504040204" pitchFamily="50" charset="-128"/>
              <a:ea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rPr>
              <a:t>　　④ </a:t>
            </a:r>
            <a:r>
              <a:rPr lang="ja-JP" altLang="ja-JP" sz="1900" dirty="0">
                <a:solidFill>
                  <a:schemeClr val="tx1"/>
                </a:solidFill>
                <a:latin typeface="Meiryo UI" panose="020B0604030504040204" pitchFamily="50" charset="-128"/>
                <a:ea typeface="Meiryo UI" panose="020B0604030504040204" pitchFamily="50" charset="-128"/>
              </a:rPr>
              <a:t>お店の使い捨てプラスチック削減の</a:t>
            </a:r>
            <a:r>
              <a:rPr lang="ja-JP" altLang="ja-JP" sz="1900" b="1" u="sng" dirty="0">
                <a:solidFill>
                  <a:schemeClr val="tx1"/>
                </a:solidFill>
                <a:latin typeface="Meiryo UI" panose="020B0604030504040204" pitchFamily="50" charset="-128"/>
                <a:ea typeface="Meiryo UI" panose="020B0604030504040204" pitchFamily="50" charset="-128"/>
              </a:rPr>
              <a:t>取組を</a:t>
            </a:r>
            <a:r>
              <a:rPr lang="en-US" altLang="ja-JP" sz="1900" b="1" u="sng" dirty="0">
                <a:solidFill>
                  <a:schemeClr val="tx1"/>
                </a:solidFill>
                <a:latin typeface="Meiryo UI" panose="020B0604030504040204" pitchFamily="50" charset="-128"/>
                <a:ea typeface="Meiryo UI" panose="020B0604030504040204" pitchFamily="50" charset="-128"/>
              </a:rPr>
              <a:t>PR</a:t>
            </a:r>
            <a:r>
              <a:rPr lang="ja-JP" altLang="ja-JP" sz="1900" dirty="0">
                <a:solidFill>
                  <a:schemeClr val="tx1"/>
                </a:solidFill>
                <a:latin typeface="Meiryo UI" panose="020B0604030504040204" pitchFamily="50" charset="-128"/>
                <a:ea typeface="Meiryo UI" panose="020B0604030504040204" pitchFamily="50" charset="-128"/>
              </a:rPr>
              <a:t>できます！</a:t>
            </a:r>
          </a:p>
        </p:txBody>
      </p:sp>
      <p:sp>
        <p:nvSpPr>
          <p:cNvPr id="17" name="テキスト ボックス 16"/>
          <p:cNvSpPr txBox="1"/>
          <p:nvPr/>
        </p:nvSpPr>
        <p:spPr>
          <a:xfrm>
            <a:off x="382162" y="9057055"/>
            <a:ext cx="1097624" cy="416140"/>
          </a:xfrm>
          <a:prstGeom prst="rect">
            <a:avLst/>
          </a:prstGeom>
          <a:noFill/>
        </p:spPr>
        <p:txBody>
          <a:bodyPr wrap="square" rtlCol="0">
            <a:spAutoFit/>
          </a:bodyPr>
          <a:lstStyle/>
          <a:p>
            <a:endParaRPr kumimoji="1" lang="ja-JP" altLang="en-US" sz="2104" dirty="0"/>
          </a:p>
        </p:txBody>
      </p:sp>
      <p:sp>
        <p:nvSpPr>
          <p:cNvPr id="18" name="星 7 17"/>
          <p:cNvSpPr/>
          <p:nvPr/>
        </p:nvSpPr>
        <p:spPr>
          <a:xfrm rot="318108">
            <a:off x="3912143" y="154194"/>
            <a:ext cx="2229717" cy="649983"/>
          </a:xfrm>
          <a:prstGeom prst="star7">
            <a:avLst>
              <a:gd name="adj" fmla="val 39537"/>
              <a:gd name="hf" fmla="val 102572"/>
              <a:gd name="vf" fmla="val 105210"/>
            </a:avLst>
          </a:prstGeom>
          <a:solidFill>
            <a:srgbClr val="FFFF00"/>
          </a:solidFill>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掲載無料</a:t>
            </a:r>
          </a:p>
        </p:txBody>
      </p:sp>
      <p:sp>
        <p:nvSpPr>
          <p:cNvPr id="28" name="額縁 27"/>
          <p:cNvSpPr/>
          <p:nvPr/>
        </p:nvSpPr>
        <p:spPr>
          <a:xfrm>
            <a:off x="255158" y="6564331"/>
            <a:ext cx="3461016" cy="1714498"/>
          </a:xfrm>
          <a:prstGeom prst="bevel">
            <a:avLst>
              <a:gd name="adj" fmla="val 5997"/>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掲載の</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対象店舗</a:t>
            </a:r>
            <a:endParaRPr lang="en-US" altLang="ja-JP" sz="1200" b="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dirty="0">
                <a:solidFill>
                  <a:schemeClr val="tx1"/>
                </a:solidFill>
                <a:latin typeface="HG丸ｺﾞｼｯｸM-PRO" panose="020F0600000000000000" pitchFamily="50" charset="-128"/>
                <a:ea typeface="HG丸ｺﾞｼｯｸM-PRO" panose="020F0600000000000000" pitchFamily="50" charset="-128"/>
              </a:rPr>
              <a:t>　・ マイ容器対応店舗、スポット</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just"/>
            <a:r>
              <a:rPr lang="ja-JP" altLang="en-US" sz="1200" dirty="0">
                <a:solidFill>
                  <a:schemeClr val="tx1"/>
                </a:solidFill>
                <a:latin typeface="HG丸ｺﾞｼｯｸM-PRO" panose="020F0600000000000000" pitchFamily="50" charset="-128"/>
                <a:ea typeface="HG丸ｺﾞｼｯｸM-PRO" panose="020F0600000000000000" pitchFamily="50" charset="-128"/>
              </a:rPr>
              <a:t>　・ リユース容器を使用し、使い捨てプラ</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just"/>
            <a:r>
              <a:rPr lang="ja-JP" altLang="en-US" sz="1200" dirty="0">
                <a:solidFill>
                  <a:schemeClr val="tx1"/>
                </a:solidFill>
                <a:latin typeface="HG丸ｺﾞｼｯｸM-PRO" panose="020F0600000000000000" pitchFamily="50" charset="-128"/>
                <a:ea typeface="HG丸ｺﾞｼｯｸM-PRO" panose="020F0600000000000000" pitchFamily="50" charset="-128"/>
              </a:rPr>
              <a:t>　　 スチックの削減に取り組む店舗</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just"/>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just"/>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いずれも大阪府内にある店舗、スポットに限ります。</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4" name="図 23"/>
          <p:cNvPicPr>
            <a:picLocks noChangeAspect="1"/>
          </p:cNvPicPr>
          <p:nvPr/>
        </p:nvPicPr>
        <p:blipFill>
          <a:blip r:embed="rId3"/>
          <a:stretch>
            <a:fillRect/>
          </a:stretch>
        </p:blipFill>
        <p:spPr>
          <a:xfrm>
            <a:off x="3924301" y="5224657"/>
            <a:ext cx="3131994" cy="3826016"/>
          </a:xfrm>
          <a:prstGeom prst="rect">
            <a:avLst/>
          </a:prstGeom>
          <a:ln w="6350">
            <a:solidFill>
              <a:schemeClr val="tx1"/>
            </a:solidFill>
          </a:ln>
        </p:spPr>
      </p:pic>
      <p:sp>
        <p:nvSpPr>
          <p:cNvPr id="32" name="テキスト ボックス 31"/>
          <p:cNvSpPr txBox="1"/>
          <p:nvPr/>
        </p:nvSpPr>
        <p:spPr>
          <a:xfrm>
            <a:off x="4025863" y="5293290"/>
            <a:ext cx="1298612" cy="276999"/>
          </a:xfrm>
          <a:prstGeom prst="rect">
            <a:avLst/>
          </a:prstGeom>
          <a:solidFill>
            <a:schemeClr val="bg1"/>
          </a:solid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マップイメージ</a:t>
            </a:r>
          </a:p>
        </p:txBody>
      </p:sp>
      <p:sp>
        <p:nvSpPr>
          <p:cNvPr id="15" name="吹き出し: 角を丸めた四角形 14">
            <a:extLst>
              <a:ext uri="{FF2B5EF4-FFF2-40B4-BE49-F238E27FC236}">
                <a16:creationId xmlns:a16="http://schemas.microsoft.com/office/drawing/2014/main" id="{67F4690C-E791-4ABF-9535-00956405F6EB}"/>
              </a:ext>
            </a:extLst>
          </p:cNvPr>
          <p:cNvSpPr/>
          <p:nvPr/>
        </p:nvSpPr>
        <p:spPr>
          <a:xfrm>
            <a:off x="3924300" y="9217300"/>
            <a:ext cx="3131993" cy="942699"/>
          </a:xfrm>
          <a:prstGeom prst="wedgeRoundRectCallout">
            <a:avLst>
              <a:gd name="adj1" fmla="val 35622"/>
              <a:gd name="adj2" fmla="val -94505"/>
              <a:gd name="adj3" fmla="val 16667"/>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latin typeface="HG丸ｺﾞｼｯｸM-PRO" panose="020F0600000000000000" pitchFamily="50" charset="-128"/>
                <a:ea typeface="HG丸ｺﾞｼｯｸM-PRO" panose="020F0600000000000000" pitchFamily="50" charset="-128"/>
              </a:rPr>
              <a:t>地図上のピンをクリックすると</a:t>
            </a:r>
            <a:r>
              <a:rPr kumimoji="1" lang="en-US" altLang="ja-JP" sz="1200" b="1" dirty="0">
                <a:latin typeface="HG丸ｺﾞｼｯｸM-PRO" panose="020F0600000000000000" pitchFamily="50" charset="-128"/>
                <a:ea typeface="HG丸ｺﾞｼｯｸM-PRO" panose="020F0600000000000000" pitchFamily="50" charset="-128"/>
              </a:rPr>
              <a:t>…</a:t>
            </a:r>
          </a:p>
          <a:p>
            <a:r>
              <a:rPr kumimoji="1" lang="ja-JP" altLang="en-US" sz="1200" dirty="0">
                <a:latin typeface="HG丸ｺﾞｼｯｸM-PRO" panose="020F0600000000000000" pitchFamily="50" charset="-128"/>
                <a:ea typeface="HG丸ｺﾞｼｯｸM-PRO" panose="020F0600000000000000" pitchFamily="50" charset="-128"/>
              </a:rPr>
              <a:t>店舗名、店舗画像、所在地、営業時間、</a:t>
            </a:r>
          </a:p>
          <a:p>
            <a:r>
              <a:rPr kumimoji="1" lang="ja-JP" altLang="en-US" sz="1200" dirty="0">
                <a:latin typeface="HG丸ｺﾞｼｯｸM-PRO" panose="020F0600000000000000" pitchFamily="50" charset="-128"/>
                <a:ea typeface="HG丸ｺﾞｼｯｸM-PRO" panose="020F0600000000000000" pitchFamily="50" charset="-128"/>
              </a:rPr>
              <a:t>使えるマイ容器の種類、店の</a:t>
            </a:r>
            <a:r>
              <a:rPr kumimoji="1" lang="en-US" altLang="ja-JP" sz="1200" dirty="0">
                <a:latin typeface="HG丸ｺﾞｼｯｸM-PRO" panose="020F0600000000000000" pitchFamily="50" charset="-128"/>
                <a:ea typeface="HG丸ｺﾞｼｯｸM-PRO" panose="020F0600000000000000" pitchFamily="50" charset="-128"/>
              </a:rPr>
              <a:t>PR</a:t>
            </a:r>
            <a:r>
              <a:rPr kumimoji="1" lang="ja-JP" altLang="en-US" sz="1200" dirty="0">
                <a:latin typeface="HG丸ｺﾞｼｯｸM-PRO" panose="020F0600000000000000" pitchFamily="50" charset="-128"/>
                <a:ea typeface="HG丸ｺﾞｼｯｸM-PRO" panose="020F0600000000000000" pitchFamily="50" charset="-128"/>
              </a:rPr>
              <a:t>情報など</a:t>
            </a:r>
          </a:p>
          <a:p>
            <a:r>
              <a:rPr kumimoji="1" lang="ja-JP" altLang="en-US" sz="1200" dirty="0">
                <a:latin typeface="HG丸ｺﾞｼｯｸM-PRO" panose="020F0600000000000000" pitchFamily="50" charset="-128"/>
                <a:ea typeface="HG丸ｺﾞｼｯｸM-PRO" panose="020F0600000000000000" pitchFamily="50" charset="-128"/>
              </a:rPr>
              <a:t>が表示されます</a:t>
            </a:r>
          </a:p>
        </p:txBody>
      </p:sp>
      <p:pic>
        <p:nvPicPr>
          <p:cNvPr id="26" name="図 25"/>
          <p:cNvPicPr>
            <a:picLocks noChangeAspect="1"/>
          </p:cNvPicPr>
          <p:nvPr/>
        </p:nvPicPr>
        <p:blipFill>
          <a:blip r:embed="rId4"/>
          <a:stretch>
            <a:fillRect/>
          </a:stretch>
        </p:blipFill>
        <p:spPr>
          <a:xfrm>
            <a:off x="382162" y="151559"/>
            <a:ext cx="1109036" cy="313667"/>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503" y="5733490"/>
            <a:ext cx="355207" cy="529958"/>
          </a:xfrm>
          <a:prstGeom prst="rect">
            <a:avLst/>
          </a:prstGeom>
        </p:spPr>
      </p:pic>
      <p:pic>
        <p:nvPicPr>
          <p:cNvPr id="30" name="図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6951" y="5777719"/>
            <a:ext cx="487670" cy="518482"/>
          </a:xfrm>
          <a:prstGeom prst="rect">
            <a:avLst/>
          </a:prstGeom>
        </p:spPr>
      </p:pic>
      <p:sp>
        <p:nvSpPr>
          <p:cNvPr id="16" name="テキスト ボックス 6"/>
          <p:cNvSpPr txBox="1"/>
          <p:nvPr/>
        </p:nvSpPr>
        <p:spPr>
          <a:xfrm>
            <a:off x="5799689" y="124552"/>
            <a:ext cx="1351342" cy="41110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200"/>
              </a:lnSpc>
              <a:spcAft>
                <a:spcPts val="0"/>
              </a:spcAft>
            </a:pPr>
            <a:r>
              <a:rPr lang="ja-JP" altLang="en-US"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参考</a:t>
            </a:r>
            <a:r>
              <a:rPr lang="ja-JP" sz="1200" kern="100" smtClean="0">
                <a:effectLst/>
                <a:latin typeface="游明朝" panose="02020400000000000000" pitchFamily="18" charset="-128"/>
                <a:ea typeface="ＭＳ ゴシック" panose="020B0609070205080204" pitchFamily="49" charset="-128"/>
                <a:cs typeface="Times New Roman" panose="02020603050405020304" pitchFamily="18" charset="0"/>
              </a:rPr>
              <a:t>資料</a:t>
            </a:r>
            <a:r>
              <a:rPr lang="ja-JP" altLang="en-US" sz="1200" kern="100" smtClean="0">
                <a:latin typeface="游明朝" panose="02020400000000000000" pitchFamily="18" charset="-128"/>
                <a:ea typeface="ＭＳ ゴシック" panose="020B0609070205080204" pitchFamily="49" charset="-128"/>
                <a:cs typeface="Times New Roman" panose="02020603050405020304" pitchFamily="18" charset="0"/>
              </a:rPr>
              <a:t>２</a:t>
            </a:r>
            <a:r>
              <a:rPr lang="ja-JP" sz="1200" kern="10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２</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2200"/>
              </a:lnSpc>
              <a:spcAft>
                <a:spcPts val="0"/>
              </a:spcAft>
            </a:pPr>
            <a:r>
              <a:rPr lang="en-US" sz="12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29969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7000">
              <a:schemeClr val="accent1">
                <a:lumMod val="5000"/>
                <a:lumOff val="95000"/>
              </a:schemeClr>
            </a:gs>
            <a:gs pos="79000">
              <a:schemeClr val="accent1">
                <a:lumMod val="20000"/>
                <a:lumOff val="80000"/>
              </a:schemeClr>
            </a:gs>
            <a:gs pos="8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2609726032"/>
              </p:ext>
            </p:extLst>
          </p:nvPr>
        </p:nvGraphicFramePr>
        <p:xfrm>
          <a:off x="128597" y="2726772"/>
          <a:ext cx="7018962" cy="3821231"/>
        </p:xfrm>
        <a:graphic>
          <a:graphicData uri="http://schemas.openxmlformats.org/drawingml/2006/table">
            <a:tbl>
              <a:tblPr>
                <a:tableStyleId>{5C22544A-7EE6-4342-B048-85BDC9FD1C3A}</a:tableStyleId>
              </a:tblPr>
              <a:tblGrid>
                <a:gridCol w="1355362">
                  <a:extLst>
                    <a:ext uri="{9D8B030D-6E8A-4147-A177-3AD203B41FA5}">
                      <a16:colId xmlns:a16="http://schemas.microsoft.com/office/drawing/2014/main" val="2683280013"/>
                    </a:ext>
                  </a:extLst>
                </a:gridCol>
                <a:gridCol w="2685625">
                  <a:extLst>
                    <a:ext uri="{9D8B030D-6E8A-4147-A177-3AD203B41FA5}">
                      <a16:colId xmlns:a16="http://schemas.microsoft.com/office/drawing/2014/main" val="795043022"/>
                    </a:ext>
                  </a:extLst>
                </a:gridCol>
                <a:gridCol w="998436">
                  <a:extLst>
                    <a:ext uri="{9D8B030D-6E8A-4147-A177-3AD203B41FA5}">
                      <a16:colId xmlns:a16="http://schemas.microsoft.com/office/drawing/2014/main" val="308059973"/>
                    </a:ext>
                  </a:extLst>
                </a:gridCol>
                <a:gridCol w="1979539">
                  <a:extLst>
                    <a:ext uri="{9D8B030D-6E8A-4147-A177-3AD203B41FA5}">
                      <a16:colId xmlns:a16="http://schemas.microsoft.com/office/drawing/2014/main" val="2259403254"/>
                    </a:ext>
                  </a:extLst>
                </a:gridCol>
              </a:tblGrid>
              <a:tr h="326905">
                <a:tc gridSpan="4">
                  <a:txBody>
                    <a:bodyPr/>
                    <a:lstStyle/>
                    <a:p>
                      <a:pPr algn="ctr"/>
                      <a:r>
                        <a:rPr kumimoji="1" lang="ja-JP" altLang="en-US" sz="1400" dirty="0">
                          <a:solidFill>
                            <a:schemeClr val="tx1"/>
                          </a:solidFill>
                        </a:rPr>
                        <a:t>申込フォーム</a:t>
                      </a: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66238698"/>
                  </a:ext>
                </a:extLst>
              </a:tr>
              <a:tr h="177203">
                <a:tc rowSpan="2">
                  <a:txBody>
                    <a:bodyPr/>
                    <a:lstStyle/>
                    <a:p>
                      <a:pPr algn="ctr"/>
                      <a:r>
                        <a:rPr kumimoji="1" lang="ja-JP" altLang="en-US" sz="900" smtClean="0">
                          <a:solidFill>
                            <a:schemeClr val="tx1"/>
                          </a:solidFill>
                        </a:rPr>
                        <a:t>ふ り が な</a:t>
                      </a:r>
                      <a:endParaRPr kumimoji="1" lang="en-US" altLang="ja-JP" sz="900" dirty="0" smtClean="0">
                        <a:solidFill>
                          <a:schemeClr val="tx1"/>
                        </a:solidFill>
                      </a:endParaRPr>
                    </a:p>
                    <a:p>
                      <a:pPr algn="ctr"/>
                      <a:r>
                        <a:rPr kumimoji="1" lang="ja-JP" altLang="en-US" sz="1400" dirty="0" smtClean="0">
                          <a:solidFill>
                            <a:schemeClr val="tx1"/>
                          </a:solidFill>
                        </a:rPr>
                        <a:t>店舗</a:t>
                      </a:r>
                      <a:r>
                        <a:rPr kumimoji="1" lang="ja-JP" altLang="en-US" sz="1400" dirty="0">
                          <a:solidFill>
                            <a:schemeClr val="tx1"/>
                          </a:solidFill>
                        </a:rPr>
                        <a:t>名称</a:t>
                      </a: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ja-JP" altLang="en-US" sz="1400" dirty="0"/>
                        <a:t>店舗種類</a:t>
                      </a:r>
                      <a:endParaRPr kumimoji="1" lang="ja-JP" altLang="en-US" sz="1800" dirty="0">
                        <a:solidFill>
                          <a:schemeClr val="tx1"/>
                        </a:solidFill>
                      </a:endParaRP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1000" dirty="0">
                          <a:solidFill>
                            <a:schemeClr val="tx1"/>
                          </a:solidFill>
                        </a:rPr>
                        <a:t>（例）飲食店、小売店など</a:t>
                      </a:r>
                    </a:p>
                  </a:txBody>
                  <a:tcPr marL="96859" marR="96859" marT="48429" marB="4842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3188009"/>
                  </a:ext>
                </a:extLst>
              </a:tr>
              <a:tr h="324261">
                <a:tc vMerge="1">
                  <a:txBody>
                    <a:bodyPr/>
                    <a:lstStyle/>
                    <a:p>
                      <a:endParaRPr kumimoji="1" lang="ja-JP" altLang="en-US"/>
                    </a:p>
                  </a:txBody>
                  <a:tcPr/>
                </a:tc>
                <a:tc>
                  <a:txBody>
                    <a:bodyPr/>
                    <a:lstStyle/>
                    <a:p>
                      <a:endParaRPr kumimoji="1" lang="ja-JP" altLang="en-US" sz="160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44607382"/>
                  </a:ext>
                </a:extLst>
              </a:tr>
              <a:tr h="355938">
                <a:tc>
                  <a:txBody>
                    <a:bodyPr/>
                    <a:lstStyle/>
                    <a:p>
                      <a:pPr marL="0" marR="0" lvl="0" indent="0" algn="ctr" defTabSz="726399"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店舗所在地</a:t>
                      </a: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kumimoji="1" lang="ja-JP" altLang="en-US" sz="160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35179168"/>
                  </a:ext>
                </a:extLst>
              </a:tr>
              <a:tr h="673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マイ容器で</a:t>
                      </a:r>
                      <a:endParaRPr kumimoji="1" lang="en-US" altLang="ja-JP" sz="1400"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持ち帰れる物</a:t>
                      </a: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60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dirty="0"/>
                        <a:t>対応容器</a:t>
                      </a: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26399"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（注）</a:t>
                      </a:r>
                      <a:r>
                        <a:rPr kumimoji="1" lang="ja-JP" altLang="en-US" sz="1000" dirty="0" smtClean="0">
                          <a:solidFill>
                            <a:schemeClr val="tx1"/>
                          </a:solidFill>
                        </a:rPr>
                        <a:t>大きさや材質など</a:t>
                      </a:r>
                      <a:endParaRPr kumimoji="1" lang="ja-JP" altLang="en-US" sz="1000" dirty="0">
                        <a:solidFill>
                          <a:schemeClr val="tx1"/>
                        </a:solidFill>
                      </a:endParaRPr>
                    </a:p>
                  </a:txBody>
                  <a:tcPr marL="96859" marR="96859" marT="48429" marB="4842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4055494"/>
                  </a:ext>
                </a:extLst>
              </a:tr>
              <a:tr h="41260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無料給水・給茶サービスの有無</a:t>
                      </a:r>
                      <a:endParaRPr kumimoji="1" lang="ja-JP" altLang="en-US" sz="1200" dirty="0">
                        <a:solidFill>
                          <a:schemeClr val="tx1"/>
                        </a:solidFill>
                      </a:endParaRP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kumimoji="1" lang="ja-JP" altLang="en-US" sz="1400" dirty="0" smtClean="0">
                          <a:solidFill>
                            <a:schemeClr val="tx1"/>
                          </a:solidFill>
                        </a:rPr>
                        <a:t>□給水サービス可　　□給茶サービス可　　□無料給水機設置</a:t>
                      </a:r>
                      <a:endParaRPr kumimoji="1" lang="en-US" altLang="ja-JP" sz="1400" dirty="0" smtClean="0">
                        <a:solidFill>
                          <a:schemeClr val="tx1"/>
                        </a:solidFill>
                      </a:endParaRPr>
                    </a:p>
                    <a:p>
                      <a:r>
                        <a:rPr kumimoji="1" lang="ja-JP" altLang="en-US" sz="1050" smtClean="0">
                          <a:solidFill>
                            <a:schemeClr val="tx1"/>
                          </a:solidFill>
                        </a:rPr>
                        <a:t>　　</a:t>
                      </a:r>
                      <a:r>
                        <a:rPr kumimoji="1" lang="en-US" altLang="ja-JP" sz="1050" smtClean="0">
                          <a:solidFill>
                            <a:schemeClr val="tx1"/>
                          </a:solidFill>
                        </a:rPr>
                        <a:t>※</a:t>
                      </a:r>
                      <a:r>
                        <a:rPr kumimoji="1" lang="ja-JP" altLang="en-US" sz="1050" dirty="0" smtClean="0">
                          <a:solidFill>
                            <a:schemeClr val="tx1"/>
                          </a:solidFill>
                        </a:rPr>
                        <a:t>マイボトルへ無料で給水や給茶を実施いただける場合は☑してください。</a:t>
                      </a:r>
                      <a:endParaRPr kumimoji="1" lang="ja-JP" altLang="en-US" sz="105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dirty="0"/>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726399"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endParaRPr>
                    </a:p>
                  </a:txBody>
                  <a:tcPr marL="96859" marR="96859" marT="48429" marB="4842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5117081"/>
                  </a:ext>
                </a:extLst>
              </a:tr>
              <a:tr h="600994">
                <a:tc>
                  <a:txBody>
                    <a:bodyPr/>
                    <a:lstStyle/>
                    <a:p>
                      <a:pPr algn="ctr"/>
                      <a:r>
                        <a:rPr kumimoji="1" lang="ja-JP" altLang="en-US" sz="1200" dirty="0">
                          <a:solidFill>
                            <a:schemeClr val="tx1"/>
                          </a:solidFill>
                        </a:rPr>
                        <a:t>メールアドレス</a:t>
                      </a: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726399"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（注）</a:t>
                      </a:r>
                      <a:r>
                        <a:rPr kumimoji="1" lang="en-US" altLang="ja-JP" sz="1000" dirty="0">
                          <a:solidFill>
                            <a:schemeClr val="tx1"/>
                          </a:solidFill>
                        </a:rPr>
                        <a:t>PC</a:t>
                      </a:r>
                      <a:r>
                        <a:rPr kumimoji="1" lang="ja-JP" altLang="en-US" sz="1000" dirty="0">
                          <a:solidFill>
                            <a:schemeClr val="tx1"/>
                          </a:solidFill>
                        </a:rPr>
                        <a:t>からのメールを受信できるアドレスを記入してください</a:t>
                      </a:r>
                    </a:p>
                  </a:txBody>
                  <a:tcPr marL="96859" marR="96859" marT="48429" marB="4842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40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9800630"/>
                  </a:ext>
                </a:extLst>
              </a:tr>
              <a:tr h="192702">
                <a:tc>
                  <a:txBody>
                    <a:bodyPr/>
                    <a:lstStyle/>
                    <a:p>
                      <a:pPr marL="0" marR="0" lvl="0" indent="0" algn="dist" defTabSz="726399"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電話番号</a:t>
                      </a: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60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26399"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担当者名</a:t>
                      </a: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9378210"/>
                  </a:ext>
                </a:extLst>
              </a:tr>
              <a:tr h="192702">
                <a:tc gridSpan="4">
                  <a:txBody>
                    <a:bodyPr/>
                    <a:lstStyle/>
                    <a:p>
                      <a:pPr marL="0" marR="0" lvl="0" indent="0" algn="l" defTabSz="726399"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ja-JP" altLang="en-US" sz="1400" dirty="0" smtClean="0">
                          <a:solidFill>
                            <a:schemeClr val="tx1"/>
                          </a:solidFill>
                        </a:rPr>
                        <a:t>　□</a:t>
                      </a:r>
                      <a:r>
                        <a:rPr kumimoji="1" lang="ja-JP" altLang="en-US" sz="1400" dirty="0">
                          <a:solidFill>
                            <a:schemeClr val="tx1"/>
                          </a:solidFill>
                        </a:rPr>
                        <a:t>　衛生管理について店舗でのルールを決め、衛生に配慮することを誓約</a:t>
                      </a:r>
                      <a:r>
                        <a:rPr kumimoji="1" lang="ja-JP" altLang="en-US" sz="1400" dirty="0" smtClean="0">
                          <a:solidFill>
                            <a:schemeClr val="tx1"/>
                          </a:solidFill>
                        </a:rPr>
                        <a:t>した</a:t>
                      </a:r>
                      <a:endParaRPr kumimoji="1" lang="en-US" altLang="ja-JP" sz="1400" dirty="0" smtClean="0">
                        <a:solidFill>
                          <a:schemeClr val="tx1"/>
                        </a:solidFill>
                      </a:endParaRPr>
                    </a:p>
                    <a:p>
                      <a:pPr marL="0" marR="0" lvl="0" indent="0" algn="l" defTabSz="726399"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うえで</a:t>
                      </a:r>
                      <a:r>
                        <a:rPr kumimoji="1" lang="ja-JP" altLang="en-US" sz="1400" dirty="0">
                          <a:solidFill>
                            <a:schemeClr val="tx1"/>
                          </a:solidFill>
                        </a:rPr>
                        <a:t>申し込みます。</a:t>
                      </a:r>
                      <a:r>
                        <a:rPr kumimoji="1" lang="ja-JP" altLang="en-US" sz="1050" dirty="0">
                          <a:solidFill>
                            <a:schemeClr val="tx1"/>
                          </a:solidFill>
                        </a:rPr>
                        <a:t>（□にチェックを記入してください）</a:t>
                      </a:r>
                      <a:endParaRPr kumimoji="1" lang="en-US" altLang="ja-JP" sz="1050" dirty="0">
                        <a:solidFill>
                          <a:schemeClr val="tx1"/>
                        </a:solidFill>
                      </a:endParaRP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600" dirty="0">
                        <a:solidFill>
                          <a:schemeClr val="tx1"/>
                        </a:solidFill>
                      </a:endParaRPr>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726399"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endParaRPr>
                    </a:p>
                  </a:txBody>
                  <a:tcPr marL="96859" marR="96859" marT="48429" marB="48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marL="96859" marR="96859" marT="48429" marB="48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3528857"/>
                  </a:ext>
                </a:extLst>
              </a:tr>
            </a:tbl>
          </a:graphicData>
        </a:graphic>
      </p:graphicFrame>
      <p:sp>
        <p:nvSpPr>
          <p:cNvPr id="35" name="片側の 2 つの角を丸めた四角形 34"/>
          <p:cNvSpPr/>
          <p:nvPr/>
        </p:nvSpPr>
        <p:spPr>
          <a:xfrm>
            <a:off x="127313" y="8884920"/>
            <a:ext cx="4825687" cy="1472215"/>
          </a:xfrm>
          <a:prstGeom prst="round2SameRect">
            <a:avLst>
              <a:gd name="adj1" fmla="val 25122"/>
              <a:gd name="adj2" fmla="val 0"/>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u="sng" dirty="0"/>
              <a:t>お問合せ先</a:t>
            </a:r>
            <a:endParaRPr lang="en-US" altLang="ja-JP" sz="1400" b="1" u="sng" dirty="0"/>
          </a:p>
          <a:p>
            <a:r>
              <a:rPr lang="ja-JP" altLang="en-US" sz="1400" b="1" dirty="0"/>
              <a:t>　</a:t>
            </a:r>
            <a:r>
              <a:rPr lang="ja-JP" altLang="ja-JP" sz="1400" b="1" dirty="0"/>
              <a:t>大阪府 環境農林水産部 循環型社会推進室 </a:t>
            </a:r>
            <a:endParaRPr lang="ja-JP" altLang="ja-JP" sz="1400" dirty="0"/>
          </a:p>
          <a:p>
            <a:r>
              <a:rPr lang="ja-JP" altLang="en-US" sz="1400" b="1" dirty="0"/>
              <a:t>　</a:t>
            </a:r>
            <a:r>
              <a:rPr lang="ja-JP" altLang="ja-JP" sz="1400" b="1" dirty="0"/>
              <a:t>資源循環課 リサイクルグループ</a:t>
            </a:r>
            <a:endParaRPr lang="ja-JP" altLang="ja-JP" sz="1400" dirty="0"/>
          </a:p>
          <a:p>
            <a:r>
              <a:rPr lang="ja-JP" altLang="en-US" sz="1400" dirty="0"/>
              <a:t>　　</a:t>
            </a:r>
            <a:r>
              <a:rPr lang="ja-JP" altLang="ja-JP" sz="1400" dirty="0"/>
              <a:t>〒</a:t>
            </a:r>
            <a:r>
              <a:rPr lang="en-US" altLang="ja-JP" sz="1400" dirty="0"/>
              <a:t>559-8555 </a:t>
            </a:r>
            <a:r>
              <a:rPr lang="ja-JP" altLang="ja-JP" sz="1400" dirty="0"/>
              <a:t>大阪市住之江区南港北</a:t>
            </a:r>
            <a:r>
              <a:rPr lang="en-US" altLang="ja-JP" sz="1400" dirty="0"/>
              <a:t>1-14-16</a:t>
            </a:r>
            <a:r>
              <a:rPr lang="ja-JP" altLang="ja-JP" sz="1400" dirty="0"/>
              <a:t>　</a:t>
            </a:r>
          </a:p>
          <a:p>
            <a:r>
              <a:rPr lang="ja-JP" altLang="en-US" sz="1400" dirty="0"/>
              <a:t>　　</a:t>
            </a:r>
            <a:r>
              <a:rPr lang="ja-JP" altLang="ja-JP" sz="1400" dirty="0"/>
              <a:t>大阪府咲洲庁舎（さきしまコスモタワー）</a:t>
            </a:r>
            <a:r>
              <a:rPr lang="en-US" altLang="ja-JP" sz="1400" dirty="0"/>
              <a:t>21</a:t>
            </a:r>
            <a:r>
              <a:rPr lang="ja-JP" altLang="ja-JP" sz="1400" dirty="0"/>
              <a:t>階</a:t>
            </a:r>
          </a:p>
          <a:p>
            <a:r>
              <a:rPr lang="ja-JP" altLang="en-US" sz="1400" dirty="0"/>
              <a:t>　　</a:t>
            </a:r>
            <a:r>
              <a:rPr lang="en-US" altLang="ja-JP" sz="1400" dirty="0"/>
              <a:t>TEL</a:t>
            </a:r>
            <a:r>
              <a:rPr lang="ja-JP" altLang="ja-JP" sz="1400" dirty="0"/>
              <a:t>：</a:t>
            </a:r>
            <a:r>
              <a:rPr lang="en-US" altLang="ja-JP" sz="1400" dirty="0"/>
              <a:t>06-6210-9566</a:t>
            </a:r>
            <a:r>
              <a:rPr lang="ja-JP" altLang="ja-JP" sz="1400" dirty="0"/>
              <a:t>（直通） </a:t>
            </a:r>
            <a:r>
              <a:rPr lang="en-US" altLang="ja-JP" sz="1400" dirty="0"/>
              <a:t>FAX</a:t>
            </a:r>
            <a:r>
              <a:rPr lang="ja-JP" altLang="ja-JP" sz="1400" dirty="0"/>
              <a:t>：</a:t>
            </a:r>
            <a:r>
              <a:rPr lang="en-US" altLang="ja-JP" sz="1400" dirty="0"/>
              <a:t>06-6210-9561</a:t>
            </a:r>
            <a:endParaRPr lang="ja-JP" altLang="ja-JP" sz="1400" dirty="0"/>
          </a:p>
        </p:txBody>
      </p:sp>
      <p:sp>
        <p:nvSpPr>
          <p:cNvPr id="39" name="テキスト ボックス 38"/>
          <p:cNvSpPr txBox="1"/>
          <p:nvPr/>
        </p:nvSpPr>
        <p:spPr>
          <a:xfrm>
            <a:off x="127513" y="244110"/>
            <a:ext cx="6050697" cy="2462213"/>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●お申込について</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b="1" u="sng" dirty="0">
                <a:latin typeface="HG丸ｺﾞｼｯｸM-PRO" panose="020F0600000000000000" pitchFamily="50" charset="-128"/>
                <a:ea typeface="HG丸ｺﾞｼｯｸM-PRO" panose="020F0600000000000000" pitchFamily="50" charset="-128"/>
              </a:rPr>
              <a:t>インターネット</a:t>
            </a:r>
            <a:r>
              <a:rPr kumimoji="1" lang="ja-JP" altLang="en-US" sz="1600" dirty="0">
                <a:latin typeface="HG丸ｺﾞｼｯｸM-PRO" panose="020F0600000000000000" pitchFamily="50" charset="-128"/>
                <a:ea typeface="HG丸ｺﾞｼｯｸM-PRO" panose="020F0600000000000000" pitchFamily="50" charset="-128"/>
              </a:rPr>
              <a:t>または</a:t>
            </a:r>
            <a:r>
              <a:rPr kumimoji="1" lang="en-US" altLang="ja-JP" sz="1600" b="1" u="sng" dirty="0">
                <a:latin typeface="HG丸ｺﾞｼｯｸM-PRO" panose="020F0600000000000000" pitchFamily="50" charset="-128"/>
                <a:ea typeface="HG丸ｺﾞｼｯｸM-PRO" panose="020F0600000000000000" pitchFamily="50" charset="-128"/>
              </a:rPr>
              <a:t>FAX</a:t>
            </a:r>
            <a:r>
              <a:rPr kumimoji="1" lang="ja-JP" altLang="en-US" sz="1600" dirty="0">
                <a:latin typeface="HG丸ｺﾞｼｯｸM-PRO" panose="020F0600000000000000" pitchFamily="50" charset="-128"/>
                <a:ea typeface="HG丸ｺﾞｼｯｸM-PRO" panose="020F0600000000000000" pitchFamily="50" charset="-128"/>
              </a:rPr>
              <a:t>でお申し込みください。</a:t>
            </a:r>
            <a:endParaRPr kumimoji="1" lang="en-US" altLang="ja-JP" sz="1600" dirty="0">
              <a:latin typeface="HG丸ｺﾞｼｯｸM-PRO" panose="020F0600000000000000" pitchFamily="50" charset="-128"/>
              <a:ea typeface="HG丸ｺﾞｼｯｸM-PRO" panose="020F0600000000000000" pitchFamily="50" charset="-128"/>
            </a:endParaRPr>
          </a:p>
          <a:p>
            <a:pPr>
              <a:spcBef>
                <a:spcPts val="1200"/>
              </a:spcBef>
            </a:pPr>
            <a:r>
              <a:rPr kumimoji="1" lang="sv-SE"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インターネット</a:t>
            </a:r>
            <a:r>
              <a:rPr kumimoji="1" lang="ja-JP" altLang="sv-SE" sz="1600" dirty="0">
                <a:latin typeface="HG丸ｺﾞｼｯｸM-PRO" panose="020F0600000000000000" pitchFamily="50" charset="-128"/>
                <a:ea typeface="HG丸ｺﾞｼｯｸM-PRO" panose="020F0600000000000000" pitchFamily="50" charset="-128"/>
              </a:rPr>
              <a:t>の場合</a:t>
            </a:r>
            <a:r>
              <a:rPr kumimoji="1" lang="sv-SE" altLang="ja-JP" sz="1600" dirty="0">
                <a:latin typeface="HG丸ｺﾞｼｯｸM-PRO" panose="020F0600000000000000" pitchFamily="50" charset="-128"/>
                <a:ea typeface="HG丸ｺﾞｼｯｸM-PRO" panose="020F0600000000000000" pitchFamily="50" charset="-128"/>
              </a:rPr>
              <a:t>】</a:t>
            </a:r>
          </a:p>
          <a:p>
            <a:r>
              <a:rPr kumimoji="1" lang="ja-JP" altLang="en-US" sz="1600" dirty="0">
                <a:latin typeface="HG丸ｺﾞｼｯｸM-PRO" panose="020F0600000000000000" pitchFamily="50" charset="-128"/>
                <a:ea typeface="HG丸ｺﾞｼｯｸM-PRO" panose="020F0600000000000000" pitchFamily="50" charset="-128"/>
              </a:rPr>
              <a:t>　以下の</a:t>
            </a:r>
            <a:r>
              <a:rPr kumimoji="1" lang="sv-SE" altLang="ja-JP" sz="1600" dirty="0">
                <a:latin typeface="HG丸ｺﾞｼｯｸM-PRO" panose="020F0600000000000000" pitchFamily="50" charset="-128"/>
                <a:ea typeface="HG丸ｺﾞｼｯｸM-PRO" panose="020F0600000000000000" pitchFamily="50" charset="-128"/>
              </a:rPr>
              <a:t>URL</a:t>
            </a:r>
            <a:r>
              <a:rPr kumimoji="1" lang="ja-JP" altLang="en-US" sz="1600" dirty="0">
                <a:latin typeface="HG丸ｺﾞｼｯｸM-PRO" panose="020F0600000000000000" pitchFamily="50" charset="-128"/>
                <a:ea typeface="HG丸ｺﾞｼｯｸM-PRO" panose="020F0600000000000000" pitchFamily="50" charset="-128"/>
              </a:rPr>
              <a:t>または右の</a:t>
            </a:r>
            <a:r>
              <a:rPr kumimoji="1" lang="en-US" altLang="ja-JP" sz="1600" dirty="0">
                <a:latin typeface="HG丸ｺﾞｼｯｸM-PRO" panose="020F0600000000000000" pitchFamily="50" charset="-128"/>
                <a:ea typeface="HG丸ｺﾞｼｯｸM-PRO" panose="020F0600000000000000" pitchFamily="50" charset="-128"/>
              </a:rPr>
              <a:t>QR</a:t>
            </a:r>
            <a:r>
              <a:rPr kumimoji="1" lang="ja-JP" altLang="en-US" sz="1600" dirty="0">
                <a:latin typeface="HG丸ｺﾞｼｯｸM-PRO" panose="020F0600000000000000" pitchFamily="50" charset="-128"/>
                <a:ea typeface="HG丸ｺﾞｼｯｸM-PRO" panose="020F0600000000000000" pitchFamily="50" charset="-128"/>
              </a:rPr>
              <a:t>コードから</a:t>
            </a:r>
            <a:r>
              <a:rPr kumimoji="1" lang="ja-JP" altLang="sv-SE" sz="1600" dirty="0">
                <a:latin typeface="HG丸ｺﾞｼｯｸM-PRO" panose="020F0600000000000000" pitchFamily="50" charset="-128"/>
                <a:ea typeface="HG丸ｺﾞｼｯｸM-PRO" panose="020F0600000000000000" pitchFamily="50" charset="-128"/>
              </a:rPr>
              <a:t>お申し込みください。　</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en-US" altLang="ja-JP" sz="1200" dirty="0" smtClean="0">
                <a:latin typeface="HG丸ｺﾞｼｯｸM-PRO" panose="020F0600000000000000" pitchFamily="50" charset="-128"/>
                <a:ea typeface="HG丸ｺﾞｼｯｸM-PRO" panose="020F0600000000000000" pitchFamily="50" charset="-128"/>
                <a:hlinkClick r:id="rId2"/>
              </a:rPr>
              <a:t>https</a:t>
            </a:r>
            <a:r>
              <a:rPr kumimoji="1" lang="en-US" altLang="ja-JP" sz="1200" dirty="0">
                <a:latin typeface="HG丸ｺﾞｼｯｸM-PRO" panose="020F0600000000000000" pitchFamily="50" charset="-128"/>
                <a:ea typeface="HG丸ｺﾞｼｯｸM-PRO" panose="020F0600000000000000" pitchFamily="50" charset="-128"/>
                <a:hlinkClick r:id="rId2"/>
              </a:rPr>
              <a:t>://</a:t>
            </a:r>
            <a:r>
              <a:rPr kumimoji="1" lang="en-US" altLang="ja-JP" sz="1200" dirty="0" smtClean="0">
                <a:latin typeface="HG丸ｺﾞｼｯｸM-PRO" panose="020F0600000000000000" pitchFamily="50" charset="-128"/>
                <a:ea typeface="HG丸ｺﾞｼｯｸM-PRO" panose="020F0600000000000000" pitchFamily="50" charset="-128"/>
                <a:hlinkClick r:id="rId2"/>
              </a:rPr>
              <a:t>www.shinsei.pref.osaka.lg.jp/ers/input?tetudukiId=2021050052</a:t>
            </a:r>
            <a:endParaRPr kumimoji="1" lang="en-US" altLang="ja-JP" sz="1200" dirty="0" smtClean="0">
              <a:latin typeface="HG丸ｺﾞｼｯｸM-PRO" panose="020F0600000000000000" pitchFamily="50" charset="-128"/>
              <a:ea typeface="HG丸ｺﾞｼｯｸM-PRO" panose="020F0600000000000000" pitchFamily="50" charset="-128"/>
            </a:endParaRPr>
          </a:p>
          <a:p>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en-US" altLang="ja-JP" sz="1600" dirty="0">
                <a:latin typeface="HG丸ｺﾞｼｯｸM-PRO" panose="020F0600000000000000" pitchFamily="50" charset="-128"/>
                <a:ea typeface="HG丸ｺﾞｼｯｸM-PRO" panose="020F0600000000000000" pitchFamily="50" charset="-128"/>
              </a:rPr>
              <a:t>FAX</a:t>
            </a:r>
            <a:r>
              <a:rPr kumimoji="1" lang="ja-JP" altLang="en-US" sz="1600" dirty="0">
                <a:latin typeface="HG丸ｺﾞｼｯｸM-PRO" panose="020F0600000000000000" pitchFamily="50" charset="-128"/>
                <a:ea typeface="HG丸ｺﾞｼｯｸM-PRO" panose="020F0600000000000000" pitchFamily="50" charset="-128"/>
              </a:rPr>
              <a:t>の場合</a:t>
            </a:r>
            <a:r>
              <a:rPr kumimoji="1" lang="en-US" altLang="ja-JP" sz="1600" dirty="0">
                <a:latin typeface="HG丸ｺﾞｼｯｸM-PRO" panose="020F0600000000000000" pitchFamily="50" charset="-128"/>
                <a:ea typeface="HG丸ｺﾞｼｯｸM-PRO" panose="020F0600000000000000" pitchFamily="50" charset="-128"/>
              </a:rPr>
              <a:t>】</a:t>
            </a: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400" dirty="0" smtClean="0">
                <a:latin typeface="HG丸ｺﾞｼｯｸM-PRO" panose="020F0600000000000000" pitchFamily="50" charset="-128"/>
                <a:ea typeface="HG丸ｺﾞｼｯｸM-PRO" panose="020F0600000000000000" pitchFamily="50" charset="-128"/>
              </a:rPr>
              <a:t>下記申込</a:t>
            </a:r>
            <a:r>
              <a:rPr kumimoji="1" lang="ja-JP" altLang="en-US" sz="1400" dirty="0">
                <a:latin typeface="HG丸ｺﾞｼｯｸM-PRO" panose="020F0600000000000000" pitchFamily="50" charset="-128"/>
                <a:ea typeface="HG丸ｺﾞｼｯｸM-PRO" panose="020F0600000000000000" pitchFamily="50" charset="-128"/>
              </a:rPr>
              <a:t>フォームに必要事項を記入し</a:t>
            </a:r>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rPr>
              <a:t>FAX</a:t>
            </a:r>
            <a:r>
              <a:rPr kumimoji="1" lang="ja-JP" altLang="en-US" sz="1400" dirty="0" smtClean="0">
                <a:latin typeface="HG丸ｺﾞｼｯｸM-PRO" panose="020F0600000000000000" pitchFamily="50" charset="-128"/>
                <a:ea typeface="HG丸ｺﾞｼｯｸM-PRO" panose="020F0600000000000000" pitchFamily="50" charset="-128"/>
              </a:rPr>
              <a:t>送信</a:t>
            </a:r>
            <a:r>
              <a:rPr kumimoji="1" lang="ja-JP" altLang="en-US" sz="1400" dirty="0">
                <a:latin typeface="HG丸ｺﾞｼｯｸM-PRO" panose="020F0600000000000000" pitchFamily="50" charset="-128"/>
                <a:ea typeface="HG丸ｺﾞｼｯｸM-PRO" panose="020F0600000000000000" pitchFamily="50" charset="-128"/>
              </a:rPr>
              <a:t>してください。</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a:t>
            </a:r>
            <a:r>
              <a:rPr kumimoji="1" lang="en-US" altLang="ja-JP" dirty="0">
                <a:latin typeface="HG丸ｺﾞｼｯｸM-PRO" panose="020F0600000000000000" pitchFamily="50" charset="-128"/>
                <a:ea typeface="HG丸ｺﾞｼｯｸM-PRO" panose="020F0600000000000000" pitchFamily="50" charset="-128"/>
              </a:rPr>
              <a:t>FAX</a:t>
            </a:r>
            <a:r>
              <a:rPr kumimoji="1"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06-6210-9561</a:t>
            </a:r>
          </a:p>
        </p:txBody>
      </p:sp>
      <p:grpSp>
        <p:nvGrpSpPr>
          <p:cNvPr id="4" name="グループ化 3"/>
          <p:cNvGrpSpPr/>
          <p:nvPr/>
        </p:nvGrpSpPr>
        <p:grpSpPr>
          <a:xfrm>
            <a:off x="180800" y="7143507"/>
            <a:ext cx="6923994" cy="1702936"/>
            <a:chOff x="180800" y="7105407"/>
            <a:chExt cx="6923994" cy="1702936"/>
          </a:xfrm>
        </p:grpSpPr>
        <p:grpSp>
          <p:nvGrpSpPr>
            <p:cNvPr id="3" name="グループ化 2"/>
            <p:cNvGrpSpPr/>
            <p:nvPr/>
          </p:nvGrpSpPr>
          <p:grpSpPr>
            <a:xfrm>
              <a:off x="180800" y="7105407"/>
              <a:ext cx="6923994" cy="1702936"/>
              <a:chOff x="180800" y="7105407"/>
              <a:chExt cx="6923994" cy="1702936"/>
            </a:xfrm>
          </p:grpSpPr>
          <p:grpSp>
            <p:nvGrpSpPr>
              <p:cNvPr id="33" name="グループ化 32"/>
              <p:cNvGrpSpPr/>
              <p:nvPr/>
            </p:nvGrpSpPr>
            <p:grpSpPr>
              <a:xfrm>
                <a:off x="180800" y="7105413"/>
                <a:ext cx="6923994" cy="1702930"/>
                <a:chOff x="230209" y="2549695"/>
                <a:chExt cx="6536640" cy="1607659"/>
              </a:xfrm>
            </p:grpSpPr>
            <p:grpSp>
              <p:nvGrpSpPr>
                <p:cNvPr id="24" name="グループ化 23"/>
                <p:cNvGrpSpPr/>
                <p:nvPr/>
              </p:nvGrpSpPr>
              <p:grpSpPr>
                <a:xfrm>
                  <a:off x="230209" y="2549695"/>
                  <a:ext cx="6536640" cy="791273"/>
                  <a:chOff x="230209" y="2549695"/>
                  <a:chExt cx="6536640" cy="791273"/>
                </a:xfrm>
              </p:grpSpPr>
              <p:sp>
                <p:nvSpPr>
                  <p:cNvPr id="14" name="角丸四角形 13"/>
                  <p:cNvSpPr/>
                  <p:nvPr/>
                </p:nvSpPr>
                <p:spPr>
                  <a:xfrm>
                    <a:off x="230209" y="2549695"/>
                    <a:ext cx="988969" cy="786086"/>
                  </a:xfrm>
                  <a:prstGeom prst="roundRect">
                    <a:avLst/>
                  </a:prstGeom>
                </p:spPr>
                <p:style>
                  <a:lnRef idx="2">
                    <a:schemeClr val="accent6"/>
                  </a:lnRef>
                  <a:fillRef idx="1">
                    <a:schemeClr val="lt1"/>
                  </a:fillRef>
                  <a:effectRef idx="0">
                    <a:schemeClr val="accent6"/>
                  </a:effectRef>
                  <a:fontRef idx="minor">
                    <a:schemeClr val="dk1"/>
                  </a:fontRef>
                </p:style>
                <p:txBody>
                  <a:bodyPr lIns="72000" rIns="72000" rtlCol="0" anchor="ctr"/>
                  <a:lstStyle/>
                  <a:p>
                    <a:pPr algn="ctr"/>
                    <a:r>
                      <a:rPr kumimoji="1" lang="ja-JP" altLang="en-US" sz="2000" dirty="0"/>
                      <a:t>お申込</a:t>
                    </a:r>
                  </a:p>
                </p:txBody>
              </p:sp>
              <p:sp>
                <p:nvSpPr>
                  <p:cNvPr id="18" name="右矢印 17"/>
                  <p:cNvSpPr/>
                  <p:nvPr/>
                </p:nvSpPr>
                <p:spPr>
                  <a:xfrm>
                    <a:off x="1340397" y="2667696"/>
                    <a:ext cx="518318" cy="5621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9" name="角丸四角形 28"/>
                  <p:cNvSpPr/>
                  <p:nvPr/>
                </p:nvSpPr>
                <p:spPr>
                  <a:xfrm>
                    <a:off x="2012430" y="2549695"/>
                    <a:ext cx="1094999" cy="791273"/>
                  </a:xfrm>
                  <a:prstGeom prst="roundRect">
                    <a:avLst/>
                  </a:prstGeom>
                </p:spPr>
                <p:style>
                  <a:lnRef idx="2">
                    <a:schemeClr val="accent6"/>
                  </a:lnRef>
                  <a:fillRef idx="1">
                    <a:schemeClr val="lt1"/>
                  </a:fillRef>
                  <a:effectRef idx="0">
                    <a:schemeClr val="accent6"/>
                  </a:effectRef>
                  <a:fontRef idx="minor">
                    <a:schemeClr val="dk1"/>
                  </a:fontRef>
                </p:style>
                <p:txBody>
                  <a:bodyPr lIns="72000" rIns="72000" rtlCol="0" anchor="ctr"/>
                  <a:lstStyle/>
                  <a:p>
                    <a:pPr algn="ctr"/>
                    <a:r>
                      <a:rPr kumimoji="1" lang="ja-JP" altLang="en-US" dirty="0"/>
                      <a:t>申込</a:t>
                    </a:r>
                    <a:r>
                      <a:rPr kumimoji="1" lang="ja-JP" altLang="en-US" dirty="0" smtClean="0"/>
                      <a:t>情報</a:t>
                    </a:r>
                    <a:endParaRPr kumimoji="1" lang="en-US" altLang="ja-JP" dirty="0" smtClean="0"/>
                  </a:p>
                  <a:p>
                    <a:pPr algn="ctr"/>
                    <a:r>
                      <a:rPr kumimoji="1" lang="ja-JP" altLang="en-US" dirty="0" smtClean="0"/>
                      <a:t>の</a:t>
                    </a:r>
                    <a:r>
                      <a:rPr kumimoji="1" lang="ja-JP" altLang="en-US" dirty="0"/>
                      <a:t>確認</a:t>
                    </a:r>
                    <a:r>
                      <a:rPr kumimoji="1" lang="en-US" altLang="ja-JP" baseline="30000" dirty="0"/>
                      <a:t>※</a:t>
                    </a:r>
                    <a:r>
                      <a:rPr kumimoji="1" lang="en-US" altLang="ja-JP" baseline="30000" dirty="0" smtClean="0"/>
                      <a:t>1</a:t>
                    </a:r>
                    <a:endParaRPr kumimoji="1" lang="en-US" altLang="ja-JP" baseline="30000" dirty="0"/>
                  </a:p>
                </p:txBody>
              </p:sp>
              <p:sp>
                <p:nvSpPr>
                  <p:cNvPr id="30" name="角丸四角形 29"/>
                  <p:cNvSpPr/>
                  <p:nvPr/>
                </p:nvSpPr>
                <p:spPr>
                  <a:xfrm>
                    <a:off x="5819226" y="2549696"/>
                    <a:ext cx="947623" cy="787489"/>
                  </a:xfrm>
                  <a:prstGeom prst="roundRect">
                    <a:avLst/>
                  </a:prstGeom>
                </p:spPr>
                <p:style>
                  <a:lnRef idx="2">
                    <a:schemeClr val="accent6"/>
                  </a:lnRef>
                  <a:fillRef idx="1">
                    <a:schemeClr val="lt1"/>
                  </a:fillRef>
                  <a:effectRef idx="0">
                    <a:schemeClr val="accent6"/>
                  </a:effectRef>
                  <a:fontRef idx="minor">
                    <a:schemeClr val="dk1"/>
                  </a:fontRef>
                </p:style>
                <p:txBody>
                  <a:bodyPr lIns="72000" tIns="36000" rIns="72000" bIns="36000" rtlCol="0" anchor="ctr"/>
                  <a:lstStyle/>
                  <a:p>
                    <a:pPr algn="ctr"/>
                    <a:r>
                      <a:rPr kumimoji="1" lang="ja-JP" altLang="en-US" dirty="0"/>
                      <a:t>マップ</a:t>
                    </a:r>
                    <a:endParaRPr kumimoji="1" lang="en-US" altLang="ja-JP" dirty="0"/>
                  </a:p>
                  <a:p>
                    <a:pPr algn="ctr"/>
                    <a:r>
                      <a:rPr kumimoji="1" lang="ja-JP" altLang="en-US" dirty="0"/>
                      <a:t>掲載</a:t>
                    </a:r>
                    <a:r>
                      <a:rPr kumimoji="1" lang="en-US" altLang="ja-JP" dirty="0"/>
                      <a:t/>
                    </a:r>
                    <a:br>
                      <a:rPr kumimoji="1" lang="en-US" altLang="ja-JP" dirty="0"/>
                    </a:br>
                    <a:r>
                      <a:rPr kumimoji="1" lang="ja-JP" altLang="en-US" sz="1000" dirty="0"/>
                      <a:t>（</a:t>
                    </a:r>
                    <a:r>
                      <a:rPr kumimoji="1" lang="en-US" altLang="ja-JP" sz="1000" dirty="0"/>
                      <a:t>10</a:t>
                    </a:r>
                    <a:r>
                      <a:rPr kumimoji="1" lang="ja-JP" altLang="en-US" sz="1000" dirty="0"/>
                      <a:t>月予定）</a:t>
                    </a:r>
                    <a:endParaRPr kumimoji="1" lang="ja-JP" altLang="en-US" sz="2000" dirty="0"/>
                  </a:p>
                </p:txBody>
              </p:sp>
              <p:sp>
                <p:nvSpPr>
                  <p:cNvPr id="31" name="右矢印 30"/>
                  <p:cNvSpPr/>
                  <p:nvPr/>
                </p:nvSpPr>
                <p:spPr>
                  <a:xfrm>
                    <a:off x="5206376" y="2667697"/>
                    <a:ext cx="518318" cy="5621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32" name="テキスト ボックス 31"/>
                <p:cNvSpPr txBox="1"/>
                <p:nvPr/>
              </p:nvSpPr>
              <p:spPr>
                <a:xfrm>
                  <a:off x="296880" y="3430959"/>
                  <a:ext cx="6148332" cy="726395"/>
                </a:xfrm>
                <a:prstGeom prst="rect">
                  <a:avLst/>
                </a:prstGeom>
                <a:noFill/>
              </p:spPr>
              <p:txBody>
                <a:bodyPr wrap="square" rtlCol="0">
                  <a:spAutoFit/>
                </a:bodyPr>
                <a:lstStyle/>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１　内容確認のため大阪府または委託業者から連絡させていただく場合があります。</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なお、本マップの趣旨にそわない場合は掲載をお断りすることがありますので、</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あらかじめご了承ください。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２　店舗画像や営業時間などの詳細情報を入力していただきます。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sp>
            <p:nvSpPr>
              <p:cNvPr id="34" name="角丸四角形 33"/>
              <p:cNvSpPr/>
              <p:nvPr/>
            </p:nvSpPr>
            <p:spPr>
              <a:xfrm>
                <a:off x="4068779" y="7105407"/>
                <a:ext cx="1226397" cy="832668"/>
              </a:xfrm>
              <a:prstGeom prst="roundRect">
                <a:avLst/>
              </a:prstGeom>
            </p:spPr>
            <p:style>
              <a:lnRef idx="2">
                <a:schemeClr val="accent6"/>
              </a:lnRef>
              <a:fillRef idx="1">
                <a:schemeClr val="lt1"/>
              </a:fillRef>
              <a:effectRef idx="0">
                <a:schemeClr val="accent6"/>
              </a:effectRef>
              <a:fontRef idx="minor">
                <a:schemeClr val="dk1"/>
              </a:fontRef>
            </p:style>
            <p:txBody>
              <a:bodyPr lIns="72000" rIns="72000" rtlCol="0" anchor="ctr"/>
              <a:lstStyle/>
              <a:p>
                <a:pPr algn="ctr"/>
                <a:r>
                  <a:rPr kumimoji="1" lang="ja-JP" altLang="en-US" dirty="0" smtClean="0"/>
                  <a:t>詳細</a:t>
                </a:r>
                <a:r>
                  <a:rPr kumimoji="1" lang="ja-JP" altLang="en-US" dirty="0"/>
                  <a:t>情報</a:t>
                </a:r>
                <a:r>
                  <a:rPr kumimoji="1" lang="ja-JP" altLang="en-US" dirty="0" smtClean="0"/>
                  <a:t>の入力</a:t>
                </a:r>
                <a:r>
                  <a:rPr kumimoji="1" lang="en-US" altLang="ja-JP" baseline="30000" dirty="0"/>
                  <a:t>※2</a:t>
                </a:r>
                <a:endParaRPr kumimoji="1" lang="ja-JP" altLang="en-US" sz="2400" baseline="30000" dirty="0"/>
              </a:p>
            </p:txBody>
          </p:sp>
        </p:grpSp>
        <p:sp>
          <p:nvSpPr>
            <p:cNvPr id="36" name="右矢印 35"/>
            <p:cNvSpPr/>
            <p:nvPr/>
          </p:nvSpPr>
          <p:spPr>
            <a:xfrm>
              <a:off x="3374133" y="7230401"/>
              <a:ext cx="549033" cy="5954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pic>
        <p:nvPicPr>
          <p:cNvPr id="19" name="図 18" descr="\\s21r\LIB\リサイクルG\認定製品\35印刷物\H31\曽和作業用\画像\正面.png"/>
          <p:cNvPicPr/>
          <p:nvPr/>
        </p:nvPicPr>
        <p:blipFill rotWithShape="1">
          <a:blip r:embed="rId3" cstate="print">
            <a:extLst>
              <a:ext uri="{28A0092B-C50C-407E-A947-70E740481C1C}">
                <a14:useLocalDpi xmlns:a14="http://schemas.microsoft.com/office/drawing/2010/main" val="0"/>
              </a:ext>
            </a:extLst>
          </a:blip>
          <a:srcRect l="17930" r="21450" b="4195"/>
          <a:stretch/>
        </p:blipFill>
        <p:spPr bwMode="auto">
          <a:xfrm>
            <a:off x="5581389" y="8742234"/>
            <a:ext cx="1411194" cy="1630986"/>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20" name="テキスト ボックス 2"/>
          <p:cNvSpPr txBox="1">
            <a:spLocks noChangeArrowheads="1"/>
          </p:cNvSpPr>
          <p:nvPr/>
        </p:nvSpPr>
        <p:spPr bwMode="auto">
          <a:xfrm>
            <a:off x="5158041" y="10023158"/>
            <a:ext cx="942975" cy="372077"/>
          </a:xfrm>
          <a:prstGeom prst="rect">
            <a:avLst/>
          </a:prstGeom>
          <a:noFill/>
          <a:ln w="9525">
            <a:noFill/>
            <a:miter lim="800000"/>
            <a:headEnd/>
            <a:tailEnd/>
          </a:ln>
        </p:spPr>
        <p:txBody>
          <a:bodyPr rot="0" vert="horz" wrap="square" lIns="91440" tIns="45720" rIns="91440" bIns="45720" anchor="t" anchorCtr="0">
            <a:noAutofit/>
          </a:bodyPr>
          <a:lstStyle/>
          <a:p>
            <a:pPr algn="just">
              <a:lnSpc>
                <a:spcPts val="1000"/>
              </a:lnSpc>
              <a:spcAft>
                <a:spcPts val="0"/>
              </a:spcAft>
            </a:pPr>
            <a:r>
              <a:rPr lang="ja-JP" sz="800" kern="100" dirty="0">
                <a:effectLst/>
                <a:latin typeface="Century" panose="02040604050505020304" pitchFamily="18" charset="0"/>
                <a:ea typeface="Meiryo UI" panose="020B0604030504040204" pitchFamily="50" charset="-128"/>
                <a:cs typeface="Meiryo UI" panose="020B0604030504040204" pitchFamily="50" charset="-128"/>
              </a:rPr>
              <a:t>Ⓒ</a:t>
            </a:r>
            <a:r>
              <a:rPr lang="en-US" sz="800" kern="100" dirty="0">
                <a:effectLst/>
                <a:latin typeface="Century" panose="02040604050505020304" pitchFamily="18" charset="0"/>
                <a:ea typeface="Meiryo UI" panose="020B0604030504040204" pitchFamily="50" charset="-128"/>
                <a:cs typeface="Meiryo UI" panose="020B0604030504040204" pitchFamily="50" charset="-128"/>
              </a:rPr>
              <a:t>2014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00"/>
              </a:lnSpc>
              <a:spcAft>
                <a:spcPts val="0"/>
              </a:spcAft>
            </a:pPr>
            <a:r>
              <a:rPr lang="ja-JP" sz="800" kern="100" dirty="0">
                <a:effectLst/>
                <a:latin typeface="Century" panose="02040604050505020304" pitchFamily="18" charset="0"/>
                <a:ea typeface="Meiryo UI" panose="020B0604030504040204" pitchFamily="50" charset="-128"/>
                <a:cs typeface="Meiryo UI" panose="020B0604030504040204" pitchFamily="50" charset="-128"/>
              </a:rPr>
              <a:t>大阪府も</a:t>
            </a:r>
            <a:r>
              <a:rPr lang="ja-JP" sz="800" kern="100" dirty="0" err="1" smtClean="0">
                <a:effectLst/>
                <a:latin typeface="Century" panose="02040604050505020304" pitchFamily="18" charset="0"/>
                <a:ea typeface="Meiryo UI" panose="020B0604030504040204" pitchFamily="50" charset="-128"/>
                <a:cs typeface="Meiryo UI" panose="020B0604030504040204" pitchFamily="50" charset="-128"/>
              </a:rPr>
              <a:t>ずやん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 name="図 1"/>
          <p:cNvPicPr>
            <a:picLocks noChangeAspect="1"/>
          </p:cNvPicPr>
          <p:nvPr/>
        </p:nvPicPr>
        <p:blipFill rotWithShape="1">
          <a:blip r:embed="rId4"/>
          <a:srcRect l="3235" t="2540" r="3173" b="2982"/>
          <a:stretch/>
        </p:blipFill>
        <p:spPr>
          <a:xfrm>
            <a:off x="6236494" y="1140619"/>
            <a:ext cx="754856" cy="762000"/>
          </a:xfrm>
          <a:prstGeom prst="rect">
            <a:avLst/>
          </a:prstGeom>
        </p:spPr>
      </p:pic>
      <p:sp>
        <p:nvSpPr>
          <p:cNvPr id="43" name="テキスト ボックス 42">
            <a:extLst>
              <a:ext uri="{FF2B5EF4-FFF2-40B4-BE49-F238E27FC236}">
                <a16:creationId xmlns:a16="http://schemas.microsoft.com/office/drawing/2014/main" id="{89008552-9B3E-4C4E-B991-A8DAC2795FDF}"/>
              </a:ext>
            </a:extLst>
          </p:cNvPr>
          <p:cNvSpPr txBox="1"/>
          <p:nvPr/>
        </p:nvSpPr>
        <p:spPr>
          <a:xfrm>
            <a:off x="127313" y="6707710"/>
            <a:ext cx="6444301"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●お申込後の流れ</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9797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653</Words>
  <Application>Microsoft Office PowerPoint</Application>
  <PresentationFormat>ユーザー設定</PresentationFormat>
  <Paragraphs>83</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HG丸ｺﾞｼｯｸM-PRO</vt:lpstr>
      <vt:lpstr>Meiryo UI</vt:lpstr>
      <vt:lpstr>ＭＳ ゴシック</vt:lpstr>
      <vt:lpstr>ＭＳ 明朝</vt:lpstr>
      <vt:lpstr>游ゴシック</vt:lpstr>
      <vt:lpstr>游ゴシック Light</vt:lpstr>
      <vt:lpstr>游明朝</vt:lpstr>
      <vt:lpstr>Arial</vt:lpstr>
      <vt:lpstr>Calibri</vt:lpstr>
      <vt:lpstr>Calibri Light</vt:lpstr>
      <vt:lpstr>Century</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奥野　博信</dc:creator>
  <cp:lastModifiedBy>上川　真依</cp:lastModifiedBy>
  <cp:revision>5</cp:revision>
  <cp:lastPrinted>2021-07-12T10:49:23Z</cp:lastPrinted>
  <dcterms:created xsi:type="dcterms:W3CDTF">2021-04-21T07:04:38Z</dcterms:created>
  <dcterms:modified xsi:type="dcterms:W3CDTF">2021-07-20T07:52:59Z</dcterms:modified>
</cp:coreProperties>
</file>