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9" r:id="rId2"/>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0" d="100"/>
          <a:sy n="70" d="100"/>
        </p:scale>
        <p:origin x="1218" y="72"/>
      </p:cViewPr>
      <p:guideLst>
        <p:guide orient="horz" pos="2160"/>
        <p:guide pos="312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498B00B7-19ED-4E18-B95B-5A03E223EAF9}" type="datetimeFigureOut">
              <a:rPr kumimoji="1" lang="ja-JP" altLang="en-US" smtClean="0"/>
              <a:t>2021/10/27</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D8486ED0-1F4A-47B8-8153-4B9EA8A342CC}" type="slidenum">
              <a:rPr kumimoji="1" lang="ja-JP" altLang="en-US" smtClean="0"/>
              <a:t>‹#›</a:t>
            </a:fld>
            <a:endParaRPr kumimoji="1" lang="ja-JP" altLang="en-US"/>
          </a:p>
        </p:txBody>
      </p:sp>
    </p:spTree>
    <p:extLst>
      <p:ext uri="{BB962C8B-B14F-4D97-AF65-F5344CB8AC3E}">
        <p14:creationId xmlns:p14="http://schemas.microsoft.com/office/powerpoint/2010/main" val="28836403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486ED0-1F4A-47B8-8153-4B9EA8A342CC}" type="slidenum">
              <a:rPr kumimoji="1" lang="ja-JP" altLang="en-US" smtClean="0"/>
              <a:t>1</a:t>
            </a:fld>
            <a:endParaRPr kumimoji="1" lang="ja-JP" altLang="en-US"/>
          </a:p>
        </p:txBody>
      </p:sp>
    </p:spTree>
    <p:extLst>
      <p:ext uri="{BB962C8B-B14F-4D97-AF65-F5344CB8AC3E}">
        <p14:creationId xmlns:p14="http://schemas.microsoft.com/office/powerpoint/2010/main" val="3886858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0F1E38A-2CEE-4D6E-BB99-26666A443687}" type="datetimeFigureOut">
              <a:rPr kumimoji="1" lang="ja-JP" altLang="en-US" smtClean="0"/>
              <a:t>2021/10/27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0039DB-3C85-4123-B578-0C7027D0E179}" type="slidenum">
              <a:rPr kumimoji="1" lang="ja-JP" altLang="en-US" smtClean="0"/>
              <a:t>‹#›</a:t>
            </a:fld>
            <a:endParaRPr kumimoji="1" lang="ja-JP" altLang="en-US"/>
          </a:p>
        </p:txBody>
      </p:sp>
    </p:spTree>
    <p:extLst>
      <p:ext uri="{BB962C8B-B14F-4D97-AF65-F5344CB8AC3E}">
        <p14:creationId xmlns:p14="http://schemas.microsoft.com/office/powerpoint/2010/main" val="127419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0F1E38A-2CEE-4D6E-BB99-26666A443687}" type="datetimeFigureOut">
              <a:rPr kumimoji="1" lang="ja-JP" altLang="en-US" smtClean="0"/>
              <a:t>2021/10/27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0039DB-3C85-4123-B578-0C7027D0E179}" type="slidenum">
              <a:rPr kumimoji="1" lang="ja-JP" altLang="en-US" smtClean="0"/>
              <a:t>‹#›</a:t>
            </a:fld>
            <a:endParaRPr kumimoji="1" lang="ja-JP" altLang="en-US"/>
          </a:p>
        </p:txBody>
      </p:sp>
    </p:spTree>
    <p:extLst>
      <p:ext uri="{BB962C8B-B14F-4D97-AF65-F5344CB8AC3E}">
        <p14:creationId xmlns:p14="http://schemas.microsoft.com/office/powerpoint/2010/main" val="321940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0F1E38A-2CEE-4D6E-BB99-26666A443687}" type="datetimeFigureOut">
              <a:rPr kumimoji="1" lang="ja-JP" altLang="en-US" smtClean="0"/>
              <a:t>2021/10/27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0039DB-3C85-4123-B578-0C7027D0E179}" type="slidenum">
              <a:rPr kumimoji="1" lang="ja-JP" altLang="en-US" smtClean="0"/>
              <a:t>‹#›</a:t>
            </a:fld>
            <a:endParaRPr kumimoji="1" lang="ja-JP" altLang="en-US"/>
          </a:p>
        </p:txBody>
      </p:sp>
    </p:spTree>
    <p:extLst>
      <p:ext uri="{BB962C8B-B14F-4D97-AF65-F5344CB8AC3E}">
        <p14:creationId xmlns:p14="http://schemas.microsoft.com/office/powerpoint/2010/main" val="233062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0F1E38A-2CEE-4D6E-BB99-26666A443687}" type="datetimeFigureOut">
              <a:rPr kumimoji="1" lang="ja-JP" altLang="en-US" smtClean="0"/>
              <a:t>2021/10/27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0039DB-3C85-4123-B578-0C7027D0E179}" type="slidenum">
              <a:rPr kumimoji="1" lang="ja-JP" altLang="en-US" smtClean="0"/>
              <a:t>‹#›</a:t>
            </a:fld>
            <a:endParaRPr kumimoji="1" lang="ja-JP" altLang="en-US"/>
          </a:p>
        </p:txBody>
      </p:sp>
    </p:spTree>
    <p:extLst>
      <p:ext uri="{BB962C8B-B14F-4D97-AF65-F5344CB8AC3E}">
        <p14:creationId xmlns:p14="http://schemas.microsoft.com/office/powerpoint/2010/main" val="3392800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0F1E38A-2CEE-4D6E-BB99-26666A443687}" type="datetimeFigureOut">
              <a:rPr kumimoji="1" lang="ja-JP" altLang="en-US" smtClean="0"/>
              <a:t>2021/10/27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0039DB-3C85-4123-B578-0C7027D0E179}" type="slidenum">
              <a:rPr kumimoji="1" lang="ja-JP" altLang="en-US" smtClean="0"/>
              <a:t>‹#›</a:t>
            </a:fld>
            <a:endParaRPr kumimoji="1" lang="ja-JP" altLang="en-US"/>
          </a:p>
        </p:txBody>
      </p:sp>
    </p:spTree>
    <p:extLst>
      <p:ext uri="{BB962C8B-B14F-4D97-AF65-F5344CB8AC3E}">
        <p14:creationId xmlns:p14="http://schemas.microsoft.com/office/powerpoint/2010/main" val="19438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0F1E38A-2CEE-4D6E-BB99-26666A443687}" type="datetimeFigureOut">
              <a:rPr kumimoji="1" lang="ja-JP" altLang="en-US" smtClean="0"/>
              <a:t>2021/10/27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0039DB-3C85-4123-B578-0C7027D0E179}" type="slidenum">
              <a:rPr kumimoji="1" lang="ja-JP" altLang="en-US" smtClean="0"/>
              <a:t>‹#›</a:t>
            </a:fld>
            <a:endParaRPr kumimoji="1" lang="ja-JP" altLang="en-US"/>
          </a:p>
        </p:txBody>
      </p:sp>
    </p:spTree>
    <p:extLst>
      <p:ext uri="{BB962C8B-B14F-4D97-AF65-F5344CB8AC3E}">
        <p14:creationId xmlns:p14="http://schemas.microsoft.com/office/powerpoint/2010/main" val="380490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0F1E38A-2CEE-4D6E-BB99-26666A443687}" type="datetimeFigureOut">
              <a:rPr kumimoji="1" lang="ja-JP" altLang="en-US" smtClean="0"/>
              <a:t>2021/10/27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A0039DB-3C85-4123-B578-0C7027D0E179}" type="slidenum">
              <a:rPr kumimoji="1" lang="ja-JP" altLang="en-US" smtClean="0"/>
              <a:t>‹#›</a:t>
            </a:fld>
            <a:endParaRPr kumimoji="1" lang="ja-JP" altLang="en-US"/>
          </a:p>
        </p:txBody>
      </p:sp>
    </p:spTree>
    <p:extLst>
      <p:ext uri="{BB962C8B-B14F-4D97-AF65-F5344CB8AC3E}">
        <p14:creationId xmlns:p14="http://schemas.microsoft.com/office/powerpoint/2010/main" val="339233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0F1E38A-2CEE-4D6E-BB99-26666A443687}" type="datetimeFigureOut">
              <a:rPr kumimoji="1" lang="ja-JP" altLang="en-US" smtClean="0"/>
              <a:t>2021/10/27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A0039DB-3C85-4123-B578-0C7027D0E179}" type="slidenum">
              <a:rPr kumimoji="1" lang="ja-JP" altLang="en-US" smtClean="0"/>
              <a:t>‹#›</a:t>
            </a:fld>
            <a:endParaRPr kumimoji="1" lang="ja-JP" altLang="en-US"/>
          </a:p>
        </p:txBody>
      </p:sp>
    </p:spTree>
    <p:extLst>
      <p:ext uri="{BB962C8B-B14F-4D97-AF65-F5344CB8AC3E}">
        <p14:creationId xmlns:p14="http://schemas.microsoft.com/office/powerpoint/2010/main" val="543102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1E38A-2CEE-4D6E-BB99-26666A443687}" type="datetimeFigureOut">
              <a:rPr kumimoji="1" lang="ja-JP" altLang="en-US" smtClean="0"/>
              <a:t>2021/10/27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A0039DB-3C85-4123-B578-0C7027D0E179}" type="slidenum">
              <a:rPr kumimoji="1" lang="ja-JP" altLang="en-US" smtClean="0"/>
              <a:t>‹#›</a:t>
            </a:fld>
            <a:endParaRPr kumimoji="1" lang="ja-JP" altLang="en-US"/>
          </a:p>
        </p:txBody>
      </p:sp>
    </p:spTree>
    <p:extLst>
      <p:ext uri="{BB962C8B-B14F-4D97-AF65-F5344CB8AC3E}">
        <p14:creationId xmlns:p14="http://schemas.microsoft.com/office/powerpoint/2010/main" val="3273553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0F1E38A-2CEE-4D6E-BB99-26666A443687}" type="datetimeFigureOut">
              <a:rPr kumimoji="1" lang="ja-JP" altLang="en-US" smtClean="0"/>
              <a:t>2021/10/27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0039DB-3C85-4123-B578-0C7027D0E179}" type="slidenum">
              <a:rPr kumimoji="1" lang="ja-JP" altLang="en-US" smtClean="0"/>
              <a:t>‹#›</a:t>
            </a:fld>
            <a:endParaRPr kumimoji="1" lang="ja-JP" altLang="en-US"/>
          </a:p>
        </p:txBody>
      </p:sp>
    </p:spTree>
    <p:extLst>
      <p:ext uri="{BB962C8B-B14F-4D97-AF65-F5344CB8AC3E}">
        <p14:creationId xmlns:p14="http://schemas.microsoft.com/office/powerpoint/2010/main" val="3747659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0F1E38A-2CEE-4D6E-BB99-26666A443687}" type="datetimeFigureOut">
              <a:rPr kumimoji="1" lang="ja-JP" altLang="en-US" smtClean="0"/>
              <a:t>2021/10/27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0039DB-3C85-4123-B578-0C7027D0E179}" type="slidenum">
              <a:rPr kumimoji="1" lang="ja-JP" altLang="en-US" smtClean="0"/>
              <a:t>‹#›</a:t>
            </a:fld>
            <a:endParaRPr kumimoji="1" lang="ja-JP" altLang="en-US"/>
          </a:p>
        </p:txBody>
      </p:sp>
    </p:spTree>
    <p:extLst>
      <p:ext uri="{BB962C8B-B14F-4D97-AF65-F5344CB8AC3E}">
        <p14:creationId xmlns:p14="http://schemas.microsoft.com/office/powerpoint/2010/main" val="101126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1E38A-2CEE-4D6E-BB99-26666A443687}" type="datetimeFigureOut">
              <a:rPr kumimoji="1" lang="ja-JP" altLang="en-US" smtClean="0"/>
              <a:t>2021/10/27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039DB-3C85-4123-B578-0C7027D0E179}" type="slidenum">
              <a:rPr kumimoji="1" lang="ja-JP" altLang="en-US" smtClean="0"/>
              <a:t>‹#›</a:t>
            </a:fld>
            <a:endParaRPr kumimoji="1" lang="ja-JP" altLang="en-US"/>
          </a:p>
        </p:txBody>
      </p:sp>
    </p:spTree>
    <p:extLst>
      <p:ext uri="{BB962C8B-B14F-4D97-AF65-F5344CB8AC3E}">
        <p14:creationId xmlns:p14="http://schemas.microsoft.com/office/powerpoint/2010/main" val="77782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43169" y="2229109"/>
            <a:ext cx="5443137" cy="4526533"/>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pPr marL="185738" indent="-185738"/>
            <a:r>
              <a:rPr kumimoji="1" lang="ja-JP" altLang="en-US" sz="1400" b="1" dirty="0">
                <a:latin typeface="Meiryo UI" panose="020B0604030504040204" pitchFamily="50" charset="-128"/>
                <a:ea typeface="Meiryo UI" panose="020B0604030504040204" pitchFamily="50" charset="-128"/>
              </a:rPr>
              <a:t>大阪</a:t>
            </a:r>
            <a:r>
              <a:rPr kumimoji="1" lang="ja-JP" altLang="en-US" sz="1400" b="1" dirty="0" smtClean="0">
                <a:latin typeface="Meiryo UI" panose="020B0604030504040204" pitchFamily="50" charset="-128"/>
                <a:ea typeface="Meiryo UI" panose="020B0604030504040204" pitchFamily="50" charset="-128"/>
              </a:rPr>
              <a:t>府内に設置された給水スポットを広く周知する内容であること</a:t>
            </a:r>
            <a:endParaRPr kumimoji="1" lang="en-US" altLang="ja-JP" sz="1400" b="1" dirty="0" smtClean="0">
              <a:latin typeface="Meiryo UI" panose="020B0604030504040204" pitchFamily="50" charset="-128"/>
              <a:ea typeface="Meiryo UI" panose="020B0604030504040204" pitchFamily="50" charset="-128"/>
            </a:endParaRPr>
          </a:p>
          <a:p>
            <a:pPr marL="185738" indent="-185738">
              <a:lnSpc>
                <a:spcPts val="500"/>
              </a:lnSpc>
            </a:pPr>
            <a:endParaRPr kumimoji="1" lang="en-US" altLang="ja-JP" sz="1400" u="sng" dirty="0" smtClean="0">
              <a:latin typeface="Meiryo UI" panose="020B0604030504040204" pitchFamily="50" charset="-128"/>
              <a:ea typeface="Meiryo UI" panose="020B0604030504040204" pitchFamily="50" charset="-128"/>
            </a:endParaRPr>
          </a:p>
          <a:p>
            <a:pPr marL="185738" indent="-185738"/>
            <a:r>
              <a:rPr kumimoji="1" lang="ja-JP" altLang="en-US" sz="1400" dirty="0" smtClean="0">
                <a:latin typeface="Meiryo UI" panose="020B0604030504040204" pitchFamily="50" charset="-128"/>
                <a:ea typeface="Meiryo UI" panose="020B0604030504040204" pitchFamily="50" charset="-128"/>
              </a:rPr>
              <a:t>制 作 物：</a:t>
            </a:r>
            <a:r>
              <a:rPr kumimoji="1" lang="en-US" altLang="ja-JP" sz="1400" u="sng" dirty="0" smtClean="0">
                <a:latin typeface="Meiryo UI" panose="020B0604030504040204" pitchFamily="50" charset="-128"/>
                <a:ea typeface="Meiryo UI" panose="020B0604030504040204" pitchFamily="50" charset="-128"/>
              </a:rPr>
              <a:t>30</a:t>
            </a:r>
            <a:r>
              <a:rPr kumimoji="1" lang="ja-JP" altLang="en-US" sz="1400" u="sng" dirty="0" smtClean="0">
                <a:latin typeface="Meiryo UI" panose="020B0604030504040204" pitchFamily="50" charset="-128"/>
                <a:ea typeface="Meiryo UI" panose="020B0604030504040204" pitchFamily="50" charset="-128"/>
              </a:rPr>
              <a:t>秒～１分映像</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選抜企画映像</a:t>
            </a:r>
            <a:r>
              <a:rPr kumimoji="1" lang="en-US" altLang="ja-JP" sz="1400" dirty="0" smtClean="0">
                <a:latin typeface="Meiryo UI" panose="020B0604030504040204" pitchFamily="50" charset="-128"/>
                <a:ea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rPr>
              <a:t>作品</a:t>
            </a:r>
            <a:endParaRPr kumimoji="1" lang="en-US" altLang="ja-JP" sz="1400" dirty="0" smtClean="0">
              <a:latin typeface="Meiryo UI" panose="020B0604030504040204" pitchFamily="50" charset="-128"/>
              <a:ea typeface="Meiryo UI" panose="020B0604030504040204" pitchFamily="50" charset="-128"/>
            </a:endParaRPr>
          </a:p>
          <a:p>
            <a:pPr marL="185738" indent="-185738"/>
            <a:r>
              <a:rPr kumimoji="1" lang="ja-JP" altLang="en-US" sz="1400" dirty="0" smtClean="0">
                <a:latin typeface="Meiryo UI" panose="020B0604030504040204" pitchFamily="50" charset="-128"/>
                <a:ea typeface="Meiryo UI" panose="020B0604030504040204" pitchFamily="50" charset="-128"/>
              </a:rPr>
              <a:t>　　　　　　　（各映像ごとにエンドクレジット）</a:t>
            </a:r>
            <a:endParaRPr kumimoji="1" lang="en-US" altLang="ja-JP" sz="1400" dirty="0" smtClean="0">
              <a:latin typeface="Meiryo UI" panose="020B0604030504040204" pitchFamily="50" charset="-128"/>
              <a:ea typeface="Meiryo UI" panose="020B0604030504040204" pitchFamily="50" charset="-128"/>
            </a:endParaRPr>
          </a:p>
          <a:p>
            <a:pPr marL="185738" indent="-185738"/>
            <a:r>
              <a:rPr kumimoji="1" lang="ja-JP" altLang="en-US" sz="1400" dirty="0" smtClean="0">
                <a:latin typeface="Meiryo UI" panose="020B0604030504040204" pitchFamily="50" charset="-128"/>
                <a:ea typeface="Meiryo UI" panose="020B0604030504040204" pitchFamily="50" charset="-128"/>
              </a:rPr>
              <a:t>映　　　像：・実写、アニメーション、イラスト等の</a:t>
            </a:r>
            <a:r>
              <a:rPr kumimoji="1" lang="ja-JP" altLang="en-US" sz="1400" dirty="0">
                <a:latin typeface="Meiryo UI" panose="020B0604030504040204" pitchFamily="50" charset="-128"/>
                <a:ea typeface="Meiryo UI" panose="020B0604030504040204" pitchFamily="50" charset="-128"/>
              </a:rPr>
              <a:t>指定</a:t>
            </a:r>
            <a:r>
              <a:rPr kumimoji="1" lang="ja-JP" altLang="en-US" sz="1400" dirty="0" smtClean="0">
                <a:latin typeface="Meiryo UI" panose="020B0604030504040204" pitchFamily="50" charset="-128"/>
                <a:ea typeface="Meiryo UI" panose="020B0604030504040204" pitchFamily="50" charset="-128"/>
              </a:rPr>
              <a:t>はなし</a:t>
            </a:r>
            <a:endParaRPr kumimoji="1" lang="en-US" altLang="ja-JP" sz="1400" dirty="0" smtClean="0">
              <a:latin typeface="Meiryo UI" panose="020B0604030504040204" pitchFamily="50" charset="-128"/>
              <a:ea typeface="Meiryo UI" panose="020B0604030504040204" pitchFamily="50" charset="-128"/>
            </a:endParaRPr>
          </a:p>
          <a:p>
            <a:pPr marL="185738" indent="-185738"/>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・無音でも放映できるもの</a:t>
            </a:r>
            <a:endParaRPr kumimoji="1" lang="en-US" altLang="ja-JP" sz="1400" dirty="0" smtClean="0">
              <a:latin typeface="Meiryo UI" panose="020B0604030504040204" pitchFamily="50" charset="-128"/>
              <a:ea typeface="Meiryo UI" panose="020B0604030504040204" pitchFamily="50" charset="-128"/>
            </a:endParaRPr>
          </a:p>
          <a:p>
            <a:pPr marL="185738" indent="-185738"/>
            <a:r>
              <a:rPr kumimoji="1" lang="ja-JP" altLang="en-US" sz="1400" dirty="0" smtClean="0">
                <a:latin typeface="Meiryo UI" panose="020B0604030504040204" pitchFamily="50" charset="-128"/>
                <a:ea typeface="Meiryo UI" panose="020B0604030504040204" pitchFamily="50" charset="-128"/>
              </a:rPr>
              <a:t>対　　　象：大学生を中心とした若者世代</a:t>
            </a:r>
            <a:endParaRPr kumimoji="1" lang="en-US" altLang="ja-JP" sz="1400" dirty="0" smtClean="0">
              <a:latin typeface="Meiryo UI" panose="020B0604030504040204" pitchFamily="50" charset="-128"/>
              <a:ea typeface="Meiryo UI" panose="020B0604030504040204" pitchFamily="50" charset="-128"/>
            </a:endParaRPr>
          </a:p>
          <a:p>
            <a:pPr marL="185738" indent="-185738"/>
            <a:r>
              <a:rPr kumimoji="1" lang="ja-JP" altLang="en-US" sz="1400" dirty="0" smtClean="0">
                <a:latin typeface="Meiryo UI" panose="020B0604030504040204" pitchFamily="50" charset="-128"/>
                <a:ea typeface="Meiryo UI" panose="020B0604030504040204" pitchFamily="50" charset="-128"/>
              </a:rPr>
              <a:t>内　　　容：大阪府内に設置された給水スポットを紹介</a:t>
            </a:r>
            <a:endParaRPr kumimoji="1" lang="en-US" altLang="ja-JP" sz="1400" dirty="0" smtClean="0">
              <a:latin typeface="Meiryo UI" panose="020B0604030504040204" pitchFamily="50" charset="-128"/>
              <a:ea typeface="Meiryo UI" panose="020B0604030504040204" pitchFamily="50" charset="-128"/>
            </a:endParaRPr>
          </a:p>
          <a:p>
            <a:pPr marL="185738" indent="-185738"/>
            <a:r>
              <a:rPr kumimoji="1" lang="en-US" altLang="ja-JP" sz="1400" dirty="0" smtClean="0">
                <a:latin typeface="Meiryo UI" panose="020B0604030504040204" pitchFamily="50" charset="-128"/>
                <a:ea typeface="Meiryo UI" panose="020B0604030504040204" pitchFamily="50" charset="-128"/>
              </a:rPr>
              <a:t>P  R</a:t>
            </a:r>
            <a:r>
              <a:rPr kumimoji="1" lang="ja-JP" altLang="en-US" sz="1400" dirty="0" smtClean="0">
                <a:latin typeface="Meiryo UI" panose="020B0604030504040204" pitchFamily="50" charset="-128"/>
                <a:ea typeface="Meiryo UI" panose="020B0604030504040204" pitchFamily="50" charset="-128"/>
              </a:rPr>
              <a:t>方法：制作過程（①オリエン②プレゼン③製作途中④公開・提供）</a:t>
            </a:r>
            <a:endParaRPr kumimoji="1" lang="en-US" altLang="ja-JP" sz="1400" dirty="0" smtClean="0">
              <a:latin typeface="Meiryo UI" panose="020B0604030504040204" pitchFamily="50" charset="-128"/>
              <a:ea typeface="Meiryo UI" panose="020B0604030504040204" pitchFamily="50" charset="-128"/>
            </a:endParaRPr>
          </a:p>
          <a:p>
            <a:pPr marL="185738" indent="-185738"/>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を含めた</a:t>
            </a:r>
            <a:r>
              <a:rPr kumimoji="1" lang="en-US" altLang="ja-JP" sz="1400" dirty="0" smtClean="0">
                <a:latin typeface="Meiryo UI" panose="020B0604030504040204" pitchFamily="50" charset="-128"/>
                <a:ea typeface="Meiryo UI" panose="020B0604030504040204" pitchFamily="50" charset="-128"/>
              </a:rPr>
              <a:t>PR</a:t>
            </a:r>
            <a:r>
              <a:rPr kumimoji="1" lang="ja-JP" altLang="en-US" sz="1400" dirty="0" smtClean="0">
                <a:latin typeface="Meiryo UI" panose="020B0604030504040204" pitchFamily="50" charset="-128"/>
                <a:ea typeface="Meiryo UI" panose="020B0604030504040204" pitchFamily="50" charset="-128"/>
              </a:rPr>
              <a:t>を、府</a:t>
            </a:r>
            <a:r>
              <a:rPr kumimoji="1" lang="en-US" altLang="ja-JP" sz="1400" dirty="0" smtClean="0">
                <a:latin typeface="Meiryo UI" panose="020B0604030504040204" pitchFamily="50" charset="-128"/>
                <a:ea typeface="Meiryo UI" panose="020B0604030504040204" pitchFamily="50" charset="-128"/>
              </a:rPr>
              <a:t>HP</a:t>
            </a:r>
            <a:r>
              <a:rPr kumimoji="1" lang="ja-JP" altLang="en-US" sz="1400" dirty="0" smtClean="0">
                <a:latin typeface="Meiryo UI" panose="020B0604030504040204" pitchFamily="50" charset="-128"/>
                <a:ea typeface="Meiryo UI" panose="020B0604030504040204" pitchFamily="50" charset="-128"/>
              </a:rPr>
              <a:t>上で行う</a:t>
            </a:r>
            <a:endParaRPr kumimoji="1" lang="en-US" altLang="ja-JP" sz="1400" dirty="0" smtClean="0">
              <a:latin typeface="Meiryo UI" panose="020B0604030504040204" pitchFamily="50" charset="-128"/>
              <a:ea typeface="Meiryo UI" panose="020B0604030504040204" pitchFamily="50" charset="-128"/>
            </a:endParaRPr>
          </a:p>
          <a:p>
            <a:pPr marL="185738" indent="-185738"/>
            <a:r>
              <a:rPr kumimoji="1" lang="ja-JP" altLang="en-US" sz="1400" dirty="0" smtClean="0">
                <a:latin typeface="Meiryo UI" panose="020B0604030504040204" pitchFamily="50" charset="-128"/>
                <a:ea typeface="Meiryo UI" panose="020B0604030504040204" pitchFamily="50" charset="-128"/>
              </a:rPr>
              <a:t>映像使用：・イベント</a:t>
            </a:r>
            <a:r>
              <a:rPr kumimoji="1" lang="ja-JP" altLang="en-US" sz="1400" dirty="0">
                <a:latin typeface="Meiryo UI" panose="020B0604030504040204" pitchFamily="50" charset="-128"/>
                <a:ea typeface="Meiryo UI" panose="020B0604030504040204" pitchFamily="50" charset="-128"/>
              </a:rPr>
              <a:t>会場や</a:t>
            </a:r>
            <a:r>
              <a:rPr kumimoji="1" lang="ja-JP" altLang="en-US" sz="1400" dirty="0" smtClean="0">
                <a:latin typeface="Meiryo UI" panose="020B0604030504040204" pitchFamily="50" charset="-128"/>
                <a:ea typeface="Meiryo UI" panose="020B0604030504040204" pitchFamily="50" charset="-128"/>
              </a:rPr>
              <a:t>各市町村、</a:t>
            </a:r>
            <a:r>
              <a:rPr kumimoji="1" lang="ja-JP" altLang="en-US" sz="1400" dirty="0">
                <a:latin typeface="Meiryo UI" panose="020B0604030504040204" pitchFamily="50" charset="-128"/>
                <a:ea typeface="Meiryo UI" panose="020B0604030504040204" pitchFamily="50" charset="-128"/>
              </a:rPr>
              <a:t>鉄道の駅等の</a:t>
            </a:r>
            <a:r>
              <a:rPr kumimoji="1" lang="ja-JP" altLang="en-US" sz="1400" dirty="0" smtClean="0">
                <a:latin typeface="Meiryo UI" panose="020B0604030504040204" pitchFamily="50" charset="-128"/>
                <a:ea typeface="Meiryo UI" panose="020B0604030504040204" pitchFamily="50" charset="-128"/>
              </a:rPr>
              <a:t>デジタルサイネージ</a:t>
            </a:r>
            <a:endParaRPr kumimoji="1" lang="en-US" altLang="ja-JP" sz="1400" dirty="0" smtClean="0">
              <a:latin typeface="Meiryo UI" panose="020B0604030504040204" pitchFamily="50" charset="-128"/>
              <a:ea typeface="Meiryo UI" panose="020B0604030504040204" pitchFamily="50" charset="-128"/>
            </a:endParaRPr>
          </a:p>
          <a:p>
            <a:pPr marL="185738" indent="-185738"/>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・おおさかマイボトルパートナーズメンバーへの提供</a:t>
            </a:r>
            <a:endParaRPr kumimoji="1" lang="en-US" altLang="ja-JP" sz="1400" dirty="0" smtClean="0">
              <a:latin typeface="Meiryo UI" panose="020B0604030504040204" pitchFamily="50" charset="-128"/>
              <a:ea typeface="Meiryo UI" panose="020B0604030504040204" pitchFamily="50" charset="-128"/>
            </a:endParaRPr>
          </a:p>
        </p:txBody>
      </p:sp>
      <p:sp>
        <p:nvSpPr>
          <p:cNvPr id="4" name="正方形/長方形 3"/>
          <p:cNvSpPr/>
          <p:nvPr/>
        </p:nvSpPr>
        <p:spPr>
          <a:xfrm>
            <a:off x="0" y="1398"/>
            <a:ext cx="9906000" cy="44011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給水スポット情報発信プロジェクトについて</a:t>
            </a:r>
            <a:endParaRPr kumimoji="1" lang="ja-JP" altLang="en-US" b="1" dirty="0">
              <a:latin typeface="Meiryo UI" panose="020B0604030504040204" pitchFamily="50" charset="-128"/>
              <a:ea typeface="Meiryo UI" panose="020B0604030504040204" pitchFamily="50" charset="-128"/>
            </a:endParaRPr>
          </a:p>
        </p:txBody>
      </p:sp>
      <p:sp>
        <p:nvSpPr>
          <p:cNvPr id="6" name="正方形/長方形 5"/>
          <p:cNvSpPr/>
          <p:nvPr/>
        </p:nvSpPr>
        <p:spPr>
          <a:xfrm>
            <a:off x="426194" y="754759"/>
            <a:ext cx="9086851" cy="1097964"/>
          </a:xfrm>
          <a:prstGeom prst="rect">
            <a:avLst/>
          </a:prstGeom>
        </p:spPr>
        <p:style>
          <a:lnRef idx="2">
            <a:schemeClr val="accent6"/>
          </a:lnRef>
          <a:fillRef idx="1">
            <a:schemeClr val="lt1"/>
          </a:fillRef>
          <a:effectRef idx="0">
            <a:schemeClr val="accent6"/>
          </a:effectRef>
          <a:fontRef idx="minor">
            <a:schemeClr val="dk1"/>
          </a:fontRef>
        </p:style>
        <p:txBody>
          <a:bodyPr rtlCol="0" anchor="b"/>
          <a:lstStyle/>
          <a:p>
            <a:pPr marL="185738" indent="-185738"/>
            <a:r>
              <a:rPr kumimoji="1" lang="ja-JP" altLang="en-US" sz="1400" dirty="0" smtClean="0">
                <a:latin typeface="Meiryo UI" panose="020B0604030504040204" pitchFamily="50" charset="-128"/>
                <a:ea typeface="Meiryo UI" panose="020B0604030504040204" pitchFamily="50" charset="-128"/>
              </a:rPr>
              <a:t>〇大阪府内に設置された給水スポットの情報発信を行うことを目的に制作。</a:t>
            </a:r>
            <a:endParaRPr kumimoji="1" lang="en-US" altLang="ja-JP" sz="1400" dirty="0" smtClean="0">
              <a:latin typeface="Meiryo UI" panose="020B0604030504040204" pitchFamily="50" charset="-128"/>
              <a:ea typeface="Meiryo UI" panose="020B0604030504040204" pitchFamily="50" charset="-128"/>
            </a:endParaRPr>
          </a:p>
          <a:p>
            <a:pPr marL="185738" indent="-185738">
              <a:spcBef>
                <a:spcPts val="300"/>
              </a:spcBef>
            </a:pPr>
            <a:r>
              <a:rPr kumimoji="1" lang="ja-JP" altLang="en-US" sz="1400" dirty="0">
                <a:latin typeface="Meiryo UI" panose="020B0604030504040204" pitchFamily="50" charset="-128"/>
                <a:ea typeface="Meiryo UI" panose="020B0604030504040204" pitchFamily="50" charset="-128"/>
              </a:rPr>
              <a:t>〇</a:t>
            </a:r>
            <a:r>
              <a:rPr kumimoji="1" lang="ja-JP" altLang="en-US" sz="1400" dirty="0">
                <a:solidFill>
                  <a:schemeClr val="tx1"/>
                </a:solidFill>
                <a:latin typeface="Meiryo UI" panose="020B0604030504040204" pitchFamily="50" charset="-128"/>
                <a:ea typeface="Meiryo UI" panose="020B0604030504040204" pitchFamily="50" charset="-128"/>
              </a:rPr>
              <a:t>制作</a:t>
            </a:r>
            <a:r>
              <a:rPr kumimoji="1" lang="ja-JP" altLang="en-US" sz="1400" dirty="0" smtClean="0">
                <a:solidFill>
                  <a:schemeClr val="tx1"/>
                </a:solidFill>
                <a:latin typeface="Meiryo UI" panose="020B0604030504040204" pitchFamily="50" charset="-128"/>
                <a:ea typeface="Meiryo UI" panose="020B0604030504040204" pitchFamily="50" charset="-128"/>
              </a:rPr>
              <a:t>過程を含めた</a:t>
            </a:r>
            <a:r>
              <a:rPr kumimoji="1" lang="en-US" altLang="ja-JP" sz="1400" dirty="0" smtClean="0">
                <a:solidFill>
                  <a:schemeClr val="tx1"/>
                </a:solidFill>
                <a:latin typeface="Meiryo UI" panose="020B0604030504040204" pitchFamily="50" charset="-128"/>
                <a:ea typeface="Meiryo UI" panose="020B0604030504040204" pitchFamily="50" charset="-128"/>
              </a:rPr>
              <a:t>PR</a:t>
            </a:r>
            <a:r>
              <a:rPr kumimoji="1" lang="ja-JP" altLang="en-US" sz="1400" dirty="0" smtClean="0">
                <a:solidFill>
                  <a:schemeClr val="tx1"/>
                </a:solidFill>
                <a:latin typeface="Meiryo UI" panose="020B0604030504040204" pitchFamily="50" charset="-128"/>
                <a:ea typeface="Meiryo UI" panose="020B0604030504040204" pitchFamily="50" charset="-128"/>
              </a:rPr>
              <a:t>を図る（コンテスト形式で実施する場合は選定内容や制作過程も</a:t>
            </a:r>
            <a:r>
              <a:rPr kumimoji="1" lang="en-US" altLang="ja-JP" sz="1400" dirty="0" smtClean="0">
                <a:solidFill>
                  <a:schemeClr val="tx1"/>
                </a:solidFill>
                <a:latin typeface="Meiryo UI" panose="020B0604030504040204" pitchFamily="50" charset="-128"/>
                <a:ea typeface="Meiryo UI" panose="020B0604030504040204" pitchFamily="50" charset="-128"/>
              </a:rPr>
              <a:t>HP</a:t>
            </a:r>
            <a:r>
              <a:rPr kumimoji="1" lang="ja-JP" altLang="en-US" sz="1400" dirty="0" smtClean="0">
                <a:solidFill>
                  <a:schemeClr val="tx1"/>
                </a:solidFill>
                <a:latin typeface="Meiryo UI" panose="020B0604030504040204" pitchFamily="50" charset="-128"/>
                <a:ea typeface="Meiryo UI" panose="020B0604030504040204" pitchFamily="50" charset="-128"/>
              </a:rPr>
              <a:t>等で公表する）。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5738" indent="-185738">
              <a:spcBef>
                <a:spcPts val="300"/>
              </a:spcBef>
            </a:pPr>
            <a:r>
              <a:rPr kumimoji="1" lang="ja-JP" altLang="en-US" sz="1400" dirty="0" smtClean="0">
                <a:latin typeface="Meiryo UI" panose="020B0604030504040204" pitchFamily="50" charset="-128"/>
                <a:ea typeface="Meiryo UI" panose="020B0604030504040204" pitchFamily="50" charset="-128"/>
              </a:rPr>
              <a:t>〇制作ツールを通じて府内の給水スポットを知ってもらう・身近に感じてもらうため、制作した</a:t>
            </a:r>
            <a:r>
              <a:rPr kumimoji="1" lang="ja-JP" altLang="en-US" sz="1400" dirty="0">
                <a:latin typeface="Meiryo UI" panose="020B0604030504040204" pitchFamily="50" charset="-128"/>
                <a:ea typeface="Meiryo UI" panose="020B0604030504040204" pitchFamily="50" charset="-128"/>
              </a:rPr>
              <a:t>ツール</a:t>
            </a:r>
            <a:r>
              <a:rPr kumimoji="1" lang="ja-JP" altLang="en-US" sz="1400" dirty="0" smtClean="0">
                <a:latin typeface="Meiryo UI" panose="020B0604030504040204" pitchFamily="50" charset="-128"/>
                <a:ea typeface="Meiryo UI" panose="020B0604030504040204" pitchFamily="50" charset="-128"/>
              </a:rPr>
              <a:t>は市町村の</a:t>
            </a:r>
            <a:r>
              <a:rPr kumimoji="1" lang="ja-JP" altLang="en-US" sz="1400" dirty="0">
                <a:latin typeface="Meiryo UI" panose="020B0604030504040204" pitchFamily="50" charset="-128"/>
                <a:ea typeface="Meiryo UI" panose="020B0604030504040204" pitchFamily="50" charset="-128"/>
              </a:rPr>
              <a:t>庁舎</a:t>
            </a:r>
            <a:r>
              <a:rPr kumimoji="1" lang="ja-JP" altLang="en-US" sz="1400" dirty="0" smtClean="0">
                <a:latin typeface="Meiryo UI" panose="020B0604030504040204" pitchFamily="50" charset="-128"/>
                <a:ea typeface="Meiryo UI" panose="020B0604030504040204" pitchFamily="50" charset="-128"/>
              </a:rPr>
              <a:t>や鉄道の駅、セミナーやワーキング、イベント開催時などで活用する。</a:t>
            </a:r>
            <a:endParaRPr kumimoji="1" lang="en-US" altLang="ja-JP" sz="1400" dirty="0" smtClean="0">
              <a:latin typeface="Meiryo UI" panose="020B0604030504040204" pitchFamily="50" charset="-128"/>
              <a:ea typeface="Meiryo UI" panose="020B0604030504040204" pitchFamily="50" charset="-128"/>
            </a:endParaRPr>
          </a:p>
        </p:txBody>
      </p:sp>
      <p:sp>
        <p:nvSpPr>
          <p:cNvPr id="5" name="角丸四角形 4"/>
          <p:cNvSpPr/>
          <p:nvPr/>
        </p:nvSpPr>
        <p:spPr>
          <a:xfrm>
            <a:off x="334045" y="531395"/>
            <a:ext cx="1084421" cy="2732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趣旨・目的</a:t>
            </a:r>
            <a:endParaRPr kumimoji="1" lang="ja-JP" altLang="en-US" sz="1400" b="1" dirty="0">
              <a:latin typeface="Meiryo UI" panose="020B0604030504040204" pitchFamily="50" charset="-128"/>
              <a:ea typeface="Meiryo UI" panose="020B0604030504040204" pitchFamily="50" charset="-128"/>
            </a:endParaRPr>
          </a:p>
        </p:txBody>
      </p:sp>
      <p:sp>
        <p:nvSpPr>
          <p:cNvPr id="7" name="角丸四角形 6"/>
          <p:cNvSpPr/>
          <p:nvPr/>
        </p:nvSpPr>
        <p:spPr>
          <a:xfrm>
            <a:off x="334045" y="1989003"/>
            <a:ext cx="2164157" cy="2401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制作</a:t>
            </a:r>
            <a:r>
              <a:rPr kumimoji="1" lang="ja-JP" altLang="en-US" sz="1400" b="1" dirty="0">
                <a:latin typeface="Meiryo UI" panose="020B0604030504040204" pitchFamily="50" charset="-128"/>
                <a:ea typeface="Meiryo UI" panose="020B0604030504040204" pitchFamily="50" charset="-128"/>
              </a:rPr>
              <a:t>ツール</a:t>
            </a:r>
            <a:r>
              <a:rPr kumimoji="1" lang="ja-JP" altLang="en-US" sz="1400" b="1" dirty="0" smtClean="0">
                <a:latin typeface="Meiryo UI" panose="020B0604030504040204" pitchFamily="50" charset="-128"/>
                <a:ea typeface="Meiryo UI" panose="020B0604030504040204" pitchFamily="50" charset="-128"/>
              </a:rPr>
              <a:t>の仕様（案）</a:t>
            </a:r>
            <a:endParaRPr kumimoji="1" lang="ja-JP" altLang="en-US" sz="1400" b="1" dirty="0">
              <a:latin typeface="Meiryo UI" panose="020B0604030504040204" pitchFamily="50" charset="-128"/>
              <a:ea typeface="Meiryo UI" panose="020B0604030504040204" pitchFamily="50" charset="-128"/>
            </a:endParaRPr>
          </a:p>
        </p:txBody>
      </p:sp>
      <p:sp>
        <p:nvSpPr>
          <p:cNvPr id="13" name="正方形/長方形 12"/>
          <p:cNvSpPr/>
          <p:nvPr/>
        </p:nvSpPr>
        <p:spPr>
          <a:xfrm>
            <a:off x="6045187" y="2229109"/>
            <a:ext cx="3456000" cy="45265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85738" indent="-185738"/>
            <a:endParaRPr kumimoji="1" lang="en-US" altLang="ja-JP" sz="1400" dirty="0" smtClean="0">
              <a:latin typeface="Meiryo UI" panose="020B0604030504040204" pitchFamily="50" charset="-128"/>
              <a:ea typeface="Meiryo UI" panose="020B0604030504040204" pitchFamily="50" charset="-128"/>
            </a:endParaRPr>
          </a:p>
        </p:txBody>
      </p:sp>
      <p:sp>
        <p:nvSpPr>
          <p:cNvPr id="9" name="角丸四角形 8"/>
          <p:cNvSpPr/>
          <p:nvPr/>
        </p:nvSpPr>
        <p:spPr>
          <a:xfrm>
            <a:off x="6008005" y="2003291"/>
            <a:ext cx="1921117" cy="22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スケジュール</a:t>
            </a:r>
            <a:r>
              <a:rPr kumimoji="1" lang="ja-JP" altLang="en-US" sz="1100" b="1" dirty="0" smtClean="0">
                <a:latin typeface="Meiryo UI" panose="020B0604030504040204" pitchFamily="50" charset="-128"/>
                <a:ea typeface="Meiryo UI" panose="020B0604030504040204" pitchFamily="50" charset="-128"/>
              </a:rPr>
              <a:t>（イメージ）</a:t>
            </a:r>
            <a:endParaRPr kumimoji="1" lang="ja-JP" altLang="en-US" sz="11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6124545" y="2369226"/>
            <a:ext cx="665856" cy="4315718"/>
          </a:xfrm>
          <a:prstGeom prst="downArrow">
            <a:avLst>
              <a:gd name="adj1" fmla="val 100000"/>
              <a:gd name="adj2" fmla="val 24586"/>
            </a:avLst>
          </a:prstGeom>
          <a:solidFill>
            <a:schemeClr val="accent6">
              <a:lumMod val="40000"/>
              <a:lumOff val="60000"/>
            </a:schemeClr>
          </a:solidFill>
          <a:ln>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rPr>
              <a:t>月下旬</a:t>
            </a:r>
            <a:endParaRPr kumimoji="1" lang="en-US" altLang="ja-JP" sz="1200" dirty="0" smtClean="0">
              <a:latin typeface="Meiryo UI" panose="020B0604030504040204" pitchFamily="50" charset="-128"/>
              <a:ea typeface="Meiryo UI" panose="020B0604030504040204" pitchFamily="50" charset="-128"/>
            </a:endParaRPr>
          </a:p>
          <a:p>
            <a:pPr algn="ctr"/>
            <a:endParaRPr kumimoji="1" lang="en-US" altLang="ja-JP" sz="1200" dirty="0" smtClean="0">
              <a:latin typeface="Meiryo UI" panose="020B0604030504040204" pitchFamily="50" charset="-128"/>
              <a:ea typeface="Meiryo UI" panose="020B0604030504040204" pitchFamily="50" charset="-128"/>
            </a:endParaRPr>
          </a:p>
          <a:p>
            <a:pPr algn="ctr"/>
            <a:endParaRPr kumimoji="1" lang="en-US" altLang="ja-JP" sz="1200" dirty="0">
              <a:latin typeface="Meiryo UI" panose="020B0604030504040204" pitchFamily="50" charset="-128"/>
              <a:ea typeface="Meiryo UI" panose="020B0604030504040204" pitchFamily="50" charset="-128"/>
            </a:endParaRPr>
          </a:p>
          <a:p>
            <a:pPr algn="ct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rPr>
              <a:t>月</a:t>
            </a:r>
            <a:endParaRPr kumimoji="1" lang="en-US" altLang="ja-JP" sz="1200" dirty="0" smtClean="0">
              <a:latin typeface="Meiryo UI" panose="020B0604030504040204" pitchFamily="50" charset="-128"/>
              <a:ea typeface="Meiryo UI" panose="020B0604030504040204" pitchFamily="50" charset="-128"/>
            </a:endParaRPr>
          </a:p>
          <a:p>
            <a:pPr algn="ctr"/>
            <a:endParaRPr kumimoji="1" lang="en-US" altLang="ja-JP" sz="1200" dirty="0" smtClean="0">
              <a:latin typeface="Meiryo UI" panose="020B0604030504040204" pitchFamily="50" charset="-128"/>
              <a:ea typeface="Meiryo UI" panose="020B0604030504040204" pitchFamily="50" charset="-128"/>
            </a:endParaRPr>
          </a:p>
          <a:p>
            <a:pPr algn="ctr"/>
            <a:endParaRPr kumimoji="1" lang="en-US" altLang="ja-JP" sz="1200" dirty="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rPr>
              <a:t>月</a:t>
            </a:r>
            <a:endParaRPr kumimoji="1" lang="en-US" altLang="ja-JP" sz="1200" dirty="0" smtClean="0">
              <a:latin typeface="Meiryo UI" panose="020B0604030504040204" pitchFamily="50" charset="-128"/>
              <a:ea typeface="Meiryo UI" panose="020B0604030504040204" pitchFamily="50" charset="-128"/>
            </a:endParaRPr>
          </a:p>
          <a:p>
            <a:pPr algn="ctr"/>
            <a:endParaRPr kumimoji="1" lang="en-US" altLang="ja-JP" sz="1200" dirty="0" smtClean="0">
              <a:latin typeface="Meiryo UI" panose="020B0604030504040204" pitchFamily="50" charset="-128"/>
              <a:ea typeface="Meiryo UI" panose="020B0604030504040204" pitchFamily="50" charset="-128"/>
            </a:endParaRPr>
          </a:p>
          <a:p>
            <a:pPr algn="ctr"/>
            <a:endParaRPr kumimoji="1" lang="en-US" altLang="ja-JP" sz="1200" dirty="0" smtClean="0">
              <a:latin typeface="Meiryo UI" panose="020B0604030504040204" pitchFamily="50" charset="-128"/>
              <a:ea typeface="Meiryo UI" panose="020B0604030504040204" pitchFamily="50" charset="-128"/>
            </a:endParaRPr>
          </a:p>
          <a:p>
            <a:pPr algn="ctr"/>
            <a:endParaRPr kumimoji="1" lang="en-US" altLang="ja-JP" sz="1200" dirty="0" smtClean="0">
              <a:latin typeface="Meiryo UI" panose="020B0604030504040204" pitchFamily="50" charset="-128"/>
              <a:ea typeface="Meiryo UI" panose="020B0604030504040204" pitchFamily="50" charset="-128"/>
            </a:endParaRPr>
          </a:p>
          <a:p>
            <a:pPr algn="ctr"/>
            <a:endParaRPr kumimoji="1" lang="en-US" altLang="ja-JP" sz="1200" dirty="0">
              <a:latin typeface="Meiryo UI" panose="020B0604030504040204" pitchFamily="50" charset="-128"/>
              <a:ea typeface="Meiryo UI" panose="020B0604030504040204" pitchFamily="50" charset="-128"/>
            </a:endParaRPr>
          </a:p>
          <a:p>
            <a:pPr algn="ct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１月</a:t>
            </a:r>
            <a:endParaRPr kumimoji="1" lang="en-US" altLang="ja-JP" sz="1200" dirty="0" smtClean="0">
              <a:latin typeface="Meiryo UI" panose="020B0604030504040204" pitchFamily="50" charset="-128"/>
              <a:ea typeface="Meiryo UI" panose="020B0604030504040204" pitchFamily="50" charset="-128"/>
            </a:endParaRPr>
          </a:p>
          <a:p>
            <a:pPr algn="ct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２月</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中旬</a:t>
            </a:r>
            <a:endParaRPr kumimoji="1" lang="en-US" altLang="ja-JP" sz="1200" dirty="0">
              <a:latin typeface="Meiryo UI" panose="020B0604030504040204" pitchFamily="50" charset="-128"/>
              <a:ea typeface="Meiryo UI" panose="020B0604030504040204" pitchFamily="50" charset="-128"/>
            </a:endParaRPr>
          </a:p>
          <a:p>
            <a:pPr algn="ctr"/>
            <a:endParaRPr kumimoji="1" lang="en-US" altLang="ja-JP" sz="1200" dirty="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rPr>
              <a:t>月</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中旬</a:t>
            </a:r>
            <a:endParaRPr kumimoji="1" lang="en-US" altLang="ja-JP" sz="1200" dirty="0" smtClean="0">
              <a:latin typeface="Meiryo UI" panose="020B0604030504040204" pitchFamily="50" charset="-128"/>
              <a:ea typeface="Meiryo UI" panose="020B0604030504040204" pitchFamily="50" charset="-128"/>
            </a:endParaRPr>
          </a:p>
        </p:txBody>
      </p:sp>
      <p:sp>
        <p:nvSpPr>
          <p:cNvPr id="15" name="正方形/長方形 14"/>
          <p:cNvSpPr/>
          <p:nvPr/>
        </p:nvSpPr>
        <p:spPr>
          <a:xfrm>
            <a:off x="6839843" y="2384381"/>
            <a:ext cx="2539391" cy="8632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smtClean="0">
                <a:latin typeface="Meiryo UI" panose="020B0604030504040204" pitchFamily="50" charset="-128"/>
                <a:ea typeface="Meiryo UI" panose="020B0604030504040204" pitchFamily="50" charset="-128"/>
              </a:rPr>
              <a:t>制作依頼</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・学生告知、有志学生募集</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・動画制作オリエンテーション（オンライン）</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プラスチックごみ問題の周知</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動画制作の趣旨・目的の説明</a:t>
            </a:r>
            <a:endParaRPr kumimoji="1" lang="en-US" altLang="ja-JP" sz="1050" dirty="0" smtClean="0">
              <a:latin typeface="Meiryo UI" panose="020B0604030504040204" pitchFamily="50" charset="-128"/>
              <a:ea typeface="Meiryo UI" panose="020B0604030504040204" pitchFamily="50" charset="-128"/>
            </a:endParaRPr>
          </a:p>
        </p:txBody>
      </p:sp>
      <p:sp>
        <p:nvSpPr>
          <p:cNvPr id="16" name="正方形/長方形 15"/>
          <p:cNvSpPr/>
          <p:nvPr/>
        </p:nvSpPr>
        <p:spPr>
          <a:xfrm>
            <a:off x="6852087" y="3351546"/>
            <a:ext cx="2514888" cy="4200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smtClean="0">
                <a:latin typeface="Meiryo UI" panose="020B0604030504040204" pitchFamily="50" charset="-128"/>
                <a:ea typeface="Meiryo UI" panose="020B0604030504040204" pitchFamily="50" charset="-128"/>
              </a:rPr>
              <a:t>制作開始</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・監修講師の特別授業</a:t>
            </a:r>
            <a:endParaRPr kumimoji="1" lang="en-US" altLang="ja-JP" sz="1050" dirty="0" smtClean="0">
              <a:latin typeface="Meiryo UI" panose="020B0604030504040204" pitchFamily="50" charset="-128"/>
              <a:ea typeface="Meiryo UI" panose="020B0604030504040204" pitchFamily="50" charset="-128"/>
            </a:endParaRPr>
          </a:p>
        </p:txBody>
      </p:sp>
      <p:sp>
        <p:nvSpPr>
          <p:cNvPr id="17" name="正方形/長方形 16"/>
          <p:cNvSpPr/>
          <p:nvPr/>
        </p:nvSpPr>
        <p:spPr>
          <a:xfrm>
            <a:off x="6863652" y="5882532"/>
            <a:ext cx="2539391" cy="6948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smtClean="0">
                <a:latin typeface="Meiryo UI" panose="020B0604030504040204" pitchFamily="50" charset="-128"/>
                <a:ea typeface="Meiryo UI" panose="020B0604030504040204" pitchFamily="50" charset="-128"/>
              </a:rPr>
              <a:t>公開・提供</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HP</a:t>
            </a:r>
            <a:r>
              <a:rPr kumimoji="1" lang="ja-JP" altLang="en-US" sz="1050" dirty="0" err="1" smtClean="0">
                <a:latin typeface="Meiryo UI" panose="020B0604030504040204" pitchFamily="50" charset="-128"/>
                <a:ea typeface="Meiryo UI" panose="020B0604030504040204" pitchFamily="50" charset="-128"/>
              </a:rPr>
              <a:t>への</a:t>
            </a:r>
            <a:r>
              <a:rPr kumimoji="1" lang="ja-JP" altLang="en-US" sz="1050" dirty="0" smtClean="0">
                <a:latin typeface="Meiryo UI" panose="020B0604030504040204" pitchFamily="50" charset="-128"/>
                <a:ea typeface="Meiryo UI" panose="020B0604030504040204" pitchFamily="50" charset="-128"/>
              </a:rPr>
              <a:t>掲載</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包括連携</a:t>
            </a:r>
            <a:r>
              <a:rPr kumimoji="1" lang="ja-JP" altLang="en-US" sz="1050" dirty="0" smtClean="0">
                <a:latin typeface="Meiryo UI" panose="020B0604030504040204" pitchFamily="50" charset="-128"/>
                <a:ea typeface="Meiryo UI" panose="020B0604030504040204" pitchFamily="50" charset="-128"/>
              </a:rPr>
              <a:t>協定企業等への動画提供</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・イベントでの放映</a:t>
            </a:r>
            <a:endParaRPr kumimoji="1" lang="ja-JP" altLang="en-US" sz="1050" dirty="0">
              <a:latin typeface="Meiryo UI" panose="020B0604030504040204" pitchFamily="50" charset="-128"/>
              <a:ea typeface="Meiryo UI" panose="020B0604030504040204" pitchFamily="50" charset="-128"/>
            </a:endParaRPr>
          </a:p>
        </p:txBody>
      </p:sp>
      <p:sp>
        <p:nvSpPr>
          <p:cNvPr id="18" name="下矢印 17"/>
          <p:cNvSpPr/>
          <p:nvPr/>
        </p:nvSpPr>
        <p:spPr>
          <a:xfrm>
            <a:off x="6853315" y="3799706"/>
            <a:ext cx="230495" cy="2097114"/>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7103549" y="3840559"/>
            <a:ext cx="2268448" cy="4200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smtClean="0">
                <a:latin typeface="Meiryo UI" panose="020B0604030504040204" pitchFamily="50" charset="-128"/>
                <a:ea typeface="Meiryo UI" panose="020B0604030504040204" pitchFamily="50" charset="-128"/>
              </a:rPr>
              <a:t>学生企画プレゼン</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・企画内容、シナリオをもとに選定</a:t>
            </a:r>
            <a:endParaRPr kumimoji="1" lang="en-US" altLang="ja-JP" sz="1050" dirty="0" smtClean="0">
              <a:latin typeface="Meiryo UI" panose="020B0604030504040204" pitchFamily="50" charset="-128"/>
              <a:ea typeface="Meiryo UI" panose="020B0604030504040204" pitchFamily="50" charset="-128"/>
            </a:endParaRPr>
          </a:p>
        </p:txBody>
      </p:sp>
      <p:sp>
        <p:nvSpPr>
          <p:cNvPr id="21" name="大かっこ 20"/>
          <p:cNvSpPr/>
          <p:nvPr/>
        </p:nvSpPr>
        <p:spPr>
          <a:xfrm>
            <a:off x="7146724" y="4334760"/>
            <a:ext cx="2176934" cy="73265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選定内容</a:t>
            </a:r>
            <a:r>
              <a:rPr kumimoji="1" lang="en-US" altLang="ja-JP" sz="1050" dirty="0" smtClean="0">
                <a:latin typeface="Meiryo UI" panose="020B0604030504040204" pitchFamily="50" charset="-128"/>
                <a:ea typeface="Meiryo UI" panose="020B0604030504040204" pitchFamily="50" charset="-128"/>
              </a:rPr>
              <a:t>】</a:t>
            </a:r>
          </a:p>
          <a:p>
            <a:r>
              <a:rPr kumimoji="1" lang="ja-JP" altLang="en-US" sz="1050" dirty="0" smtClean="0">
                <a:latin typeface="Meiryo UI" panose="020B0604030504040204" pitchFamily="50" charset="-128"/>
                <a:ea typeface="Meiryo UI" panose="020B0604030504040204" pitchFamily="50" charset="-128"/>
              </a:rPr>
              <a:t>・内容、シナリオが映像制作の趣旨</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に沿ったものか</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・見ている人に伝わりやすい内容か</a:t>
            </a:r>
            <a:endParaRPr kumimoji="1" lang="en-US" altLang="ja-JP" sz="1050" dirty="0" smtClean="0">
              <a:latin typeface="Meiryo UI" panose="020B0604030504040204" pitchFamily="50" charset="-128"/>
              <a:ea typeface="Meiryo UI" panose="020B0604030504040204" pitchFamily="50" charset="-128"/>
            </a:endParaRPr>
          </a:p>
        </p:txBody>
      </p:sp>
      <p:sp>
        <p:nvSpPr>
          <p:cNvPr id="23" name="正方形/長方形 22"/>
          <p:cNvSpPr/>
          <p:nvPr/>
        </p:nvSpPr>
        <p:spPr>
          <a:xfrm>
            <a:off x="7103549" y="5144057"/>
            <a:ext cx="2268448" cy="2515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smtClean="0">
                <a:latin typeface="Meiryo UI" panose="020B0604030504040204" pitchFamily="50" charset="-128"/>
                <a:ea typeface="Meiryo UI" panose="020B0604030504040204" pitchFamily="50" charset="-128"/>
              </a:rPr>
              <a:t>編集チェック</a:t>
            </a:r>
            <a:endParaRPr kumimoji="1" lang="en-US" altLang="ja-JP" sz="1200" dirty="0" smtClean="0">
              <a:latin typeface="Meiryo UI" panose="020B0604030504040204" pitchFamily="50" charset="-128"/>
              <a:ea typeface="Meiryo UI" panose="020B0604030504040204" pitchFamily="50" charset="-128"/>
            </a:endParaRPr>
          </a:p>
        </p:txBody>
      </p:sp>
      <p:sp>
        <p:nvSpPr>
          <p:cNvPr id="24" name="正方形/長方形 23"/>
          <p:cNvSpPr/>
          <p:nvPr/>
        </p:nvSpPr>
        <p:spPr>
          <a:xfrm>
            <a:off x="7103549" y="5499877"/>
            <a:ext cx="2268448" cy="2515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納品</a:t>
            </a:r>
            <a:endParaRPr kumimoji="1" lang="en-US" altLang="ja-JP" sz="1200" dirty="0" smtClean="0">
              <a:latin typeface="Meiryo UI" panose="020B0604030504040204" pitchFamily="50" charset="-128"/>
              <a:ea typeface="Meiryo UI" panose="020B0604030504040204" pitchFamily="50" charset="-128"/>
            </a:endParaRPr>
          </a:p>
        </p:txBody>
      </p:sp>
      <p:sp>
        <p:nvSpPr>
          <p:cNvPr id="19" name="角丸四角形 18"/>
          <p:cNvSpPr/>
          <p:nvPr/>
        </p:nvSpPr>
        <p:spPr>
          <a:xfrm>
            <a:off x="426194" y="4746171"/>
            <a:ext cx="5281986" cy="18975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600"/>
              </a:spcBef>
            </a:pPr>
            <a:r>
              <a:rPr kumimoji="1" lang="ja-JP" altLang="en-US" sz="1400" dirty="0" smtClean="0">
                <a:solidFill>
                  <a:schemeClr val="tx1"/>
                </a:solidFill>
              </a:rPr>
              <a:t>府内給水スポット</a:t>
            </a:r>
            <a:endParaRPr kumimoji="1" lang="en-US" altLang="ja-JP" sz="1400" dirty="0" smtClean="0">
              <a:solidFill>
                <a:schemeClr val="tx1"/>
              </a:solidFill>
            </a:endParaRPr>
          </a:p>
          <a:p>
            <a:pPr>
              <a:spcBef>
                <a:spcPts val="600"/>
              </a:spcBef>
            </a:pPr>
            <a:r>
              <a:rPr kumimoji="1" lang="ja-JP" altLang="en-US" sz="1400" dirty="0" smtClean="0">
                <a:solidFill>
                  <a:schemeClr val="tx1"/>
                </a:solidFill>
              </a:rPr>
              <a:t>・天王寺動物園</a:t>
            </a:r>
            <a:endParaRPr kumimoji="1" lang="en-US" altLang="ja-JP" sz="1400" dirty="0" smtClean="0">
              <a:solidFill>
                <a:schemeClr val="tx1"/>
              </a:solidFill>
            </a:endParaRPr>
          </a:p>
          <a:p>
            <a:pPr>
              <a:spcBef>
                <a:spcPts val="600"/>
              </a:spcBef>
            </a:pPr>
            <a:r>
              <a:rPr kumimoji="1" lang="ja-JP" altLang="en-US" sz="1400" dirty="0" smtClean="0">
                <a:solidFill>
                  <a:schemeClr val="tx1"/>
                </a:solidFill>
              </a:rPr>
              <a:t>・大阪城公園</a:t>
            </a:r>
            <a:endParaRPr kumimoji="1" lang="en-US" altLang="ja-JP" sz="1400" dirty="0" smtClean="0">
              <a:solidFill>
                <a:schemeClr val="tx1"/>
              </a:solidFill>
            </a:endParaRPr>
          </a:p>
          <a:p>
            <a:pPr>
              <a:spcBef>
                <a:spcPts val="600"/>
              </a:spcBef>
            </a:pPr>
            <a:r>
              <a:rPr kumimoji="1" lang="ja-JP" altLang="en-US" sz="1400" dirty="0" smtClean="0">
                <a:solidFill>
                  <a:schemeClr val="tx1"/>
                </a:solidFill>
              </a:rPr>
              <a:t>・つぼ市製茶</a:t>
            </a:r>
            <a:endParaRPr kumimoji="1" lang="en-US" altLang="ja-JP" sz="1400" dirty="0" smtClean="0">
              <a:solidFill>
                <a:schemeClr val="tx1"/>
              </a:solidFill>
            </a:endParaRPr>
          </a:p>
          <a:p>
            <a:pPr>
              <a:spcBef>
                <a:spcPts val="600"/>
              </a:spcBef>
            </a:pPr>
            <a:r>
              <a:rPr kumimoji="1" lang="ja-JP" altLang="en-US" sz="1400" dirty="0" smtClean="0">
                <a:solidFill>
                  <a:schemeClr val="tx1"/>
                </a:solidFill>
              </a:rPr>
              <a:t>・天神祭</a:t>
            </a:r>
            <a:endParaRPr kumimoji="1" lang="en-US" altLang="ja-JP" sz="1400" dirty="0" smtClean="0">
              <a:solidFill>
                <a:schemeClr val="tx1"/>
              </a:solidFill>
            </a:endParaRPr>
          </a:p>
          <a:p>
            <a:pPr>
              <a:spcBef>
                <a:spcPts val="600"/>
              </a:spcBef>
            </a:pPr>
            <a:r>
              <a:rPr kumimoji="1" lang="ja-JP" altLang="en-US" sz="1400" dirty="0" smtClean="0">
                <a:solidFill>
                  <a:schemeClr val="tx1"/>
                </a:solidFill>
              </a:rPr>
              <a:t>・無印店舗　等</a:t>
            </a:r>
            <a:endParaRPr kumimoji="1" lang="en-US" altLang="ja-JP" sz="1400" dirty="0" smtClean="0">
              <a:solidFill>
                <a:schemeClr val="tx1"/>
              </a:solidFill>
            </a:endParaRPr>
          </a:p>
          <a:p>
            <a:endParaRPr kumimoji="1" lang="en-US" altLang="ja-JP" sz="1200" dirty="0" smtClean="0">
              <a:solidFill>
                <a:schemeClr val="tx1"/>
              </a:solidFill>
            </a:endParaRPr>
          </a:p>
          <a:p>
            <a:endParaRPr kumimoji="1" lang="ja-JP" altLang="en-US" sz="1200" dirty="0">
              <a:solidFill>
                <a:schemeClr val="tx1"/>
              </a:solidFill>
            </a:endParaRPr>
          </a:p>
        </p:txBody>
      </p:sp>
      <p:grpSp>
        <p:nvGrpSpPr>
          <p:cNvPr id="30" name="グループ化 29"/>
          <p:cNvGrpSpPr/>
          <p:nvPr/>
        </p:nvGrpSpPr>
        <p:grpSpPr>
          <a:xfrm>
            <a:off x="2147405" y="4865542"/>
            <a:ext cx="3476406" cy="1716830"/>
            <a:chOff x="1845906" y="1484493"/>
            <a:chExt cx="9179895" cy="4533509"/>
          </a:xfrm>
        </p:grpSpPr>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1894" y="1494702"/>
              <a:ext cx="3662255" cy="2060020"/>
            </a:xfrm>
            <a:prstGeom prst="rect">
              <a:avLst/>
            </a:prstGeom>
          </p:spPr>
        </p:pic>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5891" y="1484493"/>
              <a:ext cx="1226955" cy="2056780"/>
            </a:xfrm>
            <a:prstGeom prst="rect">
              <a:avLst/>
            </a:prstGeom>
          </p:spPr>
        </p:pic>
        <p:pic>
          <p:nvPicPr>
            <p:cNvPr id="33" name="図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2209" y="3782782"/>
              <a:ext cx="1140910" cy="2163186"/>
            </a:xfrm>
            <a:prstGeom prst="rect">
              <a:avLst/>
            </a:prstGeom>
          </p:spPr>
        </p:pic>
        <p:pic>
          <p:nvPicPr>
            <p:cNvPr id="34" name="図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0225" y="3780133"/>
              <a:ext cx="1595576" cy="2127435"/>
            </a:xfrm>
            <a:prstGeom prst="rect">
              <a:avLst/>
            </a:prstGeom>
          </p:spPr>
        </p:pic>
        <p:pic>
          <p:nvPicPr>
            <p:cNvPr id="35" name="図 34">
              <a:extLst>
                <a:ext uri="{FF2B5EF4-FFF2-40B4-BE49-F238E27FC236}">
                  <a16:creationId xmlns:a16="http://schemas.microsoft.com/office/drawing/2014/main" id="{0E267B6F-ECBE-514B-BB7A-C8A00E9603F5}"/>
                </a:ext>
              </a:extLst>
            </p:cNvPr>
            <p:cNvPicPr>
              <a:picLocks noChangeAspect="1"/>
            </p:cNvPicPr>
            <p:nvPr/>
          </p:nvPicPr>
          <p:blipFill rotWithShape="1">
            <a:blip r:embed="rId7"/>
            <a:srcRect l="42949" t="7941" r="12821"/>
            <a:stretch/>
          </p:blipFill>
          <p:spPr>
            <a:xfrm>
              <a:off x="7073290" y="3780133"/>
              <a:ext cx="1837972" cy="2165835"/>
            </a:xfrm>
            <a:prstGeom prst="rect">
              <a:avLst/>
            </a:prstGeom>
          </p:spPr>
        </p:pic>
        <p:pic>
          <p:nvPicPr>
            <p:cNvPr id="36" name="図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45906" y="1484493"/>
              <a:ext cx="3290849" cy="2056780"/>
            </a:xfrm>
            <a:prstGeom prst="rect">
              <a:avLst/>
            </a:prstGeom>
          </p:spPr>
        </p:pic>
        <p:pic>
          <p:nvPicPr>
            <p:cNvPr id="37" name="図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45906" y="3822658"/>
              <a:ext cx="3290848" cy="2195344"/>
            </a:xfrm>
            <a:prstGeom prst="rect">
              <a:avLst/>
            </a:prstGeom>
          </p:spPr>
        </p:pic>
      </p:grpSp>
      <p:sp>
        <p:nvSpPr>
          <p:cNvPr id="27" name="正方形/長方形 26"/>
          <p:cNvSpPr/>
          <p:nvPr/>
        </p:nvSpPr>
        <p:spPr>
          <a:xfrm>
            <a:off x="8478020" y="59625"/>
            <a:ext cx="1214127" cy="485775"/>
          </a:xfrm>
          <a:prstGeom prst="rect">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dirty="0" smtClean="0">
                <a:solidFill>
                  <a:schemeClr val="tx1"/>
                </a:solidFill>
                <a:latin typeface="ＭＳ ゴシック" panose="020B0609070205080204" pitchFamily="49" charset="-128"/>
                <a:ea typeface="ＭＳ ゴシック" panose="020B0609070205080204" pitchFamily="49" charset="-128"/>
              </a:rPr>
              <a:t>資料</a:t>
            </a:r>
            <a:r>
              <a:rPr kumimoji="1" lang="ja-JP" altLang="en-US" sz="1400" dirty="0">
                <a:solidFill>
                  <a:schemeClr val="tx1"/>
                </a:solidFill>
                <a:latin typeface="ＭＳ ゴシック" panose="020B0609070205080204" pitchFamily="49" charset="-128"/>
                <a:ea typeface="ＭＳ ゴシック" panose="020B0609070205080204" pitchFamily="49" charset="-128"/>
              </a:rPr>
              <a:t>４</a:t>
            </a:r>
          </a:p>
        </p:txBody>
      </p:sp>
    </p:spTree>
    <p:extLst>
      <p:ext uri="{BB962C8B-B14F-4D97-AF65-F5344CB8AC3E}">
        <p14:creationId xmlns:p14="http://schemas.microsoft.com/office/powerpoint/2010/main" val="3611331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1571</TotalTime>
  <Words>425</Words>
  <Application>Microsoft Office PowerPoint</Application>
  <PresentationFormat>A4 210 x 297 mm</PresentationFormat>
  <Paragraphs>67</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Meiryo UI</vt:lpstr>
      <vt:lpstr>ＭＳ ゴシック</vt:lpstr>
      <vt:lpstr>游ゴシック</vt:lpstr>
      <vt:lpstr>游ゴシック Light</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上川　真依</cp:lastModifiedBy>
  <cp:revision>70</cp:revision>
  <cp:lastPrinted>2020-07-13T11:16:35Z</cp:lastPrinted>
  <dcterms:created xsi:type="dcterms:W3CDTF">2020-03-17T04:29:03Z</dcterms:created>
  <dcterms:modified xsi:type="dcterms:W3CDTF">2021-10-27T10:51:14Z</dcterms:modified>
</cp:coreProperties>
</file>