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12801600" cy="9601200" type="A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福田　稔" initials="福田　稔" lastIdx="1" clrIdx="0">
    <p:extLst>
      <p:ext uri="{19B8F6BF-5375-455C-9EA6-DF929625EA0E}">
        <p15:presenceInfo xmlns:p15="http://schemas.microsoft.com/office/powerpoint/2012/main" userId="S-1-5-21-161959346-1900351369-444732941-1994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7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90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34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06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93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1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68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794D-9A97-48B4-967D-0EBA4AFEA237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875D-B271-463E-BE58-0D48F0BB7C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8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/>
          <p:cNvSpPr/>
          <p:nvPr/>
        </p:nvSpPr>
        <p:spPr>
          <a:xfrm>
            <a:off x="6288959" y="514752"/>
            <a:ext cx="5883670" cy="9005475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83" name="正方形/長方形 82"/>
          <p:cNvSpPr/>
          <p:nvPr/>
        </p:nvSpPr>
        <p:spPr>
          <a:xfrm>
            <a:off x="8438" y="5830786"/>
            <a:ext cx="6206423" cy="3706791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69" name="正方形/長方形 68"/>
          <p:cNvSpPr/>
          <p:nvPr/>
        </p:nvSpPr>
        <p:spPr>
          <a:xfrm>
            <a:off x="10972" y="562584"/>
            <a:ext cx="6206423" cy="4996006"/>
          </a:xfrm>
          <a:prstGeom prst="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2" name="正方形/長方形 1"/>
          <p:cNvSpPr/>
          <p:nvPr/>
        </p:nvSpPr>
        <p:spPr>
          <a:xfrm>
            <a:off x="-4703" y="25710"/>
            <a:ext cx="5218157" cy="321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1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60" y="-9229"/>
            <a:ext cx="516431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kumimoji="1" lang="ja-JP" altLang="en-US" sz="2001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マイボトルパートナーズについて</a:t>
            </a:r>
            <a:endParaRPr kumimoji="1" lang="ja-JP" altLang="en-US" sz="2001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2104" y="404303"/>
            <a:ext cx="1068595" cy="402741"/>
          </a:xfrm>
          <a:prstGeom prst="roundRect">
            <a:avLst/>
          </a:prstGeom>
          <a:gradFill>
            <a:gsLst>
              <a:gs pos="0">
                <a:srgbClr val="0099FF"/>
              </a:gs>
              <a:gs pos="21000">
                <a:srgbClr val="9FD9FF"/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70C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1399" tIns="55695" rIns="141399" bIns="0" anchor="ctr">
            <a:spAutoFit/>
          </a:bodyPr>
          <a:lstStyle/>
          <a:p>
            <a:pPr algn="ctr"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背　景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6271303" y="415073"/>
            <a:ext cx="4119784" cy="334637"/>
          </a:xfrm>
          <a:prstGeom prst="roundRect">
            <a:avLst/>
          </a:prstGeom>
          <a:gradFill>
            <a:gsLst>
              <a:gs pos="0">
                <a:srgbClr val="0099FF"/>
              </a:gs>
              <a:gs pos="21000">
                <a:srgbClr val="9FD9FF"/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70C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1399" tIns="55695" rIns="141399" bIns="0" anchor="ctr">
            <a:spAutoFit/>
          </a:bodyPr>
          <a:lstStyle/>
          <a:p>
            <a:pPr algn="ctr"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おおさかマイボトルパートナーズの設置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2358174" y="553855"/>
            <a:ext cx="473012" cy="890040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306400" y="1148488"/>
            <a:ext cx="553998" cy="9240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マイボトルユーザーに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やさしい持続可能な街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294084" y="4015532"/>
            <a:ext cx="24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取組目標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287400" y="4978665"/>
            <a:ext cx="2838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■取組み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260776" y="789544"/>
            <a:ext cx="24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■キックオフ宣言（活動目的）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6442986" y="4332334"/>
            <a:ext cx="2618802" cy="6314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0971" y="1697775"/>
            <a:ext cx="24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ペットボトル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の現状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6770" y="1925782"/>
            <a:ext cx="385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販売量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長期的に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増加傾向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年間約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万トン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回収率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 90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94822" y="4332334"/>
            <a:ext cx="519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●ペットボトルの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販売量は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増加し続けている。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●回収リサイクルシステムが整備されているものの、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10%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弱は回収できていない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●中国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の廃棄物輸入規制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等の影響に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より、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国内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循環の必要性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が増している。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672990" y="5051161"/>
            <a:ext cx="563349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「大阪ブルー・オーシャン・ビジョン」の実現に向け、海洋</a:t>
            </a:r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プラスチックごみとなるリスク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を減らす</a:t>
            </a:r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105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05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ペットボトルの使</a:t>
            </a:r>
            <a:r>
              <a:rPr kumimoji="1" lang="ja-JP" altLang="en-US" sz="1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用量そのものを減らして</a:t>
            </a:r>
            <a:r>
              <a:rPr kumimoji="1" lang="ja-JP" altLang="en-US" sz="1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いくことが必要</a:t>
            </a:r>
            <a:endParaRPr kumimoji="1" lang="ja-JP" altLang="en-US" sz="1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294055" y="4300475"/>
            <a:ext cx="5499756" cy="683463"/>
          </a:xfrm>
          <a:prstGeom prst="roundRect">
            <a:avLst/>
          </a:prstGeom>
          <a:noFill/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562140"/>
              </p:ext>
            </p:extLst>
          </p:nvPr>
        </p:nvGraphicFramePr>
        <p:xfrm>
          <a:off x="6344398" y="5252414"/>
          <a:ext cx="5763056" cy="291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377">
                  <a:extLst>
                    <a:ext uri="{9D8B030D-6E8A-4147-A177-3AD203B41FA5}">
                      <a16:colId xmlns:a16="http://schemas.microsoft.com/office/drawing/2014/main" val="1289785540"/>
                    </a:ext>
                  </a:extLst>
                </a:gridCol>
                <a:gridCol w="4203679">
                  <a:extLst>
                    <a:ext uri="{9D8B030D-6E8A-4147-A177-3AD203B41FA5}">
                      <a16:colId xmlns:a16="http://schemas.microsoft.com/office/drawing/2014/main" val="3344318241"/>
                    </a:ext>
                  </a:extLst>
                </a:gridCol>
              </a:tblGrid>
              <a:tr h="3294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　　容　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26056"/>
                  </a:ext>
                </a:extLst>
              </a:tr>
              <a:tr h="616528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マイボトル利用啓発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○イベント出展による啓発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○マイボトル利用意識等実態調査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○若年世代への環境教育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3463943261"/>
                  </a:ext>
                </a:extLst>
              </a:tr>
              <a:tr h="538552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給水スポット普及</a:t>
                      </a:r>
                      <a:endParaRPr kumimoji="1" lang="en-US" altLang="ja-JP" sz="12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○公共施設における無料給水機モデル設置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○観光、集客施設における給水機設置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○イベントにおける給水機設置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○マイボトル利用可能店舗の拡大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2862557040"/>
                  </a:ext>
                </a:extLst>
              </a:tr>
              <a:tr h="641285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情報発信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○給水スポットの情報発信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○アプリを活用したマイボトルの利用促進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○ロゴ等を活用した取組みの統一的な情報発信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400414482"/>
                  </a:ext>
                </a:extLst>
              </a:tr>
              <a:tr h="530144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パートナーズ会議</a:t>
                      </a:r>
                      <a:endParaRPr kumimoji="1" lang="ja-JP" altLang="en-US" sz="12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○メンバー同士の情報共有、新たな取組みの検討、意見交換のため、会議を年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回程度開催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884363260"/>
                  </a:ext>
                </a:extLst>
              </a:tr>
            </a:tbl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1829" y="821831"/>
            <a:ext cx="261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海洋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プラスチックごみ問題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105" y="1068673"/>
            <a:ext cx="609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プラスチックごみに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よる海洋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汚染の深刻化に伴い、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使い捨てプラスチックの</a:t>
            </a:r>
            <a:r>
              <a:rPr kumimoji="1" lang="ja-JP" altLang="en-US" sz="12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削減機運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が高まっている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。日本は、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人あたりのプラスチック製容器包装の廃棄量がアメリカに次いで、世界で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番目に多いといわれており、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kumimoji="1" lang="en-US" altLang="ja-JP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2-6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万トンのプラスチックごみを流出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させていると推定されている。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19439" y="3998508"/>
            <a:ext cx="1978151" cy="23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4" dirty="0">
                <a:latin typeface="Meiryo UI" panose="020B0604030504040204" pitchFamily="50" charset="-128"/>
                <a:ea typeface="Meiryo UI" panose="020B0604030504040204" pitchFamily="50" charset="-128"/>
              </a:rPr>
              <a:t>PET</a:t>
            </a:r>
            <a:r>
              <a:rPr kumimoji="1" lang="ja-JP" altLang="en-US" sz="904" dirty="0">
                <a:latin typeface="Meiryo UI" panose="020B0604030504040204" pitchFamily="50" charset="-128"/>
                <a:ea typeface="Meiryo UI" panose="020B0604030504040204" pitchFamily="50" charset="-128"/>
              </a:rPr>
              <a:t>ボトルリサイクル推進協議会資料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09750" y="1926273"/>
            <a:ext cx="3252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処理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 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割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が国内再資源化等、</a:t>
            </a:r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割が輸出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05354" y="2376242"/>
            <a:ext cx="1877121" cy="9444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28028" y="2789476"/>
            <a:ext cx="1881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指定法人引き渡し量・指定法人を除く国内向け回収量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849884" y="2458550"/>
            <a:ext cx="1132321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22" b="1" dirty="0">
                <a:latin typeface="Meiryo UI" panose="020B0604030504040204" pitchFamily="50" charset="-128"/>
                <a:ea typeface="Meiryo UI" panose="020B0604030504040204" pitchFamily="50" charset="-128"/>
              </a:rPr>
              <a:t>421</a:t>
            </a:r>
            <a:r>
              <a:rPr kumimoji="1" lang="ja-JP" altLang="en-US" sz="1422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千トン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395479" y="3365565"/>
            <a:ext cx="1894775" cy="6200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428028" y="3684161"/>
            <a:ext cx="2126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使用済み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PET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ボトル輸出量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34595" y="3411965"/>
            <a:ext cx="1820251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22" b="1" dirty="0">
                <a:latin typeface="Meiryo UI" panose="020B0604030504040204" pitchFamily="50" charset="-128"/>
                <a:ea typeface="Meiryo UI" panose="020B0604030504040204" pitchFamily="50" charset="-128"/>
              </a:rPr>
              <a:t>211</a:t>
            </a:r>
            <a:r>
              <a:rPr kumimoji="1" lang="ja-JP" altLang="en-US" sz="1422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千トン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推定</a:t>
            </a:r>
            <a:r>
              <a:rPr kumimoji="1"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634031" y="2369445"/>
            <a:ext cx="405154" cy="902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0551" y="2420618"/>
            <a:ext cx="369332" cy="11217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再生樹脂等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31232" y="4176921"/>
            <a:ext cx="603627" cy="2485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60959" y="4144052"/>
            <a:ext cx="746040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22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83091"/>
              </p:ext>
            </p:extLst>
          </p:nvPr>
        </p:nvGraphicFramePr>
        <p:xfrm>
          <a:off x="6345370" y="2156614"/>
          <a:ext cx="5777332" cy="178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47">
                  <a:extLst>
                    <a:ext uri="{9D8B030D-6E8A-4147-A177-3AD203B41FA5}">
                      <a16:colId xmlns:a16="http://schemas.microsoft.com/office/drawing/2014/main" val="2692986723"/>
                    </a:ext>
                  </a:extLst>
                </a:gridCol>
                <a:gridCol w="1825933">
                  <a:extLst>
                    <a:ext uri="{9D8B030D-6E8A-4147-A177-3AD203B41FA5}">
                      <a16:colId xmlns:a16="http://schemas.microsoft.com/office/drawing/2014/main" val="263395629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262991342"/>
                    </a:ext>
                  </a:extLst>
                </a:gridCol>
                <a:gridCol w="2016677">
                  <a:extLst>
                    <a:ext uri="{9D8B030D-6E8A-4147-A177-3AD203B41FA5}">
                      <a16:colId xmlns:a16="http://schemas.microsoft.com/office/drawing/2014/main" val="637746680"/>
                    </a:ext>
                  </a:extLst>
                </a:gridCol>
              </a:tblGrid>
              <a:tr h="2806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分類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　　称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分類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名　　称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1199732754"/>
                  </a:ext>
                </a:extLst>
              </a:tr>
              <a:tr h="578986">
                <a:tc rowSpan="3"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事業者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象印マホービン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タイガー魔法瓶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ピーコック魔法瓶工業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オルゴ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ウォータースタンド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)OSG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コーポレーション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ウォーターネット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株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ボトルト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NPO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団体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Do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！ネットワーク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大阪府民環境会議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SDG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サポーターズ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2075324218"/>
                  </a:ext>
                </a:extLst>
              </a:tr>
              <a:tr h="4227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行政等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大阪市、堺市、熊取町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泉大津市、大阪府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1422082360"/>
                  </a:ext>
                </a:extLst>
              </a:tr>
              <a:tr h="4095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水道事業者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大阪市水道局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18168" marR="118168" marT="59084" marB="59084"/>
                </a:tc>
                <a:extLst>
                  <a:ext uri="{0D108BD9-81ED-4DB2-BD59-A6C34878D82A}">
                    <a16:rowId xmlns:a16="http://schemas.microsoft.com/office/drawing/2014/main" val="3705992496"/>
                  </a:ext>
                </a:extLst>
              </a:tr>
            </a:tbl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62684" y="6050636"/>
            <a:ext cx="38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■マイボトル普及等に関する現状・課題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4973" y="6282047"/>
            <a:ext cx="602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環境省の調査に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よると、マイボトル所有率は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。職場や学校で使用することが多く、「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いつでも飲み物が飲めること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kumimoji="1" lang="ja-JP" altLang="en-US" sz="12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経済的なメリット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」に魅力を感じている人が多い。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52786" y="9076924"/>
            <a:ext cx="521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飲料補充スポットの拡大などの</a:t>
            </a:r>
            <a:r>
              <a:rPr kumimoji="1" lang="ja-JP" altLang="en-US" sz="1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マイボトルの利用環境の改善</a:t>
            </a:r>
            <a:endParaRPr kumimoji="1" lang="en-US" altLang="ja-JP" sz="12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経済的メリットの訴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求に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より、さら</a:t>
            </a:r>
            <a:r>
              <a:rPr kumimoji="1"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なる普及を</a:t>
            </a:r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見込める可能性</a:t>
            </a:r>
          </a:p>
        </p:txBody>
      </p:sp>
      <p:sp>
        <p:nvSpPr>
          <p:cNvPr id="62" name="右矢印 61"/>
          <p:cNvSpPr/>
          <p:nvPr/>
        </p:nvSpPr>
        <p:spPr>
          <a:xfrm>
            <a:off x="5355056" y="2661519"/>
            <a:ext cx="226274" cy="40634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" y="2345478"/>
            <a:ext cx="3304921" cy="1675020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294055" y="2420618"/>
            <a:ext cx="776644" cy="27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63" dirty="0">
                <a:latin typeface="Meiryo UI" panose="020B0604030504040204" pitchFamily="50" charset="-128"/>
                <a:ea typeface="Meiryo UI" panose="020B0604030504040204" pitchFamily="50" charset="-128"/>
              </a:rPr>
              <a:t>回収率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681990" y="2681573"/>
            <a:ext cx="776644" cy="27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63" dirty="0">
                <a:latin typeface="Meiryo UI" panose="020B0604030504040204" pitchFamily="50" charset="-128"/>
                <a:ea typeface="Meiryo UI" panose="020B0604030504040204" pitchFamily="50" charset="-128"/>
              </a:rPr>
              <a:t>販売量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2268314" y="2804724"/>
            <a:ext cx="511073" cy="10747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878512" y="2585802"/>
            <a:ext cx="429510" cy="12395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72" y="6743712"/>
            <a:ext cx="5741393" cy="2292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466576" y="43998"/>
            <a:ext cx="126187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資料１</a:t>
            </a:r>
            <a:r>
              <a:rPr kumimoji="1" lang="en-US" altLang="ja-JP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84667" y="5132995"/>
            <a:ext cx="388322" cy="33229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 80"/>
          <p:cNvSpPr/>
          <p:nvPr/>
        </p:nvSpPr>
        <p:spPr bwMode="auto">
          <a:xfrm>
            <a:off x="24672" y="5613132"/>
            <a:ext cx="2080854" cy="402741"/>
          </a:xfrm>
          <a:prstGeom prst="roundRect">
            <a:avLst/>
          </a:prstGeom>
          <a:gradFill>
            <a:gsLst>
              <a:gs pos="0">
                <a:srgbClr val="0099FF"/>
              </a:gs>
              <a:gs pos="21000">
                <a:srgbClr val="9FD9FF"/>
              </a:gs>
              <a:gs pos="100000">
                <a:schemeClr val="bg1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70C0"/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1399" tIns="55695" rIns="141399" bIns="0" anchor="ctr">
            <a:spAutoFit/>
          </a:bodyPr>
          <a:lstStyle/>
          <a:p>
            <a:pPr algn="ctr">
              <a:defRPr/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マイボトルの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普及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ＭＳ Ｐゴシック" pitchFamily="50" charset="-128"/>
            </a:endParaRPr>
          </a:p>
        </p:txBody>
      </p:sp>
      <p:sp>
        <p:nvSpPr>
          <p:cNvPr id="85" name="右矢印 84"/>
          <p:cNvSpPr/>
          <p:nvPr/>
        </p:nvSpPr>
        <p:spPr>
          <a:xfrm>
            <a:off x="356951" y="9149533"/>
            <a:ext cx="388322" cy="33229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402940" y="1088480"/>
            <a:ext cx="5740898" cy="609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331376" y="1150283"/>
            <a:ext cx="580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大阪・関西万博の開催に向け</a:t>
            </a:r>
            <a:r>
              <a:rPr kumimoji="1" lang="ja-JP" altLang="en-US" sz="1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、各主体が連携</a:t>
            </a:r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して、環境と健康に</a:t>
            </a:r>
            <a:endParaRPr kumimoji="1" lang="en-US" altLang="ja-JP" sz="1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配慮した、マイボトルユーザーにやさしい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持続可能な</a:t>
            </a:r>
            <a:r>
              <a:rPr kumimoji="1" lang="ja-JP" altLang="en-US" sz="1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街おおさかを実現します。</a:t>
            </a:r>
            <a:endParaRPr kumimoji="1" lang="en-US" altLang="ja-JP" sz="1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6260776" y="1857678"/>
            <a:ext cx="24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■構成メンバー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421384" y="1884252"/>
            <a:ext cx="2865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団体（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R2.2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時点）　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随時、メンバー募集中　　　　 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503864" y="4529260"/>
            <a:ext cx="2543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給水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スポット数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１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０００箇所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rot="5400000">
            <a:off x="11236077" y="5530057"/>
            <a:ext cx="2094449" cy="16615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7" name="図 9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21" y="8213153"/>
            <a:ext cx="1819283" cy="126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755" y="8213153"/>
            <a:ext cx="989896" cy="1268401"/>
          </a:xfrm>
          <a:prstGeom prst="rect">
            <a:avLst/>
          </a:prstGeom>
        </p:spPr>
      </p:pic>
      <p:sp>
        <p:nvSpPr>
          <p:cNvPr id="99" name="テキスト ボックス 98"/>
          <p:cNvSpPr txBox="1"/>
          <p:nvPr/>
        </p:nvSpPr>
        <p:spPr>
          <a:xfrm>
            <a:off x="6453174" y="8219079"/>
            <a:ext cx="976020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イベント啓発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342368" y="8201909"/>
            <a:ext cx="1205535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給水機設置・啓発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" name="図 10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5" y="8229818"/>
            <a:ext cx="865142" cy="1191428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7599037" y="4363293"/>
            <a:ext cx="473207" cy="2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</a:t>
            </a:r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9488652" y="4329755"/>
            <a:ext cx="2618802" cy="648910"/>
          </a:xfrm>
          <a:prstGeom prst="roundRect">
            <a:avLst/>
          </a:prstGeom>
          <a:solidFill>
            <a:srgbClr val="92D050"/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543578" y="4354060"/>
            <a:ext cx="2733609" cy="630942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日常的にマイボトルを携帯する人の割合</a:t>
            </a:r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endParaRPr kumimoji="1"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８０％　（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kumimoji="1" lang="en-US" altLang="ja-JP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 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※2019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月時点</a:t>
            </a:r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2019.12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おおさか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ネット調査データ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二等辺三角形 4"/>
          <p:cNvSpPr/>
          <p:nvPr/>
        </p:nvSpPr>
        <p:spPr>
          <a:xfrm rot="5400000">
            <a:off x="9003112" y="4452228"/>
            <a:ext cx="529917" cy="28497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413226" y="4049833"/>
            <a:ext cx="24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目指すゴール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0390452" y="8216116"/>
            <a:ext cx="749619" cy="25984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情報発信</a:t>
            </a:r>
            <a:endParaRPr kumimoji="1" lang="ja-JP" altLang="en-US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96984" y="2146003"/>
            <a:ext cx="744674" cy="23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sz="904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ja-JP" altLang="en-US" sz="90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29060" y="8367889"/>
            <a:ext cx="1423292" cy="23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kumimoji="1" lang="en-US" altLang="ja-JP" sz="90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90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年度環境省調査</a:t>
            </a:r>
            <a:endParaRPr kumimoji="1" lang="ja-JP" altLang="en-US" sz="90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8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6" y="0"/>
            <a:ext cx="12427284" cy="93204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4703" y="-11717"/>
            <a:ext cx="5469838" cy="359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1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77" y="-26468"/>
            <a:ext cx="5750184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マイボトルユーザーにやさしい持続可能な街おおさか</a:t>
            </a:r>
            <a:endParaRPr kumimoji="1" lang="ja-JP" altLang="en-US" sz="2001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40066" y="569337"/>
            <a:ext cx="2516321" cy="884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66" y="625484"/>
            <a:ext cx="613816" cy="7720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595627" y="930506"/>
            <a:ext cx="210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・給水、飲料補充スポット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・タイアップイベント開催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45509" y="603221"/>
            <a:ext cx="1295783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集客施設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1243" y="1997975"/>
            <a:ext cx="3653789" cy="128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09875" y="2324077"/>
            <a:ext cx="2353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・給水、飲料補充スポット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・オリジナルボトル販売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・インバウンド向け、多言語対応の給水スポット案内表示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55314" y="1997644"/>
            <a:ext cx="265971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空港・観光・宿泊施設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429603" y="1293874"/>
            <a:ext cx="2295776" cy="14488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35045" y="1327759"/>
            <a:ext cx="166615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カフェ・店舗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68884" y="1655043"/>
            <a:ext cx="1756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・飲料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メニュ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ーで安く、好きな飲料をマイボトルでサービス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191701" y="7939580"/>
            <a:ext cx="2460383" cy="1015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41492" y="8006425"/>
            <a:ext cx="1295783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オフィス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41492" y="8352916"/>
            <a:ext cx="175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・職場の給水スポットで補充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833262" y="5839731"/>
            <a:ext cx="2226517" cy="8741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99393" y="5897316"/>
            <a:ext cx="2036405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駅・バス停など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34065" y="6256991"/>
            <a:ext cx="18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・給水スポット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0220577" y="3097114"/>
            <a:ext cx="2402842" cy="7518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088150" y="3145962"/>
            <a:ext cx="1532078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ﾚｼﾞｬｰ施設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929989" y="3541175"/>
            <a:ext cx="1693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・給水スポットで補充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22" y="3119612"/>
            <a:ext cx="785028" cy="75362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34" y="5887603"/>
            <a:ext cx="663312" cy="81332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02" y="8006425"/>
            <a:ext cx="789690" cy="911181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9186096" y="7911902"/>
            <a:ext cx="2261937" cy="1109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40" y="8043417"/>
            <a:ext cx="613816" cy="77209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9708503" y="7943753"/>
            <a:ext cx="1295783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コンビニ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770199" y="8280953"/>
            <a:ext cx="175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・飲料サービスで安く、好きな飲料を補給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0474334" y="5501771"/>
            <a:ext cx="1826175" cy="1012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388" y="5620576"/>
            <a:ext cx="428726" cy="539277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11058161" y="6206331"/>
            <a:ext cx="1151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・給水スポット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1004726" y="5581723"/>
            <a:ext cx="1295783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公共施設</a:t>
            </a:r>
            <a:endParaRPr kumimoji="1" lang="en-US" altLang="ja-JP" sz="2001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学校施設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391296" y="6903105"/>
            <a:ext cx="2242765" cy="1140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63378" y="6966344"/>
            <a:ext cx="914186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　園</a:t>
            </a:r>
            <a:endParaRPr kumimoji="1" lang="ja-JP" altLang="en-US" sz="2001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97468" y="7320441"/>
            <a:ext cx="1436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・休憩中、給水スポットで補充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（熱中症対策）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2211" y="1395590"/>
            <a:ext cx="650703" cy="929575"/>
          </a:xfrm>
          <a:prstGeom prst="rect">
            <a:avLst/>
          </a:prstGeom>
        </p:spPr>
      </p:pic>
      <p:sp>
        <p:nvSpPr>
          <p:cNvPr id="64" name="角丸四角形 63"/>
          <p:cNvSpPr/>
          <p:nvPr/>
        </p:nvSpPr>
        <p:spPr>
          <a:xfrm>
            <a:off x="4215033" y="3433196"/>
            <a:ext cx="3419032" cy="17768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92" y="4298137"/>
            <a:ext cx="804795" cy="911949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4726535" y="3515684"/>
            <a:ext cx="239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給水スポット・マイボトルメニューサービス店舗を検索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022168" y="4064383"/>
            <a:ext cx="2437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・スマホのマップから探す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0" y="3631879"/>
            <a:ext cx="460322" cy="579021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868" y="3541175"/>
            <a:ext cx="529874" cy="756962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71" y="4364982"/>
            <a:ext cx="862471" cy="827972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37" y="4370898"/>
            <a:ext cx="617366" cy="756988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8" y="2119636"/>
            <a:ext cx="1140245" cy="1043324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83" y="7027631"/>
            <a:ext cx="804795" cy="911949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791" y="4409582"/>
            <a:ext cx="728246" cy="666345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0780" y="5620577"/>
            <a:ext cx="459344" cy="656205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11313994" y="43998"/>
            <a:ext cx="1414454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資料１添付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6929" y="400238"/>
            <a:ext cx="1295783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1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取組み例</a:t>
            </a:r>
            <a:endParaRPr kumimoji="1" lang="ja-JP" altLang="en-US" sz="2001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26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</TotalTime>
  <Words>688</Words>
  <Application>Microsoft Office PowerPoint</Application>
  <PresentationFormat>A3 297x420 mm</PresentationFormat>
  <Paragraphs>116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Meiryo UI</vt:lpstr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上門　卓矢</dc:creator>
  <cp:lastModifiedBy>上門　卓矢</cp:lastModifiedBy>
  <cp:revision>171</cp:revision>
  <cp:lastPrinted>2020-01-08T00:49:38Z</cp:lastPrinted>
  <dcterms:created xsi:type="dcterms:W3CDTF">2019-09-17T07:15:56Z</dcterms:created>
  <dcterms:modified xsi:type="dcterms:W3CDTF">2020-02-18T04:50:01Z</dcterms:modified>
</cp:coreProperties>
</file>