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FFFF"/>
    <a:srgbClr val="CC9900"/>
    <a:srgbClr val="DDDDDD"/>
    <a:srgbClr val="FFCCFF"/>
    <a:srgbClr val="FFCC99"/>
    <a:srgbClr val="FFCCCC"/>
    <a:srgbClr val="FF66FF"/>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varScale="1">
        <p:scale>
          <a:sx n="49" d="100"/>
          <a:sy n="49" d="100"/>
        </p:scale>
        <p:origin x="2640" y="60"/>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0D1E6-E95D-4EDC-99A7-AE1C27C2F685}"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US"/>
        </a:p>
      </dgm:t>
    </dgm:pt>
    <dgm:pt modelId="{E1DB474B-7D13-4C97-8BA1-3324F8105962}">
      <dgm:prSet custT="1"/>
      <dgm:spPr/>
      <dgm:t>
        <a:bodyPr/>
        <a:lstStyle/>
        <a:p>
          <a:pPr algn="l"/>
          <a:r>
            <a:rPr lang="ja-JP" altLang="en-US" sz="1400" b="1" u="none" dirty="0">
              <a:latin typeface="HG丸ｺﾞｼｯｸM-PRO" panose="020F0600000000000000" pitchFamily="50" charset="-128"/>
              <a:ea typeface="HG丸ｺﾞｼｯｸM-PRO" panose="020F0600000000000000" pitchFamily="50" charset="-128"/>
            </a:rPr>
            <a:t>■</a:t>
          </a:r>
          <a:r>
            <a:rPr lang="ja-JP" sz="1400" b="1" u="none" dirty="0">
              <a:latin typeface="HG丸ｺﾞｼｯｸM-PRO" panose="020F0600000000000000" pitchFamily="50" charset="-128"/>
              <a:ea typeface="HG丸ｺﾞｼｯｸM-PRO" panose="020F0600000000000000" pitchFamily="50" charset="-128"/>
            </a:rPr>
            <a:t>プログラム</a:t>
          </a:r>
          <a:endParaRPr lang="en-US" sz="1400" u="none" dirty="0">
            <a:latin typeface="HG丸ｺﾞｼｯｸM-PRO" panose="020F0600000000000000" pitchFamily="50" charset="-128"/>
            <a:ea typeface="HG丸ｺﾞｼｯｸM-PRO" panose="020F0600000000000000" pitchFamily="50" charset="-128"/>
          </a:endParaRPr>
        </a:p>
      </dgm:t>
    </dgm:pt>
    <dgm:pt modelId="{A93E2607-BDF4-45BC-8612-26019EA391EE}" type="parTrans" cxnId="{D37670C9-E8B0-4776-A814-1155F66EAC70}">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360CBCDB-C766-4302-B252-39C374922F8A}" type="sibTrans" cxnId="{D37670C9-E8B0-4776-A814-1155F66EAC70}">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7C1E5C9C-5033-4CB5-9A14-D1910291FF2E}">
      <dgm:prSet custT="1"/>
      <dgm:spPr/>
      <dgm:t>
        <a:bodyPr/>
        <a:lstStyle/>
        <a:p>
          <a:pPr algn="l"/>
          <a:r>
            <a:rPr lang="ja-JP" sz="1400" dirty="0">
              <a:latin typeface="HG丸ｺﾞｼｯｸM-PRO" panose="020F0600000000000000" pitchFamily="50" charset="-128"/>
              <a:ea typeface="HG丸ｺﾞｼｯｸM-PRO" panose="020F0600000000000000" pitchFamily="50" charset="-128"/>
            </a:rPr>
            <a:t>１　障がい者雇用の基本</a:t>
          </a:r>
          <a:endParaRPr lang="en-US" sz="1400" dirty="0">
            <a:latin typeface="HG丸ｺﾞｼｯｸM-PRO" panose="020F0600000000000000" pitchFamily="50" charset="-128"/>
            <a:ea typeface="HG丸ｺﾞｼｯｸM-PRO" panose="020F0600000000000000" pitchFamily="50" charset="-128"/>
          </a:endParaRPr>
        </a:p>
      </dgm:t>
    </dgm:pt>
    <dgm:pt modelId="{EFF7EFE5-5517-4FA1-B677-31BA9FFACD90}" type="parTrans" cxnId="{67F5C902-62B5-4005-BE29-A2AE59B88822}">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F9180404-9704-43C0-BEB3-43259D2A7982}" type="sibTrans" cxnId="{67F5C902-62B5-4005-BE29-A2AE59B88822}">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538FE241-14A8-4233-BA39-D1BDA07A6675}">
      <dgm:prSet custT="1"/>
      <dgm:spPr/>
      <dgm:t>
        <a:bodyPr anchor="ctr"/>
        <a:lstStyle/>
        <a:p>
          <a:pPr algn="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sz="1400" dirty="0" smtClean="0">
              <a:latin typeface="HG丸ｺﾞｼｯｸM-PRO" panose="020F0600000000000000" pitchFamily="50" charset="-128"/>
              <a:ea typeface="HG丸ｺﾞｼｯｸM-PRO" panose="020F0600000000000000" pitchFamily="50" charset="-128"/>
            </a:rPr>
            <a:t>大阪府障</a:t>
          </a:r>
          <a:r>
            <a:rPr lang="ja-JP" sz="1400" dirty="0">
              <a:latin typeface="HG丸ｺﾞｼｯｸM-PRO" panose="020F0600000000000000" pitchFamily="50" charset="-128"/>
              <a:ea typeface="HG丸ｺﾞｼｯｸM-PRO" panose="020F0600000000000000" pitchFamily="50" charset="-128"/>
            </a:rPr>
            <a:t>がい者雇用促進センター　</a:t>
          </a:r>
          <a:r>
            <a:rPr lang="ja-JP" sz="1400" dirty="0" smtClean="0">
              <a:latin typeface="HG丸ｺﾞｼｯｸM-PRO" panose="020F0600000000000000" pitchFamily="50" charset="-128"/>
              <a:ea typeface="HG丸ｺﾞｼｯｸM-PRO" panose="020F0600000000000000" pitchFamily="50" charset="-128"/>
            </a:rPr>
            <a:t>上席</a:t>
          </a:r>
          <a:r>
            <a:rPr lang="ja-JP" altLang="en-US" sz="1400" dirty="0" smtClean="0">
              <a:latin typeface="HG丸ｺﾞｼｯｸM-PRO" panose="020F0600000000000000" pitchFamily="50" charset="-128"/>
              <a:ea typeface="HG丸ｺﾞｼｯｸM-PRO" panose="020F0600000000000000" pitchFamily="50" charset="-128"/>
            </a:rPr>
            <a:t>調査役　中島　義晴</a:t>
          </a:r>
          <a:r>
            <a:rPr lang="ja-JP" sz="1400" dirty="0">
              <a:latin typeface="HG丸ｺﾞｼｯｸM-PRO" panose="020F0600000000000000" pitchFamily="50" charset="-128"/>
              <a:ea typeface="HG丸ｺﾞｼｯｸM-PRO" panose="020F0600000000000000" pitchFamily="50" charset="-128"/>
            </a:rPr>
            <a:t>　</a:t>
          </a:r>
          <a:endParaRPr lang="en-US" sz="1400" dirty="0">
            <a:latin typeface="HG丸ｺﾞｼｯｸM-PRO" panose="020F0600000000000000" pitchFamily="50" charset="-128"/>
            <a:ea typeface="HG丸ｺﾞｼｯｸM-PRO" panose="020F0600000000000000" pitchFamily="50" charset="-128"/>
          </a:endParaRPr>
        </a:p>
      </dgm:t>
    </dgm:pt>
    <dgm:pt modelId="{79E48887-9FDA-4F4F-BF16-3926AE47818B}" type="parTrans" cxnId="{5A884549-B295-45DF-BF2C-1C928F0FDA38}">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4152733F-6D3A-44AB-842E-3B528DE99D00}" type="sibTrans" cxnId="{5A884549-B295-45DF-BF2C-1C928F0FDA38}">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E934BC50-F221-4450-BF3C-AA47B41543A4}">
      <dgm:prSet custT="1"/>
      <dgm:spPr/>
      <dgm:t>
        <a:bodyPr/>
        <a:lstStyle/>
        <a:p>
          <a:pPr algn="l"/>
          <a:r>
            <a:rPr lang="ja-JP" sz="1400" dirty="0">
              <a:latin typeface="HG丸ｺﾞｼｯｸM-PRO" panose="020F0600000000000000" pitchFamily="50" charset="-128"/>
              <a:ea typeface="HG丸ｺﾞｼｯｸM-PRO" panose="020F0600000000000000" pitchFamily="50" charset="-128"/>
            </a:rPr>
            <a:t>２　</a:t>
          </a:r>
          <a:r>
            <a:rPr lang="ja-JP" altLang="en-US" sz="1400" dirty="0" smtClean="0">
              <a:latin typeface="HG丸ｺﾞｼｯｸM-PRO" panose="020F0600000000000000" pitchFamily="50" charset="-128"/>
              <a:ea typeface="HG丸ｺﾞｼｯｸM-PRO" panose="020F0600000000000000" pitchFamily="50" charset="-128"/>
            </a:rPr>
            <a:t>障害者雇用促進法の改正と大阪労働局の障がい者雇用の助成金について　　　</a:t>
          </a:r>
          <a:endParaRPr lang="en-US" sz="1400" dirty="0">
            <a:latin typeface="HG丸ｺﾞｼｯｸM-PRO" panose="020F0600000000000000" pitchFamily="50" charset="-128"/>
            <a:ea typeface="HG丸ｺﾞｼｯｸM-PRO" panose="020F0600000000000000" pitchFamily="50" charset="-128"/>
          </a:endParaRPr>
        </a:p>
      </dgm:t>
    </dgm:pt>
    <dgm:pt modelId="{1BCA555B-0118-4A9F-AB97-3FA04066DE2C}" type="parTrans" cxnId="{AFF6C53D-3BA4-455D-8C39-566E3E449D8E}">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069A1855-1D6F-4160-8C0A-D8F1E484E7F0}" type="sibTrans" cxnId="{AFF6C53D-3BA4-455D-8C39-566E3E449D8E}">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7CA38D3E-1DD9-4839-93DB-CD5EEAB5D279}">
      <dgm:prSet custT="1"/>
      <dgm:spPr/>
      <dgm:t>
        <a:bodyPr/>
        <a:lstStyle/>
        <a:p>
          <a:pPr algn="l"/>
          <a:r>
            <a:rPr lang="ja-JP" sz="1400" dirty="0">
              <a:latin typeface="HG丸ｺﾞｼｯｸM-PRO" panose="020F0600000000000000" pitchFamily="50" charset="-128"/>
              <a:ea typeface="HG丸ｺﾞｼｯｸM-PRO" panose="020F0600000000000000" pitchFamily="50" charset="-128"/>
            </a:rPr>
            <a:t>３　先進企業の事例紹介「障がい者の雇用管理について」</a:t>
          </a:r>
          <a:endParaRPr lang="en-US" sz="1400" dirty="0">
            <a:latin typeface="HG丸ｺﾞｼｯｸM-PRO" panose="020F0600000000000000" pitchFamily="50" charset="-128"/>
            <a:ea typeface="HG丸ｺﾞｼｯｸM-PRO" panose="020F0600000000000000" pitchFamily="50" charset="-128"/>
          </a:endParaRPr>
        </a:p>
      </dgm:t>
    </dgm:pt>
    <dgm:pt modelId="{0652803F-F4F4-480B-AFF7-8165E2F49F40}" type="parTrans" cxnId="{BD1A1121-D0B2-4580-9C26-1F5C65619FB4}">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1924C967-05D8-4DE7-835E-A03FF5948EEA}" type="sibTrans" cxnId="{BD1A1121-D0B2-4580-9C26-1F5C65619FB4}">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3F27FA70-12BD-4A0E-8F34-E77B6F0D8B07}">
      <dgm:prSet custT="1"/>
      <dgm:spPr/>
      <dgm:t>
        <a:bodyPr anchor="ctr"/>
        <a:lstStyle/>
        <a:p>
          <a:pPr algn="r"/>
          <a:r>
            <a:rPr lang="ja-JP" altLang="en-US" sz="1400" dirty="0" smtClean="0">
              <a:latin typeface="HG丸ｺﾞｼｯｸM-PRO" panose="020F0600000000000000" pitchFamily="50" charset="-128"/>
              <a:ea typeface="HG丸ｺﾞｼｯｸM-PRO" panose="020F0600000000000000" pitchFamily="50" charset="-128"/>
            </a:rPr>
            <a:t>　株式会社</a:t>
          </a:r>
          <a:r>
            <a:rPr lang="en-US" altLang="ja-JP" sz="1400" dirty="0" smtClean="0">
              <a:latin typeface="HG丸ｺﾞｼｯｸM-PRO" panose="020F0600000000000000" pitchFamily="50" charset="-128"/>
              <a:ea typeface="HG丸ｺﾞｼｯｸM-PRO" panose="020F0600000000000000" pitchFamily="50" charset="-128"/>
            </a:rPr>
            <a:t>JR</a:t>
          </a:r>
          <a:r>
            <a:rPr lang="ja-JP" altLang="en-US" sz="1400" dirty="0" smtClean="0">
              <a:latin typeface="HG丸ｺﾞｼｯｸM-PRO" panose="020F0600000000000000" pitchFamily="50" charset="-128"/>
              <a:ea typeface="HG丸ｺﾞｼｯｸM-PRO" panose="020F0600000000000000" pitchFamily="50" charset="-128"/>
            </a:rPr>
            <a:t>西日本あいウィル　代表取締役　勝田　素乃子　氏</a:t>
          </a:r>
          <a:endParaRPr lang="en-US" sz="1400" dirty="0">
            <a:latin typeface="HG丸ｺﾞｼｯｸM-PRO" panose="020F0600000000000000" pitchFamily="50" charset="-128"/>
            <a:ea typeface="HG丸ｺﾞｼｯｸM-PRO" panose="020F0600000000000000" pitchFamily="50" charset="-128"/>
          </a:endParaRPr>
        </a:p>
      </dgm:t>
    </dgm:pt>
    <dgm:pt modelId="{4A0EEEC5-85F0-4183-8444-47BFC0AED50F}" type="parTrans" cxnId="{1BF23C2B-58F8-4F8B-9746-C5BF141B4EBE}">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0AFE5433-4B06-4139-86CD-65B43BC51CD7}" type="sibTrans" cxnId="{1BF23C2B-58F8-4F8B-9746-C5BF141B4EBE}">
      <dgm:prSet/>
      <dgm:spPr/>
      <dgm:t>
        <a:bodyPr/>
        <a:lstStyle/>
        <a:p>
          <a:pPr algn="l"/>
          <a:endParaRPr lang="en-US" sz="1400">
            <a:latin typeface="HG丸ｺﾞｼｯｸM-PRO" panose="020F0600000000000000" pitchFamily="50" charset="-128"/>
            <a:ea typeface="HG丸ｺﾞｼｯｸM-PRO" panose="020F0600000000000000" pitchFamily="50" charset="-128"/>
          </a:endParaRPr>
        </a:p>
      </dgm:t>
    </dgm:pt>
    <dgm:pt modelId="{6E4C8CCE-1741-4152-86DD-DC6462421D38}">
      <dgm:prSet custT="1"/>
      <dgm:spPr/>
      <dgm:t>
        <a:bodyPr/>
        <a:lstStyle/>
        <a:p>
          <a:pPr algn="l"/>
          <a:r>
            <a:rPr lang="ja-JP" altLang="en-US" sz="1400" dirty="0" smtClean="0">
              <a:latin typeface="HG丸ｺﾞｼｯｸM-PRO" panose="020F0600000000000000" pitchFamily="50" charset="-128"/>
              <a:ea typeface="HG丸ｺﾞｼｯｸM-PRO" panose="020F0600000000000000" pitchFamily="50" charset="-128"/>
            </a:rPr>
            <a:t>　　　大阪労働局　職業安定部　職業対策課　地方障害者雇用担当官　安本　容子　氏　</a:t>
          </a:r>
          <a:endParaRPr lang="en-US" sz="1400" dirty="0">
            <a:latin typeface="HG丸ｺﾞｼｯｸM-PRO" panose="020F0600000000000000" pitchFamily="50" charset="-128"/>
            <a:ea typeface="HG丸ｺﾞｼｯｸM-PRO" panose="020F0600000000000000" pitchFamily="50" charset="-128"/>
          </a:endParaRPr>
        </a:p>
      </dgm:t>
    </dgm:pt>
    <dgm:pt modelId="{FED23053-0A6D-4B14-A4A6-BDAEF3ABC9F1}" type="parTrans" cxnId="{0BF14248-01C8-4111-AB4B-5ECC843245A7}">
      <dgm:prSet/>
      <dgm:spPr/>
      <dgm:t>
        <a:bodyPr/>
        <a:lstStyle/>
        <a:p>
          <a:endParaRPr kumimoji="1" lang="ja-JP" altLang="en-US"/>
        </a:p>
      </dgm:t>
    </dgm:pt>
    <dgm:pt modelId="{A3912765-351F-453A-B2C7-95089F6255B8}" type="sibTrans" cxnId="{0BF14248-01C8-4111-AB4B-5ECC843245A7}">
      <dgm:prSet/>
      <dgm:spPr/>
      <dgm:t>
        <a:bodyPr/>
        <a:lstStyle/>
        <a:p>
          <a:endParaRPr kumimoji="1" lang="ja-JP" altLang="en-US"/>
        </a:p>
      </dgm:t>
    </dgm:pt>
    <dgm:pt modelId="{D067B12C-C29E-42D6-822D-68AB2DF897BE}" type="pres">
      <dgm:prSet presAssocID="{6B50D1E6-E95D-4EDC-99A7-AE1C27C2F685}" presName="vert0" presStyleCnt="0">
        <dgm:presLayoutVars>
          <dgm:dir/>
          <dgm:animOne val="branch"/>
          <dgm:animLvl val="lvl"/>
        </dgm:presLayoutVars>
      </dgm:prSet>
      <dgm:spPr/>
      <dgm:t>
        <a:bodyPr/>
        <a:lstStyle/>
        <a:p>
          <a:endParaRPr kumimoji="1" lang="ja-JP" altLang="en-US"/>
        </a:p>
      </dgm:t>
    </dgm:pt>
    <dgm:pt modelId="{B309D231-46E7-4831-8E05-FE93E4EB404D}" type="pres">
      <dgm:prSet presAssocID="{E1DB474B-7D13-4C97-8BA1-3324F8105962}" presName="thickLine" presStyleLbl="alignNode1" presStyleIdx="0" presStyleCnt="7"/>
      <dgm:spPr/>
      <dgm:t>
        <a:bodyPr/>
        <a:lstStyle/>
        <a:p>
          <a:endParaRPr kumimoji="1" lang="ja-JP" altLang="en-US"/>
        </a:p>
      </dgm:t>
    </dgm:pt>
    <dgm:pt modelId="{E88063EB-E4B3-4A1D-BBDE-78457CC1FAA5}" type="pres">
      <dgm:prSet presAssocID="{E1DB474B-7D13-4C97-8BA1-3324F8105962}" presName="horz1" presStyleCnt="0"/>
      <dgm:spPr/>
      <dgm:t>
        <a:bodyPr/>
        <a:lstStyle/>
        <a:p>
          <a:endParaRPr kumimoji="1" lang="ja-JP" altLang="en-US"/>
        </a:p>
      </dgm:t>
    </dgm:pt>
    <dgm:pt modelId="{C65110FA-4DC2-4851-B6D2-15BF49BA5DC1}" type="pres">
      <dgm:prSet presAssocID="{E1DB474B-7D13-4C97-8BA1-3324F8105962}" presName="tx1" presStyleLbl="revTx" presStyleIdx="0" presStyleCnt="7"/>
      <dgm:spPr/>
      <dgm:t>
        <a:bodyPr/>
        <a:lstStyle/>
        <a:p>
          <a:endParaRPr kumimoji="1" lang="ja-JP" altLang="en-US"/>
        </a:p>
      </dgm:t>
    </dgm:pt>
    <dgm:pt modelId="{7C008DA5-F5EB-4BED-9EF6-8AEE0FFA886E}" type="pres">
      <dgm:prSet presAssocID="{E1DB474B-7D13-4C97-8BA1-3324F8105962}" presName="vert1" presStyleCnt="0"/>
      <dgm:spPr/>
      <dgm:t>
        <a:bodyPr/>
        <a:lstStyle/>
        <a:p>
          <a:endParaRPr kumimoji="1" lang="ja-JP" altLang="en-US"/>
        </a:p>
      </dgm:t>
    </dgm:pt>
    <dgm:pt modelId="{6BBE56ED-7ACF-4641-A31D-794789A34BF6}" type="pres">
      <dgm:prSet presAssocID="{7C1E5C9C-5033-4CB5-9A14-D1910291FF2E}" presName="thickLine" presStyleLbl="alignNode1" presStyleIdx="1" presStyleCnt="7"/>
      <dgm:spPr/>
      <dgm:t>
        <a:bodyPr/>
        <a:lstStyle/>
        <a:p>
          <a:endParaRPr kumimoji="1" lang="ja-JP" altLang="en-US"/>
        </a:p>
      </dgm:t>
    </dgm:pt>
    <dgm:pt modelId="{564B61CF-7D7D-4EE7-9DA3-8A2881B5031B}" type="pres">
      <dgm:prSet presAssocID="{7C1E5C9C-5033-4CB5-9A14-D1910291FF2E}" presName="horz1" presStyleCnt="0"/>
      <dgm:spPr/>
      <dgm:t>
        <a:bodyPr/>
        <a:lstStyle/>
        <a:p>
          <a:endParaRPr kumimoji="1" lang="ja-JP" altLang="en-US"/>
        </a:p>
      </dgm:t>
    </dgm:pt>
    <dgm:pt modelId="{7597C75B-8A53-4272-9803-ECE77F070E98}" type="pres">
      <dgm:prSet presAssocID="{7C1E5C9C-5033-4CB5-9A14-D1910291FF2E}" presName="tx1" presStyleLbl="revTx" presStyleIdx="1" presStyleCnt="7"/>
      <dgm:spPr/>
      <dgm:t>
        <a:bodyPr/>
        <a:lstStyle/>
        <a:p>
          <a:endParaRPr kumimoji="1" lang="ja-JP" altLang="en-US"/>
        </a:p>
      </dgm:t>
    </dgm:pt>
    <dgm:pt modelId="{E1700D95-B94F-4F51-B061-08E72AA61A34}" type="pres">
      <dgm:prSet presAssocID="{7C1E5C9C-5033-4CB5-9A14-D1910291FF2E}" presName="vert1" presStyleCnt="0"/>
      <dgm:spPr/>
      <dgm:t>
        <a:bodyPr/>
        <a:lstStyle/>
        <a:p>
          <a:endParaRPr kumimoji="1" lang="ja-JP" altLang="en-US"/>
        </a:p>
      </dgm:t>
    </dgm:pt>
    <dgm:pt modelId="{A7A04D31-174D-4706-8AAE-557FA38AAE8E}" type="pres">
      <dgm:prSet presAssocID="{538FE241-14A8-4233-BA39-D1BDA07A6675}" presName="thickLine" presStyleLbl="alignNode1" presStyleIdx="2" presStyleCnt="7"/>
      <dgm:spPr/>
      <dgm:t>
        <a:bodyPr/>
        <a:lstStyle/>
        <a:p>
          <a:endParaRPr kumimoji="1" lang="ja-JP" altLang="en-US"/>
        </a:p>
      </dgm:t>
    </dgm:pt>
    <dgm:pt modelId="{3E06E562-E06E-4A03-AA13-76215696D545}" type="pres">
      <dgm:prSet presAssocID="{538FE241-14A8-4233-BA39-D1BDA07A6675}" presName="horz1" presStyleCnt="0"/>
      <dgm:spPr/>
      <dgm:t>
        <a:bodyPr/>
        <a:lstStyle/>
        <a:p>
          <a:endParaRPr kumimoji="1" lang="ja-JP" altLang="en-US"/>
        </a:p>
      </dgm:t>
    </dgm:pt>
    <dgm:pt modelId="{12AD2F9F-F8CE-48BD-9EEF-2D0D2CF52A06}" type="pres">
      <dgm:prSet presAssocID="{538FE241-14A8-4233-BA39-D1BDA07A6675}" presName="tx1" presStyleLbl="revTx" presStyleIdx="2" presStyleCnt="7"/>
      <dgm:spPr/>
      <dgm:t>
        <a:bodyPr/>
        <a:lstStyle/>
        <a:p>
          <a:endParaRPr kumimoji="1" lang="ja-JP" altLang="en-US"/>
        </a:p>
      </dgm:t>
    </dgm:pt>
    <dgm:pt modelId="{2C7BB1FE-C0B5-4D65-868C-0EDB83F43EF9}" type="pres">
      <dgm:prSet presAssocID="{538FE241-14A8-4233-BA39-D1BDA07A6675}" presName="vert1" presStyleCnt="0"/>
      <dgm:spPr/>
      <dgm:t>
        <a:bodyPr/>
        <a:lstStyle/>
        <a:p>
          <a:endParaRPr kumimoji="1" lang="ja-JP" altLang="en-US"/>
        </a:p>
      </dgm:t>
    </dgm:pt>
    <dgm:pt modelId="{E0F9DC5C-54BC-45E5-A1CF-D26241954CBA}" type="pres">
      <dgm:prSet presAssocID="{E934BC50-F221-4450-BF3C-AA47B41543A4}" presName="thickLine" presStyleLbl="alignNode1" presStyleIdx="3" presStyleCnt="7"/>
      <dgm:spPr/>
      <dgm:t>
        <a:bodyPr/>
        <a:lstStyle/>
        <a:p>
          <a:endParaRPr kumimoji="1" lang="ja-JP" altLang="en-US"/>
        </a:p>
      </dgm:t>
    </dgm:pt>
    <dgm:pt modelId="{D3BAB642-1303-49FF-9340-BD7387B76D26}" type="pres">
      <dgm:prSet presAssocID="{E934BC50-F221-4450-BF3C-AA47B41543A4}" presName="horz1" presStyleCnt="0"/>
      <dgm:spPr/>
      <dgm:t>
        <a:bodyPr/>
        <a:lstStyle/>
        <a:p>
          <a:endParaRPr kumimoji="1" lang="ja-JP" altLang="en-US"/>
        </a:p>
      </dgm:t>
    </dgm:pt>
    <dgm:pt modelId="{68CDE0B1-26C6-488C-A1F0-B3E1BAD827E7}" type="pres">
      <dgm:prSet presAssocID="{E934BC50-F221-4450-BF3C-AA47B41543A4}" presName="tx1" presStyleLbl="revTx" presStyleIdx="3" presStyleCnt="7"/>
      <dgm:spPr/>
      <dgm:t>
        <a:bodyPr/>
        <a:lstStyle/>
        <a:p>
          <a:endParaRPr kumimoji="1" lang="ja-JP" altLang="en-US"/>
        </a:p>
      </dgm:t>
    </dgm:pt>
    <dgm:pt modelId="{EF756F7F-6D22-4090-9846-7995655C41DE}" type="pres">
      <dgm:prSet presAssocID="{E934BC50-F221-4450-BF3C-AA47B41543A4}" presName="vert1" presStyleCnt="0"/>
      <dgm:spPr/>
      <dgm:t>
        <a:bodyPr/>
        <a:lstStyle/>
        <a:p>
          <a:endParaRPr kumimoji="1" lang="ja-JP" altLang="en-US"/>
        </a:p>
      </dgm:t>
    </dgm:pt>
    <dgm:pt modelId="{9F7AFA50-80D2-4131-A6EA-4166FA41E5B1}" type="pres">
      <dgm:prSet presAssocID="{6E4C8CCE-1741-4152-86DD-DC6462421D38}" presName="thickLine" presStyleLbl="alignNode1" presStyleIdx="4" presStyleCnt="7"/>
      <dgm:spPr/>
    </dgm:pt>
    <dgm:pt modelId="{F411D507-D92D-4A4C-8863-B27CD09CF4EB}" type="pres">
      <dgm:prSet presAssocID="{6E4C8CCE-1741-4152-86DD-DC6462421D38}" presName="horz1" presStyleCnt="0"/>
      <dgm:spPr/>
    </dgm:pt>
    <dgm:pt modelId="{2320EB20-C181-4112-A70C-879DBC452267}" type="pres">
      <dgm:prSet presAssocID="{6E4C8CCE-1741-4152-86DD-DC6462421D38}" presName="tx1" presStyleLbl="revTx" presStyleIdx="4" presStyleCnt="7"/>
      <dgm:spPr/>
      <dgm:t>
        <a:bodyPr/>
        <a:lstStyle/>
        <a:p>
          <a:endParaRPr kumimoji="1" lang="ja-JP" altLang="en-US"/>
        </a:p>
      </dgm:t>
    </dgm:pt>
    <dgm:pt modelId="{B305408B-58E3-4CB2-9679-3104904C495A}" type="pres">
      <dgm:prSet presAssocID="{6E4C8CCE-1741-4152-86DD-DC6462421D38}" presName="vert1" presStyleCnt="0"/>
      <dgm:spPr/>
    </dgm:pt>
    <dgm:pt modelId="{2C159694-F151-400B-8FCE-0396FB00641E}" type="pres">
      <dgm:prSet presAssocID="{7CA38D3E-1DD9-4839-93DB-CD5EEAB5D279}" presName="thickLine" presStyleLbl="alignNode1" presStyleIdx="5" presStyleCnt="7"/>
      <dgm:spPr/>
      <dgm:t>
        <a:bodyPr/>
        <a:lstStyle/>
        <a:p>
          <a:endParaRPr kumimoji="1" lang="ja-JP" altLang="en-US"/>
        </a:p>
      </dgm:t>
    </dgm:pt>
    <dgm:pt modelId="{A71B90D1-B2C7-421F-A854-454FC0F2DCE6}" type="pres">
      <dgm:prSet presAssocID="{7CA38D3E-1DD9-4839-93DB-CD5EEAB5D279}" presName="horz1" presStyleCnt="0"/>
      <dgm:spPr/>
      <dgm:t>
        <a:bodyPr/>
        <a:lstStyle/>
        <a:p>
          <a:endParaRPr kumimoji="1" lang="ja-JP" altLang="en-US"/>
        </a:p>
      </dgm:t>
    </dgm:pt>
    <dgm:pt modelId="{7023C24C-4977-4635-89DD-B0054F8874D0}" type="pres">
      <dgm:prSet presAssocID="{7CA38D3E-1DD9-4839-93DB-CD5EEAB5D279}" presName="tx1" presStyleLbl="revTx" presStyleIdx="5" presStyleCnt="7"/>
      <dgm:spPr/>
      <dgm:t>
        <a:bodyPr/>
        <a:lstStyle/>
        <a:p>
          <a:endParaRPr kumimoji="1" lang="ja-JP" altLang="en-US"/>
        </a:p>
      </dgm:t>
    </dgm:pt>
    <dgm:pt modelId="{FC84D334-D2E6-436E-9E9C-FFB61EA011CC}" type="pres">
      <dgm:prSet presAssocID="{7CA38D3E-1DD9-4839-93DB-CD5EEAB5D279}" presName="vert1" presStyleCnt="0"/>
      <dgm:spPr/>
      <dgm:t>
        <a:bodyPr/>
        <a:lstStyle/>
        <a:p>
          <a:endParaRPr kumimoji="1" lang="ja-JP" altLang="en-US"/>
        </a:p>
      </dgm:t>
    </dgm:pt>
    <dgm:pt modelId="{CD6A23EE-FA84-4BF4-A0B1-5C55D5ECE063}" type="pres">
      <dgm:prSet presAssocID="{3F27FA70-12BD-4A0E-8F34-E77B6F0D8B07}" presName="thickLine" presStyleLbl="alignNode1" presStyleIdx="6" presStyleCnt="7"/>
      <dgm:spPr/>
      <dgm:t>
        <a:bodyPr/>
        <a:lstStyle/>
        <a:p>
          <a:endParaRPr kumimoji="1" lang="ja-JP" altLang="en-US"/>
        </a:p>
      </dgm:t>
    </dgm:pt>
    <dgm:pt modelId="{90F0D06E-A631-421C-9624-6EA1B80212B2}" type="pres">
      <dgm:prSet presAssocID="{3F27FA70-12BD-4A0E-8F34-E77B6F0D8B07}" presName="horz1" presStyleCnt="0"/>
      <dgm:spPr/>
      <dgm:t>
        <a:bodyPr/>
        <a:lstStyle/>
        <a:p>
          <a:endParaRPr kumimoji="1" lang="ja-JP" altLang="en-US"/>
        </a:p>
      </dgm:t>
    </dgm:pt>
    <dgm:pt modelId="{A074DB81-2A8B-449C-9E05-4FB9DDB3A940}" type="pres">
      <dgm:prSet presAssocID="{3F27FA70-12BD-4A0E-8F34-E77B6F0D8B07}" presName="tx1" presStyleLbl="revTx" presStyleIdx="6" presStyleCnt="7"/>
      <dgm:spPr/>
      <dgm:t>
        <a:bodyPr/>
        <a:lstStyle/>
        <a:p>
          <a:endParaRPr kumimoji="1" lang="ja-JP" altLang="en-US"/>
        </a:p>
      </dgm:t>
    </dgm:pt>
    <dgm:pt modelId="{0F81A94B-A91E-422C-B974-D68F733814AA}" type="pres">
      <dgm:prSet presAssocID="{3F27FA70-12BD-4A0E-8F34-E77B6F0D8B07}" presName="vert1" presStyleCnt="0"/>
      <dgm:spPr/>
      <dgm:t>
        <a:bodyPr/>
        <a:lstStyle/>
        <a:p>
          <a:endParaRPr kumimoji="1" lang="ja-JP" altLang="en-US"/>
        </a:p>
      </dgm:t>
    </dgm:pt>
  </dgm:ptLst>
  <dgm:cxnLst>
    <dgm:cxn modelId="{4D1826A8-0B2B-4313-8841-D6B6521014FD}" type="presOf" srcId="{E1DB474B-7D13-4C97-8BA1-3324F8105962}" destId="{C65110FA-4DC2-4851-B6D2-15BF49BA5DC1}" srcOrd="0" destOrd="0" presId="urn:microsoft.com/office/officeart/2008/layout/LinedList"/>
    <dgm:cxn modelId="{04ED38E8-160E-46D7-ACDD-CBF89D086A88}" type="presOf" srcId="{E934BC50-F221-4450-BF3C-AA47B41543A4}" destId="{68CDE0B1-26C6-488C-A1F0-B3E1BAD827E7}" srcOrd="0" destOrd="0" presId="urn:microsoft.com/office/officeart/2008/layout/LinedList"/>
    <dgm:cxn modelId="{85CAC70F-1734-4666-9A50-994A80486E22}" type="presOf" srcId="{6B50D1E6-E95D-4EDC-99A7-AE1C27C2F685}" destId="{D067B12C-C29E-42D6-822D-68AB2DF897BE}" srcOrd="0" destOrd="0" presId="urn:microsoft.com/office/officeart/2008/layout/LinedList"/>
    <dgm:cxn modelId="{D37670C9-E8B0-4776-A814-1155F66EAC70}" srcId="{6B50D1E6-E95D-4EDC-99A7-AE1C27C2F685}" destId="{E1DB474B-7D13-4C97-8BA1-3324F8105962}" srcOrd="0" destOrd="0" parTransId="{A93E2607-BDF4-45BC-8612-26019EA391EE}" sibTransId="{360CBCDB-C766-4302-B252-39C374922F8A}"/>
    <dgm:cxn modelId="{BD1A1121-D0B2-4580-9C26-1F5C65619FB4}" srcId="{6B50D1E6-E95D-4EDC-99A7-AE1C27C2F685}" destId="{7CA38D3E-1DD9-4839-93DB-CD5EEAB5D279}" srcOrd="5" destOrd="0" parTransId="{0652803F-F4F4-480B-AFF7-8165E2F49F40}" sibTransId="{1924C967-05D8-4DE7-835E-A03FF5948EEA}"/>
    <dgm:cxn modelId="{B3DE52CC-65F5-40E7-85D7-53AC08E0E423}" type="presOf" srcId="{7CA38D3E-1DD9-4839-93DB-CD5EEAB5D279}" destId="{7023C24C-4977-4635-89DD-B0054F8874D0}" srcOrd="0" destOrd="0" presId="urn:microsoft.com/office/officeart/2008/layout/LinedList"/>
    <dgm:cxn modelId="{67F5C902-62B5-4005-BE29-A2AE59B88822}" srcId="{6B50D1E6-E95D-4EDC-99A7-AE1C27C2F685}" destId="{7C1E5C9C-5033-4CB5-9A14-D1910291FF2E}" srcOrd="1" destOrd="0" parTransId="{EFF7EFE5-5517-4FA1-B677-31BA9FFACD90}" sibTransId="{F9180404-9704-43C0-BEB3-43259D2A7982}"/>
    <dgm:cxn modelId="{5A884549-B295-45DF-BF2C-1C928F0FDA38}" srcId="{6B50D1E6-E95D-4EDC-99A7-AE1C27C2F685}" destId="{538FE241-14A8-4233-BA39-D1BDA07A6675}" srcOrd="2" destOrd="0" parTransId="{79E48887-9FDA-4F4F-BF16-3926AE47818B}" sibTransId="{4152733F-6D3A-44AB-842E-3B528DE99D00}"/>
    <dgm:cxn modelId="{AFF6C53D-3BA4-455D-8C39-566E3E449D8E}" srcId="{6B50D1E6-E95D-4EDC-99A7-AE1C27C2F685}" destId="{E934BC50-F221-4450-BF3C-AA47B41543A4}" srcOrd="3" destOrd="0" parTransId="{1BCA555B-0118-4A9F-AB97-3FA04066DE2C}" sibTransId="{069A1855-1D6F-4160-8C0A-D8F1E484E7F0}"/>
    <dgm:cxn modelId="{EC4A8322-4D3F-4F6D-8062-DCE6484FA343}" type="presOf" srcId="{3F27FA70-12BD-4A0E-8F34-E77B6F0D8B07}" destId="{A074DB81-2A8B-449C-9E05-4FB9DDB3A940}" srcOrd="0" destOrd="0" presId="urn:microsoft.com/office/officeart/2008/layout/LinedList"/>
    <dgm:cxn modelId="{1BF23C2B-58F8-4F8B-9746-C5BF141B4EBE}" srcId="{6B50D1E6-E95D-4EDC-99A7-AE1C27C2F685}" destId="{3F27FA70-12BD-4A0E-8F34-E77B6F0D8B07}" srcOrd="6" destOrd="0" parTransId="{4A0EEEC5-85F0-4183-8444-47BFC0AED50F}" sibTransId="{0AFE5433-4B06-4139-86CD-65B43BC51CD7}"/>
    <dgm:cxn modelId="{43F51EA5-DD6A-4866-AE8D-D7E4250C54B6}" type="presOf" srcId="{6E4C8CCE-1741-4152-86DD-DC6462421D38}" destId="{2320EB20-C181-4112-A70C-879DBC452267}" srcOrd="0" destOrd="0" presId="urn:microsoft.com/office/officeart/2008/layout/LinedList"/>
    <dgm:cxn modelId="{9BAF9A44-BAC0-49CF-91BC-298FC76E8EDC}" type="presOf" srcId="{538FE241-14A8-4233-BA39-D1BDA07A6675}" destId="{12AD2F9F-F8CE-48BD-9EEF-2D0D2CF52A06}" srcOrd="0" destOrd="0" presId="urn:microsoft.com/office/officeart/2008/layout/LinedList"/>
    <dgm:cxn modelId="{8E3056FC-3198-4327-AFDC-654E2BA45A69}" type="presOf" srcId="{7C1E5C9C-5033-4CB5-9A14-D1910291FF2E}" destId="{7597C75B-8A53-4272-9803-ECE77F070E98}" srcOrd="0" destOrd="0" presId="urn:microsoft.com/office/officeart/2008/layout/LinedList"/>
    <dgm:cxn modelId="{0BF14248-01C8-4111-AB4B-5ECC843245A7}" srcId="{6B50D1E6-E95D-4EDC-99A7-AE1C27C2F685}" destId="{6E4C8CCE-1741-4152-86DD-DC6462421D38}" srcOrd="4" destOrd="0" parTransId="{FED23053-0A6D-4B14-A4A6-BDAEF3ABC9F1}" sibTransId="{A3912765-351F-453A-B2C7-95089F6255B8}"/>
    <dgm:cxn modelId="{756257E7-42BA-4FBC-BCFF-093F887C1E7A}" type="presParOf" srcId="{D067B12C-C29E-42D6-822D-68AB2DF897BE}" destId="{B309D231-46E7-4831-8E05-FE93E4EB404D}" srcOrd="0" destOrd="0" presId="urn:microsoft.com/office/officeart/2008/layout/LinedList"/>
    <dgm:cxn modelId="{FC3CF891-06A9-4DA6-9EB7-E803B9F2E049}" type="presParOf" srcId="{D067B12C-C29E-42D6-822D-68AB2DF897BE}" destId="{E88063EB-E4B3-4A1D-BBDE-78457CC1FAA5}" srcOrd="1" destOrd="0" presId="urn:microsoft.com/office/officeart/2008/layout/LinedList"/>
    <dgm:cxn modelId="{4181CEB9-F9D8-44CF-B499-25E4CA582EB3}" type="presParOf" srcId="{E88063EB-E4B3-4A1D-BBDE-78457CC1FAA5}" destId="{C65110FA-4DC2-4851-B6D2-15BF49BA5DC1}" srcOrd="0" destOrd="0" presId="urn:microsoft.com/office/officeart/2008/layout/LinedList"/>
    <dgm:cxn modelId="{CFEE0BC7-4EE3-411C-A953-6EC623AE4E72}" type="presParOf" srcId="{E88063EB-E4B3-4A1D-BBDE-78457CC1FAA5}" destId="{7C008DA5-F5EB-4BED-9EF6-8AEE0FFA886E}" srcOrd="1" destOrd="0" presId="urn:microsoft.com/office/officeart/2008/layout/LinedList"/>
    <dgm:cxn modelId="{232382EC-2E37-40B5-A91F-5269DDEA1D84}" type="presParOf" srcId="{D067B12C-C29E-42D6-822D-68AB2DF897BE}" destId="{6BBE56ED-7ACF-4641-A31D-794789A34BF6}" srcOrd="2" destOrd="0" presId="urn:microsoft.com/office/officeart/2008/layout/LinedList"/>
    <dgm:cxn modelId="{719595D2-58C8-411E-8F4C-61C9B673E43E}" type="presParOf" srcId="{D067B12C-C29E-42D6-822D-68AB2DF897BE}" destId="{564B61CF-7D7D-4EE7-9DA3-8A2881B5031B}" srcOrd="3" destOrd="0" presId="urn:microsoft.com/office/officeart/2008/layout/LinedList"/>
    <dgm:cxn modelId="{278B923C-EA13-46E5-B55E-5072A27CFAE4}" type="presParOf" srcId="{564B61CF-7D7D-4EE7-9DA3-8A2881B5031B}" destId="{7597C75B-8A53-4272-9803-ECE77F070E98}" srcOrd="0" destOrd="0" presId="urn:microsoft.com/office/officeart/2008/layout/LinedList"/>
    <dgm:cxn modelId="{31F9E1C3-AD3F-469B-AA6A-42D893831680}" type="presParOf" srcId="{564B61CF-7D7D-4EE7-9DA3-8A2881B5031B}" destId="{E1700D95-B94F-4F51-B061-08E72AA61A34}" srcOrd="1" destOrd="0" presId="urn:microsoft.com/office/officeart/2008/layout/LinedList"/>
    <dgm:cxn modelId="{07B461C2-A71D-4541-B780-BC838B75DD68}" type="presParOf" srcId="{D067B12C-C29E-42D6-822D-68AB2DF897BE}" destId="{A7A04D31-174D-4706-8AAE-557FA38AAE8E}" srcOrd="4" destOrd="0" presId="urn:microsoft.com/office/officeart/2008/layout/LinedList"/>
    <dgm:cxn modelId="{D82158BA-FF8F-483B-B664-25600A20DD04}" type="presParOf" srcId="{D067B12C-C29E-42D6-822D-68AB2DF897BE}" destId="{3E06E562-E06E-4A03-AA13-76215696D545}" srcOrd="5" destOrd="0" presId="urn:microsoft.com/office/officeart/2008/layout/LinedList"/>
    <dgm:cxn modelId="{3511C469-8E30-42F7-AB4A-20DF97AD775F}" type="presParOf" srcId="{3E06E562-E06E-4A03-AA13-76215696D545}" destId="{12AD2F9F-F8CE-48BD-9EEF-2D0D2CF52A06}" srcOrd="0" destOrd="0" presId="urn:microsoft.com/office/officeart/2008/layout/LinedList"/>
    <dgm:cxn modelId="{1B6AE29C-DBA1-468E-9C17-9AABFD8766FE}" type="presParOf" srcId="{3E06E562-E06E-4A03-AA13-76215696D545}" destId="{2C7BB1FE-C0B5-4D65-868C-0EDB83F43EF9}" srcOrd="1" destOrd="0" presId="urn:microsoft.com/office/officeart/2008/layout/LinedList"/>
    <dgm:cxn modelId="{76D57A18-2E93-4B8D-A4F4-02D3549E6AA1}" type="presParOf" srcId="{D067B12C-C29E-42D6-822D-68AB2DF897BE}" destId="{E0F9DC5C-54BC-45E5-A1CF-D26241954CBA}" srcOrd="6" destOrd="0" presId="urn:microsoft.com/office/officeart/2008/layout/LinedList"/>
    <dgm:cxn modelId="{3129E877-BF24-4454-AD95-4D2266A3E130}" type="presParOf" srcId="{D067B12C-C29E-42D6-822D-68AB2DF897BE}" destId="{D3BAB642-1303-49FF-9340-BD7387B76D26}" srcOrd="7" destOrd="0" presId="urn:microsoft.com/office/officeart/2008/layout/LinedList"/>
    <dgm:cxn modelId="{4D1C8836-CF42-4EF6-B638-61EE8912FF5A}" type="presParOf" srcId="{D3BAB642-1303-49FF-9340-BD7387B76D26}" destId="{68CDE0B1-26C6-488C-A1F0-B3E1BAD827E7}" srcOrd="0" destOrd="0" presId="urn:microsoft.com/office/officeart/2008/layout/LinedList"/>
    <dgm:cxn modelId="{123B162A-BBD3-4706-8874-A4D590F84019}" type="presParOf" srcId="{D3BAB642-1303-49FF-9340-BD7387B76D26}" destId="{EF756F7F-6D22-4090-9846-7995655C41DE}" srcOrd="1" destOrd="0" presId="urn:microsoft.com/office/officeart/2008/layout/LinedList"/>
    <dgm:cxn modelId="{89ECCA7A-9C7D-41A7-83F9-75105B31ECD2}" type="presParOf" srcId="{D067B12C-C29E-42D6-822D-68AB2DF897BE}" destId="{9F7AFA50-80D2-4131-A6EA-4166FA41E5B1}" srcOrd="8" destOrd="0" presId="urn:microsoft.com/office/officeart/2008/layout/LinedList"/>
    <dgm:cxn modelId="{E5F61C89-8AAB-4112-AFEB-F7219F39D54E}" type="presParOf" srcId="{D067B12C-C29E-42D6-822D-68AB2DF897BE}" destId="{F411D507-D92D-4A4C-8863-B27CD09CF4EB}" srcOrd="9" destOrd="0" presId="urn:microsoft.com/office/officeart/2008/layout/LinedList"/>
    <dgm:cxn modelId="{5E3132FB-0AE2-4697-8425-26C3E01154A0}" type="presParOf" srcId="{F411D507-D92D-4A4C-8863-B27CD09CF4EB}" destId="{2320EB20-C181-4112-A70C-879DBC452267}" srcOrd="0" destOrd="0" presId="urn:microsoft.com/office/officeart/2008/layout/LinedList"/>
    <dgm:cxn modelId="{BDB1A476-4433-4916-A2DF-0B5B9DE0732C}" type="presParOf" srcId="{F411D507-D92D-4A4C-8863-B27CD09CF4EB}" destId="{B305408B-58E3-4CB2-9679-3104904C495A}" srcOrd="1" destOrd="0" presId="urn:microsoft.com/office/officeart/2008/layout/LinedList"/>
    <dgm:cxn modelId="{E3312019-C7BA-427F-81C7-311907D34DC1}" type="presParOf" srcId="{D067B12C-C29E-42D6-822D-68AB2DF897BE}" destId="{2C159694-F151-400B-8FCE-0396FB00641E}" srcOrd="10" destOrd="0" presId="urn:microsoft.com/office/officeart/2008/layout/LinedList"/>
    <dgm:cxn modelId="{10A08971-DA87-4D2E-A7BA-E3CFAA32BD58}" type="presParOf" srcId="{D067B12C-C29E-42D6-822D-68AB2DF897BE}" destId="{A71B90D1-B2C7-421F-A854-454FC0F2DCE6}" srcOrd="11" destOrd="0" presId="urn:microsoft.com/office/officeart/2008/layout/LinedList"/>
    <dgm:cxn modelId="{99F358E8-B5BC-465F-B846-AB2A82E93F5C}" type="presParOf" srcId="{A71B90D1-B2C7-421F-A854-454FC0F2DCE6}" destId="{7023C24C-4977-4635-89DD-B0054F8874D0}" srcOrd="0" destOrd="0" presId="urn:microsoft.com/office/officeart/2008/layout/LinedList"/>
    <dgm:cxn modelId="{63B5D73D-DB4B-48B6-8538-F1C586DF9559}" type="presParOf" srcId="{A71B90D1-B2C7-421F-A854-454FC0F2DCE6}" destId="{FC84D334-D2E6-436E-9E9C-FFB61EA011CC}" srcOrd="1" destOrd="0" presId="urn:microsoft.com/office/officeart/2008/layout/LinedList"/>
    <dgm:cxn modelId="{D389F6D5-4601-437E-A8AB-7F40C86A3156}" type="presParOf" srcId="{D067B12C-C29E-42D6-822D-68AB2DF897BE}" destId="{CD6A23EE-FA84-4BF4-A0B1-5C55D5ECE063}" srcOrd="12" destOrd="0" presId="urn:microsoft.com/office/officeart/2008/layout/LinedList"/>
    <dgm:cxn modelId="{0DFF2B01-3348-411E-B6DD-5D344E8C790D}" type="presParOf" srcId="{D067B12C-C29E-42D6-822D-68AB2DF897BE}" destId="{90F0D06E-A631-421C-9624-6EA1B80212B2}" srcOrd="13" destOrd="0" presId="urn:microsoft.com/office/officeart/2008/layout/LinedList"/>
    <dgm:cxn modelId="{732DE6F7-05BC-4FBE-AC29-C20AEE6EB9CC}" type="presParOf" srcId="{90F0D06E-A631-421C-9624-6EA1B80212B2}" destId="{A074DB81-2A8B-449C-9E05-4FB9DDB3A940}" srcOrd="0" destOrd="0" presId="urn:microsoft.com/office/officeart/2008/layout/LinedList"/>
    <dgm:cxn modelId="{6F8EC483-7371-452C-A032-4733F005FBB5}" type="presParOf" srcId="{90F0D06E-A631-421C-9624-6EA1B80212B2}" destId="{0F81A94B-A91E-422C-B974-D68F733814AA}"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9D231-46E7-4831-8E05-FE93E4EB404D}">
      <dsp:nvSpPr>
        <dsp:cNvPr id="0" name=""/>
        <dsp:cNvSpPr/>
      </dsp:nvSpPr>
      <dsp:spPr>
        <a:xfrm>
          <a:off x="0" y="342"/>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5110FA-4DC2-4851-B6D2-15BF49BA5DC1}">
      <dsp:nvSpPr>
        <dsp:cNvPr id="0" name=""/>
        <dsp:cNvSpPr/>
      </dsp:nvSpPr>
      <dsp:spPr>
        <a:xfrm>
          <a:off x="0" y="342"/>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ja-JP" altLang="en-US" sz="1400" b="1" u="none" kern="1200" dirty="0">
              <a:latin typeface="HG丸ｺﾞｼｯｸM-PRO" panose="020F0600000000000000" pitchFamily="50" charset="-128"/>
              <a:ea typeface="HG丸ｺﾞｼｯｸM-PRO" panose="020F0600000000000000" pitchFamily="50" charset="-128"/>
            </a:rPr>
            <a:t>■</a:t>
          </a:r>
          <a:r>
            <a:rPr lang="ja-JP" sz="1400" b="1" u="none" kern="1200" dirty="0">
              <a:latin typeface="HG丸ｺﾞｼｯｸM-PRO" panose="020F0600000000000000" pitchFamily="50" charset="-128"/>
              <a:ea typeface="HG丸ｺﾞｼｯｸM-PRO" panose="020F0600000000000000" pitchFamily="50" charset="-128"/>
            </a:rPr>
            <a:t>プログラム</a:t>
          </a:r>
          <a:endParaRPr lang="en-US" sz="1400" u="none" kern="1200" dirty="0">
            <a:latin typeface="HG丸ｺﾞｼｯｸM-PRO" panose="020F0600000000000000" pitchFamily="50" charset="-128"/>
            <a:ea typeface="HG丸ｺﾞｼｯｸM-PRO" panose="020F0600000000000000" pitchFamily="50" charset="-128"/>
          </a:endParaRPr>
        </a:p>
      </dsp:txBody>
      <dsp:txXfrm>
        <a:off x="0" y="342"/>
        <a:ext cx="7107080" cy="400214"/>
      </dsp:txXfrm>
    </dsp:sp>
    <dsp:sp modelId="{6BBE56ED-7ACF-4641-A31D-794789A34BF6}">
      <dsp:nvSpPr>
        <dsp:cNvPr id="0" name=""/>
        <dsp:cNvSpPr/>
      </dsp:nvSpPr>
      <dsp:spPr>
        <a:xfrm>
          <a:off x="0" y="400556"/>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97C75B-8A53-4272-9803-ECE77F070E98}">
      <dsp:nvSpPr>
        <dsp:cNvPr id="0" name=""/>
        <dsp:cNvSpPr/>
      </dsp:nvSpPr>
      <dsp:spPr>
        <a:xfrm>
          <a:off x="0" y="400556"/>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ja-JP" sz="1400" kern="1200" dirty="0">
              <a:latin typeface="HG丸ｺﾞｼｯｸM-PRO" panose="020F0600000000000000" pitchFamily="50" charset="-128"/>
              <a:ea typeface="HG丸ｺﾞｼｯｸM-PRO" panose="020F0600000000000000" pitchFamily="50" charset="-128"/>
            </a:rPr>
            <a:t>１　障がい者雇用の基本</a:t>
          </a:r>
          <a:endParaRPr lang="en-US" sz="1400" kern="1200" dirty="0">
            <a:latin typeface="HG丸ｺﾞｼｯｸM-PRO" panose="020F0600000000000000" pitchFamily="50" charset="-128"/>
            <a:ea typeface="HG丸ｺﾞｼｯｸM-PRO" panose="020F0600000000000000" pitchFamily="50" charset="-128"/>
          </a:endParaRPr>
        </a:p>
      </dsp:txBody>
      <dsp:txXfrm>
        <a:off x="0" y="400556"/>
        <a:ext cx="7107080" cy="400214"/>
      </dsp:txXfrm>
    </dsp:sp>
    <dsp:sp modelId="{A7A04D31-174D-4706-8AAE-557FA38AAE8E}">
      <dsp:nvSpPr>
        <dsp:cNvPr id="0" name=""/>
        <dsp:cNvSpPr/>
      </dsp:nvSpPr>
      <dsp:spPr>
        <a:xfrm>
          <a:off x="0" y="800770"/>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AD2F9F-F8CE-48BD-9EEF-2D0D2CF52A06}">
      <dsp:nvSpPr>
        <dsp:cNvPr id="0" name=""/>
        <dsp:cNvSpPr/>
      </dsp:nvSpPr>
      <dsp:spPr>
        <a:xfrm>
          <a:off x="0" y="800770"/>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ja-JP" altLang="en-US" sz="1400" kern="1200" dirty="0">
              <a:latin typeface="HG丸ｺﾞｼｯｸM-PRO" panose="020F0600000000000000" pitchFamily="50" charset="-128"/>
              <a:ea typeface="HG丸ｺﾞｼｯｸM-PRO" panose="020F0600000000000000" pitchFamily="50" charset="-128"/>
            </a:rPr>
            <a:t>　　　　</a:t>
          </a:r>
          <a:r>
            <a:rPr lang="ja-JP" altLang="en-US" sz="1400" kern="1200" dirty="0" smtClean="0">
              <a:latin typeface="HG丸ｺﾞｼｯｸM-PRO" panose="020F0600000000000000" pitchFamily="50" charset="-128"/>
              <a:ea typeface="HG丸ｺﾞｼｯｸM-PRO" panose="020F0600000000000000" pitchFamily="50" charset="-128"/>
            </a:rPr>
            <a:t>　　</a:t>
          </a:r>
          <a:r>
            <a:rPr lang="ja-JP" sz="1400" kern="1200" dirty="0" smtClean="0">
              <a:latin typeface="HG丸ｺﾞｼｯｸM-PRO" panose="020F0600000000000000" pitchFamily="50" charset="-128"/>
              <a:ea typeface="HG丸ｺﾞｼｯｸM-PRO" panose="020F0600000000000000" pitchFamily="50" charset="-128"/>
            </a:rPr>
            <a:t>大阪府障</a:t>
          </a:r>
          <a:r>
            <a:rPr lang="ja-JP" sz="1400" kern="1200" dirty="0">
              <a:latin typeface="HG丸ｺﾞｼｯｸM-PRO" panose="020F0600000000000000" pitchFamily="50" charset="-128"/>
              <a:ea typeface="HG丸ｺﾞｼｯｸM-PRO" panose="020F0600000000000000" pitchFamily="50" charset="-128"/>
            </a:rPr>
            <a:t>がい者雇用促進センター　</a:t>
          </a:r>
          <a:r>
            <a:rPr lang="ja-JP" sz="1400" kern="1200" dirty="0" smtClean="0">
              <a:latin typeface="HG丸ｺﾞｼｯｸM-PRO" panose="020F0600000000000000" pitchFamily="50" charset="-128"/>
              <a:ea typeface="HG丸ｺﾞｼｯｸM-PRO" panose="020F0600000000000000" pitchFamily="50" charset="-128"/>
            </a:rPr>
            <a:t>上席</a:t>
          </a:r>
          <a:r>
            <a:rPr lang="ja-JP" altLang="en-US" sz="1400" kern="1200" dirty="0" smtClean="0">
              <a:latin typeface="HG丸ｺﾞｼｯｸM-PRO" panose="020F0600000000000000" pitchFamily="50" charset="-128"/>
              <a:ea typeface="HG丸ｺﾞｼｯｸM-PRO" panose="020F0600000000000000" pitchFamily="50" charset="-128"/>
            </a:rPr>
            <a:t>調査役　中島　義晴</a:t>
          </a:r>
          <a:r>
            <a:rPr lang="ja-JP" sz="1400" kern="1200" dirty="0">
              <a:latin typeface="HG丸ｺﾞｼｯｸM-PRO" panose="020F0600000000000000" pitchFamily="50" charset="-128"/>
              <a:ea typeface="HG丸ｺﾞｼｯｸM-PRO" panose="020F0600000000000000" pitchFamily="50" charset="-128"/>
            </a:rPr>
            <a:t>　</a:t>
          </a:r>
          <a:endParaRPr lang="en-US" sz="1400" kern="1200" dirty="0">
            <a:latin typeface="HG丸ｺﾞｼｯｸM-PRO" panose="020F0600000000000000" pitchFamily="50" charset="-128"/>
            <a:ea typeface="HG丸ｺﾞｼｯｸM-PRO" panose="020F0600000000000000" pitchFamily="50" charset="-128"/>
          </a:endParaRPr>
        </a:p>
      </dsp:txBody>
      <dsp:txXfrm>
        <a:off x="0" y="800770"/>
        <a:ext cx="7107080" cy="400214"/>
      </dsp:txXfrm>
    </dsp:sp>
    <dsp:sp modelId="{E0F9DC5C-54BC-45E5-A1CF-D26241954CBA}">
      <dsp:nvSpPr>
        <dsp:cNvPr id="0" name=""/>
        <dsp:cNvSpPr/>
      </dsp:nvSpPr>
      <dsp:spPr>
        <a:xfrm>
          <a:off x="0" y="1200984"/>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CDE0B1-26C6-488C-A1F0-B3E1BAD827E7}">
      <dsp:nvSpPr>
        <dsp:cNvPr id="0" name=""/>
        <dsp:cNvSpPr/>
      </dsp:nvSpPr>
      <dsp:spPr>
        <a:xfrm>
          <a:off x="0" y="1200984"/>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ja-JP" sz="1400" kern="1200" dirty="0">
              <a:latin typeface="HG丸ｺﾞｼｯｸM-PRO" panose="020F0600000000000000" pitchFamily="50" charset="-128"/>
              <a:ea typeface="HG丸ｺﾞｼｯｸM-PRO" panose="020F0600000000000000" pitchFamily="50" charset="-128"/>
            </a:rPr>
            <a:t>２　</a:t>
          </a:r>
          <a:r>
            <a:rPr lang="ja-JP" altLang="en-US" sz="1400" kern="1200" dirty="0" smtClean="0">
              <a:latin typeface="HG丸ｺﾞｼｯｸM-PRO" panose="020F0600000000000000" pitchFamily="50" charset="-128"/>
              <a:ea typeface="HG丸ｺﾞｼｯｸM-PRO" panose="020F0600000000000000" pitchFamily="50" charset="-128"/>
            </a:rPr>
            <a:t>障害者雇用促進法の改正と大阪労働局の障がい者雇用の助成金について　　　</a:t>
          </a:r>
          <a:endParaRPr lang="en-US" sz="1400" kern="1200" dirty="0">
            <a:latin typeface="HG丸ｺﾞｼｯｸM-PRO" panose="020F0600000000000000" pitchFamily="50" charset="-128"/>
            <a:ea typeface="HG丸ｺﾞｼｯｸM-PRO" panose="020F0600000000000000" pitchFamily="50" charset="-128"/>
          </a:endParaRPr>
        </a:p>
      </dsp:txBody>
      <dsp:txXfrm>
        <a:off x="0" y="1200984"/>
        <a:ext cx="7107080" cy="400214"/>
      </dsp:txXfrm>
    </dsp:sp>
    <dsp:sp modelId="{9F7AFA50-80D2-4131-A6EA-4166FA41E5B1}">
      <dsp:nvSpPr>
        <dsp:cNvPr id="0" name=""/>
        <dsp:cNvSpPr/>
      </dsp:nvSpPr>
      <dsp:spPr>
        <a:xfrm>
          <a:off x="0" y="1601199"/>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20EB20-C181-4112-A70C-879DBC452267}">
      <dsp:nvSpPr>
        <dsp:cNvPr id="0" name=""/>
        <dsp:cNvSpPr/>
      </dsp:nvSpPr>
      <dsp:spPr>
        <a:xfrm>
          <a:off x="0" y="1601199"/>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ja-JP" altLang="en-US" sz="1400" kern="1200" dirty="0" smtClean="0">
              <a:latin typeface="HG丸ｺﾞｼｯｸM-PRO" panose="020F0600000000000000" pitchFamily="50" charset="-128"/>
              <a:ea typeface="HG丸ｺﾞｼｯｸM-PRO" panose="020F0600000000000000" pitchFamily="50" charset="-128"/>
            </a:rPr>
            <a:t>　　　大阪労働局　職業安定部　職業対策課　地方障害者雇用担当官　安本　容子　氏　</a:t>
          </a:r>
          <a:endParaRPr lang="en-US" sz="1400" kern="1200" dirty="0">
            <a:latin typeface="HG丸ｺﾞｼｯｸM-PRO" panose="020F0600000000000000" pitchFamily="50" charset="-128"/>
            <a:ea typeface="HG丸ｺﾞｼｯｸM-PRO" panose="020F0600000000000000" pitchFamily="50" charset="-128"/>
          </a:endParaRPr>
        </a:p>
      </dsp:txBody>
      <dsp:txXfrm>
        <a:off x="0" y="1601199"/>
        <a:ext cx="7107080" cy="400214"/>
      </dsp:txXfrm>
    </dsp:sp>
    <dsp:sp modelId="{2C159694-F151-400B-8FCE-0396FB00641E}">
      <dsp:nvSpPr>
        <dsp:cNvPr id="0" name=""/>
        <dsp:cNvSpPr/>
      </dsp:nvSpPr>
      <dsp:spPr>
        <a:xfrm>
          <a:off x="0" y="2001413"/>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3C24C-4977-4635-89DD-B0054F8874D0}">
      <dsp:nvSpPr>
        <dsp:cNvPr id="0" name=""/>
        <dsp:cNvSpPr/>
      </dsp:nvSpPr>
      <dsp:spPr>
        <a:xfrm>
          <a:off x="0" y="2001413"/>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ja-JP" sz="1400" kern="1200" dirty="0">
              <a:latin typeface="HG丸ｺﾞｼｯｸM-PRO" panose="020F0600000000000000" pitchFamily="50" charset="-128"/>
              <a:ea typeface="HG丸ｺﾞｼｯｸM-PRO" panose="020F0600000000000000" pitchFamily="50" charset="-128"/>
            </a:rPr>
            <a:t>３　先進企業の事例紹介「障がい者の雇用管理について」</a:t>
          </a:r>
          <a:endParaRPr lang="en-US" sz="1400" kern="1200" dirty="0">
            <a:latin typeface="HG丸ｺﾞｼｯｸM-PRO" panose="020F0600000000000000" pitchFamily="50" charset="-128"/>
            <a:ea typeface="HG丸ｺﾞｼｯｸM-PRO" panose="020F0600000000000000" pitchFamily="50" charset="-128"/>
          </a:endParaRPr>
        </a:p>
      </dsp:txBody>
      <dsp:txXfrm>
        <a:off x="0" y="2001413"/>
        <a:ext cx="7107080" cy="400214"/>
      </dsp:txXfrm>
    </dsp:sp>
    <dsp:sp modelId="{CD6A23EE-FA84-4BF4-A0B1-5C55D5ECE063}">
      <dsp:nvSpPr>
        <dsp:cNvPr id="0" name=""/>
        <dsp:cNvSpPr/>
      </dsp:nvSpPr>
      <dsp:spPr>
        <a:xfrm>
          <a:off x="0" y="2401627"/>
          <a:ext cx="7107080" cy="0"/>
        </a:xfrm>
        <a:prstGeom prst="lin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74DB81-2A8B-449C-9E05-4FB9DDB3A940}">
      <dsp:nvSpPr>
        <dsp:cNvPr id="0" name=""/>
        <dsp:cNvSpPr/>
      </dsp:nvSpPr>
      <dsp:spPr>
        <a:xfrm>
          <a:off x="0" y="2401627"/>
          <a:ext cx="7107080" cy="4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ja-JP" altLang="en-US" sz="1400" kern="1200" dirty="0" smtClean="0">
              <a:latin typeface="HG丸ｺﾞｼｯｸM-PRO" panose="020F0600000000000000" pitchFamily="50" charset="-128"/>
              <a:ea typeface="HG丸ｺﾞｼｯｸM-PRO" panose="020F0600000000000000" pitchFamily="50" charset="-128"/>
            </a:rPr>
            <a:t>　株式会社</a:t>
          </a:r>
          <a:r>
            <a:rPr lang="en-US" altLang="ja-JP" sz="1400" kern="1200" dirty="0" smtClean="0">
              <a:latin typeface="HG丸ｺﾞｼｯｸM-PRO" panose="020F0600000000000000" pitchFamily="50" charset="-128"/>
              <a:ea typeface="HG丸ｺﾞｼｯｸM-PRO" panose="020F0600000000000000" pitchFamily="50" charset="-128"/>
            </a:rPr>
            <a:t>JR</a:t>
          </a:r>
          <a:r>
            <a:rPr lang="ja-JP" altLang="en-US" sz="1400" kern="1200" dirty="0" smtClean="0">
              <a:latin typeface="HG丸ｺﾞｼｯｸM-PRO" panose="020F0600000000000000" pitchFamily="50" charset="-128"/>
              <a:ea typeface="HG丸ｺﾞｼｯｸM-PRO" panose="020F0600000000000000" pitchFamily="50" charset="-128"/>
            </a:rPr>
            <a:t>西日本あいウィル　代表取締役　勝田　素乃子　氏</a:t>
          </a:r>
          <a:endParaRPr lang="en-US" sz="1400" kern="1200" dirty="0">
            <a:latin typeface="HG丸ｺﾞｼｯｸM-PRO" panose="020F0600000000000000" pitchFamily="50" charset="-128"/>
            <a:ea typeface="HG丸ｺﾞｼｯｸM-PRO" panose="020F0600000000000000" pitchFamily="50" charset="-128"/>
          </a:endParaRPr>
        </a:p>
      </dsp:txBody>
      <dsp:txXfrm>
        <a:off x="0" y="2401627"/>
        <a:ext cx="7107080" cy="4002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4" y="4721231"/>
            <a:ext cx="5445125" cy="44719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11" Type="http://schemas.microsoft.com/office/2007/relationships/diagramDrawing" Target="../diagrams/drawing1.xml"/><Relationship Id="rId5" Type="http://schemas.openxmlformats.org/officeDocument/2006/relationships/image" Target="../media/image2.png"/><Relationship Id="rId10" Type="http://schemas.openxmlformats.org/officeDocument/2006/relationships/diagramColors" Target="../diagrams/colors1.xml"/><Relationship Id="rId4" Type="http://schemas.openxmlformats.org/officeDocument/2006/relationships/hyperlink" Target="mailto:shugyosokushin-g04@gbox.pref.osaka.lg.jp" TargetMode="External"/><Relationship Id="rId9"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gpos.task-asp.net/cu/270008/ea/residents/procedures/apply/0072930b-3e66-4e67-b67a-42e8496c2ea5/start" TargetMode="External"/><Relationship Id="rId1" Type="http://schemas.openxmlformats.org/officeDocument/2006/relationships/slideLayout" Target="../slideLayouts/slideLayout7.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98" y="167534"/>
            <a:ext cx="1375091" cy="396421"/>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48798" y="688119"/>
            <a:ext cx="7083899" cy="1450901"/>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a:r>
              <a:rPr lang="ja-JP" altLang="en-US" sz="4824" b="1" kern="0" dirty="0">
                <a:solidFill>
                  <a:schemeClr val="tx1"/>
                </a:solidFill>
                <a:latin typeface="メイリオ" panose="020B0604030504040204" pitchFamily="50" charset="-128"/>
                <a:ea typeface="メイリオ" panose="020B0604030504040204" pitchFamily="50" charset="-128"/>
              </a:rPr>
              <a:t>はじめての</a:t>
            </a:r>
            <a:endParaRPr lang="en-US" altLang="ja-JP" sz="4824" b="1" kern="0" dirty="0">
              <a:solidFill>
                <a:schemeClr val="tx1"/>
              </a:solidFill>
              <a:latin typeface="メイリオ" panose="020B0604030504040204" pitchFamily="50" charset="-128"/>
              <a:ea typeface="メイリオ" panose="020B0604030504040204" pitchFamily="50" charset="-128"/>
            </a:endParaRPr>
          </a:p>
          <a:p>
            <a:pPr algn="dist"/>
            <a:r>
              <a:rPr lang="ja-JP" altLang="en-US" sz="4824" b="1" kern="0" dirty="0" err="1">
                <a:solidFill>
                  <a:schemeClr val="tx1"/>
                </a:solidFill>
                <a:latin typeface="メイリオ" panose="020B0604030504040204" pitchFamily="50" charset="-128"/>
                <a:ea typeface="メイリオ" panose="020B0604030504040204" pitchFamily="50" charset="-128"/>
              </a:rPr>
              <a:t>障がい</a:t>
            </a:r>
            <a:r>
              <a:rPr lang="ja-JP" altLang="en-US" sz="4824" b="1" kern="0" dirty="0">
                <a:solidFill>
                  <a:schemeClr val="tx1"/>
                </a:solidFill>
                <a:latin typeface="メイリオ" panose="020B0604030504040204" pitchFamily="50" charset="-128"/>
                <a:ea typeface="メイリオ" panose="020B0604030504040204" pitchFamily="50" charset="-128"/>
              </a:rPr>
              <a:t>者雇用セミナー</a:t>
            </a:r>
          </a:p>
        </p:txBody>
      </p:sp>
      <p:sp>
        <p:nvSpPr>
          <p:cNvPr id="6" name="角丸四角形 5"/>
          <p:cNvSpPr/>
          <p:nvPr/>
        </p:nvSpPr>
        <p:spPr>
          <a:xfrm>
            <a:off x="168769" y="2976131"/>
            <a:ext cx="3785693" cy="1942068"/>
          </a:xfrm>
          <a:prstGeom prst="roundRect">
            <a:avLst/>
          </a:prstGeom>
          <a:solidFill>
            <a:schemeClr val="accent6">
              <a:lumMod val="50000"/>
            </a:schemeClr>
          </a:solidFill>
          <a:ln>
            <a:solidFill>
              <a:schemeClr val="accent6"/>
            </a:solid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2412" b="1" dirty="0" smtClean="0">
                <a:effectLst>
                  <a:outerShdw blurRad="50800" dist="38100" dir="5400000" algn="t" rotWithShape="0">
                    <a:prstClr val="black">
                      <a:alpha val="40000"/>
                    </a:prstClr>
                  </a:outerShdw>
                </a:effectLst>
                <a:latin typeface="HG丸ｺﾞｼｯｸM-PRO" panose="020F0600000000000000" pitchFamily="50" charset="-128"/>
                <a:ea typeface="HG丸ｺﾞｼｯｸM-PRO" panose="020F0600000000000000" pitchFamily="50" charset="-128"/>
              </a:rPr>
              <a:t>令和</a:t>
            </a:r>
            <a:r>
              <a:rPr lang="ja-JP" altLang="en-US" sz="2412" b="1" dirty="0">
                <a:effectLst>
                  <a:outerShdw blurRad="50800" dist="38100" dir="5400000" algn="t" rotWithShape="0">
                    <a:prstClr val="black">
                      <a:alpha val="40000"/>
                    </a:prstClr>
                  </a:outerShdw>
                </a:effectLst>
                <a:latin typeface="HG丸ｺﾞｼｯｸM-PRO" panose="020F0600000000000000" pitchFamily="50" charset="-128"/>
                <a:ea typeface="HG丸ｺﾞｼｯｸM-PRO" panose="020F0600000000000000" pitchFamily="50" charset="-128"/>
              </a:rPr>
              <a:t>５</a:t>
            </a:r>
            <a:r>
              <a:rPr lang="ja-JP" altLang="en-US" sz="2412" b="1" dirty="0" smtClean="0">
                <a:effectLst>
                  <a:outerShdw blurRad="50800" dist="38100" dir="5400000" algn="t" rotWithShape="0">
                    <a:prstClr val="black">
                      <a:alpha val="40000"/>
                    </a:prstClr>
                  </a:outerShdw>
                </a:effectLst>
                <a:latin typeface="HG丸ｺﾞｼｯｸM-PRO" panose="020F0600000000000000" pitchFamily="50" charset="-128"/>
                <a:ea typeface="HG丸ｺﾞｼｯｸM-PRO" panose="020F0600000000000000" pitchFamily="50" charset="-128"/>
              </a:rPr>
              <a:t>年</a:t>
            </a:r>
            <a:endParaRPr lang="en-US" altLang="ja-JP" sz="2412" b="1" dirty="0">
              <a:effectLst>
                <a:outerShdw blurRad="50800" dist="38100" dir="5400000" algn="t"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en-US" altLang="ja-JP" sz="402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9</a:t>
            </a:r>
            <a:r>
              <a:rPr lang="ja-JP" altLang="en-US" sz="4020" b="1" dirty="0" smtClean="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月</a:t>
            </a:r>
            <a:r>
              <a:rPr lang="en-US" altLang="ja-JP" sz="4020" b="1" dirty="0" smtClean="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21</a:t>
            </a:r>
            <a:r>
              <a:rPr lang="ja-JP" altLang="en-US" sz="4020" b="1" dirty="0" smtClean="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日</a:t>
            </a:r>
            <a:r>
              <a:rPr lang="ja-JP" altLang="en-US" sz="3216" b="1" dirty="0" smtClean="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（木）</a:t>
            </a:r>
            <a:r>
              <a:rPr lang="ja-JP" altLang="en-US" sz="3216"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en-US" altLang="ja-JP" sz="3216"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14:00</a:t>
            </a:r>
            <a:r>
              <a:rPr lang="ja-JP" altLang="en-US" sz="3216"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en-US" altLang="ja-JP" sz="3216" b="1" dirty="0" smtClean="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16:35</a:t>
            </a:r>
            <a:endParaRPr lang="en-US" altLang="ja-JP" sz="3216"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71625" y="4930400"/>
            <a:ext cx="7155467" cy="1356436"/>
          </a:xfrm>
          <a:prstGeom prst="rect">
            <a:avLst/>
          </a:prstGeom>
          <a:noFill/>
        </p:spPr>
        <p:txBody>
          <a:bodyPr wrap="square" tIns="72365" spcCol="252000" rtlCol="0" anchor="ctr" anchorCtr="0">
            <a:spAutoFit/>
          </a:bodyPr>
          <a:lstStyle/>
          <a:p>
            <a:pPr marL="287189" indent="-287189">
              <a:buClr>
                <a:schemeClr val="accent6">
                  <a:lumMod val="50000"/>
                </a:schemeClr>
              </a:buClr>
              <a:buFont typeface="Wingdings" panose="05000000000000000000" pitchFamily="2" charset="2"/>
              <a:buChar char="u"/>
            </a:pPr>
            <a:r>
              <a:rPr lang="ja-JP" altLang="en-US" sz="1608" dirty="0">
                <a:latin typeface="HG丸ｺﾞｼｯｸM-PRO" panose="020F0600000000000000" pitchFamily="50" charset="-128"/>
                <a:ea typeface="HG丸ｺﾞｼｯｸM-PRO" panose="020F0600000000000000" pitchFamily="50" charset="-128"/>
              </a:rPr>
              <a:t>対　　象　企業の方（経営者、人事・労務担当者等）</a:t>
            </a:r>
            <a:endParaRPr lang="en-US" altLang="ja-JP" sz="1608"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608" dirty="0">
                <a:latin typeface="HG丸ｺﾞｼｯｸM-PRO" panose="020F0600000000000000" pitchFamily="50" charset="-128"/>
                <a:ea typeface="HG丸ｺﾞｼｯｸM-PRO" panose="020F0600000000000000" pitchFamily="50" charset="-128"/>
              </a:rPr>
              <a:t>参加方法　①会　　　場：エル・おおさか本館</a:t>
            </a:r>
            <a:r>
              <a:rPr lang="en-US" altLang="ja-JP" sz="1608" dirty="0">
                <a:latin typeface="HG丸ｺﾞｼｯｸM-PRO" panose="020F0600000000000000" pitchFamily="50" charset="-128"/>
                <a:ea typeface="HG丸ｺﾞｼｯｸM-PRO" panose="020F0600000000000000" pitchFamily="50" charset="-128"/>
              </a:rPr>
              <a:t>11</a:t>
            </a:r>
            <a:r>
              <a:rPr lang="ja-JP" altLang="en-US" sz="1608" dirty="0">
                <a:latin typeface="HG丸ｺﾞｼｯｸM-PRO" panose="020F0600000000000000" pitchFamily="50" charset="-128"/>
                <a:ea typeface="HG丸ｺﾞｼｯｸM-PRO" panose="020F0600000000000000" pitchFamily="50" charset="-128"/>
              </a:rPr>
              <a:t>階　セミナールーム　</a:t>
            </a:r>
            <a:endParaRPr lang="en-US" altLang="ja-JP" sz="1608" dirty="0">
              <a:latin typeface="HG丸ｺﾞｼｯｸM-PRO" panose="020F0600000000000000" pitchFamily="50" charset="-128"/>
              <a:ea typeface="HG丸ｺﾞｼｯｸM-PRO" panose="020F0600000000000000" pitchFamily="50" charset="-128"/>
            </a:endParaRPr>
          </a:p>
          <a:p>
            <a:pPr>
              <a:buClr>
                <a:srgbClr val="0070C0"/>
              </a:buClr>
            </a:pPr>
            <a:r>
              <a:rPr lang="ja-JP" altLang="en-US" sz="1608" dirty="0">
                <a:latin typeface="HG丸ｺﾞｼｯｸM-PRO" panose="020F0600000000000000" pitchFamily="50" charset="-128"/>
                <a:ea typeface="HG丸ｺﾞｼｯｸM-PRO" panose="020F0600000000000000" pitchFamily="50" charset="-128"/>
              </a:rPr>
              <a:t>　　　　　　 ②オンライン：</a:t>
            </a:r>
            <a:r>
              <a:rPr lang="en-US" altLang="ja-JP" sz="1608" dirty="0">
                <a:latin typeface="HG丸ｺﾞｼｯｸM-PRO" panose="020F0600000000000000" pitchFamily="50" charset="-128"/>
                <a:ea typeface="HG丸ｺﾞｼｯｸM-PRO" panose="020F0600000000000000" pitchFamily="50" charset="-128"/>
              </a:rPr>
              <a:t>Microsoft Teams</a:t>
            </a:r>
          </a:p>
          <a:p>
            <a:pPr marL="287189" indent="-287189">
              <a:buClr>
                <a:schemeClr val="accent6">
                  <a:lumMod val="50000"/>
                </a:schemeClr>
              </a:buClr>
              <a:buFont typeface="Wingdings" panose="05000000000000000000" pitchFamily="2" charset="2"/>
              <a:buChar char="u"/>
            </a:pPr>
            <a:r>
              <a:rPr lang="ja-JP" altLang="en-US" sz="1608" dirty="0">
                <a:latin typeface="HG丸ｺﾞｼｯｸM-PRO" panose="020F0600000000000000" pitchFamily="50" charset="-128"/>
                <a:ea typeface="HG丸ｺﾞｼｯｸM-PRO" panose="020F0600000000000000" pitchFamily="50" charset="-128"/>
              </a:rPr>
              <a:t>定　　員　①</a:t>
            </a:r>
            <a:r>
              <a:rPr lang="ja-JP" altLang="en-US" sz="1608" dirty="0" smtClean="0">
                <a:latin typeface="HG丸ｺﾞｼｯｸM-PRO" panose="020F0600000000000000" pitchFamily="50" charset="-128"/>
                <a:ea typeface="HG丸ｺﾞｼｯｸM-PRO" panose="020F0600000000000000" pitchFamily="50" charset="-128"/>
              </a:rPr>
              <a:t>会場：</a:t>
            </a:r>
            <a:r>
              <a:rPr lang="en-US" altLang="ja-JP" sz="1608" dirty="0">
                <a:latin typeface="HG丸ｺﾞｼｯｸM-PRO" panose="020F0600000000000000" pitchFamily="50" charset="-128"/>
                <a:ea typeface="HG丸ｺﾞｼｯｸM-PRO" panose="020F0600000000000000" pitchFamily="50" charset="-128"/>
              </a:rPr>
              <a:t>30</a:t>
            </a:r>
            <a:r>
              <a:rPr lang="ja-JP" altLang="en-US" sz="1608" dirty="0" smtClean="0">
                <a:latin typeface="HG丸ｺﾞｼｯｸM-PRO" panose="020F0600000000000000" pitchFamily="50" charset="-128"/>
                <a:ea typeface="HG丸ｺﾞｼｯｸM-PRO" panose="020F0600000000000000" pitchFamily="50" charset="-128"/>
              </a:rPr>
              <a:t>名</a:t>
            </a:r>
            <a:r>
              <a:rPr lang="ja-JP" altLang="en-US" sz="1608" dirty="0">
                <a:latin typeface="HG丸ｺﾞｼｯｸM-PRO" panose="020F0600000000000000" pitchFamily="50" charset="-128"/>
                <a:ea typeface="HG丸ｺﾞｼｯｸM-PRO" panose="020F0600000000000000" pitchFamily="50" charset="-128"/>
              </a:rPr>
              <a:t>　</a:t>
            </a:r>
            <a:r>
              <a:rPr lang="ja-JP" altLang="en-US" sz="1608" dirty="0" smtClean="0">
                <a:latin typeface="HG丸ｺﾞｼｯｸM-PRO" panose="020F0600000000000000" pitchFamily="50" charset="-128"/>
                <a:ea typeface="HG丸ｺﾞｼｯｸM-PRO" panose="020F0600000000000000" pitchFamily="50" charset="-128"/>
              </a:rPr>
              <a:t>②：オンライン </a:t>
            </a:r>
            <a:r>
              <a:rPr lang="ja-JP" altLang="en-US" sz="1608" dirty="0">
                <a:latin typeface="HG丸ｺﾞｼｯｸM-PRO" panose="020F0600000000000000" pitchFamily="50" charset="-128"/>
                <a:ea typeface="HG丸ｺﾞｼｯｸM-PRO" panose="020F0600000000000000" pitchFamily="50" charset="-128"/>
              </a:rPr>
              <a:t>４</a:t>
            </a:r>
            <a:r>
              <a:rPr lang="en-US" altLang="ja-JP" sz="1608" dirty="0" smtClean="0">
                <a:latin typeface="HG丸ｺﾞｼｯｸM-PRO" panose="020F0600000000000000" pitchFamily="50" charset="-128"/>
                <a:ea typeface="HG丸ｺﾞｼｯｸM-PRO" panose="020F0600000000000000" pitchFamily="50" charset="-128"/>
              </a:rPr>
              <a:t>0</a:t>
            </a:r>
            <a:r>
              <a:rPr lang="ja-JP" altLang="en-US" sz="1608" dirty="0">
                <a:latin typeface="HG丸ｺﾞｼｯｸM-PRO" panose="020F0600000000000000" pitchFamily="50" charset="-128"/>
                <a:ea typeface="HG丸ｺﾞｼｯｸM-PRO" panose="020F0600000000000000" pitchFamily="50" charset="-128"/>
              </a:rPr>
              <a:t>名（申込先着順）</a:t>
            </a:r>
            <a:endParaRPr lang="en-US" altLang="ja-JP" sz="1608"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608" dirty="0">
                <a:latin typeface="HG丸ｺﾞｼｯｸM-PRO" panose="020F0600000000000000" pitchFamily="50" charset="-128"/>
                <a:ea typeface="HG丸ｺﾞｼｯｸM-PRO" panose="020F0600000000000000" pitchFamily="50" charset="-128"/>
              </a:rPr>
              <a:t>申込方法　裏面をご確認のうえ、お申込みください。　　　　　</a:t>
            </a:r>
            <a:endParaRPr lang="en-US" altLang="ja-JP" sz="1608" b="1" u="sng"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57951" y="2267327"/>
            <a:ext cx="6843950" cy="695511"/>
          </a:xfrm>
          <a:prstGeom prst="rect">
            <a:avLst/>
          </a:prstGeom>
          <a:noFill/>
          <a:ln>
            <a:noFill/>
          </a:ln>
        </p:spPr>
        <p:txBody>
          <a:bodyPr wrap="square" rtlCol="0" anchor="ctr">
            <a:spAutoFit/>
          </a:bodyPr>
          <a:lstStyle/>
          <a:p>
            <a:pPr>
              <a:lnSpc>
                <a:spcPct val="150000"/>
              </a:lnSpc>
            </a:pPr>
            <a:r>
              <a:rPr lang="ja-JP" altLang="en-US" sz="1407" dirty="0">
                <a:latin typeface="HG丸ｺﾞｼｯｸM-PRO" panose="020F0600000000000000" pitchFamily="50" charset="-128"/>
                <a:ea typeface="HG丸ｺﾞｼｯｸM-PRO" panose="020F0600000000000000" pitchFamily="50" charset="-128"/>
              </a:rPr>
              <a:t>　</a:t>
            </a:r>
            <a:r>
              <a:rPr lang="ja-JP" altLang="en-US" sz="1206" dirty="0">
                <a:latin typeface="HG丸ｺﾞｼｯｸM-PRO" panose="020F0600000000000000" pitchFamily="50" charset="-128"/>
                <a:ea typeface="HG丸ｺﾞｼｯｸM-PRO" panose="020F0600000000000000" pitchFamily="50" charset="-128"/>
              </a:rPr>
              <a:t>これから障がい者雇用を</a:t>
            </a:r>
            <a:r>
              <a:rPr lang="ja-JP" altLang="en-US" sz="1206" dirty="0" smtClean="0">
                <a:latin typeface="HG丸ｺﾞｼｯｸM-PRO" panose="020F0600000000000000" pitchFamily="50" charset="-128"/>
                <a:ea typeface="HG丸ｺﾞｼｯｸM-PRO" panose="020F0600000000000000" pitchFamily="50" charset="-128"/>
              </a:rPr>
              <a:t>検討される企業</a:t>
            </a:r>
            <a:r>
              <a:rPr lang="ja-JP" altLang="en-US" sz="1206" dirty="0">
                <a:latin typeface="HG丸ｺﾞｼｯｸM-PRO" panose="020F0600000000000000" pitchFamily="50" charset="-128"/>
                <a:ea typeface="HG丸ｺﾞｼｯｸM-PRO" panose="020F0600000000000000" pitchFamily="50" charset="-128"/>
              </a:rPr>
              <a:t>の方を対象に</a:t>
            </a:r>
            <a:r>
              <a:rPr lang="ja-JP" altLang="en-US" sz="1206" dirty="0" smtClean="0">
                <a:latin typeface="HG丸ｺﾞｼｯｸM-PRO" panose="020F0600000000000000" pitchFamily="50" charset="-128"/>
                <a:ea typeface="HG丸ｺﾞｼｯｸM-PRO" panose="020F0600000000000000" pitchFamily="50" charset="-128"/>
              </a:rPr>
              <a:t>、障がい者雇用の基本に関する講義や</a:t>
            </a:r>
            <a:endParaRPr lang="en-US" altLang="ja-JP" sz="1206"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206" dirty="0" smtClean="0">
                <a:latin typeface="HG丸ｺﾞｼｯｸM-PRO" panose="020F0600000000000000" pitchFamily="50" charset="-128"/>
                <a:ea typeface="HG丸ｺﾞｼｯｸM-PRO" panose="020F0600000000000000" pitchFamily="50" charset="-128"/>
              </a:rPr>
              <a:t>大阪労働局の助成金制度と先進企業の取組みを紹介します。</a:t>
            </a:r>
            <a:endParaRPr lang="ja-JP" altLang="en-US" sz="1407" dirty="0">
              <a:latin typeface="HG丸ｺﾞｼｯｸM-PRO" panose="020F0600000000000000" pitchFamily="50" charset="-128"/>
              <a:ea typeface="HG丸ｺﾞｼｯｸM-PRO" panose="020F0600000000000000" pitchFamily="50" charset="-128"/>
            </a:endParaRPr>
          </a:p>
        </p:txBody>
      </p:sp>
      <p:cxnSp>
        <p:nvCxnSpPr>
          <p:cNvPr id="14" name="直線コネクタ 13"/>
          <p:cNvCxnSpPr>
            <a:cxnSpLocks/>
          </p:cNvCxnSpPr>
          <p:nvPr/>
        </p:nvCxnSpPr>
        <p:spPr>
          <a:xfrm>
            <a:off x="-290241" y="2252399"/>
            <a:ext cx="7599186" cy="0"/>
          </a:xfrm>
          <a:prstGeom prst="line">
            <a:avLst/>
          </a:prstGeom>
          <a:ln w="13970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9" name="角丸四角形 18"/>
          <p:cNvSpPr/>
          <p:nvPr/>
        </p:nvSpPr>
        <p:spPr>
          <a:xfrm>
            <a:off x="5636188" y="198859"/>
            <a:ext cx="1365713" cy="394287"/>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参加無料</a:t>
            </a:r>
            <a:endParaRPr lang="en-US" altLang="ja-JP"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1" name="Rectangle 16"/>
          <p:cNvSpPr>
            <a:spLocks noChangeArrowheads="1"/>
          </p:cNvSpPr>
          <p:nvPr/>
        </p:nvSpPr>
        <p:spPr bwMode="auto">
          <a:xfrm>
            <a:off x="264271" y="948877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　　 催　 大阪府</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問合せ先　</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 商工労働部 雇用推進室 就業促進課 </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者雇用促進ｸﾞﾙｰﾌﾟ）</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rPr>
              <a:t>shugyosokushin-g04@gbox.pref.osaka.lg.jp</a:t>
            </a:r>
            <a:endParaRPr lang="en-US" altLang="ja-JP" sz="1200" dirty="0">
              <a:latin typeface="Meiryo UI" panose="020B0604030504040204" pitchFamily="50" charset="-128"/>
              <a:ea typeface="Meiryo UI" panose="020B0604030504040204" pitchFamily="50" charset="-128"/>
            </a:endParaRPr>
          </a:p>
        </p:txBody>
      </p:sp>
      <p:cxnSp>
        <p:nvCxnSpPr>
          <p:cNvPr id="22" name="直線コネクタ 21"/>
          <p:cNvCxnSpPr/>
          <p:nvPr/>
        </p:nvCxnSpPr>
        <p:spPr>
          <a:xfrm>
            <a:off x="-73121" y="9344972"/>
            <a:ext cx="7382066" cy="0"/>
          </a:xfrm>
          <a:prstGeom prst="line">
            <a:avLst/>
          </a:prstGeom>
          <a:ln w="5715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25" name="正方形/長方形 24"/>
          <p:cNvSpPr/>
          <p:nvPr/>
        </p:nvSpPr>
        <p:spPr>
          <a:xfrm>
            <a:off x="4240288" y="4278879"/>
            <a:ext cx="2667052" cy="587681"/>
          </a:xfrm>
          <a:prstGeom prst="rect">
            <a:avLst/>
          </a:prstGeom>
          <a:noFill/>
          <a:ln w="31750" cmpd="sng">
            <a:solidFill>
              <a:schemeClr val="accent6">
                <a:lumMod val="75000"/>
              </a:schemeClr>
            </a:solidFill>
            <a:prstDash val="lgDashDotDot"/>
            <a:extLst>
              <a:ext uri="{C807C97D-BFC1-408E-A445-0C87EB9F89A2}">
                <ask:lineSketchStyleProps xmlns="" xmlns:ask="http://schemas.microsoft.com/office/drawing/2018/sketchyshapes" sd="1219033472">
                  <a:custGeom>
                    <a:avLst/>
                    <a:gdLst>
                      <a:gd name="connsiteX0" fmla="*/ 0 w 2382383"/>
                      <a:gd name="connsiteY0" fmla="*/ 0 h 584775"/>
                      <a:gd name="connsiteX1" fmla="*/ 571772 w 2382383"/>
                      <a:gd name="connsiteY1" fmla="*/ 0 h 584775"/>
                      <a:gd name="connsiteX2" fmla="*/ 1095896 w 2382383"/>
                      <a:gd name="connsiteY2" fmla="*/ 0 h 584775"/>
                      <a:gd name="connsiteX3" fmla="*/ 1739140 w 2382383"/>
                      <a:gd name="connsiteY3" fmla="*/ 0 h 584775"/>
                      <a:gd name="connsiteX4" fmla="*/ 2382383 w 2382383"/>
                      <a:gd name="connsiteY4" fmla="*/ 0 h 584775"/>
                      <a:gd name="connsiteX5" fmla="*/ 2382383 w 2382383"/>
                      <a:gd name="connsiteY5" fmla="*/ 584775 h 584775"/>
                      <a:gd name="connsiteX6" fmla="*/ 1834435 w 2382383"/>
                      <a:gd name="connsiteY6" fmla="*/ 584775 h 584775"/>
                      <a:gd name="connsiteX7" fmla="*/ 1286487 w 2382383"/>
                      <a:gd name="connsiteY7" fmla="*/ 584775 h 584775"/>
                      <a:gd name="connsiteX8" fmla="*/ 643243 w 2382383"/>
                      <a:gd name="connsiteY8" fmla="*/ 584775 h 584775"/>
                      <a:gd name="connsiteX9" fmla="*/ 0 w 2382383"/>
                      <a:gd name="connsiteY9" fmla="*/ 584775 h 584775"/>
                      <a:gd name="connsiteX10" fmla="*/ 0 w 2382383"/>
                      <a:gd name="connsiteY10" fmla="*/ 0 h 58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82383" h="584775" extrusionOk="0">
                        <a:moveTo>
                          <a:pt x="0" y="0"/>
                        </a:moveTo>
                        <a:cubicBezTo>
                          <a:pt x="134867" y="-7656"/>
                          <a:pt x="393350" y="37415"/>
                          <a:pt x="571772" y="0"/>
                        </a:cubicBezTo>
                        <a:cubicBezTo>
                          <a:pt x="750194" y="-37415"/>
                          <a:pt x="956578" y="7119"/>
                          <a:pt x="1095896" y="0"/>
                        </a:cubicBezTo>
                        <a:cubicBezTo>
                          <a:pt x="1235214" y="-7119"/>
                          <a:pt x="1461564" y="21508"/>
                          <a:pt x="1739140" y="0"/>
                        </a:cubicBezTo>
                        <a:cubicBezTo>
                          <a:pt x="2016716" y="-21508"/>
                          <a:pt x="2210920" y="37709"/>
                          <a:pt x="2382383" y="0"/>
                        </a:cubicBezTo>
                        <a:cubicBezTo>
                          <a:pt x="2389081" y="120638"/>
                          <a:pt x="2374608" y="453480"/>
                          <a:pt x="2382383" y="584775"/>
                        </a:cubicBezTo>
                        <a:cubicBezTo>
                          <a:pt x="2116702" y="610793"/>
                          <a:pt x="2078336" y="552503"/>
                          <a:pt x="1834435" y="584775"/>
                        </a:cubicBezTo>
                        <a:cubicBezTo>
                          <a:pt x="1590534" y="617047"/>
                          <a:pt x="1433330" y="577616"/>
                          <a:pt x="1286487" y="584775"/>
                        </a:cubicBezTo>
                        <a:cubicBezTo>
                          <a:pt x="1139644" y="591934"/>
                          <a:pt x="874589" y="568640"/>
                          <a:pt x="643243" y="584775"/>
                        </a:cubicBezTo>
                        <a:cubicBezTo>
                          <a:pt x="411897" y="600910"/>
                          <a:pt x="269999" y="510805"/>
                          <a:pt x="0" y="584775"/>
                        </a:cubicBezTo>
                        <a:cubicBezTo>
                          <a:pt x="-7399" y="344304"/>
                          <a:pt x="51418" y="249993"/>
                          <a:pt x="0" y="0"/>
                        </a:cubicBezTo>
                        <a:close/>
                      </a:path>
                    </a:pathLst>
                  </a:custGeom>
                  <ask:type>
                    <ask:lineSketchNone/>
                  </ask:type>
                </ask:lineSketchStyleProps>
              </a:ext>
            </a:extLst>
          </a:ln>
          <a:effectLst/>
        </p:spPr>
        <p:style>
          <a:lnRef idx="2">
            <a:schemeClr val="dk1"/>
          </a:lnRef>
          <a:fillRef idx="1">
            <a:schemeClr val="lt1"/>
          </a:fillRef>
          <a:effectRef idx="0">
            <a:schemeClr val="dk1"/>
          </a:effectRef>
          <a:fontRef idx="minor">
            <a:schemeClr val="dk1"/>
          </a:fontRef>
        </p:style>
        <p:txBody>
          <a:bodyPr wrap="none" lIns="91904" tIns="45952" rIns="91904" bIns="45952" anchor="ctr">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608" b="1" dirty="0">
                <a:ln/>
                <a:solidFill>
                  <a:schemeClr val="tx1"/>
                </a:solidFill>
                <a:latin typeface="HG丸ｺﾞｼｯｸM-PRO" panose="020F0600000000000000" pitchFamily="50" charset="-128"/>
                <a:ea typeface="HG丸ｺﾞｼｯｸM-PRO" panose="020F0600000000000000" pitchFamily="50" charset="-128"/>
              </a:rPr>
              <a:t>申込締切</a:t>
            </a:r>
            <a:endParaRPr lang="en-US" altLang="ja-JP" sz="1608" b="1" dirty="0">
              <a:ln/>
              <a:solidFill>
                <a:schemeClr val="tx1"/>
              </a:solidFill>
              <a:latin typeface="HG丸ｺﾞｼｯｸM-PRO" panose="020F0600000000000000" pitchFamily="50" charset="-128"/>
              <a:ea typeface="HG丸ｺﾞｼｯｸM-PRO" panose="020F0600000000000000" pitchFamily="50" charset="-128"/>
            </a:endParaRPr>
          </a:p>
          <a:p>
            <a:pPr algn="dist"/>
            <a:r>
              <a:rPr lang="ja-JP" altLang="en-US" sz="1608" b="1" dirty="0" smtClean="0">
                <a:ln/>
                <a:solidFill>
                  <a:schemeClr val="tx1"/>
                </a:solidFill>
                <a:latin typeface="HG丸ｺﾞｼｯｸM-PRO" panose="020F0600000000000000" pitchFamily="50" charset="-128"/>
                <a:ea typeface="HG丸ｺﾞｼｯｸM-PRO" panose="020F0600000000000000" pitchFamily="50" charset="-128"/>
              </a:rPr>
              <a:t>令和５年９月</a:t>
            </a:r>
            <a:r>
              <a:rPr lang="ja-JP" altLang="en-US" sz="1608" b="1" dirty="0">
                <a:ln/>
                <a:solidFill>
                  <a:schemeClr val="tx1"/>
                </a:solidFill>
                <a:latin typeface="HG丸ｺﾞｼｯｸM-PRO" panose="020F0600000000000000" pitchFamily="50" charset="-128"/>
                <a:ea typeface="HG丸ｺﾞｼｯｸM-PRO" panose="020F0600000000000000" pitchFamily="50" charset="-128"/>
              </a:rPr>
              <a:t>１５</a:t>
            </a:r>
            <a:r>
              <a:rPr lang="ja-JP" altLang="en-US" sz="1608" b="1" dirty="0" smtClean="0">
                <a:ln/>
                <a:solidFill>
                  <a:schemeClr val="tx1"/>
                </a:solidFill>
                <a:latin typeface="HG丸ｺﾞｼｯｸM-PRO" panose="020F0600000000000000" pitchFamily="50" charset="-128"/>
                <a:ea typeface="HG丸ｺﾞｼｯｸM-PRO" panose="020F0600000000000000" pitchFamily="50" charset="-128"/>
              </a:rPr>
              <a:t>日（金）</a:t>
            </a:r>
            <a:endParaRPr lang="en-US" altLang="ja-JP" sz="1608" b="1" dirty="0">
              <a:ln/>
              <a:solidFill>
                <a:schemeClr val="tx1"/>
              </a:solidFill>
              <a:latin typeface="HG丸ｺﾞｼｯｸM-PRO" panose="020F0600000000000000" pitchFamily="50" charset="-128"/>
              <a:ea typeface="HG丸ｺﾞｼｯｸM-PRO" panose="020F0600000000000000" pitchFamily="50" charset="-128"/>
            </a:endParaRPr>
          </a:p>
        </p:txBody>
      </p:sp>
      <p:pic>
        <p:nvPicPr>
          <p:cNvPr id="24" name="グラフィックス 23" descr="教室">
            <a:extLst>
              <a:ext uri="{FF2B5EF4-FFF2-40B4-BE49-F238E27FC236}">
                <a16:creationId xmlns:a16="http://schemas.microsoft.com/office/drawing/2014/main" id="{A64A9D96-A965-464B-9231-38F9F16E4EB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848257" y="2976131"/>
            <a:ext cx="1230344" cy="1230344"/>
          </a:xfrm>
          <a:prstGeom prst="rect">
            <a:avLst/>
          </a:prstGeom>
        </p:spPr>
      </p:pic>
      <p:graphicFrame>
        <p:nvGraphicFramePr>
          <p:cNvPr id="29" name="テキスト ボックス 8">
            <a:extLst>
              <a:ext uri="{FF2B5EF4-FFF2-40B4-BE49-F238E27FC236}">
                <a16:creationId xmlns:a16="http://schemas.microsoft.com/office/drawing/2014/main" id="{030A1E7A-CB51-4C40-8CA8-AD1E3AF2CDBD}"/>
              </a:ext>
            </a:extLst>
          </p:cNvPr>
          <p:cNvGraphicFramePr/>
          <p:nvPr>
            <p:extLst>
              <p:ext uri="{D42A27DB-BD31-4B8C-83A1-F6EECF244321}">
                <p14:modId xmlns:p14="http://schemas.microsoft.com/office/powerpoint/2010/main" val="1363905536"/>
              </p:ext>
            </p:extLst>
          </p:nvPr>
        </p:nvGraphicFramePr>
        <p:xfrm>
          <a:off x="48798" y="6429408"/>
          <a:ext cx="7107080" cy="28021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6"/>
          <p:cNvSpPr txBox="1">
            <a:spLocks noChangeArrowheads="1"/>
          </p:cNvSpPr>
          <p:nvPr/>
        </p:nvSpPr>
        <p:spPr bwMode="auto">
          <a:xfrm>
            <a:off x="32446" y="48114"/>
            <a:ext cx="7164198" cy="2721579"/>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申込方法</a:t>
            </a: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　　　　　</a:t>
            </a:r>
            <a:endParaRPr lang="en-US" altLang="ja-JP" sz="1608" b="1" dirty="0">
              <a:solidFill>
                <a:srgbClr val="000000"/>
              </a:solidFill>
              <a:latin typeface="Meiryo UI" panose="020B0604030504040204" pitchFamily="50" charset="-128"/>
              <a:ea typeface="Meiryo UI" panose="020B0604030504040204" pitchFamily="50" charset="-128"/>
            </a:endParaRPr>
          </a:p>
          <a:p>
            <a:pPr algn="ctr">
              <a:spcBef>
                <a:spcPct val="0"/>
              </a:spcBef>
              <a:buFontTx/>
              <a:buNone/>
            </a:pPr>
            <a:r>
              <a:rPr lang="ja-JP" altLang="en-US" sz="1809" b="1" u="sng" dirty="0">
                <a:solidFill>
                  <a:srgbClr val="000000"/>
                </a:solidFill>
                <a:latin typeface="Meiryo UI" panose="020B0604030504040204" pitchFamily="50" charset="-128"/>
                <a:ea typeface="Meiryo UI" panose="020B0604030504040204" pitchFamily="50" charset="-128"/>
              </a:rPr>
              <a:t>「</a:t>
            </a:r>
            <a:r>
              <a:rPr lang="ja-JP" altLang="en-US" sz="1809" b="1" u="sng" dirty="0" smtClean="0">
                <a:solidFill>
                  <a:srgbClr val="000000"/>
                </a:solidFill>
                <a:latin typeface="Meiryo UI" panose="020B0604030504040204" pitchFamily="50" charset="-128"/>
                <a:ea typeface="Meiryo UI" panose="020B0604030504040204" pitchFamily="50" charset="-128"/>
              </a:rPr>
              <a:t>大阪府行政オンラインシステム」</a:t>
            </a:r>
            <a:r>
              <a:rPr lang="ja-JP" altLang="en-US" sz="1809" b="1" u="sng" dirty="0">
                <a:solidFill>
                  <a:srgbClr val="000000"/>
                </a:solidFill>
                <a:latin typeface="Meiryo UI" panose="020B0604030504040204" pitchFamily="50" charset="-128"/>
                <a:ea typeface="Meiryo UI" panose="020B0604030504040204" pitchFamily="50" charset="-128"/>
              </a:rPr>
              <a:t>よりお申込みください。</a:t>
            </a:r>
            <a:endParaRPr lang="en-US" altLang="ja-JP" sz="1809" b="1" u="sng"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407" dirty="0">
                <a:solidFill>
                  <a:srgbClr val="000000"/>
                </a:solidFill>
                <a:latin typeface="Meiryo UI" panose="020B0604030504040204" pitchFamily="50" charset="-128"/>
                <a:ea typeface="Meiryo UI" panose="020B0604030504040204" pitchFamily="50" charset="-128"/>
              </a:rPr>
              <a:t>（</a:t>
            </a:r>
            <a:r>
              <a:rPr lang="en-US" altLang="ja-JP" sz="1407" dirty="0">
                <a:solidFill>
                  <a:srgbClr val="000000"/>
                </a:solidFill>
                <a:latin typeface="Meiryo UI" panose="020B0604030504040204" pitchFamily="50" charset="-128"/>
                <a:ea typeface="Meiryo UI" panose="020B0604030504040204" pitchFamily="50" charset="-128"/>
              </a:rPr>
              <a:t>URL</a:t>
            </a:r>
            <a:r>
              <a:rPr lang="ja-JP" altLang="en-US" sz="1407" dirty="0">
                <a:solidFill>
                  <a:srgbClr val="000000"/>
                </a:solidFill>
                <a:latin typeface="Meiryo UI" panose="020B0604030504040204" pitchFamily="50" charset="-128"/>
                <a:ea typeface="Meiryo UI" panose="020B0604030504040204" pitchFamily="50" charset="-128"/>
              </a:rPr>
              <a:t>）</a:t>
            </a:r>
            <a:endParaRPr lang="en-US" altLang="ja-JP" sz="1407"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6" dirty="0" smtClean="0">
                <a:solidFill>
                  <a:srgbClr val="000000"/>
                </a:solidFill>
                <a:latin typeface="Meiryo UI" panose="020B0604030504040204" pitchFamily="50" charset="-128"/>
                <a:ea typeface="Meiryo UI" panose="020B0604030504040204" pitchFamily="50" charset="-128"/>
              </a:rPr>
              <a:t>　</a:t>
            </a:r>
            <a:r>
              <a:rPr lang="en-US" altLang="ja-JP" sz="1206" dirty="0">
                <a:solidFill>
                  <a:srgbClr val="000000"/>
                </a:solidFill>
                <a:latin typeface="Meiryo UI" panose="020B0604030504040204" pitchFamily="50" charset="-128"/>
                <a:ea typeface="Meiryo UI" panose="020B0604030504040204" pitchFamily="50" charset="-128"/>
                <a:hlinkClick r:id="rId2"/>
              </a:rPr>
              <a:t>https://</a:t>
            </a:r>
            <a:r>
              <a:rPr lang="en-US" altLang="ja-JP" sz="1206" dirty="0" smtClean="0">
                <a:solidFill>
                  <a:srgbClr val="000000"/>
                </a:solidFill>
                <a:latin typeface="Meiryo UI" panose="020B0604030504040204" pitchFamily="50" charset="-128"/>
                <a:ea typeface="Meiryo UI" panose="020B0604030504040204" pitchFamily="50" charset="-128"/>
                <a:hlinkClick r:id="rId2"/>
              </a:rPr>
              <a:t>lgpos.task-asp.net/cu/270008/ea/residents/procedures/apply/0072930b-3e66-4e67-b67a-42e8496c2ea5/start</a:t>
            </a:r>
            <a:endParaRPr lang="en-US" altLang="ja-JP" sz="1206" dirty="0" smtClean="0">
              <a:solidFill>
                <a:srgbClr val="000000"/>
              </a:solidFill>
              <a:latin typeface="Meiryo UI" panose="020B0604030504040204" pitchFamily="50" charset="-128"/>
              <a:ea typeface="Meiryo UI" panose="020B0604030504040204" pitchFamily="50" charset="-128"/>
            </a:endParaRPr>
          </a:p>
          <a:p>
            <a:pPr>
              <a:spcBef>
                <a:spcPct val="0"/>
              </a:spcBef>
              <a:buNone/>
            </a:pPr>
            <a:endParaRPr lang="en-US" altLang="ja-JP" sz="1407" dirty="0" smtClean="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407" dirty="0" smtClean="0">
                <a:solidFill>
                  <a:srgbClr val="000000"/>
                </a:solidFill>
                <a:latin typeface="Meiryo UI" panose="020B0604030504040204" pitchFamily="50" charset="-128"/>
                <a:ea typeface="Meiryo UI" panose="020B0604030504040204" pitchFamily="50" charset="-128"/>
              </a:rPr>
              <a:t>（</a:t>
            </a:r>
            <a:r>
              <a:rPr lang="en-US" altLang="ja-JP" sz="1407" dirty="0">
                <a:solidFill>
                  <a:srgbClr val="000000"/>
                </a:solidFill>
                <a:latin typeface="Meiryo UI" panose="020B0604030504040204" pitchFamily="50" charset="-128"/>
                <a:ea typeface="Meiryo UI" panose="020B0604030504040204" pitchFamily="50" charset="-128"/>
              </a:rPr>
              <a:t>QR</a:t>
            </a:r>
            <a:r>
              <a:rPr lang="ja-JP" altLang="en-US" sz="1407" dirty="0">
                <a:solidFill>
                  <a:srgbClr val="000000"/>
                </a:solidFill>
                <a:latin typeface="Meiryo UI" panose="020B0604030504040204" pitchFamily="50" charset="-128"/>
                <a:ea typeface="Meiryo UI" panose="020B0604030504040204" pitchFamily="50" charset="-128"/>
              </a:rPr>
              <a:t>コード</a:t>
            </a:r>
            <a:r>
              <a:rPr lang="ja-JP" altLang="en-US" sz="1407" dirty="0" smtClean="0">
                <a:solidFill>
                  <a:srgbClr val="000000"/>
                </a:solidFill>
                <a:latin typeface="Meiryo UI" panose="020B0604030504040204" pitchFamily="50" charset="-128"/>
                <a:ea typeface="Meiryo UI" panose="020B0604030504040204" pitchFamily="50" charset="-128"/>
              </a:rPr>
              <a:t>）</a:t>
            </a:r>
            <a:endParaRPr lang="en-US" altLang="ja-JP" sz="1407"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93703" y="1323771"/>
            <a:ext cx="5415220" cy="1403974"/>
          </a:xfrm>
          <a:prstGeom prst="rect">
            <a:avLst/>
          </a:prstGeom>
          <a:noFill/>
        </p:spPr>
        <p:txBody>
          <a:bodyPr wrap="square" rtlCol="0">
            <a:spAutoFit/>
          </a:bodyPr>
          <a:lstStyle/>
          <a:p>
            <a:r>
              <a:rPr lang="ja-JP" altLang="en-US" sz="1206" dirty="0">
                <a:latin typeface="Meiryo UI" panose="020B0604030504040204" pitchFamily="50" charset="-128"/>
                <a:ea typeface="Meiryo UI" panose="020B0604030504040204" pitchFamily="50" charset="-128"/>
              </a:rPr>
              <a:t>■お申し込みいただいた個人情報は、本セミナーの運営にのみ利用させていただきます。</a:t>
            </a:r>
            <a:endParaRPr lang="en-US" altLang="ja-JP" sz="1206" dirty="0">
              <a:latin typeface="Meiryo UI" panose="020B0604030504040204" pitchFamily="50" charset="-128"/>
              <a:ea typeface="Meiryo UI" panose="020B0604030504040204" pitchFamily="50" charset="-128"/>
            </a:endParaRPr>
          </a:p>
          <a:p>
            <a:r>
              <a:rPr lang="ja-JP" altLang="en-US" sz="1206" dirty="0">
                <a:solidFill>
                  <a:srgbClr val="000000"/>
                </a:solidFill>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手話通訳が必要な場合や車椅子でご参加される場合等は、事前にお申出ください。</a:t>
            </a:r>
            <a:endParaRPr lang="en-US" altLang="ja-JP" sz="1206" dirty="0">
              <a:latin typeface="Meiryo UI" panose="020B0604030504040204" pitchFamily="50" charset="-128"/>
              <a:ea typeface="Meiryo UI" panose="020B0604030504040204" pitchFamily="50" charset="-128"/>
            </a:endParaRPr>
          </a:p>
          <a:p>
            <a:r>
              <a:rPr lang="ja-JP" altLang="en-US" sz="1206" dirty="0">
                <a:latin typeface="Meiryo UI" panose="020B0604030504040204" pitchFamily="50" charset="-128"/>
                <a:ea typeface="Meiryo UI" panose="020B0604030504040204" pitchFamily="50" charset="-128"/>
              </a:rPr>
              <a:t>■インターネットによる申込みが難しい場合は、下記「参加申込書」に記入のうえ、</a:t>
            </a:r>
            <a:endParaRPr lang="en-US" altLang="ja-JP" sz="1206" dirty="0">
              <a:latin typeface="Meiryo UI" panose="020B0604030504040204" pitchFamily="50" charset="-128"/>
              <a:ea typeface="Meiryo UI" panose="020B0604030504040204" pitchFamily="50" charset="-128"/>
            </a:endParaRPr>
          </a:p>
          <a:p>
            <a:pPr>
              <a:defRPr/>
            </a:pPr>
            <a:r>
              <a:rPr lang="ja-JP" altLang="en-US" sz="1206" dirty="0">
                <a:latin typeface="Meiryo UI" panose="020B0604030504040204" pitchFamily="50" charset="-128"/>
                <a:ea typeface="Meiryo UI" panose="020B0604030504040204" pitchFamily="50" charset="-128"/>
              </a:rPr>
              <a:t>　 問合せ先（表面）あてに</a:t>
            </a:r>
            <a:r>
              <a:rPr lang="en-US" altLang="ja-JP" sz="1206" dirty="0">
                <a:latin typeface="Meiryo UI" panose="020B0604030504040204" pitchFamily="50" charset="-128"/>
                <a:ea typeface="Meiryo UI" panose="020B0604030504040204" pitchFamily="50" charset="-128"/>
              </a:rPr>
              <a:t>FAX</a:t>
            </a:r>
            <a:r>
              <a:rPr lang="ja-JP" altLang="en-US" sz="1206" dirty="0">
                <a:latin typeface="Meiryo UI" panose="020B0604030504040204" pitchFamily="50" charset="-128"/>
                <a:ea typeface="Meiryo UI" panose="020B0604030504040204" pitchFamily="50" charset="-128"/>
              </a:rPr>
              <a:t>または</a:t>
            </a:r>
            <a:r>
              <a:rPr lang="en-US" altLang="ja-JP" sz="1206" dirty="0">
                <a:latin typeface="Meiryo UI" panose="020B0604030504040204" pitchFamily="50" charset="-128"/>
                <a:ea typeface="Meiryo UI" panose="020B0604030504040204" pitchFamily="50" charset="-128"/>
              </a:rPr>
              <a:t>E-mail</a:t>
            </a:r>
            <a:r>
              <a:rPr lang="ja-JP" altLang="en-US" sz="1206" dirty="0">
                <a:latin typeface="Meiryo UI" panose="020B0604030504040204" pitchFamily="50" charset="-128"/>
                <a:ea typeface="Meiryo UI" panose="020B0604030504040204" pitchFamily="50" charset="-128"/>
              </a:rPr>
              <a:t>でお申込みください。</a:t>
            </a:r>
            <a:endParaRPr lang="en-US" altLang="ja-JP" sz="1206" dirty="0">
              <a:latin typeface="Meiryo UI" panose="020B0604030504040204" pitchFamily="50" charset="-128"/>
              <a:ea typeface="Meiryo UI" panose="020B0604030504040204" pitchFamily="50" charset="-128"/>
            </a:endParaRPr>
          </a:p>
          <a:p>
            <a:endParaRPr lang="en-US" altLang="ja-JP" sz="1850" dirty="0"/>
          </a:p>
          <a:p>
            <a:endParaRPr lang="ja-JP" altLang="en-US" sz="1850" dirty="0"/>
          </a:p>
        </p:txBody>
      </p:sp>
      <p:grpSp>
        <p:nvGrpSpPr>
          <p:cNvPr id="5" name="グループ化 4"/>
          <p:cNvGrpSpPr>
            <a:grpSpLocks/>
          </p:cNvGrpSpPr>
          <p:nvPr/>
        </p:nvGrpSpPr>
        <p:grpSpPr bwMode="auto">
          <a:xfrm>
            <a:off x="3762648" y="2246700"/>
            <a:ext cx="3219762" cy="367472"/>
            <a:chOff x="4061653" y="6975672"/>
            <a:chExt cx="2879808" cy="273701"/>
          </a:xfrm>
        </p:grpSpPr>
        <p:grpSp>
          <p:nvGrpSpPr>
            <p:cNvPr id="6" name="グループ化 20"/>
            <p:cNvGrpSpPr>
              <a:grpSpLocks/>
            </p:cNvGrpSpPr>
            <p:nvPr/>
          </p:nvGrpSpPr>
          <p:grpSpPr bwMode="auto">
            <a:xfrm>
              <a:off x="4061653" y="6975672"/>
              <a:ext cx="2673837" cy="216924"/>
              <a:chOff x="1425921" y="7779450"/>
              <a:chExt cx="2673837" cy="216924"/>
            </a:xfrm>
          </p:grpSpPr>
          <p:sp>
            <p:nvSpPr>
              <p:cNvPr id="8" name="正方形/長方形 7">
                <a:extLst>
                  <a:ext uri="{FF2B5EF4-FFF2-40B4-BE49-F238E27FC236}">
                    <a16:creationId xmlns:a16="http://schemas.microsoft.com/office/drawing/2014/main" id="{14A0ED56-7C0D-4D6A-B83D-7A127FB4B103}"/>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206" kern="0" dirty="0">
                    <a:solidFill>
                      <a:prstClr val="black"/>
                    </a:solidFill>
                    <a:latin typeface="HG丸ｺﾞｼｯｸM-PRO" panose="020F0600000000000000" pitchFamily="50" charset="-128"/>
                    <a:ea typeface="HG丸ｺﾞｼｯｸM-PRO" panose="020F0600000000000000" pitchFamily="50" charset="-128"/>
                  </a:rPr>
                  <a:t>大阪府　</a:t>
                </a:r>
                <a:r>
                  <a:rPr lang="ja-JP" altLang="en-US" sz="1206" kern="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6" kern="0" dirty="0">
                    <a:solidFill>
                      <a:prstClr val="black"/>
                    </a:solidFill>
                    <a:latin typeface="HG丸ｺﾞｼｯｸM-PRO" panose="020F0600000000000000" pitchFamily="50" charset="-128"/>
                    <a:ea typeface="HG丸ｺﾞｼｯｸM-PRO" panose="020F0600000000000000" pitchFamily="50" charset="-128"/>
                  </a:rPr>
                  <a:t>者雇用セミナー</a:t>
                </a:r>
              </a:p>
            </p:txBody>
          </p:sp>
          <p:sp>
            <p:nvSpPr>
              <p:cNvPr id="9" name="正方形/長方形 8">
                <a:extLst>
                  <a:ext uri="{FF2B5EF4-FFF2-40B4-BE49-F238E27FC236}">
                    <a16:creationId xmlns:a16="http://schemas.microsoft.com/office/drawing/2014/main" id="{711D5026-A86C-42AF-A5F1-54B5752C0BD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206" b="1" kern="0" dirty="0">
                    <a:solidFill>
                      <a:prstClr val="white"/>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検索</a:t>
                </a:r>
              </a:p>
            </p:txBody>
          </p:sp>
        </p:grpSp>
        <p:sp>
          <p:nvSpPr>
            <p:cNvPr id="7" name="矢印: 下 11">
              <a:extLst>
                <a:ext uri="{FF2B5EF4-FFF2-40B4-BE49-F238E27FC236}">
                  <a16:creationId xmlns:a16="http://schemas.microsoft.com/office/drawing/2014/main" id="{B9054CB7-B6B3-413E-8E45-F40E6AD1FF36}"/>
                </a:ext>
              </a:extLst>
            </p:cNvPr>
            <p:cNvSpPr/>
            <p:nvPr/>
          </p:nvSpPr>
          <p:spPr>
            <a:xfrm rot="6954145" flipH="1">
              <a:off x="6716972" y="7024885"/>
              <a:ext cx="156839" cy="292138"/>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grpSp>
      <p:sp>
        <p:nvSpPr>
          <p:cNvPr id="11" name="角丸四角形 10"/>
          <p:cNvSpPr/>
          <p:nvPr/>
        </p:nvSpPr>
        <p:spPr>
          <a:xfrm>
            <a:off x="123079" y="3308682"/>
            <a:ext cx="682678" cy="2637432"/>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2412" dirty="0">
                <a:solidFill>
                  <a:schemeClr val="tx1"/>
                </a:solidFill>
                <a:latin typeface="HG丸ｺﾞｼｯｸM-PRO" panose="020F0600000000000000" pitchFamily="50" charset="-128"/>
                <a:ea typeface="HG丸ｺﾞｼｯｸM-PRO" panose="020F0600000000000000" pitchFamily="50" charset="-128"/>
              </a:rPr>
              <a:t>会場アクセス</a:t>
            </a:r>
          </a:p>
        </p:txBody>
      </p:sp>
      <p:sp>
        <p:nvSpPr>
          <p:cNvPr id="12" name="テキスト ボックス 20"/>
          <p:cNvSpPr txBox="1">
            <a:spLocks noChangeArrowheads="1"/>
          </p:cNvSpPr>
          <p:nvPr/>
        </p:nvSpPr>
        <p:spPr bwMode="auto">
          <a:xfrm>
            <a:off x="868467" y="2920887"/>
            <a:ext cx="2894181" cy="64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b="1" dirty="0">
                <a:latin typeface="Meiryo UI" panose="020B0604030504040204" pitchFamily="50" charset="-128"/>
                <a:ea typeface="Meiryo UI" panose="020B0604030504040204" pitchFamily="50" charset="-128"/>
              </a:rPr>
              <a:t>エル・おおさか（大阪府立労働センター）</a:t>
            </a:r>
            <a:endParaRPr lang="en-US" altLang="ja-JP" sz="1206" b="1" dirty="0">
              <a:latin typeface="Meiryo UI" panose="020B0604030504040204" pitchFamily="50" charset="-128"/>
              <a:ea typeface="Meiryo UI" panose="020B0604030504040204" pitchFamily="50" charset="-128"/>
            </a:endParaRPr>
          </a:p>
          <a:p>
            <a:pPr>
              <a:spcBef>
                <a:spcPct val="0"/>
              </a:spcBef>
              <a:buFontTx/>
              <a:buNone/>
            </a:pPr>
            <a:r>
              <a:rPr lang="ja-JP" altLang="en-US" sz="1206" b="1" dirty="0">
                <a:latin typeface="Meiryo UI" panose="020B0604030504040204" pitchFamily="50" charset="-128"/>
                <a:ea typeface="Meiryo UI" panose="020B0604030504040204" pitchFamily="50" charset="-128"/>
              </a:rPr>
              <a:t>本館</a:t>
            </a:r>
            <a:r>
              <a:rPr lang="en-US" altLang="ja-JP" sz="1206" b="1" dirty="0">
                <a:latin typeface="Meiryo UI" panose="020B0604030504040204" pitchFamily="50" charset="-128"/>
                <a:ea typeface="Meiryo UI" panose="020B0604030504040204" pitchFamily="50" charset="-128"/>
              </a:rPr>
              <a:t>11</a:t>
            </a:r>
            <a:r>
              <a:rPr lang="ja-JP" altLang="en-US" sz="1206" b="1" dirty="0">
                <a:latin typeface="Meiryo UI" panose="020B0604030504040204" pitchFamily="50" charset="-128"/>
                <a:ea typeface="Meiryo UI" panose="020B0604030504040204" pitchFamily="50" charset="-128"/>
              </a:rPr>
              <a:t>階　セミナールーム</a:t>
            </a:r>
            <a:endParaRPr lang="en-US" altLang="ja-JP" sz="1206" b="1" dirty="0">
              <a:latin typeface="Meiryo UI" panose="020B0604030504040204" pitchFamily="50" charset="-128"/>
              <a:ea typeface="Meiryo UI" panose="020B0604030504040204" pitchFamily="50" charset="-128"/>
            </a:endParaRPr>
          </a:p>
          <a:p>
            <a:pPr>
              <a:spcBef>
                <a:spcPct val="0"/>
              </a:spcBef>
              <a:buNone/>
            </a:pPr>
            <a:r>
              <a:rPr lang="zh-CN" altLang="en-US" sz="1206" b="1" dirty="0">
                <a:latin typeface="Meiryo UI" panose="020B0604030504040204" pitchFamily="50" charset="-128"/>
                <a:ea typeface="Meiryo UI" panose="020B0604030504040204" pitchFamily="50" charset="-128"/>
              </a:rPr>
              <a:t>大阪市中央区北浜東</a:t>
            </a:r>
            <a:r>
              <a:rPr lang="en-US" altLang="zh-CN" sz="1206" b="1" dirty="0">
                <a:latin typeface="Meiryo UI" panose="020B0604030504040204" pitchFamily="50" charset="-128"/>
                <a:ea typeface="Meiryo UI" panose="020B0604030504040204" pitchFamily="50" charset="-128"/>
              </a:rPr>
              <a:t>3-14</a:t>
            </a:r>
            <a:endParaRPr lang="en-US" altLang="ja-JP" sz="1206" b="1" dirty="0">
              <a:latin typeface="Meiryo UI" panose="020B0604030504040204" pitchFamily="50" charset="-128"/>
              <a:ea typeface="Meiryo UI" panose="020B0604030504040204" pitchFamily="50" charset="-128"/>
            </a:endParaRPr>
          </a:p>
        </p:txBody>
      </p:sp>
      <p:sp>
        <p:nvSpPr>
          <p:cNvPr id="13" name="テキスト ボックス 12"/>
          <p:cNvSpPr txBox="1">
            <a:spLocks noChangeArrowheads="1"/>
          </p:cNvSpPr>
          <p:nvPr/>
        </p:nvSpPr>
        <p:spPr bwMode="auto">
          <a:xfrm>
            <a:off x="3462161" y="2854087"/>
            <a:ext cx="3805588" cy="8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dirty="0">
                <a:latin typeface="Meiryo UI" panose="020B0604030504040204" pitchFamily="50" charset="-128"/>
                <a:ea typeface="Meiryo UI" panose="020B0604030504040204" pitchFamily="50" charset="-128"/>
              </a:rPr>
              <a:t>●京阪・</a:t>
            </a:r>
            <a:r>
              <a:rPr lang="en-US" altLang="ja-JP" sz="1206" dirty="0" err="1">
                <a:latin typeface="Meiryo UI" panose="020B0604030504040204" pitchFamily="50" charset="-128"/>
                <a:ea typeface="Meiryo UI" panose="020B0604030504040204" pitchFamily="50" charset="-128"/>
              </a:rPr>
              <a:t>OsakaMetro</a:t>
            </a:r>
            <a:r>
              <a:rPr lang="ja-JP" altLang="en-US" sz="1206" dirty="0">
                <a:latin typeface="Meiryo UI" panose="020B0604030504040204" pitchFamily="50" charset="-128"/>
                <a:ea typeface="Meiryo UI" panose="020B0604030504040204" pitchFamily="50" charset="-128"/>
              </a:rPr>
              <a:t>谷町線「天満橋駅」より西へ</a:t>
            </a:r>
            <a:r>
              <a:rPr lang="en-US" altLang="ja-JP" sz="1206" dirty="0">
                <a:latin typeface="Meiryo UI" panose="020B0604030504040204" pitchFamily="50" charset="-128"/>
                <a:ea typeface="Meiryo UI" panose="020B0604030504040204" pitchFamily="50" charset="-128"/>
              </a:rPr>
              <a:t>300m</a:t>
            </a:r>
            <a:br>
              <a:rPr lang="en-US" altLang="ja-JP" sz="1206" dirty="0">
                <a:latin typeface="Meiryo UI" panose="020B0604030504040204" pitchFamily="50" charset="-128"/>
                <a:ea typeface="Meiryo UI" panose="020B0604030504040204" pitchFamily="50" charset="-128"/>
              </a:rPr>
            </a:b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京阪・</a:t>
            </a:r>
            <a:r>
              <a:rPr lang="en-US" altLang="ja-JP" sz="1206" dirty="0" err="1">
                <a:latin typeface="Meiryo UI" panose="020B0604030504040204" pitchFamily="50" charset="-128"/>
                <a:ea typeface="Meiryo UI" panose="020B0604030504040204" pitchFamily="50" charset="-128"/>
              </a:rPr>
              <a:t>OsakaMetro</a:t>
            </a:r>
            <a:r>
              <a:rPr lang="ja-JP" altLang="en-US" sz="1206" dirty="0">
                <a:latin typeface="Meiryo UI" panose="020B0604030504040204" pitchFamily="50" charset="-128"/>
                <a:ea typeface="Meiryo UI" panose="020B0604030504040204" pitchFamily="50" charset="-128"/>
              </a:rPr>
              <a:t>堺筋線「北浜駅」より東へ</a:t>
            </a:r>
            <a:r>
              <a:rPr lang="en-US" altLang="ja-JP" sz="1206" dirty="0">
                <a:latin typeface="Meiryo UI" panose="020B0604030504040204" pitchFamily="50" charset="-128"/>
                <a:ea typeface="Meiryo UI" panose="020B0604030504040204" pitchFamily="50" charset="-128"/>
              </a:rPr>
              <a:t>500m</a:t>
            </a:r>
            <a:br>
              <a:rPr lang="en-US" altLang="ja-JP" sz="1206" dirty="0">
                <a:latin typeface="Meiryo UI" panose="020B0604030504040204" pitchFamily="50" charset="-128"/>
                <a:ea typeface="Meiryo UI" panose="020B0604030504040204" pitchFamily="50" charset="-128"/>
              </a:rPr>
            </a:br>
            <a:r>
              <a:rPr lang="en-US" altLang="ja-JP" sz="1206" dirty="0">
                <a:latin typeface="Meiryo UI" panose="020B0604030504040204" pitchFamily="50" charset="-128"/>
                <a:ea typeface="Meiryo UI" panose="020B0604030504040204" pitchFamily="50" charset="-128"/>
              </a:rPr>
              <a:t>●</a:t>
            </a:r>
            <a:r>
              <a:rPr lang="en-US" altLang="ja-JP" sz="1206" dirty="0" err="1">
                <a:latin typeface="Meiryo UI" panose="020B0604030504040204" pitchFamily="50" charset="-128"/>
                <a:ea typeface="Meiryo UI" panose="020B0604030504040204" pitchFamily="50" charset="-128"/>
              </a:rPr>
              <a:t>OsakaMetro</a:t>
            </a:r>
            <a:r>
              <a:rPr lang="ja-JP" altLang="en-US" sz="1206" dirty="0">
                <a:latin typeface="Meiryo UI" panose="020B0604030504040204" pitchFamily="50" charset="-128"/>
                <a:ea typeface="Meiryo UI" panose="020B0604030504040204" pitchFamily="50" charset="-128"/>
              </a:rPr>
              <a:t>御堂筋線「淀屋橋駅」より東へ</a:t>
            </a:r>
            <a:r>
              <a:rPr lang="en-US" altLang="ja-JP" sz="1206" dirty="0">
                <a:latin typeface="Meiryo UI" panose="020B0604030504040204" pitchFamily="50" charset="-128"/>
                <a:ea typeface="Meiryo UI" panose="020B0604030504040204" pitchFamily="50" charset="-128"/>
              </a:rPr>
              <a:t>1,200m</a:t>
            </a:r>
            <a:br>
              <a:rPr lang="en-US" altLang="ja-JP" sz="1206" dirty="0">
                <a:latin typeface="Meiryo UI" panose="020B0604030504040204" pitchFamily="50" charset="-128"/>
                <a:ea typeface="Meiryo UI" panose="020B0604030504040204" pitchFamily="50" charset="-128"/>
              </a:rPr>
            </a:br>
            <a:r>
              <a:rPr lang="en-US" altLang="ja-JP" sz="1206" dirty="0">
                <a:latin typeface="Meiryo UI" panose="020B0604030504040204" pitchFamily="50" charset="-128"/>
                <a:ea typeface="Meiryo UI" panose="020B0604030504040204" pitchFamily="50" charset="-128"/>
              </a:rPr>
              <a:t>●JR</a:t>
            </a:r>
            <a:r>
              <a:rPr lang="ja-JP" altLang="en-US" sz="1206" dirty="0">
                <a:latin typeface="Meiryo UI" panose="020B0604030504040204" pitchFamily="50" charset="-128"/>
                <a:ea typeface="Meiryo UI" panose="020B0604030504040204" pitchFamily="50" charset="-128"/>
              </a:rPr>
              <a:t>東西線「大阪天満宮駅」より南へ</a:t>
            </a:r>
            <a:r>
              <a:rPr lang="en-US" altLang="ja-JP" sz="1206" dirty="0">
                <a:latin typeface="Meiryo UI" panose="020B0604030504040204" pitchFamily="50" charset="-128"/>
                <a:ea typeface="Meiryo UI" panose="020B0604030504040204" pitchFamily="50" charset="-128"/>
              </a:rPr>
              <a:t>850m</a:t>
            </a:r>
            <a:endParaRPr lang="ja-JP" altLang="en-US" sz="1206" dirty="0">
              <a:latin typeface="Meiryo UI" panose="020B0604030504040204" pitchFamily="50" charset="-128"/>
              <a:ea typeface="Meiryo UI" panose="020B0604030504040204" pitchFamily="50" charset="-128"/>
            </a:endParaRPr>
          </a:p>
        </p:txBody>
      </p:sp>
      <p:sp>
        <p:nvSpPr>
          <p:cNvPr id="14" name="Rectangle 16"/>
          <p:cNvSpPr>
            <a:spLocks noChangeArrowheads="1"/>
          </p:cNvSpPr>
          <p:nvPr/>
        </p:nvSpPr>
        <p:spPr bwMode="auto">
          <a:xfrm>
            <a:off x="298996" y="6457068"/>
            <a:ext cx="6812749" cy="84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留意事項</a:t>
            </a:r>
            <a:r>
              <a:rPr lang="en-US" altLang="ja-JP" sz="1206" dirty="0" smtClean="0">
                <a:latin typeface="Meiryo UI" panose="020B0604030504040204" pitchFamily="50" charset="-128"/>
                <a:ea typeface="Meiryo UI" panose="020B0604030504040204" pitchFamily="50" charset="-128"/>
              </a:rPr>
              <a:t>》</a:t>
            </a:r>
            <a:endParaRPr lang="en-US" altLang="ja-JP" sz="1206" dirty="0">
              <a:latin typeface="Meiryo UI" panose="020B0604030504040204" pitchFamily="50" charset="-128"/>
              <a:ea typeface="Meiryo UI" panose="020B0604030504040204" pitchFamily="50" charset="-128"/>
            </a:endParaRPr>
          </a:p>
          <a:p>
            <a:pPr>
              <a:spcBef>
                <a:spcPct val="0"/>
              </a:spcBef>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会場参加の方、オンライン参加の方ともに、</a:t>
            </a:r>
            <a:r>
              <a:rPr lang="en-US" altLang="ja-JP" sz="1206" b="1" u="sng" dirty="0">
                <a:latin typeface="Meiryo UI" panose="020B0604030504040204" pitchFamily="50" charset="-128"/>
                <a:ea typeface="Meiryo UI" panose="020B0604030504040204" pitchFamily="50" charset="-128"/>
              </a:rPr>
              <a:t>13</a:t>
            </a:r>
            <a:r>
              <a:rPr lang="ja-JP" altLang="en-US" sz="1206" b="1" u="sng" dirty="0">
                <a:latin typeface="Meiryo UI" panose="020B0604030504040204" pitchFamily="50" charset="-128"/>
                <a:ea typeface="Meiryo UI" panose="020B0604030504040204" pitchFamily="50" charset="-128"/>
              </a:rPr>
              <a:t>時</a:t>
            </a:r>
            <a:r>
              <a:rPr lang="en-US" altLang="ja-JP" sz="1206" b="1" u="sng" dirty="0">
                <a:latin typeface="Meiryo UI" panose="020B0604030504040204" pitchFamily="50" charset="-128"/>
                <a:ea typeface="Meiryo UI" panose="020B0604030504040204" pitchFamily="50" charset="-128"/>
              </a:rPr>
              <a:t>30</a:t>
            </a:r>
            <a:r>
              <a:rPr lang="ja-JP" altLang="en-US" sz="1206" b="1" u="sng" dirty="0">
                <a:latin typeface="Meiryo UI" panose="020B0604030504040204" pitchFamily="50" charset="-128"/>
                <a:ea typeface="Meiryo UI" panose="020B0604030504040204" pitchFamily="50" charset="-128"/>
              </a:rPr>
              <a:t>分から受付を開始します。</a:t>
            </a:r>
            <a:endParaRPr lang="en-US" altLang="ja-JP" sz="1206" b="1" u="sng" dirty="0">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オンライン参加の方</a:t>
            </a:r>
            <a:r>
              <a:rPr lang="ja-JP" altLang="en-US" sz="1206" dirty="0">
                <a:latin typeface="Meiryo UI" panose="020B0604030504040204" pitchFamily="50" charset="-128"/>
                <a:ea typeface="Meiryo UI" panose="020B0604030504040204" pitchFamily="50" charset="-128"/>
              </a:rPr>
              <a:t>には、前日までに参加</a:t>
            </a:r>
            <a:r>
              <a:rPr lang="en-US" altLang="ja-JP" sz="1206" dirty="0">
                <a:latin typeface="Meiryo UI" panose="020B0604030504040204" pitchFamily="50" charset="-128"/>
                <a:ea typeface="Meiryo UI" panose="020B0604030504040204" pitchFamily="50" charset="-128"/>
              </a:rPr>
              <a:t>URL</a:t>
            </a:r>
            <a:r>
              <a:rPr lang="ja-JP" altLang="en-US" sz="1206" dirty="0" err="1">
                <a:latin typeface="Meiryo UI" panose="020B0604030504040204" pitchFamily="50" charset="-128"/>
                <a:ea typeface="Meiryo UI" panose="020B0604030504040204" pitchFamily="50" charset="-128"/>
              </a:rPr>
              <a:t>を送</a:t>
            </a:r>
            <a:r>
              <a:rPr lang="ja-JP" altLang="en-US" sz="1206" dirty="0">
                <a:latin typeface="Meiryo UI" panose="020B0604030504040204" pitchFamily="50" charset="-128"/>
                <a:ea typeface="Meiryo UI" panose="020B0604030504040204" pitchFamily="50" charset="-128"/>
              </a:rPr>
              <a:t>付します。</a:t>
            </a:r>
            <a:endParaRPr lang="en-US" altLang="ja-JP" sz="1206" dirty="0">
              <a:latin typeface="Meiryo UI" panose="020B0604030504040204" pitchFamily="50" charset="-128"/>
              <a:ea typeface="Meiryo UI" panose="020B0604030504040204" pitchFamily="50" charset="-128"/>
            </a:endParaRPr>
          </a:p>
          <a:p>
            <a:pPr>
              <a:spcBef>
                <a:spcPct val="0"/>
              </a:spcBef>
              <a:buFontTx/>
              <a:buNone/>
              <a:defRPr/>
            </a:pPr>
            <a:r>
              <a:rPr lang="ja-JP" altLang="en-US" sz="1206" dirty="0">
                <a:latin typeface="Meiryo UI" panose="020B0604030504040204" pitchFamily="50" charset="-128"/>
                <a:ea typeface="Meiryo UI" panose="020B0604030504040204" pitchFamily="50" charset="-128"/>
              </a:rPr>
              <a:t>　</a:t>
            </a:r>
            <a:endParaRPr lang="en-US" altLang="ja-JP" sz="1206"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544212297"/>
              </p:ext>
            </p:extLst>
          </p:nvPr>
        </p:nvGraphicFramePr>
        <p:xfrm>
          <a:off x="32445" y="7685520"/>
          <a:ext cx="7164199" cy="2650614"/>
        </p:xfrm>
        <a:graphic>
          <a:graphicData uri="http://schemas.openxmlformats.org/drawingml/2006/table">
            <a:tbl>
              <a:tblPr firstRow="1" bandRow="1"/>
              <a:tblGrid>
                <a:gridCol w="1399477">
                  <a:extLst>
                    <a:ext uri="{9D8B030D-6E8A-4147-A177-3AD203B41FA5}">
                      <a16:colId xmlns:a16="http://schemas.microsoft.com/office/drawing/2014/main" val="3116507931"/>
                    </a:ext>
                  </a:extLst>
                </a:gridCol>
                <a:gridCol w="2882361">
                  <a:extLst>
                    <a:ext uri="{9D8B030D-6E8A-4147-A177-3AD203B41FA5}">
                      <a16:colId xmlns:a16="http://schemas.microsoft.com/office/drawing/2014/main" val="3083657349"/>
                    </a:ext>
                  </a:extLst>
                </a:gridCol>
                <a:gridCol w="2882361">
                  <a:extLst>
                    <a:ext uri="{9D8B030D-6E8A-4147-A177-3AD203B41FA5}">
                      <a16:colId xmlns:a16="http://schemas.microsoft.com/office/drawing/2014/main" val="2337899485"/>
                    </a:ext>
                  </a:extLst>
                </a:gridCol>
              </a:tblGrid>
              <a:tr h="282841">
                <a:tc>
                  <a:txBody>
                    <a:bodyPr/>
                    <a:lstStyle/>
                    <a:p>
                      <a:pPr algn="ctr"/>
                      <a:r>
                        <a:rPr kumimoji="1" lang="ja-JP" altLang="en-US" sz="1200" dirty="0">
                          <a:latin typeface="Meiryo UI" panose="020B0604030504040204" pitchFamily="50" charset="-128"/>
                          <a:ea typeface="Meiryo UI" panose="020B0604030504040204" pitchFamily="50" charset="-128"/>
                        </a:rPr>
                        <a:t>参加方法</a:t>
                      </a:r>
                    </a:p>
                  </a:txBody>
                  <a:tcPr marL="91904" marR="91904" marT="45952" marB="45952"/>
                </a:tc>
                <a:tc gridSpan="2">
                  <a:txBody>
                    <a:bodyPr/>
                    <a:lstStyle/>
                    <a:p>
                      <a:r>
                        <a:rPr kumimoji="1" lang="ja-JP" altLang="en-US" sz="1200" dirty="0">
                          <a:latin typeface="Meiryo UI" panose="020B0604030504040204" pitchFamily="50" charset="-128"/>
                          <a:ea typeface="Meiryo UI" panose="020B0604030504040204" pitchFamily="50" charset="-128"/>
                        </a:rPr>
                        <a:t>　□会場参加　　　□オンライン参加　</a:t>
                      </a:r>
                      <a:endParaRPr kumimoji="1" lang="en-US" altLang="ja-JP"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3241106477"/>
                  </a:ext>
                </a:extLst>
              </a:tr>
              <a:tr h="282841">
                <a:tc>
                  <a:txBody>
                    <a:bodyPr/>
                    <a:lstStyle/>
                    <a:p>
                      <a:pPr algn="ctr"/>
                      <a:r>
                        <a:rPr kumimoji="1" lang="ja-JP" altLang="en-US" sz="1200" dirty="0">
                          <a:latin typeface="Meiryo UI" panose="020B0604030504040204" pitchFamily="50" charset="-128"/>
                          <a:ea typeface="Meiryo UI" panose="020B0604030504040204" pitchFamily="50" charset="-128"/>
                        </a:rPr>
                        <a:t>企業名</a:t>
                      </a:r>
                    </a:p>
                  </a:txBody>
                  <a:tcPr marL="91904" marR="91904" marT="45952" marB="45952"/>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3928479114"/>
                  </a:ext>
                </a:extLst>
              </a:tr>
              <a:tr h="455687">
                <a:tc>
                  <a:txBody>
                    <a:bodyPr/>
                    <a:lstStyle/>
                    <a:p>
                      <a:pPr algn="ctr"/>
                      <a:r>
                        <a:rPr kumimoji="1" lang="ja-JP" altLang="en-US" sz="1200" dirty="0">
                          <a:latin typeface="Meiryo UI" panose="020B0604030504040204" pitchFamily="50" charset="-128"/>
                          <a:ea typeface="Meiryo UI" panose="020B0604030504040204" pitchFamily="50" charset="-128"/>
                        </a:rPr>
                        <a:t>所在地</a:t>
                      </a:r>
                    </a:p>
                  </a:txBody>
                  <a:tcPr marL="91904" marR="91904" marT="45952" marB="45952" anchor="ctr"/>
                </a:tc>
                <a:tc gridSpan="2">
                  <a:txBody>
                    <a:bodyPr/>
                    <a:lstStyle/>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926892271"/>
                  </a:ext>
                </a:extLst>
              </a:tr>
              <a:tr h="320331">
                <a:tc>
                  <a:txBody>
                    <a:bodyPr/>
                    <a:lstStyle/>
                    <a:p>
                      <a:pPr algn="ctr"/>
                      <a:r>
                        <a:rPr kumimoji="1" lang="ja-JP" altLang="en-US" sz="1200" dirty="0">
                          <a:latin typeface="Meiryo UI" panose="020B0604030504040204" pitchFamily="50" charset="-128"/>
                          <a:ea typeface="Meiryo UI" panose="020B0604030504040204" pitchFamily="50" charset="-128"/>
                        </a:rPr>
                        <a:t>連絡先</a:t>
                      </a:r>
                    </a:p>
                  </a:txBody>
                  <a:tcPr marL="91904" marR="91904" marT="45952" marB="45952"/>
                </a:tc>
                <a:tc>
                  <a:txBody>
                    <a:bodyPr/>
                    <a:lstStyle/>
                    <a:p>
                      <a:r>
                        <a:rPr kumimoji="1" lang="en-US" altLang="ja-JP" sz="1200" dirty="0">
                          <a:latin typeface="Meiryo UI" panose="020B0604030504040204" pitchFamily="50" charset="-128"/>
                          <a:ea typeface="Meiryo UI" panose="020B0604030504040204" pitchFamily="50" charset="-128"/>
                        </a:rPr>
                        <a:t>TEL</a:t>
                      </a:r>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a:txBody>
                    <a:bodyPr/>
                    <a:lstStyle/>
                    <a:p>
                      <a:r>
                        <a:rPr kumimoji="1" lang="en-US" altLang="ja-JP" sz="1200" dirty="0">
                          <a:latin typeface="Meiryo UI" panose="020B0604030504040204" pitchFamily="50" charset="-128"/>
                          <a:ea typeface="Meiryo UI" panose="020B0604030504040204" pitchFamily="50" charset="-128"/>
                        </a:rPr>
                        <a:t>FAX</a:t>
                      </a:r>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extLst>
                  <a:ext uri="{0D108BD9-81ED-4DB2-BD59-A6C34878D82A}">
                    <a16:rowId xmlns:a16="http://schemas.microsoft.com/office/drawing/2014/main" val="3022298478"/>
                  </a:ext>
                </a:extLst>
              </a:tr>
              <a:tr h="295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所属・役職</a:t>
                      </a:r>
                    </a:p>
                  </a:txBody>
                  <a:tcPr marL="91904" marR="91904" marT="45952" marB="45952"/>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4111575014"/>
                  </a:ext>
                </a:extLst>
              </a:tr>
              <a:tr h="282841">
                <a:tc>
                  <a:txBody>
                    <a:bodyPr/>
                    <a:lstStyle/>
                    <a:p>
                      <a:pPr algn="ctr"/>
                      <a:r>
                        <a:rPr kumimoji="1" lang="ja-JP" altLang="en-US" sz="1200" dirty="0">
                          <a:latin typeface="Meiryo UI" panose="020B0604030504040204" pitchFamily="50" charset="-128"/>
                          <a:ea typeface="Meiryo UI" panose="020B0604030504040204" pitchFamily="50" charset="-128"/>
                        </a:rPr>
                        <a:t>参加者氏名</a:t>
                      </a:r>
                    </a:p>
                  </a:txBody>
                  <a:tcPr marL="91904" marR="91904" marT="45952" marB="45952"/>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960803219"/>
                  </a:ext>
                </a:extLst>
              </a:tr>
              <a:tr h="282841">
                <a:tc>
                  <a:txBody>
                    <a:bodyPr/>
                    <a:lstStyle/>
                    <a:p>
                      <a:pPr algn="ctr"/>
                      <a:r>
                        <a:rPr kumimoji="1" lang="en-US" altLang="ja-JP" sz="1200" dirty="0">
                          <a:latin typeface="Meiryo UI" panose="020B0604030504040204" pitchFamily="50" charset="-128"/>
                          <a:ea typeface="Meiryo UI" panose="020B0604030504040204" pitchFamily="50" charset="-128"/>
                        </a:rPr>
                        <a:t>E-mail</a:t>
                      </a:r>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745912118"/>
                  </a:ext>
                </a:extLst>
              </a:tr>
              <a:tr h="447831">
                <a:tc>
                  <a:txBody>
                    <a:bodyPr/>
                    <a:lstStyle/>
                    <a:p>
                      <a:pPr algn="ctr"/>
                      <a:r>
                        <a:rPr kumimoji="1" lang="ja-JP" altLang="en-US" sz="1200" dirty="0">
                          <a:latin typeface="Meiryo UI" panose="020B0604030504040204" pitchFamily="50" charset="-128"/>
                          <a:ea typeface="Meiryo UI" panose="020B0604030504040204" pitchFamily="50" charset="-128"/>
                        </a:rPr>
                        <a:t>配慮事項</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（手話通訳等）</a:t>
                      </a:r>
                    </a:p>
                  </a:txBody>
                  <a:tcPr marL="91904" marR="91904" marT="45952" marB="45952"/>
                </a:tc>
                <a:tc gridSpan="2">
                  <a:txBody>
                    <a:bodyPr/>
                    <a:lstStyle/>
                    <a:p>
                      <a:endParaRPr kumimoji="1" lang="ja-JP" altLang="en-US" sz="1200" dirty="0">
                        <a:latin typeface="Meiryo UI" panose="020B0604030504040204" pitchFamily="50" charset="-128"/>
                        <a:ea typeface="Meiryo UI" panose="020B0604030504040204" pitchFamily="50" charset="-128"/>
                      </a:endParaRPr>
                    </a:p>
                  </a:txBody>
                  <a:tcPr marL="91904" marR="91904" marT="45952" marB="45952"/>
                </a:tc>
                <a:tc hMerge="1">
                  <a:txBody>
                    <a:bodyPr/>
                    <a:lstStyle/>
                    <a:p>
                      <a:endParaRPr kumimoji="1" lang="ja-JP" altLang="en-US"/>
                    </a:p>
                  </a:txBody>
                  <a:tcPr/>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0" y="7299234"/>
            <a:ext cx="7235826"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75452" y="7338307"/>
            <a:ext cx="5927882" cy="278404"/>
          </a:xfrm>
          <a:prstGeom prst="rect">
            <a:avLst/>
          </a:prstGeom>
          <a:noFill/>
          <a:ln>
            <a:noFill/>
          </a:ln>
        </p:spPr>
        <p:txBody>
          <a:bodyPr wrap="square" rtlCol="0">
            <a:spAutoFit/>
          </a:bodyPr>
          <a:lstStyle/>
          <a:p>
            <a:pPr algn="ctr"/>
            <a:r>
              <a:rPr lang="ja-JP" altLang="en-US" sz="1206" dirty="0">
                <a:latin typeface="Meiryo UI" panose="020B0604030504040204" pitchFamily="50" charset="-128"/>
                <a:ea typeface="Meiryo UI" panose="020B0604030504040204" pitchFamily="50" charset="-128"/>
              </a:rPr>
              <a:t>「はじめての障がい者雇用セミナー</a:t>
            </a:r>
            <a:r>
              <a:rPr lang="ja-JP" altLang="en-US" sz="1206" dirty="0" smtClean="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９</a:t>
            </a:r>
            <a:r>
              <a:rPr lang="ja-JP" altLang="en-US" sz="1206" dirty="0" smtClean="0">
                <a:latin typeface="Meiryo UI" panose="020B0604030504040204" pitchFamily="50" charset="-128"/>
                <a:ea typeface="Meiryo UI" panose="020B0604030504040204" pitchFamily="50" charset="-128"/>
              </a:rPr>
              <a:t>月</a:t>
            </a:r>
            <a:r>
              <a:rPr lang="en-US" altLang="ja-JP" sz="1206" dirty="0" smtClean="0">
                <a:latin typeface="Meiryo UI" panose="020B0604030504040204" pitchFamily="50" charset="-128"/>
                <a:ea typeface="Meiryo UI" panose="020B0604030504040204" pitchFamily="50" charset="-128"/>
              </a:rPr>
              <a:t>2</a:t>
            </a:r>
            <a:r>
              <a:rPr lang="ja-JP" altLang="en-US" sz="1206" dirty="0" smtClean="0">
                <a:latin typeface="Meiryo UI" panose="020B0604030504040204" pitchFamily="50" charset="-128"/>
                <a:ea typeface="Meiryo UI" panose="020B0604030504040204" pitchFamily="50" charset="-128"/>
              </a:rPr>
              <a:t>１日</a:t>
            </a:r>
            <a:r>
              <a:rPr lang="ja-JP" altLang="en-US" sz="1206" dirty="0">
                <a:latin typeface="Meiryo UI" panose="020B0604030504040204" pitchFamily="50" charset="-128"/>
                <a:ea typeface="Meiryo UI" panose="020B0604030504040204" pitchFamily="50" charset="-128"/>
              </a:rPr>
              <a:t>）」参加申込書</a:t>
            </a: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79" y="1597730"/>
            <a:ext cx="1082904" cy="1082904"/>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7632" y="3721104"/>
            <a:ext cx="5528566" cy="2706991"/>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275</TotalTime>
  <Words>625</Words>
  <Application>Microsoft Office PowerPoint</Application>
  <PresentationFormat>ユーザー設定</PresentationFormat>
  <Paragraphs>65</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HG丸ｺﾞｼｯｸM-PRO</vt:lpstr>
      <vt:lpstr>Meiryo UI</vt:lpstr>
      <vt:lpstr>ＭＳ Ｐゴシック</vt:lpstr>
      <vt:lpstr>ＭＳ Ｐ明朝</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川田　桃子</cp:lastModifiedBy>
  <cp:revision>43</cp:revision>
  <cp:lastPrinted>2023-07-28T00:29:46Z</cp:lastPrinted>
  <dcterms:created xsi:type="dcterms:W3CDTF">2021-10-19T05:38:20Z</dcterms:created>
  <dcterms:modified xsi:type="dcterms:W3CDTF">2023-08-01T11:03:03Z</dcterms:modified>
</cp:coreProperties>
</file>