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99FFCC"/>
    <a:srgbClr val="CCFFFF"/>
    <a:srgbClr val="FF9900"/>
    <a:srgbClr val="CC9900"/>
    <a:srgbClr val="FF3399"/>
    <a:srgbClr val="CC66FF"/>
    <a:srgbClr val="DDDDDD"/>
    <a:srgbClr val="FFCC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7662" autoAdjust="0"/>
  </p:normalViewPr>
  <p:slideViewPr>
    <p:cSldViewPr>
      <p:cViewPr varScale="1">
        <p:scale>
          <a:sx n="49" d="100"/>
          <a:sy n="49" d="100"/>
        </p:scale>
        <p:origin x="2304" y="60"/>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7" y="4721234"/>
            <a:ext cx="5445125" cy="44719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0" tIns="45677" rIns="91350" bIns="45677"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shugyosokushin-g04@gbox.pref.osaka.lg.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38" y="119253"/>
            <a:ext cx="1253118" cy="352756"/>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161528" y="683196"/>
            <a:ext cx="6903602" cy="1163226"/>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dist"/>
            <a:r>
              <a:rPr lang="ja-JP" altLang="en-US" sz="4000" spc="-100" dirty="0" smtClean="0">
                <a:solidFill>
                  <a:schemeClr val="tx1"/>
                </a:solidFill>
                <a:latin typeface="HGP創英角ﾎﾟｯﾌﾟ体" panose="040B0A00000000000000" pitchFamily="50" charset="-128"/>
                <a:ea typeface="HGP創英角ﾎﾟｯﾌﾟ体" panose="040B0A00000000000000" pitchFamily="50" charset="-128"/>
              </a:rPr>
              <a:t>夕陽</a:t>
            </a:r>
            <a:r>
              <a:rPr lang="ja-JP" altLang="en-US" sz="4000" spc="-100" dirty="0">
                <a:solidFill>
                  <a:schemeClr val="tx1"/>
                </a:solidFill>
                <a:latin typeface="HGP創英角ﾎﾟｯﾌﾟ体" panose="040B0A00000000000000" pitchFamily="50" charset="-128"/>
                <a:ea typeface="HGP創英角ﾎﾟｯﾌﾟ体" panose="040B0A00000000000000" pitchFamily="50" charset="-128"/>
              </a:rPr>
              <a:t>丘高等職業技術</a:t>
            </a:r>
            <a:r>
              <a:rPr lang="ja-JP" altLang="en-US" sz="4000" spc="-100" dirty="0" smtClean="0">
                <a:solidFill>
                  <a:schemeClr val="tx1"/>
                </a:solidFill>
                <a:latin typeface="HGP創英角ﾎﾟｯﾌﾟ体" panose="040B0A00000000000000" pitchFamily="50" charset="-128"/>
                <a:ea typeface="HGP創英角ﾎﾟｯﾌﾟ体" panose="040B0A00000000000000" pitchFamily="50" charset="-128"/>
              </a:rPr>
              <a:t>専門校</a:t>
            </a:r>
            <a:endParaRPr lang="en-US" altLang="ja-JP" sz="4000" spc="-100" dirty="0" smtClean="0">
              <a:solidFill>
                <a:schemeClr val="tx1"/>
              </a:solidFill>
              <a:latin typeface="HGP創英角ﾎﾟｯﾌﾟ体" panose="040B0A00000000000000" pitchFamily="50" charset="-128"/>
              <a:ea typeface="HGP創英角ﾎﾟｯﾌﾟ体" panose="040B0A00000000000000" pitchFamily="50" charset="-128"/>
            </a:endParaRPr>
          </a:p>
          <a:p>
            <a:pPr algn="dist"/>
            <a:r>
              <a:rPr lang="ja-JP" altLang="en-US" sz="4000" spc="-100" dirty="0">
                <a:solidFill>
                  <a:schemeClr val="tx1"/>
                </a:solidFill>
                <a:latin typeface="HGP創英角ﾎﾟｯﾌﾟ体" panose="040B0A00000000000000" pitchFamily="50" charset="-128"/>
                <a:ea typeface="HGP創英角ﾎﾟｯﾌﾟ体" panose="040B0A00000000000000" pitchFamily="50" charset="-128"/>
              </a:rPr>
              <a:t>大阪府ＩＴ</a:t>
            </a:r>
            <a:r>
              <a:rPr lang="ja-JP" altLang="en-US" sz="4000" spc="-100" dirty="0" smtClean="0">
                <a:solidFill>
                  <a:schemeClr val="tx1"/>
                </a:solidFill>
                <a:latin typeface="HGP創英角ﾎﾟｯﾌﾟ体" panose="040B0A00000000000000" pitchFamily="50" charset="-128"/>
                <a:ea typeface="HGP創英角ﾎﾟｯﾌﾟ体" panose="040B0A00000000000000" pitchFamily="50" charset="-128"/>
              </a:rPr>
              <a:t>ステーション</a:t>
            </a:r>
            <a:r>
              <a:rPr lang="ja-JP" altLang="en-US" sz="3200" b="1" kern="0" spc="-100" dirty="0" smtClean="0">
                <a:solidFill>
                  <a:schemeClr val="tx1"/>
                </a:solidFill>
                <a:latin typeface="HGP創英角ﾎﾟｯﾌﾟ体" panose="040B0A00000000000000" pitchFamily="50" charset="-128"/>
                <a:ea typeface="HGP創英角ﾎﾟｯﾌﾟ体" panose="040B0A00000000000000" pitchFamily="50" charset="-128"/>
              </a:rPr>
              <a:t>見学</a:t>
            </a:r>
            <a:r>
              <a:rPr lang="ja-JP" altLang="en-US" sz="3200" b="1" kern="0" spc="-100" dirty="0">
                <a:solidFill>
                  <a:schemeClr val="tx1"/>
                </a:solidFill>
                <a:latin typeface="HGP創英角ﾎﾟｯﾌﾟ体" panose="040B0A00000000000000" pitchFamily="50" charset="-128"/>
                <a:ea typeface="HGP創英角ﾎﾟｯﾌﾟ体" panose="040B0A00000000000000" pitchFamily="50" charset="-128"/>
              </a:rPr>
              <a:t>セミナー</a:t>
            </a:r>
            <a:endParaRPr lang="en-US" altLang="ja-JP" sz="3200" b="1" kern="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角丸四角形 5"/>
          <p:cNvSpPr/>
          <p:nvPr/>
        </p:nvSpPr>
        <p:spPr>
          <a:xfrm>
            <a:off x="78127" y="2061319"/>
            <a:ext cx="7059011" cy="1204581"/>
          </a:xfrm>
          <a:prstGeom prst="roundRect">
            <a:avLst/>
          </a:prstGeom>
          <a:solidFill>
            <a:srgbClr val="0070C0"/>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2400" b="1" dirty="0" smtClean="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令和</a:t>
            </a:r>
            <a:r>
              <a:rPr lang="en-US" altLang="ja-JP" sz="2400" b="1" dirty="0" smtClean="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4</a:t>
            </a:r>
            <a:r>
              <a:rPr lang="ja-JP" altLang="en-US" sz="2400" b="1" dirty="0" smtClean="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年</a:t>
            </a:r>
            <a:r>
              <a:rPr lang="en-US" altLang="ja-JP" sz="4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12</a:t>
            </a:r>
            <a:r>
              <a:rPr lang="ja-JP" altLang="en-US"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月</a:t>
            </a:r>
            <a:r>
              <a:rPr lang="ja-JP" altLang="en-US" sz="4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１</a:t>
            </a:r>
            <a:r>
              <a:rPr lang="ja-JP" altLang="en-US"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日</a:t>
            </a:r>
            <a:r>
              <a:rPr lang="en-US" altLang="ja-JP"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ja-JP" altLang="en-US"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木</a:t>
            </a:r>
            <a:r>
              <a:rPr lang="en-US" altLang="ja-JP"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)13:30</a:t>
            </a:r>
            <a:r>
              <a:rPr lang="ja-JP" altLang="en-US"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en-US" altLang="ja-JP" sz="2800" b="1" dirty="0" smtClean="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16:30</a:t>
            </a:r>
            <a:endParaRPr lang="en-US" altLang="ja-JP" sz="3216"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p:txBody>
      </p:sp>
      <p:sp>
        <p:nvSpPr>
          <p:cNvPr id="19" name="角丸四角形 18"/>
          <p:cNvSpPr/>
          <p:nvPr/>
        </p:nvSpPr>
        <p:spPr>
          <a:xfrm>
            <a:off x="5736155" y="202196"/>
            <a:ext cx="1285180" cy="455620"/>
          </a:xfrm>
          <a:prstGeom prst="roundRect">
            <a:avLst/>
          </a:prstGeom>
          <a:noFill/>
          <a:ln w="4445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dirty="0" smtClean="0">
                <a:latin typeface="BIZ UDPゴシック" panose="020B0400000000000000" pitchFamily="50" charset="-128"/>
                <a:ea typeface="BIZ UDPゴシック" panose="020B0400000000000000" pitchFamily="50" charset="-128"/>
              </a:rPr>
              <a:t>参加無料</a:t>
            </a:r>
            <a:endParaRPr lang="en-US" altLang="ja-JP" sz="2000" b="1" dirty="0">
              <a:latin typeface="BIZ UDPゴシック" panose="020B0400000000000000" pitchFamily="50" charset="-128"/>
              <a:ea typeface="BIZ UDPゴシック" panose="020B0400000000000000" pitchFamily="50" charset="-128"/>
            </a:endParaRPr>
          </a:p>
        </p:txBody>
      </p:sp>
      <p:sp>
        <p:nvSpPr>
          <p:cNvPr id="21" name="Rectangle 16"/>
          <p:cNvSpPr>
            <a:spLocks noChangeArrowheads="1"/>
          </p:cNvSpPr>
          <p:nvPr/>
        </p:nvSpPr>
        <p:spPr bwMode="auto">
          <a:xfrm>
            <a:off x="289264" y="9518568"/>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100" dirty="0" smtClean="0">
                <a:latin typeface="BIZ UDPゴシック" panose="020B0400000000000000" pitchFamily="50" charset="-128"/>
                <a:ea typeface="BIZ UDPゴシック" panose="020B0400000000000000" pitchFamily="50" charset="-128"/>
              </a:rPr>
              <a:t>主　　　催</a:t>
            </a: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大阪府</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smtClean="0">
                <a:latin typeface="BIZ UDPゴシック" panose="020B0400000000000000" pitchFamily="50" charset="-128"/>
                <a:ea typeface="BIZ UDPゴシック" panose="020B0400000000000000" pitchFamily="50" charset="-128"/>
              </a:rPr>
              <a:t>お問合せ</a:t>
            </a:r>
            <a:r>
              <a:rPr lang="ja-JP" altLang="en-US" sz="1100" dirty="0">
                <a:latin typeface="BIZ UDPゴシック" panose="020B0400000000000000" pitchFamily="50" charset="-128"/>
                <a:ea typeface="BIZ UDPゴシック" panose="020B0400000000000000" pitchFamily="50" charset="-128"/>
              </a:rPr>
              <a:t>　</a:t>
            </a:r>
            <a:r>
              <a:rPr lang="ja-JP" altLang="en-US" sz="1100" dirty="0" err="1" smtClean="0">
                <a:latin typeface="BIZ UDPゴシック" panose="020B0400000000000000" pitchFamily="50" charset="-128"/>
                <a:ea typeface="BIZ UDPゴシック" panose="020B0400000000000000" pitchFamily="50" charset="-128"/>
              </a:rPr>
              <a:t>大阪府障</a:t>
            </a:r>
            <a:r>
              <a:rPr lang="ja-JP" altLang="en-US" sz="1100" dirty="0" err="1">
                <a:latin typeface="BIZ UDPゴシック" panose="020B0400000000000000" pitchFamily="50" charset="-128"/>
                <a:ea typeface="BIZ UDPゴシック" panose="020B0400000000000000" pitchFamily="50" charset="-128"/>
              </a:rPr>
              <a:t>がい</a:t>
            </a:r>
            <a:r>
              <a:rPr lang="ja-JP" altLang="en-US" sz="1100" dirty="0">
                <a:latin typeface="BIZ UDPゴシック" panose="020B0400000000000000" pitchFamily="50" charset="-128"/>
                <a:ea typeface="BIZ UDPゴシック" panose="020B0400000000000000" pitchFamily="50" charset="-128"/>
              </a:rPr>
              <a:t>者雇用促進センター</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en-US" altLang="ja-JP"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　</a:t>
            </a:r>
            <a:r>
              <a:rPr lang="en-US" altLang="ja-JP" sz="1100" dirty="0" smtClean="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（大阪府 商工労働部 雇用推進室 就業促進課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a:t>
            </a:r>
            <a:r>
              <a:rPr lang="ja-JP" altLang="en-US" sz="1100" dirty="0" smtClean="0">
                <a:latin typeface="BIZ UDPゴシック" panose="020B0400000000000000" pitchFamily="50" charset="-128"/>
                <a:ea typeface="BIZ UDPゴシック" panose="020B0400000000000000" pitchFamily="50" charset="-128"/>
              </a:rPr>
              <a:t>促進グループ）</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TEL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06-6360-9077</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FAX</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06-6360-9079</a:t>
            </a:r>
          </a:p>
          <a:p>
            <a:pPr eaLnBrk="1" hangingPunct="1">
              <a:spcBef>
                <a:spcPct val="0"/>
              </a:spcBef>
              <a:buFontTx/>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E-mail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hlinkClick r:id="rId4"/>
              </a:rPr>
              <a:t>shugyosokushin-g04@gbox.pref.osaka.lg.jp</a:t>
            </a:r>
            <a:endParaRPr lang="en-US" altLang="ja-JP" sz="1100" dirty="0">
              <a:latin typeface="BIZ UDPゴシック" panose="020B0400000000000000" pitchFamily="50" charset="-128"/>
              <a:ea typeface="BIZ UDPゴシック" panose="020B0400000000000000" pitchFamily="50" charset="-128"/>
            </a:endParaRPr>
          </a:p>
        </p:txBody>
      </p:sp>
      <p:cxnSp>
        <p:nvCxnSpPr>
          <p:cNvPr id="22" name="直線コネクタ 21"/>
          <p:cNvCxnSpPr/>
          <p:nvPr/>
        </p:nvCxnSpPr>
        <p:spPr>
          <a:xfrm>
            <a:off x="-110560" y="9396164"/>
            <a:ext cx="7525760" cy="0"/>
          </a:xfrm>
          <a:prstGeom prst="line">
            <a:avLst/>
          </a:prstGeom>
          <a:ln w="114300" cmpd="sng">
            <a:solidFill>
              <a:srgbClr val="0070C0"/>
            </a:solidFill>
            <a:prstDash val="solid"/>
          </a:ln>
        </p:spPr>
        <p:style>
          <a:lnRef idx="3">
            <a:schemeClr val="accent5"/>
          </a:lnRef>
          <a:fillRef idx="0">
            <a:schemeClr val="accent5"/>
          </a:fillRef>
          <a:effectRef idx="2">
            <a:schemeClr val="accent5"/>
          </a:effectRef>
          <a:fontRef idx="minor">
            <a:schemeClr val="tx1"/>
          </a:fontRef>
        </p:style>
      </p:cxnSp>
      <p:grpSp>
        <p:nvGrpSpPr>
          <p:cNvPr id="5" name="グループ化 4"/>
          <p:cNvGrpSpPr/>
          <p:nvPr/>
        </p:nvGrpSpPr>
        <p:grpSpPr>
          <a:xfrm>
            <a:off x="89163" y="251148"/>
            <a:ext cx="7337440" cy="8955592"/>
            <a:chOff x="130313" y="141314"/>
            <a:chExt cx="7337440" cy="8955592"/>
          </a:xfrm>
        </p:grpSpPr>
        <p:sp>
          <p:nvSpPr>
            <p:cNvPr id="31" name="テキスト ボックス 30"/>
            <p:cNvSpPr txBox="1"/>
            <p:nvPr/>
          </p:nvSpPr>
          <p:spPr>
            <a:xfrm>
              <a:off x="1238180" y="5575772"/>
              <a:ext cx="5855348" cy="553998"/>
            </a:xfrm>
            <a:prstGeom prst="rect">
              <a:avLst/>
            </a:prstGeom>
            <a:noFill/>
          </p:spPr>
          <p:txBody>
            <a:bodyPr wrap="square" rtlCol="0">
              <a:spAutoFit/>
            </a:bodyPr>
            <a:lstStyle/>
            <a:p>
              <a:r>
                <a:rPr lang="ja-JP" altLang="en-US" sz="1000" dirty="0" smtClean="0">
                  <a:solidFill>
                    <a:srgbClr val="000000"/>
                  </a:solidFill>
                  <a:latin typeface="BIZ UDPゴシック" panose="020B0400000000000000" pitchFamily="50" charset="-128"/>
                  <a:ea typeface="BIZ UDPゴシック" panose="020B0400000000000000" pitchFamily="50" charset="-128"/>
                </a:rPr>
                <a:t>■アクセスできない場合は裏面の</a:t>
              </a:r>
              <a:r>
                <a:rPr lang="ja-JP" altLang="en-US" sz="1000" dirty="0">
                  <a:latin typeface="BIZ UDPゴシック" panose="020B0400000000000000" pitchFamily="50" charset="-128"/>
                  <a:ea typeface="BIZ UDPゴシック" panose="020B0400000000000000" pitchFamily="50" charset="-128"/>
                </a:rPr>
                <a:t>「参加申込書</a:t>
              </a:r>
              <a:r>
                <a:rPr lang="ja-JP" altLang="en-US" sz="1000" dirty="0" smtClean="0">
                  <a:latin typeface="BIZ UDPゴシック" panose="020B0400000000000000" pitchFamily="50" charset="-128"/>
                  <a:ea typeface="BIZ UDPゴシック" panose="020B0400000000000000" pitchFamily="50" charset="-128"/>
                </a:rPr>
                <a:t>」</a:t>
              </a:r>
              <a:r>
                <a:rPr lang="ja-JP" altLang="en-US" sz="1000" dirty="0">
                  <a:solidFill>
                    <a:srgbClr val="000000"/>
                  </a:solidFill>
                  <a:latin typeface="BIZ UDPゴシック" panose="020B0400000000000000" pitchFamily="50" charset="-128"/>
                  <a:ea typeface="BIZ UDPゴシック" panose="020B0400000000000000" pitchFamily="50" charset="-128"/>
                </a:rPr>
                <a:t>に</a:t>
              </a:r>
              <a:r>
                <a:rPr lang="ja-JP" altLang="en-US" sz="1000" dirty="0" smtClean="0">
                  <a:solidFill>
                    <a:srgbClr val="000000"/>
                  </a:solidFill>
                  <a:latin typeface="BIZ UDPゴシック" panose="020B0400000000000000" pitchFamily="50" charset="-128"/>
                  <a:ea typeface="BIZ UDPゴシック" panose="020B0400000000000000" pitchFamily="50" charset="-128"/>
                </a:rPr>
                <a:t>記入のうえ</a:t>
              </a:r>
              <a:r>
                <a:rPr lang="en-US" altLang="ja-JP" sz="1000" dirty="0" smtClean="0">
                  <a:solidFill>
                    <a:srgbClr val="000000"/>
                  </a:solidFill>
                  <a:latin typeface="BIZ UDPゴシック" panose="020B0400000000000000" pitchFamily="50" charset="-128"/>
                  <a:ea typeface="BIZ UDPゴシック" panose="020B0400000000000000" pitchFamily="50" charset="-128"/>
                </a:rPr>
                <a:t>FAX</a:t>
              </a:r>
              <a:r>
                <a:rPr lang="ja-JP" altLang="en-US" sz="1000" dirty="0" smtClean="0">
                  <a:solidFill>
                    <a:srgbClr val="000000"/>
                  </a:solidFill>
                  <a:latin typeface="BIZ UDPゴシック" panose="020B0400000000000000" pitchFamily="50" charset="-128"/>
                  <a:ea typeface="BIZ UDPゴシック" panose="020B0400000000000000" pitchFamily="50" charset="-128"/>
                </a:rPr>
                <a:t>ま</a:t>
              </a:r>
              <a:r>
                <a:rPr lang="ja-JP" altLang="en-US" sz="1000" dirty="0">
                  <a:solidFill>
                    <a:srgbClr val="000000"/>
                  </a:solidFill>
                  <a:latin typeface="BIZ UDPゴシック" panose="020B0400000000000000" pitchFamily="50" charset="-128"/>
                  <a:ea typeface="BIZ UDPゴシック" panose="020B0400000000000000" pitchFamily="50" charset="-128"/>
                </a:rPr>
                <a:t>た</a:t>
              </a:r>
              <a:r>
                <a:rPr lang="ja-JP" altLang="en-US" sz="1000" dirty="0" smtClean="0">
                  <a:solidFill>
                    <a:srgbClr val="000000"/>
                  </a:solidFill>
                  <a:latin typeface="BIZ UDPゴシック" panose="020B0400000000000000" pitchFamily="50" charset="-128"/>
                  <a:ea typeface="BIZ UDPゴシック" panose="020B0400000000000000" pitchFamily="50" charset="-128"/>
                </a:rPr>
                <a:t>はメールにてお申込みください。</a:t>
              </a:r>
              <a:endParaRPr lang="en-US" altLang="ja-JP" sz="1000" dirty="0" smtClean="0">
                <a:solidFill>
                  <a:srgbClr val="000000"/>
                </a:solidFill>
                <a:latin typeface="BIZ UDPゴシック" panose="020B0400000000000000" pitchFamily="50" charset="-128"/>
                <a:ea typeface="BIZ UDPゴシック" panose="020B0400000000000000" pitchFamily="50" charset="-128"/>
              </a:endParaRPr>
            </a:p>
            <a:p>
              <a:r>
                <a:rPr lang="ja-JP" altLang="en-US" sz="1000" dirty="0" smtClean="0">
                  <a:solidFill>
                    <a:srgbClr val="000000"/>
                  </a:solidFill>
                  <a:latin typeface="BIZ UDPゴシック" panose="020B0400000000000000" pitchFamily="50" charset="-128"/>
                  <a:ea typeface="BIZ UDPゴシック" panose="020B0400000000000000" pitchFamily="50" charset="-128"/>
                </a:rPr>
                <a:t>■</a:t>
              </a:r>
              <a:r>
                <a:rPr lang="ja-JP" altLang="en-US" sz="1000" dirty="0" smtClean="0">
                  <a:latin typeface="BIZ UDPゴシック" panose="020B0400000000000000" pitchFamily="50" charset="-128"/>
                  <a:ea typeface="BIZ UDPゴシック" panose="020B0400000000000000" pitchFamily="50" charset="-128"/>
                </a:rPr>
                <a:t>手話通訳等配慮が必要な方は、事前にお申出ください。</a:t>
              </a:r>
              <a:endParaRPr lang="en-US" altLang="ja-JP" sz="1000" dirty="0" smtClean="0">
                <a:latin typeface="BIZ UDPゴシック" panose="020B0400000000000000" pitchFamily="50" charset="-128"/>
                <a:ea typeface="BIZ UDPゴシック" panose="020B0400000000000000" pitchFamily="50" charset="-128"/>
              </a:endParaRPr>
            </a:p>
            <a:p>
              <a:r>
                <a:rPr lang="ja-JP" altLang="en-US"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お申し込みいただいた個人情報は、本セミナーの運営にのみ</a:t>
              </a:r>
              <a:r>
                <a:rPr lang="ja-JP" altLang="en-US" sz="1000" dirty="0" smtClean="0">
                  <a:latin typeface="BIZ UDPゴシック" panose="020B0400000000000000" pitchFamily="50" charset="-128"/>
                  <a:ea typeface="BIZ UDPゴシック" panose="020B0400000000000000" pitchFamily="50" charset="-128"/>
                </a:rPr>
                <a:t>利用いたします。</a:t>
              </a:r>
              <a:endParaRPr lang="en-US" altLang="ja-JP" sz="1000" dirty="0"/>
            </a:p>
          </p:txBody>
        </p:sp>
        <p:sp>
          <p:nvSpPr>
            <p:cNvPr id="39" name="テキスト ボックス 38"/>
            <p:cNvSpPr txBox="1"/>
            <p:nvPr/>
          </p:nvSpPr>
          <p:spPr>
            <a:xfrm>
              <a:off x="1259527" y="4746245"/>
              <a:ext cx="4899648" cy="276999"/>
            </a:xfrm>
            <a:prstGeom prst="rect">
              <a:avLst/>
            </a:prstGeom>
            <a:noFill/>
          </p:spPr>
          <p:txBody>
            <a:bodyPr wrap="square" rtlCol="0">
              <a:spAutoFit/>
            </a:bodyPr>
            <a:lstStyle/>
            <a:p>
              <a:r>
                <a:rPr lang="en-US" altLang="ja-JP" sz="1200" dirty="0" smtClean="0">
                  <a:latin typeface="BIZ UDPゴシック" panose="020B0400000000000000" pitchFamily="50" charset="-128"/>
                  <a:ea typeface="BIZ UDPゴシック" panose="020B0400000000000000" pitchFamily="50" charset="-128"/>
                </a:rPr>
                <a:t>URL</a:t>
              </a:r>
              <a:r>
                <a:rPr lang="ja-JP" altLang="en-US" sz="1200" dirty="0" smtClean="0">
                  <a:latin typeface="BIZ UDPゴシック" panose="020B0400000000000000" pitchFamily="50" charset="-128"/>
                  <a:ea typeface="BIZ UDPゴシック" panose="020B0400000000000000" pitchFamily="50" charset="-128"/>
                </a:rPr>
                <a:t>等へアクセスのうえお申込みください。</a:t>
              </a:r>
              <a:endParaRPr lang="ja-JP" altLang="en-US" sz="1200" dirty="0">
                <a:latin typeface="BIZ UDPゴシック" panose="020B0400000000000000" pitchFamily="50" charset="-128"/>
                <a:ea typeface="BIZ UDPゴシック" panose="020B0400000000000000" pitchFamily="50" charset="-128"/>
              </a:endParaRPr>
            </a:p>
          </p:txBody>
        </p:sp>
        <p:sp>
          <p:nvSpPr>
            <p:cNvPr id="3" name="テキスト ボックス 2"/>
            <p:cNvSpPr txBox="1"/>
            <p:nvPr/>
          </p:nvSpPr>
          <p:spPr>
            <a:xfrm>
              <a:off x="910298" y="8496742"/>
              <a:ext cx="5673379" cy="600164"/>
            </a:xfrm>
            <a:prstGeom prst="rect">
              <a:avLst/>
            </a:prstGeom>
            <a:noFill/>
            <a:ln w="19050">
              <a:solidFill>
                <a:srgbClr val="FF9900"/>
              </a:solidFill>
              <a:prstDash val="sysDot"/>
            </a:ln>
          </p:spPr>
          <p:txBody>
            <a:bodyPr wrap="square" rtlCol="0" anchor="ctr">
              <a:spAutoFit/>
            </a:bodyPr>
            <a:lstStyle/>
            <a:p>
              <a:r>
                <a:rPr lang="ja-JP" altLang="en-US" sz="1100" dirty="0" smtClean="0">
                  <a:latin typeface="BIZ UDPゴシック" panose="020B0400000000000000" pitchFamily="50" charset="-128"/>
                  <a:ea typeface="BIZ UDPゴシック" panose="020B0400000000000000" pitchFamily="50" charset="-128"/>
                </a:rPr>
                <a:t>　</a:t>
              </a:r>
              <a:r>
                <a:rPr lang="ja-JP" altLang="en-US" sz="1100" dirty="0" err="1" smtClean="0">
                  <a:latin typeface="BIZ UDPゴシック" panose="020B0400000000000000" pitchFamily="50" charset="-128"/>
                  <a:ea typeface="BIZ UDPゴシック" panose="020B0400000000000000" pitchFamily="50" charset="-128"/>
                </a:rPr>
                <a:t>障</a:t>
              </a:r>
              <a:r>
                <a:rPr lang="ja-JP" altLang="en-US" sz="1100" dirty="0" err="1">
                  <a:latin typeface="BIZ UDPゴシック" panose="020B0400000000000000" pitchFamily="50" charset="-128"/>
                  <a:ea typeface="BIZ UDPゴシック" panose="020B0400000000000000" pitchFamily="50" charset="-128"/>
                </a:rPr>
                <a:t>がい</a:t>
              </a:r>
              <a:r>
                <a:rPr lang="ja-JP" altLang="en-US" sz="1100" dirty="0" smtClean="0">
                  <a:latin typeface="BIZ UDPゴシック" panose="020B0400000000000000" pitchFamily="50" charset="-128"/>
                  <a:ea typeface="BIZ UDPゴシック" panose="020B0400000000000000" pitchFamily="50" charset="-128"/>
                </a:rPr>
                <a:t>者雇用を検討されている企業の方（</a:t>
              </a:r>
              <a:r>
                <a:rPr kumimoji="1" lang="ja-JP" altLang="en-US" sz="1100" dirty="0">
                  <a:latin typeface="BIZ UDPゴシック" panose="020B0400000000000000" pitchFamily="50" charset="-128"/>
                  <a:ea typeface="BIZ UDPゴシック" panose="020B0400000000000000" pitchFamily="50" charset="-128"/>
                </a:rPr>
                <a:t>経営者、人事・労務担当者等</a:t>
              </a:r>
              <a:r>
                <a:rPr lang="ja-JP" altLang="en-US" sz="1100" dirty="0" smtClean="0">
                  <a:latin typeface="BIZ UDPゴシック" panose="020B0400000000000000" pitchFamily="50" charset="-128"/>
                  <a:ea typeface="BIZ UDPゴシック" panose="020B0400000000000000" pitchFamily="50" charset="-128"/>
                </a:rPr>
                <a:t>）を</a:t>
              </a:r>
              <a:r>
                <a:rPr lang="ja-JP" altLang="en-US" sz="1100" dirty="0">
                  <a:latin typeface="BIZ UDPゴシック" panose="020B0400000000000000" pitchFamily="50" charset="-128"/>
                  <a:ea typeface="BIZ UDPゴシック" panose="020B0400000000000000" pitchFamily="50" charset="-128"/>
                </a:rPr>
                <a:t>対象</a:t>
              </a:r>
              <a:r>
                <a:rPr lang="ja-JP" altLang="en-US" sz="1100" dirty="0" smtClean="0">
                  <a:latin typeface="BIZ UDPゴシック" panose="020B0400000000000000" pitchFamily="50" charset="-128"/>
                  <a:ea typeface="BIZ UDPゴシック" panose="020B0400000000000000" pitchFamily="50" charset="-128"/>
                </a:rPr>
                <a:t>に、障がいのある訓練生が就業に向け日々スキルアップ励んでいる実際の訓練状況の見学に加え、障</a:t>
              </a:r>
              <a:r>
                <a:rPr lang="ja-JP" altLang="en-US" sz="1100" dirty="0">
                  <a:latin typeface="BIZ UDPゴシック" panose="020B0400000000000000" pitchFamily="50" charset="-128"/>
                  <a:ea typeface="BIZ UDPゴシック" panose="020B0400000000000000" pitchFamily="50" charset="-128"/>
                </a:rPr>
                <a:t>がい</a:t>
              </a:r>
              <a:r>
                <a:rPr lang="ja-JP" altLang="en-US" sz="1100" dirty="0" smtClean="0">
                  <a:latin typeface="BIZ UDPゴシック" panose="020B0400000000000000" pitchFamily="50" charset="-128"/>
                  <a:ea typeface="BIZ UDPゴシック" panose="020B0400000000000000" pitchFamily="50" charset="-128"/>
                </a:rPr>
                <a:t>者雇用に先進的に取り組んでいる企業から事例を紹介します。</a:t>
              </a:r>
              <a:endParaRPr lang="ja-JP" altLang="en-US" sz="1100" dirty="0">
                <a:latin typeface="BIZ UDPゴシック" panose="020B0400000000000000" pitchFamily="50" charset="-128"/>
                <a:ea typeface="BIZ UDPゴシック" panose="020B0400000000000000" pitchFamily="50" charset="-128"/>
              </a:endParaRPr>
            </a:p>
          </p:txBody>
        </p:sp>
        <p:sp>
          <p:nvSpPr>
            <p:cNvPr id="37" name="角丸四角形 36"/>
            <p:cNvSpPr/>
            <p:nvPr/>
          </p:nvSpPr>
          <p:spPr>
            <a:xfrm>
              <a:off x="910298" y="141314"/>
              <a:ext cx="5219324" cy="455620"/>
            </a:xfrm>
            <a:prstGeom prst="roundRect">
              <a:avLst/>
            </a:prstGeom>
            <a:no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latin typeface="BIZ UDPゴシック" panose="020B0400000000000000" pitchFamily="50" charset="-128"/>
                  <a:ea typeface="BIZ UDPゴシック" panose="020B0400000000000000" pitchFamily="50" charset="-128"/>
                </a:rPr>
                <a:t>＼</a:t>
              </a:r>
              <a:r>
                <a:rPr lang="ja-JP" altLang="en-US" sz="1600" b="1" dirty="0" err="1" smtClean="0">
                  <a:latin typeface="BIZ UDPゴシック" panose="020B0400000000000000" pitchFamily="50" charset="-128"/>
                  <a:ea typeface="BIZ UDPゴシック" panose="020B0400000000000000" pitchFamily="50" charset="-128"/>
                </a:rPr>
                <a:t>障がい</a:t>
              </a:r>
              <a:r>
                <a:rPr lang="ja-JP" altLang="en-US" sz="1600" b="1" dirty="0" smtClean="0">
                  <a:latin typeface="BIZ UDPゴシック" panose="020B0400000000000000" pitchFamily="50" charset="-128"/>
                  <a:ea typeface="BIZ UDPゴシック" panose="020B0400000000000000" pitchFamily="50" charset="-128"/>
                </a:rPr>
                <a:t>者雇用を検討している企業の方向け／</a:t>
              </a:r>
              <a:endParaRPr lang="en-US" altLang="ja-JP" sz="1600" b="1" dirty="0">
                <a:latin typeface="BIZ UDPゴシック" panose="020B0400000000000000" pitchFamily="50" charset="-128"/>
                <a:ea typeface="BIZ UDPゴシック" panose="020B0400000000000000" pitchFamily="50" charset="-128"/>
              </a:endParaRPr>
            </a:p>
          </p:txBody>
        </p:sp>
        <p:sp>
          <p:nvSpPr>
            <p:cNvPr id="26" name="角丸四角形 25"/>
            <p:cNvSpPr/>
            <p:nvPr/>
          </p:nvSpPr>
          <p:spPr>
            <a:xfrm>
              <a:off x="141351" y="3428905"/>
              <a:ext cx="995927" cy="416561"/>
            </a:xfrm>
            <a:prstGeom prst="roundRect">
              <a:avLst/>
            </a:prstGeom>
            <a:solidFill>
              <a:srgbClr val="FF99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600" b="1" dirty="0" smtClean="0">
                  <a:solidFill>
                    <a:schemeClr val="bg1"/>
                  </a:solidFill>
                  <a:latin typeface="BIZ UDPゴシック" panose="020B0400000000000000" pitchFamily="50" charset="-128"/>
                  <a:ea typeface="BIZ UDPゴシック" panose="020B0400000000000000" pitchFamily="50" charset="-128"/>
                </a:rPr>
                <a:t>会　　場</a:t>
              </a:r>
              <a:endParaRPr lang="ja-JP" altLang="en-US" sz="1600" b="1" dirty="0">
                <a:solidFill>
                  <a:schemeClr val="bg1"/>
                </a:solidFill>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a:xfrm>
              <a:off x="1175547" y="3397693"/>
              <a:ext cx="3117318" cy="492443"/>
            </a:xfrm>
            <a:prstGeom prst="rect">
              <a:avLst/>
            </a:prstGeom>
            <a:noFill/>
          </p:spPr>
          <p:txBody>
            <a:bodyPr wrap="square" rtlCol="0">
              <a:spAutoFit/>
            </a:bodyPr>
            <a:lstStyle/>
            <a:p>
              <a:r>
                <a:rPr kumimoji="1" lang="zh-TW" altLang="en-US" sz="1400" dirty="0">
                  <a:latin typeface="BIZ UDPゴシック" panose="020B0400000000000000" pitchFamily="50" charset="-128"/>
                  <a:ea typeface="BIZ UDPゴシック" panose="020B0400000000000000" pitchFamily="50" charset="-128"/>
                </a:rPr>
                <a:t>大阪府立夕陽丘高等職業技術</a:t>
              </a:r>
              <a:r>
                <a:rPr kumimoji="1" lang="zh-TW" altLang="en-US" sz="1400" dirty="0" smtClean="0">
                  <a:latin typeface="BIZ UDPゴシック" panose="020B0400000000000000" pitchFamily="50" charset="-128"/>
                  <a:ea typeface="BIZ UDPゴシック" panose="020B0400000000000000" pitchFamily="50" charset="-128"/>
                </a:rPr>
                <a:t>専門校</a:t>
              </a:r>
              <a:endParaRPr kumimoji="1" lang="en-US" altLang="zh-TW" sz="1400" dirty="0" smtClean="0">
                <a:latin typeface="BIZ UDPゴシック" panose="020B0400000000000000" pitchFamily="50" charset="-128"/>
                <a:ea typeface="BIZ UDPゴシック" panose="020B0400000000000000" pitchFamily="50" charset="-128"/>
              </a:endParaRPr>
            </a:p>
            <a:p>
              <a:r>
                <a:rPr kumimoji="1" lang="zh-TW" altLang="en-US" sz="1200" dirty="0" smtClean="0">
                  <a:latin typeface="BIZ UDPゴシック" panose="020B0400000000000000" pitchFamily="50" charset="-128"/>
                  <a:ea typeface="BIZ UDPゴシック" panose="020B0400000000000000" pitchFamily="50" charset="-128"/>
                </a:rPr>
                <a:t>（</a:t>
              </a:r>
              <a:r>
                <a:rPr kumimoji="1" lang="zh-TW" altLang="en-US" sz="1200" dirty="0">
                  <a:latin typeface="BIZ UDPゴシック" panose="020B0400000000000000" pitchFamily="50" charset="-128"/>
                  <a:ea typeface="BIZ UDPゴシック" panose="020B0400000000000000" pitchFamily="50" charset="-128"/>
                </a:rPr>
                <a:t>大阪市天王寺区上汐</a:t>
              </a:r>
              <a:r>
                <a:rPr kumimoji="1" lang="en-US" altLang="zh-TW" sz="1200" dirty="0">
                  <a:latin typeface="BIZ UDPゴシック" panose="020B0400000000000000" pitchFamily="50" charset="-128"/>
                  <a:ea typeface="BIZ UDPゴシック" panose="020B0400000000000000" pitchFamily="50" charset="-128"/>
                </a:rPr>
                <a:t>4-4-1</a:t>
              </a:r>
              <a:r>
                <a:rPr kumimoji="1" lang="zh-TW" altLang="en-US" sz="12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8" name="角丸四角形 27"/>
            <p:cNvSpPr/>
            <p:nvPr/>
          </p:nvSpPr>
          <p:spPr>
            <a:xfrm>
              <a:off x="141351" y="4042951"/>
              <a:ext cx="991417" cy="416561"/>
            </a:xfrm>
            <a:prstGeom prst="roundRect">
              <a:avLst/>
            </a:prstGeom>
            <a:solidFill>
              <a:srgbClr val="FF99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600" b="1" dirty="0" smtClean="0">
                  <a:solidFill>
                    <a:schemeClr val="bg1"/>
                  </a:solidFill>
                  <a:latin typeface="BIZ UDPゴシック" panose="020B0400000000000000" pitchFamily="50" charset="-128"/>
                  <a:ea typeface="BIZ UDPゴシック" panose="020B0400000000000000" pitchFamily="50" charset="-128"/>
                </a:rPr>
                <a:t>定　　員</a:t>
              </a:r>
              <a:endParaRPr lang="ja-JP" altLang="en-US" sz="1600" b="1" dirty="0">
                <a:solidFill>
                  <a:schemeClr val="bg1"/>
                </a:solidFill>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1247901" y="4066955"/>
              <a:ext cx="4899648" cy="338554"/>
            </a:xfrm>
            <a:prstGeom prst="rect">
              <a:avLst/>
            </a:prstGeom>
            <a:noFill/>
          </p:spPr>
          <p:txBody>
            <a:bodyPr wrap="square" rtlCol="0">
              <a:spAutoFit/>
            </a:bodyPr>
            <a:lstStyle/>
            <a:p>
              <a:r>
                <a:rPr lang="en-US" altLang="ja-JP" sz="1600" dirty="0">
                  <a:latin typeface="BIZ UDPゴシック" panose="020B0400000000000000" pitchFamily="50" charset="-128"/>
                  <a:ea typeface="BIZ UDPゴシック" panose="020B0400000000000000" pitchFamily="50" charset="-128"/>
                </a:rPr>
                <a:t>2</a:t>
              </a:r>
              <a:r>
                <a:rPr lang="en-US" altLang="ja-JP" sz="1600" dirty="0" smtClean="0">
                  <a:latin typeface="BIZ UDPゴシック" panose="020B0400000000000000" pitchFamily="50" charset="-128"/>
                  <a:ea typeface="BIZ UDPゴシック" panose="020B0400000000000000" pitchFamily="50" charset="-128"/>
                </a:rPr>
                <a:t>0</a:t>
              </a:r>
              <a:r>
                <a:rPr lang="ja-JP" altLang="en-US" sz="1200" dirty="0" smtClean="0">
                  <a:latin typeface="BIZ UDPゴシック" panose="020B0400000000000000" pitchFamily="50" charset="-128"/>
                  <a:ea typeface="BIZ UDPゴシック" panose="020B0400000000000000" pitchFamily="50" charset="-128"/>
                </a:rPr>
                <a:t>名 </a:t>
              </a:r>
              <a:r>
                <a:rPr lang="ja-JP" altLang="en-US" sz="1400" dirty="0" smtClean="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申込先</a:t>
              </a:r>
              <a:r>
                <a:rPr lang="ja-JP" altLang="en-US" sz="1400" dirty="0" smtClean="0">
                  <a:latin typeface="BIZ UDPゴシック" panose="020B0400000000000000" pitchFamily="50" charset="-128"/>
                  <a:ea typeface="BIZ UDPゴシック" panose="020B0400000000000000" pitchFamily="50" charset="-128"/>
                </a:rPr>
                <a:t>着順・</a:t>
              </a:r>
              <a:r>
                <a:rPr lang="en-US" altLang="ja-JP" sz="1400" dirty="0" smtClean="0">
                  <a:latin typeface="BIZ UDPゴシック" panose="020B0400000000000000" pitchFamily="50" charset="-128"/>
                  <a:ea typeface="BIZ UDPゴシック" panose="020B0400000000000000" pitchFamily="50" charset="-128"/>
                </a:rPr>
                <a:t>1</a:t>
              </a:r>
              <a:r>
                <a:rPr lang="ja-JP" altLang="en-US" sz="1400" dirty="0" smtClean="0">
                  <a:latin typeface="BIZ UDPゴシック" panose="020B0400000000000000" pitchFamily="50" charset="-128"/>
                  <a:ea typeface="BIZ UDPゴシック" panose="020B0400000000000000" pitchFamily="50" charset="-128"/>
                </a:rPr>
                <a:t>社</a:t>
              </a:r>
              <a:r>
                <a:rPr lang="en-US" altLang="ja-JP" sz="1400" dirty="0" smtClean="0">
                  <a:latin typeface="BIZ UDPゴシック" panose="020B0400000000000000" pitchFamily="50" charset="-128"/>
                  <a:ea typeface="BIZ UDPゴシック" panose="020B0400000000000000" pitchFamily="50" charset="-128"/>
                </a:rPr>
                <a:t>1</a:t>
              </a:r>
              <a:r>
                <a:rPr lang="ja-JP" altLang="en-US" sz="1400" dirty="0" smtClean="0">
                  <a:latin typeface="BIZ UDPゴシック" panose="020B0400000000000000" pitchFamily="50" charset="-128"/>
                  <a:ea typeface="BIZ UDPゴシック" panose="020B0400000000000000" pitchFamily="50" charset="-128"/>
                </a:rPr>
                <a:t>名様）</a:t>
              </a:r>
              <a:endParaRPr lang="ja-JP" altLang="en-US" sz="1400" dirty="0">
                <a:latin typeface="BIZ UDPゴシック" panose="020B0400000000000000" pitchFamily="50" charset="-128"/>
                <a:ea typeface="BIZ UDPゴシック" panose="020B0400000000000000" pitchFamily="50" charset="-128"/>
              </a:endParaRPr>
            </a:p>
          </p:txBody>
        </p:sp>
        <p:sp>
          <p:nvSpPr>
            <p:cNvPr id="38" name="角丸四角形 37"/>
            <p:cNvSpPr/>
            <p:nvPr/>
          </p:nvSpPr>
          <p:spPr>
            <a:xfrm>
              <a:off x="130313" y="4676194"/>
              <a:ext cx="1013491" cy="396509"/>
            </a:xfrm>
            <a:prstGeom prst="roundRect">
              <a:avLst/>
            </a:prstGeom>
            <a:solidFill>
              <a:srgbClr val="FF99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smtClean="0">
                  <a:solidFill>
                    <a:schemeClr val="bg1"/>
                  </a:solidFill>
                  <a:latin typeface="BIZ UDPゴシック" panose="020B0400000000000000" pitchFamily="50" charset="-128"/>
                  <a:ea typeface="BIZ UDPゴシック" panose="020B0400000000000000" pitchFamily="50" charset="-128"/>
                </a:rPr>
                <a:t>申込方法</a:t>
              </a:r>
              <a:endParaRPr lang="ja-JP" altLang="en-US" sz="1400" b="1" dirty="0">
                <a:solidFill>
                  <a:schemeClr val="bg1"/>
                </a:solidFill>
                <a:latin typeface="BIZ UDPゴシック" panose="020B0400000000000000" pitchFamily="50" charset="-128"/>
                <a:ea typeface="BIZ UDPゴシック" panose="020B0400000000000000" pitchFamily="50" charset="-128"/>
              </a:endParaRPr>
            </a:p>
          </p:txBody>
        </p:sp>
        <p:sp>
          <p:nvSpPr>
            <p:cNvPr id="41" name="角丸四角形 40"/>
            <p:cNvSpPr/>
            <p:nvPr/>
          </p:nvSpPr>
          <p:spPr>
            <a:xfrm>
              <a:off x="4783379" y="4721073"/>
              <a:ext cx="1667559" cy="321059"/>
            </a:xfrm>
            <a:prstGeom prst="roundRect">
              <a:avLst/>
            </a:prstGeom>
            <a:solidFill>
              <a:schemeClr val="bg2"/>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schemeClr val="tx1"/>
                  </a:solidFill>
                  <a:latin typeface="BIZ UDPゴシック" panose="020B0400000000000000" pitchFamily="50" charset="-128"/>
                  <a:ea typeface="BIZ UDPゴシック" panose="020B0400000000000000" pitchFamily="50" charset="-128"/>
                </a:rPr>
                <a:t>申込締切：</a:t>
              </a:r>
              <a:r>
                <a:rPr lang="en-US" altLang="ja-JP" sz="1100" b="1" dirty="0" smtClean="0">
                  <a:solidFill>
                    <a:schemeClr val="tx1"/>
                  </a:solidFill>
                  <a:latin typeface="BIZ UDPゴシック" panose="020B0400000000000000" pitchFamily="50" charset="-128"/>
                  <a:ea typeface="BIZ UDPゴシック" panose="020B0400000000000000" pitchFamily="50" charset="-128"/>
                </a:rPr>
                <a:t>11/</a:t>
              </a:r>
              <a:r>
                <a:rPr lang="en-US" altLang="ja-JP" sz="1100" b="1" dirty="0">
                  <a:solidFill>
                    <a:schemeClr val="tx1"/>
                  </a:solidFill>
                  <a:latin typeface="BIZ UDPゴシック" panose="020B0400000000000000" pitchFamily="50" charset="-128"/>
                  <a:ea typeface="BIZ UDPゴシック" panose="020B0400000000000000" pitchFamily="50" charset="-128"/>
                </a:rPr>
                <a:t>25</a:t>
              </a:r>
              <a:r>
                <a:rPr lang="ja-JP" altLang="en-US" sz="1100" b="1" dirty="0" smtClean="0">
                  <a:solidFill>
                    <a:schemeClr val="tx1"/>
                  </a:solidFill>
                  <a:latin typeface="BIZ UDPゴシック" panose="020B0400000000000000" pitchFamily="50" charset="-128"/>
                  <a:ea typeface="BIZ UDPゴシック" panose="020B0400000000000000" pitchFamily="50" charset="-128"/>
                </a:rPr>
                <a:t>（金）</a:t>
              </a:r>
              <a:endParaRPr lang="en-US" altLang="ja-JP" sz="1100" b="1" dirty="0" smtClean="0">
                <a:solidFill>
                  <a:schemeClr val="tx1"/>
                </a:solidFill>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1238180" y="5211828"/>
              <a:ext cx="5682369" cy="253916"/>
            </a:xfrm>
            <a:prstGeom prst="rect">
              <a:avLst/>
            </a:prstGeom>
            <a:noFill/>
          </p:spPr>
          <p:txBody>
            <a:bodyPr wrap="square" rtlCol="0">
              <a:spAutoFit/>
            </a:bodyPr>
            <a:lstStyle/>
            <a:p>
              <a:r>
                <a:rPr lang="en-US" altLang="ja-JP" sz="1050" dirty="0">
                  <a:latin typeface="BIZ UDPゴシック" panose="020B0400000000000000" pitchFamily="50" charset="-128"/>
                  <a:ea typeface="BIZ UDPゴシック" panose="020B0400000000000000" pitchFamily="50" charset="-128"/>
                </a:rPr>
                <a:t>https://www.shinsei.pref.osaka.lg.jp/ers/input?tetudukiId=2022090060</a:t>
              </a:r>
              <a:endParaRPr lang="ja-JP" altLang="en-US" dirty="0">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4284603" y="3421221"/>
              <a:ext cx="3183150" cy="1041311"/>
            </a:xfrm>
            <a:prstGeom prst="rect">
              <a:avLst/>
            </a:prstGeom>
          </p:spPr>
          <p:txBody>
            <a:bodyPr wrap="square">
              <a:spAutoFit/>
            </a:bodyPr>
            <a:lstStyle/>
            <a:p>
              <a:pPr>
                <a:lnSpc>
                  <a:spcPts val="1000"/>
                </a:lnSpc>
                <a:spcBef>
                  <a:spcPts val="600"/>
                </a:spcBef>
                <a:defRPr/>
              </a:pPr>
              <a:r>
                <a:rPr lang="ja-JP" altLang="en-US" sz="1000" dirty="0" smtClean="0">
                  <a:latin typeface="BIZ UDPゴシック" panose="020B0400000000000000" pitchFamily="50" charset="-128"/>
                  <a:ea typeface="BIZ UDPゴシック" panose="020B0400000000000000" pitchFamily="50" charset="-128"/>
                </a:rPr>
                <a:t>（最寄駅）</a:t>
              </a:r>
              <a:endParaRPr lang="en-US" altLang="ja-JP" sz="1000" dirty="0" smtClean="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en-US" altLang="ja-JP" sz="1000" dirty="0" smtClean="0">
                  <a:latin typeface="BIZ UDPゴシック" panose="020B0400000000000000" pitchFamily="50" charset="-128"/>
                  <a:ea typeface="BIZ UDPゴシック" panose="020B0400000000000000" pitchFamily="50" charset="-128"/>
                </a:rPr>
                <a:t>Osaka </a:t>
              </a:r>
              <a:r>
                <a:rPr lang="en-US" altLang="ja-JP" sz="1000" dirty="0">
                  <a:latin typeface="BIZ UDPゴシック" panose="020B0400000000000000" pitchFamily="50" charset="-128"/>
                  <a:ea typeface="BIZ UDPゴシック" panose="020B0400000000000000" pitchFamily="50" charset="-128"/>
                </a:rPr>
                <a:t>Metro</a:t>
              </a:r>
              <a:r>
                <a:rPr lang="ja-JP" altLang="en-US" sz="1000" dirty="0">
                  <a:latin typeface="BIZ UDPゴシック" panose="020B0400000000000000" pitchFamily="50" charset="-128"/>
                  <a:ea typeface="BIZ UDPゴシック" panose="020B0400000000000000" pitchFamily="50" charset="-128"/>
                </a:rPr>
                <a:t>谷町線・千日</a:t>
              </a:r>
              <a:r>
                <a:rPr lang="ja-JP" altLang="en-US" sz="1000" dirty="0" smtClean="0">
                  <a:latin typeface="BIZ UDPゴシック" panose="020B0400000000000000" pitchFamily="50" charset="-128"/>
                  <a:ea typeface="BIZ UDPゴシック" panose="020B0400000000000000" pitchFamily="50" charset="-128"/>
                </a:rPr>
                <a:t>前線「谷町九丁目駅」</a:t>
              </a:r>
              <a:endParaRPr lang="en-US" altLang="ja-JP" sz="10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en-US" altLang="ja-JP" sz="1000" dirty="0" smtClean="0">
                  <a:latin typeface="BIZ UDPゴシック" panose="020B0400000000000000" pitchFamily="50" charset="-128"/>
                  <a:ea typeface="BIZ UDPゴシック" panose="020B0400000000000000" pitchFamily="50" charset="-128"/>
                </a:rPr>
                <a:t>Osaka Metro</a:t>
              </a:r>
              <a:r>
                <a:rPr lang="ja-JP" altLang="en-US" sz="1000" dirty="0">
                  <a:latin typeface="BIZ UDPゴシック" panose="020B0400000000000000" pitchFamily="50" charset="-128"/>
                  <a:ea typeface="BIZ UDPゴシック" panose="020B0400000000000000" pitchFamily="50" charset="-128"/>
                </a:rPr>
                <a:t>谷町線「四天王寺前夕陽ケ丘駅」</a:t>
              </a:r>
              <a:endParaRPr lang="en-US" altLang="ja-JP" sz="1000" dirty="0" smtClean="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000" dirty="0" smtClean="0">
                  <a:latin typeface="BIZ UDPゴシック" panose="020B0400000000000000" pitchFamily="50" charset="-128"/>
                  <a:ea typeface="BIZ UDPゴシック" panose="020B0400000000000000" pitchFamily="50" charset="-128"/>
                </a:rPr>
                <a:t>近鉄</a:t>
              </a:r>
              <a:r>
                <a:rPr lang="ja-JP" altLang="en-US" sz="1000" dirty="0">
                  <a:latin typeface="BIZ UDPゴシック" panose="020B0400000000000000" pitchFamily="50" charset="-128"/>
                  <a:ea typeface="BIZ UDPゴシック" panose="020B0400000000000000" pitchFamily="50" charset="-128"/>
                </a:rPr>
                <a:t>大阪線・奈良</a:t>
              </a:r>
              <a:r>
                <a:rPr lang="ja-JP" altLang="en-US" sz="1000" dirty="0" smtClean="0">
                  <a:latin typeface="BIZ UDPゴシック" panose="020B0400000000000000" pitchFamily="50" charset="-128"/>
                  <a:ea typeface="BIZ UDPゴシック" panose="020B0400000000000000" pitchFamily="50" charset="-128"/>
                </a:rPr>
                <a:t>線「大阪上本町駅」</a:t>
              </a:r>
              <a:r>
                <a:rPr lang="ja-JP" altLang="en-US" sz="1000" dirty="0">
                  <a:latin typeface="BIZ UDPゴシック" panose="020B0400000000000000" pitchFamily="50" charset="-128"/>
                  <a:ea typeface="BIZ UDPゴシック" panose="020B0400000000000000" pitchFamily="50" charset="-128"/>
                </a:rPr>
                <a:t>　</a:t>
              </a:r>
              <a:endParaRPr lang="en-US" altLang="ja-JP" sz="1000" dirty="0" smtClean="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000" dirty="0" smtClean="0">
                  <a:latin typeface="BIZ UDPゴシック" panose="020B0400000000000000" pitchFamily="50" charset="-128"/>
                  <a:ea typeface="BIZ UDPゴシック" panose="020B0400000000000000" pitchFamily="50" charset="-128"/>
                </a:rPr>
                <a:t>　</a:t>
              </a:r>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公共交通機関でお越しください。</a:t>
              </a:r>
            </a:p>
          </p:txBody>
        </p:sp>
      </p:grpSp>
      <p:sp>
        <p:nvSpPr>
          <p:cNvPr id="33" name="角丸四角形 32"/>
          <p:cNvSpPr/>
          <p:nvPr/>
        </p:nvSpPr>
        <p:spPr>
          <a:xfrm>
            <a:off x="462650" y="6632683"/>
            <a:ext cx="6379340" cy="1842699"/>
          </a:xfrm>
          <a:prstGeom prst="roundRect">
            <a:avLst/>
          </a:prstGeom>
          <a:solidFill>
            <a:schemeClr val="bg2"/>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400" b="1" dirty="0" smtClean="0">
                <a:solidFill>
                  <a:schemeClr val="tx1"/>
                </a:solidFill>
                <a:latin typeface="BIZ UDPゴシック" panose="020B0400000000000000" pitchFamily="50" charset="-128"/>
                <a:ea typeface="BIZ UDPゴシック" panose="020B0400000000000000" pitchFamily="50" charset="-128"/>
              </a:rPr>
              <a:t>　夕陽</a:t>
            </a:r>
            <a:r>
              <a:rPr lang="ja-JP" altLang="en-US" sz="1400" b="1" dirty="0">
                <a:solidFill>
                  <a:schemeClr val="tx1"/>
                </a:solidFill>
                <a:latin typeface="BIZ UDPゴシック" panose="020B0400000000000000" pitchFamily="50" charset="-128"/>
                <a:ea typeface="BIZ UDPゴシック" panose="020B0400000000000000" pitchFamily="50" charset="-128"/>
              </a:rPr>
              <a:t>丘高等職業技術専門校・大阪府ＩＴステーション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概要</a:t>
            </a:r>
            <a:r>
              <a:rPr lang="ja-JP" altLang="en-US" sz="1400" b="1" dirty="0">
                <a:solidFill>
                  <a:schemeClr val="tx1"/>
                </a:solidFill>
                <a:latin typeface="BIZ UDPゴシック" panose="020B0400000000000000" pitchFamily="50" charset="-128"/>
                <a:ea typeface="BIZ UDPゴシック" panose="020B0400000000000000" pitchFamily="50" charset="-128"/>
              </a:rPr>
              <a:t>説明・</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見学</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err="1" smtClean="0">
                <a:solidFill>
                  <a:schemeClr val="tx1"/>
                </a:solidFill>
                <a:latin typeface="BIZ UDPゴシック" panose="020B0400000000000000" pitchFamily="50" charset="-128"/>
                <a:ea typeface="BIZ UDPゴシック" panose="020B0400000000000000" pitchFamily="50" charset="-128"/>
              </a:rPr>
              <a:t>障</a:t>
            </a:r>
            <a:r>
              <a:rPr lang="ja-JP" altLang="en-US" sz="1400" b="1" dirty="0" err="1">
                <a:solidFill>
                  <a:schemeClr val="tx1"/>
                </a:solidFill>
                <a:latin typeface="BIZ UDPゴシック" panose="020B0400000000000000" pitchFamily="50" charset="-128"/>
                <a:ea typeface="BIZ UDPゴシック" panose="020B0400000000000000" pitchFamily="50" charset="-128"/>
              </a:rPr>
              <a:t>がい</a:t>
            </a:r>
            <a:r>
              <a:rPr lang="ja-JP" altLang="en-US" sz="1400" b="1" dirty="0">
                <a:solidFill>
                  <a:schemeClr val="tx1"/>
                </a:solidFill>
                <a:latin typeface="BIZ UDPゴシック" panose="020B0400000000000000" pitchFamily="50" charset="-128"/>
                <a:ea typeface="BIZ UDPゴシック" panose="020B0400000000000000" pitchFamily="50" charset="-128"/>
              </a:rPr>
              <a:t>者雇用先進企業の事例紹介　</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a:t>
            </a: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a:t>
            </a:r>
            <a:r>
              <a:rPr lang="ja-JP" altLang="en-US" sz="1600" b="1" dirty="0" smtClean="0">
                <a:solidFill>
                  <a:schemeClr val="tx1"/>
                </a:solidFill>
                <a:latin typeface="BIZ UDPゴシック" panose="020B0400000000000000" pitchFamily="50" charset="-128"/>
                <a:ea typeface="BIZ UDPゴシック" panose="020B0400000000000000" pitchFamily="50" charset="-128"/>
              </a:rPr>
              <a:t>「ヤンマーシンビオシス株式会社　</a:t>
            </a:r>
            <a:r>
              <a:rPr lang="ja-JP" altLang="en-US" sz="1200" b="1" dirty="0" smtClean="0">
                <a:solidFill>
                  <a:schemeClr val="tx1"/>
                </a:solidFill>
                <a:latin typeface="BIZ UDPゴシック" panose="020B0400000000000000" pitchFamily="50" charset="-128"/>
                <a:ea typeface="BIZ UDPゴシック" panose="020B0400000000000000" pitchFamily="50" charset="-128"/>
              </a:rPr>
              <a:t>（</a:t>
            </a:r>
            <a:r>
              <a:rPr lang="ja-JP" altLang="en-US" sz="1200" b="1" dirty="0">
                <a:solidFill>
                  <a:schemeClr val="tx1"/>
                </a:solidFill>
                <a:latin typeface="BIZ UDPゴシック" panose="020B0400000000000000" pitchFamily="50" charset="-128"/>
                <a:ea typeface="BIZ UDPゴシック" panose="020B0400000000000000" pitchFamily="50" charset="-128"/>
              </a:rPr>
              <a:t>ヤンマーグループの特例子会社</a:t>
            </a:r>
            <a:r>
              <a:rPr lang="ja-JP" altLang="en-US" sz="1200" b="1" dirty="0" smtClean="0">
                <a:solidFill>
                  <a:schemeClr val="tx1"/>
                </a:solidFill>
                <a:latin typeface="BIZ UDPゴシック" panose="020B0400000000000000" pitchFamily="50" charset="-128"/>
                <a:ea typeface="BIZ UDPゴシック" panose="020B0400000000000000" pitchFamily="50" charset="-128"/>
              </a:rPr>
              <a:t>）」</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a:t>
            </a:r>
            <a:r>
              <a:rPr lang="zh-TW" altLang="en-US" sz="1200" dirty="0" smtClean="0">
                <a:solidFill>
                  <a:schemeClr val="tx1"/>
                </a:solidFill>
                <a:latin typeface="BIZ UDPゴシック" panose="020B0400000000000000" pitchFamily="50" charset="-128"/>
                <a:ea typeface="BIZ UDPゴシック" panose="020B0400000000000000" pitchFamily="50" charset="-128"/>
              </a:rPr>
              <a:t>大阪</a:t>
            </a:r>
            <a:r>
              <a:rPr lang="zh-TW" altLang="en-US" sz="1200" dirty="0">
                <a:solidFill>
                  <a:schemeClr val="tx1"/>
                </a:solidFill>
                <a:latin typeface="BIZ UDPゴシック" panose="020B0400000000000000" pitchFamily="50" charset="-128"/>
                <a:ea typeface="BIZ UDPゴシック" panose="020B0400000000000000" pitchFamily="50" charset="-128"/>
              </a:rPr>
              <a:t>事業部　事業部長　</a:t>
            </a:r>
            <a:r>
              <a:rPr lang="zh-TW" altLang="en-US" sz="1200" dirty="0" smtClean="0">
                <a:solidFill>
                  <a:schemeClr val="tx1"/>
                </a:solidFill>
                <a:latin typeface="BIZ UDPゴシック" panose="020B0400000000000000" pitchFamily="50" charset="-128"/>
                <a:ea typeface="BIZ UDPゴシック" panose="020B0400000000000000" pitchFamily="50" charset="-128"/>
              </a:rPr>
              <a:t>平野</a:t>
            </a:r>
            <a:r>
              <a:rPr lang="ja-JP" altLang="en-US" sz="1200" dirty="0" smtClean="0">
                <a:solidFill>
                  <a:schemeClr val="tx1"/>
                </a:solidFill>
                <a:latin typeface="BIZ UDPゴシック" panose="020B0400000000000000" pitchFamily="50" charset="-128"/>
                <a:ea typeface="BIZ UDPゴシック" panose="020B0400000000000000" pitchFamily="50" charset="-128"/>
              </a:rPr>
              <a:t>　智久 氏　　</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a:defRPr/>
            </a:pPr>
            <a:r>
              <a:rPr lang="ja-JP" altLang="en-US" sz="1200" dirty="0">
                <a:solidFill>
                  <a:schemeClr val="tx1"/>
                </a:solidFill>
                <a:latin typeface="BIZ UDPゴシック" panose="020B0400000000000000" pitchFamily="50" charset="-128"/>
                <a:ea typeface="BIZ UDPゴシック" panose="020B0400000000000000" pitchFamily="50" charset="-128"/>
              </a:rPr>
              <a:t>　</a:t>
            </a:r>
            <a:r>
              <a:rPr lang="ja-JP" altLang="en-US" sz="1200" dirty="0" smtClean="0">
                <a:solidFill>
                  <a:schemeClr val="tx1"/>
                </a:solidFill>
                <a:latin typeface="BIZ UDPゴシック" panose="020B0400000000000000" pitchFamily="50" charset="-128"/>
                <a:ea typeface="BIZ UDPゴシック" panose="020B0400000000000000" pitchFamily="50" charset="-128"/>
              </a:rPr>
              <a:t>　　　　　　　　　　　　　  　                            健康</a:t>
            </a:r>
            <a:r>
              <a:rPr lang="ja-JP" altLang="en-US" sz="1200" dirty="0">
                <a:solidFill>
                  <a:schemeClr val="tx1"/>
                </a:solidFill>
                <a:latin typeface="BIZ UDPゴシック" panose="020B0400000000000000" pitchFamily="50" charset="-128"/>
                <a:ea typeface="BIZ UDPゴシック" panose="020B0400000000000000" pitchFamily="50" charset="-128"/>
              </a:rPr>
              <a:t>・サポート室　</a:t>
            </a:r>
            <a:r>
              <a:rPr lang="ja-JP" altLang="en-US" sz="1200" dirty="0" smtClean="0">
                <a:solidFill>
                  <a:schemeClr val="tx1"/>
                </a:solidFill>
                <a:latin typeface="BIZ UDPゴシック" panose="020B0400000000000000" pitchFamily="50" charset="-128"/>
                <a:ea typeface="BIZ UDPゴシック" panose="020B0400000000000000" pitchFamily="50" charset="-128"/>
              </a:rPr>
              <a:t>川島　章　  氏</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gn="ctr">
              <a:defRPr/>
            </a:pPr>
            <a:endParaRPr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32" name="角丸四角形 31"/>
          <p:cNvSpPr/>
          <p:nvPr/>
        </p:nvSpPr>
        <p:spPr>
          <a:xfrm>
            <a:off x="78127" y="6366942"/>
            <a:ext cx="1153237" cy="396509"/>
          </a:xfrm>
          <a:prstGeom prst="roundRect">
            <a:avLst/>
          </a:prstGeom>
          <a:solidFill>
            <a:srgbClr val="FF99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smtClean="0">
                <a:solidFill>
                  <a:schemeClr val="bg1"/>
                </a:solidFill>
                <a:latin typeface="BIZ UDPゴシック" panose="020B0400000000000000" pitchFamily="50" charset="-128"/>
                <a:ea typeface="BIZ UDPゴシック" panose="020B0400000000000000" pitchFamily="50" charset="-128"/>
              </a:rPr>
              <a:t>プログラム</a:t>
            </a:r>
            <a:endParaRPr lang="ja-JP" altLang="en-US" sz="1400" b="1" dirty="0">
              <a:solidFill>
                <a:schemeClr val="bg1"/>
              </a:solidFill>
              <a:latin typeface="BIZ UDPゴシック" panose="020B0400000000000000" pitchFamily="50" charset="-128"/>
              <a:ea typeface="BIZ UDPゴシック" panose="020B0400000000000000" pitchFamily="50" charset="-128"/>
            </a:endParaRPr>
          </a:p>
        </p:txBody>
      </p:sp>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9264" y="5505272"/>
            <a:ext cx="601307" cy="601307"/>
          </a:xfrm>
          <a:prstGeom prst="rect">
            <a:avLst/>
          </a:prstGeom>
        </p:spPr>
      </p:pic>
      <p:sp>
        <p:nvSpPr>
          <p:cNvPr id="24" name="角丸四角形 23"/>
          <p:cNvSpPr/>
          <p:nvPr/>
        </p:nvSpPr>
        <p:spPr>
          <a:xfrm>
            <a:off x="5367230" y="3109039"/>
            <a:ext cx="1512169" cy="313721"/>
          </a:xfrm>
          <a:prstGeom prst="roundRect">
            <a:avLst/>
          </a:prstGeom>
          <a:solidFill>
            <a:schemeClr val="bg2"/>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schemeClr val="tx1"/>
                </a:solidFill>
                <a:latin typeface="BIZ UDPゴシック" panose="020B0400000000000000" pitchFamily="50" charset="-128"/>
                <a:ea typeface="BIZ UDPゴシック" panose="020B0400000000000000" pitchFamily="50" charset="-128"/>
              </a:rPr>
              <a:t>受付開始　</a:t>
            </a:r>
            <a:r>
              <a:rPr lang="en-US" altLang="ja-JP" sz="1100" b="1" dirty="0" smtClean="0">
                <a:solidFill>
                  <a:schemeClr val="tx1"/>
                </a:solidFill>
                <a:latin typeface="BIZ UDPゴシック" panose="020B0400000000000000" pitchFamily="50" charset="-128"/>
                <a:ea typeface="BIZ UDPゴシック" panose="020B0400000000000000" pitchFamily="50" charset="-128"/>
              </a:rPr>
              <a:t>13:00</a:t>
            </a:r>
            <a:r>
              <a:rPr lang="ja-JP" altLang="en-US" sz="1100" b="1" dirty="0">
                <a:solidFill>
                  <a:schemeClr val="tx1"/>
                </a:solidFill>
                <a:latin typeface="BIZ UDPゴシック" panose="020B0400000000000000" pitchFamily="50" charset="-128"/>
                <a:ea typeface="BIZ UDPゴシック" panose="020B0400000000000000" pitchFamily="50" charset="-128"/>
              </a:rPr>
              <a:t>～</a:t>
            </a:r>
            <a:endParaRPr lang="en-US" altLang="ja-JP" sz="1100" b="1" dirty="0" smtClean="0">
              <a:solidFill>
                <a:schemeClr val="tx1"/>
              </a:solidFill>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788379295"/>
              </p:ext>
            </p:extLst>
          </p:nvPr>
        </p:nvGraphicFramePr>
        <p:xfrm>
          <a:off x="97908" y="7883996"/>
          <a:ext cx="7057078" cy="2450231"/>
        </p:xfrm>
        <a:graphic>
          <a:graphicData uri="http://schemas.openxmlformats.org/drawingml/2006/table">
            <a:tbl>
              <a:tblPr firstRow="1" bandRow="1"/>
              <a:tblGrid>
                <a:gridCol w="1378552">
                  <a:extLst>
                    <a:ext uri="{9D8B030D-6E8A-4147-A177-3AD203B41FA5}">
                      <a16:colId xmlns:a16="http://schemas.microsoft.com/office/drawing/2014/main" val="3116507931"/>
                    </a:ext>
                  </a:extLst>
                </a:gridCol>
                <a:gridCol w="5678526">
                  <a:extLst>
                    <a:ext uri="{9D8B030D-6E8A-4147-A177-3AD203B41FA5}">
                      <a16:colId xmlns:a16="http://schemas.microsoft.com/office/drawing/2014/main" val="3083657349"/>
                    </a:ext>
                  </a:extLst>
                </a:gridCol>
              </a:tblGrid>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企業名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3928479114"/>
                  </a:ext>
                </a:extLst>
              </a:tr>
              <a:tr h="478352">
                <a:tc>
                  <a:txBody>
                    <a:bodyPr/>
                    <a:lstStyle/>
                    <a:p>
                      <a:pPr algn="ctr"/>
                      <a:r>
                        <a:rPr kumimoji="1" lang="ja-JP" altLang="en-US" sz="1200" dirty="0">
                          <a:latin typeface="BIZ UDPゴシック" panose="020B0400000000000000" pitchFamily="50" charset="-128"/>
                          <a:ea typeface="BIZ UDPゴシック" panose="020B0400000000000000" pitchFamily="50" charset="-128"/>
                        </a:rPr>
                        <a:t>所在地</a:t>
                      </a:r>
                    </a:p>
                  </a:txBody>
                  <a:tcPr marL="91904" marR="91904" marT="45952" marB="45952" anchor="ctr"/>
                </a:tc>
                <a:tc>
                  <a:txBody>
                    <a:bodyPr/>
                    <a:lstStyle/>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dirty="0" smtClean="0">
                          <a:latin typeface="BIZ UDPゴシック" panose="020B0400000000000000" pitchFamily="50" charset="-128"/>
                          <a:ea typeface="BIZ UDPゴシック" panose="020B0400000000000000" pitchFamily="50" charset="-128"/>
                        </a:rPr>
                        <a:t>　</a:t>
                      </a:r>
                      <a:r>
                        <a:rPr kumimoji="1" lang="en-US" altLang="ja-JP" sz="1100" dirty="0" smtClean="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dirty="0" smtClean="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26892271"/>
                  </a:ext>
                </a:extLst>
              </a:tr>
              <a:tr h="336263">
                <a:tc>
                  <a:txBody>
                    <a:bodyPr/>
                    <a:lstStyle/>
                    <a:p>
                      <a:pPr algn="ctr"/>
                      <a:r>
                        <a:rPr kumimoji="1" lang="ja-JP" altLang="en-US" sz="1200" dirty="0">
                          <a:latin typeface="BIZ UDPゴシック" panose="020B0400000000000000" pitchFamily="50" charset="-128"/>
                          <a:ea typeface="BIZ UDPゴシック" panose="020B0400000000000000" pitchFamily="50" charset="-128"/>
                        </a:rPr>
                        <a:t>連絡先</a:t>
                      </a:r>
                    </a:p>
                  </a:txBody>
                  <a:tcPr marL="91904" marR="91904" marT="45952" marB="45952"/>
                </a:tc>
                <a:tc>
                  <a:txBody>
                    <a:bodyPr/>
                    <a:lstStyle/>
                    <a:p>
                      <a:r>
                        <a:rPr kumimoji="1" lang="ja-JP" altLang="en-US" sz="1200" dirty="0" smtClean="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3022298478"/>
                  </a:ext>
                </a:extLst>
              </a:tr>
              <a:tr h="1654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所属・役職</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111575014"/>
                  </a:ext>
                </a:extLst>
              </a:tr>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参加者氏名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60803219"/>
                  </a:ext>
                </a:extLst>
              </a:tr>
              <a:tr h="296909">
                <a:tc>
                  <a:txBody>
                    <a:bodyPr/>
                    <a:lstStyle/>
                    <a:p>
                      <a:pPr algn="ctr"/>
                      <a:r>
                        <a:rPr kumimoji="1" lang="en-US" altLang="ja-JP" sz="1200" dirty="0">
                          <a:latin typeface="BIZ UDPゴシック" panose="020B0400000000000000" pitchFamily="50" charset="-128"/>
                          <a:ea typeface="BIZ UDPゴシック" panose="020B0400000000000000" pitchFamily="50" charset="-128"/>
                        </a:rPr>
                        <a:t>E-mail</a:t>
                      </a:r>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745912118"/>
                  </a:ext>
                </a:extLst>
              </a:tr>
              <a:tr h="470105">
                <a:tc>
                  <a:txBody>
                    <a:bodyPr/>
                    <a:lstStyle/>
                    <a:p>
                      <a:pPr algn="ctr"/>
                      <a:r>
                        <a:rPr kumimoji="1" lang="ja-JP" altLang="en-US" sz="1200" dirty="0">
                          <a:latin typeface="BIZ UDPゴシック" panose="020B0400000000000000" pitchFamily="50" charset="-128"/>
                          <a:ea typeface="BIZ UDPゴシック" panose="020B0400000000000000" pitchFamily="50" charset="-128"/>
                        </a:rPr>
                        <a:t>配慮事項</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（手話通訳等）</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097108458"/>
                  </a:ext>
                </a:extLst>
              </a:tr>
            </a:tbl>
          </a:graphicData>
        </a:graphic>
      </p:graphicFrame>
      <p:cxnSp>
        <p:nvCxnSpPr>
          <p:cNvPr id="16" name="直線コネクタ 15"/>
          <p:cNvCxnSpPr/>
          <p:nvPr/>
        </p:nvCxnSpPr>
        <p:spPr>
          <a:xfrm>
            <a:off x="-54718" y="7019900"/>
            <a:ext cx="7362329"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449560" y="7501989"/>
            <a:ext cx="7187575" cy="307777"/>
          </a:xfrm>
          <a:prstGeom prst="rect">
            <a:avLst/>
          </a:prstGeom>
          <a:noFill/>
          <a:ln>
            <a:noFill/>
          </a:ln>
        </p:spPr>
        <p:txBody>
          <a:bodyPr wrap="square" rtlCol="0">
            <a:spAutoFit/>
          </a:bodyPr>
          <a:lstStyle/>
          <a:p>
            <a:r>
              <a:rPr lang="ja-JP" altLang="en-US" sz="1400" dirty="0" smtClean="0">
                <a:latin typeface="BIZ UDPゴシック" panose="020B0400000000000000" pitchFamily="50" charset="-128"/>
                <a:ea typeface="BIZ UDPゴシック" panose="020B0400000000000000" pitchFamily="50" charset="-128"/>
              </a:rPr>
              <a:t>「</a:t>
            </a:r>
            <a:r>
              <a:rPr lang="zh-TW" altLang="en-US" sz="1400" b="1" kern="0" dirty="0" smtClean="0">
                <a:latin typeface="BIZ UDPゴシック" panose="020B0400000000000000" pitchFamily="50" charset="-128"/>
                <a:ea typeface="BIZ UDPゴシック" panose="020B0400000000000000" pitchFamily="50" charset="-128"/>
              </a:rPr>
              <a:t>夕陽丘高等職業技術専門校</a:t>
            </a:r>
            <a:r>
              <a:rPr lang="ja-JP" altLang="en-US" sz="1400" b="1" kern="0" dirty="0">
                <a:latin typeface="BIZ UDPゴシック" panose="020B0400000000000000" pitchFamily="50" charset="-128"/>
                <a:ea typeface="BIZ UDPゴシック" panose="020B0400000000000000" pitchFamily="50" charset="-128"/>
              </a:rPr>
              <a:t>・大阪府ＩＴステーション見学</a:t>
            </a:r>
            <a:r>
              <a:rPr lang="ja-JP" altLang="en-US" sz="1400" b="1" kern="0" dirty="0" smtClean="0">
                <a:latin typeface="BIZ UDPゴシック" panose="020B0400000000000000" pitchFamily="50" charset="-128"/>
                <a:ea typeface="BIZ UDPゴシック" panose="020B0400000000000000" pitchFamily="50" charset="-128"/>
              </a:rPr>
              <a:t>セミナー</a:t>
            </a:r>
            <a:r>
              <a:rPr lang="ja-JP" altLang="en-US" sz="1400" dirty="0" smtClean="0">
                <a:latin typeface="BIZ UDPゴシック" panose="020B0400000000000000" pitchFamily="50" charset="-128"/>
                <a:ea typeface="BIZ UDPゴシック" panose="020B0400000000000000" pitchFamily="50" charset="-128"/>
              </a:rPr>
              <a:t>」</a:t>
            </a:r>
            <a:r>
              <a:rPr lang="ja-JP" altLang="en-US" sz="1200" dirty="0" smtClean="0">
                <a:latin typeface="BIZ UDPゴシック" panose="020B0400000000000000" pitchFamily="50" charset="-128"/>
                <a:ea typeface="BIZ UDPゴシック" panose="020B0400000000000000" pitchFamily="50" charset="-128"/>
              </a:rPr>
              <a:t>　</a:t>
            </a:r>
            <a:r>
              <a:rPr lang="ja-JP" altLang="en-US" sz="1400" dirty="0" smtClean="0">
                <a:latin typeface="BIZ UDPゴシック" panose="020B0400000000000000" pitchFamily="50" charset="-128"/>
                <a:ea typeface="BIZ UDPゴシック" panose="020B0400000000000000" pitchFamily="50" charset="-128"/>
              </a:rPr>
              <a:t>参加申込書</a:t>
            </a:r>
            <a:endParaRPr lang="ja-JP" altLang="en-US" sz="1400" dirty="0">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2404694" y="7040324"/>
            <a:ext cx="4744140" cy="461665"/>
          </a:xfrm>
          <a:prstGeom prst="rect">
            <a:avLst/>
          </a:prstGeom>
          <a:noFill/>
        </p:spPr>
        <p:txBody>
          <a:bodyPr wrap="square" rtlCol="0">
            <a:spAutoFit/>
          </a:bodyPr>
          <a:lstStyle/>
          <a:p>
            <a:r>
              <a:rPr lang="ja-JP" altLang="en-US" sz="1200" dirty="0" smtClean="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rPr>
              <a:t>E-mail</a:t>
            </a:r>
            <a:r>
              <a:rPr lang="ja-JP" altLang="en-US" sz="1200" dirty="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hlinkClick r:id="rId2"/>
              </a:rPr>
              <a:t>shugyosokushin-g04@gbox.pref.osaka.lg.jp</a:t>
            </a:r>
            <a:r>
              <a:rPr lang="ja-JP" altLang="en-US" sz="1200" dirty="0" smtClean="0">
                <a:latin typeface="BIZ UDPゴシック" panose="020B0400000000000000" pitchFamily="50" charset="-128"/>
                <a:ea typeface="BIZ UDPゴシック" panose="020B0400000000000000" pitchFamily="50" charset="-128"/>
              </a:rPr>
              <a:t>　　</a:t>
            </a:r>
            <a:endParaRPr lang="en-US" altLang="ja-JP" sz="1200" dirty="0" smtClean="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rPr>
              <a:t>FAX</a:t>
            </a:r>
            <a:r>
              <a:rPr lang="ja-JP" altLang="en-US" sz="1200" dirty="0" smtClean="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rPr>
              <a:t>06-6360-9079</a:t>
            </a: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449560" y="7025258"/>
            <a:ext cx="2027142" cy="461665"/>
          </a:xfrm>
          <a:prstGeom prst="rect">
            <a:avLst/>
          </a:prstGeom>
          <a:noFill/>
        </p:spPr>
        <p:txBody>
          <a:bodyPr wrap="square" rtlCol="0">
            <a:spAutoFit/>
          </a:bodyPr>
          <a:lstStyle/>
          <a:p>
            <a:r>
              <a:rPr lang="ja-JP" altLang="en-US" sz="1200" dirty="0" err="1" smtClean="0">
                <a:latin typeface="BIZ UDPゴシック" panose="020B0400000000000000" pitchFamily="50" charset="-128"/>
                <a:ea typeface="BIZ UDPゴシック" panose="020B0400000000000000" pitchFamily="50" charset="-128"/>
              </a:rPr>
              <a:t>大阪府障がい</a:t>
            </a:r>
            <a:r>
              <a:rPr lang="ja-JP" altLang="en-US" sz="1200" dirty="0" smtClean="0">
                <a:latin typeface="BIZ UDPゴシック" panose="020B0400000000000000" pitchFamily="50" charset="-128"/>
                <a:ea typeface="BIZ UDPゴシック" panose="020B0400000000000000" pitchFamily="50" charset="-128"/>
              </a:rPr>
              <a:t>者</a:t>
            </a:r>
            <a:endParaRPr lang="en-US" altLang="ja-JP" sz="1200" dirty="0" smtClean="0">
              <a:latin typeface="BIZ UDPゴシック" panose="020B0400000000000000" pitchFamily="50" charset="-128"/>
              <a:ea typeface="BIZ UDPゴシック" panose="020B0400000000000000" pitchFamily="50" charset="-128"/>
            </a:endParaRPr>
          </a:p>
          <a:p>
            <a:r>
              <a:rPr lang="ja-JP" altLang="en-US" sz="1200" dirty="0" smtClean="0">
                <a:latin typeface="BIZ UDPゴシック" panose="020B0400000000000000" pitchFamily="50" charset="-128"/>
                <a:ea typeface="BIZ UDPゴシック" panose="020B0400000000000000" pitchFamily="50" charset="-128"/>
              </a:rPr>
              <a:t>雇用促進センター　</a:t>
            </a:r>
            <a:r>
              <a:rPr lang="ja-JP" altLang="en-US" sz="1100" dirty="0" smtClean="0">
                <a:latin typeface="BIZ UDPゴシック" panose="020B0400000000000000" pitchFamily="50" charset="-128"/>
                <a:ea typeface="BIZ UDPゴシック" panose="020B0400000000000000" pitchFamily="50" charset="-128"/>
              </a:rPr>
              <a:t>あて</a:t>
            </a:r>
            <a:endParaRPr lang="en-US" altLang="ja-JP" sz="1100" dirty="0">
              <a:latin typeface="BIZ UDPゴシック" panose="020B0400000000000000" pitchFamily="50" charset="-128"/>
              <a:ea typeface="BIZ UDPゴシック" panose="020B0400000000000000" pitchFamily="50" charset="-128"/>
            </a:endParaRPr>
          </a:p>
        </p:txBody>
      </p:sp>
      <p:grpSp>
        <p:nvGrpSpPr>
          <p:cNvPr id="7" name="グループ化 3"/>
          <p:cNvGrpSpPr>
            <a:grpSpLocks/>
          </p:cNvGrpSpPr>
          <p:nvPr/>
        </p:nvGrpSpPr>
        <p:grpSpPr bwMode="auto">
          <a:xfrm>
            <a:off x="203200" y="145577"/>
            <a:ext cx="6835775" cy="3749986"/>
            <a:chOff x="112514" y="1823361"/>
            <a:chExt cx="6613531" cy="3569154"/>
          </a:xfrm>
        </p:grpSpPr>
        <p:sp>
          <p:nvSpPr>
            <p:cNvPr id="8" name="正方形/長方形 7"/>
            <p:cNvSpPr/>
            <p:nvPr/>
          </p:nvSpPr>
          <p:spPr>
            <a:xfrm>
              <a:off x="112514" y="1823361"/>
              <a:ext cx="6613531" cy="356915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9" name="AutoShape 3"/>
            <p:cNvSpPr>
              <a:spLocks noChangeArrowheads="1"/>
            </p:cNvSpPr>
            <p:nvPr/>
          </p:nvSpPr>
          <p:spPr bwMode="auto">
            <a:xfrm>
              <a:off x="906773" y="1864571"/>
              <a:ext cx="5185156" cy="472352"/>
            </a:xfrm>
            <a:prstGeom prst="roundRect">
              <a:avLst>
                <a:gd name="adj" fmla="val 34712"/>
              </a:avLst>
            </a:prstGeom>
            <a:solidFill>
              <a:schemeClr val="bg1"/>
            </a:solidFill>
            <a:ln>
              <a:noFill/>
            </a:ln>
            <a:extLst/>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eaLnBrk="1" hangingPunct="1">
                <a:lnSpc>
                  <a:spcPct val="80000"/>
                </a:lnSpc>
                <a:spcBef>
                  <a:spcPts val="500"/>
                </a:spcBef>
                <a:defRPr/>
              </a:pPr>
              <a:r>
                <a:rPr lang="ja-JP" altLang="en-US" b="1" dirty="0" smtClean="0">
                  <a:solidFill>
                    <a:schemeClr val="tx1"/>
                  </a:solidFill>
                  <a:latin typeface="HGP創英角ｺﾞｼｯｸUB" panose="020B0900000000000000" pitchFamily="50" charset="-128"/>
                  <a:ea typeface="HGP創英角ｺﾞｼｯｸUB" panose="020B0900000000000000" pitchFamily="50" charset="-128"/>
                </a:rPr>
                <a:t>大阪</a:t>
              </a:r>
              <a:r>
                <a:rPr lang="ja-JP" altLang="en-US" b="1" dirty="0">
                  <a:solidFill>
                    <a:schemeClr val="tx1"/>
                  </a:solidFill>
                  <a:latin typeface="HGP創英角ｺﾞｼｯｸUB" panose="020B0900000000000000" pitchFamily="50" charset="-128"/>
                  <a:ea typeface="HGP創英角ｺﾞｼｯｸUB" panose="020B0900000000000000" pitchFamily="50" charset="-128"/>
                </a:rPr>
                <a:t>府</a:t>
              </a:r>
              <a:r>
                <a:rPr lang="ja-JP" altLang="en-US" sz="2000" b="1" dirty="0">
                  <a:solidFill>
                    <a:schemeClr val="tx1"/>
                  </a:solidFill>
                  <a:latin typeface="HGP創英角ｺﾞｼｯｸUB" panose="020B0900000000000000" pitchFamily="50" charset="-128"/>
                  <a:ea typeface="HGP創英角ｺﾞｼｯｸUB" panose="020B0900000000000000" pitchFamily="50" charset="-128"/>
                </a:rPr>
                <a:t>立夕陽丘高等職業技術</a:t>
              </a:r>
              <a:r>
                <a:rPr lang="ja-JP" altLang="en-US" sz="2000" b="1" dirty="0" smtClean="0">
                  <a:solidFill>
                    <a:schemeClr val="tx1"/>
                  </a:solidFill>
                  <a:latin typeface="HGP創英角ｺﾞｼｯｸUB" panose="020B0900000000000000" pitchFamily="50" charset="-128"/>
                  <a:ea typeface="HGP創英角ｺﾞｼｯｸUB" panose="020B0900000000000000" pitchFamily="50" charset="-128"/>
                </a:rPr>
                <a:t>専門校</a:t>
              </a:r>
              <a:r>
                <a:rPr lang="ja-JP" altLang="en-US" sz="1600" b="1" dirty="0" smtClean="0">
                  <a:solidFill>
                    <a:schemeClr val="tx1"/>
                  </a:solidFill>
                  <a:latin typeface="HGP創英角ｺﾞｼｯｸUB" panose="020B0900000000000000" pitchFamily="50" charset="-128"/>
                  <a:ea typeface="HGP創英角ｺﾞｼｯｸUB" panose="020B0900000000000000" pitchFamily="50" charset="-128"/>
                </a:rPr>
                <a:t>の</a:t>
              </a: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ご紹介</a:t>
              </a:r>
            </a:p>
          </p:txBody>
        </p:sp>
        <p:sp>
          <p:nvSpPr>
            <p:cNvPr id="10" name="Rectangle 356"/>
            <p:cNvSpPr>
              <a:spLocks noChangeArrowheads="1"/>
            </p:cNvSpPr>
            <p:nvPr/>
          </p:nvSpPr>
          <p:spPr bwMode="auto">
            <a:xfrm>
              <a:off x="470629" y="2331369"/>
              <a:ext cx="6023966" cy="720725"/>
            </a:xfrm>
            <a:prstGeom prst="rect">
              <a:avLst/>
            </a:prstGeom>
            <a:noFill/>
            <a:ln w="38100">
              <a:no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障がいのある方の特性に応じた職業訓練を行っています。多様な訓練メニューの中で、その人の</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持つ能力を最大限に引き出して就職と自立をめざすことを目標に、ハローワークなどさまざまな関係</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機関と連携して就業支援を実施しています。</a:t>
              </a:r>
            </a:p>
          </p:txBody>
        </p:sp>
        <p:sp>
          <p:nvSpPr>
            <p:cNvPr id="11" name="Rectangle 359"/>
            <p:cNvSpPr>
              <a:spLocks noChangeArrowheads="1"/>
            </p:cNvSpPr>
            <p:nvPr/>
          </p:nvSpPr>
          <p:spPr bwMode="auto">
            <a:xfrm>
              <a:off x="504111" y="3020411"/>
              <a:ext cx="6116773" cy="2214707"/>
            </a:xfrm>
            <a:prstGeom prst="rect">
              <a:avLst/>
            </a:prstGeom>
            <a:solidFill>
              <a:schemeClr val="bg1"/>
            </a:solidFill>
            <a:ln w="9525">
              <a:noFill/>
              <a:miter lim="800000"/>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eaLnBrk="1" hangingPunct="1">
                <a:spcBef>
                  <a:spcPct val="0"/>
                </a:spcBef>
                <a:buFontTx/>
                <a:buNone/>
              </a:pPr>
              <a:endParaRPr lang="en-US" altLang="ja-JP" sz="1100" b="1" dirty="0"/>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キャリアチャレンジ科（発達障がい者対象</a:t>
              </a:r>
              <a:r>
                <a:rPr lang="ja-JP" altLang="en-US" sz="1400" b="1" dirty="0" smtClean="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訓練</a:t>
              </a:r>
              <a:r>
                <a:rPr lang="ja-JP" altLang="en-US" sz="1100" dirty="0">
                  <a:latin typeface="BIZ UDPゴシック" panose="020B0400000000000000" pitchFamily="50" charset="-128"/>
                  <a:ea typeface="BIZ UDPゴシック" panose="020B0400000000000000" pitchFamily="50" charset="-128"/>
                </a:rPr>
                <a:t>期間</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月・</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月入校）定員</a:t>
              </a:r>
              <a:r>
                <a:rPr lang="en-US" altLang="ja-JP" sz="11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名</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＊パソコン基礎操作、事務補助</a:t>
              </a:r>
              <a:r>
                <a:rPr lang="ja-JP" altLang="en-US" sz="1100" dirty="0" smtClean="0">
                  <a:latin typeface="BIZ UDPゴシック" panose="020B0400000000000000" pitchFamily="50" charset="-128"/>
                  <a:ea typeface="BIZ UDPゴシック" panose="020B0400000000000000" pitchFamily="50" charset="-128"/>
                </a:rPr>
                <a:t>作業、備品</a:t>
              </a:r>
              <a:r>
                <a:rPr lang="ja-JP" altLang="en-US" sz="1100" dirty="0">
                  <a:latin typeface="BIZ UDPゴシック" panose="020B0400000000000000" pitchFamily="50" charset="-128"/>
                  <a:ea typeface="BIZ UDPゴシック" panose="020B0400000000000000" pitchFamily="50" charset="-128"/>
                </a:rPr>
                <a:t>補充作業など様々な訓練により事務関連の技能取得と</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ともに、得意・不得意の整理や職場での人との関り方を学び事務系職種への就職をめざします。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ジョブステップ科（精神障がい者対象</a:t>
              </a:r>
              <a:r>
                <a:rPr lang="ja-JP" altLang="en-US" sz="1400" b="1" dirty="0" smtClean="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訓練</a:t>
              </a:r>
              <a:r>
                <a:rPr lang="ja-JP" altLang="en-US" sz="1100" dirty="0">
                  <a:latin typeface="BIZ UDPゴシック" panose="020B0400000000000000" pitchFamily="50" charset="-128"/>
                  <a:ea typeface="BIZ UDPゴシック" panose="020B0400000000000000" pitchFamily="50" charset="-128"/>
                </a:rPr>
                <a:t>期間</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a:t>
              </a:r>
              <a:r>
                <a:rPr lang="en-US" altLang="ja-JP" sz="1100" dirty="0">
                  <a:latin typeface="BIZ UDPゴシック" panose="020B0400000000000000" pitchFamily="50" charset="-128"/>
                  <a:ea typeface="BIZ UDPゴシック" panose="020B0400000000000000" pitchFamily="50" charset="-128"/>
                </a:rPr>
                <a:t>4</a:t>
              </a:r>
              <a:r>
                <a:rPr lang="ja-JP" altLang="en-US" sz="1100" dirty="0">
                  <a:latin typeface="BIZ UDPゴシック" panose="020B0400000000000000" pitchFamily="50" charset="-128"/>
                  <a:ea typeface="BIZ UDPゴシック" panose="020B0400000000000000" pitchFamily="50" charset="-128"/>
                </a:rPr>
                <a:t>月・</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月入校） 定員</a:t>
              </a:r>
              <a:r>
                <a:rPr lang="en-US" altLang="ja-JP" sz="11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名</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＊パソコン基本操作</a:t>
              </a:r>
              <a:r>
                <a:rPr lang="ja-JP" altLang="en-US" sz="1100" dirty="0" smtClean="0">
                  <a:latin typeface="BIZ UDPゴシック" panose="020B0400000000000000" pitchFamily="50" charset="-128"/>
                  <a:ea typeface="BIZ UDPゴシック" panose="020B0400000000000000" pitchFamily="50" charset="-128"/>
                </a:rPr>
                <a:t>から事務</a:t>
              </a:r>
              <a:r>
                <a:rPr lang="ja-JP" altLang="en-US" sz="1100" dirty="0">
                  <a:latin typeface="BIZ UDPゴシック" panose="020B0400000000000000" pitchFamily="50" charset="-128"/>
                  <a:ea typeface="BIZ UDPゴシック" panose="020B0400000000000000" pitchFamily="50" charset="-128"/>
                </a:rPr>
                <a:t>補助作業まで、特性に合わせたきめ細かい訓練や、社会生活技能</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訓練やビジネスマナーの取得を通し職場適応能力を高め、事務系職種の就職をめざします。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ワークアシスト科（知的障がい者対象</a:t>
              </a:r>
              <a:r>
                <a:rPr lang="ja-JP" altLang="en-US" sz="1400" b="1" dirty="0" smtClean="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訓練</a:t>
              </a:r>
              <a:r>
                <a:rPr lang="ja-JP" altLang="en-US" sz="1100" dirty="0">
                  <a:latin typeface="BIZ UDPゴシック" panose="020B0400000000000000" pitchFamily="50" charset="-128"/>
                  <a:ea typeface="BIZ UDPゴシック" panose="020B0400000000000000" pitchFamily="50" charset="-128"/>
                </a:rPr>
                <a:t>期間１年（</a:t>
              </a:r>
              <a:r>
                <a:rPr lang="en-US" altLang="ja-JP" sz="1100" dirty="0">
                  <a:latin typeface="BIZ UDPゴシック" panose="020B0400000000000000" pitchFamily="50" charset="-128"/>
                  <a:ea typeface="BIZ UDPゴシック" panose="020B0400000000000000" pitchFamily="50" charset="-128"/>
                </a:rPr>
                <a:t>10</a:t>
              </a:r>
              <a:r>
                <a:rPr lang="ja-JP" altLang="en-US" sz="1100" dirty="0">
                  <a:latin typeface="BIZ UDPゴシック" panose="020B0400000000000000" pitchFamily="50" charset="-128"/>
                  <a:ea typeface="BIZ UDPゴシック" panose="020B0400000000000000" pitchFamily="50" charset="-128"/>
                </a:rPr>
                <a:t>月入校） 定員</a:t>
              </a:r>
              <a:r>
                <a:rPr lang="en-US" altLang="ja-JP" sz="1100" dirty="0">
                  <a:latin typeface="BIZ UDPゴシック" panose="020B0400000000000000" pitchFamily="50" charset="-128"/>
                  <a:ea typeface="BIZ UDPゴシック" panose="020B0400000000000000" pitchFamily="50" charset="-128"/>
                </a:rPr>
                <a:t>20</a:t>
              </a:r>
              <a:r>
                <a:rPr lang="ja-JP" altLang="en-US" sz="1100" dirty="0">
                  <a:latin typeface="BIZ UDPゴシック" panose="020B0400000000000000" pitchFamily="50" charset="-128"/>
                  <a:ea typeface="BIZ UDPゴシック" panose="020B0400000000000000" pitchFamily="50" charset="-128"/>
                </a:rPr>
                <a:t>名</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＊サービス（物流や清掃など）・事務（パソコンや電卓など）の補助業務に必要な基礎的な</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知識や技能を学びます。同時に継続的な就労に必要な、作業体力や社会人としての</a:t>
              </a:r>
              <a:r>
                <a:rPr lang="ja-JP" altLang="en-US" sz="1100" dirty="0" smtClean="0">
                  <a:latin typeface="BIZ UDPゴシック" panose="020B0400000000000000" pitchFamily="50" charset="-128"/>
                  <a:ea typeface="BIZ UDPゴシック" panose="020B0400000000000000" pitchFamily="50" charset="-128"/>
                </a:rPr>
                <a:t>マナー及び</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適応性を養い、幅広い業種への就職をめざします。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夕陽丘校ではこのほかにも、一般科目（</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か月</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の職業訓練を実施しています。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ビル設備管理科　 ビルクリーニング管理科　 建築内装ＣＡＤ科</a:t>
              </a:r>
            </a:p>
            <a:p>
              <a:pPr marL="72000" eaLnBrk="1" hangingPunct="1">
                <a:spcBef>
                  <a:spcPct val="0"/>
                </a:spcBef>
                <a:buFontTx/>
                <a:buNone/>
              </a:pPr>
              <a:endParaRPr lang="ja-JP" altLang="en-US" sz="1100" dirty="0">
                <a:latin typeface="BIZ UDPゴシック" panose="020B0400000000000000" pitchFamily="50" charset="-128"/>
                <a:ea typeface="BIZ UDPゴシック" panose="020B0400000000000000" pitchFamily="50" charset="-128"/>
              </a:endParaRPr>
            </a:p>
          </p:txBody>
        </p:sp>
      </p:grpSp>
      <p:grpSp>
        <p:nvGrpSpPr>
          <p:cNvPr id="12" name="グループ化 5"/>
          <p:cNvGrpSpPr>
            <a:grpSpLocks/>
          </p:cNvGrpSpPr>
          <p:nvPr/>
        </p:nvGrpSpPr>
        <p:grpSpPr bwMode="auto">
          <a:xfrm>
            <a:off x="203200" y="4002622"/>
            <a:ext cx="6835775" cy="2875429"/>
            <a:chOff x="-78369" y="5056509"/>
            <a:chExt cx="6999678" cy="2100537"/>
          </a:xfrm>
        </p:grpSpPr>
        <p:sp>
          <p:nvSpPr>
            <p:cNvPr id="13" name="正方形/長方形 12"/>
            <p:cNvSpPr/>
            <p:nvPr/>
          </p:nvSpPr>
          <p:spPr>
            <a:xfrm>
              <a:off x="-78369" y="5056509"/>
              <a:ext cx="6999678" cy="2100537"/>
            </a:xfrm>
            <a:prstGeom prst="rect">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14" name="AutoShape 3"/>
            <p:cNvSpPr>
              <a:spLocks noChangeArrowheads="1"/>
            </p:cNvSpPr>
            <p:nvPr/>
          </p:nvSpPr>
          <p:spPr bwMode="auto">
            <a:xfrm>
              <a:off x="984978" y="5156559"/>
              <a:ext cx="4824674" cy="327625"/>
            </a:xfrm>
            <a:prstGeom prst="roundRect">
              <a:avLst>
                <a:gd name="adj" fmla="val 34712"/>
              </a:avLst>
            </a:prstGeom>
            <a:solidFill>
              <a:schemeClr val="bg1"/>
            </a:solidFill>
            <a:ln>
              <a:noFill/>
            </a:ln>
            <a:extLst/>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eaLnBrk="1" hangingPunct="1">
                <a:lnSpc>
                  <a:spcPct val="80000"/>
                </a:lnSpc>
                <a:spcBef>
                  <a:spcPts val="500"/>
                </a:spcBef>
                <a:defRPr/>
              </a:pPr>
              <a:r>
                <a:rPr lang="ja-JP" altLang="en-US" sz="2000" b="1" dirty="0" smtClean="0">
                  <a:solidFill>
                    <a:schemeClr val="tx1"/>
                  </a:solidFill>
                  <a:latin typeface="HGP創英角ｺﾞｼｯｸUB" panose="020B0900000000000000" pitchFamily="50" charset="-128"/>
                  <a:ea typeface="HGP創英角ｺﾞｼｯｸUB" panose="020B0900000000000000" pitchFamily="50" charset="-128"/>
                </a:rPr>
                <a:t>大阪府</a:t>
              </a:r>
              <a:r>
                <a:rPr lang="ja-JP" altLang="en-US" sz="2000" b="1" dirty="0">
                  <a:solidFill>
                    <a:schemeClr val="tx1"/>
                  </a:solidFill>
                  <a:latin typeface="HGP創英角ｺﾞｼｯｸUB" panose="020B0900000000000000" pitchFamily="50" charset="-128"/>
                  <a:ea typeface="HGP創英角ｺﾞｼｯｸUB" panose="020B0900000000000000" pitchFamily="50" charset="-128"/>
                </a:rPr>
                <a:t>ＩＴ</a:t>
              </a:r>
              <a:r>
                <a:rPr lang="ja-JP" altLang="en-US" sz="2000" b="1" dirty="0" smtClean="0">
                  <a:solidFill>
                    <a:schemeClr val="tx1"/>
                  </a:solidFill>
                  <a:latin typeface="HGP創英角ｺﾞｼｯｸUB" panose="020B0900000000000000" pitchFamily="50" charset="-128"/>
                  <a:ea typeface="HGP創英角ｺﾞｼｯｸUB" panose="020B0900000000000000" pitchFamily="50" charset="-128"/>
                </a:rPr>
                <a:t>ステーション</a:t>
              </a:r>
              <a:r>
                <a:rPr lang="ja-JP" altLang="en-US" sz="1600" b="1" dirty="0" smtClean="0">
                  <a:solidFill>
                    <a:schemeClr val="tx1"/>
                  </a:solidFill>
                  <a:latin typeface="HGP創英角ｺﾞｼｯｸUB" panose="020B0900000000000000" pitchFamily="50" charset="-128"/>
                  <a:ea typeface="HGP創英角ｺﾞｼｯｸUB" panose="020B0900000000000000" pitchFamily="50" charset="-128"/>
                </a:rPr>
                <a:t>の</a:t>
              </a: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ご紹介</a:t>
              </a:r>
            </a:p>
          </p:txBody>
        </p:sp>
        <p:sp>
          <p:nvSpPr>
            <p:cNvPr id="18" name="Rectangle 356"/>
            <p:cNvSpPr>
              <a:spLocks noChangeArrowheads="1"/>
            </p:cNvSpPr>
            <p:nvPr/>
          </p:nvSpPr>
          <p:spPr bwMode="auto">
            <a:xfrm>
              <a:off x="415355" y="5524762"/>
              <a:ext cx="6181725" cy="5145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大阪府ＩＴステーションは、「働くことをめざす</a:t>
              </a:r>
              <a:r>
                <a:rPr lang="ja-JP" altLang="en-US" sz="1100" b="1" dirty="0" err="1">
                  <a:latin typeface="BIZ UDPゴシック" panose="020B0400000000000000" pitchFamily="50" charset="-128"/>
                  <a:ea typeface="BIZ UDPゴシック" panose="020B0400000000000000" pitchFamily="50" charset="-128"/>
                </a:rPr>
                <a:t>障がい</a:t>
              </a:r>
              <a:r>
                <a:rPr lang="ja-JP" altLang="en-US" sz="1100" b="1" dirty="0">
                  <a:latin typeface="BIZ UDPゴシック" panose="020B0400000000000000" pitchFamily="50" charset="-128"/>
                  <a:ea typeface="BIZ UDPゴシック" panose="020B0400000000000000" pitchFamily="50" charset="-128"/>
                </a:rPr>
                <a:t>者」と「障がい者の雇用を考える企業等」を</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結ぶ就労支援拠点として活動しています。</a:t>
              </a:r>
              <a:endParaRPr lang="en-US" altLang="ja-JP" sz="1100" b="1" dirty="0">
                <a:latin typeface="BIZ UDPゴシック" panose="020B0400000000000000" pitchFamily="50" charset="-128"/>
                <a:ea typeface="BIZ UDPゴシック" panose="020B0400000000000000" pitchFamily="50" charset="-128"/>
              </a:endParaRPr>
            </a:p>
            <a:p>
              <a:pPr eaLnBrk="1" hangingPunct="1">
                <a:lnSpc>
                  <a:spcPts val="15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障がいのある多くの方が就労をめざしてＩＴ技能の習得にチャレンジしています。</a:t>
              </a:r>
            </a:p>
          </p:txBody>
        </p:sp>
        <p:sp>
          <p:nvSpPr>
            <p:cNvPr id="19" name="Rectangle 359"/>
            <p:cNvSpPr>
              <a:spLocks noChangeArrowheads="1"/>
            </p:cNvSpPr>
            <p:nvPr/>
          </p:nvSpPr>
          <p:spPr bwMode="auto">
            <a:xfrm>
              <a:off x="336092" y="6039276"/>
              <a:ext cx="6340253" cy="10114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3600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eaLnBrk="1" hangingPunct="1">
                <a:lnSpc>
                  <a:spcPct val="60000"/>
                </a:lnSpc>
                <a:spcBef>
                  <a:spcPct val="0"/>
                </a:spcBef>
                <a:buFontTx/>
                <a:buNone/>
              </a:pPr>
              <a:endParaRPr lang="en-US" altLang="ja-JP" sz="1100" b="1" dirty="0">
                <a:latin typeface="BIZ UDPゴシック" panose="020B0400000000000000" pitchFamily="50" charset="-128"/>
                <a:ea typeface="BIZ UDPゴシック" panose="020B0400000000000000" pitchFamily="50" charset="-128"/>
              </a:endParaRPr>
            </a:p>
            <a:p>
              <a:pPr marL="72000" eaLnBrk="1" hangingPunct="1">
                <a:lnSpc>
                  <a:spcPct val="60000"/>
                </a:lnSpc>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就労支援ＩＴ講習　</a:t>
              </a:r>
              <a:r>
                <a:rPr lang="ja-JP" altLang="en-US" sz="1100" b="1" dirty="0">
                  <a:latin typeface="BIZ UDPゴシック" panose="020B0400000000000000" pitchFamily="50" charset="-128"/>
                  <a:ea typeface="BIZ UDPゴシック" panose="020B0400000000000000" pitchFamily="50" charset="-128"/>
                </a:rPr>
                <a:t>　</a:t>
              </a:r>
              <a:endParaRPr lang="ja-JP" altLang="en-US"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 </a:t>
              </a:r>
              <a:r>
                <a:rPr lang="en-US" altLang="ja-JP" sz="1100" dirty="0">
                  <a:latin typeface="BIZ UDPゴシック" panose="020B0400000000000000" pitchFamily="50" charset="-128"/>
                  <a:ea typeface="BIZ UDPゴシック" panose="020B0400000000000000" pitchFamily="50" charset="-128"/>
                </a:rPr>
                <a:t>IT</a:t>
              </a:r>
              <a:r>
                <a:rPr lang="ja-JP" altLang="en-US" sz="1100" dirty="0">
                  <a:latin typeface="BIZ UDPゴシック" panose="020B0400000000000000" pitchFamily="50" charset="-128"/>
                  <a:ea typeface="BIZ UDPゴシック" panose="020B0400000000000000" pitchFamily="50" charset="-128"/>
                </a:rPr>
                <a:t>ステーションでは、スキルレベルに応じた就労支援</a:t>
              </a:r>
              <a:r>
                <a:rPr lang="en-US" altLang="ja-JP" sz="1100" dirty="0">
                  <a:latin typeface="BIZ UDPゴシック" panose="020B0400000000000000" pitchFamily="50" charset="-128"/>
                  <a:ea typeface="BIZ UDPゴシック" panose="020B0400000000000000" pitchFamily="50" charset="-128"/>
                </a:rPr>
                <a:t>IT</a:t>
              </a:r>
              <a:r>
                <a:rPr lang="ja-JP" altLang="en-US" sz="1100" dirty="0">
                  <a:latin typeface="BIZ UDPゴシック" panose="020B0400000000000000" pitchFamily="50" charset="-128"/>
                  <a:ea typeface="BIZ UDPゴシック" panose="020B0400000000000000" pitchFamily="50" charset="-128"/>
                </a:rPr>
                <a:t>講習・訓練を</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種別ごとに</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dirty="0">
                  <a:latin typeface="BIZ UDPゴシック" panose="020B0400000000000000" pitchFamily="50" charset="-128"/>
                  <a:ea typeface="BIZ UDPゴシック" panose="020B0400000000000000" pitchFamily="50" charset="-128"/>
                </a:rPr>
                <a:t>　　　開催しています。</a:t>
              </a:r>
              <a:endParaRPr lang="en-US" altLang="ja-JP" sz="1100" dirty="0">
                <a:latin typeface="BIZ UDPゴシック" panose="020B0400000000000000" pitchFamily="50" charset="-128"/>
                <a:ea typeface="BIZ UDPゴシック" panose="020B0400000000000000" pitchFamily="50" charset="-128"/>
              </a:endParaRPr>
            </a:p>
            <a:p>
              <a:pPr marL="72000" eaLnBrk="1" hangingPunct="1">
                <a:spcBef>
                  <a:spcPct val="0"/>
                </a:spcBef>
                <a:buFontTx/>
                <a:buNone/>
              </a:pPr>
              <a:r>
                <a:rPr lang="ja-JP" altLang="en-US" sz="11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在宅</a:t>
              </a:r>
              <a:r>
                <a:rPr lang="ja-JP" altLang="en-US" sz="1400" b="1" dirty="0" err="1">
                  <a:latin typeface="BIZ UDPゴシック" panose="020B0400000000000000" pitchFamily="50" charset="-128"/>
                  <a:ea typeface="BIZ UDPゴシック" panose="020B0400000000000000" pitchFamily="50" charset="-128"/>
                </a:rPr>
                <a:t>重度障がい</a:t>
              </a:r>
              <a:r>
                <a:rPr lang="ja-JP" altLang="en-US" sz="1400" b="1" dirty="0">
                  <a:latin typeface="BIZ UDPゴシック" panose="020B0400000000000000" pitchFamily="50" charset="-128"/>
                  <a:ea typeface="BIZ UDPゴシック" panose="020B0400000000000000" pitchFamily="50" charset="-128"/>
                </a:rPr>
                <a:t>者へのＩＴ支援</a:t>
              </a:r>
              <a:endParaRPr lang="en-US" altLang="ja-JP" sz="1400" dirty="0">
                <a:latin typeface="BIZ UDPゴシック" panose="020B0400000000000000" pitchFamily="50" charset="-128"/>
                <a:ea typeface="BIZ UDPゴシック" panose="020B0400000000000000" pitchFamily="50" charset="-128"/>
              </a:endParaRP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＊障がいが理由で、ＩＴ（情報通信技術）の利用ができない、又は制限を余儀なくされて</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いる</a:t>
              </a:r>
              <a:r>
                <a:rPr lang="ja-JP" altLang="en-US" sz="1100" dirty="0" smtClean="0">
                  <a:latin typeface="BIZ UDPゴシック" panose="020B0400000000000000" pitchFamily="50" charset="-128"/>
                  <a:ea typeface="BIZ UDPゴシック" panose="020B0400000000000000" pitchFamily="50" charset="-128"/>
                </a:rPr>
                <a:t>重度の</a:t>
              </a:r>
              <a:r>
                <a:rPr lang="ja-JP" altLang="en-US" sz="1100" dirty="0">
                  <a:latin typeface="BIZ UDPゴシック" panose="020B0400000000000000" pitchFamily="50" charset="-128"/>
                  <a:ea typeface="BIZ UDPゴシック" panose="020B0400000000000000" pitchFamily="50" charset="-128"/>
                </a:rPr>
                <a:t>障が</a:t>
              </a:r>
              <a:r>
                <a:rPr lang="ja-JP" altLang="en-US" sz="1100" dirty="0" smtClean="0">
                  <a:latin typeface="BIZ UDPゴシック" panose="020B0400000000000000" pitchFamily="50" charset="-128"/>
                  <a:ea typeface="BIZ UDPゴシック" panose="020B0400000000000000" pitchFamily="50" charset="-128"/>
                </a:rPr>
                <a:t>いが</a:t>
              </a:r>
              <a:r>
                <a:rPr lang="ja-JP" altLang="en-US" sz="1100" dirty="0">
                  <a:latin typeface="BIZ UDPゴシック" panose="020B0400000000000000" pitchFamily="50" charset="-128"/>
                  <a:ea typeface="BIZ UDPゴシック" panose="020B0400000000000000" pitchFamily="50" charset="-128"/>
                </a:rPr>
                <a:t>ある方に対して、個々の</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特性等に応じた各種ＩＴ支援機器を</a:t>
              </a:r>
            </a:p>
            <a:p>
              <a:pPr marL="72000">
                <a:spcBef>
                  <a:spcPct val="0"/>
                </a:spcBef>
                <a:buNone/>
              </a:pPr>
              <a:r>
                <a:rPr lang="ja-JP" altLang="en-US" sz="1100" dirty="0">
                  <a:latin typeface="BIZ UDPゴシック" panose="020B0400000000000000" pitchFamily="50" charset="-128"/>
                  <a:ea typeface="BIZ UDPゴシック" panose="020B0400000000000000" pitchFamily="50" charset="-128"/>
                </a:rPr>
                <a:t>       使用して、ＩＴ利用ができるように支援を行っています。</a:t>
              </a:r>
            </a:p>
          </p:txBody>
        </p:sp>
      </p:grpSp>
    </p:spTree>
    <p:extLst>
      <p:ext uri="{BB962C8B-B14F-4D97-AF65-F5344CB8AC3E}">
        <p14:creationId xmlns:p14="http://schemas.microsoft.com/office/powerpoint/2010/main" val="1569460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618</TotalTime>
  <Words>1005</Words>
  <Application>Microsoft Office PowerPoint</Application>
  <PresentationFormat>ユーザー設定</PresentationFormat>
  <Paragraphs>81</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BIZ UDPゴシック</vt:lpstr>
      <vt:lpstr>HGP創英角ｺﾞｼｯｸUB</vt:lpstr>
      <vt:lpstr>HGP創英角ﾎﾟｯﾌﾟ体</vt:lpstr>
      <vt:lpstr>HGS創英角ﾎﾟｯﾌﾟ体</vt:lpstr>
      <vt:lpstr>ＭＳ Ｐゴシック</vt:lpstr>
      <vt:lpstr>ＭＳ Ｐ明朝</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川上　瑠莉</cp:lastModifiedBy>
  <cp:revision>105</cp:revision>
  <cp:lastPrinted>2022-08-12T05:32:01Z</cp:lastPrinted>
  <dcterms:created xsi:type="dcterms:W3CDTF">2021-10-19T05:38:20Z</dcterms:created>
  <dcterms:modified xsi:type="dcterms:W3CDTF">2022-10-05T07:03:09Z</dcterms:modified>
</cp:coreProperties>
</file>