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59" r:id="rId5"/>
    <p:sldId id="260" r:id="rId6"/>
  </p:sldIdLst>
  <p:sldSz cx="7559675" cy="10691813"/>
  <p:notesSz cx="6807200" cy="9939338"/>
  <p:defaultTextStyle>
    <a:defPPr>
      <a:defRPr lang="ja-JP"/>
    </a:defPPr>
    <a:lvl1pPr algn="l" rtl="0" fontAlgn="base">
      <a:spcBef>
        <a:spcPct val="0"/>
      </a:spcBef>
      <a:spcAft>
        <a:spcPct val="0"/>
      </a:spcAft>
      <a:defRPr kumimoji="1" sz="980" kern="1200">
        <a:solidFill>
          <a:schemeClr val="tx1"/>
        </a:solidFill>
        <a:latin typeface="Arial" charset="0"/>
        <a:ea typeface="ＭＳ Ｐゴシック" pitchFamily="50" charset="-128"/>
        <a:cs typeface="+mn-cs"/>
      </a:defRPr>
    </a:lvl1pPr>
    <a:lvl2pPr marL="497739" algn="l" rtl="0" fontAlgn="base">
      <a:spcBef>
        <a:spcPct val="0"/>
      </a:spcBef>
      <a:spcAft>
        <a:spcPct val="0"/>
      </a:spcAft>
      <a:defRPr kumimoji="1" sz="980" kern="1200">
        <a:solidFill>
          <a:schemeClr val="tx1"/>
        </a:solidFill>
        <a:latin typeface="Arial" charset="0"/>
        <a:ea typeface="ＭＳ Ｐゴシック" pitchFamily="50" charset="-128"/>
        <a:cs typeface="+mn-cs"/>
      </a:defRPr>
    </a:lvl2pPr>
    <a:lvl3pPr marL="995478" algn="l" rtl="0" fontAlgn="base">
      <a:spcBef>
        <a:spcPct val="0"/>
      </a:spcBef>
      <a:spcAft>
        <a:spcPct val="0"/>
      </a:spcAft>
      <a:defRPr kumimoji="1" sz="980" kern="1200">
        <a:solidFill>
          <a:schemeClr val="tx1"/>
        </a:solidFill>
        <a:latin typeface="Arial" charset="0"/>
        <a:ea typeface="ＭＳ Ｐゴシック" pitchFamily="50" charset="-128"/>
        <a:cs typeface="+mn-cs"/>
      </a:defRPr>
    </a:lvl3pPr>
    <a:lvl4pPr marL="1493217" algn="l" rtl="0" fontAlgn="base">
      <a:spcBef>
        <a:spcPct val="0"/>
      </a:spcBef>
      <a:spcAft>
        <a:spcPct val="0"/>
      </a:spcAft>
      <a:defRPr kumimoji="1" sz="980" kern="1200">
        <a:solidFill>
          <a:schemeClr val="tx1"/>
        </a:solidFill>
        <a:latin typeface="Arial" charset="0"/>
        <a:ea typeface="ＭＳ Ｐゴシック" pitchFamily="50" charset="-128"/>
        <a:cs typeface="+mn-cs"/>
      </a:defRPr>
    </a:lvl4pPr>
    <a:lvl5pPr marL="1990957" algn="l" rtl="0" fontAlgn="base">
      <a:spcBef>
        <a:spcPct val="0"/>
      </a:spcBef>
      <a:spcAft>
        <a:spcPct val="0"/>
      </a:spcAft>
      <a:defRPr kumimoji="1" sz="980" kern="1200">
        <a:solidFill>
          <a:schemeClr val="tx1"/>
        </a:solidFill>
        <a:latin typeface="Arial" charset="0"/>
        <a:ea typeface="ＭＳ Ｐゴシック" pitchFamily="50" charset="-128"/>
        <a:cs typeface="+mn-cs"/>
      </a:defRPr>
    </a:lvl5pPr>
    <a:lvl6pPr marL="2488695" algn="l" defTabSz="995478" rtl="0" eaLnBrk="1" latinLnBrk="0" hangingPunct="1">
      <a:defRPr kumimoji="1" sz="980" kern="1200">
        <a:solidFill>
          <a:schemeClr val="tx1"/>
        </a:solidFill>
        <a:latin typeface="Arial" charset="0"/>
        <a:ea typeface="ＭＳ Ｐゴシック" pitchFamily="50" charset="-128"/>
        <a:cs typeface="+mn-cs"/>
      </a:defRPr>
    </a:lvl6pPr>
    <a:lvl7pPr marL="2986435" algn="l" defTabSz="995478" rtl="0" eaLnBrk="1" latinLnBrk="0" hangingPunct="1">
      <a:defRPr kumimoji="1" sz="980" kern="1200">
        <a:solidFill>
          <a:schemeClr val="tx1"/>
        </a:solidFill>
        <a:latin typeface="Arial" charset="0"/>
        <a:ea typeface="ＭＳ Ｐゴシック" pitchFamily="50" charset="-128"/>
        <a:cs typeface="+mn-cs"/>
      </a:defRPr>
    </a:lvl7pPr>
    <a:lvl8pPr marL="3484174" algn="l" defTabSz="995478" rtl="0" eaLnBrk="1" latinLnBrk="0" hangingPunct="1">
      <a:defRPr kumimoji="1" sz="980" kern="1200">
        <a:solidFill>
          <a:schemeClr val="tx1"/>
        </a:solidFill>
        <a:latin typeface="Arial" charset="0"/>
        <a:ea typeface="ＭＳ Ｐゴシック" pitchFamily="50" charset="-128"/>
        <a:cs typeface="+mn-cs"/>
      </a:defRPr>
    </a:lvl8pPr>
    <a:lvl9pPr marL="3981914" algn="l" defTabSz="995478" rtl="0" eaLnBrk="1" latinLnBrk="0" hangingPunct="1">
      <a:defRPr kumimoji="1" sz="98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315" userDrawn="1">
          <p15:clr>
            <a:srgbClr val="A4A3A4"/>
          </p15:clr>
        </p15:guide>
        <p15:guide id="2" pos="2381" userDrawn="1">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00FF"/>
    <a:srgbClr val="CCFF99"/>
    <a:srgbClr val="CCCCFF"/>
    <a:srgbClr val="99FFCC"/>
    <a:srgbClr val="006600"/>
    <a:srgbClr val="FFFFCC"/>
    <a:srgbClr val="CCFF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97662" autoAdjust="0"/>
  </p:normalViewPr>
  <p:slideViewPr>
    <p:cSldViewPr>
      <p:cViewPr>
        <p:scale>
          <a:sx n="106" d="100"/>
          <a:sy n="106" d="100"/>
        </p:scale>
        <p:origin x="834" y="-522"/>
      </p:cViewPr>
      <p:guideLst>
        <p:guide orient="horz" pos="3315"/>
        <p:guide pos="238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05DBF968-46ED-4882-B0C6-04F1CE4FCCB1}" type="slidenum">
              <a:rPr lang="en-US" altLang="ja-JP"/>
              <a:pPr>
                <a:defRPr/>
              </a:pPr>
              <a:t>‹#›</a:t>
            </a:fld>
            <a:endParaRPr lang="en-US" altLang="ja-JP"/>
          </a:p>
        </p:txBody>
      </p:sp>
    </p:spTree>
    <p:extLst>
      <p:ext uri="{BB962C8B-B14F-4D97-AF65-F5344CB8AC3E}">
        <p14:creationId xmlns:p14="http://schemas.microsoft.com/office/powerpoint/2010/main" val="10806585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087563" y="746125"/>
            <a:ext cx="2632075"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charset="-128"/>
              </a:defRPr>
            </a:lvl1pPr>
          </a:lstStyle>
          <a:p>
            <a:pPr>
              <a:defRPr/>
            </a:pPr>
            <a:fld id="{5069FEA6-665E-41E9-ABBF-F5EB4F552FE6}" type="slidenum">
              <a:rPr lang="en-US" altLang="ja-JP"/>
              <a:pPr>
                <a:defRPr/>
              </a:pPr>
              <a:t>‹#›</a:t>
            </a:fld>
            <a:endParaRPr lang="en-US" altLang="ja-JP"/>
          </a:p>
        </p:txBody>
      </p:sp>
    </p:spTree>
    <p:extLst>
      <p:ext uri="{BB962C8B-B14F-4D97-AF65-F5344CB8AC3E}">
        <p14:creationId xmlns:p14="http://schemas.microsoft.com/office/powerpoint/2010/main" val="327378595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1pPr>
    <a:lvl2pPr marL="497739"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2pPr>
    <a:lvl3pPr marL="995478"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3pPr>
    <a:lvl4pPr marL="1493217"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4pPr>
    <a:lvl5pPr marL="1990957" algn="l" rtl="0" eaLnBrk="0" fontAlgn="base" hangingPunct="0">
      <a:spcBef>
        <a:spcPct val="30000"/>
      </a:spcBef>
      <a:spcAft>
        <a:spcPct val="0"/>
      </a:spcAft>
      <a:defRPr kumimoji="1" sz="1306" kern="1200">
        <a:solidFill>
          <a:schemeClr val="tx1"/>
        </a:solidFill>
        <a:latin typeface="Arial" charset="0"/>
        <a:ea typeface="ＭＳ Ｐ明朝" charset="-128"/>
        <a:cs typeface="+mn-cs"/>
      </a:defRPr>
    </a:lvl5pPr>
    <a:lvl6pPr marL="2488695" algn="l" defTabSz="995478" rtl="0" eaLnBrk="1" latinLnBrk="0" hangingPunct="1">
      <a:defRPr kumimoji="1" sz="1306" kern="1200">
        <a:solidFill>
          <a:schemeClr val="tx1"/>
        </a:solidFill>
        <a:latin typeface="+mn-lt"/>
        <a:ea typeface="+mn-ea"/>
        <a:cs typeface="+mn-cs"/>
      </a:defRPr>
    </a:lvl6pPr>
    <a:lvl7pPr marL="2986435" algn="l" defTabSz="995478" rtl="0" eaLnBrk="1" latinLnBrk="0" hangingPunct="1">
      <a:defRPr kumimoji="1" sz="1306" kern="1200">
        <a:solidFill>
          <a:schemeClr val="tx1"/>
        </a:solidFill>
        <a:latin typeface="+mn-lt"/>
        <a:ea typeface="+mn-ea"/>
        <a:cs typeface="+mn-cs"/>
      </a:defRPr>
    </a:lvl7pPr>
    <a:lvl8pPr marL="3484174" algn="l" defTabSz="995478" rtl="0" eaLnBrk="1" latinLnBrk="0" hangingPunct="1">
      <a:defRPr kumimoji="1" sz="1306" kern="1200">
        <a:solidFill>
          <a:schemeClr val="tx1"/>
        </a:solidFill>
        <a:latin typeface="+mn-lt"/>
        <a:ea typeface="+mn-ea"/>
        <a:cs typeface="+mn-cs"/>
      </a:defRPr>
    </a:lvl8pPr>
    <a:lvl9pPr marL="3981914" algn="l" defTabSz="995478" rtl="0" eaLnBrk="1" latinLnBrk="0" hangingPunct="1">
      <a:defRPr kumimoji="1" sz="130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069FEA6-665E-41E9-ABBF-F5EB4F552FE6}" type="slidenum">
              <a:rPr lang="en-US" altLang="ja-JP" smtClean="0"/>
              <a:pPr>
                <a:defRPr/>
              </a:pPr>
              <a:t>1</a:t>
            </a:fld>
            <a:endParaRPr lang="en-US" altLang="ja-JP"/>
          </a:p>
        </p:txBody>
      </p:sp>
    </p:spTree>
    <p:extLst>
      <p:ext uri="{BB962C8B-B14F-4D97-AF65-F5344CB8AC3E}">
        <p14:creationId xmlns:p14="http://schemas.microsoft.com/office/powerpoint/2010/main" val="1466093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5069FEA6-665E-41E9-ABBF-F5EB4F552FE6}" type="slidenum">
              <a:rPr lang="en-US" altLang="ja-JP" smtClean="0"/>
              <a:pPr>
                <a:defRPr/>
              </a:pPr>
              <a:t>2</a:t>
            </a:fld>
            <a:endParaRPr lang="en-US" altLang="ja-JP"/>
          </a:p>
        </p:txBody>
      </p:sp>
    </p:spTree>
    <p:extLst>
      <p:ext uri="{BB962C8B-B14F-4D97-AF65-F5344CB8AC3E}">
        <p14:creationId xmlns:p14="http://schemas.microsoft.com/office/powerpoint/2010/main" val="19931950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0774"/>
            <a:ext cx="6425724" cy="2292428"/>
          </a:xfrm>
        </p:spPr>
        <p:txBody>
          <a:bodyPr/>
          <a:lstStyle/>
          <a:p>
            <a:r>
              <a:rPr lang="ja-JP" altLang="en-US"/>
              <a:t>マスタ タイトルの書式設定</a:t>
            </a:r>
          </a:p>
        </p:txBody>
      </p:sp>
      <p:sp>
        <p:nvSpPr>
          <p:cNvPr id="3" name="サブタイトル 2"/>
          <p:cNvSpPr>
            <a:spLocks noGrp="1"/>
          </p:cNvSpPr>
          <p:nvPr>
            <p:ph type="subTitle" idx="1"/>
          </p:nvPr>
        </p:nvSpPr>
        <p:spPr>
          <a:xfrm>
            <a:off x="1133951" y="6058694"/>
            <a:ext cx="5291773" cy="2732352"/>
          </a:xfrm>
        </p:spPr>
        <p:txBody>
          <a:bodyPr/>
          <a:lstStyle>
            <a:lvl1pPr marL="0" indent="0" algn="ctr">
              <a:buNone/>
              <a:defRPr/>
            </a:lvl1pPr>
            <a:lvl2pPr marL="534561" indent="0" algn="ctr">
              <a:buNone/>
              <a:defRPr/>
            </a:lvl2pPr>
            <a:lvl3pPr marL="1069122" indent="0" algn="ctr">
              <a:buNone/>
              <a:defRPr/>
            </a:lvl3pPr>
            <a:lvl4pPr marL="1603682" indent="0" algn="ctr">
              <a:buNone/>
              <a:defRPr/>
            </a:lvl4pPr>
            <a:lvl5pPr marL="2138243" indent="0" algn="ctr">
              <a:buNone/>
              <a:defRPr/>
            </a:lvl5pPr>
            <a:lvl6pPr marL="2672804" indent="0" algn="ctr">
              <a:buNone/>
              <a:defRPr/>
            </a:lvl6pPr>
            <a:lvl7pPr marL="3207366" indent="0" algn="ctr">
              <a:buNone/>
              <a:defRPr/>
            </a:lvl7pPr>
            <a:lvl8pPr marL="3741926" indent="0" algn="ctr">
              <a:buNone/>
              <a:defRPr/>
            </a:lvl8pPr>
            <a:lvl9pPr marL="4276487"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1705252-AB0C-4EB9-8EDF-4F95F09351F0}" type="slidenum">
              <a:rPr lang="en-US" altLang="ja-JP"/>
              <a:pPr>
                <a:defRPr/>
              </a:pPr>
              <a:t>‹#›</a:t>
            </a:fld>
            <a:endParaRPr lang="en-US" altLang="ja-JP"/>
          </a:p>
        </p:txBody>
      </p:sp>
    </p:spTree>
    <p:extLst>
      <p:ext uri="{BB962C8B-B14F-4D97-AF65-F5344CB8AC3E}">
        <p14:creationId xmlns:p14="http://schemas.microsoft.com/office/powerpoint/2010/main" val="401672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3507B06-5D4F-4BB5-A73D-A74DF6413F7F}" type="slidenum">
              <a:rPr lang="en-US" altLang="ja-JP"/>
              <a:pPr>
                <a:defRPr/>
              </a:pPr>
              <a:t>‹#›</a:t>
            </a:fld>
            <a:endParaRPr lang="en-US" altLang="ja-JP"/>
          </a:p>
        </p:txBody>
      </p:sp>
    </p:spTree>
    <p:extLst>
      <p:ext uri="{BB962C8B-B14F-4D97-AF65-F5344CB8AC3E}">
        <p14:creationId xmlns:p14="http://schemas.microsoft.com/office/powerpoint/2010/main" val="311430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0764" y="428787"/>
            <a:ext cx="1700927" cy="912145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984" y="428787"/>
            <a:ext cx="4934788" cy="912145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9C61980-6A2D-44E2-AA96-01EA03020345}" type="slidenum">
              <a:rPr lang="en-US" altLang="ja-JP"/>
              <a:pPr>
                <a:defRPr/>
              </a:pPr>
              <a:t>‹#›</a:t>
            </a:fld>
            <a:endParaRPr lang="en-US" altLang="ja-JP"/>
          </a:p>
        </p:txBody>
      </p:sp>
    </p:spTree>
    <p:extLst>
      <p:ext uri="{BB962C8B-B14F-4D97-AF65-F5344CB8AC3E}">
        <p14:creationId xmlns:p14="http://schemas.microsoft.com/office/powerpoint/2010/main" val="991905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71C3AB6-E0AF-4223-86E9-B15952F0DA36}" type="slidenum">
              <a:rPr lang="en-US" altLang="ja-JP"/>
              <a:pPr>
                <a:defRPr/>
              </a:pPr>
              <a:t>‹#›</a:t>
            </a:fld>
            <a:endParaRPr lang="en-US" altLang="ja-JP"/>
          </a:p>
        </p:txBody>
      </p:sp>
    </p:spTree>
    <p:extLst>
      <p:ext uri="{BB962C8B-B14F-4D97-AF65-F5344CB8AC3E}">
        <p14:creationId xmlns:p14="http://schemas.microsoft.com/office/powerpoint/2010/main" val="98088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725" y="6869861"/>
            <a:ext cx="6425724" cy="2123513"/>
          </a:xfrm>
        </p:spPr>
        <p:txBody>
          <a:bodyPr anchor="t"/>
          <a:lstStyle>
            <a:lvl1pPr algn="l">
              <a:defRPr sz="4677" b="1" cap="all"/>
            </a:lvl1pPr>
          </a:lstStyle>
          <a:p>
            <a:r>
              <a:rPr lang="ja-JP" altLang="en-US"/>
              <a:t>マスタ タイトルの書式設定</a:t>
            </a:r>
          </a:p>
        </p:txBody>
      </p:sp>
      <p:sp>
        <p:nvSpPr>
          <p:cNvPr id="3" name="テキスト プレースホルダ 2"/>
          <p:cNvSpPr>
            <a:spLocks noGrp="1"/>
          </p:cNvSpPr>
          <p:nvPr>
            <p:ph type="body" idx="1"/>
          </p:nvPr>
        </p:nvSpPr>
        <p:spPr>
          <a:xfrm>
            <a:off x="596725" y="4531027"/>
            <a:ext cx="6425724" cy="2338835"/>
          </a:xfrm>
        </p:spPr>
        <p:txBody>
          <a:bodyPr anchor="b"/>
          <a:lstStyle>
            <a:lvl1pPr marL="0" indent="0">
              <a:buNone/>
              <a:defRPr sz="2339"/>
            </a:lvl1pPr>
            <a:lvl2pPr marL="534561" indent="0">
              <a:buNone/>
              <a:defRPr sz="2105"/>
            </a:lvl2pPr>
            <a:lvl3pPr marL="1069122" indent="0">
              <a:buNone/>
              <a:defRPr sz="1870"/>
            </a:lvl3pPr>
            <a:lvl4pPr marL="1603682" indent="0">
              <a:buNone/>
              <a:defRPr sz="1637"/>
            </a:lvl4pPr>
            <a:lvl5pPr marL="2138243" indent="0">
              <a:buNone/>
              <a:defRPr sz="1637"/>
            </a:lvl5pPr>
            <a:lvl6pPr marL="2672804" indent="0">
              <a:buNone/>
              <a:defRPr sz="1637"/>
            </a:lvl6pPr>
            <a:lvl7pPr marL="3207366" indent="0">
              <a:buNone/>
              <a:defRPr sz="1637"/>
            </a:lvl7pPr>
            <a:lvl8pPr marL="3741926" indent="0">
              <a:buNone/>
              <a:defRPr sz="1637"/>
            </a:lvl8pPr>
            <a:lvl9pPr marL="4276487" indent="0">
              <a:buNone/>
              <a:defRPr sz="1637"/>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F4C624D-2FD2-48C7-9C86-F3627CE0D06D}" type="slidenum">
              <a:rPr lang="en-US" altLang="ja-JP"/>
              <a:pPr>
                <a:defRPr/>
              </a:pPr>
              <a:t>‹#›</a:t>
            </a:fld>
            <a:endParaRPr lang="en-US" altLang="ja-JP"/>
          </a:p>
        </p:txBody>
      </p:sp>
    </p:spTree>
    <p:extLst>
      <p:ext uri="{BB962C8B-B14F-4D97-AF65-F5344CB8AC3E}">
        <p14:creationId xmlns:p14="http://schemas.microsoft.com/office/powerpoint/2010/main" val="244345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7985" y="2494758"/>
            <a:ext cx="3317857" cy="7055484"/>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63834" y="2494758"/>
            <a:ext cx="3317857" cy="7055484"/>
          </a:xfrm>
        </p:spPr>
        <p:txBody>
          <a:bodyPr/>
          <a:lstStyle>
            <a:lvl1pPr>
              <a:defRPr sz="3274"/>
            </a:lvl1pPr>
            <a:lvl2pPr>
              <a:defRPr sz="2806"/>
            </a:lvl2pPr>
            <a:lvl3pPr>
              <a:defRPr sz="2339"/>
            </a:lvl3pPr>
            <a:lvl4pPr>
              <a:defRPr sz="2105"/>
            </a:lvl4pPr>
            <a:lvl5pPr>
              <a:defRPr sz="2105"/>
            </a:lvl5pPr>
            <a:lvl6pPr>
              <a:defRPr sz="2105"/>
            </a:lvl6pPr>
            <a:lvl7pPr>
              <a:defRPr sz="2105"/>
            </a:lvl7pPr>
            <a:lvl8pPr>
              <a:defRPr sz="2105"/>
            </a:lvl8pPr>
            <a:lvl9pPr>
              <a:defRPr sz="21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7AC4A2A-90C0-42AD-8B36-FD1DEAFE7B54}" type="slidenum">
              <a:rPr lang="en-US" altLang="ja-JP"/>
              <a:pPr>
                <a:defRPr/>
              </a:pPr>
              <a:t>‹#›</a:t>
            </a:fld>
            <a:endParaRPr lang="en-US" altLang="ja-JP"/>
          </a:p>
        </p:txBody>
      </p:sp>
    </p:spTree>
    <p:extLst>
      <p:ext uri="{BB962C8B-B14F-4D97-AF65-F5344CB8AC3E}">
        <p14:creationId xmlns:p14="http://schemas.microsoft.com/office/powerpoint/2010/main" val="122053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985" y="2392665"/>
            <a:ext cx="3340607" cy="998645"/>
          </a:xfrm>
        </p:spPr>
        <p:txBody>
          <a:bodyPr anchor="b"/>
          <a:lstStyle>
            <a:lvl1pPr marL="0" indent="0">
              <a:buNone/>
              <a:defRPr sz="2806" b="1"/>
            </a:lvl1pPr>
            <a:lvl2pPr marL="534561" indent="0">
              <a:buNone/>
              <a:defRPr sz="2339" b="1"/>
            </a:lvl2pPr>
            <a:lvl3pPr marL="1069122" indent="0">
              <a:buNone/>
              <a:defRPr sz="2105" b="1"/>
            </a:lvl3pPr>
            <a:lvl4pPr marL="1603682" indent="0">
              <a:buNone/>
              <a:defRPr sz="1870" b="1"/>
            </a:lvl4pPr>
            <a:lvl5pPr marL="2138243" indent="0">
              <a:buNone/>
              <a:defRPr sz="1870" b="1"/>
            </a:lvl5pPr>
            <a:lvl6pPr marL="2672804" indent="0">
              <a:buNone/>
              <a:defRPr sz="1870" b="1"/>
            </a:lvl6pPr>
            <a:lvl7pPr marL="3207366" indent="0">
              <a:buNone/>
              <a:defRPr sz="1870" b="1"/>
            </a:lvl7pPr>
            <a:lvl8pPr marL="3741926" indent="0">
              <a:buNone/>
              <a:defRPr sz="1870" b="1"/>
            </a:lvl8pPr>
            <a:lvl9pPr marL="4276487" indent="0">
              <a:buNone/>
              <a:defRPr sz="187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985" y="3391312"/>
            <a:ext cx="3340607" cy="6158930"/>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088" y="2392665"/>
            <a:ext cx="3340606" cy="998645"/>
          </a:xfrm>
        </p:spPr>
        <p:txBody>
          <a:bodyPr anchor="b"/>
          <a:lstStyle>
            <a:lvl1pPr marL="0" indent="0">
              <a:buNone/>
              <a:defRPr sz="2806" b="1"/>
            </a:lvl1pPr>
            <a:lvl2pPr marL="534561" indent="0">
              <a:buNone/>
              <a:defRPr sz="2339" b="1"/>
            </a:lvl2pPr>
            <a:lvl3pPr marL="1069122" indent="0">
              <a:buNone/>
              <a:defRPr sz="2105" b="1"/>
            </a:lvl3pPr>
            <a:lvl4pPr marL="1603682" indent="0">
              <a:buNone/>
              <a:defRPr sz="1870" b="1"/>
            </a:lvl4pPr>
            <a:lvl5pPr marL="2138243" indent="0">
              <a:buNone/>
              <a:defRPr sz="1870" b="1"/>
            </a:lvl5pPr>
            <a:lvl6pPr marL="2672804" indent="0">
              <a:buNone/>
              <a:defRPr sz="1870" b="1"/>
            </a:lvl6pPr>
            <a:lvl7pPr marL="3207366" indent="0">
              <a:buNone/>
              <a:defRPr sz="1870" b="1"/>
            </a:lvl7pPr>
            <a:lvl8pPr marL="3741926" indent="0">
              <a:buNone/>
              <a:defRPr sz="1870" b="1"/>
            </a:lvl8pPr>
            <a:lvl9pPr marL="4276487" indent="0">
              <a:buNone/>
              <a:defRPr sz="187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088" y="3391312"/>
            <a:ext cx="3340606" cy="6158930"/>
          </a:xfrm>
        </p:spPr>
        <p:txBody>
          <a:bodyPr/>
          <a:lstStyle>
            <a:lvl1pPr>
              <a:defRPr sz="2806"/>
            </a:lvl1pPr>
            <a:lvl2pPr>
              <a:defRPr sz="2339"/>
            </a:lvl2pPr>
            <a:lvl3pPr>
              <a:defRPr sz="2105"/>
            </a:lvl3pPr>
            <a:lvl4pPr>
              <a:defRPr sz="1870"/>
            </a:lvl4pPr>
            <a:lvl5pPr>
              <a:defRPr sz="1870"/>
            </a:lvl5pPr>
            <a:lvl6pPr>
              <a:defRPr sz="1870"/>
            </a:lvl6pPr>
            <a:lvl7pPr>
              <a:defRPr sz="1870"/>
            </a:lvl7pPr>
            <a:lvl8pPr>
              <a:defRPr sz="1870"/>
            </a:lvl8pPr>
            <a:lvl9pPr>
              <a:defRPr sz="187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8BEA728-1D5A-40F6-A8D2-E6F89FADFB84}" type="slidenum">
              <a:rPr lang="en-US" altLang="ja-JP"/>
              <a:pPr>
                <a:defRPr/>
              </a:pPr>
              <a:t>‹#›</a:t>
            </a:fld>
            <a:endParaRPr lang="en-US" altLang="ja-JP"/>
          </a:p>
        </p:txBody>
      </p:sp>
    </p:spTree>
    <p:extLst>
      <p:ext uri="{BB962C8B-B14F-4D97-AF65-F5344CB8AC3E}">
        <p14:creationId xmlns:p14="http://schemas.microsoft.com/office/powerpoint/2010/main" val="3172482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9636FF0-A1A5-4E2D-9E63-CE29D0212A9F}" type="slidenum">
              <a:rPr lang="en-US" altLang="ja-JP"/>
              <a:pPr>
                <a:defRPr/>
              </a:pPr>
              <a:t>‹#›</a:t>
            </a:fld>
            <a:endParaRPr lang="en-US" altLang="ja-JP"/>
          </a:p>
        </p:txBody>
      </p:sp>
    </p:spTree>
    <p:extLst>
      <p:ext uri="{BB962C8B-B14F-4D97-AF65-F5344CB8AC3E}">
        <p14:creationId xmlns:p14="http://schemas.microsoft.com/office/powerpoint/2010/main" val="404270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AEB5C8ED-954A-471A-884A-19E979412364}" type="slidenum">
              <a:rPr lang="en-US" altLang="ja-JP"/>
              <a:pPr>
                <a:defRPr/>
              </a:pPr>
              <a:t>‹#›</a:t>
            </a:fld>
            <a:endParaRPr lang="en-US" altLang="ja-JP"/>
          </a:p>
        </p:txBody>
      </p:sp>
    </p:spTree>
    <p:extLst>
      <p:ext uri="{BB962C8B-B14F-4D97-AF65-F5344CB8AC3E}">
        <p14:creationId xmlns:p14="http://schemas.microsoft.com/office/powerpoint/2010/main" val="4105873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5076"/>
            <a:ext cx="2486644" cy="1811669"/>
          </a:xfrm>
        </p:spPr>
        <p:txBody>
          <a:bodyPr anchor="b"/>
          <a:lstStyle>
            <a:lvl1pPr algn="l">
              <a:defRPr sz="2339" b="1"/>
            </a:lvl1pPr>
          </a:lstStyle>
          <a:p>
            <a:r>
              <a:rPr lang="ja-JP" altLang="en-US"/>
              <a:t>マスタ タイトルの書式設定</a:t>
            </a:r>
          </a:p>
        </p:txBody>
      </p:sp>
      <p:sp>
        <p:nvSpPr>
          <p:cNvPr id="3" name="コンテンツ プレースホルダ 2"/>
          <p:cNvSpPr>
            <a:spLocks noGrp="1"/>
          </p:cNvSpPr>
          <p:nvPr>
            <p:ph idx="1"/>
          </p:nvPr>
        </p:nvSpPr>
        <p:spPr>
          <a:xfrm>
            <a:off x="2955623" y="425074"/>
            <a:ext cx="4226068" cy="9125166"/>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984" y="2236745"/>
            <a:ext cx="2486644" cy="7313497"/>
          </a:xfrm>
        </p:spPr>
        <p:txBody>
          <a:bodyPr/>
          <a:lstStyle>
            <a:lvl1pPr marL="0" indent="0">
              <a:buNone/>
              <a:defRPr sz="1637"/>
            </a:lvl1pPr>
            <a:lvl2pPr marL="534561" indent="0">
              <a:buNone/>
              <a:defRPr sz="1403"/>
            </a:lvl2pPr>
            <a:lvl3pPr marL="1069122" indent="0">
              <a:buNone/>
              <a:defRPr sz="1169"/>
            </a:lvl3pPr>
            <a:lvl4pPr marL="1603682" indent="0">
              <a:buNone/>
              <a:defRPr sz="1052"/>
            </a:lvl4pPr>
            <a:lvl5pPr marL="2138243" indent="0">
              <a:buNone/>
              <a:defRPr sz="1052"/>
            </a:lvl5pPr>
            <a:lvl6pPr marL="2672804" indent="0">
              <a:buNone/>
              <a:defRPr sz="1052"/>
            </a:lvl6pPr>
            <a:lvl7pPr marL="3207366" indent="0">
              <a:buNone/>
              <a:defRPr sz="1052"/>
            </a:lvl7pPr>
            <a:lvl8pPr marL="3741926" indent="0">
              <a:buNone/>
              <a:defRPr sz="1052"/>
            </a:lvl8pPr>
            <a:lvl9pPr marL="4276487" indent="0">
              <a:buNone/>
              <a:defRPr sz="1052"/>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FBFB885-6408-4996-BBBB-E274F7D816F0}" type="slidenum">
              <a:rPr lang="en-US" altLang="ja-JP"/>
              <a:pPr>
                <a:defRPr/>
              </a:pPr>
              <a:t>‹#›</a:t>
            </a:fld>
            <a:endParaRPr lang="en-US" altLang="ja-JP"/>
          </a:p>
        </p:txBody>
      </p:sp>
    </p:spTree>
    <p:extLst>
      <p:ext uri="{BB962C8B-B14F-4D97-AF65-F5344CB8AC3E}">
        <p14:creationId xmlns:p14="http://schemas.microsoft.com/office/powerpoint/2010/main" val="6394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188" y="7484271"/>
            <a:ext cx="4535805" cy="883560"/>
          </a:xfrm>
        </p:spPr>
        <p:txBody>
          <a:bodyPr anchor="b"/>
          <a:lstStyle>
            <a:lvl1pPr algn="l">
              <a:defRPr sz="2339" b="1"/>
            </a:lvl1pPr>
          </a:lstStyle>
          <a:p>
            <a:r>
              <a:rPr lang="ja-JP" altLang="en-US"/>
              <a:t>マスタ タイトルの書式設定</a:t>
            </a:r>
          </a:p>
        </p:txBody>
      </p:sp>
      <p:sp>
        <p:nvSpPr>
          <p:cNvPr id="3" name="図プレースホルダ 2"/>
          <p:cNvSpPr>
            <a:spLocks noGrp="1"/>
          </p:cNvSpPr>
          <p:nvPr>
            <p:ph type="pic" idx="1"/>
          </p:nvPr>
        </p:nvSpPr>
        <p:spPr>
          <a:xfrm>
            <a:off x="1482188" y="955952"/>
            <a:ext cx="4535805" cy="6415088"/>
          </a:xfrm>
        </p:spPr>
        <p:txBody>
          <a:bodyPr/>
          <a:lstStyle>
            <a:lvl1pPr marL="0" indent="0">
              <a:buNone/>
              <a:defRPr sz="3742"/>
            </a:lvl1pPr>
            <a:lvl2pPr marL="534561" indent="0">
              <a:buNone/>
              <a:defRPr sz="3274"/>
            </a:lvl2pPr>
            <a:lvl3pPr marL="1069122" indent="0">
              <a:buNone/>
              <a:defRPr sz="2806"/>
            </a:lvl3pPr>
            <a:lvl4pPr marL="1603682" indent="0">
              <a:buNone/>
              <a:defRPr sz="2339"/>
            </a:lvl4pPr>
            <a:lvl5pPr marL="2138243" indent="0">
              <a:buNone/>
              <a:defRPr sz="2339"/>
            </a:lvl5pPr>
            <a:lvl6pPr marL="2672804" indent="0">
              <a:buNone/>
              <a:defRPr sz="2339"/>
            </a:lvl6pPr>
            <a:lvl7pPr marL="3207366" indent="0">
              <a:buNone/>
              <a:defRPr sz="2339"/>
            </a:lvl7pPr>
            <a:lvl8pPr marL="3741926" indent="0">
              <a:buNone/>
              <a:defRPr sz="2339"/>
            </a:lvl8pPr>
            <a:lvl9pPr marL="4276487" indent="0">
              <a:buNone/>
              <a:defRPr sz="2339"/>
            </a:lvl9pPr>
          </a:lstStyle>
          <a:p>
            <a:pPr lvl="0"/>
            <a:endParaRPr lang="ja-JP" altLang="en-US" noProof="0"/>
          </a:p>
        </p:txBody>
      </p:sp>
      <p:sp>
        <p:nvSpPr>
          <p:cNvPr id="4" name="テキスト プレースホルダ 3"/>
          <p:cNvSpPr>
            <a:spLocks noGrp="1"/>
          </p:cNvSpPr>
          <p:nvPr>
            <p:ph type="body" sz="half" idx="2"/>
          </p:nvPr>
        </p:nvSpPr>
        <p:spPr>
          <a:xfrm>
            <a:off x="1482188" y="8367830"/>
            <a:ext cx="4535805" cy="1254803"/>
          </a:xfrm>
        </p:spPr>
        <p:txBody>
          <a:bodyPr/>
          <a:lstStyle>
            <a:lvl1pPr marL="0" indent="0">
              <a:buNone/>
              <a:defRPr sz="1637"/>
            </a:lvl1pPr>
            <a:lvl2pPr marL="534561" indent="0">
              <a:buNone/>
              <a:defRPr sz="1403"/>
            </a:lvl2pPr>
            <a:lvl3pPr marL="1069122" indent="0">
              <a:buNone/>
              <a:defRPr sz="1169"/>
            </a:lvl3pPr>
            <a:lvl4pPr marL="1603682" indent="0">
              <a:buNone/>
              <a:defRPr sz="1052"/>
            </a:lvl4pPr>
            <a:lvl5pPr marL="2138243" indent="0">
              <a:buNone/>
              <a:defRPr sz="1052"/>
            </a:lvl5pPr>
            <a:lvl6pPr marL="2672804" indent="0">
              <a:buNone/>
              <a:defRPr sz="1052"/>
            </a:lvl6pPr>
            <a:lvl7pPr marL="3207366" indent="0">
              <a:buNone/>
              <a:defRPr sz="1052"/>
            </a:lvl7pPr>
            <a:lvl8pPr marL="3741926" indent="0">
              <a:buNone/>
              <a:defRPr sz="1052"/>
            </a:lvl8pPr>
            <a:lvl9pPr marL="4276487" indent="0">
              <a:buNone/>
              <a:defRPr sz="1052"/>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E97FCB9-CFB7-4B56-B8A8-5D9E1A49CE03}" type="slidenum">
              <a:rPr lang="en-US" altLang="ja-JP"/>
              <a:pPr>
                <a:defRPr/>
              </a:pPr>
              <a:t>‹#›</a:t>
            </a:fld>
            <a:endParaRPr lang="en-US" altLang="ja-JP"/>
          </a:p>
        </p:txBody>
      </p:sp>
    </p:spTree>
    <p:extLst>
      <p:ext uri="{BB962C8B-B14F-4D97-AF65-F5344CB8AC3E}">
        <p14:creationId xmlns:p14="http://schemas.microsoft.com/office/powerpoint/2010/main" val="3440962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7984" y="428786"/>
            <a:ext cx="6803708" cy="1781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77984" y="2494758"/>
            <a:ext cx="6803708" cy="7055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77984" y="9735864"/>
            <a:ext cx="1763924" cy="742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37">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582889" y="9735864"/>
            <a:ext cx="2393897" cy="742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637">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417767" y="9735864"/>
            <a:ext cx="1763924" cy="7424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37">
                <a:ea typeface="ＭＳ Ｐゴシック" charset="-128"/>
              </a:defRPr>
            </a:lvl1pPr>
          </a:lstStyle>
          <a:p>
            <a:pPr>
              <a:defRPr/>
            </a:pPr>
            <a:fld id="{FD8A53B5-D5C3-4D3F-B7B7-A6A0236080C7}"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5145">
          <a:solidFill>
            <a:schemeClr val="tx2"/>
          </a:solidFill>
          <a:latin typeface="+mj-lt"/>
          <a:ea typeface="+mj-ea"/>
          <a:cs typeface="+mj-cs"/>
        </a:defRPr>
      </a:lvl1pPr>
      <a:lvl2pPr algn="ctr" rtl="0" eaLnBrk="0" fontAlgn="base" hangingPunct="0">
        <a:spcBef>
          <a:spcPct val="0"/>
        </a:spcBef>
        <a:spcAft>
          <a:spcPct val="0"/>
        </a:spcAft>
        <a:defRPr kumimoji="1" sz="5145">
          <a:solidFill>
            <a:schemeClr val="tx2"/>
          </a:solidFill>
          <a:latin typeface="Arial" charset="0"/>
          <a:ea typeface="ＭＳ Ｐゴシック" charset="-128"/>
        </a:defRPr>
      </a:lvl2pPr>
      <a:lvl3pPr algn="ctr" rtl="0" eaLnBrk="0" fontAlgn="base" hangingPunct="0">
        <a:spcBef>
          <a:spcPct val="0"/>
        </a:spcBef>
        <a:spcAft>
          <a:spcPct val="0"/>
        </a:spcAft>
        <a:defRPr kumimoji="1" sz="5145">
          <a:solidFill>
            <a:schemeClr val="tx2"/>
          </a:solidFill>
          <a:latin typeface="Arial" charset="0"/>
          <a:ea typeface="ＭＳ Ｐゴシック" charset="-128"/>
        </a:defRPr>
      </a:lvl3pPr>
      <a:lvl4pPr algn="ctr" rtl="0" eaLnBrk="0" fontAlgn="base" hangingPunct="0">
        <a:spcBef>
          <a:spcPct val="0"/>
        </a:spcBef>
        <a:spcAft>
          <a:spcPct val="0"/>
        </a:spcAft>
        <a:defRPr kumimoji="1" sz="5145">
          <a:solidFill>
            <a:schemeClr val="tx2"/>
          </a:solidFill>
          <a:latin typeface="Arial" charset="0"/>
          <a:ea typeface="ＭＳ Ｐゴシック" charset="-128"/>
        </a:defRPr>
      </a:lvl4pPr>
      <a:lvl5pPr algn="ctr" rtl="0" eaLnBrk="0" fontAlgn="base" hangingPunct="0">
        <a:spcBef>
          <a:spcPct val="0"/>
        </a:spcBef>
        <a:spcAft>
          <a:spcPct val="0"/>
        </a:spcAft>
        <a:defRPr kumimoji="1" sz="5145">
          <a:solidFill>
            <a:schemeClr val="tx2"/>
          </a:solidFill>
          <a:latin typeface="Arial" charset="0"/>
          <a:ea typeface="ＭＳ Ｐゴシック" charset="-128"/>
        </a:defRPr>
      </a:lvl5pPr>
      <a:lvl6pPr marL="534561" algn="ctr" rtl="0" fontAlgn="base">
        <a:spcBef>
          <a:spcPct val="0"/>
        </a:spcBef>
        <a:spcAft>
          <a:spcPct val="0"/>
        </a:spcAft>
        <a:defRPr kumimoji="1" sz="5145">
          <a:solidFill>
            <a:schemeClr val="tx2"/>
          </a:solidFill>
          <a:latin typeface="Arial" charset="0"/>
          <a:ea typeface="ＭＳ Ｐゴシック" charset="-128"/>
        </a:defRPr>
      </a:lvl6pPr>
      <a:lvl7pPr marL="1069122" algn="ctr" rtl="0" fontAlgn="base">
        <a:spcBef>
          <a:spcPct val="0"/>
        </a:spcBef>
        <a:spcAft>
          <a:spcPct val="0"/>
        </a:spcAft>
        <a:defRPr kumimoji="1" sz="5145">
          <a:solidFill>
            <a:schemeClr val="tx2"/>
          </a:solidFill>
          <a:latin typeface="Arial" charset="0"/>
          <a:ea typeface="ＭＳ Ｐゴシック" charset="-128"/>
        </a:defRPr>
      </a:lvl7pPr>
      <a:lvl8pPr marL="1603682" algn="ctr" rtl="0" fontAlgn="base">
        <a:spcBef>
          <a:spcPct val="0"/>
        </a:spcBef>
        <a:spcAft>
          <a:spcPct val="0"/>
        </a:spcAft>
        <a:defRPr kumimoji="1" sz="5145">
          <a:solidFill>
            <a:schemeClr val="tx2"/>
          </a:solidFill>
          <a:latin typeface="Arial" charset="0"/>
          <a:ea typeface="ＭＳ Ｐゴシック" charset="-128"/>
        </a:defRPr>
      </a:lvl8pPr>
      <a:lvl9pPr marL="2138243" algn="ctr" rtl="0" fontAlgn="base">
        <a:spcBef>
          <a:spcPct val="0"/>
        </a:spcBef>
        <a:spcAft>
          <a:spcPct val="0"/>
        </a:spcAft>
        <a:defRPr kumimoji="1" sz="5145">
          <a:solidFill>
            <a:schemeClr val="tx2"/>
          </a:solidFill>
          <a:latin typeface="Arial" charset="0"/>
          <a:ea typeface="ＭＳ Ｐゴシック" charset="-128"/>
        </a:defRPr>
      </a:lvl9pPr>
    </p:titleStyle>
    <p:bodyStyle>
      <a:lvl1pPr marL="400921" indent="-400921" algn="l" rtl="0" eaLnBrk="0" fontAlgn="base" hangingPunct="0">
        <a:spcBef>
          <a:spcPct val="20000"/>
        </a:spcBef>
        <a:spcAft>
          <a:spcPct val="0"/>
        </a:spcAft>
        <a:buChar char="•"/>
        <a:defRPr kumimoji="1" sz="3742">
          <a:solidFill>
            <a:schemeClr val="tx1"/>
          </a:solidFill>
          <a:latin typeface="+mn-lt"/>
          <a:ea typeface="+mn-ea"/>
          <a:cs typeface="+mn-cs"/>
        </a:defRPr>
      </a:lvl1pPr>
      <a:lvl2pPr marL="868662" indent="-334101" algn="l" rtl="0" eaLnBrk="0" fontAlgn="base" hangingPunct="0">
        <a:spcBef>
          <a:spcPct val="20000"/>
        </a:spcBef>
        <a:spcAft>
          <a:spcPct val="0"/>
        </a:spcAft>
        <a:buChar char="–"/>
        <a:defRPr kumimoji="1" sz="3274">
          <a:solidFill>
            <a:schemeClr val="tx1"/>
          </a:solidFill>
          <a:latin typeface="+mn-lt"/>
          <a:ea typeface="+mn-ea"/>
        </a:defRPr>
      </a:lvl2pPr>
      <a:lvl3pPr marL="1336402" indent="-267280" algn="l" rtl="0" eaLnBrk="0" fontAlgn="base" hangingPunct="0">
        <a:spcBef>
          <a:spcPct val="20000"/>
        </a:spcBef>
        <a:spcAft>
          <a:spcPct val="0"/>
        </a:spcAft>
        <a:buChar char="•"/>
        <a:defRPr kumimoji="1" sz="2806">
          <a:solidFill>
            <a:schemeClr val="tx1"/>
          </a:solidFill>
          <a:latin typeface="+mn-lt"/>
          <a:ea typeface="+mn-ea"/>
        </a:defRPr>
      </a:lvl3pPr>
      <a:lvl4pPr marL="1870963" indent="-267280" algn="l" rtl="0" eaLnBrk="0" fontAlgn="base" hangingPunct="0">
        <a:spcBef>
          <a:spcPct val="20000"/>
        </a:spcBef>
        <a:spcAft>
          <a:spcPct val="0"/>
        </a:spcAft>
        <a:buChar char="–"/>
        <a:defRPr kumimoji="1" sz="2339">
          <a:solidFill>
            <a:schemeClr val="tx1"/>
          </a:solidFill>
          <a:latin typeface="+mn-lt"/>
          <a:ea typeface="+mn-ea"/>
        </a:defRPr>
      </a:lvl4pPr>
      <a:lvl5pPr marL="2405523" indent="-267280" algn="l" rtl="0" eaLnBrk="0" fontAlgn="base" hangingPunct="0">
        <a:spcBef>
          <a:spcPct val="20000"/>
        </a:spcBef>
        <a:spcAft>
          <a:spcPct val="0"/>
        </a:spcAft>
        <a:buChar char="»"/>
        <a:defRPr kumimoji="1" sz="2339">
          <a:solidFill>
            <a:schemeClr val="tx1"/>
          </a:solidFill>
          <a:latin typeface="+mn-lt"/>
          <a:ea typeface="+mn-ea"/>
        </a:defRPr>
      </a:lvl5pPr>
      <a:lvl6pPr marL="2940084" indent="-267280" algn="l" rtl="0" fontAlgn="base">
        <a:spcBef>
          <a:spcPct val="20000"/>
        </a:spcBef>
        <a:spcAft>
          <a:spcPct val="0"/>
        </a:spcAft>
        <a:buChar char="»"/>
        <a:defRPr kumimoji="1" sz="2339">
          <a:solidFill>
            <a:schemeClr val="tx1"/>
          </a:solidFill>
          <a:latin typeface="+mn-lt"/>
          <a:ea typeface="+mn-ea"/>
        </a:defRPr>
      </a:lvl6pPr>
      <a:lvl7pPr marL="3474646" indent="-267280" algn="l" rtl="0" fontAlgn="base">
        <a:spcBef>
          <a:spcPct val="20000"/>
        </a:spcBef>
        <a:spcAft>
          <a:spcPct val="0"/>
        </a:spcAft>
        <a:buChar char="»"/>
        <a:defRPr kumimoji="1" sz="2339">
          <a:solidFill>
            <a:schemeClr val="tx1"/>
          </a:solidFill>
          <a:latin typeface="+mn-lt"/>
          <a:ea typeface="+mn-ea"/>
        </a:defRPr>
      </a:lvl7pPr>
      <a:lvl8pPr marL="4009207" indent="-267280" algn="l" rtl="0" fontAlgn="base">
        <a:spcBef>
          <a:spcPct val="20000"/>
        </a:spcBef>
        <a:spcAft>
          <a:spcPct val="0"/>
        </a:spcAft>
        <a:buChar char="»"/>
        <a:defRPr kumimoji="1" sz="2339">
          <a:solidFill>
            <a:schemeClr val="tx1"/>
          </a:solidFill>
          <a:latin typeface="+mn-lt"/>
          <a:ea typeface="+mn-ea"/>
        </a:defRPr>
      </a:lvl8pPr>
      <a:lvl9pPr marL="4543767" indent="-267280" algn="l" rtl="0" fontAlgn="base">
        <a:spcBef>
          <a:spcPct val="20000"/>
        </a:spcBef>
        <a:spcAft>
          <a:spcPct val="0"/>
        </a:spcAft>
        <a:buChar char="»"/>
        <a:defRPr kumimoji="1" sz="2339">
          <a:solidFill>
            <a:schemeClr val="tx1"/>
          </a:solidFill>
          <a:latin typeface="+mn-lt"/>
          <a:ea typeface="+mn-ea"/>
        </a:defRPr>
      </a:lvl9pPr>
    </p:bodyStyle>
    <p:otherStyle>
      <a:defPPr>
        <a:defRPr lang="ja-JP"/>
      </a:defPPr>
      <a:lvl1pPr marL="0" algn="l" defTabSz="1069122" rtl="0" eaLnBrk="1" latinLnBrk="0" hangingPunct="1">
        <a:defRPr kumimoji="1" sz="2105" kern="1200">
          <a:solidFill>
            <a:schemeClr val="tx1"/>
          </a:solidFill>
          <a:latin typeface="+mn-lt"/>
          <a:ea typeface="+mn-ea"/>
          <a:cs typeface="+mn-cs"/>
        </a:defRPr>
      </a:lvl1pPr>
      <a:lvl2pPr marL="534561" algn="l" defTabSz="1069122" rtl="0" eaLnBrk="1" latinLnBrk="0" hangingPunct="1">
        <a:defRPr kumimoji="1" sz="2105" kern="1200">
          <a:solidFill>
            <a:schemeClr val="tx1"/>
          </a:solidFill>
          <a:latin typeface="+mn-lt"/>
          <a:ea typeface="+mn-ea"/>
          <a:cs typeface="+mn-cs"/>
        </a:defRPr>
      </a:lvl2pPr>
      <a:lvl3pPr marL="1069122" algn="l" defTabSz="1069122" rtl="0" eaLnBrk="1" latinLnBrk="0" hangingPunct="1">
        <a:defRPr kumimoji="1" sz="2105" kern="1200">
          <a:solidFill>
            <a:schemeClr val="tx1"/>
          </a:solidFill>
          <a:latin typeface="+mn-lt"/>
          <a:ea typeface="+mn-ea"/>
          <a:cs typeface="+mn-cs"/>
        </a:defRPr>
      </a:lvl3pPr>
      <a:lvl4pPr marL="1603682" algn="l" defTabSz="1069122" rtl="0" eaLnBrk="1" latinLnBrk="0" hangingPunct="1">
        <a:defRPr kumimoji="1" sz="2105" kern="1200">
          <a:solidFill>
            <a:schemeClr val="tx1"/>
          </a:solidFill>
          <a:latin typeface="+mn-lt"/>
          <a:ea typeface="+mn-ea"/>
          <a:cs typeface="+mn-cs"/>
        </a:defRPr>
      </a:lvl4pPr>
      <a:lvl5pPr marL="2138243" algn="l" defTabSz="1069122" rtl="0" eaLnBrk="1" latinLnBrk="0" hangingPunct="1">
        <a:defRPr kumimoji="1" sz="2105" kern="1200">
          <a:solidFill>
            <a:schemeClr val="tx1"/>
          </a:solidFill>
          <a:latin typeface="+mn-lt"/>
          <a:ea typeface="+mn-ea"/>
          <a:cs typeface="+mn-cs"/>
        </a:defRPr>
      </a:lvl5pPr>
      <a:lvl6pPr marL="2672804" algn="l" defTabSz="1069122" rtl="0" eaLnBrk="1" latinLnBrk="0" hangingPunct="1">
        <a:defRPr kumimoji="1" sz="2105" kern="1200">
          <a:solidFill>
            <a:schemeClr val="tx1"/>
          </a:solidFill>
          <a:latin typeface="+mn-lt"/>
          <a:ea typeface="+mn-ea"/>
          <a:cs typeface="+mn-cs"/>
        </a:defRPr>
      </a:lvl6pPr>
      <a:lvl7pPr marL="3207366" algn="l" defTabSz="1069122" rtl="0" eaLnBrk="1" latinLnBrk="0" hangingPunct="1">
        <a:defRPr kumimoji="1" sz="2105" kern="1200">
          <a:solidFill>
            <a:schemeClr val="tx1"/>
          </a:solidFill>
          <a:latin typeface="+mn-lt"/>
          <a:ea typeface="+mn-ea"/>
          <a:cs typeface="+mn-cs"/>
        </a:defRPr>
      </a:lvl7pPr>
      <a:lvl8pPr marL="3741926" algn="l" defTabSz="1069122" rtl="0" eaLnBrk="1" latinLnBrk="0" hangingPunct="1">
        <a:defRPr kumimoji="1" sz="2105" kern="1200">
          <a:solidFill>
            <a:schemeClr val="tx1"/>
          </a:solidFill>
          <a:latin typeface="+mn-lt"/>
          <a:ea typeface="+mn-ea"/>
          <a:cs typeface="+mn-cs"/>
        </a:defRPr>
      </a:lvl8pPr>
      <a:lvl9pPr marL="4276487" algn="l" defTabSz="1069122"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www.pref.osaka.lg.jp/keikakusuishin/syuuroushien/syateki.html" TargetMode="External"/><Relationship Id="rId7" Type="http://schemas.openxmlformats.org/officeDocument/2006/relationships/hyperlink" Target="https://www.shinsei.pref.osaka.lg.jp/ers/input?tetudukiId=2022080080"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shinsei.pref.osaka.lg.jp/ers/input?tetudukiId=2021090057" TargetMode="External"/><Relationship Id="rId5" Type="http://schemas.openxmlformats.org/officeDocument/2006/relationships/hyperlink" Target="https://www.shinsei.pref.osaka.lg.jp/ers/input?tetudukiId=2022080087" TargetMode="External"/><Relationship Id="rId4" Type="http://schemas.openxmlformats.org/officeDocument/2006/relationships/hyperlink" Target="https://www.shinsei.pref.osaka.lg.jp/ers/input?tetudukiId=2021090037" TargetMode="External"/><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437" y="161330"/>
            <a:ext cx="942975" cy="266700"/>
          </a:xfrm>
          <a:prstGeom prst="rect">
            <a:avLst/>
          </a:prstGeom>
        </p:spPr>
      </p:pic>
      <p:sp>
        <p:nvSpPr>
          <p:cNvPr id="4" name="テキスト ボックス 3"/>
          <p:cNvSpPr txBox="1"/>
          <p:nvPr/>
        </p:nvSpPr>
        <p:spPr>
          <a:xfrm>
            <a:off x="1070967" y="421700"/>
            <a:ext cx="5354351" cy="954107"/>
          </a:xfrm>
          <a:prstGeom prst="rect">
            <a:avLst/>
          </a:prstGeom>
          <a:noFill/>
        </p:spPr>
        <p:txBody>
          <a:bodyPr wrap="none" rtlCol="0">
            <a:spAutoFit/>
          </a:bodyPr>
          <a:lstStyle/>
          <a:p>
            <a:r>
              <a:rPr lang="ja-JP" altLang="en-US" sz="2800" b="1" dirty="0">
                <a:latin typeface="Meiryo UI" panose="020B0604030504040204" pitchFamily="50" charset="-128"/>
                <a:ea typeface="Meiryo UI" panose="020B0604030504040204" pitchFamily="50" charset="-128"/>
              </a:rPr>
              <a:t>精神障がい者・</a:t>
            </a:r>
            <a:endParaRPr lang="en-US" altLang="ja-JP" sz="2800" b="1" dirty="0">
              <a:latin typeface="Meiryo UI" panose="020B0604030504040204" pitchFamily="50" charset="-128"/>
              <a:ea typeface="Meiryo UI" panose="020B0604030504040204" pitchFamily="50" charset="-128"/>
            </a:endParaRPr>
          </a:p>
          <a:p>
            <a:r>
              <a:rPr lang="ja-JP" altLang="en-US" sz="2800" b="1" dirty="0">
                <a:latin typeface="Meiryo UI" panose="020B0604030504040204" pitchFamily="50" charset="-128"/>
                <a:ea typeface="Meiryo UI" panose="020B0604030504040204" pitchFamily="50" charset="-128"/>
              </a:rPr>
              <a:t>　発達障がい者雇用セミナー</a:t>
            </a:r>
            <a:r>
              <a:rPr lang="en-US" altLang="ja-JP" sz="2800" b="1" dirty="0" smtClean="0">
                <a:latin typeface="Meiryo UI" panose="020B0604030504040204" pitchFamily="50" charset="-128"/>
                <a:ea typeface="Meiryo UI" panose="020B0604030504040204" pitchFamily="50" charset="-128"/>
              </a:rPr>
              <a:t>2022</a:t>
            </a:r>
            <a:endParaRPr lang="en-US" altLang="ja-JP" sz="2800" b="1" dirty="0">
              <a:latin typeface="Meiryo UI" panose="020B0604030504040204" pitchFamily="50" charset="-128"/>
              <a:ea typeface="Meiryo UI" panose="020B0604030504040204" pitchFamily="50" charset="-128"/>
            </a:endParaRPr>
          </a:p>
        </p:txBody>
      </p:sp>
      <p:sp>
        <p:nvSpPr>
          <p:cNvPr id="7" name="フローチャート: 端子 6"/>
          <p:cNvSpPr/>
          <p:nvPr/>
        </p:nvSpPr>
        <p:spPr>
          <a:xfrm>
            <a:off x="1588925" y="1405368"/>
            <a:ext cx="1088868" cy="336681"/>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参加無料</a:t>
            </a:r>
          </a:p>
        </p:txBody>
      </p:sp>
      <p:sp>
        <p:nvSpPr>
          <p:cNvPr id="8" name="フローチャート: 端子 7"/>
          <p:cNvSpPr/>
          <p:nvPr/>
        </p:nvSpPr>
        <p:spPr>
          <a:xfrm>
            <a:off x="3159861" y="1393103"/>
            <a:ext cx="1088868" cy="336681"/>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完全予約制</a:t>
            </a:r>
          </a:p>
        </p:txBody>
      </p:sp>
      <p:sp>
        <p:nvSpPr>
          <p:cNvPr id="9" name="フローチャート: 端子 8"/>
          <p:cNvSpPr/>
          <p:nvPr/>
        </p:nvSpPr>
        <p:spPr>
          <a:xfrm>
            <a:off x="4827432" y="1393410"/>
            <a:ext cx="1088868" cy="336681"/>
          </a:xfrm>
          <a:prstGeom prst="flowChartTerminator">
            <a:avLst/>
          </a:prstGeom>
        </p:spPr>
        <p:style>
          <a:lnRef idx="1">
            <a:schemeClr val="accent1"/>
          </a:lnRef>
          <a:fillRef idx="2">
            <a:schemeClr val="accent1"/>
          </a:fillRef>
          <a:effectRef idx="1">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定員：</a:t>
            </a:r>
            <a:r>
              <a:rPr lang="en-US" altLang="ja-JP" sz="1100" dirty="0">
                <a:solidFill>
                  <a:schemeClr val="tx1"/>
                </a:solidFill>
                <a:latin typeface="Meiryo UI" panose="020B0604030504040204" pitchFamily="50" charset="-128"/>
                <a:ea typeface="Meiryo UI" panose="020B0604030504040204" pitchFamily="50" charset="-128"/>
              </a:rPr>
              <a:t>50</a:t>
            </a:r>
            <a:r>
              <a:rPr lang="ja-JP" altLang="en-US" sz="1100" dirty="0">
                <a:solidFill>
                  <a:schemeClr val="tx1"/>
                </a:solidFill>
                <a:latin typeface="Meiryo UI" panose="020B0604030504040204" pitchFamily="50" charset="-128"/>
                <a:ea typeface="Meiryo UI" panose="020B0604030504040204" pitchFamily="50" charset="-128"/>
              </a:rPr>
              <a:t>名</a:t>
            </a:r>
          </a:p>
        </p:txBody>
      </p:sp>
      <p:sp>
        <p:nvSpPr>
          <p:cNvPr id="11" name="テキスト ボックス 10"/>
          <p:cNvSpPr txBox="1"/>
          <p:nvPr/>
        </p:nvSpPr>
        <p:spPr>
          <a:xfrm>
            <a:off x="151922" y="1849374"/>
            <a:ext cx="7255830" cy="823302"/>
          </a:xfrm>
          <a:prstGeom prst="rect">
            <a:avLst/>
          </a:prstGeom>
          <a:noFill/>
        </p:spPr>
        <p:txBody>
          <a:bodyPr wrap="square" rtlCol="0">
            <a:spAutoFit/>
          </a:bodyPr>
          <a:lstStyle/>
          <a:p>
            <a:pPr>
              <a:lnSpc>
                <a:spcPts val="1870"/>
              </a:lnSpc>
              <a:spcBef>
                <a:spcPts val="0"/>
              </a:spcBef>
            </a:pPr>
            <a:r>
              <a:rPr lang="ja-JP" altLang="en-US" sz="1050" dirty="0">
                <a:latin typeface="Meiryo UI" panose="020B0604030504040204" pitchFamily="50" charset="-128"/>
                <a:ea typeface="Meiryo UI" panose="020B0604030504040204" pitchFamily="50" charset="-128"/>
              </a:rPr>
              <a:t>　平成</a:t>
            </a:r>
            <a:r>
              <a:rPr lang="en-US" altLang="ja-JP" sz="1050" dirty="0">
                <a:latin typeface="Meiryo UI" panose="020B0604030504040204" pitchFamily="50" charset="-128"/>
                <a:ea typeface="Meiryo UI" panose="020B0604030504040204" pitchFamily="50" charset="-128"/>
              </a:rPr>
              <a:t>30</a:t>
            </a:r>
            <a:r>
              <a:rPr lang="ja-JP" altLang="en-US" sz="1050" dirty="0">
                <a:latin typeface="Meiryo UI" panose="020B0604030504040204" pitchFamily="50" charset="-128"/>
                <a:ea typeface="Meiryo UI" panose="020B0604030504040204" pitchFamily="50" charset="-128"/>
              </a:rPr>
              <a:t>年</a:t>
            </a:r>
            <a:r>
              <a:rPr lang="ja-JP" altLang="en-US" sz="1050" dirty="0" smtClean="0">
                <a:latin typeface="Meiryo UI" panose="020B0604030504040204" pitchFamily="50" charset="-128"/>
                <a:ea typeface="Meiryo UI" panose="020B0604030504040204" pitchFamily="50" charset="-128"/>
              </a:rPr>
              <a:t>４月の</a:t>
            </a:r>
            <a:r>
              <a:rPr lang="ja-JP" altLang="en-US" sz="1050" dirty="0" err="1" smtClean="0">
                <a:latin typeface="Meiryo UI" panose="020B0604030504040204" pitchFamily="50" charset="-128"/>
                <a:ea typeface="Meiryo UI" panose="020B0604030504040204" pitchFamily="50" charset="-128"/>
              </a:rPr>
              <a:t>精神障</a:t>
            </a:r>
            <a:r>
              <a:rPr lang="ja-JP" altLang="en-US" sz="1050" dirty="0" err="1">
                <a:latin typeface="Meiryo UI" panose="020B0604030504040204" pitchFamily="50" charset="-128"/>
                <a:ea typeface="Meiryo UI" panose="020B0604030504040204" pitchFamily="50" charset="-128"/>
              </a:rPr>
              <a:t>がい</a:t>
            </a:r>
            <a:r>
              <a:rPr lang="ja-JP" altLang="en-US" sz="1050" dirty="0" smtClean="0">
                <a:latin typeface="Meiryo UI" panose="020B0604030504040204" pitchFamily="50" charset="-128"/>
                <a:ea typeface="Meiryo UI" panose="020B0604030504040204" pitchFamily="50" charset="-128"/>
              </a:rPr>
              <a:t>者の雇用義務化以降、</a:t>
            </a:r>
            <a:r>
              <a:rPr lang="ja-JP" altLang="en-US" sz="1050" dirty="0">
                <a:latin typeface="Meiryo UI" panose="020B0604030504040204" pitchFamily="50" charset="-128"/>
                <a:ea typeface="Meiryo UI" panose="020B0604030504040204" pitchFamily="50" charset="-128"/>
              </a:rPr>
              <a:t>精神障がい</a:t>
            </a:r>
            <a:r>
              <a:rPr lang="ja-JP" altLang="en-US" sz="1050" dirty="0" smtClean="0">
                <a:latin typeface="Meiryo UI" panose="020B0604030504040204" pitchFamily="50" charset="-128"/>
                <a:ea typeface="Meiryo UI" panose="020B0604030504040204" pitchFamily="50" charset="-128"/>
              </a:rPr>
              <a:t>者の雇用者数が大幅に増加しています。本セミナー</a:t>
            </a:r>
            <a:r>
              <a:rPr lang="ja-JP" altLang="en-US" sz="1050" dirty="0">
                <a:latin typeface="Meiryo UI" panose="020B0604030504040204" pitchFamily="50" charset="-128"/>
                <a:ea typeface="Meiryo UI" panose="020B0604030504040204" pitchFamily="50" charset="-128"/>
              </a:rPr>
              <a:t>では、障がい者の採用から雇用管理まで、実務の参考となる講演や、大阪府の</a:t>
            </a:r>
            <a:r>
              <a:rPr lang="ja-JP" altLang="en-US" sz="1050" dirty="0" smtClean="0">
                <a:latin typeface="Meiryo UI" panose="020B0604030504040204" pitchFamily="50" charset="-128"/>
                <a:ea typeface="Meiryo UI" panose="020B0604030504040204" pitchFamily="50" charset="-128"/>
              </a:rPr>
              <a:t>「精神障がい者社会</a:t>
            </a:r>
            <a:r>
              <a:rPr lang="ja-JP" altLang="en-US" sz="1050" dirty="0">
                <a:latin typeface="Meiryo UI" panose="020B0604030504040204" pitchFamily="50" charset="-128"/>
                <a:ea typeface="Meiryo UI" panose="020B0604030504040204" pitchFamily="50" charset="-128"/>
              </a:rPr>
              <a:t>生活適応訓練事業（以下「社適」）」の紹介をし、企業と支援機関の「意見交換会」</a:t>
            </a:r>
            <a:r>
              <a:rPr lang="ja-JP" altLang="en-US" sz="1050" dirty="0" smtClean="0">
                <a:latin typeface="Meiryo UI" panose="020B0604030504040204" pitchFamily="50" charset="-128"/>
                <a:ea typeface="Meiryo UI" panose="020B0604030504040204" pitchFamily="50" charset="-128"/>
              </a:rPr>
              <a:t>を開催します</a:t>
            </a:r>
            <a:r>
              <a:rPr lang="ja-JP" altLang="en-US" sz="1050" dirty="0">
                <a:latin typeface="Meiryo UI" panose="020B0604030504040204" pitchFamily="50" charset="-128"/>
                <a:ea typeface="Meiryo UI" panose="020B0604030504040204" pitchFamily="50" charset="-128"/>
              </a:rPr>
              <a:t>。実際の雇用や職場定着支援に向けた具体的な一歩として、ぜひご参加ください。</a:t>
            </a:r>
            <a:endParaRPr lang="en-US" altLang="ja-JP" sz="1050" dirty="0">
              <a:latin typeface="Meiryo UI" panose="020B0604030504040204" pitchFamily="50" charset="-128"/>
              <a:ea typeface="Meiryo UI"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715433772"/>
              </p:ext>
            </p:extLst>
          </p:nvPr>
        </p:nvGraphicFramePr>
        <p:xfrm>
          <a:off x="223016" y="4530132"/>
          <a:ext cx="7117892" cy="3649980"/>
        </p:xfrm>
        <a:graphic>
          <a:graphicData uri="http://schemas.openxmlformats.org/drawingml/2006/table">
            <a:tbl>
              <a:tblPr firstRow="1" bandRow="1">
                <a:tableStyleId>{BDBED569-4797-4DF1-A0F4-6AAB3CD982D8}</a:tableStyleId>
              </a:tblPr>
              <a:tblGrid>
                <a:gridCol w="1614730">
                  <a:extLst>
                    <a:ext uri="{9D8B030D-6E8A-4147-A177-3AD203B41FA5}">
                      <a16:colId xmlns:a16="http://schemas.microsoft.com/office/drawing/2014/main" val="948525596"/>
                    </a:ext>
                  </a:extLst>
                </a:gridCol>
                <a:gridCol w="5503162">
                  <a:extLst>
                    <a:ext uri="{9D8B030D-6E8A-4147-A177-3AD203B41FA5}">
                      <a16:colId xmlns:a16="http://schemas.microsoft.com/office/drawing/2014/main" val="1374910874"/>
                    </a:ext>
                  </a:extLst>
                </a:gridCol>
              </a:tblGrid>
              <a:tr h="370840">
                <a:tc>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c>
                  <a:txBody>
                    <a:bodyPr/>
                    <a:lstStyle/>
                    <a:p>
                      <a:pPr algn="ctr"/>
                      <a:r>
                        <a:rPr kumimoji="1" lang="ja-JP" altLang="en-US" sz="1000" dirty="0" smtClean="0">
                          <a:latin typeface="Meiryo UI" panose="020B0604030504040204" pitchFamily="50" charset="-128"/>
                          <a:ea typeface="Meiryo UI" panose="020B0604030504040204" pitchFamily="50" charset="-128"/>
                        </a:rPr>
                        <a:t>内容</a:t>
                      </a:r>
                      <a:endParaRPr kumimoji="1" lang="ja-JP" altLang="en-US"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219018253"/>
                  </a:ext>
                </a:extLst>
              </a:tr>
              <a:tr h="370840">
                <a:tc>
                  <a:txBody>
                    <a:bodyPr/>
                    <a:lstStyle/>
                    <a:p>
                      <a:pPr algn="ctr"/>
                      <a:r>
                        <a:rPr kumimoji="1" lang="en-US" altLang="ja-JP" sz="1000" dirty="0" smtClean="0">
                          <a:latin typeface="Meiryo UI" panose="020B0604030504040204" pitchFamily="50" charset="-128"/>
                          <a:ea typeface="Meiryo UI" panose="020B0604030504040204" pitchFamily="50" charset="-128"/>
                        </a:rPr>
                        <a:t>13</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30</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13</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35</a:t>
                      </a:r>
                      <a:endParaRPr kumimoji="1" lang="ja-JP" altLang="en-US" sz="10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00" dirty="0" smtClean="0">
                          <a:latin typeface="Meiryo UI" panose="020B0604030504040204" pitchFamily="50" charset="-128"/>
                          <a:ea typeface="Meiryo UI" panose="020B0604030504040204" pitchFamily="50" charset="-128"/>
                        </a:rPr>
                        <a:t>　開会挨拶</a:t>
                      </a:r>
                      <a:endParaRPr kumimoji="1" lang="en-US" altLang="ja-JP"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18420139"/>
                  </a:ext>
                </a:extLst>
              </a:tr>
              <a:tr h="370840">
                <a:tc>
                  <a:txBody>
                    <a:bodyPr/>
                    <a:lstStyle/>
                    <a:p>
                      <a:pPr algn="ctr"/>
                      <a:r>
                        <a:rPr kumimoji="1" lang="ja-JP" altLang="en-US" sz="1000" dirty="0">
                          <a:latin typeface="Meiryo UI" panose="020B0604030504040204" pitchFamily="50" charset="-128"/>
                          <a:ea typeface="Meiryo UI" panose="020B0604030504040204" pitchFamily="50" charset="-128"/>
                        </a:rPr>
                        <a:t>第一部</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a:latin typeface="Meiryo UI" panose="020B0604030504040204" pitchFamily="50" charset="-128"/>
                          <a:ea typeface="Meiryo UI" panose="020B0604030504040204" pitchFamily="50" charset="-128"/>
                        </a:rPr>
                        <a:t>（講演</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rPr>
                        <a:t>13:35~14:20</a:t>
                      </a:r>
                      <a:endParaRPr kumimoji="1" lang="ja-JP" altLang="en-US" sz="10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50" b="1" kern="1200" dirty="0" smtClean="0">
                          <a:solidFill>
                            <a:schemeClr val="tx1"/>
                          </a:solidFill>
                          <a:effectLst/>
                          <a:latin typeface="Meiryo UI" panose="020B0604030504040204" pitchFamily="50" charset="-128"/>
                          <a:ea typeface="Meiryo UI" panose="020B0604030504040204" pitchFamily="50" charset="-128"/>
                          <a:cs typeface="+mn-cs"/>
                        </a:rPr>
                        <a:t>　</a:t>
                      </a:r>
                      <a:r>
                        <a:rPr kumimoji="1" lang="ja-JP" altLang="ja-JP" sz="1050" b="1" kern="1200" dirty="0" smtClean="0">
                          <a:solidFill>
                            <a:schemeClr val="tx1"/>
                          </a:solidFill>
                          <a:effectLst/>
                          <a:latin typeface="Meiryo UI" panose="020B0604030504040204" pitchFamily="50" charset="-128"/>
                          <a:ea typeface="Meiryo UI" panose="020B0604030504040204" pitchFamily="50" charset="-128"/>
                          <a:cs typeface="+mn-cs"/>
                        </a:rPr>
                        <a:t>「精神・</a:t>
                      </a:r>
                      <a:r>
                        <a:rPr kumimoji="1" lang="ja-JP" altLang="ja-JP" sz="1050" b="1" kern="1200" dirty="0" err="1" smtClean="0">
                          <a:solidFill>
                            <a:schemeClr val="tx1"/>
                          </a:solidFill>
                          <a:effectLst/>
                          <a:latin typeface="Meiryo UI" panose="020B0604030504040204" pitchFamily="50" charset="-128"/>
                          <a:ea typeface="Meiryo UI" panose="020B0604030504040204" pitchFamily="50" charset="-128"/>
                          <a:cs typeface="+mn-cs"/>
                        </a:rPr>
                        <a:t>発達障がい</a:t>
                      </a:r>
                      <a:r>
                        <a:rPr kumimoji="1" lang="ja-JP" altLang="ja-JP" sz="1050" b="1" kern="1200" dirty="0" smtClean="0">
                          <a:solidFill>
                            <a:schemeClr val="tx1"/>
                          </a:solidFill>
                          <a:effectLst/>
                          <a:latin typeface="Meiryo UI" panose="020B0604030504040204" pitchFamily="50" charset="-128"/>
                          <a:ea typeface="Meiryo UI" panose="020B0604030504040204" pitchFamily="50" charset="-128"/>
                          <a:cs typeface="+mn-cs"/>
                        </a:rPr>
                        <a:t>者の特性と雇用</a:t>
                      </a:r>
                      <a:r>
                        <a:rPr kumimoji="1" lang="ja-JP" altLang="ja-JP" sz="1000" b="1" kern="1200" dirty="0" smtClean="0">
                          <a:solidFill>
                            <a:schemeClr val="tx1"/>
                          </a:solidFill>
                          <a:effectLst/>
                          <a:latin typeface="Meiryo UI" panose="020B0604030504040204" pitchFamily="50" charset="-128"/>
                          <a:ea typeface="Meiryo UI" panose="020B0604030504040204" pitchFamily="50" charset="-128"/>
                          <a:cs typeface="+mn-cs"/>
                        </a:rPr>
                        <a:t>管理について」（</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rPr>
                        <a:t>45</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分</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a:t>
                      </a:r>
                      <a:endPar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endParaRPr>
                    </a:p>
                    <a:p>
                      <a:pPr algn="l"/>
                      <a:r>
                        <a:rPr kumimoji="1" lang="ja-JP" altLang="en-US" sz="1000" dirty="0" smtClean="0">
                          <a:latin typeface="Meiryo UI" panose="020B0604030504040204" pitchFamily="50" charset="-128"/>
                          <a:ea typeface="Meiryo UI" panose="020B0604030504040204" pitchFamily="50" charset="-128"/>
                        </a:rPr>
                        <a:t>　講師：</a:t>
                      </a:r>
                      <a:r>
                        <a:rPr kumimoji="1" lang="ja-JP" altLang="ja-JP" sz="1050" kern="1200" dirty="0" err="1" smtClean="0">
                          <a:solidFill>
                            <a:schemeClr val="tx1"/>
                          </a:solidFill>
                          <a:effectLst/>
                          <a:latin typeface="Meiryo UI" panose="020B0604030504040204" pitchFamily="50" charset="-128"/>
                          <a:ea typeface="Meiryo UI" panose="020B0604030504040204" pitchFamily="50" charset="-128"/>
                          <a:cs typeface="+mn-cs"/>
                        </a:rPr>
                        <a:t>大阪府障がい</a:t>
                      </a:r>
                      <a:r>
                        <a:rPr kumimoji="1" lang="ja-JP" altLang="ja-JP" sz="1050" kern="1200" dirty="0" smtClean="0">
                          <a:solidFill>
                            <a:schemeClr val="tx1"/>
                          </a:solidFill>
                          <a:effectLst/>
                          <a:latin typeface="Meiryo UI" panose="020B0604030504040204" pitchFamily="50" charset="-128"/>
                          <a:ea typeface="Meiryo UI" panose="020B0604030504040204" pitchFamily="50" charset="-128"/>
                          <a:cs typeface="+mn-cs"/>
                        </a:rPr>
                        <a:t>者雇用促進センター</a:t>
                      </a:r>
                      <a:endParaRPr kumimoji="1" lang="en-US" altLang="ja-JP" sz="105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上席調査役 坂下　幸子</a:t>
                      </a:r>
                      <a:endParaRPr kumimoji="1" lang="en-US" altLang="ja-JP"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77733047"/>
                  </a:ext>
                </a:extLst>
              </a:tr>
              <a:tr h="370840">
                <a:tc rowSpan="2">
                  <a:txBody>
                    <a:bodyPr/>
                    <a:lstStyle/>
                    <a:p>
                      <a:pPr algn="ctr"/>
                      <a:r>
                        <a:rPr kumimoji="1" lang="ja-JP" altLang="en-US" sz="1000" dirty="0">
                          <a:latin typeface="Meiryo UI" panose="020B0604030504040204" pitchFamily="50" charset="-128"/>
                          <a:ea typeface="Meiryo UI" panose="020B0604030504040204" pitchFamily="50" charset="-128"/>
                        </a:rPr>
                        <a:t>第二部</a:t>
                      </a:r>
                      <a:endParaRPr kumimoji="1" lang="en-US" altLang="ja-JP" sz="1000" dirty="0">
                        <a:latin typeface="Meiryo UI" panose="020B0604030504040204" pitchFamily="50" charset="-128"/>
                        <a:ea typeface="Meiryo UI" panose="020B0604030504040204" pitchFamily="50" charset="-128"/>
                      </a:endParaRPr>
                    </a:p>
                    <a:p>
                      <a:pPr algn="ctr"/>
                      <a:r>
                        <a:rPr kumimoji="1" lang="ja-JP" altLang="en-US" sz="1000" dirty="0" smtClean="0">
                          <a:latin typeface="Meiryo UI" panose="020B0604030504040204" pitchFamily="50" charset="-128"/>
                          <a:ea typeface="Meiryo UI" panose="020B0604030504040204" pitchFamily="50" charset="-128"/>
                        </a:rPr>
                        <a:t>（「社適</a:t>
                      </a:r>
                      <a:r>
                        <a:rPr kumimoji="1" lang="ja-JP" altLang="en-US" sz="1000" dirty="0">
                          <a:latin typeface="Meiryo UI" panose="020B0604030504040204" pitchFamily="50" charset="-128"/>
                          <a:ea typeface="Meiryo UI" panose="020B0604030504040204" pitchFamily="50" charset="-128"/>
                        </a:rPr>
                        <a:t>」紹介</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rPr>
                        <a:t>14:30~15:20</a:t>
                      </a:r>
                      <a:endParaRPr kumimoji="1" lang="en-US" altLang="ja-JP" sz="10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50" b="1" dirty="0" smtClean="0">
                          <a:latin typeface="Meiryo UI" panose="020B0604030504040204" pitchFamily="50" charset="-128"/>
                          <a:ea typeface="Meiryo UI" panose="020B0604030504040204" pitchFamily="50" charset="-128"/>
                        </a:rPr>
                        <a:t>　「精神障がい者社会</a:t>
                      </a:r>
                      <a:r>
                        <a:rPr kumimoji="1" lang="ja-JP" altLang="en-US" sz="1050" b="1" dirty="0">
                          <a:latin typeface="Meiryo UI" panose="020B0604030504040204" pitchFamily="50" charset="-128"/>
                          <a:ea typeface="Meiryo UI" panose="020B0604030504040204" pitchFamily="50" charset="-128"/>
                        </a:rPr>
                        <a:t>生活適応訓練事業」の</a:t>
                      </a:r>
                      <a:r>
                        <a:rPr kumimoji="1" lang="ja-JP" altLang="en-US" sz="1050" b="1" dirty="0" smtClean="0">
                          <a:latin typeface="Meiryo UI" panose="020B0604030504040204" pitchFamily="50" charset="-128"/>
                          <a:ea typeface="Meiryo UI" panose="020B0604030504040204" pitchFamily="50" charset="-128"/>
                        </a:rPr>
                        <a:t>紹介</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10</a:t>
                      </a:r>
                      <a:r>
                        <a:rPr kumimoji="1" lang="ja-JP" altLang="en-US" sz="1000" dirty="0" smtClean="0">
                          <a:latin typeface="Meiryo UI" panose="020B0604030504040204" pitchFamily="50" charset="-128"/>
                          <a:ea typeface="Meiryo UI" panose="020B0604030504040204" pitchFamily="50" charset="-128"/>
                        </a:rPr>
                        <a:t>分）</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smtClean="0">
                          <a:latin typeface="Meiryo UI" panose="020B0604030504040204" pitchFamily="50" charset="-128"/>
                          <a:ea typeface="Meiryo UI" panose="020B0604030504040204" pitchFamily="50" charset="-128"/>
                        </a:rPr>
                        <a:t>　登壇者：</a:t>
                      </a:r>
                      <a:r>
                        <a:rPr kumimoji="1" lang="ja-JP" altLang="en-US" sz="1000" dirty="0">
                          <a:latin typeface="Meiryo UI" panose="020B0604030504040204" pitchFamily="50" charset="-128"/>
                          <a:ea typeface="Meiryo UI" panose="020B0604030504040204" pitchFamily="50" charset="-128"/>
                        </a:rPr>
                        <a:t>大阪府自立支援課職員</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167218028"/>
                  </a:ext>
                </a:extLst>
              </a:tr>
              <a:tr h="370840">
                <a:tc vMerge="1">
                  <a:txBody>
                    <a:bodyPr/>
                    <a:lstStyle/>
                    <a:p>
                      <a:endParaRPr kumimoji="1" lang="ja-JP" altLang="en-US" sz="1100" dirty="0">
                        <a:latin typeface="Meiryo UI" panose="020B0604030504040204" pitchFamily="50" charset="-128"/>
                        <a:ea typeface="Meiryo UI" panose="020B0604030504040204" pitchFamily="50" charset="-128"/>
                      </a:endParaRPr>
                    </a:p>
                  </a:txBody>
                  <a:tcPr/>
                </a:tc>
                <a:tc>
                  <a:txBody>
                    <a:bodyPr/>
                    <a:lstStyle/>
                    <a:p>
                      <a:pPr algn="l"/>
                      <a:r>
                        <a:rPr kumimoji="1" lang="ja-JP" altLang="en-US" sz="1050" b="1" dirty="0" smtClean="0">
                          <a:latin typeface="Meiryo UI" panose="020B0604030504040204" pitchFamily="50" charset="-128"/>
                          <a:ea typeface="Meiryo UI" panose="020B0604030504040204" pitchFamily="50" charset="-128"/>
                        </a:rPr>
                        <a:t>　体験</a:t>
                      </a:r>
                      <a:r>
                        <a:rPr kumimoji="1" lang="ja-JP" altLang="en-US" sz="1050" b="1" dirty="0">
                          <a:latin typeface="Meiryo UI" panose="020B0604030504040204" pitchFamily="50" charset="-128"/>
                          <a:ea typeface="Meiryo UI" panose="020B0604030504040204" pitchFamily="50" charset="-128"/>
                        </a:rPr>
                        <a:t>報告「社会生活適応訓練事業を利用して</a:t>
                      </a:r>
                      <a:r>
                        <a:rPr kumimoji="1" lang="ja-JP" altLang="en-US" sz="1050" b="1"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40</a:t>
                      </a:r>
                      <a:r>
                        <a:rPr kumimoji="1" lang="ja-JP" altLang="en-US" sz="1000" dirty="0" smtClean="0">
                          <a:latin typeface="Meiryo UI" panose="020B0604030504040204" pitchFamily="50" charset="-128"/>
                          <a:ea typeface="Meiryo UI" panose="020B0604030504040204" pitchFamily="50" charset="-128"/>
                        </a:rPr>
                        <a:t>分）</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本制度を</a:t>
                      </a:r>
                      <a:r>
                        <a:rPr kumimoji="1" lang="ja-JP" altLang="en-US" sz="1000" dirty="0">
                          <a:latin typeface="Meiryo UI" panose="020B0604030504040204" pitchFamily="50" charset="-128"/>
                          <a:ea typeface="Meiryo UI" panose="020B0604030504040204" pitchFamily="50" charset="-128"/>
                        </a:rPr>
                        <a:t>利用したことがある支援機関、訓練生、企業それぞれにご登壇いただき</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smtClean="0">
                        <a:latin typeface="Meiryo UI" panose="020B0604030504040204" pitchFamily="50" charset="-128"/>
                        <a:ea typeface="Meiryo UI" panose="020B0604030504040204" pitchFamily="50" charset="-128"/>
                      </a:endParaRPr>
                    </a:p>
                    <a:p>
                      <a:pPr algn="l"/>
                      <a:r>
                        <a:rPr kumimoji="1" lang="ja-JP" altLang="en-US" sz="1000" dirty="0" smtClean="0">
                          <a:latin typeface="Meiryo UI" panose="020B0604030504040204" pitchFamily="50" charset="-128"/>
                          <a:ea typeface="Meiryo UI" panose="020B0604030504040204" pitchFamily="50" charset="-128"/>
                        </a:rPr>
                        <a:t>　　実際</a:t>
                      </a:r>
                      <a:r>
                        <a:rPr kumimoji="1" lang="ja-JP" altLang="en-US" sz="1000" dirty="0">
                          <a:latin typeface="Meiryo UI" panose="020B0604030504040204" pitchFamily="50" charset="-128"/>
                          <a:ea typeface="Meiryo UI" panose="020B0604030504040204" pitchFamily="50" charset="-128"/>
                        </a:rPr>
                        <a:t>に利用した訓練内容や感想などをお話しいただきます</a:t>
                      </a:r>
                      <a:r>
                        <a:rPr kumimoji="1" lang="ja-JP" altLang="en-US" sz="1000" dirty="0" smtClean="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p>
                      <a:pPr eaLnBrk="1" hangingPunct="1">
                        <a:lnSpc>
                          <a:spcPts val="1200"/>
                        </a:lnSpc>
                        <a:spcBef>
                          <a:spcPts val="0"/>
                        </a:spcBef>
                      </a:pPr>
                      <a:r>
                        <a:rPr kumimoji="1" lang="ja-JP" altLang="en-US" sz="1000" dirty="0" smtClean="0">
                          <a:latin typeface="Meiryo UI" panose="020B0604030504040204" pitchFamily="50" charset="-128"/>
                          <a:ea typeface="Meiryo UI" panose="020B0604030504040204" pitchFamily="50" charset="-128"/>
                        </a:rPr>
                        <a:t>　登壇者：</a:t>
                      </a:r>
                      <a:r>
                        <a:rPr kumimoji="1" lang="ja-JP" altLang="ja-JP" sz="1000" kern="1200" dirty="0" smtClean="0">
                          <a:solidFill>
                            <a:schemeClr val="tx1"/>
                          </a:solidFill>
                          <a:effectLst/>
                          <a:latin typeface="Meiryo UI" panose="020B0604030504040204" pitchFamily="50" charset="-128"/>
                          <a:ea typeface="Meiryo UI" panose="020B0604030504040204" pitchFamily="50" charset="-128"/>
                          <a:cs typeface="+mn-cs"/>
                        </a:rPr>
                        <a:t>ラ・レコルト茨木</a:t>
                      </a:r>
                      <a:r>
                        <a:rPr kumimoji="1" lang="ja-JP" altLang="en-US" sz="1000" dirty="0" smtClean="0">
                          <a:latin typeface="Meiryo UI" panose="020B0604030504040204" pitchFamily="50" charset="-128"/>
                          <a:ea typeface="Meiryo UI" panose="020B0604030504040204" pitchFamily="50" charset="-128"/>
                        </a:rPr>
                        <a:t>（支援機関）</a:t>
                      </a:r>
                      <a:endParaRPr lang="en-US" altLang="ja-JP" sz="1000" dirty="0" smtClean="0">
                        <a:latin typeface="Meiryo UI" panose="020B0604030504040204" pitchFamily="50" charset="-128"/>
                        <a:ea typeface="Meiryo UI" panose="020B0604030504040204" pitchFamily="50" charset="-128"/>
                      </a:endParaRPr>
                    </a:p>
                    <a:p>
                      <a:pPr algn="l">
                        <a:lnSpc>
                          <a:spcPts val="1200"/>
                        </a:lnSpc>
                      </a:pPr>
                      <a:r>
                        <a:rPr kumimoji="1" lang="ja-JP" altLang="en-US" sz="1000" dirty="0">
                          <a:latin typeface="Meiryo UI" panose="020B0604030504040204" pitchFamily="50" charset="-128"/>
                          <a:ea typeface="Meiryo UI" panose="020B0604030504040204" pitchFamily="50" charset="-128"/>
                        </a:rPr>
                        <a:t>　　　　</a:t>
                      </a:r>
                      <a:r>
                        <a:rPr kumimoji="1" lang="ja-JP" altLang="en-US" sz="1000" baseline="0" dirty="0">
                          <a:latin typeface="Meiryo UI" panose="020B0604030504040204" pitchFamily="50" charset="-128"/>
                          <a:ea typeface="Meiryo UI" panose="020B0604030504040204" pitchFamily="50" charset="-128"/>
                        </a:rPr>
                        <a:t> </a:t>
                      </a:r>
                      <a:r>
                        <a:rPr kumimoji="1" lang="ja-JP" altLang="en-US" sz="1000" baseline="0" dirty="0" smtClean="0">
                          <a:latin typeface="Meiryo UI" panose="020B0604030504040204" pitchFamily="50" charset="-128"/>
                          <a:ea typeface="Meiryo UI" panose="020B0604030504040204" pitchFamily="50" charset="-128"/>
                        </a:rPr>
                        <a:t>　　 株式会社 </a:t>
                      </a:r>
                      <a:r>
                        <a:rPr kumimoji="1" lang="en-US" altLang="ja-JP" sz="1000" kern="1200" dirty="0" smtClean="0">
                          <a:solidFill>
                            <a:schemeClr val="tx1"/>
                          </a:solidFill>
                          <a:effectLst/>
                          <a:latin typeface="Meiryo UI" panose="020B0604030504040204" pitchFamily="50" charset="-128"/>
                          <a:ea typeface="Meiryo UI" panose="020B0604030504040204" pitchFamily="50" charset="-128"/>
                          <a:cs typeface="+mn-cs"/>
                        </a:rPr>
                        <a:t>JFR</a:t>
                      </a:r>
                      <a:r>
                        <a:rPr kumimoji="1" lang="ja-JP" altLang="en-US" sz="1000" kern="1200" dirty="0" smtClean="0">
                          <a:solidFill>
                            <a:schemeClr val="tx1"/>
                          </a:solidFill>
                          <a:effectLst/>
                          <a:latin typeface="Meiryo UI" panose="020B0604030504040204" pitchFamily="50" charset="-128"/>
                          <a:ea typeface="Meiryo UI" panose="020B0604030504040204" pitchFamily="50" charset="-128"/>
                          <a:cs typeface="+mn-cs"/>
                        </a:rPr>
                        <a:t>クリエ</a:t>
                      </a:r>
                      <a:r>
                        <a:rPr kumimoji="1" lang="ja-JP" altLang="en-US" sz="1000" baseline="0" dirty="0" smtClean="0">
                          <a:latin typeface="Meiryo UI" panose="020B0604030504040204" pitchFamily="50" charset="-128"/>
                          <a:ea typeface="Meiryo UI" panose="020B0604030504040204" pitchFamily="50" charset="-128"/>
                        </a:rPr>
                        <a:t>（社適の協力事業所）</a:t>
                      </a:r>
                      <a:endParaRPr kumimoji="1" lang="en-US" altLang="ja-JP" sz="1000" baseline="0" dirty="0" smtClean="0">
                        <a:latin typeface="Meiryo UI" panose="020B0604030504040204" pitchFamily="50" charset="-128"/>
                        <a:ea typeface="Meiryo UI" panose="020B0604030504040204" pitchFamily="50" charset="-128"/>
                      </a:endParaRPr>
                    </a:p>
                    <a:p>
                      <a:pPr algn="l">
                        <a:lnSpc>
                          <a:spcPts val="1200"/>
                        </a:lnSpc>
                      </a:pPr>
                      <a:r>
                        <a:rPr kumimoji="1" lang="ja-JP" altLang="en-US" sz="1000" baseline="0" dirty="0" smtClean="0">
                          <a:latin typeface="Meiryo UI" panose="020B0604030504040204" pitchFamily="50" charset="-128"/>
                          <a:ea typeface="Meiryo UI" panose="020B0604030504040204" pitchFamily="50" charset="-128"/>
                        </a:rPr>
                        <a:t>　　　　　  　訓練</a:t>
                      </a:r>
                      <a:r>
                        <a:rPr kumimoji="1" lang="ja-JP" altLang="en-US" sz="1000" baseline="0" dirty="0">
                          <a:latin typeface="Meiryo UI" panose="020B0604030504040204" pitchFamily="50" charset="-128"/>
                          <a:ea typeface="Meiryo UI" panose="020B0604030504040204" pitchFamily="50" charset="-128"/>
                        </a:rPr>
                        <a:t>を利用された方</a:t>
                      </a:r>
                      <a:endParaRPr kumimoji="1" lang="en-US" altLang="ja-JP" sz="1000" dirty="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775911078"/>
                  </a:ext>
                </a:extLst>
              </a:tr>
              <a:tr h="370840">
                <a:tc>
                  <a:txBody>
                    <a:bodyPr/>
                    <a:lstStyle/>
                    <a:p>
                      <a:pPr algn="ctr"/>
                      <a:r>
                        <a:rPr kumimoji="1" lang="ja-JP" altLang="en-US" sz="1000" dirty="0" smtClean="0">
                          <a:latin typeface="Meiryo UI" panose="020B0604030504040204" pitchFamily="50" charset="-128"/>
                          <a:ea typeface="Meiryo UI" panose="020B0604030504040204" pitchFamily="50" charset="-128"/>
                        </a:rPr>
                        <a:t>第三部</a:t>
                      </a:r>
                      <a:endParaRPr kumimoji="1" lang="en-US" altLang="ja-JP" sz="1000" dirty="0" smtClean="0">
                        <a:latin typeface="Meiryo UI" panose="020B0604030504040204" pitchFamily="50" charset="-128"/>
                        <a:ea typeface="Meiryo UI" panose="020B0604030504040204" pitchFamily="50" charset="-128"/>
                      </a:endParaRPr>
                    </a:p>
                    <a:p>
                      <a:pPr algn="ctr"/>
                      <a:r>
                        <a:rPr kumimoji="1" lang="en-US" altLang="ja-JP" sz="1000" dirty="0" smtClean="0">
                          <a:latin typeface="Meiryo UI" panose="020B0604030504040204" pitchFamily="50" charset="-128"/>
                          <a:ea typeface="Meiryo UI" panose="020B0604030504040204" pitchFamily="50" charset="-128"/>
                        </a:rPr>
                        <a:t>15:30~16:15</a:t>
                      </a:r>
                      <a:endParaRPr kumimoji="1" lang="ja-JP" altLang="en-US" sz="10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50" b="1" dirty="0" smtClean="0">
                          <a:latin typeface="Meiryo UI" panose="020B0604030504040204" pitchFamily="50" charset="-128"/>
                          <a:ea typeface="Meiryo UI" panose="020B0604030504040204" pitchFamily="50" charset="-128"/>
                        </a:rPr>
                        <a:t>　企業・支援</a:t>
                      </a:r>
                      <a:r>
                        <a:rPr kumimoji="1" lang="ja-JP" altLang="en-US" sz="1050" b="1" dirty="0">
                          <a:latin typeface="Meiryo UI" panose="020B0604030504040204" pitchFamily="50" charset="-128"/>
                          <a:ea typeface="Meiryo UI" panose="020B0604030504040204" pitchFamily="50" charset="-128"/>
                        </a:rPr>
                        <a:t>機関の意見</a:t>
                      </a:r>
                      <a:r>
                        <a:rPr kumimoji="1" lang="ja-JP" altLang="en-US" sz="1050" b="1" dirty="0" smtClean="0">
                          <a:latin typeface="Meiryo UI" panose="020B0604030504040204" pitchFamily="50" charset="-128"/>
                          <a:ea typeface="Meiryo UI" panose="020B0604030504040204" pitchFamily="50" charset="-128"/>
                        </a:rPr>
                        <a:t>交換会</a:t>
                      </a:r>
                      <a:r>
                        <a:rPr kumimoji="1" lang="ja-JP" altLang="en-US" sz="1000" dirty="0" smtClean="0">
                          <a:latin typeface="Meiryo UI" panose="020B0604030504040204" pitchFamily="50" charset="-128"/>
                          <a:ea typeface="Meiryo UI" panose="020B0604030504040204" pitchFamily="50" charset="-128"/>
                        </a:rPr>
                        <a:t>（</a:t>
                      </a:r>
                      <a:r>
                        <a:rPr kumimoji="1" lang="en-US" altLang="ja-JP" sz="1000" dirty="0" smtClean="0">
                          <a:latin typeface="Meiryo UI" panose="020B0604030504040204" pitchFamily="50" charset="-128"/>
                          <a:ea typeface="Meiryo UI" panose="020B0604030504040204" pitchFamily="50" charset="-128"/>
                        </a:rPr>
                        <a:t>45</a:t>
                      </a:r>
                      <a:r>
                        <a:rPr kumimoji="1" lang="ja-JP" altLang="en-US" sz="1000" dirty="0" smtClean="0">
                          <a:latin typeface="Meiryo UI" panose="020B0604030504040204" pitchFamily="50" charset="-128"/>
                          <a:ea typeface="Meiryo UI" panose="020B0604030504040204" pitchFamily="50" charset="-128"/>
                        </a:rPr>
                        <a:t>分）</a:t>
                      </a:r>
                      <a:endParaRPr kumimoji="1" lang="en-US" altLang="ja-JP" sz="1000" dirty="0">
                        <a:latin typeface="Meiryo UI" panose="020B0604030504040204" pitchFamily="50" charset="-128"/>
                        <a:ea typeface="Meiryo UI" panose="020B0604030504040204" pitchFamily="50" charset="-128"/>
                      </a:endParaRPr>
                    </a:p>
                    <a:p>
                      <a:pPr algn="l"/>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第一部、第二部のセミナー内容を踏まえて、企業と支援機関でお話しいただくことで、</a:t>
                      </a:r>
                      <a:endParaRPr kumimoji="1" lang="en-US" altLang="ja-JP" sz="1000" dirty="0" smtClean="0">
                        <a:latin typeface="Meiryo UI" panose="020B0604030504040204" pitchFamily="50" charset="-128"/>
                        <a:ea typeface="Meiryo UI" panose="020B0604030504040204" pitchFamily="50" charset="-128"/>
                      </a:endParaRPr>
                    </a:p>
                    <a:p>
                      <a:pPr algn="l"/>
                      <a:r>
                        <a:rPr kumimoji="1" lang="ja-JP" altLang="en-US" sz="1000" dirty="0" smtClean="0">
                          <a:latin typeface="Meiryo UI" panose="020B0604030504040204" pitchFamily="50" charset="-128"/>
                          <a:ea typeface="Meiryo UI" panose="020B0604030504040204" pitchFamily="50" charset="-128"/>
                        </a:rPr>
                        <a:t>　　社適事業の活用や障がい者支援・雇用についてイメージを膨らませていただきます。</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06744579"/>
                  </a:ext>
                </a:extLst>
              </a:tr>
              <a:tr h="370840">
                <a:tc>
                  <a:txBody>
                    <a:bodyPr/>
                    <a:lstStyle/>
                    <a:p>
                      <a:pPr algn="ctr"/>
                      <a:r>
                        <a:rPr kumimoji="1" lang="en-US" altLang="ja-JP" sz="1000" dirty="0" smtClean="0">
                          <a:latin typeface="Meiryo UI" panose="020B0604030504040204" pitchFamily="50" charset="-128"/>
                          <a:ea typeface="Meiryo UI" panose="020B0604030504040204" pitchFamily="50" charset="-128"/>
                        </a:rPr>
                        <a:t>16:15~16:30</a:t>
                      </a:r>
                      <a:endParaRPr kumimoji="1" lang="ja-JP" altLang="en-US" sz="1000" dirty="0">
                        <a:latin typeface="Meiryo UI" panose="020B0604030504040204" pitchFamily="50" charset="-128"/>
                        <a:ea typeface="Meiryo UI" panose="020B0604030504040204" pitchFamily="50" charset="-128"/>
                      </a:endParaRPr>
                    </a:p>
                  </a:txBody>
                  <a:tcPr marL="0" marR="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00" baseline="0" dirty="0" smtClean="0">
                          <a:latin typeface="Meiryo UI" panose="020B0604030504040204" pitchFamily="50" charset="-128"/>
                          <a:ea typeface="Meiryo UI" panose="020B0604030504040204" pitchFamily="50" charset="-128"/>
                        </a:rPr>
                        <a:t>　閉会挨拶・アンケート記入</a:t>
                      </a:r>
                      <a:endParaRPr kumimoji="1" lang="en-US" altLang="ja-JP" sz="1000" dirty="0" smtClean="0">
                        <a:latin typeface="Meiryo UI" panose="020B0604030504040204" pitchFamily="50" charset="-128"/>
                        <a:ea typeface="Meiryo UI" panose="020B0604030504040204" pitchFamily="50" charset="-128"/>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686087336"/>
                  </a:ext>
                </a:extLst>
              </a:tr>
            </a:tbl>
          </a:graphicData>
        </a:graphic>
      </p:graphicFrame>
      <p:pic>
        <p:nvPicPr>
          <p:cNvPr id="15" name="図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28109" y="225781"/>
            <a:ext cx="1207158" cy="1335662"/>
          </a:xfrm>
          <a:prstGeom prst="rect">
            <a:avLst/>
          </a:prstGeom>
        </p:spPr>
      </p:pic>
      <p:sp>
        <p:nvSpPr>
          <p:cNvPr id="16" name="テキスト ボックス 15"/>
          <p:cNvSpPr txBox="1"/>
          <p:nvPr/>
        </p:nvSpPr>
        <p:spPr>
          <a:xfrm>
            <a:off x="6386457" y="1326554"/>
            <a:ext cx="1161675" cy="290336"/>
          </a:xfrm>
          <a:prstGeom prst="rect">
            <a:avLst/>
          </a:prstGeom>
          <a:noFill/>
        </p:spPr>
        <p:txBody>
          <a:bodyPr wrap="square" rtlCol="0">
            <a:spAutoFit/>
          </a:bodyPr>
          <a:lstStyle/>
          <a:p>
            <a:pPr>
              <a:lnSpc>
                <a:spcPts val="1870"/>
              </a:lnSpc>
              <a:spcBef>
                <a:spcPts val="0"/>
              </a:spcBef>
            </a:pPr>
            <a:r>
              <a:rPr lang="ja-JP" altLang="en-US" sz="600" dirty="0">
                <a:latin typeface="Meiryo UI" panose="020B0604030504040204" pitchFamily="50" charset="-128"/>
                <a:ea typeface="Meiryo UI" panose="020B0604030504040204" pitchFamily="50" charset="-128"/>
              </a:rPr>
              <a:t>Ⓒ</a:t>
            </a:r>
            <a:r>
              <a:rPr lang="en-US" altLang="ja-JP" sz="600" dirty="0">
                <a:latin typeface="Meiryo UI" panose="020B0604030504040204" pitchFamily="50" charset="-128"/>
                <a:ea typeface="Meiryo UI" panose="020B0604030504040204" pitchFamily="50" charset="-128"/>
              </a:rPr>
              <a:t>2014 </a:t>
            </a:r>
            <a:r>
              <a:rPr lang="ja-JP" altLang="en-US" sz="600" dirty="0">
                <a:latin typeface="Meiryo UI" panose="020B0604030504040204" pitchFamily="50" charset="-128"/>
                <a:ea typeface="Meiryo UI" panose="020B0604030504040204" pitchFamily="50" charset="-128"/>
              </a:rPr>
              <a:t>大阪府も</a:t>
            </a:r>
            <a:r>
              <a:rPr lang="ja-JP" altLang="en-US" sz="600" dirty="0" err="1">
                <a:latin typeface="Meiryo UI" panose="020B0604030504040204" pitchFamily="50" charset="-128"/>
                <a:ea typeface="Meiryo UI" panose="020B0604030504040204" pitchFamily="50" charset="-128"/>
              </a:rPr>
              <a:t>ずやん</a:t>
            </a:r>
            <a:endParaRPr lang="en-US" altLang="ja-JP" sz="600" dirty="0">
              <a:latin typeface="Meiryo UI" panose="020B0604030504040204" pitchFamily="50" charset="-128"/>
              <a:ea typeface="Meiryo UI" panose="020B0604030504040204" pitchFamily="50" charset="-128"/>
            </a:endParaRPr>
          </a:p>
        </p:txBody>
      </p:sp>
      <p:sp>
        <p:nvSpPr>
          <p:cNvPr id="17" name="フローチャート: 端子 16"/>
          <p:cNvSpPr/>
          <p:nvPr/>
        </p:nvSpPr>
        <p:spPr>
          <a:xfrm>
            <a:off x="201937" y="8324083"/>
            <a:ext cx="1008112" cy="309579"/>
          </a:xfrm>
          <a:prstGeom prst="flowChartTerminator">
            <a:avLst/>
          </a:prstGeom>
          <a:solidFill>
            <a:schemeClr val="accent5">
              <a:lumMod val="9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申込方法</a:t>
            </a:r>
          </a:p>
        </p:txBody>
      </p:sp>
      <p:sp>
        <p:nvSpPr>
          <p:cNvPr id="18" name="テキスト ボックス 17"/>
          <p:cNvSpPr txBox="1"/>
          <p:nvPr/>
        </p:nvSpPr>
        <p:spPr>
          <a:xfrm>
            <a:off x="1253942" y="8324083"/>
            <a:ext cx="3958145" cy="335989"/>
          </a:xfrm>
          <a:prstGeom prst="rect">
            <a:avLst/>
          </a:prstGeom>
          <a:noFill/>
        </p:spPr>
        <p:txBody>
          <a:bodyPr wrap="square" rtlCol="0">
            <a:spAutoFit/>
          </a:bodyPr>
          <a:lstStyle/>
          <a:p>
            <a:pPr>
              <a:lnSpc>
                <a:spcPts val="1870"/>
              </a:lnSpc>
              <a:spcBef>
                <a:spcPts val="0"/>
              </a:spcBef>
            </a:pPr>
            <a:r>
              <a:rPr lang="ja-JP" altLang="en-US" sz="1100" dirty="0">
                <a:latin typeface="Meiryo UI" panose="020B0604030504040204" pitchFamily="50" charset="-128"/>
                <a:ea typeface="Meiryo UI" panose="020B0604030504040204" pitchFamily="50" charset="-128"/>
              </a:rPr>
              <a:t>裏面に記載</a:t>
            </a:r>
            <a:r>
              <a:rPr lang="ja-JP" altLang="en-US" sz="1100" dirty="0" smtClean="0">
                <a:latin typeface="Meiryo UI" panose="020B0604030504040204" pitchFamily="50" charset="-128"/>
                <a:ea typeface="Meiryo UI" panose="020B0604030504040204" pitchFamily="50" charset="-128"/>
              </a:rPr>
              <a:t>の</a:t>
            </a:r>
            <a:r>
              <a:rPr lang="en-US" altLang="ja-JP" sz="1100" dirty="0" smtClean="0">
                <a:latin typeface="Meiryo UI" panose="020B0604030504040204" pitchFamily="50" charset="-128"/>
                <a:ea typeface="Meiryo UI" panose="020B0604030504040204" pitchFamily="50" charset="-128"/>
              </a:rPr>
              <a:t>URL</a:t>
            </a:r>
            <a:r>
              <a:rPr lang="ja-JP" altLang="en-US" sz="1100" dirty="0" smtClean="0">
                <a:latin typeface="Meiryo UI" panose="020B0604030504040204" pitchFamily="50" charset="-128"/>
                <a:ea typeface="Meiryo UI" panose="020B0604030504040204" pitchFamily="50" charset="-128"/>
              </a:rPr>
              <a:t>から</a:t>
            </a:r>
            <a:r>
              <a:rPr lang="ja-JP" altLang="en-US" sz="1100" dirty="0">
                <a:latin typeface="Meiryo UI" panose="020B0604030504040204" pitchFamily="50" charset="-128"/>
                <a:ea typeface="Meiryo UI" panose="020B0604030504040204" pitchFamily="50" charset="-128"/>
              </a:rPr>
              <a:t>お申込みください。</a:t>
            </a:r>
            <a:endParaRPr lang="en-US" altLang="ja-JP" sz="1100" dirty="0">
              <a:latin typeface="Meiryo UI" panose="020B0604030504040204" pitchFamily="50" charset="-128"/>
              <a:ea typeface="Meiryo UI" panose="020B0604030504040204" pitchFamily="50" charset="-128"/>
            </a:endParaRPr>
          </a:p>
        </p:txBody>
      </p:sp>
      <p:sp>
        <p:nvSpPr>
          <p:cNvPr id="19" name="フローチャート: 端子 18"/>
          <p:cNvSpPr/>
          <p:nvPr/>
        </p:nvSpPr>
        <p:spPr>
          <a:xfrm>
            <a:off x="201937" y="8788691"/>
            <a:ext cx="1008112" cy="309579"/>
          </a:xfrm>
          <a:prstGeom prst="flowChartTerminator">
            <a:avLst/>
          </a:prstGeom>
          <a:solidFill>
            <a:schemeClr val="accent5">
              <a:lumMod val="9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申込締切</a:t>
            </a:r>
          </a:p>
        </p:txBody>
      </p:sp>
      <p:sp>
        <p:nvSpPr>
          <p:cNvPr id="20" name="テキスト ボックス 19"/>
          <p:cNvSpPr txBox="1"/>
          <p:nvPr/>
        </p:nvSpPr>
        <p:spPr>
          <a:xfrm>
            <a:off x="1253942" y="8725453"/>
            <a:ext cx="6101407" cy="579646"/>
          </a:xfrm>
          <a:prstGeom prst="rect">
            <a:avLst/>
          </a:prstGeom>
          <a:noFill/>
        </p:spPr>
        <p:txBody>
          <a:bodyPr wrap="square" rtlCol="0">
            <a:spAutoFit/>
          </a:bodyPr>
          <a:lstStyle/>
          <a:p>
            <a:pPr>
              <a:lnSpc>
                <a:spcPts val="1870"/>
              </a:lnSpc>
              <a:spcBef>
                <a:spcPts val="0"/>
              </a:spcBef>
            </a:pPr>
            <a:r>
              <a:rPr lang="ja-JP" altLang="en-US" sz="1600" b="1" dirty="0" smtClean="0">
                <a:latin typeface="Meiryo UI" panose="020B0604030504040204" pitchFamily="50" charset="-128"/>
                <a:ea typeface="Meiryo UI" panose="020B0604030504040204" pitchFamily="50" charset="-128"/>
              </a:rPr>
              <a:t>令和</a:t>
            </a:r>
            <a:r>
              <a:rPr lang="en-US" altLang="ja-JP" sz="1600" b="1" dirty="0" smtClean="0">
                <a:latin typeface="Meiryo UI" panose="020B0604030504040204" pitchFamily="50" charset="-128"/>
                <a:ea typeface="Meiryo UI" panose="020B0604030504040204" pitchFamily="50" charset="-128"/>
              </a:rPr>
              <a:t>4</a:t>
            </a:r>
            <a:r>
              <a:rPr lang="ja-JP" altLang="en-US" sz="1600" b="1" dirty="0" smtClean="0">
                <a:latin typeface="Meiryo UI" panose="020B0604030504040204" pitchFamily="50" charset="-128"/>
                <a:ea typeface="Meiryo UI" panose="020B0604030504040204" pitchFamily="50" charset="-128"/>
              </a:rPr>
              <a:t>年</a:t>
            </a:r>
            <a:r>
              <a:rPr lang="en-US" altLang="ja-JP" sz="1600" b="1" dirty="0">
                <a:latin typeface="Meiryo UI" panose="020B0604030504040204" pitchFamily="50" charset="-128"/>
                <a:ea typeface="Meiryo UI" panose="020B0604030504040204" pitchFamily="50" charset="-128"/>
              </a:rPr>
              <a:t>10</a:t>
            </a:r>
            <a:r>
              <a:rPr lang="ja-JP" altLang="en-US" sz="1600" b="1" dirty="0" smtClean="0">
                <a:latin typeface="Meiryo UI" panose="020B0604030504040204" pitchFamily="50" charset="-128"/>
                <a:ea typeface="Meiryo UI" panose="020B0604030504040204" pitchFamily="50" charset="-128"/>
              </a:rPr>
              <a:t>月</a:t>
            </a:r>
            <a:r>
              <a:rPr lang="ja-JP" altLang="en-US" sz="1600" b="1" dirty="0">
                <a:latin typeface="Meiryo UI" panose="020B0604030504040204" pitchFamily="50" charset="-128"/>
                <a:ea typeface="Meiryo UI" panose="020B0604030504040204" pitchFamily="50" charset="-128"/>
              </a:rPr>
              <a:t>７</a:t>
            </a:r>
            <a:r>
              <a:rPr lang="ja-JP" altLang="en-US" sz="1600" b="1" dirty="0" smtClean="0">
                <a:latin typeface="Meiryo UI" panose="020B0604030504040204" pitchFamily="50" charset="-128"/>
                <a:ea typeface="Meiryo UI" panose="020B0604030504040204" pitchFamily="50" charset="-128"/>
              </a:rPr>
              <a:t>日（金）</a:t>
            </a:r>
            <a:endParaRPr lang="en-US" altLang="ja-JP" sz="1600" b="1" dirty="0" smtClean="0">
              <a:latin typeface="Meiryo UI" panose="020B0604030504040204" pitchFamily="50" charset="-128"/>
              <a:ea typeface="Meiryo UI" panose="020B0604030504040204" pitchFamily="50" charset="-128"/>
            </a:endParaRPr>
          </a:p>
          <a:p>
            <a:pPr>
              <a:lnSpc>
                <a:spcPts val="1870"/>
              </a:lnSpc>
              <a:spcBef>
                <a:spcPts val="0"/>
              </a:spcBef>
            </a:pPr>
            <a:r>
              <a:rPr lang="en-US" altLang="ja-JP" sz="11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申込受付は先着順とし、応募人数が定員に達し次第締め切ります。</a:t>
            </a:r>
            <a:endParaRPr lang="en-US" altLang="ja-JP" sz="1100" dirty="0">
              <a:latin typeface="Meiryo UI" panose="020B0604030504040204" pitchFamily="50" charset="-128"/>
              <a:ea typeface="Meiryo UI" panose="020B0604030504040204" pitchFamily="50" charset="-128"/>
            </a:endParaRPr>
          </a:p>
        </p:txBody>
      </p:sp>
      <p:cxnSp>
        <p:nvCxnSpPr>
          <p:cNvPr id="23" name="直線コネクタ 22">
            <a:extLst>
              <a:ext uri="{FF2B5EF4-FFF2-40B4-BE49-F238E27FC236}">
                <a16:creationId xmlns:a16="http://schemas.microsoft.com/office/drawing/2014/main" id="{36ABE4DA-103B-4B06-ACFF-66A8FE255B14}"/>
              </a:ext>
            </a:extLst>
          </p:cNvPr>
          <p:cNvCxnSpPr/>
          <p:nvPr/>
        </p:nvCxnSpPr>
        <p:spPr>
          <a:xfrm>
            <a:off x="0" y="9305099"/>
            <a:ext cx="7548132" cy="0"/>
          </a:xfrm>
          <a:prstGeom prst="line">
            <a:avLst/>
          </a:prstGeom>
          <a:ln/>
        </p:spPr>
        <p:style>
          <a:lnRef idx="1">
            <a:schemeClr val="accent2"/>
          </a:lnRef>
          <a:fillRef idx="0">
            <a:schemeClr val="accent2"/>
          </a:fillRef>
          <a:effectRef idx="0">
            <a:schemeClr val="accent2"/>
          </a:effectRef>
          <a:fontRef idx="minor">
            <a:schemeClr val="tx1"/>
          </a:fontRef>
        </p:style>
      </p:cxnSp>
      <p:sp>
        <p:nvSpPr>
          <p:cNvPr id="25" name="テキスト ボックス 24"/>
          <p:cNvSpPr txBox="1"/>
          <p:nvPr/>
        </p:nvSpPr>
        <p:spPr>
          <a:xfrm>
            <a:off x="265342" y="9292428"/>
            <a:ext cx="6877905" cy="1310615"/>
          </a:xfrm>
          <a:prstGeom prst="rect">
            <a:avLst/>
          </a:prstGeom>
          <a:noFill/>
        </p:spPr>
        <p:txBody>
          <a:bodyPr wrap="square" rtlCol="0">
            <a:spAutoFit/>
          </a:bodyPr>
          <a:lstStyle/>
          <a:p>
            <a:pPr>
              <a:lnSpc>
                <a:spcPts val="1870"/>
              </a:lnSpc>
              <a:spcBef>
                <a:spcPts val="0"/>
              </a:spcBef>
            </a:pPr>
            <a:r>
              <a:rPr lang="ja-JP" altLang="en-US" sz="1100" dirty="0">
                <a:latin typeface="Meiryo UI" panose="020B0604030504040204" pitchFamily="50" charset="-128"/>
                <a:ea typeface="Meiryo UI" panose="020B0604030504040204" pitchFamily="50" charset="-128"/>
              </a:rPr>
              <a:t>主　 　催</a:t>
            </a:r>
            <a:r>
              <a:rPr lang="ja-JP" altLang="en-US" sz="1100" dirty="0" smtClean="0">
                <a:latin typeface="Meiryo UI" panose="020B0604030504040204" pitchFamily="50" charset="-128"/>
                <a:ea typeface="Meiryo UI" panose="020B0604030504040204" pitchFamily="50" charset="-128"/>
              </a:rPr>
              <a:t>：　大阪府</a:t>
            </a:r>
            <a:endParaRPr lang="en-US" altLang="ja-JP" sz="1100" dirty="0">
              <a:latin typeface="Meiryo UI" panose="020B0604030504040204" pitchFamily="50" charset="-128"/>
              <a:ea typeface="Meiryo UI" panose="020B0604030504040204" pitchFamily="50" charset="-128"/>
            </a:endParaRPr>
          </a:p>
          <a:p>
            <a:pPr>
              <a:lnSpc>
                <a:spcPts val="1870"/>
              </a:lnSpc>
              <a:spcBef>
                <a:spcPts val="0"/>
              </a:spcBef>
            </a:pPr>
            <a:r>
              <a:rPr lang="ja-JP" altLang="en-US" sz="1100" dirty="0" smtClean="0">
                <a:latin typeface="Meiryo UI" panose="020B0604030504040204" pitchFamily="50" charset="-128"/>
                <a:ea typeface="Meiryo UI" panose="020B0604030504040204" pitchFamily="50" charset="-128"/>
              </a:rPr>
              <a:t>問合せ先</a:t>
            </a:r>
            <a:r>
              <a:rPr lang="ja-JP" altLang="en-US" sz="1100" dirty="0" smtClean="0">
                <a:latin typeface="Meiryo UI" panose="020B0604030504040204" pitchFamily="50" charset="-128"/>
                <a:ea typeface="Meiryo UI" panose="020B0604030504040204" pitchFamily="50" charset="-128"/>
                <a:sym typeface="Wingdings" panose="05000000000000000000" pitchFamily="2" charset="2"/>
              </a:rPr>
              <a:t>：（支援機関等）</a:t>
            </a:r>
            <a:r>
              <a:rPr lang="ja-JP" altLang="en-US" sz="1100" dirty="0" err="1" smtClean="0">
                <a:latin typeface="Meiryo UI" panose="020B0604030504040204" pitchFamily="50" charset="-128"/>
                <a:ea typeface="Meiryo UI" panose="020B0604030504040204" pitchFamily="50" charset="-128"/>
              </a:rPr>
              <a:t>大</a:t>
            </a:r>
            <a:r>
              <a:rPr lang="ja-JP" altLang="en-US" sz="1100" dirty="0" err="1">
                <a:latin typeface="Meiryo UI" panose="020B0604030504040204" pitchFamily="50" charset="-128"/>
                <a:ea typeface="Meiryo UI" panose="020B0604030504040204" pitchFamily="50" charset="-128"/>
              </a:rPr>
              <a:t>阪府福祉部障がい</a:t>
            </a:r>
            <a:r>
              <a:rPr lang="ja-JP" altLang="en-US" sz="1100" dirty="0">
                <a:latin typeface="Meiryo UI" panose="020B0604030504040204" pitchFamily="50" charset="-128"/>
                <a:ea typeface="Meiryo UI" panose="020B0604030504040204" pitchFamily="50" charset="-128"/>
              </a:rPr>
              <a:t>福祉室自立支援課　就労・ＩＴ支援グループ</a:t>
            </a:r>
            <a:endParaRPr lang="en-US" altLang="ja-JP" sz="1100" dirty="0">
              <a:latin typeface="Meiryo UI" panose="020B0604030504040204" pitchFamily="50" charset="-128"/>
              <a:ea typeface="Meiryo UI" panose="020B0604030504040204" pitchFamily="50" charset="-128"/>
            </a:endParaRPr>
          </a:p>
          <a:p>
            <a:pPr>
              <a:lnSpc>
                <a:spcPts val="1870"/>
              </a:lnSpc>
              <a:spcBef>
                <a:spcPts val="0"/>
              </a:spcBef>
            </a:pP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電話</a:t>
            </a:r>
            <a:r>
              <a:rPr lang="ja-JP" altLang="en-US"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06-6944-9178</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rPr>
              <a:t>FAX</a:t>
            </a:r>
            <a:r>
              <a:rPr lang="ja-JP" altLang="en-US" sz="1100" dirty="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06-6942-7215</a:t>
            </a:r>
          </a:p>
          <a:p>
            <a:pPr>
              <a:lnSpc>
                <a:spcPts val="1870"/>
              </a:lnSpc>
              <a:spcBef>
                <a:spcPts val="0"/>
              </a:spcBef>
            </a:pPr>
            <a:r>
              <a:rPr lang="ja-JP" altLang="en-US" sz="1100" dirty="0" smtClean="0">
                <a:latin typeface="Meiryo UI" panose="020B0604030504040204" pitchFamily="50" charset="-128"/>
                <a:ea typeface="Meiryo UI" panose="020B0604030504040204" pitchFamily="50" charset="-128"/>
              </a:rPr>
              <a:t>　　　　　　　 （企業）　　　　 大阪府</a:t>
            </a:r>
            <a:r>
              <a:rPr lang="ja-JP" altLang="en-US" sz="1100" dirty="0">
                <a:latin typeface="Meiryo UI" panose="020B0604030504040204" pitchFamily="50" charset="-128"/>
                <a:ea typeface="Meiryo UI" panose="020B0604030504040204" pitchFamily="50" charset="-128"/>
              </a:rPr>
              <a:t>商工労働部雇用推進室就業促進課　障がい者雇用促進グループ</a:t>
            </a:r>
            <a:endParaRPr lang="en-US" altLang="ja-JP" sz="1100" dirty="0">
              <a:latin typeface="Meiryo UI" panose="020B0604030504040204" pitchFamily="50" charset="-128"/>
              <a:ea typeface="Meiryo UI" panose="020B0604030504040204" pitchFamily="50" charset="-128"/>
            </a:endParaRPr>
          </a:p>
          <a:p>
            <a:pPr>
              <a:lnSpc>
                <a:spcPts val="1870"/>
              </a:lnSpc>
              <a:spcBef>
                <a:spcPts val="0"/>
              </a:spcBef>
            </a:pPr>
            <a:r>
              <a:rPr lang="ja-JP" altLang="en-US" sz="1100" dirty="0">
                <a:latin typeface="Meiryo UI" panose="020B0604030504040204" pitchFamily="50" charset="-128"/>
                <a:ea typeface="Meiryo UI" panose="020B0604030504040204" pitchFamily="50" charset="-128"/>
              </a:rPr>
              <a:t>　　　　　　　 　 </a:t>
            </a:r>
            <a:r>
              <a:rPr lang="zh-TW"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zh-TW" altLang="en-US" sz="1100" dirty="0" smtClean="0">
                <a:latin typeface="Meiryo UI" panose="020B0604030504040204" pitchFamily="50" charset="-128"/>
                <a:ea typeface="Meiryo UI" panose="020B0604030504040204" pitchFamily="50" charset="-128"/>
              </a:rPr>
              <a:t>電話</a:t>
            </a:r>
            <a:r>
              <a:rPr lang="zh-TW" altLang="en-US" sz="1100" dirty="0">
                <a:latin typeface="Meiryo UI" panose="020B0604030504040204" pitchFamily="50" charset="-128"/>
                <a:ea typeface="Meiryo UI" panose="020B0604030504040204" pitchFamily="50" charset="-128"/>
              </a:rPr>
              <a:t>：</a:t>
            </a:r>
            <a:r>
              <a:rPr lang="en-US" altLang="zh-TW" sz="1100" dirty="0">
                <a:latin typeface="Meiryo UI" panose="020B0604030504040204" pitchFamily="50" charset="-128"/>
                <a:ea typeface="Meiryo UI" panose="020B0604030504040204" pitchFamily="50" charset="-128"/>
              </a:rPr>
              <a:t>06-6360-9077</a:t>
            </a:r>
            <a:r>
              <a:rPr lang="zh-TW" altLang="en-US" sz="1100" dirty="0">
                <a:latin typeface="Meiryo UI" panose="020B0604030504040204" pitchFamily="50" charset="-128"/>
                <a:ea typeface="Meiryo UI" panose="020B0604030504040204" pitchFamily="50" charset="-128"/>
              </a:rPr>
              <a:t>　　　　</a:t>
            </a:r>
            <a:r>
              <a:rPr lang="en-US" altLang="zh-TW" sz="1100" dirty="0" smtClean="0">
                <a:latin typeface="Meiryo UI" panose="020B0604030504040204" pitchFamily="50" charset="-128"/>
                <a:ea typeface="Meiryo UI" panose="020B0604030504040204" pitchFamily="50" charset="-128"/>
              </a:rPr>
              <a:t>FAX</a:t>
            </a:r>
            <a:r>
              <a:rPr lang="zh-TW" altLang="en-US" sz="1100" dirty="0">
                <a:latin typeface="Meiryo UI" panose="020B0604030504040204" pitchFamily="50" charset="-128"/>
                <a:ea typeface="Meiryo UI" panose="020B0604030504040204" pitchFamily="50" charset="-128"/>
              </a:rPr>
              <a:t>：</a:t>
            </a:r>
            <a:r>
              <a:rPr lang="en-US" altLang="zh-TW" sz="1100" dirty="0" smtClean="0">
                <a:latin typeface="Meiryo UI" panose="020B0604030504040204" pitchFamily="50" charset="-128"/>
                <a:ea typeface="Meiryo UI" panose="020B0604030504040204" pitchFamily="50" charset="-128"/>
              </a:rPr>
              <a:t>06-6360-9079</a:t>
            </a:r>
            <a:endParaRPr lang="ja-JP" altLang="en-US" sz="11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588767" y="8101562"/>
            <a:ext cx="2846500" cy="335989"/>
          </a:xfrm>
          <a:prstGeom prst="rect">
            <a:avLst/>
          </a:prstGeom>
          <a:noFill/>
        </p:spPr>
        <p:txBody>
          <a:bodyPr wrap="square" rtlCol="0">
            <a:spAutoFit/>
          </a:bodyPr>
          <a:lstStyle/>
          <a:p>
            <a:pPr>
              <a:lnSpc>
                <a:spcPts val="1870"/>
              </a:lnSpc>
              <a:spcBef>
                <a:spcPts val="0"/>
              </a:spcBef>
            </a:pPr>
            <a:r>
              <a:rPr lang="en-US" altLang="ja-JP" sz="900" dirty="0" smtClean="0">
                <a:latin typeface="Meiryo UI" panose="020B0604030504040204" pitchFamily="50" charset="-128"/>
                <a:ea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rPr>
              <a:t>内容や時間は</a:t>
            </a:r>
            <a:r>
              <a:rPr lang="ja-JP" altLang="en-US" sz="900" dirty="0">
                <a:latin typeface="Meiryo UI" panose="020B0604030504040204" pitchFamily="50" charset="-128"/>
                <a:ea typeface="Meiryo UI" panose="020B0604030504040204" pitchFamily="50" charset="-128"/>
              </a:rPr>
              <a:t>予定</a:t>
            </a:r>
            <a:r>
              <a:rPr lang="ja-JP" altLang="en-US" sz="900" dirty="0" smtClean="0">
                <a:latin typeface="Meiryo UI" panose="020B0604030504040204" pitchFamily="50" charset="-128"/>
                <a:ea typeface="Meiryo UI" panose="020B0604030504040204" pitchFamily="50" charset="-128"/>
              </a:rPr>
              <a:t>であり、変更となる場合があります。</a:t>
            </a:r>
            <a:endParaRPr lang="en-US" altLang="ja-JP" sz="900" dirty="0" smtClean="0">
              <a:latin typeface="Meiryo UI" panose="020B0604030504040204" pitchFamily="50" charset="-128"/>
              <a:ea typeface="Meiryo UI" panose="020B0604030504040204" pitchFamily="50" charset="-128"/>
            </a:endParaRPr>
          </a:p>
        </p:txBody>
      </p:sp>
      <p:sp>
        <p:nvSpPr>
          <p:cNvPr id="5" name="正方形/長方形 4"/>
          <p:cNvSpPr/>
          <p:nvPr/>
        </p:nvSpPr>
        <p:spPr>
          <a:xfrm>
            <a:off x="223016" y="2677528"/>
            <a:ext cx="7132333" cy="1745279"/>
          </a:xfrm>
          <a:prstGeom prst="rect">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406400">
              <a:spcAft>
                <a:spcPts val="0"/>
              </a:spcAft>
            </a:pPr>
            <a:endParaRPr lang="en-US" altLang="ja-JP" sz="80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indent="406400">
              <a:spcAft>
                <a:spcPts val="0"/>
              </a:spcAft>
            </a:pPr>
            <a:r>
              <a:rPr lang="ja-JP" altLang="en-US" sz="160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開催</a:t>
            </a:r>
            <a:r>
              <a:rPr lang="ja-JP" altLang="en-US" sz="20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日時：</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令和</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4</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年</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11</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月</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8</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日</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火</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2000" b="1"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13:30</a:t>
            </a:r>
            <a:r>
              <a:rPr lang="ja-JP" altLang="en-US" sz="2000" b="1"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2000" b="1"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16</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30</a:t>
            </a:r>
          </a:p>
          <a:p>
            <a:pPr indent="406400">
              <a:spcAft>
                <a:spcPts val="0"/>
              </a:spcAft>
            </a:pPr>
            <a:r>
              <a:rPr lang="ja-JP" altLang="en-US" sz="1600" b="1"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開催</a:t>
            </a:r>
            <a:r>
              <a:rPr lang="ja-JP" altLang="en-US" sz="20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場所：</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エル</a:t>
            </a:r>
            <a:r>
              <a:rPr lang="ja-JP" altLang="en-US" sz="2000" b="1">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2000" b="1"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おおさか　南館</a:t>
            </a:r>
            <a:r>
              <a:rPr lang="en-US" altLang="ja-JP" sz="2000" b="1"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10</a:t>
            </a:r>
            <a:r>
              <a:rPr lang="ja-JP" altLang="en-US" sz="2000" b="1"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階</a:t>
            </a:r>
            <a:r>
              <a:rPr lang="ja-JP" altLang="en-US"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a:t>
            </a:r>
            <a:r>
              <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1023</a:t>
            </a:r>
            <a:r>
              <a:rPr lang="ja-JP" altLang="en-US" sz="2000" b="1"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会議室</a:t>
            </a:r>
            <a:endParaRPr lang="en-US" altLang="ja-JP" sz="2000" b="1" dirty="0" smtClean="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indent="406400">
              <a:spcAft>
                <a:spcPts val="0"/>
              </a:spcAft>
            </a:pPr>
            <a:endParaRPr lang="en-US" altLang="ja-JP" sz="20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3" name="大かっこ 2"/>
          <p:cNvSpPr/>
          <p:nvPr/>
        </p:nvSpPr>
        <p:spPr>
          <a:xfrm>
            <a:off x="2252417" y="3523213"/>
            <a:ext cx="4104456" cy="732751"/>
          </a:xfrm>
          <a:prstGeom prst="bracketPair">
            <a:avLst>
              <a:gd name="adj" fmla="val 14072"/>
            </a:avLst>
          </a:prstGeom>
          <a:ln w="3175"/>
        </p:spPr>
        <p:style>
          <a:lnRef idx="1">
            <a:schemeClr val="dk1"/>
          </a:lnRef>
          <a:fillRef idx="0">
            <a:schemeClr val="dk1"/>
          </a:fillRef>
          <a:effectRef idx="0">
            <a:schemeClr val="dk1"/>
          </a:effectRef>
          <a:fontRef idx="minor">
            <a:schemeClr val="tx1"/>
          </a:fontRef>
        </p:style>
        <p:txBody>
          <a:bodyPr rtlCol="0" anchor="ctr"/>
          <a:lstStyle/>
          <a:p>
            <a:r>
              <a:rPr lang="zh-CN" altLang="en-US" sz="1100" dirty="0">
                <a:latin typeface="Meiryo UI" panose="020B0604030504040204" pitchFamily="50" charset="-128"/>
                <a:ea typeface="Meiryo UI" panose="020B0604030504040204" pitchFamily="50" charset="-128"/>
              </a:rPr>
              <a:t>大阪市</a:t>
            </a:r>
            <a:r>
              <a:rPr lang="zh-CN" altLang="en-US" sz="1100" dirty="0" smtClean="0">
                <a:latin typeface="Meiryo UI" panose="020B0604030504040204" pitchFamily="50" charset="-128"/>
                <a:ea typeface="Meiryo UI" panose="020B0604030504040204" pitchFamily="50" charset="-128"/>
              </a:rPr>
              <a:t>中央区</a:t>
            </a:r>
            <a:r>
              <a:rPr lang="ja-JP" altLang="en-US" sz="1100" dirty="0" smtClean="0">
                <a:latin typeface="Meiryo UI" panose="020B0604030504040204" pitchFamily="50" charset="-128"/>
                <a:ea typeface="Meiryo UI" panose="020B0604030504040204" pitchFamily="50" charset="-128"/>
              </a:rPr>
              <a:t>石町</a:t>
            </a:r>
            <a:r>
              <a:rPr lang="en-US" altLang="ja-JP" sz="1100" dirty="0" smtClean="0">
                <a:latin typeface="Meiryo UI" panose="020B0604030504040204" pitchFamily="50" charset="-128"/>
                <a:ea typeface="Meiryo UI" panose="020B0604030504040204" pitchFamily="50" charset="-128"/>
              </a:rPr>
              <a:t>2-5-3</a:t>
            </a:r>
            <a:endParaRPr lang="en-US" altLang="zh-CN" sz="1100" dirty="0" smtClean="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en-US" altLang="zh-CN" sz="1100" dirty="0" smtClean="0">
                <a:latin typeface="Meiryo UI" panose="020B0604030504040204" pitchFamily="50" charset="-128"/>
                <a:ea typeface="Meiryo UI" panose="020B0604030504040204" pitchFamily="50" charset="-128"/>
              </a:rPr>
              <a:t>Osaka </a:t>
            </a:r>
            <a:r>
              <a:rPr lang="en-US" altLang="zh-CN" sz="1100" dirty="0">
                <a:latin typeface="Meiryo UI" panose="020B0604030504040204" pitchFamily="50" charset="-128"/>
                <a:ea typeface="Meiryo UI" panose="020B0604030504040204" pitchFamily="50" charset="-128"/>
              </a:rPr>
              <a:t>Metro</a:t>
            </a:r>
            <a:r>
              <a:rPr lang="ja-JP" altLang="en-US" sz="1100" dirty="0">
                <a:latin typeface="Meiryo UI" panose="020B0604030504040204" pitchFamily="50" charset="-128"/>
                <a:ea typeface="Meiryo UI" panose="020B0604030504040204" pitchFamily="50" charset="-128"/>
              </a:rPr>
              <a:t>谷町線・京阪電鉄「天満橋駅」より西へ</a:t>
            </a:r>
            <a:r>
              <a:rPr lang="en-US" altLang="ja-JP" sz="1100" dirty="0" smtClean="0">
                <a:latin typeface="Meiryo UI" panose="020B0604030504040204" pitchFamily="50" charset="-128"/>
                <a:ea typeface="Meiryo UI" panose="020B0604030504040204" pitchFamily="50" charset="-128"/>
              </a:rPr>
              <a:t>300</a:t>
            </a:r>
            <a:r>
              <a:rPr lang="en-US" altLang="zh-CN" sz="1100" dirty="0" smtClean="0">
                <a:latin typeface="Meiryo UI" panose="020B0604030504040204" pitchFamily="50" charset="-128"/>
                <a:ea typeface="Meiryo UI" panose="020B0604030504040204" pitchFamily="50" charset="-128"/>
              </a:rPr>
              <a:t>m</a:t>
            </a:r>
            <a:endParaRPr lang="en-US" altLang="zh-CN" sz="1100" dirty="0">
              <a:latin typeface="Meiryo UI" panose="020B0604030504040204" pitchFamily="50" charset="-128"/>
              <a:ea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rPr>
              <a:t>・ </a:t>
            </a:r>
            <a:r>
              <a:rPr lang="en-US" altLang="zh-CN" sz="1100" dirty="0" smtClean="0">
                <a:latin typeface="Meiryo UI" panose="020B0604030504040204" pitchFamily="50" charset="-128"/>
                <a:ea typeface="Meiryo UI" panose="020B0604030504040204" pitchFamily="50" charset="-128"/>
              </a:rPr>
              <a:t>Osaka </a:t>
            </a:r>
            <a:r>
              <a:rPr lang="en-US" altLang="zh-CN" sz="1100" dirty="0">
                <a:latin typeface="Meiryo UI" panose="020B0604030504040204" pitchFamily="50" charset="-128"/>
                <a:ea typeface="Meiryo UI" panose="020B0604030504040204" pitchFamily="50" charset="-128"/>
              </a:rPr>
              <a:t>Metro</a:t>
            </a:r>
            <a:r>
              <a:rPr lang="ja-JP" altLang="en-US" sz="1100" dirty="0">
                <a:latin typeface="Meiryo UI" panose="020B0604030504040204" pitchFamily="50" charset="-128"/>
                <a:ea typeface="Meiryo UI" panose="020B0604030504040204" pitchFamily="50" charset="-128"/>
              </a:rPr>
              <a:t>堺筋線・京阪電鉄「北浜駅」より東へ</a:t>
            </a:r>
            <a:r>
              <a:rPr lang="en-US" altLang="ja-JP" sz="1100" dirty="0">
                <a:latin typeface="Meiryo UI" panose="020B0604030504040204" pitchFamily="50" charset="-128"/>
                <a:ea typeface="Meiryo UI" panose="020B0604030504040204" pitchFamily="50" charset="-128"/>
              </a:rPr>
              <a:t>500</a:t>
            </a:r>
            <a:r>
              <a:rPr lang="en-US" altLang="zh-CN" sz="1100" dirty="0">
                <a:latin typeface="Meiryo UI" panose="020B0604030504040204" pitchFamily="50" charset="-128"/>
                <a:ea typeface="Meiryo UI" panose="020B0604030504040204" pitchFamily="50" charset="-128"/>
              </a:rPr>
              <a:t>m</a:t>
            </a:r>
          </a:p>
        </p:txBody>
      </p:sp>
    </p:spTree>
    <p:extLst>
      <p:ext uri="{BB962C8B-B14F-4D97-AF65-F5344CB8AC3E}">
        <p14:creationId xmlns:p14="http://schemas.microsoft.com/office/powerpoint/2010/main" val="2858353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ローチャート: 端子 1"/>
          <p:cNvSpPr/>
          <p:nvPr/>
        </p:nvSpPr>
        <p:spPr>
          <a:xfrm>
            <a:off x="308578" y="4144799"/>
            <a:ext cx="1008112" cy="309579"/>
          </a:xfrm>
          <a:prstGeom prst="flowChartTerminator">
            <a:avLst/>
          </a:prstGeom>
          <a:solidFill>
            <a:schemeClr val="accent5">
              <a:lumMod val="9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参加対象</a:t>
            </a:r>
          </a:p>
        </p:txBody>
      </p:sp>
      <p:sp>
        <p:nvSpPr>
          <p:cNvPr id="3" name="テキスト ボックス 2"/>
          <p:cNvSpPr txBox="1"/>
          <p:nvPr/>
        </p:nvSpPr>
        <p:spPr>
          <a:xfrm>
            <a:off x="471146" y="4445686"/>
            <a:ext cx="6983018" cy="1554272"/>
          </a:xfrm>
          <a:prstGeom prst="rect">
            <a:avLst/>
          </a:prstGeom>
          <a:noFill/>
        </p:spPr>
        <p:txBody>
          <a:bodyPr wrap="square" rtlCol="0">
            <a:spAutoFit/>
          </a:bodyPr>
          <a:lstStyle/>
          <a:p>
            <a:pPr marL="228600" indent="-228600">
              <a:lnSpc>
                <a:spcPts val="1870"/>
              </a:lnSpc>
              <a:spcBef>
                <a:spcPts val="0"/>
              </a:spcBef>
              <a:buFont typeface="+mj-ea"/>
              <a:buAutoNum type="circleNumDbPlain"/>
            </a:pPr>
            <a:r>
              <a:rPr lang="ja-JP" altLang="en-US" sz="1000" dirty="0">
                <a:latin typeface="Meiryo UI" panose="020B0604030504040204" pitchFamily="50" charset="-128"/>
                <a:ea typeface="Meiryo UI" panose="020B0604030504040204" pitchFamily="50" charset="-128"/>
              </a:rPr>
              <a:t>精神障がい者・発達障がい者の雇用に関心のある</a:t>
            </a:r>
            <a:r>
              <a:rPr lang="ja-JP" altLang="en-US" sz="1000" dirty="0" smtClean="0">
                <a:latin typeface="Meiryo UI" panose="020B0604030504040204" pitchFamily="50" charset="-128"/>
                <a:ea typeface="Meiryo UI" panose="020B0604030504040204" pitchFamily="50" charset="-128"/>
              </a:rPr>
              <a:t>企業（</a:t>
            </a:r>
            <a:r>
              <a:rPr lang="ja-JP" altLang="en-US" sz="1000" dirty="0">
                <a:latin typeface="Meiryo UI" panose="020B0604030504040204" pitchFamily="50" charset="-128"/>
                <a:ea typeface="Meiryo UI" panose="020B0604030504040204" pitchFamily="50" charset="-128"/>
              </a:rPr>
              <a:t>社適の協力事業所に登録している企業を含む。）</a:t>
            </a:r>
            <a:endParaRPr lang="en-US" altLang="ja-JP" sz="1000" dirty="0">
              <a:latin typeface="Meiryo UI" panose="020B0604030504040204" pitchFamily="50" charset="-128"/>
              <a:ea typeface="Meiryo UI" panose="020B0604030504040204" pitchFamily="50" charset="-128"/>
            </a:endParaRPr>
          </a:p>
          <a:p>
            <a:pPr marL="228600" indent="-228600">
              <a:lnSpc>
                <a:spcPts val="1870"/>
              </a:lnSpc>
              <a:spcBef>
                <a:spcPts val="0"/>
              </a:spcBef>
              <a:buFont typeface="+mj-ea"/>
              <a:buAutoNum type="circleNumDbPlain" startAt="2"/>
            </a:pPr>
            <a:r>
              <a:rPr lang="ja-JP" altLang="en-US" sz="1000" dirty="0">
                <a:latin typeface="Meiryo UI" panose="020B0604030504040204" pitchFamily="50" charset="-128"/>
                <a:ea typeface="Meiryo UI" panose="020B0604030504040204" pitchFamily="50" charset="-128"/>
              </a:rPr>
              <a:t>就労移行支援事業所</a:t>
            </a:r>
            <a:endParaRPr lang="en-US" altLang="ja-JP" sz="1000" dirty="0">
              <a:latin typeface="Meiryo UI" panose="020B0604030504040204" pitchFamily="50" charset="-128"/>
              <a:ea typeface="Meiryo UI" panose="020B0604030504040204" pitchFamily="50" charset="-128"/>
            </a:endParaRPr>
          </a:p>
          <a:p>
            <a:pPr marL="228600" indent="-228600">
              <a:lnSpc>
                <a:spcPts val="1870"/>
              </a:lnSpc>
              <a:spcBef>
                <a:spcPts val="0"/>
              </a:spcBef>
              <a:buFont typeface="+mj-ea"/>
              <a:buAutoNum type="circleNumDbPlain" startAt="2"/>
            </a:pPr>
            <a:r>
              <a:rPr lang="ja-JP" altLang="en-US" sz="1000" dirty="0">
                <a:latin typeface="Meiryo UI" panose="020B0604030504040204" pitchFamily="50" charset="-128"/>
                <a:ea typeface="Meiryo UI" panose="020B0604030504040204" pitchFamily="50" charset="-128"/>
              </a:rPr>
              <a:t>就労継続支援</a:t>
            </a:r>
            <a:r>
              <a:rPr lang="en-US" altLang="ja-JP" sz="1000" dirty="0">
                <a:latin typeface="Meiryo UI" panose="020B0604030504040204" pitchFamily="50" charset="-128"/>
                <a:ea typeface="Meiryo UI" panose="020B0604030504040204" pitchFamily="50" charset="-128"/>
              </a:rPr>
              <a:t>B</a:t>
            </a:r>
            <a:r>
              <a:rPr lang="ja-JP" altLang="en-US" sz="1000" dirty="0">
                <a:latin typeface="Meiryo UI" panose="020B0604030504040204" pitchFamily="50" charset="-128"/>
                <a:ea typeface="Meiryo UI" panose="020B0604030504040204" pitchFamily="50" charset="-128"/>
              </a:rPr>
              <a:t>型事業所</a:t>
            </a:r>
            <a:endParaRPr lang="en-US" altLang="ja-JP" sz="1000" dirty="0">
              <a:latin typeface="Meiryo UI" panose="020B0604030504040204" pitchFamily="50" charset="-128"/>
              <a:ea typeface="Meiryo UI" panose="020B0604030504040204" pitchFamily="50" charset="-128"/>
            </a:endParaRPr>
          </a:p>
          <a:p>
            <a:pPr marL="228600" indent="-228600">
              <a:lnSpc>
                <a:spcPts val="1870"/>
              </a:lnSpc>
              <a:spcBef>
                <a:spcPts val="0"/>
              </a:spcBef>
              <a:buFont typeface="+mj-ea"/>
              <a:buAutoNum type="circleNumDbPlain" startAt="2"/>
            </a:pPr>
            <a:r>
              <a:rPr lang="ja-JP" altLang="en-US" sz="1000" dirty="0">
                <a:latin typeface="Meiryo UI" panose="020B0604030504040204" pitchFamily="50" charset="-128"/>
                <a:ea typeface="Meiryo UI" panose="020B0604030504040204" pitchFamily="50" charset="-128"/>
              </a:rPr>
              <a:t>障害者就業・生活支援</a:t>
            </a:r>
            <a:r>
              <a:rPr lang="ja-JP" altLang="en-US" sz="1000" dirty="0" smtClean="0">
                <a:latin typeface="Meiryo UI" panose="020B0604030504040204" pitchFamily="50" charset="-128"/>
                <a:ea typeface="Meiryo UI" panose="020B0604030504040204" pitchFamily="50" charset="-128"/>
              </a:rPr>
              <a:t>センター</a:t>
            </a:r>
            <a:endParaRPr lang="en-US" altLang="ja-JP" sz="1000" dirty="0" smtClean="0">
              <a:latin typeface="Meiryo UI" panose="020B0604030504040204" pitchFamily="50" charset="-128"/>
              <a:ea typeface="Meiryo UI" panose="020B0604030504040204" pitchFamily="50" charset="-128"/>
            </a:endParaRPr>
          </a:p>
          <a:p>
            <a:pPr marL="228600" indent="-228600">
              <a:lnSpc>
                <a:spcPts val="1870"/>
              </a:lnSpc>
              <a:spcBef>
                <a:spcPts val="0"/>
              </a:spcBef>
              <a:buFont typeface="+mj-ea"/>
              <a:buAutoNum type="circleNumDbPlain" startAt="2"/>
            </a:pPr>
            <a:r>
              <a:rPr lang="ja-JP" altLang="en-US" sz="1000" dirty="0" smtClean="0">
                <a:latin typeface="Meiryo UI" panose="020B0604030504040204" pitchFamily="50" charset="-128"/>
                <a:ea typeface="Meiryo UI" panose="020B0604030504040204" pitchFamily="50" charset="-128"/>
              </a:rPr>
              <a:t>地域活動支援センター</a:t>
            </a:r>
            <a:endParaRPr lang="en-US" altLang="ja-JP" sz="1000" dirty="0">
              <a:latin typeface="Meiryo UI" panose="020B0604030504040204" pitchFamily="50" charset="-128"/>
              <a:ea typeface="Meiryo UI" panose="020B0604030504040204" pitchFamily="50" charset="-128"/>
            </a:endParaRPr>
          </a:p>
          <a:p>
            <a:pPr marL="228600" indent="-228600">
              <a:lnSpc>
                <a:spcPts val="1870"/>
              </a:lnSpc>
              <a:spcBef>
                <a:spcPts val="0"/>
              </a:spcBef>
              <a:buFont typeface="+mj-ea"/>
              <a:buAutoNum type="circleNumDbPlain" startAt="2"/>
            </a:pPr>
            <a:r>
              <a:rPr lang="ja-JP" altLang="en-US" sz="1000" dirty="0">
                <a:latin typeface="Meiryo UI" panose="020B0604030504040204" pitchFamily="50" charset="-128"/>
                <a:ea typeface="Meiryo UI" panose="020B0604030504040204" pitchFamily="50" charset="-128"/>
              </a:rPr>
              <a:t>精神科</a:t>
            </a:r>
            <a:r>
              <a:rPr lang="ja-JP" altLang="en-US" sz="1000" dirty="0" smtClean="0">
                <a:latin typeface="Meiryo UI" panose="020B0604030504040204" pitchFamily="50" charset="-128"/>
                <a:ea typeface="Meiryo UI" panose="020B0604030504040204" pitchFamily="50" charset="-128"/>
              </a:rPr>
              <a:t>デイケア</a:t>
            </a:r>
            <a:endParaRPr lang="en-US" altLang="ja-JP" sz="10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1498999" y="6054021"/>
            <a:ext cx="5595262" cy="579646"/>
          </a:xfrm>
          <a:prstGeom prst="rect">
            <a:avLst/>
          </a:prstGeom>
          <a:noFill/>
        </p:spPr>
        <p:txBody>
          <a:bodyPr wrap="square" rtlCol="0">
            <a:spAutoFit/>
          </a:bodyPr>
          <a:lstStyle/>
          <a:p>
            <a:pPr>
              <a:lnSpc>
                <a:spcPts val="1870"/>
              </a:lnSpc>
              <a:spcBef>
                <a:spcPts val="0"/>
              </a:spcBef>
            </a:pPr>
            <a:r>
              <a:rPr lang="ja-JP" altLang="en-US" sz="1050" dirty="0">
                <a:latin typeface="Meiryo UI" panose="020B0604030504040204" pitchFamily="50" charset="-128"/>
                <a:ea typeface="Meiryo UI" panose="020B0604030504040204" pitchFamily="50" charset="-128"/>
              </a:rPr>
              <a:t>下記</a:t>
            </a:r>
            <a:r>
              <a:rPr lang="en-US" altLang="ja-JP" sz="1050" dirty="0">
                <a:latin typeface="Meiryo UI" panose="020B0604030504040204" pitchFamily="50" charset="-128"/>
                <a:ea typeface="Meiryo UI" panose="020B0604030504040204" pitchFamily="50" charset="-128"/>
              </a:rPr>
              <a:t>URL</a:t>
            </a:r>
            <a:r>
              <a:rPr lang="ja-JP" altLang="en-US" sz="1050" dirty="0">
                <a:latin typeface="Meiryo UI" panose="020B0604030504040204" pitchFamily="50" charset="-128"/>
                <a:ea typeface="Meiryo UI" panose="020B0604030504040204" pitchFamily="50" charset="-128"/>
              </a:rPr>
              <a:t>からお申込みください</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ts val="1870"/>
              </a:lnSpc>
              <a:spcBef>
                <a:spcPts val="0"/>
              </a:spcBef>
            </a:pPr>
            <a:r>
              <a:rPr lang="ja-JP" altLang="en-US" sz="1050" dirty="0" smtClean="0">
                <a:latin typeface="Meiryo UI" panose="020B0604030504040204" pitchFamily="50" charset="-128"/>
                <a:ea typeface="Meiryo UI" panose="020B0604030504040204" pitchFamily="50" charset="-128"/>
              </a:rPr>
              <a:t>（受講にあたり配慮が必要な事項がございましたら、申込みフォームにその内容をご入力ください。）</a:t>
            </a:r>
            <a:endParaRPr lang="en-US" altLang="ja-JP" sz="1050" dirty="0">
              <a:latin typeface="Meiryo UI" panose="020B0604030504040204" pitchFamily="50" charset="-128"/>
              <a:ea typeface="Meiryo UI" panose="020B0604030504040204" pitchFamily="50" charset="-128"/>
            </a:endParaRPr>
          </a:p>
        </p:txBody>
      </p:sp>
      <p:sp>
        <p:nvSpPr>
          <p:cNvPr id="11" name="フローチャート: 端子 10"/>
          <p:cNvSpPr/>
          <p:nvPr/>
        </p:nvSpPr>
        <p:spPr>
          <a:xfrm>
            <a:off x="365653" y="8528639"/>
            <a:ext cx="1008112" cy="309579"/>
          </a:xfrm>
          <a:prstGeom prst="flowChartTerminator">
            <a:avLst/>
          </a:prstGeom>
          <a:solidFill>
            <a:schemeClr val="accent5">
              <a:lumMod val="9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留意事項</a:t>
            </a:r>
          </a:p>
        </p:txBody>
      </p:sp>
      <p:sp>
        <p:nvSpPr>
          <p:cNvPr id="12" name="テキスト ボックス 11"/>
          <p:cNvSpPr txBox="1"/>
          <p:nvPr/>
        </p:nvSpPr>
        <p:spPr>
          <a:xfrm>
            <a:off x="365653" y="8831150"/>
            <a:ext cx="6923617" cy="1797928"/>
          </a:xfrm>
          <a:prstGeom prst="rect">
            <a:avLst/>
          </a:prstGeom>
          <a:noFill/>
        </p:spPr>
        <p:txBody>
          <a:bodyPr wrap="square" rtlCol="0">
            <a:spAutoFit/>
          </a:bodyPr>
          <a:lstStyle/>
          <a:p>
            <a:pPr marL="171450" indent="-171450">
              <a:lnSpc>
                <a:spcPts val="1870"/>
              </a:lnSpc>
              <a:spcBef>
                <a:spcPts val="0"/>
              </a:spcBef>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１事業所あたりの参加者は</a:t>
            </a:r>
            <a:r>
              <a:rPr lang="ja-JP" altLang="en-US" sz="1000" u="sng" dirty="0">
                <a:latin typeface="Meiryo UI" panose="020B0604030504040204" pitchFamily="50" charset="-128"/>
                <a:ea typeface="Meiryo UI" panose="020B0604030504040204" pitchFamily="50" charset="-128"/>
              </a:rPr>
              <a:t>２名まで</a:t>
            </a:r>
            <a:r>
              <a:rPr lang="ja-JP" altLang="en-US" sz="1000" dirty="0">
                <a:latin typeface="Meiryo UI" panose="020B0604030504040204" pitchFamily="50" charset="-128"/>
                <a:ea typeface="Meiryo UI" panose="020B0604030504040204" pitchFamily="50" charset="-128"/>
              </a:rPr>
              <a:t>とさせていただきます（</a:t>
            </a:r>
            <a:r>
              <a:rPr lang="ja-JP" altLang="en-US" sz="1000" dirty="0" smtClean="0">
                <a:latin typeface="Meiryo UI" panose="020B0604030504040204" pitchFamily="50" charset="-128"/>
                <a:ea typeface="Meiryo UI" panose="020B0604030504040204" pitchFamily="50" charset="-128"/>
              </a:rPr>
              <a:t>申込みは</a:t>
            </a:r>
            <a:r>
              <a:rPr lang="ja-JP" altLang="en-US" sz="1000" dirty="0">
                <a:latin typeface="Meiryo UI" panose="020B0604030504040204" pitchFamily="50" charset="-128"/>
                <a:ea typeface="Meiryo UI" panose="020B0604030504040204" pitchFamily="50" charset="-128"/>
              </a:rPr>
              <a:t>参加者ごとに行ってください。）</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171450" indent="-171450">
              <a:lnSpc>
                <a:spcPts val="1870"/>
              </a:lnSpc>
              <a:spcBef>
                <a:spcPts val="0"/>
              </a:spcBef>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本セミナー</a:t>
            </a:r>
            <a:r>
              <a:rPr lang="ja-JP" altLang="en-US" sz="1000" dirty="0" smtClean="0">
                <a:latin typeface="Meiryo UI" panose="020B0604030504040204" pitchFamily="50" charset="-128"/>
                <a:ea typeface="Meiryo UI" panose="020B0604030504040204" pitchFamily="50" charset="-128"/>
              </a:rPr>
              <a:t>は会場実施を予定しております</a:t>
            </a:r>
            <a:r>
              <a:rPr lang="ja-JP" altLang="en-US" sz="1000" dirty="0">
                <a:latin typeface="Meiryo UI" panose="020B0604030504040204" pitchFamily="50" charset="-128"/>
                <a:ea typeface="Meiryo UI" panose="020B0604030504040204" pitchFamily="50" charset="-128"/>
              </a:rPr>
              <a:t>が、</a:t>
            </a:r>
            <a:r>
              <a:rPr lang="ja-JP" altLang="en-US" sz="1000" dirty="0" smtClean="0">
                <a:latin typeface="Meiryo UI" panose="020B0604030504040204" pitchFamily="50" charset="-128"/>
                <a:ea typeface="Meiryo UI" panose="020B0604030504040204" pitchFamily="50" charset="-128"/>
              </a:rPr>
              <a:t>新型コロナウイルス感染症の拡大状況により、実施方法を変更、または開催を中止する場合がございます。あらかじめご了承ください。</a:t>
            </a:r>
            <a:endParaRPr lang="en-US" altLang="ja-JP" sz="1000" dirty="0" smtClean="0">
              <a:latin typeface="Meiryo UI" panose="020B0604030504040204" pitchFamily="50" charset="-128"/>
              <a:ea typeface="Meiryo UI" panose="020B0604030504040204" pitchFamily="50" charset="-128"/>
            </a:endParaRPr>
          </a:p>
          <a:p>
            <a:pPr marL="171450" indent="-171450">
              <a:lnSpc>
                <a:spcPts val="1870"/>
              </a:lnSpc>
              <a:spcBef>
                <a:spcPts val="0"/>
              </a:spcBef>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当日はマスクをご着用のうえ、お越しください。また受付にて、手指の消毒・検温にご協力ください。</a:t>
            </a:r>
            <a:endParaRPr lang="en-US" altLang="ja-JP" sz="1000" dirty="0" smtClean="0">
              <a:latin typeface="Meiryo UI" panose="020B0604030504040204" pitchFamily="50" charset="-128"/>
              <a:ea typeface="Meiryo UI" panose="020B0604030504040204" pitchFamily="50" charset="-128"/>
            </a:endParaRPr>
          </a:p>
          <a:p>
            <a:pPr marL="171450" indent="-171450">
              <a:lnSpc>
                <a:spcPts val="1870"/>
              </a:lnSpc>
              <a:spcBef>
                <a:spcPts val="0"/>
              </a:spcBef>
              <a:buFont typeface="Arial" panose="020B0604020202020204" pitchFamily="34" charset="0"/>
              <a:buChar char="•"/>
            </a:pPr>
            <a:r>
              <a:rPr lang="ja-JP" altLang="en-US" sz="1000" u="sng" dirty="0" smtClean="0">
                <a:latin typeface="Meiryo UI" panose="020B0604030504040204" pitchFamily="50" charset="-128"/>
                <a:ea typeface="Meiryo UI" panose="020B0604030504040204" pitchFamily="50" charset="-128"/>
              </a:rPr>
              <a:t>参加者</a:t>
            </a:r>
            <a:r>
              <a:rPr lang="ja-JP" altLang="en-US" sz="1000" u="sng" dirty="0">
                <a:latin typeface="Meiryo UI" panose="020B0604030504040204" pitchFamily="50" charset="-128"/>
                <a:ea typeface="Meiryo UI" panose="020B0604030504040204" pitchFamily="50" charset="-128"/>
              </a:rPr>
              <a:t>の今後の継続的な繋がりのきっかけとするため</a:t>
            </a:r>
            <a:r>
              <a:rPr lang="ja-JP" altLang="en-US" sz="1000" u="sng" dirty="0" smtClean="0">
                <a:latin typeface="Meiryo UI" panose="020B0604030504040204" pitchFamily="50" charset="-128"/>
                <a:ea typeface="Meiryo UI" panose="020B0604030504040204" pitchFamily="50" charset="-128"/>
              </a:rPr>
              <a:t>、事業所名、参加者氏名、所属・役職</a:t>
            </a:r>
            <a:r>
              <a:rPr lang="ja-JP" altLang="en-US" sz="1000" u="sng" dirty="0">
                <a:latin typeface="Meiryo UI" panose="020B0604030504040204" pitchFamily="50" charset="-128"/>
                <a:ea typeface="Meiryo UI" panose="020B0604030504040204" pitchFamily="50" charset="-128"/>
              </a:rPr>
              <a:t>、連絡先</a:t>
            </a:r>
            <a:r>
              <a:rPr lang="ja-JP" altLang="en-US" sz="1000" u="sng" dirty="0" smtClean="0">
                <a:latin typeface="Meiryo UI" panose="020B0604030504040204" pitchFamily="50" charset="-128"/>
                <a:ea typeface="Meiryo UI" panose="020B0604030504040204" pitchFamily="50" charset="-128"/>
              </a:rPr>
              <a:t>、事業所</a:t>
            </a:r>
            <a:r>
              <a:rPr lang="en-US" altLang="ja-JP" sz="1000" u="sng" dirty="0">
                <a:latin typeface="Meiryo UI" panose="020B0604030504040204" pitchFamily="50" charset="-128"/>
                <a:ea typeface="Meiryo UI" panose="020B0604030504040204" pitchFamily="50" charset="-128"/>
              </a:rPr>
              <a:t>PR</a:t>
            </a:r>
            <a:r>
              <a:rPr lang="ja-JP" altLang="en-US" sz="1000" u="sng" dirty="0">
                <a:latin typeface="Meiryo UI" panose="020B0604030504040204" pitchFamily="50" charset="-128"/>
                <a:ea typeface="Meiryo UI" panose="020B0604030504040204" pitchFamily="50" charset="-128"/>
              </a:rPr>
              <a:t>等</a:t>
            </a:r>
            <a:r>
              <a:rPr lang="ja-JP" altLang="en-US" sz="1000" u="sng" dirty="0" smtClean="0">
                <a:latin typeface="Meiryo UI" panose="020B0604030504040204" pitchFamily="50" charset="-128"/>
                <a:ea typeface="Meiryo UI" panose="020B0604030504040204" pitchFamily="50" charset="-128"/>
              </a:rPr>
              <a:t>を全参加者</a:t>
            </a:r>
            <a:r>
              <a:rPr lang="ja-JP" altLang="en-US" sz="1000" u="sng" dirty="0">
                <a:latin typeface="Meiryo UI" panose="020B0604030504040204" pitchFamily="50" charset="-128"/>
                <a:ea typeface="Meiryo UI" panose="020B0604030504040204" pitchFamily="50" charset="-128"/>
              </a:rPr>
              <a:t>へ</a:t>
            </a:r>
            <a:r>
              <a:rPr lang="ja-JP" altLang="en-US" sz="1000" u="sng" dirty="0" smtClean="0">
                <a:latin typeface="Meiryo UI" panose="020B0604030504040204" pitchFamily="50" charset="-128"/>
                <a:ea typeface="Meiryo UI" panose="020B0604030504040204" pitchFamily="50" charset="-128"/>
              </a:rPr>
              <a:t>共有いたします。</a:t>
            </a:r>
            <a:r>
              <a:rPr lang="ja-JP" altLang="en-US" sz="1000" dirty="0">
                <a:latin typeface="Meiryo UI" panose="020B0604030504040204" pitchFamily="50" charset="-128"/>
                <a:ea typeface="Meiryo UI" panose="020B0604030504040204" pitchFamily="50" charset="-128"/>
              </a:rPr>
              <a:t>あらかじめご了承ください。</a:t>
            </a:r>
            <a:endParaRPr lang="en-US" altLang="ja-JP" sz="1000" dirty="0">
              <a:latin typeface="Meiryo UI" panose="020B0604030504040204" pitchFamily="50" charset="-128"/>
              <a:ea typeface="Meiryo UI" panose="020B0604030504040204" pitchFamily="50" charset="-128"/>
            </a:endParaRPr>
          </a:p>
          <a:p>
            <a:pPr marL="171450" indent="-171450">
              <a:lnSpc>
                <a:spcPts val="1870"/>
              </a:lnSpc>
              <a:spcBef>
                <a:spcPts val="0"/>
              </a:spcBef>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本申込みに</a:t>
            </a:r>
            <a:r>
              <a:rPr lang="ja-JP" altLang="en-US" sz="1000" dirty="0">
                <a:latin typeface="Meiryo UI" panose="020B0604030504040204" pitchFamily="50" charset="-128"/>
                <a:ea typeface="Meiryo UI" panose="020B0604030504040204" pitchFamily="50" charset="-128"/>
              </a:rPr>
              <a:t>あたり得られた個人情報は、本セミナーの運営等に</a:t>
            </a:r>
            <a:r>
              <a:rPr lang="ja-JP" altLang="en-US" sz="1000" dirty="0" smtClean="0">
                <a:latin typeface="Meiryo UI" panose="020B0604030504040204" pitchFamily="50" charset="-128"/>
                <a:ea typeface="Meiryo UI" panose="020B0604030504040204" pitchFamily="50" charset="-128"/>
              </a:rPr>
              <a:t>利用し、</a:t>
            </a:r>
            <a:r>
              <a:rPr lang="ja-JP" altLang="en-US" sz="1000" dirty="0">
                <a:latin typeface="Meiryo UI" panose="020B0604030504040204" pitchFamily="50" charset="-128"/>
                <a:ea typeface="Meiryo UI" panose="020B0604030504040204" pitchFamily="50" charset="-128"/>
              </a:rPr>
              <a:t>それ以外の目的で使用することはありません。</a:t>
            </a:r>
            <a:endParaRPr lang="en-US" altLang="ja-JP" sz="10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404512" y="576253"/>
            <a:ext cx="6709649" cy="1066959"/>
          </a:xfrm>
          <a:prstGeom prst="rect">
            <a:avLst/>
          </a:prstGeom>
          <a:noFill/>
        </p:spPr>
        <p:txBody>
          <a:bodyPr wrap="square" rtlCol="0">
            <a:spAutoFit/>
          </a:bodyPr>
          <a:lstStyle/>
          <a:p>
            <a:pPr>
              <a:lnSpc>
                <a:spcPts val="1870"/>
              </a:lnSpc>
              <a:spcBef>
                <a:spcPts val="0"/>
              </a:spcBef>
            </a:pPr>
            <a:r>
              <a:rPr lang="ja-JP" altLang="en-US" sz="1000" dirty="0">
                <a:latin typeface="Meiryo UI" panose="020B0604030504040204" pitchFamily="50" charset="-128"/>
                <a:ea typeface="Meiryo UI" panose="020B0604030504040204" pitchFamily="50" charset="-128"/>
              </a:rPr>
              <a:t>　支援機関のサポートを受けている精神障がいのある方が、協力事業所（</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）での</a:t>
            </a:r>
            <a:r>
              <a:rPr lang="ja-JP" altLang="en-US" sz="1000" dirty="0" smtClean="0">
                <a:latin typeface="Meiryo UI" panose="020B0604030504040204" pitchFamily="50" charset="-128"/>
                <a:ea typeface="Meiryo UI" panose="020B0604030504040204" pitchFamily="50" charset="-128"/>
              </a:rPr>
              <a:t>仕事（訓練）を</a:t>
            </a:r>
            <a:r>
              <a:rPr lang="ja-JP" altLang="en-US" sz="1000" dirty="0">
                <a:latin typeface="Meiryo UI" panose="020B0604030504040204" pitchFamily="50" charset="-128"/>
                <a:ea typeface="Meiryo UI" panose="020B0604030504040204" pitchFamily="50" charset="-128"/>
              </a:rPr>
              <a:t>通じて</a:t>
            </a:r>
            <a:r>
              <a:rPr lang="ja-JP" altLang="en-US" sz="1000" dirty="0" smtClean="0">
                <a:latin typeface="Meiryo UI" panose="020B0604030504040204" pitchFamily="50" charset="-128"/>
                <a:ea typeface="Meiryo UI" panose="020B0604030504040204" pitchFamily="50" charset="-128"/>
              </a:rPr>
              <a:t>、社会</a:t>
            </a:r>
            <a:r>
              <a:rPr lang="ja-JP" altLang="en-US" sz="1000" dirty="0">
                <a:latin typeface="Meiryo UI" panose="020B0604030504040204" pitchFamily="50" charset="-128"/>
                <a:ea typeface="Meiryo UI" panose="020B0604030504040204" pitchFamily="50" charset="-128"/>
              </a:rPr>
              <a:t>生活を送るための適応力を養い、社会的自立を促進することを目的</a:t>
            </a:r>
            <a:r>
              <a:rPr lang="ja-JP" altLang="en-US" sz="1000" dirty="0" smtClean="0">
                <a:latin typeface="Meiryo UI" panose="020B0604030504040204" pitchFamily="50" charset="-128"/>
                <a:ea typeface="Meiryo UI" panose="020B0604030504040204" pitchFamily="50" charset="-128"/>
              </a:rPr>
              <a:t>とした事業</a:t>
            </a:r>
            <a:r>
              <a:rPr lang="ja-JP" altLang="en-US" sz="1000" dirty="0">
                <a:latin typeface="Meiryo UI" panose="020B0604030504040204" pitchFamily="50" charset="-128"/>
                <a:ea typeface="Meiryo UI" panose="020B0604030504040204" pitchFamily="50" charset="-128"/>
              </a:rPr>
              <a:t>です。</a:t>
            </a:r>
          </a:p>
          <a:p>
            <a:pPr>
              <a:lnSpc>
                <a:spcPts val="1870"/>
              </a:lnSpc>
              <a:spcBef>
                <a:spcPts val="0"/>
              </a:spcBef>
            </a:pPr>
            <a:r>
              <a:rPr lang="ja-JP" altLang="en-US" sz="1000" dirty="0" smtClean="0">
                <a:latin typeface="Meiryo UI" panose="020B0604030504040204" pitchFamily="50" charset="-128"/>
                <a:ea typeface="Meiryo UI" panose="020B0604030504040204" pitchFamily="50" charset="-128"/>
              </a:rPr>
              <a:t>　詳細</a:t>
            </a:r>
            <a:r>
              <a:rPr lang="ja-JP" altLang="en-US" sz="1000" dirty="0">
                <a:latin typeface="Meiryo UI" panose="020B0604030504040204" pitchFamily="50" charset="-128"/>
                <a:ea typeface="Meiryo UI" panose="020B0604030504040204" pitchFamily="50" charset="-128"/>
              </a:rPr>
              <a:t>は大阪府</a:t>
            </a:r>
            <a:r>
              <a:rPr lang="en-US" altLang="ja-JP" sz="1000" dirty="0">
                <a:latin typeface="Meiryo UI" panose="020B0604030504040204" pitchFamily="50" charset="-128"/>
                <a:ea typeface="Meiryo UI" panose="020B0604030504040204" pitchFamily="50" charset="-128"/>
              </a:rPr>
              <a:t>HP</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hlinkClick r:id="rId3"/>
              </a:rPr>
              <a:t>https://www.pref.osaka.lg.jp/keikakusuishin/syuuroushien/syateki.html</a:t>
            </a:r>
            <a:r>
              <a:rPr lang="ja-JP" altLang="en-US" sz="1000" dirty="0">
                <a:latin typeface="Meiryo UI" panose="020B0604030504040204" pitchFamily="50" charset="-128"/>
                <a:ea typeface="Meiryo UI" panose="020B0604030504040204" pitchFamily="50" charset="-128"/>
              </a:rPr>
              <a:t>）をご覧ください</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a:lnSpc>
                <a:spcPts val="1870"/>
              </a:lnSpc>
              <a:spcBef>
                <a:spcPts val="0"/>
              </a:spcBef>
            </a:pPr>
            <a:r>
              <a:rPr lang="ja-JP" altLang="en-US" sz="900" dirty="0" smtClean="0">
                <a:latin typeface="Meiryo UI" panose="020B0604030504040204" pitchFamily="50" charset="-128"/>
                <a:ea typeface="Meiryo UI" panose="020B0604030504040204" pitchFamily="50" charset="-128"/>
              </a:rPr>
              <a:t>　</a:t>
            </a:r>
            <a:r>
              <a:rPr lang="en-US" altLang="ja-JP" sz="900" dirty="0" smtClean="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協力事業所：精神障がいのある方の訓練の受入れに理解と熱意があり、大阪府が適当と認めた</a:t>
            </a:r>
            <a:r>
              <a:rPr lang="ja-JP" altLang="en-US" sz="900" dirty="0" smtClean="0">
                <a:latin typeface="Meiryo UI" panose="020B0604030504040204" pitchFamily="50" charset="-128"/>
                <a:ea typeface="Meiryo UI" panose="020B0604030504040204" pitchFamily="50" charset="-128"/>
              </a:rPr>
              <a:t>事業所　</a:t>
            </a:r>
            <a:endParaRPr lang="ja-JP" altLang="en-US" sz="10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1392724" y="4129630"/>
            <a:ext cx="3178668" cy="335989"/>
          </a:xfrm>
          <a:prstGeom prst="rect">
            <a:avLst/>
          </a:prstGeom>
          <a:noFill/>
        </p:spPr>
        <p:txBody>
          <a:bodyPr wrap="square" rtlCol="0">
            <a:spAutoFit/>
          </a:bodyPr>
          <a:lstStyle/>
          <a:p>
            <a:pPr>
              <a:lnSpc>
                <a:spcPts val="1870"/>
              </a:lnSpc>
              <a:spcBef>
                <a:spcPts val="0"/>
              </a:spcBef>
            </a:pPr>
            <a:r>
              <a:rPr lang="ja-JP" altLang="en-US" sz="900" dirty="0">
                <a:latin typeface="Meiryo UI" panose="020B0604030504040204" pitchFamily="50" charset="-128"/>
                <a:ea typeface="Meiryo UI" panose="020B0604030504040204" pitchFamily="50" charset="-128"/>
              </a:rPr>
              <a:t>いずれも大阪府内</a:t>
            </a:r>
            <a:r>
              <a:rPr lang="ja-JP" altLang="en-US" sz="900" dirty="0" smtClean="0">
                <a:latin typeface="Meiryo UI" panose="020B0604030504040204" pitchFamily="50" charset="-128"/>
                <a:ea typeface="Meiryo UI" panose="020B0604030504040204" pitchFamily="50" charset="-128"/>
              </a:rPr>
              <a:t>に事業所</a:t>
            </a:r>
            <a:r>
              <a:rPr lang="ja-JP" altLang="en-US" sz="900" dirty="0">
                <a:latin typeface="Meiryo UI" panose="020B0604030504040204" pitchFamily="50" charset="-128"/>
                <a:ea typeface="Meiryo UI" panose="020B0604030504040204" pitchFamily="50" charset="-128"/>
              </a:rPr>
              <a:t>等</a:t>
            </a:r>
            <a:r>
              <a:rPr lang="ja-JP" altLang="en-US" sz="900" dirty="0" smtClean="0">
                <a:latin typeface="Meiryo UI" panose="020B0604030504040204" pitchFamily="50" charset="-128"/>
                <a:ea typeface="Meiryo UI" panose="020B0604030504040204" pitchFamily="50" charset="-128"/>
              </a:rPr>
              <a:t>を設置して</a:t>
            </a:r>
            <a:r>
              <a:rPr lang="ja-JP" altLang="en-US" sz="900" dirty="0">
                <a:latin typeface="Meiryo UI" panose="020B0604030504040204" pitchFamily="50" charset="-128"/>
                <a:ea typeface="Meiryo UI" panose="020B0604030504040204" pitchFamily="50" charset="-128"/>
              </a:rPr>
              <a:t>いる場合に限ります。</a:t>
            </a:r>
            <a:endParaRPr lang="en-US" altLang="ja-JP" sz="900" dirty="0">
              <a:latin typeface="Meiryo UI" panose="020B0604030504040204" pitchFamily="50" charset="-128"/>
              <a:ea typeface="Meiryo UI" panose="020B0604030504040204" pitchFamily="50" charset="-128"/>
            </a:endParaRPr>
          </a:p>
        </p:txBody>
      </p:sp>
      <p:sp>
        <p:nvSpPr>
          <p:cNvPr id="16" name="角丸四角形 15"/>
          <p:cNvSpPr/>
          <p:nvPr/>
        </p:nvSpPr>
        <p:spPr>
          <a:xfrm>
            <a:off x="328277" y="213908"/>
            <a:ext cx="4201256" cy="370352"/>
          </a:xfrm>
          <a:prstGeom prst="roundRect">
            <a:avLst>
              <a:gd name="adj" fmla="val 50000"/>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40000"/>
              </a:spcBef>
            </a:pPr>
            <a:r>
              <a:rPr kumimoji="1" lang="ja-JP" altLang="en-US" sz="1100" dirty="0" smtClean="0">
                <a:solidFill>
                  <a:schemeClr val="tx1"/>
                </a:solidFill>
                <a:latin typeface="Meiryo UI" panose="020B0604030504040204" pitchFamily="50" charset="-128"/>
                <a:ea typeface="Meiryo UI" panose="020B0604030504040204" pitchFamily="50" charset="-128"/>
              </a:rPr>
              <a:t>大阪府精神障がい者社会生活適応訓練事業（通称「社適」）とは</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sp>
        <p:nvSpPr>
          <p:cNvPr id="27" name="角丸四角形 26"/>
          <p:cNvSpPr/>
          <p:nvPr/>
        </p:nvSpPr>
        <p:spPr>
          <a:xfrm>
            <a:off x="298960" y="1743857"/>
            <a:ext cx="5350763" cy="370352"/>
          </a:xfrm>
          <a:prstGeom prst="roundRect">
            <a:avLst>
              <a:gd name="adj" fmla="val 50000"/>
            </a:avLst>
          </a:prstGeom>
          <a:solidFill>
            <a:srgbClr val="FF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ct val="40000"/>
              </a:spcBef>
            </a:pPr>
            <a:r>
              <a:rPr lang="ja-JP" altLang="en-US" sz="1100" dirty="0" smtClean="0">
                <a:solidFill>
                  <a:schemeClr val="tx1"/>
                </a:solidFill>
                <a:latin typeface="Meiryo UI" panose="020B0604030504040204" pitchFamily="50" charset="-128"/>
                <a:ea typeface="Meiryo UI" panose="020B0604030504040204" pitchFamily="50" charset="-128"/>
              </a:rPr>
              <a:t>第２部</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rPr>
              <a:t>体験</a:t>
            </a:r>
            <a:r>
              <a:rPr lang="ja-JP" altLang="en-US" sz="1100" dirty="0">
                <a:solidFill>
                  <a:schemeClr val="tx1"/>
                </a:solidFill>
                <a:latin typeface="Meiryo UI" panose="020B0604030504040204" pitchFamily="50" charset="-128"/>
                <a:ea typeface="Meiryo UI" panose="020B0604030504040204" pitchFamily="50" charset="-128"/>
              </a:rPr>
              <a:t>報告「社会生活適応訓練事業を利用して</a:t>
            </a:r>
            <a:r>
              <a:rPr lang="ja-JP" altLang="en-US" sz="1100" dirty="0" smtClean="0">
                <a:solidFill>
                  <a:schemeClr val="tx1"/>
                </a:solidFill>
                <a:latin typeface="Meiryo UI" panose="020B0604030504040204" pitchFamily="50" charset="-128"/>
                <a:ea typeface="Meiryo UI" panose="020B0604030504040204" pitchFamily="50" charset="-128"/>
              </a:rPr>
              <a:t>」</a:t>
            </a:r>
            <a:r>
              <a:rPr lang="en-US" altLang="ja-JP" sz="1100" dirty="0" smtClean="0">
                <a:solidFill>
                  <a:schemeClr val="tx1"/>
                </a:solidFill>
                <a:latin typeface="Meiryo UI" panose="020B0604030504040204" pitchFamily="50" charset="-128"/>
                <a:ea typeface="Meiryo UI" panose="020B0604030504040204" pitchFamily="50" charset="-128"/>
              </a:rPr>
              <a:t>』</a:t>
            </a:r>
            <a:r>
              <a:rPr lang="ja-JP" altLang="en-US" sz="1100" dirty="0" err="1" smtClean="0">
                <a:solidFill>
                  <a:schemeClr val="tx1"/>
                </a:solidFill>
                <a:latin typeface="Meiryo UI" panose="020B0604030504040204" pitchFamily="50" charset="-128"/>
                <a:ea typeface="Meiryo UI" panose="020B0604030504040204" pitchFamily="50" charset="-128"/>
              </a:rPr>
              <a:t>にて</a:t>
            </a:r>
            <a:r>
              <a:rPr lang="ja-JP" altLang="en-US" sz="1100" dirty="0">
                <a:solidFill>
                  <a:schemeClr val="tx1"/>
                </a:solidFill>
                <a:latin typeface="Meiryo UI" panose="020B0604030504040204" pitchFamily="50" charset="-128"/>
                <a:ea typeface="Meiryo UI" panose="020B0604030504040204" pitchFamily="50" charset="-128"/>
              </a:rPr>
              <a:t>ご登壇いただく</a:t>
            </a:r>
            <a:r>
              <a:rPr lang="ja-JP" altLang="en-US" sz="1100" dirty="0" smtClean="0">
                <a:solidFill>
                  <a:schemeClr val="tx1"/>
                </a:solidFill>
                <a:latin typeface="Meiryo UI" panose="020B0604030504040204" pitchFamily="50" charset="-128"/>
                <a:ea typeface="Meiryo UI" panose="020B0604030504040204" pitchFamily="50" charset="-128"/>
              </a:rPr>
              <a:t>事業所</a:t>
            </a:r>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298959" y="2300893"/>
            <a:ext cx="6937261" cy="721917"/>
          </a:xfrm>
          <a:prstGeom prst="roundRect">
            <a:avLst/>
          </a:prstGeom>
          <a:no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40000"/>
              </a:spcBef>
            </a:pPr>
            <a:endParaRPr lang="en-US" altLang="ja-JP" sz="100" dirty="0" smtClean="0">
              <a:solidFill>
                <a:schemeClr val="tx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bwMode="white">
          <a:xfrm>
            <a:off x="475643" y="2132117"/>
            <a:ext cx="2683640" cy="335989"/>
          </a:xfrm>
          <a:prstGeom prst="rect">
            <a:avLst/>
          </a:prstGeom>
          <a:solidFill>
            <a:schemeClr val="bg1"/>
          </a:solidFill>
        </p:spPr>
        <p:txBody>
          <a:bodyPr wrap="square" rtlCol="0">
            <a:spAutoFit/>
          </a:bodyPr>
          <a:lstStyle/>
          <a:p>
            <a:pPr>
              <a:lnSpc>
                <a:spcPts val="1870"/>
              </a:lnSpc>
              <a:spcBef>
                <a:spcPts val="0"/>
              </a:spcBef>
            </a:pPr>
            <a:r>
              <a:rPr lang="ja-JP" altLang="ja-JP" sz="1100" b="1" dirty="0">
                <a:latin typeface="Meiryo UI" panose="020B0604030504040204" pitchFamily="50" charset="-128"/>
                <a:ea typeface="Meiryo UI" panose="020B0604030504040204" pitchFamily="50" charset="-128"/>
              </a:rPr>
              <a:t>ラ・レコルト</a:t>
            </a:r>
            <a:r>
              <a:rPr lang="ja-JP" altLang="ja-JP" sz="1100" b="1" dirty="0" smtClean="0">
                <a:latin typeface="Meiryo UI" panose="020B0604030504040204" pitchFamily="50" charset="-128"/>
                <a:ea typeface="Meiryo UI" panose="020B0604030504040204" pitchFamily="50" charset="-128"/>
              </a:rPr>
              <a:t>茨木（就労</a:t>
            </a:r>
            <a:r>
              <a:rPr lang="ja-JP" altLang="ja-JP" sz="1100" b="1" dirty="0">
                <a:latin typeface="Meiryo UI" panose="020B0604030504040204" pitchFamily="50" charset="-128"/>
                <a:ea typeface="Meiryo UI" panose="020B0604030504040204" pitchFamily="50" charset="-128"/>
              </a:rPr>
              <a:t>移行</a:t>
            </a:r>
            <a:r>
              <a:rPr lang="ja-JP" altLang="ja-JP" sz="1100" b="1" dirty="0" smtClean="0">
                <a:latin typeface="Meiryo UI" panose="020B0604030504040204" pitchFamily="50" charset="-128"/>
                <a:ea typeface="Meiryo UI" panose="020B0604030504040204" pitchFamily="50" charset="-128"/>
              </a:rPr>
              <a:t>支援</a:t>
            </a:r>
            <a:r>
              <a:rPr lang="ja-JP" altLang="en-US" sz="1100" b="1" dirty="0" smtClean="0">
                <a:latin typeface="Meiryo UI" panose="020B0604030504040204" pitchFamily="50" charset="-128"/>
                <a:ea typeface="Meiryo UI" panose="020B0604030504040204" pitchFamily="50" charset="-128"/>
              </a:rPr>
              <a:t>事業所</a:t>
            </a:r>
            <a:r>
              <a:rPr lang="ja-JP" altLang="ja-JP" sz="1100" b="1" dirty="0" smtClean="0">
                <a:latin typeface="Meiryo UI" panose="020B0604030504040204" pitchFamily="50" charset="-128"/>
                <a:ea typeface="Meiryo UI" panose="020B0604030504040204" pitchFamily="50" charset="-128"/>
              </a:rPr>
              <a:t>）</a:t>
            </a:r>
            <a:endParaRPr lang="en-US" altLang="ja-JP" sz="1100" b="1" dirty="0" smtClean="0">
              <a:latin typeface="Meiryo UI" panose="020B0604030504040204" pitchFamily="50" charset="-128"/>
              <a:ea typeface="Meiryo UI" panose="020B0604030504040204" pitchFamily="50" charset="-128"/>
            </a:endParaRPr>
          </a:p>
        </p:txBody>
      </p:sp>
      <p:sp>
        <p:nvSpPr>
          <p:cNvPr id="29" name="角丸四角形 28"/>
          <p:cNvSpPr/>
          <p:nvPr/>
        </p:nvSpPr>
        <p:spPr>
          <a:xfrm>
            <a:off x="298960" y="3282013"/>
            <a:ext cx="6937260" cy="721917"/>
          </a:xfrm>
          <a:prstGeom prst="roundRect">
            <a:avLst/>
          </a:prstGeom>
          <a:no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t>　</a:t>
            </a:r>
            <a:r>
              <a:rPr lang="ja-JP" altLang="en-US" sz="1000" dirty="0" smtClean="0">
                <a:solidFill>
                  <a:schemeClr val="tx1"/>
                </a:solidFill>
                <a:latin typeface="Meiryo UI" panose="020B0604030504040204" pitchFamily="50" charset="-128"/>
                <a:ea typeface="Meiryo UI" panose="020B0604030504040204" pitchFamily="50" charset="-128"/>
              </a:rPr>
              <a:t>百貨店</a:t>
            </a:r>
            <a:r>
              <a:rPr lang="ja-JP" altLang="en-US" sz="1000" dirty="0">
                <a:solidFill>
                  <a:schemeClr val="tx1"/>
                </a:solidFill>
                <a:latin typeface="Meiryo UI" panose="020B0604030504040204" pitchFamily="50" charset="-128"/>
                <a:ea typeface="Meiryo UI" panose="020B0604030504040204" pitchFamily="50" charset="-128"/>
              </a:rPr>
              <a:t>「大丸」「松坂屋」などを展開するＪＦＲグループの特例子会社です</a:t>
            </a:r>
            <a:r>
              <a:rPr lang="ja-JP" altLang="en-US" sz="1000" dirty="0" smtClean="0">
                <a:solidFill>
                  <a:schemeClr val="tx1"/>
                </a:solidFill>
                <a:latin typeface="Meiryo UI" panose="020B0604030504040204" pitchFamily="50" charset="-128"/>
                <a:ea typeface="Meiryo UI" panose="020B0604030504040204" pitchFamily="50" charset="-128"/>
              </a:rPr>
              <a:t>。障</a:t>
            </a:r>
            <a:r>
              <a:rPr lang="ja-JP" altLang="en-US" sz="1000" dirty="0">
                <a:solidFill>
                  <a:schemeClr val="tx1"/>
                </a:solidFill>
                <a:latin typeface="Meiryo UI" panose="020B0604030504040204" pitchFamily="50" charset="-128"/>
                <a:ea typeface="Meiryo UI" panose="020B0604030504040204" pitchFamily="50" charset="-128"/>
              </a:rPr>
              <a:t>がい者の方々が仕事を通じてお客様や社会に役立っていることを実感できる会社をめざしています</a:t>
            </a:r>
            <a:r>
              <a:rPr lang="ja-JP" altLang="en-US" sz="1000" dirty="0" smtClean="0">
                <a:solidFill>
                  <a:schemeClr val="tx1"/>
                </a:solidFill>
                <a:latin typeface="Meiryo UI" panose="020B0604030504040204" pitchFamily="50" charset="-128"/>
                <a:ea typeface="Meiryo UI" panose="020B0604030504040204" pitchFamily="50" charset="-128"/>
              </a:rPr>
              <a:t>。</a:t>
            </a:r>
            <a:endParaRPr lang="ja-JP" altLang="en-US" sz="1000" dirty="0">
              <a:solidFill>
                <a:schemeClr val="tx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bwMode="white">
          <a:xfrm>
            <a:off x="494487" y="3083440"/>
            <a:ext cx="2822934" cy="335989"/>
          </a:xfrm>
          <a:prstGeom prst="rect">
            <a:avLst/>
          </a:prstGeom>
          <a:solidFill>
            <a:schemeClr val="bg1"/>
          </a:solidFill>
        </p:spPr>
        <p:txBody>
          <a:bodyPr wrap="square" rtlCol="0">
            <a:spAutoFit/>
          </a:bodyPr>
          <a:lstStyle/>
          <a:p>
            <a:pPr>
              <a:lnSpc>
                <a:spcPts val="1870"/>
              </a:lnSpc>
              <a:spcBef>
                <a:spcPts val="0"/>
              </a:spcBef>
            </a:pPr>
            <a:r>
              <a:rPr lang="ja-JP" altLang="en-US" sz="1100" b="1" dirty="0" smtClean="0">
                <a:latin typeface="Meiryo UI" panose="020B0604030504040204" pitchFamily="50" charset="-128"/>
                <a:ea typeface="Meiryo UI" panose="020B0604030504040204" pitchFamily="50" charset="-128"/>
              </a:rPr>
              <a:t>株式会社　</a:t>
            </a:r>
            <a:r>
              <a:rPr lang="en-US" altLang="ja-JP" sz="1100" b="1" dirty="0" smtClean="0">
                <a:latin typeface="Meiryo UI" panose="020B0604030504040204" pitchFamily="50" charset="-128"/>
                <a:ea typeface="Meiryo UI" panose="020B0604030504040204" pitchFamily="50" charset="-128"/>
              </a:rPr>
              <a:t>JFR</a:t>
            </a:r>
            <a:r>
              <a:rPr lang="ja-JP" altLang="en-US" sz="1100" b="1" dirty="0" smtClean="0">
                <a:latin typeface="Meiryo UI" panose="020B0604030504040204" pitchFamily="50" charset="-128"/>
                <a:ea typeface="Meiryo UI" panose="020B0604030504040204" pitchFamily="50" charset="-128"/>
              </a:rPr>
              <a:t>クリエ（社適の協力事業所）</a:t>
            </a:r>
          </a:p>
        </p:txBody>
      </p:sp>
      <p:sp>
        <p:nvSpPr>
          <p:cNvPr id="33" name="テキスト ボックス 32">
            <a:hlinkClick r:id="rId4"/>
          </p:cNvPr>
          <p:cNvSpPr txBox="1"/>
          <p:nvPr/>
        </p:nvSpPr>
        <p:spPr>
          <a:xfrm>
            <a:off x="971526" y="7971617"/>
            <a:ext cx="2187757" cy="507831"/>
          </a:xfrm>
          <a:prstGeom prst="rect">
            <a:avLst/>
          </a:prstGeom>
          <a:noFill/>
        </p:spPr>
        <p:txBody>
          <a:bodyPr wrap="square" rtlCol="0">
            <a:spAutoFit/>
          </a:bodyPr>
          <a:lstStyle/>
          <a:p>
            <a:r>
              <a:rPr lang="en-US" altLang="ja-JP" sz="900" dirty="0">
                <a:hlinkClick r:id="rId5"/>
              </a:rPr>
              <a:t>https://</a:t>
            </a:r>
            <a:r>
              <a:rPr lang="en-US" altLang="ja-JP" sz="900" dirty="0" smtClean="0">
                <a:hlinkClick r:id="rId5"/>
              </a:rPr>
              <a:t>www.shinsei.pref.osaka.lg.jp/ers/input?tetudukiId=2022080087</a:t>
            </a:r>
            <a:endParaRPr lang="en-US" altLang="ja-JP" sz="900" dirty="0" smtClean="0"/>
          </a:p>
          <a:p>
            <a:endParaRPr lang="ja-JP" altLang="en-US" sz="900" dirty="0"/>
          </a:p>
        </p:txBody>
      </p:sp>
      <p:sp>
        <p:nvSpPr>
          <p:cNvPr id="35" name="テキスト ボックス 34">
            <a:hlinkClick r:id="rId6"/>
          </p:cNvPr>
          <p:cNvSpPr txBox="1"/>
          <p:nvPr/>
        </p:nvSpPr>
        <p:spPr>
          <a:xfrm>
            <a:off x="4235041" y="7949802"/>
            <a:ext cx="1975453" cy="369332"/>
          </a:xfrm>
          <a:prstGeom prst="rect">
            <a:avLst/>
          </a:prstGeom>
          <a:noFill/>
        </p:spPr>
        <p:txBody>
          <a:bodyPr wrap="square" rtlCol="0">
            <a:spAutoFit/>
          </a:bodyPr>
          <a:lstStyle/>
          <a:p>
            <a:r>
              <a:rPr lang="en-US" altLang="ja-JP" sz="900" u="sng" dirty="0">
                <a:hlinkClick r:id="rId7"/>
              </a:rPr>
              <a:t>https://www.shinsei.pref.osaka.lg.jp/ers/input?tetudukiId=2022080080</a:t>
            </a:r>
            <a:endParaRPr lang="ja-JP" altLang="en-US" sz="900" dirty="0"/>
          </a:p>
        </p:txBody>
      </p:sp>
      <p:sp>
        <p:nvSpPr>
          <p:cNvPr id="37" name="角丸四角形 36"/>
          <p:cNvSpPr/>
          <p:nvPr/>
        </p:nvSpPr>
        <p:spPr>
          <a:xfrm>
            <a:off x="695886" y="6720951"/>
            <a:ext cx="2621535" cy="1612047"/>
          </a:xfrm>
          <a:prstGeom prst="roundRect">
            <a:avLst>
              <a:gd name="adj" fmla="val 0"/>
            </a:avLst>
          </a:prstGeom>
          <a:noFill/>
          <a:ln w="19050" cmpd="thickThin">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40000"/>
              </a:spcBef>
            </a:pPr>
            <a:endParaRPr lang="en-US" altLang="ja-JP" sz="100" dirty="0" smtClean="0">
              <a:solidFill>
                <a:schemeClr val="tx1"/>
              </a:solidFill>
              <a:latin typeface="Meiryo UI" panose="020B0604030504040204" pitchFamily="50" charset="-128"/>
              <a:ea typeface="Meiryo UI" panose="020B0604030504040204" pitchFamily="50" charset="-128"/>
            </a:endParaRPr>
          </a:p>
        </p:txBody>
      </p:sp>
      <p:sp>
        <p:nvSpPr>
          <p:cNvPr id="38" name="テキスト ボックス 37"/>
          <p:cNvSpPr txBox="1"/>
          <p:nvPr/>
        </p:nvSpPr>
        <p:spPr bwMode="white">
          <a:xfrm>
            <a:off x="1172426" y="6669901"/>
            <a:ext cx="1668457" cy="335989"/>
          </a:xfrm>
          <a:prstGeom prst="rect">
            <a:avLst/>
          </a:prstGeom>
          <a:solidFill>
            <a:schemeClr val="bg1"/>
          </a:solidFill>
        </p:spPr>
        <p:txBody>
          <a:bodyPr wrap="square" rtlCol="0">
            <a:spAutoFit/>
          </a:bodyPr>
          <a:lstStyle/>
          <a:p>
            <a:pPr algn="ctr">
              <a:lnSpc>
                <a:spcPts val="1870"/>
              </a:lnSpc>
              <a:spcBef>
                <a:spcPts val="0"/>
              </a:spcBef>
            </a:pPr>
            <a:r>
              <a:rPr lang="ja-JP" altLang="en-US" sz="1100" b="1" dirty="0">
                <a:latin typeface="Meiryo UI" panose="020B0604030504040204" pitchFamily="50" charset="-128"/>
                <a:ea typeface="Meiryo UI" panose="020B0604030504040204" pitchFamily="50" charset="-128"/>
              </a:rPr>
              <a:t>企業（参加対象の①）</a:t>
            </a:r>
            <a:endParaRPr lang="en-US" altLang="ja-JP" sz="1100" b="1" dirty="0">
              <a:latin typeface="Meiryo UI" panose="020B0604030504040204" pitchFamily="50" charset="-128"/>
              <a:ea typeface="Meiryo UI" panose="020B0604030504040204" pitchFamily="50" charset="-128"/>
            </a:endParaRPr>
          </a:p>
        </p:txBody>
      </p:sp>
      <p:sp>
        <p:nvSpPr>
          <p:cNvPr id="39" name="角丸四角形 38"/>
          <p:cNvSpPr/>
          <p:nvPr/>
        </p:nvSpPr>
        <p:spPr>
          <a:xfrm>
            <a:off x="3912001" y="6720950"/>
            <a:ext cx="2621535" cy="1612047"/>
          </a:xfrm>
          <a:prstGeom prst="roundRect">
            <a:avLst>
              <a:gd name="adj" fmla="val 0"/>
            </a:avLst>
          </a:prstGeom>
          <a:noFill/>
          <a:ln w="19050" cmpd="thickThin">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40000"/>
              </a:spcBef>
            </a:pPr>
            <a:endParaRPr lang="en-US" altLang="ja-JP" sz="100" dirty="0" smtClean="0">
              <a:solidFill>
                <a:schemeClr val="tx1"/>
              </a:solidFill>
              <a:latin typeface="Meiryo UI" panose="020B0604030504040204" pitchFamily="50" charset="-128"/>
              <a:ea typeface="Meiryo UI" panose="020B0604030504040204" pitchFamily="50" charset="-128"/>
            </a:endParaRPr>
          </a:p>
        </p:txBody>
      </p:sp>
      <p:sp>
        <p:nvSpPr>
          <p:cNvPr id="40" name="テキスト ボックス 39"/>
          <p:cNvSpPr txBox="1"/>
          <p:nvPr/>
        </p:nvSpPr>
        <p:spPr bwMode="white">
          <a:xfrm>
            <a:off x="4150271" y="6663630"/>
            <a:ext cx="2144996" cy="335989"/>
          </a:xfrm>
          <a:prstGeom prst="rect">
            <a:avLst/>
          </a:prstGeom>
          <a:solidFill>
            <a:schemeClr val="bg1"/>
          </a:solidFill>
        </p:spPr>
        <p:txBody>
          <a:bodyPr wrap="square" rtlCol="0">
            <a:spAutoFit/>
          </a:bodyPr>
          <a:lstStyle/>
          <a:p>
            <a:pPr>
              <a:lnSpc>
                <a:spcPts val="1870"/>
              </a:lnSpc>
              <a:spcBef>
                <a:spcPts val="0"/>
              </a:spcBef>
            </a:pPr>
            <a:r>
              <a:rPr lang="ja-JP" altLang="en-US" sz="1100" b="1" dirty="0">
                <a:latin typeface="Meiryo UI" panose="020B0604030504040204" pitchFamily="50" charset="-128"/>
                <a:ea typeface="Meiryo UI" panose="020B0604030504040204" pitchFamily="50" charset="-128"/>
              </a:rPr>
              <a:t>支援機関（参加対象の②～⑥）</a:t>
            </a:r>
            <a:endParaRPr lang="en-US" altLang="ja-JP" sz="1100" b="1" dirty="0">
              <a:latin typeface="Meiryo UI" panose="020B0604030504040204" pitchFamily="50" charset="-128"/>
              <a:ea typeface="Meiryo UI" panose="020B0604030504040204" pitchFamily="50" charset="-128"/>
            </a:endParaRPr>
          </a:p>
        </p:txBody>
      </p:sp>
      <p:sp>
        <p:nvSpPr>
          <p:cNvPr id="6" name="フローチャート: 端子 5"/>
          <p:cNvSpPr/>
          <p:nvPr/>
        </p:nvSpPr>
        <p:spPr>
          <a:xfrm>
            <a:off x="353236" y="6098339"/>
            <a:ext cx="1008112" cy="309579"/>
          </a:xfrm>
          <a:prstGeom prst="flowChartTerminator">
            <a:avLst/>
          </a:prstGeom>
          <a:solidFill>
            <a:schemeClr val="accent5">
              <a:lumMod val="9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spcBef>
                <a:spcPct val="40000"/>
              </a:spcBef>
            </a:pPr>
            <a:r>
              <a:rPr lang="ja-JP" altLang="en-US" sz="1100" dirty="0">
                <a:solidFill>
                  <a:schemeClr val="tx1"/>
                </a:solidFill>
                <a:latin typeface="Meiryo UI" panose="020B0604030504040204" pitchFamily="50" charset="-128"/>
                <a:ea typeface="Meiryo UI" panose="020B0604030504040204" pitchFamily="50" charset="-128"/>
              </a:rPr>
              <a:t>参加申込</a:t>
            </a:r>
          </a:p>
        </p:txBody>
      </p:sp>
      <p:sp>
        <p:nvSpPr>
          <p:cNvPr id="4" name="正方形/長方形 3"/>
          <p:cNvSpPr/>
          <p:nvPr/>
        </p:nvSpPr>
        <p:spPr>
          <a:xfrm>
            <a:off x="313001" y="2489399"/>
            <a:ext cx="6815201" cy="400110"/>
          </a:xfrm>
          <a:prstGeom prst="rect">
            <a:avLst/>
          </a:prstGeom>
        </p:spPr>
        <p:txBody>
          <a:bodyPr wrap="square">
            <a:spAutoFit/>
          </a:bodyPr>
          <a:lstStyle/>
          <a:p>
            <a:r>
              <a:rPr lang="ja-JP" altLang="en-US"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豊かな将来像と人生設計</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のため</a:t>
            </a:r>
            <a:r>
              <a:rPr lang="ja-JP" altLang="en-US" sz="1000" dirty="0" smtClean="0">
                <a:latin typeface="Meiryo UI" panose="020B0604030504040204" pitchFamily="50" charset="-128"/>
                <a:ea typeface="Meiryo UI" panose="020B0604030504040204" pitchFamily="50" charset="-128"/>
              </a:rPr>
              <a:t>に就職</a:t>
            </a:r>
            <a:r>
              <a:rPr lang="ja-JP" altLang="en-US" sz="1000" dirty="0">
                <a:latin typeface="Meiryo UI" panose="020B0604030504040204" pitchFamily="50" charset="-128"/>
                <a:ea typeface="Meiryo UI" panose="020B0604030504040204" pitchFamily="50" charset="-128"/>
              </a:rPr>
              <a:t>の先にある将来を考えられるサポートを大切にしています</a:t>
            </a:r>
            <a:r>
              <a:rPr lang="ja-JP" altLang="en-US" sz="1000" dirty="0" smtClean="0">
                <a:latin typeface="Meiryo UI" panose="020B0604030504040204" pitchFamily="50" charset="-128"/>
                <a:ea typeface="Meiryo UI" panose="020B0604030504040204" pitchFamily="50" charset="-128"/>
              </a:rPr>
              <a:t>。就労</a:t>
            </a:r>
            <a:r>
              <a:rPr lang="ja-JP" altLang="en-US" sz="1000" dirty="0">
                <a:latin typeface="Meiryo UI" panose="020B0604030504040204" pitchFamily="50" charset="-128"/>
                <a:ea typeface="Meiryo UI" panose="020B0604030504040204" pitchFamily="50" charset="-128"/>
              </a:rPr>
              <a:t>の力となる</a:t>
            </a:r>
            <a:r>
              <a:rPr lang="en-US" altLang="ja-JP" sz="1000" dirty="0">
                <a:latin typeface="Meiryo UI" panose="020B0604030504040204" pitchFamily="50" charset="-128"/>
                <a:ea typeface="Meiryo UI" panose="020B0604030504040204" pitchFamily="50" charset="-128"/>
              </a:rPr>
              <a:t>70</a:t>
            </a:r>
            <a:r>
              <a:rPr lang="ja-JP" altLang="en-US" sz="1000" dirty="0">
                <a:latin typeface="Meiryo UI" panose="020B0604030504040204" pitchFamily="50" charset="-128"/>
                <a:ea typeface="Meiryo UI" panose="020B0604030504040204" pitchFamily="50" charset="-128"/>
              </a:rPr>
              <a:t>種類以上の資格講座や就活プログラム等</a:t>
            </a:r>
            <a:r>
              <a:rPr lang="ja-JP" altLang="en-US" sz="1000" dirty="0" smtClean="0">
                <a:latin typeface="Meiryo UI" panose="020B0604030504040204" pitchFamily="50" charset="-128"/>
                <a:ea typeface="Meiryo UI" panose="020B0604030504040204" pitchFamily="50" charset="-128"/>
              </a:rPr>
              <a:t>で</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働き続けられる自分</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を応援する事業所です。</a:t>
            </a:r>
          </a:p>
        </p:txBody>
      </p:sp>
      <p:pic>
        <p:nvPicPr>
          <p:cNvPr id="10" name="図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679366" y="6940570"/>
            <a:ext cx="1031047" cy="1031047"/>
          </a:xfrm>
          <a:prstGeom prst="rect">
            <a:avLst/>
          </a:prstGeom>
        </p:spPr>
      </p:pic>
      <p:pic>
        <p:nvPicPr>
          <p:cNvPr id="13" name="図 1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420719" y="6940570"/>
            <a:ext cx="1076727" cy="1076727"/>
          </a:xfrm>
          <a:prstGeom prst="rect">
            <a:avLst/>
          </a:prstGeom>
        </p:spPr>
      </p:pic>
    </p:spTree>
    <p:extLst>
      <p:ext uri="{BB962C8B-B14F-4D97-AF65-F5344CB8AC3E}">
        <p14:creationId xmlns:p14="http://schemas.microsoft.com/office/powerpoint/2010/main" val="2491682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spcBef>
            <a:spcPct val="40000"/>
          </a:spcBef>
          <a:defRPr sz="2000" dirty="0">
            <a:solidFill>
              <a:srgbClr val="7030A0"/>
            </a:solidFill>
            <a:ea typeface="HGS創英角ﾎﾟｯﾌﾟ体"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34DD9B0B25B234B8DC16CA5FAC4B523" ma:contentTypeVersion="0" ma:contentTypeDescription="新しいドキュメントを作成します。" ma:contentTypeScope="" ma:versionID="d2a389d0811de54a726a21fb609300d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F2CEF6-148B-4D45-961F-FB3822F0E6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3EB8B26-1369-410A-9CBE-7BA5DC46CE35}">
  <ds:schemaRefs>
    <ds:schemaRef ds:uri="http://schemas.microsoft.com/sharepoint/v3/contenttype/forms"/>
  </ds:schemaRefs>
</ds:datastoreItem>
</file>

<file path=customXml/itemProps3.xml><?xml version="1.0" encoding="utf-8"?>
<ds:datastoreItem xmlns:ds="http://schemas.openxmlformats.org/officeDocument/2006/customXml" ds:itemID="{554E7BD2-25DF-4E8E-A765-EECF4D9FEB2D}">
  <ds:schemaRefs>
    <ds:schemaRef ds:uri="http://purl.org/dc/terms/"/>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8844</TotalTime>
  <Words>1137</Words>
  <Application>Microsoft Office PowerPoint</Application>
  <PresentationFormat>ユーザー設定</PresentationFormat>
  <Paragraphs>83</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ＭＳ Ｐ明朝</vt:lpstr>
      <vt:lpstr>Arial</vt:lpstr>
      <vt:lpstr>Wingdings</vt:lpstr>
      <vt:lpstr>標準デザイン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特例子会社設立セミナー</dc:title>
  <dc:creator>大阪府職員端末機１７年度１２月調達</dc:creator>
  <cp:lastModifiedBy>工藤　菜々美</cp:lastModifiedBy>
  <cp:revision>1167</cp:revision>
  <cp:lastPrinted>2022-09-02T02:29:23Z</cp:lastPrinted>
  <dcterms:created xsi:type="dcterms:W3CDTF">2010-06-01T06:31:04Z</dcterms:created>
  <dcterms:modified xsi:type="dcterms:W3CDTF">2022-09-05T06:28:26Z</dcterms:modified>
</cp:coreProperties>
</file>