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9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235825" cy="10439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7" userDrawn="1">
          <p15:clr>
            <a:srgbClr val="A4A3A4"/>
          </p15:clr>
        </p15:guide>
        <p15:guide id="2" pos="2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脇　真奈美" initials="山脇　真奈美" lastIdx="1" clrIdx="0">
    <p:extLst>
      <p:ext uri="{19B8F6BF-5375-455C-9EA6-DF929625EA0E}">
        <p15:presenceInfo xmlns:p15="http://schemas.microsoft.com/office/powerpoint/2012/main" userId="S-1-5-21-161959346-1900351369-444732941-26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66FF"/>
    <a:srgbClr val="CCFFFF"/>
    <a:srgbClr val="CC9900"/>
    <a:srgbClr val="DDDDDD"/>
    <a:srgbClr val="FFCCFF"/>
    <a:srgbClr val="FFCC99"/>
    <a:srgbClr val="FFCCCC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5" autoAdjust="0"/>
    <p:restoredTop sz="97662" autoAdjust="0"/>
  </p:normalViewPr>
  <p:slideViewPr>
    <p:cSldViewPr>
      <p:cViewPr>
        <p:scale>
          <a:sx n="95" d="100"/>
          <a:sy n="95" d="100"/>
        </p:scale>
        <p:origin x="1596" y="66"/>
      </p:cViewPr>
      <p:guideLst>
        <p:guide orient="horz" pos="3237"/>
        <p:guide pos="22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0D1E6-E95D-4EDC-99A7-AE1C27C2F6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DB474B-7D13-4C97-8BA1-3324F8105962}">
      <dgm:prSet custT="1"/>
      <dgm:spPr/>
      <dgm:t>
        <a:bodyPr/>
        <a:lstStyle/>
        <a:p>
          <a:pPr algn="l"/>
          <a:r>
            <a:rPr lang="ja-JP" altLang="en-US" sz="1400" b="1" u="none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■</a:t>
          </a:r>
          <a:r>
            <a:rPr lang="ja-JP" sz="1400" b="1" u="none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プログラム</a:t>
          </a:r>
          <a:endParaRPr lang="en-US" sz="1400" u="none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A93E2607-BDF4-45BC-8612-26019EA391EE}" type="parTrans" cxnId="{D37670C9-E8B0-4776-A814-1155F66EAC70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360CBCDB-C766-4302-B252-39C374922F8A}" type="sibTrans" cxnId="{D37670C9-E8B0-4776-A814-1155F66EAC70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7C1E5C9C-5033-4CB5-9A14-D1910291FF2E}">
      <dgm:prSet custT="1"/>
      <dgm:spPr/>
      <dgm:t>
        <a:bodyPr/>
        <a:lstStyle/>
        <a:p>
          <a:pPr algn="l"/>
          <a:r>
            <a:rPr 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１　</a:t>
          </a:r>
          <a:r>
            <a:rPr 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障害者雇用納付金及び助成金の各種制度について</a:t>
          </a:r>
          <a:endParaRPr lang="en-US" sz="1400" b="1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EFF7EFE5-5517-4FA1-B677-31BA9FFACD90}" type="parTrans" cxnId="{67F5C902-62B5-4005-BE29-A2AE59B88822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F9180404-9704-43C0-BEB3-43259D2A7982}" type="sibTrans" cxnId="{67F5C902-62B5-4005-BE29-A2AE59B88822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538FE241-14A8-4233-BA39-D1BDA07A6675}">
      <dgm:prSet custT="1"/>
      <dgm:spPr/>
      <dgm:t>
        <a:bodyPr anchor="ctr"/>
        <a:lstStyle/>
        <a:p>
          <a:pPr algn="r"/>
          <a:r>
            <a: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（独）高齢・障害・求職者雇用支援機構　大阪支部</a:t>
          </a:r>
          <a:r>
            <a:rPr lang="ja-JP" altLang="en-US" sz="120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10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統括</a:t>
          </a:r>
          <a:r>
            <a:rPr lang="ja-JP" altLang="en-US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　丹羽　政仁 氏</a:t>
          </a:r>
          <a:r>
            <a:rPr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</a:t>
          </a:r>
          <a:endParaRPr lang="en-US" sz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79E48887-9FDA-4F4F-BF16-3926AE47818B}" type="parTrans" cxnId="{5A884549-B295-45DF-BF2C-1C928F0FDA38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4152733F-6D3A-44AB-842E-3B528DE99D00}" type="sibTrans" cxnId="{5A884549-B295-45DF-BF2C-1C928F0FDA38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BFF3B8B3-CAED-4C30-BE77-9A970806E6CF}">
      <dgm:prSet custT="1"/>
      <dgm:spPr/>
      <dgm:t>
        <a:bodyPr anchor="ctr"/>
        <a:lstStyle/>
        <a:p>
          <a:pPr algn="r"/>
          <a:r>
            <a: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　　　　</a:t>
          </a:r>
          <a:r>
            <a:rPr lang="ja-JP" sz="1200" b="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大阪府障がい者雇用促進センター　上席調査役　</a:t>
          </a:r>
          <a:r>
            <a:rPr lang="ja-JP" altLang="en-US" sz="1200" b="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松田　達久</a:t>
          </a:r>
          <a:endParaRPr lang="en-US" sz="1200" b="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5C7A731A-759A-456C-AB71-1AD60D23A104}" type="parTrans" cxnId="{8790CCDA-6441-42E9-87D8-E923356BC2A5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4108229D-FE24-4C9D-9D8F-E4D7C92BE5BF}" type="sibTrans" cxnId="{8790CCDA-6441-42E9-87D8-E923356BC2A5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7CA38D3E-1DD9-4839-93DB-CD5EEAB5D279}">
      <dgm:prSet custT="1"/>
      <dgm:spPr/>
      <dgm:t>
        <a:bodyPr/>
        <a:lstStyle/>
        <a:p>
          <a:pPr algn="l"/>
          <a:r>
            <a:rPr 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３　</a:t>
          </a:r>
          <a:r>
            <a:rPr 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先進企業の事例</a:t>
          </a:r>
          <a:r>
            <a:rPr 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紹介</a:t>
          </a:r>
          <a:r>
            <a:rPr lang="en-US" alt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 </a:t>
          </a:r>
          <a:r>
            <a:rPr 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「</a:t>
          </a:r>
          <a:r>
            <a:rPr lang="ja-JP" sz="1400" b="1" dirty="0" err="1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</a:t>
          </a:r>
          <a:r>
            <a:rPr lang="ja-JP" sz="1400" b="1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がい</a:t>
          </a:r>
          <a:r>
            <a:rPr 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者の雇用管理について」</a:t>
          </a:r>
          <a:endParaRPr lang="en-US" sz="1400" b="1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0652803F-F4F4-480B-AFF7-8165E2F49F40}" type="parTrans" cxnId="{BD1A1121-D0B2-4580-9C26-1F5C65619FB4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1924C967-05D8-4DE7-835E-A03FF5948EEA}" type="sibTrans" cxnId="{BD1A1121-D0B2-4580-9C26-1F5C65619FB4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3F27FA70-12BD-4A0E-8F34-E77B6F0D8B07}">
      <dgm:prSet custT="1"/>
      <dgm:spPr/>
      <dgm:t>
        <a:bodyPr anchor="ctr"/>
        <a:lstStyle/>
        <a:p>
          <a:pPr algn="r"/>
          <a:r>
            <a:rPr lang="ja-JP" altLang="en-US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</a:t>
          </a:r>
          <a:r>
            <a:rPr 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ウツエバルブ株式会社</a:t>
          </a:r>
          <a:r>
            <a:rPr 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総務部</a:t>
          </a:r>
          <a:r>
            <a:rPr 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総務課　湯川</a:t>
          </a:r>
          <a:r>
            <a:rPr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諄</a:t>
          </a:r>
          <a:r>
            <a: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 </a:t>
          </a:r>
          <a:r>
            <a:rPr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氏</a:t>
          </a:r>
          <a:r>
            <a:rPr 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endParaRPr lang="en-US" sz="14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4A0EEEC5-85F0-4183-8444-47BFC0AED50F}" type="parTrans" cxnId="{1BF23C2B-58F8-4F8B-9746-C5BF141B4EBE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0AFE5433-4B06-4139-86CD-65B43BC51CD7}" type="sibTrans" cxnId="{1BF23C2B-58F8-4F8B-9746-C5BF141B4EBE}">
      <dgm:prSet/>
      <dgm:spPr/>
      <dgm:t>
        <a:bodyPr/>
        <a:lstStyle/>
        <a:p>
          <a:pPr algn="l"/>
          <a:endParaRPr lang="en-US" sz="140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CB80BFC0-5067-4713-A18A-9578AC0D0CA4}">
      <dgm:prSet custT="1"/>
      <dgm:spPr/>
      <dgm:t>
        <a:bodyPr anchor="ctr"/>
        <a:lstStyle/>
        <a:p>
          <a:pPr algn="l"/>
          <a:r>
            <a:rPr 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２　</a:t>
          </a:r>
          <a:r>
            <a:rPr lang="ja-JP" sz="1400" b="1" dirty="0" err="1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障がい</a:t>
          </a:r>
          <a:r>
            <a:rPr lang="ja-JP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者雇用の基本</a:t>
          </a:r>
          <a:r>
            <a:rPr lang="ja-JP" altLang="en-US" sz="14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について</a:t>
          </a:r>
          <a:endParaRPr lang="en-US" sz="14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790288D8-AB0B-4C96-AFF2-5935696D1349}" type="parTrans" cxnId="{22852EE0-1C46-4428-9DD0-1B6A7E19B043}">
      <dgm:prSet/>
      <dgm:spPr/>
      <dgm:t>
        <a:bodyPr/>
        <a:lstStyle/>
        <a:p>
          <a:endParaRPr kumimoji="1" lang="ja-JP" altLang="en-US"/>
        </a:p>
      </dgm:t>
    </dgm:pt>
    <dgm:pt modelId="{791C919E-5AC6-4FFE-A98F-4C7517896522}" type="sibTrans" cxnId="{22852EE0-1C46-4428-9DD0-1B6A7E19B043}">
      <dgm:prSet/>
      <dgm:spPr/>
      <dgm:t>
        <a:bodyPr/>
        <a:lstStyle/>
        <a:p>
          <a:endParaRPr kumimoji="1" lang="ja-JP" altLang="en-US"/>
        </a:p>
      </dgm:t>
    </dgm:pt>
    <dgm:pt modelId="{D067B12C-C29E-42D6-822D-68AB2DF897BE}" type="pres">
      <dgm:prSet presAssocID="{6B50D1E6-E95D-4EDC-99A7-AE1C27C2F6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B309D231-46E7-4831-8E05-FE93E4EB404D}" type="pres">
      <dgm:prSet presAssocID="{E1DB474B-7D13-4C97-8BA1-3324F8105962}" presName="thickLine" presStyleLbl="alignNode1" presStyleIdx="0" presStyleCnt="7"/>
      <dgm:spPr/>
    </dgm:pt>
    <dgm:pt modelId="{E88063EB-E4B3-4A1D-BBDE-78457CC1FAA5}" type="pres">
      <dgm:prSet presAssocID="{E1DB474B-7D13-4C97-8BA1-3324F8105962}" presName="horz1" presStyleCnt="0"/>
      <dgm:spPr/>
    </dgm:pt>
    <dgm:pt modelId="{C65110FA-4DC2-4851-B6D2-15BF49BA5DC1}" type="pres">
      <dgm:prSet presAssocID="{E1DB474B-7D13-4C97-8BA1-3324F8105962}" presName="tx1" presStyleLbl="revTx" presStyleIdx="0" presStyleCnt="7"/>
      <dgm:spPr/>
      <dgm:t>
        <a:bodyPr/>
        <a:lstStyle/>
        <a:p>
          <a:endParaRPr kumimoji="1" lang="ja-JP" altLang="en-US"/>
        </a:p>
      </dgm:t>
    </dgm:pt>
    <dgm:pt modelId="{7C008DA5-F5EB-4BED-9EF6-8AEE0FFA886E}" type="pres">
      <dgm:prSet presAssocID="{E1DB474B-7D13-4C97-8BA1-3324F8105962}" presName="vert1" presStyleCnt="0"/>
      <dgm:spPr/>
    </dgm:pt>
    <dgm:pt modelId="{6BBE56ED-7ACF-4641-A31D-794789A34BF6}" type="pres">
      <dgm:prSet presAssocID="{7C1E5C9C-5033-4CB5-9A14-D1910291FF2E}" presName="thickLine" presStyleLbl="alignNode1" presStyleIdx="1" presStyleCnt="7"/>
      <dgm:spPr/>
    </dgm:pt>
    <dgm:pt modelId="{564B61CF-7D7D-4EE7-9DA3-8A2881B5031B}" type="pres">
      <dgm:prSet presAssocID="{7C1E5C9C-5033-4CB5-9A14-D1910291FF2E}" presName="horz1" presStyleCnt="0"/>
      <dgm:spPr/>
    </dgm:pt>
    <dgm:pt modelId="{7597C75B-8A53-4272-9803-ECE77F070E98}" type="pres">
      <dgm:prSet presAssocID="{7C1E5C9C-5033-4CB5-9A14-D1910291FF2E}" presName="tx1" presStyleLbl="revTx" presStyleIdx="1" presStyleCnt="7"/>
      <dgm:spPr/>
      <dgm:t>
        <a:bodyPr/>
        <a:lstStyle/>
        <a:p>
          <a:endParaRPr kumimoji="1" lang="ja-JP" altLang="en-US"/>
        </a:p>
      </dgm:t>
    </dgm:pt>
    <dgm:pt modelId="{E1700D95-B94F-4F51-B061-08E72AA61A34}" type="pres">
      <dgm:prSet presAssocID="{7C1E5C9C-5033-4CB5-9A14-D1910291FF2E}" presName="vert1" presStyleCnt="0"/>
      <dgm:spPr/>
    </dgm:pt>
    <dgm:pt modelId="{A7A04D31-174D-4706-8AAE-557FA38AAE8E}" type="pres">
      <dgm:prSet presAssocID="{538FE241-14A8-4233-BA39-D1BDA07A6675}" presName="thickLine" presStyleLbl="alignNode1" presStyleIdx="2" presStyleCnt="7"/>
      <dgm:spPr/>
    </dgm:pt>
    <dgm:pt modelId="{3E06E562-E06E-4A03-AA13-76215696D545}" type="pres">
      <dgm:prSet presAssocID="{538FE241-14A8-4233-BA39-D1BDA07A6675}" presName="horz1" presStyleCnt="0"/>
      <dgm:spPr/>
    </dgm:pt>
    <dgm:pt modelId="{12AD2F9F-F8CE-48BD-9EEF-2D0D2CF52A06}" type="pres">
      <dgm:prSet presAssocID="{538FE241-14A8-4233-BA39-D1BDA07A6675}" presName="tx1" presStyleLbl="revTx" presStyleIdx="2" presStyleCnt="7"/>
      <dgm:spPr/>
      <dgm:t>
        <a:bodyPr/>
        <a:lstStyle/>
        <a:p>
          <a:endParaRPr kumimoji="1" lang="ja-JP" altLang="en-US"/>
        </a:p>
      </dgm:t>
    </dgm:pt>
    <dgm:pt modelId="{2C7BB1FE-C0B5-4D65-868C-0EDB83F43EF9}" type="pres">
      <dgm:prSet presAssocID="{538FE241-14A8-4233-BA39-D1BDA07A6675}" presName="vert1" presStyleCnt="0"/>
      <dgm:spPr/>
    </dgm:pt>
    <dgm:pt modelId="{6F4C302D-50D7-44DB-B8E7-E46D2841E674}" type="pres">
      <dgm:prSet presAssocID="{CB80BFC0-5067-4713-A18A-9578AC0D0CA4}" presName="thickLine" presStyleLbl="alignNode1" presStyleIdx="3" presStyleCnt="7"/>
      <dgm:spPr/>
    </dgm:pt>
    <dgm:pt modelId="{6293C565-5A7F-45DC-9958-75F99C4B4639}" type="pres">
      <dgm:prSet presAssocID="{CB80BFC0-5067-4713-A18A-9578AC0D0CA4}" presName="horz1" presStyleCnt="0"/>
      <dgm:spPr/>
    </dgm:pt>
    <dgm:pt modelId="{9AC637B2-3087-4A25-8582-0DCABFEF9BF8}" type="pres">
      <dgm:prSet presAssocID="{CB80BFC0-5067-4713-A18A-9578AC0D0CA4}" presName="tx1" presStyleLbl="revTx" presStyleIdx="3" presStyleCnt="7"/>
      <dgm:spPr/>
      <dgm:t>
        <a:bodyPr/>
        <a:lstStyle/>
        <a:p>
          <a:endParaRPr kumimoji="1" lang="ja-JP" altLang="en-US"/>
        </a:p>
      </dgm:t>
    </dgm:pt>
    <dgm:pt modelId="{FD17173B-E99B-448B-8953-F9F647F1E00B}" type="pres">
      <dgm:prSet presAssocID="{CB80BFC0-5067-4713-A18A-9578AC0D0CA4}" presName="vert1" presStyleCnt="0"/>
      <dgm:spPr/>
    </dgm:pt>
    <dgm:pt modelId="{73E9A11B-5921-4E0E-A839-B31771CD650C}" type="pres">
      <dgm:prSet presAssocID="{BFF3B8B3-CAED-4C30-BE77-9A970806E6CF}" presName="thickLine" presStyleLbl="alignNode1" presStyleIdx="4" presStyleCnt="7"/>
      <dgm:spPr/>
    </dgm:pt>
    <dgm:pt modelId="{C99FCD94-E974-4B2A-AD23-8894F0C7608A}" type="pres">
      <dgm:prSet presAssocID="{BFF3B8B3-CAED-4C30-BE77-9A970806E6CF}" presName="horz1" presStyleCnt="0"/>
      <dgm:spPr/>
    </dgm:pt>
    <dgm:pt modelId="{52449BA6-A984-405E-9DB4-25DD5B1575CA}" type="pres">
      <dgm:prSet presAssocID="{BFF3B8B3-CAED-4C30-BE77-9A970806E6CF}" presName="tx1" presStyleLbl="revTx" presStyleIdx="4" presStyleCnt="7"/>
      <dgm:spPr/>
      <dgm:t>
        <a:bodyPr/>
        <a:lstStyle/>
        <a:p>
          <a:endParaRPr kumimoji="1" lang="ja-JP" altLang="en-US"/>
        </a:p>
      </dgm:t>
    </dgm:pt>
    <dgm:pt modelId="{1D11C59B-5A6D-45EB-90CA-1A6F81EF3853}" type="pres">
      <dgm:prSet presAssocID="{BFF3B8B3-CAED-4C30-BE77-9A970806E6CF}" presName="vert1" presStyleCnt="0"/>
      <dgm:spPr/>
    </dgm:pt>
    <dgm:pt modelId="{2C159694-F151-400B-8FCE-0396FB00641E}" type="pres">
      <dgm:prSet presAssocID="{7CA38D3E-1DD9-4839-93DB-CD5EEAB5D279}" presName="thickLine" presStyleLbl="alignNode1" presStyleIdx="5" presStyleCnt="7"/>
      <dgm:spPr/>
    </dgm:pt>
    <dgm:pt modelId="{A71B90D1-B2C7-421F-A854-454FC0F2DCE6}" type="pres">
      <dgm:prSet presAssocID="{7CA38D3E-1DD9-4839-93DB-CD5EEAB5D279}" presName="horz1" presStyleCnt="0"/>
      <dgm:spPr/>
    </dgm:pt>
    <dgm:pt modelId="{7023C24C-4977-4635-89DD-B0054F8874D0}" type="pres">
      <dgm:prSet presAssocID="{7CA38D3E-1DD9-4839-93DB-CD5EEAB5D279}" presName="tx1" presStyleLbl="revTx" presStyleIdx="5" presStyleCnt="7"/>
      <dgm:spPr/>
      <dgm:t>
        <a:bodyPr/>
        <a:lstStyle/>
        <a:p>
          <a:endParaRPr kumimoji="1" lang="ja-JP" altLang="en-US"/>
        </a:p>
      </dgm:t>
    </dgm:pt>
    <dgm:pt modelId="{FC84D334-D2E6-436E-9E9C-FFB61EA011CC}" type="pres">
      <dgm:prSet presAssocID="{7CA38D3E-1DD9-4839-93DB-CD5EEAB5D279}" presName="vert1" presStyleCnt="0"/>
      <dgm:spPr/>
    </dgm:pt>
    <dgm:pt modelId="{CD6A23EE-FA84-4BF4-A0B1-5C55D5ECE063}" type="pres">
      <dgm:prSet presAssocID="{3F27FA70-12BD-4A0E-8F34-E77B6F0D8B07}" presName="thickLine" presStyleLbl="alignNode1" presStyleIdx="6" presStyleCnt="7"/>
      <dgm:spPr/>
    </dgm:pt>
    <dgm:pt modelId="{90F0D06E-A631-421C-9624-6EA1B80212B2}" type="pres">
      <dgm:prSet presAssocID="{3F27FA70-12BD-4A0E-8F34-E77B6F0D8B07}" presName="horz1" presStyleCnt="0"/>
      <dgm:spPr/>
    </dgm:pt>
    <dgm:pt modelId="{A074DB81-2A8B-449C-9E05-4FB9DDB3A940}" type="pres">
      <dgm:prSet presAssocID="{3F27FA70-12BD-4A0E-8F34-E77B6F0D8B07}" presName="tx1" presStyleLbl="revTx" presStyleIdx="6" presStyleCnt="7"/>
      <dgm:spPr/>
      <dgm:t>
        <a:bodyPr/>
        <a:lstStyle/>
        <a:p>
          <a:endParaRPr kumimoji="1" lang="ja-JP" altLang="en-US"/>
        </a:p>
      </dgm:t>
    </dgm:pt>
    <dgm:pt modelId="{0F81A94B-A91E-422C-B974-D68F733814AA}" type="pres">
      <dgm:prSet presAssocID="{3F27FA70-12BD-4A0E-8F34-E77B6F0D8B07}" presName="vert1" presStyleCnt="0"/>
      <dgm:spPr/>
    </dgm:pt>
  </dgm:ptLst>
  <dgm:cxnLst>
    <dgm:cxn modelId="{D37670C9-E8B0-4776-A814-1155F66EAC70}" srcId="{6B50D1E6-E95D-4EDC-99A7-AE1C27C2F685}" destId="{E1DB474B-7D13-4C97-8BA1-3324F8105962}" srcOrd="0" destOrd="0" parTransId="{A93E2607-BDF4-45BC-8612-26019EA391EE}" sibTransId="{360CBCDB-C766-4302-B252-39C374922F8A}"/>
    <dgm:cxn modelId="{5A884549-B295-45DF-BF2C-1C928F0FDA38}" srcId="{6B50D1E6-E95D-4EDC-99A7-AE1C27C2F685}" destId="{538FE241-14A8-4233-BA39-D1BDA07A6675}" srcOrd="2" destOrd="0" parTransId="{79E48887-9FDA-4F4F-BF16-3926AE47818B}" sibTransId="{4152733F-6D3A-44AB-842E-3B528DE99D00}"/>
    <dgm:cxn modelId="{B3DE52CC-65F5-40E7-85D7-53AC08E0E423}" type="presOf" srcId="{7CA38D3E-1DD9-4839-93DB-CD5EEAB5D279}" destId="{7023C24C-4977-4635-89DD-B0054F8874D0}" srcOrd="0" destOrd="0" presId="urn:microsoft.com/office/officeart/2008/layout/LinedList"/>
    <dgm:cxn modelId="{7BE33C7F-08DC-4E29-B48F-A6B41048FF5D}" type="presOf" srcId="{CB80BFC0-5067-4713-A18A-9578AC0D0CA4}" destId="{9AC637B2-3087-4A25-8582-0DCABFEF9BF8}" srcOrd="0" destOrd="0" presId="urn:microsoft.com/office/officeart/2008/layout/LinedList"/>
    <dgm:cxn modelId="{1BF23C2B-58F8-4F8B-9746-C5BF141B4EBE}" srcId="{6B50D1E6-E95D-4EDC-99A7-AE1C27C2F685}" destId="{3F27FA70-12BD-4A0E-8F34-E77B6F0D8B07}" srcOrd="6" destOrd="0" parTransId="{4A0EEEC5-85F0-4183-8444-47BFC0AED50F}" sibTransId="{0AFE5433-4B06-4139-86CD-65B43BC51CD7}"/>
    <dgm:cxn modelId="{9BAF9A44-BAC0-49CF-91BC-298FC76E8EDC}" type="presOf" srcId="{538FE241-14A8-4233-BA39-D1BDA07A6675}" destId="{12AD2F9F-F8CE-48BD-9EEF-2D0D2CF52A06}" srcOrd="0" destOrd="0" presId="urn:microsoft.com/office/officeart/2008/layout/LinedList"/>
    <dgm:cxn modelId="{BD1A1121-D0B2-4580-9C26-1F5C65619FB4}" srcId="{6B50D1E6-E95D-4EDC-99A7-AE1C27C2F685}" destId="{7CA38D3E-1DD9-4839-93DB-CD5EEAB5D279}" srcOrd="5" destOrd="0" parTransId="{0652803F-F4F4-480B-AFF7-8165E2F49F40}" sibTransId="{1924C967-05D8-4DE7-835E-A03FF5948EEA}"/>
    <dgm:cxn modelId="{67F5C902-62B5-4005-BE29-A2AE59B88822}" srcId="{6B50D1E6-E95D-4EDC-99A7-AE1C27C2F685}" destId="{7C1E5C9C-5033-4CB5-9A14-D1910291FF2E}" srcOrd="1" destOrd="0" parTransId="{EFF7EFE5-5517-4FA1-B677-31BA9FFACD90}" sibTransId="{F9180404-9704-43C0-BEB3-43259D2A7982}"/>
    <dgm:cxn modelId="{4D1826A8-0B2B-4313-8841-D6B6521014FD}" type="presOf" srcId="{E1DB474B-7D13-4C97-8BA1-3324F8105962}" destId="{C65110FA-4DC2-4851-B6D2-15BF49BA5DC1}" srcOrd="0" destOrd="0" presId="urn:microsoft.com/office/officeart/2008/layout/LinedList"/>
    <dgm:cxn modelId="{22852EE0-1C46-4428-9DD0-1B6A7E19B043}" srcId="{6B50D1E6-E95D-4EDC-99A7-AE1C27C2F685}" destId="{CB80BFC0-5067-4713-A18A-9578AC0D0CA4}" srcOrd="3" destOrd="0" parTransId="{790288D8-AB0B-4C96-AFF2-5935696D1349}" sibTransId="{791C919E-5AC6-4FFE-A98F-4C7517896522}"/>
    <dgm:cxn modelId="{8E3056FC-3198-4327-AFDC-654E2BA45A69}" type="presOf" srcId="{7C1E5C9C-5033-4CB5-9A14-D1910291FF2E}" destId="{7597C75B-8A53-4272-9803-ECE77F070E98}" srcOrd="0" destOrd="0" presId="urn:microsoft.com/office/officeart/2008/layout/LinedList"/>
    <dgm:cxn modelId="{6A58164C-50BC-401C-B15F-819E7B3963FE}" type="presOf" srcId="{BFF3B8B3-CAED-4C30-BE77-9A970806E6CF}" destId="{52449BA6-A984-405E-9DB4-25DD5B1575CA}" srcOrd="0" destOrd="0" presId="urn:microsoft.com/office/officeart/2008/layout/LinedList"/>
    <dgm:cxn modelId="{EC4A8322-4D3F-4F6D-8062-DCE6484FA343}" type="presOf" srcId="{3F27FA70-12BD-4A0E-8F34-E77B6F0D8B07}" destId="{A074DB81-2A8B-449C-9E05-4FB9DDB3A940}" srcOrd="0" destOrd="0" presId="urn:microsoft.com/office/officeart/2008/layout/LinedList"/>
    <dgm:cxn modelId="{85CAC70F-1734-4666-9A50-994A80486E22}" type="presOf" srcId="{6B50D1E6-E95D-4EDC-99A7-AE1C27C2F685}" destId="{D067B12C-C29E-42D6-822D-68AB2DF897BE}" srcOrd="0" destOrd="0" presId="urn:microsoft.com/office/officeart/2008/layout/LinedList"/>
    <dgm:cxn modelId="{8790CCDA-6441-42E9-87D8-E923356BC2A5}" srcId="{6B50D1E6-E95D-4EDC-99A7-AE1C27C2F685}" destId="{BFF3B8B3-CAED-4C30-BE77-9A970806E6CF}" srcOrd="4" destOrd="0" parTransId="{5C7A731A-759A-456C-AB71-1AD60D23A104}" sibTransId="{4108229D-FE24-4C9D-9D8F-E4D7C92BE5BF}"/>
    <dgm:cxn modelId="{756257E7-42BA-4FBC-BCFF-093F887C1E7A}" type="presParOf" srcId="{D067B12C-C29E-42D6-822D-68AB2DF897BE}" destId="{B309D231-46E7-4831-8E05-FE93E4EB404D}" srcOrd="0" destOrd="0" presId="urn:microsoft.com/office/officeart/2008/layout/LinedList"/>
    <dgm:cxn modelId="{FC3CF891-06A9-4DA6-9EB7-E803B9F2E049}" type="presParOf" srcId="{D067B12C-C29E-42D6-822D-68AB2DF897BE}" destId="{E88063EB-E4B3-4A1D-BBDE-78457CC1FAA5}" srcOrd="1" destOrd="0" presId="urn:microsoft.com/office/officeart/2008/layout/LinedList"/>
    <dgm:cxn modelId="{4181CEB9-F9D8-44CF-B499-25E4CA582EB3}" type="presParOf" srcId="{E88063EB-E4B3-4A1D-BBDE-78457CC1FAA5}" destId="{C65110FA-4DC2-4851-B6D2-15BF49BA5DC1}" srcOrd="0" destOrd="0" presId="urn:microsoft.com/office/officeart/2008/layout/LinedList"/>
    <dgm:cxn modelId="{CFEE0BC7-4EE3-411C-A953-6EC623AE4E72}" type="presParOf" srcId="{E88063EB-E4B3-4A1D-BBDE-78457CC1FAA5}" destId="{7C008DA5-F5EB-4BED-9EF6-8AEE0FFA886E}" srcOrd="1" destOrd="0" presId="urn:microsoft.com/office/officeart/2008/layout/LinedList"/>
    <dgm:cxn modelId="{232382EC-2E37-40B5-A91F-5269DDEA1D84}" type="presParOf" srcId="{D067B12C-C29E-42D6-822D-68AB2DF897BE}" destId="{6BBE56ED-7ACF-4641-A31D-794789A34BF6}" srcOrd="2" destOrd="0" presId="urn:microsoft.com/office/officeart/2008/layout/LinedList"/>
    <dgm:cxn modelId="{719595D2-58C8-411E-8F4C-61C9B673E43E}" type="presParOf" srcId="{D067B12C-C29E-42D6-822D-68AB2DF897BE}" destId="{564B61CF-7D7D-4EE7-9DA3-8A2881B5031B}" srcOrd="3" destOrd="0" presId="urn:microsoft.com/office/officeart/2008/layout/LinedList"/>
    <dgm:cxn modelId="{278B923C-EA13-46E5-B55E-5072A27CFAE4}" type="presParOf" srcId="{564B61CF-7D7D-4EE7-9DA3-8A2881B5031B}" destId="{7597C75B-8A53-4272-9803-ECE77F070E98}" srcOrd="0" destOrd="0" presId="urn:microsoft.com/office/officeart/2008/layout/LinedList"/>
    <dgm:cxn modelId="{31F9E1C3-AD3F-469B-AA6A-42D893831680}" type="presParOf" srcId="{564B61CF-7D7D-4EE7-9DA3-8A2881B5031B}" destId="{E1700D95-B94F-4F51-B061-08E72AA61A34}" srcOrd="1" destOrd="0" presId="urn:microsoft.com/office/officeart/2008/layout/LinedList"/>
    <dgm:cxn modelId="{07B461C2-A71D-4541-B780-BC838B75DD68}" type="presParOf" srcId="{D067B12C-C29E-42D6-822D-68AB2DF897BE}" destId="{A7A04D31-174D-4706-8AAE-557FA38AAE8E}" srcOrd="4" destOrd="0" presId="urn:microsoft.com/office/officeart/2008/layout/LinedList"/>
    <dgm:cxn modelId="{D82158BA-FF8F-483B-B664-25600A20DD04}" type="presParOf" srcId="{D067B12C-C29E-42D6-822D-68AB2DF897BE}" destId="{3E06E562-E06E-4A03-AA13-76215696D545}" srcOrd="5" destOrd="0" presId="urn:microsoft.com/office/officeart/2008/layout/LinedList"/>
    <dgm:cxn modelId="{3511C469-8E30-42F7-AB4A-20DF97AD775F}" type="presParOf" srcId="{3E06E562-E06E-4A03-AA13-76215696D545}" destId="{12AD2F9F-F8CE-48BD-9EEF-2D0D2CF52A06}" srcOrd="0" destOrd="0" presId="urn:microsoft.com/office/officeart/2008/layout/LinedList"/>
    <dgm:cxn modelId="{1B6AE29C-DBA1-468E-9C17-9AABFD8766FE}" type="presParOf" srcId="{3E06E562-E06E-4A03-AA13-76215696D545}" destId="{2C7BB1FE-C0B5-4D65-868C-0EDB83F43EF9}" srcOrd="1" destOrd="0" presId="urn:microsoft.com/office/officeart/2008/layout/LinedList"/>
    <dgm:cxn modelId="{A49DD2DE-D0BF-41CF-8CB3-80FCCD10BF82}" type="presParOf" srcId="{D067B12C-C29E-42D6-822D-68AB2DF897BE}" destId="{6F4C302D-50D7-44DB-B8E7-E46D2841E674}" srcOrd="6" destOrd="0" presId="urn:microsoft.com/office/officeart/2008/layout/LinedList"/>
    <dgm:cxn modelId="{B2B35B7C-737E-46BA-BCD4-3390AEBC9D2C}" type="presParOf" srcId="{D067B12C-C29E-42D6-822D-68AB2DF897BE}" destId="{6293C565-5A7F-45DC-9958-75F99C4B4639}" srcOrd="7" destOrd="0" presId="urn:microsoft.com/office/officeart/2008/layout/LinedList"/>
    <dgm:cxn modelId="{1D2C8CBF-4D18-4F94-99A7-1678BC89B416}" type="presParOf" srcId="{6293C565-5A7F-45DC-9958-75F99C4B4639}" destId="{9AC637B2-3087-4A25-8582-0DCABFEF9BF8}" srcOrd="0" destOrd="0" presId="urn:microsoft.com/office/officeart/2008/layout/LinedList"/>
    <dgm:cxn modelId="{3F767E6A-3C46-44D2-8AF0-E1752579EDB9}" type="presParOf" srcId="{6293C565-5A7F-45DC-9958-75F99C4B4639}" destId="{FD17173B-E99B-448B-8953-F9F647F1E00B}" srcOrd="1" destOrd="0" presId="urn:microsoft.com/office/officeart/2008/layout/LinedList"/>
    <dgm:cxn modelId="{14F8E8EA-D126-4A03-A9CC-59DC818C4700}" type="presParOf" srcId="{D067B12C-C29E-42D6-822D-68AB2DF897BE}" destId="{73E9A11B-5921-4E0E-A839-B31771CD650C}" srcOrd="8" destOrd="0" presId="urn:microsoft.com/office/officeart/2008/layout/LinedList"/>
    <dgm:cxn modelId="{6707D1F3-E33A-4706-93CE-6D8AD5A72D0F}" type="presParOf" srcId="{D067B12C-C29E-42D6-822D-68AB2DF897BE}" destId="{C99FCD94-E974-4B2A-AD23-8894F0C7608A}" srcOrd="9" destOrd="0" presId="urn:microsoft.com/office/officeart/2008/layout/LinedList"/>
    <dgm:cxn modelId="{E8094317-46FD-446E-BA86-F14D6480CCF3}" type="presParOf" srcId="{C99FCD94-E974-4B2A-AD23-8894F0C7608A}" destId="{52449BA6-A984-405E-9DB4-25DD5B1575CA}" srcOrd="0" destOrd="0" presId="urn:microsoft.com/office/officeart/2008/layout/LinedList"/>
    <dgm:cxn modelId="{FCEC2138-904A-48AA-83E3-D5F326BEB19E}" type="presParOf" srcId="{C99FCD94-E974-4B2A-AD23-8894F0C7608A}" destId="{1D11C59B-5A6D-45EB-90CA-1A6F81EF3853}" srcOrd="1" destOrd="0" presId="urn:microsoft.com/office/officeart/2008/layout/LinedList"/>
    <dgm:cxn modelId="{E3312019-C7BA-427F-81C7-311907D34DC1}" type="presParOf" srcId="{D067B12C-C29E-42D6-822D-68AB2DF897BE}" destId="{2C159694-F151-400B-8FCE-0396FB00641E}" srcOrd="10" destOrd="0" presId="urn:microsoft.com/office/officeart/2008/layout/LinedList"/>
    <dgm:cxn modelId="{10A08971-DA87-4D2E-A7BA-E3CFAA32BD58}" type="presParOf" srcId="{D067B12C-C29E-42D6-822D-68AB2DF897BE}" destId="{A71B90D1-B2C7-421F-A854-454FC0F2DCE6}" srcOrd="11" destOrd="0" presId="urn:microsoft.com/office/officeart/2008/layout/LinedList"/>
    <dgm:cxn modelId="{99F358E8-B5BC-465F-B846-AB2A82E93F5C}" type="presParOf" srcId="{A71B90D1-B2C7-421F-A854-454FC0F2DCE6}" destId="{7023C24C-4977-4635-89DD-B0054F8874D0}" srcOrd="0" destOrd="0" presId="urn:microsoft.com/office/officeart/2008/layout/LinedList"/>
    <dgm:cxn modelId="{63B5D73D-DB4B-48B6-8538-F1C586DF9559}" type="presParOf" srcId="{A71B90D1-B2C7-421F-A854-454FC0F2DCE6}" destId="{FC84D334-D2E6-436E-9E9C-FFB61EA011CC}" srcOrd="1" destOrd="0" presId="urn:microsoft.com/office/officeart/2008/layout/LinedList"/>
    <dgm:cxn modelId="{D389F6D5-4601-437E-A8AB-7F40C86A3156}" type="presParOf" srcId="{D067B12C-C29E-42D6-822D-68AB2DF897BE}" destId="{CD6A23EE-FA84-4BF4-A0B1-5C55D5ECE063}" srcOrd="12" destOrd="0" presId="urn:microsoft.com/office/officeart/2008/layout/LinedList"/>
    <dgm:cxn modelId="{0DFF2B01-3348-411E-B6DD-5D344E8C790D}" type="presParOf" srcId="{D067B12C-C29E-42D6-822D-68AB2DF897BE}" destId="{90F0D06E-A631-421C-9624-6EA1B80212B2}" srcOrd="13" destOrd="0" presId="urn:microsoft.com/office/officeart/2008/layout/LinedList"/>
    <dgm:cxn modelId="{732DE6F7-05BC-4FBE-AC29-C20AEE6EB9CC}" type="presParOf" srcId="{90F0D06E-A631-421C-9624-6EA1B80212B2}" destId="{A074DB81-2A8B-449C-9E05-4FB9DDB3A940}" srcOrd="0" destOrd="0" presId="urn:microsoft.com/office/officeart/2008/layout/LinedList"/>
    <dgm:cxn modelId="{6F8EC483-7371-452C-A032-4733F005FBB5}" type="presParOf" srcId="{90F0D06E-A631-421C-9624-6EA1B80212B2}" destId="{0F81A94B-A91E-422C-B974-D68F733814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9D231-46E7-4831-8E05-FE93E4EB404D}">
      <dsp:nvSpPr>
        <dsp:cNvPr id="0" name=""/>
        <dsp:cNvSpPr/>
      </dsp:nvSpPr>
      <dsp:spPr>
        <a:xfrm>
          <a:off x="0" y="342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110FA-4DC2-4851-B6D2-15BF49BA5DC1}">
      <dsp:nvSpPr>
        <dsp:cNvPr id="0" name=""/>
        <dsp:cNvSpPr/>
      </dsp:nvSpPr>
      <dsp:spPr>
        <a:xfrm>
          <a:off x="0" y="342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b="1" u="none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■</a:t>
          </a:r>
          <a:r>
            <a:rPr lang="ja-JP" sz="1400" b="1" u="none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プログラム</a:t>
          </a:r>
          <a:endParaRPr lang="en-US" sz="1400" u="none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342"/>
        <a:ext cx="7107080" cy="400214"/>
      </dsp:txXfrm>
    </dsp:sp>
    <dsp:sp modelId="{6BBE56ED-7ACF-4641-A31D-794789A34BF6}">
      <dsp:nvSpPr>
        <dsp:cNvPr id="0" name=""/>
        <dsp:cNvSpPr/>
      </dsp:nvSpPr>
      <dsp:spPr>
        <a:xfrm>
          <a:off x="0" y="400556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7C75B-8A53-4272-9803-ECE77F070E98}">
      <dsp:nvSpPr>
        <dsp:cNvPr id="0" name=""/>
        <dsp:cNvSpPr/>
      </dsp:nvSpPr>
      <dsp:spPr>
        <a:xfrm>
          <a:off x="0" y="400556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１　</a:t>
          </a:r>
          <a:r>
            <a:rPr lang="ja-JP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障害者雇用納付金及び助成金の各種制度について</a:t>
          </a:r>
          <a:endParaRPr lang="en-US" sz="1400" b="1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400556"/>
        <a:ext cx="7107080" cy="400214"/>
      </dsp:txXfrm>
    </dsp:sp>
    <dsp:sp modelId="{A7A04D31-174D-4706-8AAE-557FA38AAE8E}">
      <dsp:nvSpPr>
        <dsp:cNvPr id="0" name=""/>
        <dsp:cNvSpPr/>
      </dsp:nvSpPr>
      <dsp:spPr>
        <a:xfrm>
          <a:off x="0" y="800770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D2F9F-F8CE-48BD-9EEF-2D0D2CF52A06}">
      <dsp:nvSpPr>
        <dsp:cNvPr id="0" name=""/>
        <dsp:cNvSpPr/>
      </dsp:nvSpPr>
      <dsp:spPr>
        <a:xfrm>
          <a:off x="0" y="800770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2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（独）高齢・障害・求職者雇用支援機構　大阪支部</a:t>
          </a:r>
          <a:r>
            <a:rPr lang="ja-JP" altLang="en-US" sz="1200" kern="120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100" kern="120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統括</a:t>
          </a:r>
          <a:r>
            <a:rPr lang="ja-JP" altLang="en-US" sz="1100" kern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　丹羽　政仁 氏</a:t>
          </a:r>
          <a:r>
            <a:rPr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</a:t>
          </a:r>
          <a:endParaRPr lang="en-US" sz="12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800770"/>
        <a:ext cx="7107080" cy="400214"/>
      </dsp:txXfrm>
    </dsp:sp>
    <dsp:sp modelId="{6F4C302D-50D7-44DB-B8E7-E46D2841E674}">
      <dsp:nvSpPr>
        <dsp:cNvPr id="0" name=""/>
        <dsp:cNvSpPr/>
      </dsp:nvSpPr>
      <dsp:spPr>
        <a:xfrm>
          <a:off x="0" y="1200984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637B2-3087-4A25-8582-0DCABFEF9BF8}">
      <dsp:nvSpPr>
        <dsp:cNvPr id="0" name=""/>
        <dsp:cNvSpPr/>
      </dsp:nvSpPr>
      <dsp:spPr>
        <a:xfrm>
          <a:off x="0" y="1200984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２　</a:t>
          </a:r>
          <a:r>
            <a:rPr lang="ja-JP" sz="1400" b="1" kern="1200" dirty="0" err="1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障がい</a:t>
          </a:r>
          <a:r>
            <a:rPr lang="ja-JP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者雇用の基本</a:t>
          </a:r>
          <a:r>
            <a:rPr lang="ja-JP" altLang="en-US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について</a:t>
          </a:r>
          <a:endParaRPr lang="en-US" sz="14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1200984"/>
        <a:ext cx="7107080" cy="400214"/>
      </dsp:txXfrm>
    </dsp:sp>
    <dsp:sp modelId="{73E9A11B-5921-4E0E-A839-B31771CD650C}">
      <dsp:nvSpPr>
        <dsp:cNvPr id="0" name=""/>
        <dsp:cNvSpPr/>
      </dsp:nvSpPr>
      <dsp:spPr>
        <a:xfrm>
          <a:off x="0" y="1601199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49BA6-A984-405E-9DB4-25DD5B1575CA}">
      <dsp:nvSpPr>
        <dsp:cNvPr id="0" name=""/>
        <dsp:cNvSpPr/>
      </dsp:nvSpPr>
      <dsp:spPr>
        <a:xfrm>
          <a:off x="0" y="1601199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　　　　</a:t>
          </a:r>
          <a:r>
            <a:rPr lang="ja-JP" sz="1200" b="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大阪府障がい者雇用促進センター　上席調査役　</a:t>
          </a:r>
          <a:r>
            <a:rPr lang="ja-JP" altLang="en-US" sz="1200" b="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松田　達久</a:t>
          </a:r>
          <a:endParaRPr lang="en-US" sz="1200" b="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1601199"/>
        <a:ext cx="7107080" cy="400214"/>
      </dsp:txXfrm>
    </dsp:sp>
    <dsp:sp modelId="{2C159694-F151-400B-8FCE-0396FB00641E}">
      <dsp:nvSpPr>
        <dsp:cNvPr id="0" name=""/>
        <dsp:cNvSpPr/>
      </dsp:nvSpPr>
      <dsp:spPr>
        <a:xfrm>
          <a:off x="0" y="2001413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3C24C-4977-4635-89DD-B0054F8874D0}">
      <dsp:nvSpPr>
        <dsp:cNvPr id="0" name=""/>
        <dsp:cNvSpPr/>
      </dsp:nvSpPr>
      <dsp:spPr>
        <a:xfrm>
          <a:off x="0" y="2001413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３　</a:t>
          </a:r>
          <a:r>
            <a:rPr lang="ja-JP" sz="1400" b="1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先進企業の事例</a:t>
          </a:r>
          <a:r>
            <a:rPr lang="ja-JP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紹介</a:t>
          </a:r>
          <a:r>
            <a:rPr lang="en-US" altLang="ja-JP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 </a:t>
          </a:r>
          <a:r>
            <a:rPr lang="ja-JP" sz="1400" b="1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「</a:t>
          </a:r>
          <a:r>
            <a:rPr lang="ja-JP" sz="1400" b="1" kern="1200" dirty="0" err="1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障</a:t>
          </a:r>
          <a:r>
            <a:rPr lang="ja-JP" sz="1400" b="1" kern="1200" dirty="0" err="1">
              <a:latin typeface="BIZ UDPゴシック" panose="020B0400000000000000" pitchFamily="50" charset="-128"/>
              <a:ea typeface="BIZ UDPゴシック" panose="020B0400000000000000" pitchFamily="50" charset="-128"/>
            </a:rPr>
            <a:t>がい</a:t>
          </a:r>
          <a:r>
            <a:rPr lang="ja-JP" sz="1400" b="1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者の雇用管理について」</a:t>
          </a:r>
          <a:endParaRPr lang="en-US" sz="1400" b="1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2001413"/>
        <a:ext cx="7107080" cy="400214"/>
      </dsp:txXfrm>
    </dsp:sp>
    <dsp:sp modelId="{CD6A23EE-FA84-4BF4-A0B1-5C55D5ECE063}">
      <dsp:nvSpPr>
        <dsp:cNvPr id="0" name=""/>
        <dsp:cNvSpPr/>
      </dsp:nvSpPr>
      <dsp:spPr>
        <a:xfrm>
          <a:off x="0" y="2401627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4DB81-2A8B-449C-9E05-4FB9DDB3A940}">
      <dsp:nvSpPr>
        <dsp:cNvPr id="0" name=""/>
        <dsp:cNvSpPr/>
      </dsp:nvSpPr>
      <dsp:spPr>
        <a:xfrm>
          <a:off x="0" y="2401627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　</a:t>
          </a:r>
          <a:r>
            <a:rPr lang="ja-JP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sz="16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ウツエバルブ株式会社</a:t>
          </a:r>
          <a:r>
            <a:rPr lang="ja-JP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総務部</a:t>
          </a:r>
          <a:r>
            <a:rPr lang="ja-JP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総務課　湯川</a:t>
          </a:r>
          <a:r>
            <a:rPr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諄</a:t>
          </a:r>
          <a:r>
            <a:rPr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 </a:t>
          </a:r>
          <a:r>
            <a:rPr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氏</a:t>
          </a:r>
          <a:r>
            <a:rPr lang="ja-JP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endParaRPr lang="en-US" sz="14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0" y="2401627"/>
        <a:ext cx="7107080" cy="40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6125"/>
            <a:ext cx="25812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4" y="4721231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94372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88744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483116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977488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47186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6pPr>
    <a:lvl7pPr marL="296623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7pPr>
    <a:lvl8pPr marL="3460603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8pPr>
    <a:lvl9pPr marL="3954974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84D724-93DE-4093-A17F-1E208E23FA5C}" type="slidenum">
              <a:rPr lang="en-US" altLang="ja-JP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46125"/>
            <a:ext cx="2581275" cy="37258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708486"/>
            <a:ext cx="6150451" cy="3634458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483102"/>
            <a:ext cx="5426869" cy="2520438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A6BCA-3CCA-4D34-A236-328BF7EF964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455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17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55801"/>
            <a:ext cx="156022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55801"/>
            <a:ext cx="4590226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634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2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602603"/>
            <a:ext cx="6240899" cy="434250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986185"/>
            <a:ext cx="6240899" cy="2283618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06FA-3F5F-4B14-817D-991326D3A8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1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9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55804"/>
            <a:ext cx="6240899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559104"/>
            <a:ext cx="3061093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813281"/>
            <a:ext cx="3061093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559104"/>
            <a:ext cx="3076168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813281"/>
            <a:ext cx="3076168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3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85E35-AB24-4834-AC5E-BB2EB5AC6FC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734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9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503083"/>
            <a:ext cx="3663136" cy="7418740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503083"/>
            <a:ext cx="3663136" cy="7418740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55804"/>
            <a:ext cx="624089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779007"/>
            <a:ext cx="624089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675780"/>
            <a:ext cx="244209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75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kumimoji="1"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3.svg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image" Target="../media/image2.png"/><Relationship Id="rId5" Type="http://schemas.openxmlformats.org/officeDocument/2006/relationships/hyperlink" Target="mailto:shugyosokushin-g04@gbox.pref.osaka.lg.jp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www.shinsei.pref.osaka.lg.jp/ers/input?tetudukiId=2022100025" TargetMode="External"/><Relationship Id="rId9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ugyosokushin-g04@gbox.pref.osaka.lg.j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7" y="75939"/>
            <a:ext cx="1375091" cy="396421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457F1356-62B1-4FF1-8FE6-AD22FBC00E69}"/>
              </a:ext>
            </a:extLst>
          </p:cNvPr>
          <p:cNvSpPr txBox="1">
            <a:spLocks/>
          </p:cNvSpPr>
          <p:nvPr/>
        </p:nvSpPr>
        <p:spPr>
          <a:xfrm>
            <a:off x="75962" y="433406"/>
            <a:ext cx="7083899" cy="145090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4800" b="1" kern="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はじめての</a:t>
            </a:r>
            <a:endParaRPr lang="en-US" altLang="ja-JP" sz="4800" b="1" kern="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dist"/>
            <a:r>
              <a:rPr lang="ja-JP" altLang="en-US" sz="4800" b="1" kern="0" dirty="0" err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障がい</a:t>
            </a:r>
            <a:r>
              <a:rPr lang="ja-JP" altLang="en-US" sz="4800" b="1" kern="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者雇用セミナー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1528" y="2362406"/>
            <a:ext cx="3456384" cy="194206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</a:t>
            </a:r>
            <a:endParaRPr lang="en-US" altLang="ja-JP" sz="24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8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en-US" sz="24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48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24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280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㊎</a:t>
            </a:r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3216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3216" b="1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8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14:00</a:t>
            </a:r>
            <a:r>
              <a:rPr lang="ja-JP" altLang="en-US" sz="28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80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</a:t>
            </a:r>
            <a:r>
              <a:rPr lang="en-US" altLang="ja-JP" sz="280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567" y="4333271"/>
            <a:ext cx="7155467" cy="2254438"/>
          </a:xfrm>
          <a:prstGeom prst="rect">
            <a:avLst/>
          </a:prstGeom>
          <a:noFill/>
        </p:spPr>
        <p:txBody>
          <a:bodyPr wrap="square" tIns="72365" spcCol="252000" rtlCol="0" anchor="ctr" anchorCtr="0">
            <a:spAutoFit/>
          </a:bodyPr>
          <a:lstStyle/>
          <a:p>
            <a:pPr marL="287189" indent="-287189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象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企業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の方（経営者、人事・労務担当者等）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7189" indent="-287189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参加方法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　　　 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 　 エル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・おおさか本館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セミナールーム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 　②オンライン 　 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Microsoft 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Teams</a:t>
            </a:r>
          </a:p>
          <a:p>
            <a:pPr marL="287189" indent="-287189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員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①会場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②オンライン 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　（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申込先着順）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7189" indent="-287189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等へアクセスのうえお申込み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://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www.shinsei.pref.osaka.lg.jp/ers/input?tetudukiId=2022100025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0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48717" y="2623645"/>
            <a:ext cx="3270484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これから</a:t>
            </a:r>
            <a:r>
              <a:rPr lang="ja-JP" altLang="en-US" sz="11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者雇用を検討している企業の方、特に</a:t>
            </a:r>
            <a:r>
              <a:rPr lang="zh-TW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障害者雇用納付金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制度の対象となる常用雇用労働者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名を超える企業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の方を対象に、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障害者雇用納付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金及び助成金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の各種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制度や障がい者雇用の基本に関する講義、製造業で障がい者雇用に取り組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先進企業の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事例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をご紹介します。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>
            <a:off x="-217138" y="2123356"/>
            <a:ext cx="7599186" cy="0"/>
          </a:xfrm>
          <a:prstGeom prst="line">
            <a:avLst/>
          </a:prstGeom>
          <a:ln w="152400" cmpd="sng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5723444" y="80729"/>
            <a:ext cx="1295757" cy="394287"/>
          </a:xfrm>
          <a:prstGeom prst="roundRect">
            <a:avLst/>
          </a:prstGeom>
          <a:ln w="190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1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参加無料</a:t>
            </a:r>
            <a:endParaRPr lang="en-US" altLang="ja-JP" sz="201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33536" y="9512713"/>
            <a:ext cx="6479749" cy="79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催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ja-JP" altLang="en-US" sz="12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大阪府障</a:t>
            </a:r>
            <a:r>
              <a:rPr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がい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者雇用促進センター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（大阪府 商工労働部 雇用推進室 就業促進課 </a:t>
            </a:r>
            <a:r>
              <a:rPr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者雇用促進ｸﾞﾙｰﾌﾟ）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06-6360-9077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06-6360-9079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　　　　　 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5"/>
              </a:rPr>
              <a:t>shugyosokushin-g04@gbox.pref.osaka.lg.jp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-217138" y="9396164"/>
            <a:ext cx="7723482" cy="0"/>
          </a:xfrm>
          <a:prstGeom prst="line">
            <a:avLst/>
          </a:prstGeom>
          <a:ln w="63500" cmpd="sng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29" name="テキスト ボックス 8">
            <a:extLst>
              <a:ext uri="{FF2B5EF4-FFF2-40B4-BE49-F238E27FC236}">
                <a16:creationId xmlns:a16="http://schemas.microsoft.com/office/drawing/2014/main" id="{030A1E7A-CB51-4C40-8CA8-AD1E3AF2CD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6324946"/>
              </p:ext>
            </p:extLst>
          </p:nvPr>
        </p:nvGraphicFramePr>
        <p:xfrm>
          <a:off x="52781" y="6643595"/>
          <a:ext cx="7107080" cy="2802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6" name="角丸四角形 15"/>
          <p:cNvSpPr/>
          <p:nvPr/>
        </p:nvSpPr>
        <p:spPr>
          <a:xfrm>
            <a:off x="5316058" y="5635496"/>
            <a:ext cx="1512168" cy="320111"/>
          </a:xfrm>
          <a:prstGeom prst="roundRect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申込締切：１</a:t>
            </a:r>
            <a:r>
              <a:rPr lang="en-US" altLang="ja-JP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/30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1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1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1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6" y="5982278"/>
            <a:ext cx="605431" cy="605431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1250756" y="6341488"/>
            <a:ext cx="5855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■アクセスできない場合は裏面の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「参加申込書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lang="ja-JP" altLang="en-US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記入のうえ</a:t>
            </a:r>
            <a:r>
              <a:rPr lang="en-US" altLang="ja-JP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</a:t>
            </a:r>
            <a:r>
              <a:rPr lang="ja-JP" altLang="en-US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</a:t>
            </a:r>
            <a:r>
              <a:rPr lang="ja-JP" altLang="en-US" sz="1000" dirty="0" smtClean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はメールにてお申込みください。</a:t>
            </a:r>
            <a:endParaRPr lang="en-US" altLang="ja-JP" sz="1000" dirty="0" smtClean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" name="グラフィックス 23" descr="教室">
            <a:extLst>
              <a:ext uri="{FF2B5EF4-FFF2-40B4-BE49-F238E27FC236}">
                <a16:creationId xmlns:a16="http://schemas.microsoft.com/office/drawing/2014/main" id="{A64A9D96-A965-464B-9231-38F9F16E4EB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927405" y="4587943"/>
            <a:ext cx="887833" cy="8878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70142"/>
              </p:ext>
            </p:extLst>
          </p:nvPr>
        </p:nvGraphicFramePr>
        <p:xfrm>
          <a:off x="32445" y="7685520"/>
          <a:ext cx="7164199" cy="2650614"/>
        </p:xfrm>
        <a:graphic>
          <a:graphicData uri="http://schemas.openxmlformats.org/drawingml/2006/table">
            <a:tbl>
              <a:tblPr firstRow="1" bandRow="1"/>
              <a:tblGrid>
                <a:gridCol w="1399477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2337899485"/>
                    </a:ext>
                  </a:extLst>
                </a:gridCol>
              </a:tblGrid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参加方法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□会場参加　　　□オンライン参加　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06477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L="91904" marR="91904" marT="45952" marB="45952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（〒　　　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）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320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</a:t>
                      </a: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295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所属・役職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478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配慮事項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（手話通訳等）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-302426" y="6659860"/>
            <a:ext cx="7808770" cy="352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93419" y="7307392"/>
            <a:ext cx="59278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「はじめての</a:t>
            </a:r>
            <a:r>
              <a:rPr lang="ja-JP" altLang="en-US" sz="1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（２月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　参加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申込書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89162" y="2669078"/>
            <a:ext cx="6631377" cy="2259342"/>
            <a:chOff x="125748" y="326583"/>
            <a:chExt cx="6631377" cy="2259342"/>
          </a:xfrm>
        </p:grpSpPr>
        <p:sp>
          <p:nvSpPr>
            <p:cNvPr id="18" name="角丸四角形 17"/>
            <p:cNvSpPr/>
            <p:nvPr/>
          </p:nvSpPr>
          <p:spPr>
            <a:xfrm>
              <a:off x="189945" y="326583"/>
              <a:ext cx="1080120" cy="360041"/>
            </a:xfrm>
            <a:prstGeom prst="roundRect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ja-JP" altLang="en-US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　場</a:t>
              </a:r>
              <a:endPara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9" name="テキスト ボックス 20"/>
            <p:cNvSpPr txBox="1">
              <a:spLocks noChangeArrowheads="1"/>
            </p:cNvSpPr>
            <p:nvPr/>
          </p:nvSpPr>
          <p:spPr bwMode="auto">
            <a:xfrm>
              <a:off x="125748" y="799723"/>
              <a:ext cx="4324981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エル・おおさか　本館</a:t>
              </a:r>
              <a:r>
                <a:rPr lang="en-US" altLang="ja-JP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</a:t>
              </a:r>
              <a:r>
                <a:rPr lang="ja-JP" altLang="en-US" sz="1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階　セミナールーム</a:t>
              </a:r>
            </a:p>
            <a:p>
              <a:pPr>
                <a:lnSpc>
                  <a:spcPct val="150000"/>
                </a:lnSpc>
                <a:spcBef>
                  <a:spcPct val="0"/>
                </a:spcBef>
                <a:buNone/>
              </a:pPr>
              <a:r>
                <a:rPr lang="ja-JP" altLang="en-US" sz="12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</a:t>
              </a:r>
              <a:r>
                <a:rPr lang="zh-CN" altLang="en-US" sz="12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大阪市中央区北浜東</a:t>
              </a:r>
              <a:r>
                <a:rPr lang="en-US" altLang="zh-CN" sz="12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3-14</a:t>
              </a:r>
              <a:r>
                <a:rPr lang="ja-JP" altLang="en-US" sz="12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</a:t>
              </a:r>
              <a:endPara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テキスト ボックス 19"/>
            <p:cNvSpPr txBox="1">
              <a:spLocks noChangeArrowheads="1"/>
            </p:cNvSpPr>
            <p:nvPr/>
          </p:nvSpPr>
          <p:spPr bwMode="auto">
            <a:xfrm>
              <a:off x="132316" y="1533661"/>
              <a:ext cx="4311843" cy="600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Osaka Metro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谷町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線・京阪電鉄「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天満橋駅」より西へ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300m</a:t>
              </a:r>
              <a:b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r>
                <a:rPr lang="en-US" altLang="ja-JP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Osaka Metro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堺筋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線・京阪電鉄「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北浜駅」より東へ</a:t>
              </a:r>
              <a:r>
                <a:rPr lang="en-US" altLang="ja-JP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500m</a:t>
              </a:r>
              <a:endPara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251" y="378660"/>
              <a:ext cx="2628874" cy="2207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グループ化 27"/>
          <p:cNvGrpSpPr/>
          <p:nvPr/>
        </p:nvGrpSpPr>
        <p:grpSpPr>
          <a:xfrm>
            <a:off x="98898" y="4744787"/>
            <a:ext cx="7122391" cy="2030589"/>
            <a:chOff x="188832" y="3443515"/>
            <a:chExt cx="7122391" cy="2030589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88832" y="3767788"/>
              <a:ext cx="7122391" cy="1706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</a:t>
              </a:r>
              <a:r>
                <a:rPr lang="ja-JP" altLang="en-US" sz="1200" b="1" u="sng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会場</a:t>
              </a:r>
              <a:r>
                <a:rPr lang="ja-JP" altLang="en-US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参加の方、オンライン参加の方ともに、</a:t>
              </a:r>
              <a:r>
                <a:rPr lang="en-US" altLang="ja-JP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13</a:t>
              </a:r>
              <a:r>
                <a:rPr lang="ja-JP" altLang="en-US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時</a:t>
              </a:r>
              <a:r>
                <a:rPr lang="en-US" altLang="ja-JP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lang="ja-JP" altLang="en-US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分から受付を開始します。</a:t>
              </a:r>
              <a:endParaRPr lang="en-US" altLang="ja-JP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</a:t>
              </a:r>
              <a:r>
                <a:rPr lang="ja-JP" altLang="en-US" sz="1200" b="1" u="sng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オンライン</a:t>
              </a:r>
              <a:r>
                <a:rPr lang="ja-JP" altLang="en-US" sz="12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参加の方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には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、「</a:t>
              </a:r>
              <a:r>
                <a:rPr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hlinkClick r:id="rId3"/>
                </a:rPr>
                <a:t>shugyosokushin-g04@gbox.pref.osaka.lg.jp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より、セミナー前日</a:t>
              </a:r>
              <a:endPara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ct val="0"/>
                </a:spcBef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までに参加</a:t>
              </a:r>
              <a:r>
                <a:rPr lang="en-US" altLang="ja-JP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URL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を送信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します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ので、あらかじめ受信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できるよう設定をお願いします。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新型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コロナウイルス感染症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の感染状況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より開催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方法をオンライン配信のみに変更することがあります。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その際は、</a:t>
              </a:r>
              <a:r>
                <a:rPr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HP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に掲載のうえ、</a:t>
              </a:r>
              <a:r>
                <a:rPr lang="ja-JP" altLang="en-US" sz="12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会場参加の方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に個別にご連絡します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</a:t>
              </a:r>
              <a:endPara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■手話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通訳等が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必要な場合等は、事前にお申出ください。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■お申し込みいただいた個人情報は、本セミナーの運営にのみ利用させていただきます。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43293" y="3443515"/>
              <a:ext cx="1205424" cy="391183"/>
            </a:xfrm>
            <a:prstGeom prst="roundRect">
              <a:avLst/>
            </a:prstGeom>
            <a:solidFill>
              <a:srgbClr val="0070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ctr"/>
            <a:lstStyle/>
            <a:p>
              <a:pPr algn="ctr">
                <a:defRPr/>
              </a:pPr>
              <a:r>
                <a:rPr lang="ja-JP" altLang="en-US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留意事項</a:t>
              </a:r>
              <a:endPara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2452504" y="6775376"/>
            <a:ext cx="474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shugyosokushin-g04@gbox.pref.osaka.lg.jp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06-6360-9079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0296" y="677537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大阪府障がい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雇用促進センター　あて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53359" y="107132"/>
            <a:ext cx="2816679" cy="391183"/>
          </a:xfrm>
          <a:prstGeom prst="roundRect">
            <a:avLst/>
          </a:prstGeom>
          <a:solidFill>
            <a:srgbClr val="0070C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事例紹介企業のご紹介</a:t>
            </a:r>
            <a:endParaRPr lang="ja-JP" altLang="en-US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0"/>
          <p:cNvSpPr txBox="1">
            <a:spLocks noChangeArrowheads="1"/>
          </p:cNvSpPr>
          <p:nvPr/>
        </p:nvSpPr>
        <p:spPr bwMode="auto">
          <a:xfrm>
            <a:off x="101107" y="493924"/>
            <a:ext cx="709849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ウツエバルブ株式会社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●本店所在地：大阪市大正区北村２丁目１番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●事業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内容：特殊鋳鍛鋼製・普通鋳鍛鋼製・ステンレス鋼製各種バルブ類・各種配管機材の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製造販売、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バルブのメンテナンス事業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●従業員数：１３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　（令和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２月現在）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●</a:t>
            </a:r>
            <a:r>
              <a:rPr lang="ja-JP" altLang="en-US" sz="12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者雇用の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きっかけ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：大阪府主催の「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人事担当者のための精神・発達障がい者雇用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アドバンス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研修」を受講し終え、法定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雇用率達成を目標に</a:t>
            </a:r>
            <a:r>
              <a:rPr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者雇用を始めた。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016" y="570799"/>
            <a:ext cx="1233396" cy="48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811</Words>
  <Application>Microsoft Office PowerPoint</Application>
  <PresentationFormat>ユーザー設定</PresentationFormat>
  <Paragraphs>67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HGP創英角ｺﾞｼｯｸUB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瑠莉</dc:creator>
  <cp:lastModifiedBy>川上　瑠莉</cp:lastModifiedBy>
  <cp:revision>50</cp:revision>
  <cp:lastPrinted>2022-12-02T02:18:25Z</cp:lastPrinted>
  <dcterms:created xsi:type="dcterms:W3CDTF">2021-10-19T05:38:20Z</dcterms:created>
  <dcterms:modified xsi:type="dcterms:W3CDTF">2022-12-05T02:19:37Z</dcterms:modified>
</cp:coreProperties>
</file>