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9900"/>
    <a:srgbClr val="33CC33"/>
    <a:srgbClr val="00CC00"/>
    <a:srgbClr val="008000"/>
    <a:srgbClr val="FFFF00"/>
    <a:srgbClr val="CCFFFF"/>
    <a:srgbClr val="66FFFF"/>
    <a:srgbClr val="99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49" d="100"/>
          <a:sy n="49" d="100"/>
        </p:scale>
        <p:origin x="2304" y="84"/>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68490" y="868268"/>
            <a:ext cx="7146304" cy="936399"/>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800" b="1" kern="0" dirty="0" smtClean="0">
                <a:solidFill>
                  <a:schemeClr val="tx1"/>
                </a:solidFill>
                <a:latin typeface="HGP創英角ｺﾞｼｯｸUB" panose="020B0900000000000000" pitchFamily="50" charset="-128"/>
                <a:ea typeface="HGP創英角ｺﾞｼｯｸUB" panose="020B0900000000000000" pitchFamily="50" charset="-128"/>
              </a:rPr>
              <a:t>枚方支援学校見学セミナー</a:t>
            </a:r>
            <a:endParaRPr lang="en-US" altLang="ja-JP" b="1" kern="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68490" y="1785009"/>
            <a:ext cx="7098356" cy="1204581"/>
          </a:xfrm>
          <a:prstGeom prst="roundRect">
            <a:avLst/>
          </a:prstGeom>
          <a:solidFill>
            <a:srgbClr val="33CC3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800" b="1" dirty="0" smtClean="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令和５年</a:t>
            </a:r>
            <a:r>
              <a:rPr lang="ja-JP" altLang="en-US" sz="4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en-US" altLang="ja-JP"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17</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火</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)9:40</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12:10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844110" y="95923"/>
            <a:ext cx="1252086" cy="45831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smtClean="0">
                <a:latin typeface="BIZ UDPゴシック" panose="020B0400000000000000" pitchFamily="50" charset="-128"/>
                <a:ea typeface="BIZ UDPゴシック" panose="020B0400000000000000" pitchFamily="50" charset="-128"/>
              </a:rPr>
              <a:t>参加無料</a:t>
            </a:r>
            <a:endParaRPr lang="en-US" altLang="ja-JP"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687097" y="9473860"/>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smtClean="0">
                <a:latin typeface="BIZ UDPゴシック" panose="020B0400000000000000" pitchFamily="50" charset="-128"/>
                <a:ea typeface="BIZ UDPゴシック" panose="020B0400000000000000" pitchFamily="50" charset="-128"/>
              </a:rPr>
              <a:t>主　　　催</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smtClean="0">
                <a:latin typeface="BIZ UDPゴシック" panose="020B0400000000000000" pitchFamily="50" charset="-128"/>
                <a:ea typeface="BIZ UDPゴシック" panose="020B0400000000000000" pitchFamily="50" charset="-128"/>
              </a:rPr>
              <a:t>お問合せ</a:t>
            </a:r>
            <a:r>
              <a:rPr lang="ja-JP" altLang="en-US" sz="1100" dirty="0">
                <a:latin typeface="BIZ UDPゴシック" panose="020B0400000000000000" pitchFamily="50" charset="-128"/>
                <a:ea typeface="BIZ UDPゴシック" panose="020B0400000000000000" pitchFamily="50" charset="-128"/>
              </a:rPr>
              <a:t>　</a:t>
            </a:r>
            <a:r>
              <a:rPr lang="ja-JP" altLang="en-US" sz="1100" dirty="0" err="1" smtClean="0">
                <a:latin typeface="BIZ UDPゴシック" panose="020B0400000000000000" pitchFamily="50" charset="-128"/>
                <a:ea typeface="BIZ UDPゴシック" panose="020B0400000000000000" pitchFamily="50" charset="-128"/>
              </a:rPr>
              <a:t>大阪府障</a:t>
            </a:r>
            <a:r>
              <a:rPr lang="ja-JP" altLang="en-US" sz="1100" dirty="0" err="1">
                <a:latin typeface="BIZ UDPゴシック" panose="020B0400000000000000" pitchFamily="50" charset="-128"/>
                <a:ea typeface="BIZ UDPゴシック" panose="020B0400000000000000" pitchFamily="50" charset="-128"/>
              </a:rPr>
              <a:t>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a:t>
            </a:r>
            <a:r>
              <a:rPr lang="ja-JP" altLang="en-US" sz="1100" dirty="0" smtClean="0">
                <a:latin typeface="BIZ UDPゴシック" panose="020B0400000000000000" pitchFamily="50" charset="-128"/>
                <a:ea typeface="BIZ UDPゴシック" panose="020B0400000000000000" pitchFamily="50" charset="-128"/>
              </a:rPr>
              <a:t>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100998" y="9324156"/>
            <a:ext cx="7525760" cy="0"/>
          </a:xfrm>
          <a:prstGeom prst="line">
            <a:avLst/>
          </a:prstGeom>
          <a:ln w="114300" cmpd="sng">
            <a:solidFill>
              <a:srgbClr val="00800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300548" y="471546"/>
            <a:ext cx="7168850" cy="8588021"/>
            <a:chOff x="158626" y="422706"/>
            <a:chExt cx="7168850" cy="8588021"/>
          </a:xfrm>
        </p:grpSpPr>
        <p:sp>
          <p:nvSpPr>
            <p:cNvPr id="31" name="テキスト ボックス 30"/>
            <p:cNvSpPr txBox="1"/>
            <p:nvPr/>
          </p:nvSpPr>
          <p:spPr>
            <a:xfrm>
              <a:off x="1216652" y="5268708"/>
              <a:ext cx="5855348" cy="553998"/>
            </a:xfrm>
            <a:prstGeom prst="rect">
              <a:avLst/>
            </a:prstGeom>
            <a:noFill/>
          </p:spPr>
          <p:txBody>
            <a:bodyPr wrap="square" rtlCol="0">
              <a:spAutoFit/>
            </a:bodyPr>
            <a:lstStyle/>
            <a:p>
              <a:r>
                <a:rPr lang="ja-JP" altLang="en-US" sz="1000" dirty="0" smtClean="0">
                  <a:solidFill>
                    <a:srgbClr val="000000"/>
                  </a:solidFill>
                  <a:latin typeface="BIZ UDPゴシック" panose="020B0400000000000000" pitchFamily="50" charset="-128"/>
                  <a:ea typeface="BIZ UDPゴシック" panose="020B0400000000000000" pitchFamily="50" charset="-128"/>
                </a:rPr>
                <a:t>■アクセスできない場合は裏面の</a:t>
              </a:r>
              <a:r>
                <a:rPr lang="ja-JP" altLang="en-US" sz="1000" dirty="0">
                  <a:latin typeface="BIZ UDPゴシック" panose="020B0400000000000000" pitchFamily="50" charset="-128"/>
                  <a:ea typeface="BIZ UDPゴシック" panose="020B0400000000000000" pitchFamily="50" charset="-128"/>
                </a:rPr>
                <a:t>「参加申込書</a:t>
              </a:r>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solidFill>
                    <a:srgbClr val="000000"/>
                  </a:solidFill>
                  <a:latin typeface="BIZ UDPゴシック" panose="020B0400000000000000" pitchFamily="50" charset="-128"/>
                  <a:ea typeface="BIZ UDPゴシック" panose="020B0400000000000000" pitchFamily="50" charset="-128"/>
                </a:rPr>
                <a:t>に</a:t>
              </a:r>
              <a:r>
                <a:rPr lang="ja-JP" altLang="en-US" sz="1000" dirty="0" smtClean="0">
                  <a:solidFill>
                    <a:srgbClr val="000000"/>
                  </a:solidFill>
                  <a:latin typeface="BIZ UDPゴシック" panose="020B0400000000000000" pitchFamily="50" charset="-128"/>
                  <a:ea typeface="BIZ UDPゴシック" panose="020B0400000000000000" pitchFamily="50" charset="-128"/>
                </a:rPr>
                <a:t>記入のうえ</a:t>
              </a:r>
              <a:r>
                <a:rPr lang="en-US" altLang="ja-JP" sz="1000" dirty="0" smtClean="0">
                  <a:solidFill>
                    <a:srgbClr val="000000"/>
                  </a:solidFill>
                  <a:latin typeface="BIZ UDPゴシック" panose="020B0400000000000000" pitchFamily="50" charset="-128"/>
                  <a:ea typeface="BIZ UDPゴシック" panose="020B0400000000000000" pitchFamily="50" charset="-128"/>
                </a:rPr>
                <a:t>FAX</a:t>
              </a:r>
              <a:r>
                <a:rPr lang="ja-JP" altLang="en-US" sz="1000" dirty="0" smtClean="0">
                  <a:solidFill>
                    <a:srgbClr val="000000"/>
                  </a:solidFill>
                  <a:latin typeface="BIZ UDPゴシック" panose="020B0400000000000000" pitchFamily="50" charset="-128"/>
                  <a:ea typeface="BIZ UDPゴシック" panose="020B0400000000000000" pitchFamily="50" charset="-128"/>
                </a:rPr>
                <a:t>ま</a:t>
              </a:r>
              <a:r>
                <a:rPr lang="ja-JP" altLang="en-US" sz="1000" dirty="0">
                  <a:solidFill>
                    <a:srgbClr val="000000"/>
                  </a:solidFill>
                  <a:latin typeface="BIZ UDPゴシック" panose="020B0400000000000000" pitchFamily="50" charset="-128"/>
                  <a:ea typeface="BIZ UDPゴシック" panose="020B0400000000000000" pitchFamily="50" charset="-128"/>
                </a:rPr>
                <a:t>た</a:t>
              </a:r>
              <a:r>
                <a:rPr lang="ja-JP" altLang="en-US" sz="1000" dirty="0" smtClean="0">
                  <a:solidFill>
                    <a:srgbClr val="000000"/>
                  </a:solidFill>
                  <a:latin typeface="BIZ UDPゴシック" panose="020B0400000000000000" pitchFamily="50" charset="-128"/>
                  <a:ea typeface="BIZ UDPゴシック" panose="020B0400000000000000" pitchFamily="50" charset="-128"/>
                </a:rPr>
                <a:t>はメールにてお申込みください。</a:t>
              </a:r>
              <a:endParaRPr lang="en-US" altLang="ja-JP" sz="1000" dirty="0" smtClean="0">
                <a:solidFill>
                  <a:srgbClr val="000000"/>
                </a:solidFill>
                <a:latin typeface="BIZ UDPゴシック" panose="020B0400000000000000" pitchFamily="50" charset="-128"/>
                <a:ea typeface="BIZ UDPゴシック" panose="020B0400000000000000" pitchFamily="50" charset="-128"/>
              </a:endParaRPr>
            </a:p>
            <a:p>
              <a:r>
                <a:rPr lang="ja-JP" altLang="en-US" sz="1000" dirty="0" smtClean="0">
                  <a:solidFill>
                    <a:srgbClr val="000000"/>
                  </a:solidFill>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手話通訳等配慮が必要な方は、事前にお申出ください。</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お申し込みいただいた個人情報は、本セミナーの運営にのみ</a:t>
              </a:r>
              <a:r>
                <a:rPr lang="ja-JP" altLang="en-US" sz="1000" dirty="0" smtClean="0">
                  <a:latin typeface="BIZ UDPゴシック" panose="020B0400000000000000" pitchFamily="50" charset="-128"/>
                  <a:ea typeface="BIZ UDPゴシック" panose="020B0400000000000000" pitchFamily="50" charset="-128"/>
                </a:rPr>
                <a:t>利用いたします。</a:t>
              </a:r>
              <a:endParaRPr lang="en-US" altLang="ja-JP" sz="1000" dirty="0"/>
            </a:p>
          </p:txBody>
        </p:sp>
        <p:sp>
          <p:nvSpPr>
            <p:cNvPr id="39" name="テキスト ボックス 38"/>
            <p:cNvSpPr txBox="1"/>
            <p:nvPr/>
          </p:nvSpPr>
          <p:spPr>
            <a:xfrm>
              <a:off x="1335714" y="4427038"/>
              <a:ext cx="4899648" cy="276999"/>
            </a:xfrm>
            <a:prstGeom prst="rect">
              <a:avLst/>
            </a:prstGeom>
            <a:noFill/>
          </p:spPr>
          <p:txBody>
            <a:bodyPr wrap="square" rtlCol="0">
              <a:spAutoFit/>
            </a:bodyPr>
            <a:lstStyle/>
            <a:p>
              <a:r>
                <a:rPr lang="en-US" altLang="ja-JP" sz="1200" dirty="0" smtClean="0">
                  <a:latin typeface="BIZ UDPゴシック" panose="020B0400000000000000" pitchFamily="50" charset="-128"/>
                  <a:ea typeface="BIZ UDPゴシック" panose="020B0400000000000000" pitchFamily="50" charset="-128"/>
                </a:rPr>
                <a:t>URL</a:t>
              </a:r>
              <a:r>
                <a:rPr lang="ja-JP" altLang="en-US" sz="1200" dirty="0" smtClean="0">
                  <a:latin typeface="BIZ UDPゴシック" panose="020B0400000000000000" pitchFamily="50" charset="-128"/>
                  <a:ea typeface="BIZ UDPゴシック" panose="020B0400000000000000" pitchFamily="50" charset="-128"/>
                </a:rPr>
                <a:t>等へアクセスのうえお申込みください。</a:t>
              </a:r>
              <a:endParaRPr lang="ja-JP" altLang="en-US" sz="1200"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426572" y="8156647"/>
              <a:ext cx="6260737" cy="854080"/>
            </a:xfrm>
            <a:prstGeom prst="rect">
              <a:avLst/>
            </a:prstGeom>
            <a:noFill/>
            <a:ln w="19050">
              <a:solidFill>
                <a:srgbClr val="009900"/>
              </a:solidFill>
              <a:prstDash val="sysDot"/>
            </a:ln>
          </p:spPr>
          <p:txBody>
            <a:bodyPr wrap="square" rtlCol="0" anchor="ctr">
              <a:spAutoFit/>
            </a:bodyPr>
            <a:lstStyle/>
            <a:p>
              <a:pPr>
                <a:lnSpc>
                  <a:spcPct val="150000"/>
                </a:lnSpc>
              </a:pP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err="1" smtClean="0">
                  <a:latin typeface="BIZ UDPゴシック" panose="020B0400000000000000" pitchFamily="50" charset="-128"/>
                  <a:ea typeface="BIZ UDPゴシック" panose="020B0400000000000000" pitchFamily="50" charset="-128"/>
                </a:rPr>
                <a:t>障</a:t>
              </a:r>
              <a:r>
                <a:rPr lang="ja-JP" altLang="en-US" sz="1100" dirty="0" err="1">
                  <a:latin typeface="BIZ UDPゴシック" panose="020B0400000000000000" pitchFamily="50" charset="-128"/>
                  <a:ea typeface="BIZ UDPゴシック" panose="020B0400000000000000" pitchFamily="50" charset="-128"/>
                </a:rPr>
                <a:t>がい</a:t>
              </a:r>
              <a:r>
                <a:rPr lang="ja-JP" altLang="en-US" sz="1100" dirty="0" smtClean="0">
                  <a:latin typeface="BIZ UDPゴシック" panose="020B0400000000000000" pitchFamily="50" charset="-128"/>
                  <a:ea typeface="BIZ UDPゴシック" panose="020B0400000000000000" pitchFamily="50" charset="-128"/>
                </a:rPr>
                <a:t>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smtClean="0">
                  <a:latin typeface="BIZ UDPゴシック" panose="020B0400000000000000" pitchFamily="50" charset="-128"/>
                  <a:ea typeface="BIZ UDPゴシック" panose="020B0400000000000000" pitchFamily="50" charset="-128"/>
                </a:rPr>
                <a:t>）を</a:t>
              </a:r>
              <a:r>
                <a:rPr lang="ja-JP" altLang="en-US" sz="1100" dirty="0">
                  <a:latin typeface="BIZ UDPゴシック" panose="020B0400000000000000" pitchFamily="50" charset="-128"/>
                  <a:ea typeface="BIZ UDPゴシック" panose="020B0400000000000000" pitchFamily="50" charset="-128"/>
                </a:rPr>
                <a:t>対象</a:t>
              </a:r>
              <a:r>
                <a:rPr lang="ja-JP" altLang="en-US" sz="1100" dirty="0" smtClean="0">
                  <a:latin typeface="BIZ UDPゴシック" panose="020B0400000000000000" pitchFamily="50" charset="-128"/>
                  <a:ea typeface="BIZ UDPゴシック" panose="020B0400000000000000" pitchFamily="50" charset="-128"/>
                </a:rPr>
                <a:t>に</a:t>
              </a:r>
              <a:r>
                <a:rPr lang="ja-JP" altLang="en-US" sz="1100" dirty="0">
                  <a:latin typeface="BIZ UDPゴシック" panose="020B0400000000000000" pitchFamily="50" charset="-128"/>
                  <a:ea typeface="BIZ UDPゴシック" panose="020B0400000000000000" pitchFamily="50" charset="-128"/>
                </a:rPr>
                <a:t>、様々な職域で活躍しようと就職に必要な基本的技能や知識を身につけるため、日々一生懸命</a:t>
              </a:r>
              <a:r>
                <a:rPr lang="ja-JP" altLang="en-US" sz="1100" dirty="0" smtClean="0">
                  <a:latin typeface="BIZ UDPゴシック" panose="020B0400000000000000" pitchFamily="50" charset="-128"/>
                  <a:ea typeface="BIZ UDPゴシック" panose="020B0400000000000000" pitchFamily="50" charset="-128"/>
                </a:rPr>
                <a:t>励んでいる生徒</a:t>
              </a:r>
              <a:r>
                <a:rPr lang="ja-JP" altLang="en-US" sz="1100" dirty="0">
                  <a:latin typeface="BIZ UDPゴシック" panose="020B0400000000000000" pitchFamily="50" charset="-128"/>
                  <a:ea typeface="BIZ UDPゴシック" panose="020B0400000000000000" pitchFamily="50" charset="-128"/>
                </a:rPr>
                <a:t>たちが</a:t>
              </a:r>
              <a:r>
                <a:rPr lang="ja-JP" altLang="en-US" sz="1100" dirty="0" smtClean="0">
                  <a:latin typeface="BIZ UDPゴシック" panose="020B0400000000000000" pitchFamily="50" charset="-128"/>
                  <a:ea typeface="BIZ UDPゴシック" panose="020B0400000000000000" pitchFamily="50" charset="-128"/>
                </a:rPr>
                <a:t>学んでいる様子の見学に加え、障</a:t>
              </a:r>
              <a:r>
                <a:rPr lang="ja-JP" altLang="en-US" sz="1100" dirty="0">
                  <a:latin typeface="BIZ UDPゴシック" panose="020B0400000000000000" pitchFamily="50" charset="-128"/>
                  <a:ea typeface="BIZ UDPゴシック" panose="020B0400000000000000" pitchFamily="50" charset="-128"/>
                </a:rPr>
                <a:t>がい</a:t>
              </a:r>
              <a:r>
                <a:rPr lang="ja-JP" altLang="en-US" sz="1100" dirty="0" smtClean="0">
                  <a:latin typeface="BIZ UDPゴシック" panose="020B0400000000000000" pitchFamily="50" charset="-128"/>
                  <a:ea typeface="BIZ UDPゴシック" panose="020B0400000000000000" pitchFamily="50" charset="-128"/>
                </a:rPr>
                <a:t>者雇用に先進的に取り組んでいる企業から事例を紹介します。</a:t>
              </a:r>
              <a:endParaRPr lang="ja-JP" altLang="en-US" sz="1100" dirty="0">
                <a:latin typeface="BIZ UDPゴシック" panose="020B0400000000000000" pitchFamily="50" charset="-128"/>
                <a:ea typeface="BIZ UDPゴシック" panose="020B0400000000000000" pitchFamily="50" charset="-128"/>
              </a:endParaRPr>
            </a:p>
          </p:txBody>
        </p:sp>
        <p:sp>
          <p:nvSpPr>
            <p:cNvPr id="37" name="角丸四角形 36"/>
            <p:cNvSpPr/>
            <p:nvPr/>
          </p:nvSpPr>
          <p:spPr>
            <a:xfrm>
              <a:off x="764176" y="422706"/>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latin typeface="BIZ UDPゴシック" panose="020B0400000000000000" pitchFamily="50" charset="-128"/>
                  <a:ea typeface="BIZ UDPゴシック" panose="020B0400000000000000" pitchFamily="50" charset="-128"/>
                </a:rPr>
                <a:t>＼</a:t>
              </a:r>
              <a:r>
                <a:rPr lang="ja-JP" altLang="en-US" sz="1600" b="1" dirty="0" err="1" smtClean="0">
                  <a:latin typeface="BIZ UDPゴシック" panose="020B0400000000000000" pitchFamily="50" charset="-128"/>
                  <a:ea typeface="BIZ UDPゴシック" panose="020B0400000000000000" pitchFamily="50" charset="-128"/>
                </a:rPr>
                <a:t>障がい</a:t>
              </a:r>
              <a:r>
                <a:rPr lang="ja-JP" altLang="en-US" sz="1600" b="1" dirty="0" smtClean="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58626" y="3119156"/>
              <a:ext cx="995927" cy="416561"/>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会　　場</a:t>
              </a:r>
              <a:endParaRPr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1335714" y="3150671"/>
              <a:ext cx="3117318" cy="523220"/>
            </a:xfrm>
            <a:prstGeom prst="rect">
              <a:avLst/>
            </a:prstGeom>
            <a:noFill/>
          </p:spPr>
          <p:txBody>
            <a:bodyPr wrap="square" rtlCol="0">
              <a:spAutoFit/>
            </a:bodyPr>
            <a:lstStyle/>
            <a:p>
              <a:r>
                <a:rPr kumimoji="1" lang="zh-CN" altLang="en-US" sz="1600" dirty="0">
                  <a:latin typeface="BIZ UDPゴシック" panose="020B0400000000000000" pitchFamily="50" charset="-128"/>
                  <a:ea typeface="BIZ UDPゴシック" panose="020B0400000000000000" pitchFamily="50" charset="-128"/>
                </a:rPr>
                <a:t>大阪府立枚方支援学校</a:t>
              </a:r>
            </a:p>
            <a:p>
              <a:r>
                <a:rPr kumimoji="1" lang="zh-TW" altLang="en-US" sz="1200" dirty="0" smtClean="0">
                  <a:latin typeface="BIZ UDPゴシック" panose="020B0400000000000000" pitchFamily="50" charset="-128"/>
                  <a:ea typeface="BIZ UDPゴシック" panose="020B0400000000000000" pitchFamily="50" charset="-128"/>
                </a:rPr>
                <a:t>（</a:t>
              </a:r>
              <a:r>
                <a:rPr kumimoji="1" lang="zh-CN" altLang="en-US" sz="1200" dirty="0">
                  <a:latin typeface="BIZ UDPゴシック" panose="020B0400000000000000" pitchFamily="50" charset="-128"/>
                  <a:ea typeface="BIZ UDPゴシック" panose="020B0400000000000000" pitchFamily="50" charset="-128"/>
                </a:rPr>
                <a:t>枚方市村野西町</a:t>
              </a:r>
              <a:r>
                <a:rPr kumimoji="1" lang="en-US" altLang="zh-CN" sz="1200" dirty="0">
                  <a:latin typeface="BIZ UDPゴシック" panose="020B0400000000000000" pitchFamily="50" charset="-128"/>
                  <a:ea typeface="BIZ UDPゴシック" panose="020B0400000000000000" pitchFamily="50" charset="-128"/>
                </a:rPr>
                <a:t>60</a:t>
              </a:r>
              <a:r>
                <a:rPr kumimoji="1" lang="zh-CN" altLang="en-US" sz="1200" dirty="0">
                  <a:latin typeface="BIZ UDPゴシック" panose="020B0400000000000000" pitchFamily="50" charset="-128"/>
                  <a:ea typeface="BIZ UDPゴシック" panose="020B0400000000000000" pitchFamily="50" charset="-128"/>
                </a:rPr>
                <a:t>番</a:t>
              </a:r>
              <a:r>
                <a:rPr kumimoji="1" lang="en-US" altLang="zh-CN" sz="1200" dirty="0">
                  <a:latin typeface="BIZ UDPゴシック" panose="020B0400000000000000" pitchFamily="50" charset="-128"/>
                  <a:ea typeface="BIZ UDPゴシック" panose="020B0400000000000000" pitchFamily="50" charset="-128"/>
                </a:rPr>
                <a:t>1</a:t>
              </a:r>
              <a:r>
                <a:rPr kumimoji="1" lang="zh-CN" altLang="en-US" sz="1200" dirty="0">
                  <a:latin typeface="BIZ UDPゴシック" panose="020B0400000000000000" pitchFamily="50" charset="-128"/>
                  <a:ea typeface="BIZ UDPゴシック" panose="020B0400000000000000" pitchFamily="50" charset="-128"/>
                </a:rPr>
                <a:t>号</a:t>
              </a:r>
              <a:r>
                <a:rPr kumimoji="1" lang="zh-TW" altLang="en-US" sz="1200" dirty="0" smtClean="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63136" y="3750556"/>
              <a:ext cx="991417" cy="416561"/>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定　　員</a:t>
              </a:r>
              <a:endParaRPr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1335714" y="3796234"/>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a:t>
              </a:r>
              <a:r>
                <a:rPr lang="en-US" altLang="ja-JP" sz="1600" dirty="0" smtClean="0">
                  <a:latin typeface="BIZ UDPゴシック" panose="020B0400000000000000" pitchFamily="50" charset="-128"/>
                  <a:ea typeface="BIZ UDPゴシック" panose="020B0400000000000000" pitchFamily="50" charset="-128"/>
                </a:rPr>
                <a:t>0</a:t>
              </a:r>
              <a:r>
                <a:rPr lang="ja-JP" altLang="en-US" sz="1200" dirty="0" smtClean="0">
                  <a:latin typeface="BIZ UDPゴシック" panose="020B0400000000000000" pitchFamily="50" charset="-128"/>
                  <a:ea typeface="BIZ UDPゴシック" panose="020B0400000000000000" pitchFamily="50" charset="-128"/>
                </a:rPr>
                <a:t>名 </a:t>
              </a:r>
              <a:r>
                <a:rPr lang="ja-JP" altLang="en-US" sz="1400" dirty="0" smtClean="0">
                  <a:latin typeface="BIZ UDPゴシック" panose="020B0400000000000000" pitchFamily="50" charset="-128"/>
                  <a:ea typeface="BIZ UDPゴシック" panose="020B0400000000000000" pitchFamily="50" charset="-128"/>
                </a:rPr>
                <a:t>（</a:t>
              </a:r>
              <a:r>
                <a:rPr lang="ja-JP" altLang="en-US" sz="1400">
                  <a:latin typeface="BIZ UDPゴシック" panose="020B0400000000000000" pitchFamily="50" charset="-128"/>
                  <a:ea typeface="BIZ UDPゴシック" panose="020B0400000000000000" pitchFamily="50" charset="-128"/>
                </a:rPr>
                <a:t>申込先</a:t>
              </a:r>
              <a:r>
                <a:rPr lang="ja-JP" altLang="en-US" sz="1400" smtClean="0">
                  <a:latin typeface="BIZ UDPゴシック" panose="020B0400000000000000" pitchFamily="50" charset="-128"/>
                  <a:ea typeface="BIZ UDPゴシック" panose="020B0400000000000000" pitchFamily="50" charset="-128"/>
                </a:rPr>
                <a:t>着順）</a:t>
              </a:r>
              <a:endParaRPr lang="ja-JP" altLang="en-US" sz="1400" dirty="0">
                <a:latin typeface="BIZ UDPゴシック" panose="020B0400000000000000" pitchFamily="50" charset="-128"/>
                <a:ea typeface="BIZ UDPゴシック" panose="020B0400000000000000" pitchFamily="50" charset="-128"/>
              </a:endParaRPr>
            </a:p>
          </p:txBody>
        </p:sp>
        <p:sp>
          <p:nvSpPr>
            <p:cNvPr id="38" name="角丸四角形 37"/>
            <p:cNvSpPr/>
            <p:nvPr/>
          </p:nvSpPr>
          <p:spPr>
            <a:xfrm>
              <a:off x="158626" y="4381956"/>
              <a:ext cx="980784" cy="396509"/>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smtClean="0">
                  <a:solidFill>
                    <a:schemeClr val="tx1"/>
                  </a:solidFill>
                  <a:latin typeface="BIZ UDPゴシック" panose="020B0400000000000000" pitchFamily="50" charset="-128"/>
                  <a:ea typeface="BIZ UDPゴシック" panose="020B0400000000000000" pitchFamily="50" charset="-128"/>
                </a:rPr>
                <a:t>申込方法</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41" name="角丸四角形 40"/>
            <p:cNvSpPr/>
            <p:nvPr/>
          </p:nvSpPr>
          <p:spPr>
            <a:xfrm>
              <a:off x="4674616" y="4356603"/>
              <a:ext cx="1667559" cy="321059"/>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schemeClr val="tx1"/>
                  </a:solidFill>
                  <a:latin typeface="BIZ UDPゴシック" panose="020B0400000000000000" pitchFamily="50" charset="-128"/>
                  <a:ea typeface="BIZ UDPゴシック" panose="020B0400000000000000" pitchFamily="50" charset="-128"/>
                </a:rPr>
                <a:t>申込締切　１</a:t>
              </a:r>
              <a:r>
                <a:rPr lang="en-US" altLang="ja-JP" sz="1100" b="1" dirty="0" smtClean="0">
                  <a:solidFill>
                    <a:schemeClr val="tx1"/>
                  </a:solidFill>
                  <a:latin typeface="BIZ UDPゴシック" panose="020B0400000000000000" pitchFamily="50" charset="-128"/>
                  <a:ea typeface="BIZ UDPゴシック" panose="020B0400000000000000" pitchFamily="50" charset="-128"/>
                </a:rPr>
                <a:t>/12</a:t>
              </a:r>
              <a:r>
                <a:rPr lang="ja-JP" altLang="en-US" sz="1100" b="1" dirty="0" smtClean="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木</a:t>
              </a:r>
              <a:r>
                <a:rPr lang="ja-JP" altLang="en-US" sz="1100" b="1" dirty="0" smtClean="0">
                  <a:solidFill>
                    <a:schemeClr val="tx1"/>
                  </a:solidFill>
                  <a:latin typeface="BIZ UDPゴシック" panose="020B0400000000000000" pitchFamily="50" charset="-128"/>
                  <a:ea typeface="BIZ UDPゴシック" panose="020B0400000000000000" pitchFamily="50" charset="-128"/>
                </a:rPr>
                <a:t>）</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216652" y="4967765"/>
              <a:ext cx="5682369" cy="253916"/>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https://www.shinsei.pref.osaka.lg.jp/ers/input?tetudukiId=2022110053</a:t>
              </a:r>
              <a:endParaRPr lang="ja-JP" altLang="en-US" sz="1050"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4144326" y="3400380"/>
              <a:ext cx="3183150" cy="630942"/>
            </a:xfrm>
            <a:prstGeom prst="rect">
              <a:avLst/>
            </a:prstGeom>
          </p:spPr>
          <p:txBody>
            <a:bodyPr wrap="square">
              <a:spAutoFit/>
            </a:bodyPr>
            <a:lstStyle/>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アクセス</a:t>
              </a:r>
              <a:r>
                <a:rPr lang="ja-JP" altLang="en-US" sz="1000" dirty="0" smtClean="0">
                  <a:latin typeface="BIZ UDPゴシック" panose="020B0400000000000000" pitchFamily="50" charset="-128"/>
                  <a:ea typeface="BIZ UDPゴシック" panose="020B0400000000000000" pitchFamily="50" charset="-128"/>
                </a:rPr>
                <a:t>）</a:t>
              </a:r>
              <a:endParaRPr lang="en-US" altLang="ja-JP" sz="1000" dirty="0" smtClean="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　京阪交野線　村野駅から南へ</a:t>
              </a:r>
              <a:r>
                <a:rPr lang="en-US" altLang="ja-JP" sz="1000" dirty="0">
                  <a:latin typeface="BIZ UDPゴシック" panose="020B0400000000000000" pitchFamily="50" charset="-128"/>
                  <a:ea typeface="BIZ UDPゴシック" panose="020B0400000000000000" pitchFamily="50" charset="-128"/>
                </a:rPr>
                <a:t>300</a:t>
              </a:r>
              <a:r>
                <a:rPr lang="ja-JP" altLang="en-US" sz="1000" dirty="0" err="1" smtClean="0">
                  <a:latin typeface="BIZ UDPゴシック" panose="020B0400000000000000" pitchFamily="50" charset="-128"/>
                  <a:ea typeface="BIZ UDPゴシック" panose="020B0400000000000000" pitchFamily="50" charset="-128"/>
                </a:rPr>
                <a:t>ｍ</a:t>
              </a:r>
              <a:endParaRPr lang="en-US" altLang="ja-JP" sz="1000" dirty="0" smtClean="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公共交通機関でお越しください。</a:t>
              </a:r>
            </a:p>
          </p:txBody>
        </p:sp>
      </p:grpSp>
      <p:sp>
        <p:nvSpPr>
          <p:cNvPr id="33" name="角丸四角形 32"/>
          <p:cNvSpPr/>
          <p:nvPr/>
        </p:nvSpPr>
        <p:spPr>
          <a:xfrm>
            <a:off x="568494" y="6313984"/>
            <a:ext cx="6379340" cy="1608761"/>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①大阪</a:t>
            </a:r>
            <a:r>
              <a:rPr lang="ja-JP" altLang="en-US" sz="1400" b="1" dirty="0">
                <a:solidFill>
                  <a:schemeClr val="tx1"/>
                </a:solidFill>
                <a:latin typeface="BIZ UDPゴシック" panose="020B0400000000000000" pitchFamily="50" charset="-128"/>
                <a:ea typeface="BIZ UDPゴシック" panose="020B0400000000000000" pitchFamily="50" charset="-128"/>
              </a:rPr>
              <a:t>府立枚方支援学校 概要説明</a:t>
            </a:r>
            <a:r>
              <a:rPr lang="en-US" altLang="ja-JP" sz="1400" b="1" dirty="0">
                <a:solidFill>
                  <a:schemeClr val="tx1"/>
                </a:solidFill>
                <a:latin typeface="BIZ UDPゴシック" panose="020B0400000000000000" pitchFamily="50" charset="-128"/>
                <a:ea typeface="BIZ UDPゴシック" panose="020B0400000000000000" pitchFamily="50" charset="-128"/>
              </a:rPr>
              <a:t>&amp;</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見学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②事例紹介　知的</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者の雇用管理について</a:t>
            </a:r>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　　　　　株式</a:t>
            </a:r>
            <a:r>
              <a:rPr lang="ja-JP" altLang="en-US" sz="1600" b="1" dirty="0">
                <a:solidFill>
                  <a:schemeClr val="tx1"/>
                </a:solidFill>
                <a:latin typeface="BIZ UDPゴシック" panose="020B0400000000000000" pitchFamily="50" charset="-128"/>
                <a:ea typeface="BIZ UDPゴシック" panose="020B0400000000000000" pitchFamily="50" charset="-128"/>
              </a:rPr>
              <a:t>会社</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ハヤシコーポレーション　　</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川﨑　鷹</a:t>
            </a:r>
            <a:r>
              <a:rPr lang="ja-JP" altLang="en-US" sz="1200" b="1" dirty="0">
                <a:solidFill>
                  <a:schemeClr val="tx1"/>
                </a:solidFill>
                <a:latin typeface="BIZ UDPゴシック" panose="020B0400000000000000" pitchFamily="50" charset="-128"/>
                <a:ea typeface="BIZ UDPゴシック" panose="020B0400000000000000" pitchFamily="50" charset="-128"/>
              </a:rPr>
              <a:t>志氏</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300548" y="6061460"/>
            <a:ext cx="1153237" cy="396509"/>
          </a:xfrm>
          <a:prstGeom prst="round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smtClean="0">
                <a:solidFill>
                  <a:schemeClr val="tx1"/>
                </a:solidFill>
                <a:latin typeface="BIZ UDPゴシック" panose="020B0400000000000000" pitchFamily="50" charset="-128"/>
                <a:ea typeface="BIZ UDPゴシック" panose="020B0400000000000000" pitchFamily="50" charset="-128"/>
              </a:rPr>
              <a:t>プログラム</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5317498" y="2905565"/>
            <a:ext cx="1512169" cy="345400"/>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schemeClr val="tx1"/>
                </a:solidFill>
                <a:latin typeface="BIZ UDPゴシック" panose="020B0400000000000000" pitchFamily="50" charset="-128"/>
                <a:ea typeface="BIZ UDPゴシック" panose="020B0400000000000000" pitchFamily="50" charset="-128"/>
              </a:rPr>
              <a:t>受付開始　</a:t>
            </a:r>
            <a:r>
              <a:rPr lang="ja-JP" altLang="en-US" sz="1100" b="1" dirty="0">
                <a:solidFill>
                  <a:schemeClr val="tx1"/>
                </a:solidFill>
                <a:latin typeface="BIZ UDPゴシック" panose="020B0400000000000000" pitchFamily="50" charset="-128"/>
                <a:ea typeface="BIZ UDPゴシック" panose="020B0400000000000000" pitchFamily="50" charset="-128"/>
              </a:rPr>
              <a:t>９</a:t>
            </a:r>
            <a:r>
              <a:rPr lang="en-US" altLang="ja-JP" sz="1100" b="1" dirty="0" smtClean="0">
                <a:solidFill>
                  <a:schemeClr val="tx1"/>
                </a:solidFill>
                <a:latin typeface="BIZ UDPゴシック" panose="020B0400000000000000" pitchFamily="50" charset="-128"/>
                <a:ea typeface="BIZ UDPゴシック" panose="020B0400000000000000" pitchFamily="50" charset="-128"/>
              </a:rPr>
              <a:t>:15</a:t>
            </a:r>
            <a:r>
              <a:rPr lang="ja-JP" altLang="en-US" sz="1100" b="1" dirty="0" smtClean="0">
                <a:solidFill>
                  <a:schemeClr val="tx1"/>
                </a:solidFill>
                <a:latin typeface="BIZ UDPゴシック" panose="020B0400000000000000" pitchFamily="50" charset="-128"/>
                <a:ea typeface="BIZ UDPゴシック" panose="020B0400000000000000" pitchFamily="50" charset="-128"/>
              </a:rPr>
              <a:t>～</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241" y="5069559"/>
            <a:ext cx="716539" cy="71653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943954392"/>
              </p:ext>
            </p:extLst>
          </p:nvPr>
        </p:nvGraphicFramePr>
        <p:xfrm>
          <a:off x="97903" y="7874315"/>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　</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54722" y="6947892"/>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9720" y="7478393"/>
            <a:ext cx="7187575" cy="307777"/>
          </a:xfrm>
          <a:prstGeom prst="rect">
            <a:avLst/>
          </a:prstGeom>
          <a:noFill/>
          <a:ln>
            <a:noFill/>
          </a:ln>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a:t>
            </a:r>
            <a:r>
              <a:rPr lang="ja-JP" altLang="en-US" sz="1400" b="1" dirty="0" smtClean="0">
                <a:latin typeface="BIZ UDPゴシック" panose="020B0400000000000000" pitchFamily="50" charset="-128"/>
                <a:ea typeface="BIZ UDPゴシック" panose="020B0400000000000000" pitchFamily="50" charset="-128"/>
              </a:rPr>
              <a:t>枚方支援</a:t>
            </a:r>
            <a:r>
              <a:rPr lang="ja-JP" altLang="en-US" sz="1400" b="1" dirty="0">
                <a:latin typeface="BIZ UDPゴシック" panose="020B0400000000000000" pitchFamily="50" charset="-128"/>
                <a:ea typeface="BIZ UDPゴシック" panose="020B0400000000000000" pitchFamily="50" charset="-128"/>
              </a:rPr>
              <a:t>学校</a:t>
            </a:r>
            <a:r>
              <a:rPr lang="ja-JP" altLang="en-US" sz="1400" b="1" kern="0" dirty="0" smtClean="0">
                <a:latin typeface="BIZ UDPゴシック" panose="020B0400000000000000" pitchFamily="50" charset="-128"/>
                <a:ea typeface="BIZ UDPゴシック" panose="020B0400000000000000" pitchFamily="50" charset="-128"/>
              </a:rPr>
              <a:t>見学セミナー</a:t>
            </a:r>
            <a:r>
              <a:rPr lang="ja-JP" altLang="en-US" sz="14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参加申込書</a:t>
            </a:r>
            <a:endParaRPr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2386569" y="7016728"/>
            <a:ext cx="4744140" cy="461665"/>
          </a:xfrm>
          <a:prstGeom prst="rect">
            <a:avLst/>
          </a:prstGeom>
          <a:noFill/>
        </p:spPr>
        <p:txBody>
          <a:bodyPr wrap="square" rtlCol="0">
            <a:spAutoFit/>
          </a:bodyPr>
          <a:lstStyle/>
          <a:p>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FAX</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21703" y="7026816"/>
            <a:ext cx="2027142" cy="461665"/>
          </a:xfrm>
          <a:prstGeom prst="rect">
            <a:avLst/>
          </a:prstGeom>
          <a:noFill/>
        </p:spPr>
        <p:txBody>
          <a:bodyPr wrap="square" rtlCol="0">
            <a:spAutoFit/>
          </a:bodyPr>
          <a:lstStyle/>
          <a:p>
            <a:r>
              <a:rPr lang="ja-JP" altLang="en-US" sz="1200" dirty="0" err="1" smtClean="0">
                <a:latin typeface="BIZ UDPゴシック" panose="020B0400000000000000" pitchFamily="50" charset="-128"/>
                <a:ea typeface="BIZ UDPゴシック" panose="020B0400000000000000" pitchFamily="50" charset="-128"/>
              </a:rPr>
              <a:t>大阪府障がい</a:t>
            </a:r>
            <a:r>
              <a:rPr lang="ja-JP" altLang="en-US" sz="1200" dirty="0" smtClean="0">
                <a:latin typeface="BIZ UDPゴシック" panose="020B0400000000000000" pitchFamily="50" charset="-128"/>
                <a:ea typeface="BIZ UDPゴシック" panose="020B0400000000000000" pitchFamily="50" charset="-128"/>
              </a:rPr>
              <a:t>者</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　　雇用促進センター　</a:t>
            </a:r>
            <a:r>
              <a:rPr lang="ja-JP" altLang="en-US" sz="1100" dirty="0" smtClean="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165925" y="191223"/>
            <a:ext cx="6921039" cy="5464881"/>
            <a:chOff x="174066" y="1942625"/>
            <a:chExt cx="6696023" cy="3364812"/>
          </a:xfrm>
        </p:grpSpPr>
        <p:sp>
          <p:nvSpPr>
            <p:cNvPr id="8" name="正方形/長方形 7"/>
            <p:cNvSpPr/>
            <p:nvPr/>
          </p:nvSpPr>
          <p:spPr>
            <a:xfrm>
              <a:off x="174066" y="1942625"/>
              <a:ext cx="6696023" cy="3364812"/>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2197693" y="2036560"/>
              <a:ext cx="2648768" cy="236961"/>
            </a:xfrm>
            <a:prstGeom prst="roundRect">
              <a:avLst>
                <a:gd name="adj" fmla="val 34712"/>
              </a:avLst>
            </a:prstGeom>
            <a:solidFill>
              <a:schemeClr val="bg1"/>
            </a:solidFill>
            <a:ln>
              <a:noFill/>
            </a:ln>
            <a:extLst/>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枚方支援学校の</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ご紹介</a:t>
              </a:r>
            </a:p>
          </p:txBody>
        </p:sp>
        <p:sp>
          <p:nvSpPr>
            <p:cNvPr id="11" name="Rectangle 359"/>
            <p:cNvSpPr>
              <a:spLocks noChangeArrowheads="1"/>
            </p:cNvSpPr>
            <p:nvPr/>
          </p:nvSpPr>
          <p:spPr bwMode="auto">
            <a:xfrm>
              <a:off x="341146" y="2369408"/>
              <a:ext cx="6361861" cy="2827712"/>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sp>
        <p:nvSpPr>
          <p:cNvPr id="20" name="テキスト ボックス 3"/>
          <p:cNvSpPr txBox="1">
            <a:spLocks noChangeArrowheads="1"/>
          </p:cNvSpPr>
          <p:nvPr/>
        </p:nvSpPr>
        <p:spPr bwMode="auto">
          <a:xfrm>
            <a:off x="418677" y="5842564"/>
            <a:ext cx="6415533" cy="938719"/>
          </a:xfrm>
          <a:prstGeom prst="rect">
            <a:avLst/>
          </a:prstGeom>
          <a:noFill/>
          <a:ln w="285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ja-JP" sz="1100" dirty="0" smtClean="0">
                <a:latin typeface="UD デジタル 教科書体 NP-B" panose="02020700000000000000" pitchFamily="18" charset="-128"/>
                <a:ea typeface="UD デジタル 教科書体 NP-B" panose="02020700000000000000" pitchFamily="18" charset="-128"/>
              </a:rPr>
              <a:t>◇</a:t>
            </a:r>
            <a:r>
              <a:rPr lang="ja-JP" altLang="en-US" sz="1100" dirty="0" smtClean="0">
                <a:latin typeface="UD デジタル 教科書体 NP-B" panose="02020700000000000000" pitchFamily="18" charset="-128"/>
                <a:ea typeface="UD デジタル 教科書体 NP-B" panose="02020700000000000000" pitchFamily="18" charset="-128"/>
              </a:rPr>
              <a:t>留意事項</a:t>
            </a:r>
            <a:r>
              <a:rPr lang="ja-JP" altLang="ja-JP" sz="1100" dirty="0">
                <a:latin typeface="UD デジタル 教科書体 NP-B" panose="02020700000000000000" pitchFamily="18" charset="-128"/>
                <a:ea typeface="UD デジタル 教科書体 NP-B" panose="02020700000000000000" pitchFamily="18" charset="-128"/>
              </a:rPr>
              <a:t>◇ </a:t>
            </a:r>
            <a:endParaRPr lang="en-US" altLang="ja-JP" sz="1100" dirty="0" smtClean="0">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ja-JP" sz="1100" dirty="0" smtClean="0">
                <a:latin typeface="UD デジタル 教科書体 NP-B" panose="02020700000000000000" pitchFamily="18" charset="-128"/>
                <a:ea typeface="UD デジタル 教科書体 NP-B" panose="02020700000000000000" pitchFamily="18" charset="-128"/>
              </a:rPr>
              <a:t>・</a:t>
            </a:r>
            <a:r>
              <a:rPr lang="ja-JP" altLang="en-US" sz="1100" dirty="0" smtClean="0">
                <a:latin typeface="UD デジタル 教科書体 NP-B" panose="02020700000000000000" pitchFamily="18" charset="-128"/>
                <a:ea typeface="UD デジタル 教科書体 NP-B" panose="02020700000000000000" pitchFamily="18" charset="-128"/>
              </a:rPr>
              <a:t>当日</a:t>
            </a:r>
            <a:r>
              <a:rPr lang="ja-JP" altLang="en-US" sz="1100" dirty="0">
                <a:latin typeface="UD デジタル 教科書体 NP-B" panose="02020700000000000000" pitchFamily="18" charset="-128"/>
                <a:ea typeface="UD デジタル 教科書体 NP-B" panose="02020700000000000000" pitchFamily="18" charset="-128"/>
              </a:rPr>
              <a:t>はマスクを着用</a:t>
            </a:r>
            <a:r>
              <a:rPr lang="ja-JP" altLang="en-US" sz="1100" dirty="0" smtClean="0">
                <a:latin typeface="UD デジタル 教科書体 NP-B" panose="02020700000000000000" pitchFamily="18" charset="-128"/>
                <a:ea typeface="UD デジタル 教科書体 NP-B" panose="02020700000000000000" pitchFamily="18" charset="-128"/>
              </a:rPr>
              <a:t>の</a:t>
            </a:r>
            <a:r>
              <a:rPr lang="ja-JP" altLang="en-US" sz="1100" dirty="0">
                <a:latin typeface="UD デジタル 教科書体 NP-B" panose="02020700000000000000" pitchFamily="18" charset="-128"/>
                <a:ea typeface="UD デジタル 教科書体 NP-B" panose="02020700000000000000" pitchFamily="18" charset="-128"/>
              </a:rPr>
              <a:t>うえ</a:t>
            </a:r>
            <a:r>
              <a:rPr lang="ja-JP" altLang="en-US" sz="1100" dirty="0" smtClean="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ご来校ください。受付での手指消毒、検温にご協力をお願いします。</a:t>
            </a:r>
          </a:p>
          <a:p>
            <a:pPr>
              <a:spcBef>
                <a:spcPct val="0"/>
              </a:spcBef>
              <a:buFontTx/>
              <a:buNone/>
            </a:pPr>
            <a:r>
              <a:rPr lang="ja-JP" altLang="en-US" sz="1100" dirty="0">
                <a:latin typeface="UD デジタル 教科書体 NP-B" panose="02020700000000000000" pitchFamily="18" charset="-128"/>
                <a:ea typeface="UD デジタル 教科書体 NP-B" panose="02020700000000000000" pitchFamily="18" charset="-128"/>
              </a:rPr>
              <a:t>・発熱や軽度であっても咳・咽頭痛などの症状のある方は、ご参加をお控えください。</a:t>
            </a:r>
          </a:p>
          <a:p>
            <a:pPr>
              <a:spcBef>
                <a:spcPct val="0"/>
              </a:spcBef>
              <a:buFontTx/>
              <a:buNone/>
            </a:pPr>
            <a:r>
              <a:rPr lang="ja-JP" altLang="en-US" sz="1100" dirty="0" smtClean="0">
                <a:latin typeface="UD デジタル 教科書体 NP-B" panose="02020700000000000000" pitchFamily="18" charset="-128"/>
                <a:ea typeface="UD デジタル 教科書体 NP-B" panose="02020700000000000000" pitchFamily="18" charset="-128"/>
              </a:rPr>
              <a:t>　</a:t>
            </a:r>
            <a:r>
              <a:rPr lang="en-US" altLang="ja-JP" sz="1100" dirty="0" smtClean="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新型</a:t>
            </a:r>
            <a:r>
              <a:rPr lang="ja-JP" altLang="en-US" sz="1100" dirty="0" smtClean="0">
                <a:latin typeface="UD デジタル 教科書体 NP-B" panose="02020700000000000000" pitchFamily="18" charset="-128"/>
                <a:ea typeface="UD デジタル 教科書体 NP-B" panose="02020700000000000000" pitchFamily="18" charset="-128"/>
              </a:rPr>
              <a:t>コロナウイルス</a:t>
            </a:r>
            <a:r>
              <a:rPr lang="ja-JP" altLang="en-US" sz="1100" dirty="0">
                <a:latin typeface="UD デジタル 教科書体 NP-B" panose="02020700000000000000" pitchFamily="18" charset="-128"/>
                <a:ea typeface="UD デジタル 教科書体 NP-B" panose="02020700000000000000" pitchFamily="18" charset="-128"/>
              </a:rPr>
              <a:t>感染症</a:t>
            </a:r>
            <a:r>
              <a:rPr lang="ja-JP" altLang="en-US" sz="1100" dirty="0" smtClean="0">
                <a:latin typeface="UD デジタル 教科書体 NP-B" panose="02020700000000000000" pitchFamily="18" charset="-128"/>
                <a:ea typeface="UD デジタル 教科書体 NP-B" panose="02020700000000000000" pitchFamily="18" charset="-128"/>
              </a:rPr>
              <a:t>の</a:t>
            </a:r>
            <a:r>
              <a:rPr lang="ja-JP" altLang="en-US" sz="1100" dirty="0">
                <a:latin typeface="UD デジタル 教科書体 NP-B" panose="02020700000000000000" pitchFamily="18" charset="-128"/>
                <a:ea typeface="UD デジタル 教科書体 NP-B" panose="02020700000000000000" pitchFamily="18" charset="-128"/>
              </a:rPr>
              <a:t>感染状況により、開催を中止することがございます</a:t>
            </a:r>
            <a:r>
              <a:rPr lang="ja-JP" altLang="en-US" sz="1100" dirty="0" smtClean="0">
                <a:latin typeface="UD デジタル 教科書体 NP-B" panose="02020700000000000000" pitchFamily="18" charset="-128"/>
                <a:ea typeface="UD デジタル 教科書体 NP-B" panose="02020700000000000000" pitchFamily="18" charset="-128"/>
              </a:rPr>
              <a:t>。</a:t>
            </a:r>
            <a:endParaRPr lang="en-US" altLang="ja-JP" sz="1100" dirty="0" smtClean="0">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en-US" sz="1100" dirty="0">
                <a:latin typeface="UD デジタル 教科書体 NP-B" panose="02020700000000000000" pitchFamily="18" charset="-128"/>
                <a:ea typeface="UD デジタル 教科書体 NP-B" panose="02020700000000000000" pitchFamily="18" charset="-128"/>
              </a:rPr>
              <a:t>　 </a:t>
            </a:r>
            <a:r>
              <a:rPr lang="ja-JP" altLang="en-US" sz="1100" dirty="0" smtClean="0">
                <a:latin typeface="UD デジタル 教科書体 NP-B" panose="02020700000000000000" pitchFamily="18" charset="-128"/>
                <a:ea typeface="UD デジタル 教科書体 NP-B" panose="02020700000000000000" pitchFamily="18" charset="-128"/>
              </a:rPr>
              <a:t>  その</a:t>
            </a:r>
            <a:r>
              <a:rPr lang="ja-JP" altLang="en-US" sz="1100" dirty="0">
                <a:latin typeface="UD デジタル 教科書体 NP-B" panose="02020700000000000000" pitchFamily="18" charset="-128"/>
                <a:ea typeface="UD デジタル 教科書体 NP-B" panose="02020700000000000000" pitchFamily="18" charset="-128"/>
              </a:rPr>
              <a:t>場合は、</a:t>
            </a:r>
            <a:r>
              <a:rPr lang="en-US" altLang="ja-JP" sz="1100" dirty="0">
                <a:latin typeface="UD デジタル 教科書体 NP-B" panose="02020700000000000000" pitchFamily="18" charset="-128"/>
                <a:ea typeface="UD デジタル 教科書体 NP-B" panose="02020700000000000000" pitchFamily="18" charset="-128"/>
              </a:rPr>
              <a:t>HP</a:t>
            </a:r>
            <a:r>
              <a:rPr lang="ja-JP" altLang="en-US" sz="1100" dirty="0">
                <a:latin typeface="UD デジタル 教科書体 NP-B" panose="02020700000000000000" pitchFamily="18" charset="-128"/>
                <a:ea typeface="UD デジタル 教科書体 NP-B" panose="02020700000000000000" pitchFamily="18" charset="-128"/>
              </a:rPr>
              <a:t>に掲載</a:t>
            </a:r>
            <a:r>
              <a:rPr lang="ja-JP" altLang="en-US" sz="1100" dirty="0" smtClean="0">
                <a:latin typeface="UD デジタル 教科書体 NP-B" panose="02020700000000000000" pitchFamily="18" charset="-128"/>
                <a:ea typeface="UD デジタル 教科書体 NP-B" panose="02020700000000000000" pitchFamily="18" charset="-128"/>
              </a:rPr>
              <a:t>のうえ、個別</a:t>
            </a:r>
            <a:r>
              <a:rPr lang="ja-JP" altLang="en-US" sz="1100" dirty="0">
                <a:latin typeface="UD デジタル 教科書体 NP-B" panose="02020700000000000000" pitchFamily="18" charset="-128"/>
                <a:ea typeface="UD デジタル 教科書体 NP-B" panose="02020700000000000000" pitchFamily="18" charset="-128"/>
              </a:rPr>
              <a:t>にご連絡いたします。</a:t>
            </a:r>
          </a:p>
        </p:txBody>
      </p:sp>
      <p:pic>
        <p:nvPicPr>
          <p:cNvPr id="12" name="図 11" descr="\\42000SV1FL001.42000DM001.local\tdrives$\T-MurakamiTetsuy\Desktop\マーク\校章略旗0212h.jpg"/>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5868" y="1023077"/>
            <a:ext cx="638175" cy="564515"/>
          </a:xfrm>
          <a:prstGeom prst="rect">
            <a:avLst/>
          </a:prstGeom>
          <a:noFill/>
          <a:ln>
            <a:noFill/>
          </a:ln>
        </p:spPr>
      </p:pic>
      <p:sp>
        <p:nvSpPr>
          <p:cNvPr id="2" name="正方形/長方形 1"/>
          <p:cNvSpPr/>
          <p:nvPr/>
        </p:nvSpPr>
        <p:spPr>
          <a:xfrm>
            <a:off x="1111291" y="1094726"/>
            <a:ext cx="3281668" cy="276999"/>
          </a:xfrm>
          <a:prstGeom prst="rect">
            <a:avLst/>
          </a:prstGeom>
        </p:spPr>
        <p:txBody>
          <a:bodyPr wrap="none">
            <a:spAutoFit/>
          </a:bodyPr>
          <a:lstStyle/>
          <a:p>
            <a:r>
              <a:rPr lang="ja-JP" altLang="ja-JP" sz="1200" b="1"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大阪府立枚方支援学校</a:t>
            </a:r>
            <a:r>
              <a:rPr lang="ja-JP" altLang="ja-JP" sz="12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（平成</a:t>
            </a:r>
            <a:r>
              <a:rPr lang="en-US" altLang="ja-JP" sz="12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27</a:t>
            </a:r>
            <a:r>
              <a:rPr lang="ja-JP" altLang="ja-JP" sz="12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年</a:t>
            </a:r>
            <a:r>
              <a:rPr lang="en-US" altLang="ja-JP" sz="12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4</a:t>
            </a:r>
            <a:r>
              <a:rPr lang="ja-JP" altLang="ja-JP" sz="12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月開校）</a:t>
            </a:r>
            <a:endParaRPr lang="ja-JP" altLang="en-US" sz="2400" dirty="0">
              <a:latin typeface="UD デジタル 教科書体 NP-B" panose="02020700000000000000" pitchFamily="18" charset="-128"/>
              <a:ea typeface="UD デジタル 教科書体 NP-B" panose="02020700000000000000" pitchFamily="18" charset="-128"/>
            </a:endParaRPr>
          </a:p>
        </p:txBody>
      </p:sp>
      <p:sp>
        <p:nvSpPr>
          <p:cNvPr id="4" name="正方形/長方形 3"/>
          <p:cNvSpPr/>
          <p:nvPr/>
        </p:nvSpPr>
        <p:spPr>
          <a:xfrm>
            <a:off x="971893" y="1423499"/>
            <a:ext cx="5670353" cy="1061829"/>
          </a:xfrm>
          <a:prstGeom prst="rect">
            <a:avLst/>
          </a:prstGeom>
        </p:spPr>
        <p:txBody>
          <a:bodyPr wrap="square">
            <a:spAutoFit/>
          </a:bodyPr>
          <a:lstStyle/>
          <a:p>
            <a:r>
              <a:rPr lang="ja-JP" altLang="en-US" sz="1050" dirty="0">
                <a:latin typeface="UD デジタル 教科書体 NP-B" panose="02020700000000000000" pitchFamily="18" charset="-128"/>
                <a:ea typeface="UD デジタル 教科書体 NP-B" panose="02020700000000000000" pitchFamily="18" charset="-128"/>
              </a:rPr>
              <a:t>　</a:t>
            </a:r>
            <a:r>
              <a:rPr lang="ja-JP" altLang="en-US" sz="1050" dirty="0" smtClean="0">
                <a:latin typeface="UD デジタル 教科書体 NP-B" panose="02020700000000000000" pitchFamily="18" charset="-128"/>
                <a:ea typeface="UD デジタル 教科書体 NP-B" panose="02020700000000000000" pitchFamily="18" charset="-128"/>
              </a:rPr>
              <a:t>枚方</a:t>
            </a:r>
            <a:r>
              <a:rPr lang="ja-JP" altLang="en-US" sz="1050" dirty="0">
                <a:latin typeface="UD デジタル 教科書体 NP-B" panose="02020700000000000000" pitchFamily="18" charset="-128"/>
                <a:ea typeface="UD デジタル 教科書体 NP-B" panose="02020700000000000000" pitchFamily="18" charset="-128"/>
              </a:rPr>
              <a:t>支援学校は、知的障がいのある児童生徒を対象とした支援学校で、小学部・中学部・高等部があります。通学区域</a:t>
            </a:r>
            <a:r>
              <a:rPr lang="ja-JP" altLang="en-US" sz="1050" dirty="0" smtClean="0">
                <a:latin typeface="UD デジタル 教科書体 NP-B" panose="02020700000000000000" pitchFamily="18" charset="-128"/>
                <a:ea typeface="UD デジタル 教科書体 NP-B" panose="02020700000000000000" pitchFamily="18" charset="-128"/>
              </a:rPr>
              <a:t>は、小学部</a:t>
            </a:r>
            <a:r>
              <a:rPr lang="ja-JP" altLang="en-US" sz="1050" dirty="0">
                <a:latin typeface="UD デジタル 教科書体 NP-B" panose="02020700000000000000" pitchFamily="18" charset="-128"/>
                <a:ea typeface="UD デジタル 教科書体 NP-B" panose="02020700000000000000" pitchFamily="18" charset="-128"/>
              </a:rPr>
              <a:t>・</a:t>
            </a:r>
            <a:r>
              <a:rPr lang="ja-JP" altLang="en-US" sz="1050" dirty="0" smtClean="0">
                <a:latin typeface="UD デジタル 教科書体 NP-B" panose="02020700000000000000" pitchFamily="18" charset="-128"/>
                <a:ea typeface="UD デジタル 教科書体 NP-B" panose="02020700000000000000" pitchFamily="18" charset="-128"/>
              </a:rPr>
              <a:t>中学部が枚方市・交野市</a:t>
            </a:r>
            <a:r>
              <a:rPr lang="ja-JP" altLang="en-US" sz="1050" dirty="0">
                <a:latin typeface="UD デジタル 教科書体 NP-B" panose="02020700000000000000" pitchFamily="18" charset="-128"/>
                <a:ea typeface="UD デジタル 教科書体 NP-B" panose="02020700000000000000" pitchFamily="18" charset="-128"/>
              </a:rPr>
              <a:t>の</a:t>
            </a:r>
            <a:r>
              <a:rPr lang="ja-JP" altLang="en-US" sz="1050" dirty="0" smtClean="0">
                <a:latin typeface="UD デジタル 教科書体 NP-B" panose="02020700000000000000" pitchFamily="18" charset="-128"/>
                <a:ea typeface="UD デジタル 教科書体 NP-B" panose="02020700000000000000" pitchFamily="18" charset="-128"/>
              </a:rPr>
              <a:t>２市。高等部が枚方市</a:t>
            </a:r>
            <a:r>
              <a:rPr lang="ja-JP" altLang="en-US" sz="1050" dirty="0">
                <a:latin typeface="UD デジタル 教科書体 NP-B" panose="02020700000000000000" pitchFamily="18" charset="-128"/>
                <a:ea typeface="UD デジタル 教科書体 NP-B" panose="02020700000000000000" pitchFamily="18" charset="-128"/>
              </a:rPr>
              <a:t>の</a:t>
            </a:r>
            <a:r>
              <a:rPr lang="en-US" altLang="ja-JP" sz="1050" dirty="0">
                <a:latin typeface="UD デジタル 教科書体 NP-B" panose="02020700000000000000" pitchFamily="18" charset="-128"/>
                <a:ea typeface="UD デジタル 教科書体 NP-B" panose="02020700000000000000" pitchFamily="18" charset="-128"/>
              </a:rPr>
              <a:t>1</a:t>
            </a:r>
            <a:r>
              <a:rPr lang="ja-JP" altLang="en-US" sz="1050" dirty="0">
                <a:latin typeface="UD デジタル 教科書体 NP-B" panose="02020700000000000000" pitchFamily="18" charset="-128"/>
                <a:ea typeface="UD デジタル 教科書体 NP-B" panose="02020700000000000000" pitchFamily="18" charset="-128"/>
              </a:rPr>
              <a:t>市となっています</a:t>
            </a:r>
            <a:r>
              <a:rPr lang="ja-JP" altLang="en-US" sz="1050" dirty="0" smtClean="0">
                <a:latin typeface="UD デジタル 教科書体 NP-B" panose="02020700000000000000" pitchFamily="18" charset="-128"/>
                <a:ea typeface="UD デジタル 教科書体 NP-B" panose="02020700000000000000" pitchFamily="18" charset="-128"/>
              </a:rPr>
              <a:t>。</a:t>
            </a:r>
            <a:r>
              <a:rPr lang="ja-JP" altLang="en-US" sz="1050" dirty="0">
                <a:latin typeface="UD デジタル 教科書体 NP-B" panose="02020700000000000000" pitchFamily="18" charset="-128"/>
                <a:ea typeface="UD デジタル 教科書体 NP-B" panose="02020700000000000000" pitchFamily="18" charset="-128"/>
              </a:rPr>
              <a:t>地域や関係</a:t>
            </a:r>
            <a:r>
              <a:rPr lang="ja-JP" altLang="en-US" sz="1050" dirty="0" smtClean="0">
                <a:latin typeface="UD デジタル 教科書体 NP-B" panose="02020700000000000000" pitchFamily="18" charset="-128"/>
                <a:ea typeface="UD デジタル 教科書体 NP-B" panose="02020700000000000000" pitchFamily="18" charset="-128"/>
              </a:rPr>
              <a:t>機関等と</a:t>
            </a:r>
            <a:r>
              <a:rPr lang="ja-JP" altLang="en-US" sz="1050" dirty="0">
                <a:latin typeface="UD デジタル 教科書体 NP-B" panose="02020700000000000000" pitchFamily="18" charset="-128"/>
                <a:ea typeface="UD デジタル 教科書体 NP-B" panose="02020700000000000000" pitchFamily="18" charset="-128"/>
              </a:rPr>
              <a:t>の連携を深める中で、</a:t>
            </a:r>
            <a:r>
              <a:rPr lang="ja-JP" altLang="en-US" sz="1050" dirty="0" smtClean="0">
                <a:latin typeface="UD デジタル 教科書体 NP-B" panose="02020700000000000000" pitchFamily="18" charset="-128"/>
                <a:ea typeface="UD デジタル 教科書体 NP-B" panose="02020700000000000000" pitchFamily="18" charset="-128"/>
              </a:rPr>
              <a:t>「</a:t>
            </a:r>
            <a:r>
              <a:rPr lang="ja-JP" altLang="en-US" sz="1050" dirty="0">
                <a:latin typeface="UD デジタル 教科書体 NP-B" panose="02020700000000000000" pitchFamily="18" charset="-128"/>
                <a:ea typeface="UD デジタル 教科書体 NP-B" panose="02020700000000000000" pitchFamily="18" charset="-128"/>
              </a:rPr>
              <a:t>未来へ向かう夢や希望をはぐくむ学校」をめざしています。</a:t>
            </a:r>
          </a:p>
          <a:p>
            <a:r>
              <a:rPr lang="ja-JP" altLang="en-US" sz="1050" dirty="0" smtClean="0">
                <a:latin typeface="UD デジタル 教科書体 NP-B" panose="02020700000000000000" pitchFamily="18" charset="-128"/>
                <a:ea typeface="UD デジタル 教科書体 NP-B" panose="02020700000000000000" pitchFamily="18" charset="-128"/>
              </a:rPr>
              <a:t>　笑顔</a:t>
            </a:r>
            <a:r>
              <a:rPr lang="ja-JP" altLang="en-US" sz="1050" dirty="0">
                <a:latin typeface="UD デジタル 教科書体 NP-B" panose="02020700000000000000" pitchFamily="18" charset="-128"/>
                <a:ea typeface="UD デジタル 教科書体 NP-B" panose="02020700000000000000" pitchFamily="18" charset="-128"/>
              </a:rPr>
              <a:t>で未来を見つめるために・・・「自分」から、仲間や社会と「つながり」、積極的に「チャレンジ」する児童・生徒を育んでいきます。</a:t>
            </a:r>
          </a:p>
        </p:txBody>
      </p:sp>
      <p:sp>
        <p:nvSpPr>
          <p:cNvPr id="5" name="正方形/長方形 4"/>
          <p:cNvSpPr/>
          <p:nvPr/>
        </p:nvSpPr>
        <p:spPr>
          <a:xfrm>
            <a:off x="1045218" y="2322726"/>
            <a:ext cx="5523705" cy="415498"/>
          </a:xfrm>
          <a:prstGeom prst="rect">
            <a:avLst/>
          </a:prstGeom>
        </p:spPr>
        <p:txBody>
          <a:bodyPr wrap="square">
            <a:spAutoFit/>
          </a:bodyPr>
          <a:lstStyle/>
          <a:p>
            <a:endParaRPr lang="en-US" altLang="ja-JP" sz="1050" dirty="0" smtClean="0">
              <a:latin typeface="UD デジタル 教科書体 NP-B" panose="02020700000000000000" pitchFamily="18" charset="-128"/>
              <a:ea typeface="UD デジタル 教科書体 NP-B" panose="02020700000000000000" pitchFamily="18" charset="-128"/>
            </a:endParaRPr>
          </a:p>
          <a:p>
            <a:r>
              <a:rPr lang="ja-JP" altLang="en-US" sz="1050" dirty="0" smtClean="0">
                <a:latin typeface="UD デジタル 教科書体 NP-B" panose="02020700000000000000" pitchFamily="18" charset="-128"/>
                <a:ea typeface="UD デジタル 教科書体 NP-B" panose="02020700000000000000" pitchFamily="18" charset="-128"/>
              </a:rPr>
              <a:t>◎</a:t>
            </a:r>
            <a:r>
              <a:rPr lang="ja-JP" altLang="en-US" sz="1050" dirty="0">
                <a:latin typeface="UD デジタル 教科書体 NP-B" panose="02020700000000000000" pitchFamily="18" charset="-128"/>
                <a:ea typeface="UD デジタル 教科書体 NP-B" panose="02020700000000000000" pitchFamily="18" charset="-128"/>
              </a:rPr>
              <a:t>開校して８年目となりました。地域の方々と共に、歩んでいきたいと考えています。</a:t>
            </a:r>
          </a:p>
        </p:txBody>
      </p:sp>
      <p:sp>
        <p:nvSpPr>
          <p:cNvPr id="10" name="正方形/長方形 9"/>
          <p:cNvSpPr/>
          <p:nvPr/>
        </p:nvSpPr>
        <p:spPr>
          <a:xfrm>
            <a:off x="550900" y="2870164"/>
            <a:ext cx="2465970" cy="2208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578817" y="2923664"/>
            <a:ext cx="2456384" cy="2031325"/>
          </a:xfrm>
          <a:prstGeom prst="rect">
            <a:avLst/>
          </a:prstGeom>
          <a:noFill/>
        </p:spPr>
        <p:txBody>
          <a:bodyPr wrap="square" rtlCol="0">
            <a:spAutoFit/>
          </a:bodyPr>
          <a:lstStyle/>
          <a:p>
            <a:endParaRPr kumimoji="1" lang="en-US" altLang="ja-JP" sz="1050" dirty="0" smtClean="0">
              <a:latin typeface="UD デジタル 教科書体 NP-B" panose="02020700000000000000" pitchFamily="18" charset="-128"/>
              <a:ea typeface="UD デジタル 教科書体 NP-B" panose="02020700000000000000" pitchFamily="18" charset="-128"/>
            </a:endParaRPr>
          </a:p>
          <a:p>
            <a:r>
              <a:rPr kumimoji="1" lang="ja-JP" altLang="en-US" sz="1050" dirty="0" smtClean="0">
                <a:latin typeface="UD デジタル 教科書体 NP-B" panose="02020700000000000000" pitchFamily="18" charset="-128"/>
                <a:ea typeface="UD デジタル 教科書体 NP-B" panose="02020700000000000000" pitchFamily="18" charset="-128"/>
              </a:rPr>
              <a:t>職業コースについて</a:t>
            </a:r>
            <a:endParaRPr kumimoji="1" lang="en-US" altLang="ja-JP" sz="1050" dirty="0" smtClean="0">
              <a:latin typeface="UD デジタル 教科書体 NP-B" panose="02020700000000000000" pitchFamily="18" charset="-128"/>
              <a:ea typeface="UD デジタル 教科書体 NP-B" panose="02020700000000000000" pitchFamily="18" charset="-128"/>
            </a:endParaRPr>
          </a:p>
          <a:p>
            <a:endParaRPr kumimoji="1" lang="ja-JP" altLang="en-US" sz="1050" dirty="0" smtClean="0">
              <a:latin typeface="UD デジタル 教科書体 NP-B" panose="02020700000000000000" pitchFamily="18" charset="-128"/>
              <a:ea typeface="UD デジタル 教科書体 NP-B" panose="02020700000000000000" pitchFamily="18" charset="-128"/>
            </a:endParaRPr>
          </a:p>
          <a:p>
            <a:r>
              <a:rPr kumimoji="1" lang="ja-JP" altLang="en-US" sz="1050" dirty="0" smtClean="0">
                <a:latin typeface="UD デジタル 教科書体 NP-B" panose="02020700000000000000" pitchFamily="18" charset="-128"/>
                <a:ea typeface="UD デジタル 教科書体 NP-B" panose="02020700000000000000" pitchFamily="18" charset="-128"/>
              </a:rPr>
              <a:t>　卒業後の就労をめざし、高等部２年生より職業コースを設置しています。</a:t>
            </a:r>
          </a:p>
          <a:p>
            <a:r>
              <a:rPr kumimoji="1" lang="ja-JP" altLang="en-US" sz="1050" dirty="0" smtClean="0">
                <a:latin typeface="UD デジタル 教科書体 NP-B" panose="02020700000000000000" pitchFamily="18" charset="-128"/>
                <a:ea typeface="UD デジタル 教科書体 NP-B" panose="02020700000000000000" pitchFamily="18" charset="-128"/>
              </a:rPr>
              <a:t>　様々な企業様にご協力をいただいて職場実習を行なっています。</a:t>
            </a:r>
          </a:p>
          <a:p>
            <a:r>
              <a:rPr kumimoji="1" lang="ja-JP" altLang="en-US" sz="1050" dirty="0" smtClean="0">
                <a:latin typeface="UD デジタル 教科書体 NP-B" panose="02020700000000000000" pitchFamily="18" charset="-128"/>
                <a:ea typeface="UD デジタル 教科書体 NP-B" panose="02020700000000000000" pitchFamily="18" charset="-128"/>
              </a:rPr>
              <a:t>現場での職業体験を積み重ねることで生徒本人の仕事に対する自信を高め、やりがいを育むとともに、業種適性を見極める機会としてさまざまな職業体験を設定しています。</a:t>
            </a:r>
            <a:endParaRPr kumimoji="1" lang="ja-JP" altLang="en-US" sz="1050" dirty="0">
              <a:latin typeface="UD デジタル 教科書体 NP-B" panose="02020700000000000000" pitchFamily="18" charset="-128"/>
              <a:ea typeface="UD デジタル 教科書体 NP-B" panose="02020700000000000000" pitchFamily="18" charset="-128"/>
            </a:endParaRPr>
          </a:p>
        </p:txBody>
      </p:sp>
      <p:pic>
        <p:nvPicPr>
          <p:cNvPr id="14" name="図 13"/>
          <p:cNvPicPr>
            <a:picLocks noChangeAspect="1"/>
          </p:cNvPicPr>
          <p:nvPr/>
        </p:nvPicPr>
        <p:blipFill>
          <a:blip r:embed="rId4"/>
          <a:stretch>
            <a:fillRect/>
          </a:stretch>
        </p:blipFill>
        <p:spPr>
          <a:xfrm>
            <a:off x="3231468" y="2828445"/>
            <a:ext cx="3291439" cy="2418661"/>
          </a:xfrm>
          <a:prstGeom prst="rect">
            <a:avLst/>
          </a:prstGeom>
        </p:spPr>
      </p:pic>
    </p:spTree>
    <p:extLst>
      <p:ext uri="{BB962C8B-B14F-4D97-AF65-F5344CB8AC3E}">
        <p14:creationId xmlns:p14="http://schemas.microsoft.com/office/powerpoint/2010/main" val="1569460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701</TotalTime>
  <Words>740</Words>
  <Application>Microsoft Office PowerPoint</Application>
  <PresentationFormat>ユーザー設定</PresentationFormat>
  <Paragraphs>63</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HGP創英角ｺﾞｼｯｸUB</vt:lpstr>
      <vt:lpstr>HGS創英角ﾎﾟｯﾌﾟ体</vt:lpstr>
      <vt:lpstr>ＭＳ Ｐゴシック</vt:lpstr>
      <vt:lpstr>ＭＳ Ｐ明朝</vt:lpstr>
      <vt:lpstr>UD デジタル 教科書体 NP-B</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川上　瑠莉</cp:lastModifiedBy>
  <cp:revision>121</cp:revision>
  <cp:lastPrinted>2022-08-12T05:32:01Z</cp:lastPrinted>
  <dcterms:created xsi:type="dcterms:W3CDTF">2021-10-19T05:38:20Z</dcterms:created>
  <dcterms:modified xsi:type="dcterms:W3CDTF">2022-11-21T02:29:38Z</dcterms:modified>
</cp:coreProperties>
</file>