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199313" cy="10260013"/>
  <p:notesSz cx="6807200" cy="9939338"/>
  <p:defaultTextStyle>
    <a:defPPr>
      <a:defRPr lang="en-US"/>
    </a:defPPr>
    <a:lvl1pPr marL="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1pPr>
    <a:lvl2pPr marL="46278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2pPr>
    <a:lvl3pPr marL="9255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3pPr>
    <a:lvl4pPr marL="138834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4pPr>
    <a:lvl5pPr marL="185112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5pPr>
    <a:lvl6pPr marL="231390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6pPr>
    <a:lvl7pPr marL="2776682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7pPr>
    <a:lvl8pPr marL="32394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8pPr>
    <a:lvl9pPr marL="370224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>
        <p:scale>
          <a:sx n="125" d="100"/>
          <a:sy n="125" d="100"/>
        </p:scale>
        <p:origin x="378" y="-3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916" y="1682372"/>
            <a:ext cx="5399485" cy="3572005"/>
          </a:xfrm>
        </p:spPr>
        <p:txBody>
          <a:bodyPr anchor="b">
            <a:normAutofit/>
          </a:bodyPr>
          <a:lstStyle>
            <a:lvl1pPr algn="ctr">
              <a:defRPr sz="31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6" y="5388885"/>
            <a:ext cx="5399485" cy="2477127"/>
          </a:xfrm>
        </p:spPr>
        <p:txBody>
          <a:bodyPr>
            <a:normAutofit/>
          </a:bodyPr>
          <a:lstStyle>
            <a:lvl1pPr marL="0" indent="0" algn="ctr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 algn="ctr">
              <a:buNone/>
              <a:defRPr sz="1474"/>
            </a:lvl2pPr>
            <a:lvl3pPr marL="481628" indent="0" algn="ctr">
              <a:buNone/>
              <a:defRPr sz="1264"/>
            </a:lvl3pPr>
            <a:lvl4pPr marL="722442" indent="0" algn="ctr">
              <a:buNone/>
              <a:defRPr sz="1054"/>
            </a:lvl4pPr>
            <a:lvl5pPr marL="963255" indent="0" algn="ctr">
              <a:buNone/>
              <a:defRPr sz="1054"/>
            </a:lvl5pPr>
            <a:lvl6pPr marL="1204071" indent="0" algn="ctr">
              <a:buNone/>
              <a:defRPr sz="1054"/>
            </a:lvl6pPr>
            <a:lvl7pPr marL="1444885" indent="0" algn="ctr">
              <a:buNone/>
              <a:defRPr sz="1054"/>
            </a:lvl7pPr>
            <a:lvl8pPr marL="1685698" indent="0" algn="ctr">
              <a:buNone/>
              <a:defRPr sz="1054"/>
            </a:lvl8pPr>
            <a:lvl9pPr marL="1926513" indent="0" algn="ctr">
              <a:buNone/>
              <a:defRPr sz="10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8" y="539125"/>
            <a:ext cx="1552352" cy="86948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39126"/>
            <a:ext cx="4567064" cy="86948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6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6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61897"/>
            <a:ext cx="6209407" cy="4265593"/>
          </a:xfrm>
        </p:spPr>
        <p:txBody>
          <a:bodyPr anchor="b">
            <a:normAutofit/>
          </a:bodyPr>
          <a:lstStyle>
            <a:lvl1pPr>
              <a:defRPr sz="316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811036"/>
            <a:ext cx="6209407" cy="2244377"/>
          </a:xfrm>
        </p:spPr>
        <p:txBody>
          <a:bodyPr anchor="t">
            <a:normAutofit/>
          </a:bodyPr>
          <a:lstStyle>
            <a:lvl1pPr marL="0" indent="0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2pPr>
            <a:lvl3pPr marL="481628" indent="0">
              <a:buNone/>
              <a:defRPr sz="843">
                <a:solidFill>
                  <a:schemeClr val="tx1">
                    <a:tint val="75000"/>
                  </a:schemeClr>
                </a:solidFill>
              </a:defRPr>
            </a:lvl3pPr>
            <a:lvl4pPr marL="722442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4pPr>
            <a:lvl5pPr marL="96325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5pPr>
            <a:lvl6pPr marL="1204071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6pPr>
            <a:lvl7pPr marL="144488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7pPr>
            <a:lvl8pPr marL="1685698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8pPr>
            <a:lvl9pPr marL="1926513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0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04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7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516162"/>
            <a:ext cx="3044709" cy="1235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045" y="3751461"/>
            <a:ext cx="3044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5" y="2516158"/>
            <a:ext cx="3059709" cy="12352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5" y="3751461"/>
            <a:ext cx="3059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6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3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5"/>
            <a:ext cx="2321779" cy="2393998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>
              <a:defRPr sz="1686"/>
            </a:lvl1pPr>
            <a:lvl2pPr>
              <a:defRPr sz="1474"/>
            </a:lvl2pPr>
            <a:lvl3pPr>
              <a:defRPr sz="1264"/>
            </a:lvl3pPr>
            <a:lvl4pPr>
              <a:defRPr sz="1054"/>
            </a:lvl4pPr>
            <a:lvl5pPr>
              <a:defRPr sz="1054"/>
            </a:lvl5pPr>
            <a:lvl6pPr>
              <a:defRPr sz="1054"/>
            </a:lvl6pPr>
            <a:lvl7pPr>
              <a:defRPr sz="1054"/>
            </a:lvl7pPr>
            <a:lvl8pPr>
              <a:defRPr sz="1054"/>
            </a:lvl8pPr>
            <a:lvl9pPr>
              <a:defRPr sz="10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7"/>
            <a:ext cx="2321779" cy="570000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2"/>
            <a:ext cx="2321779" cy="2394003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 marL="0" indent="0">
              <a:buNone/>
              <a:defRPr sz="1686"/>
            </a:lvl1pPr>
            <a:lvl2pPr marL="240815" indent="0">
              <a:buNone/>
              <a:defRPr sz="1474"/>
            </a:lvl2pPr>
            <a:lvl3pPr marL="481628" indent="0">
              <a:buNone/>
              <a:defRPr sz="1264"/>
            </a:lvl3pPr>
            <a:lvl4pPr marL="722442" indent="0">
              <a:buNone/>
              <a:defRPr sz="1054"/>
            </a:lvl4pPr>
            <a:lvl5pPr marL="963255" indent="0">
              <a:buNone/>
              <a:defRPr sz="1054"/>
            </a:lvl5pPr>
            <a:lvl6pPr marL="1204071" indent="0">
              <a:buNone/>
              <a:defRPr sz="1054"/>
            </a:lvl6pPr>
            <a:lvl7pPr marL="1444885" indent="0">
              <a:buNone/>
              <a:defRPr sz="1054"/>
            </a:lvl7pPr>
            <a:lvl8pPr marL="1685698" indent="0">
              <a:buNone/>
              <a:defRPr sz="1054"/>
            </a:lvl8pPr>
            <a:lvl9pPr marL="1926513" indent="0">
              <a:buNone/>
              <a:defRPr sz="10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8"/>
            <a:ext cx="2321779" cy="570000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6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045" y="547204"/>
            <a:ext cx="6209407" cy="1983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736005"/>
            <a:ext cx="6209407" cy="6509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5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4" y="9509514"/>
            <a:ext cx="242976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8606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9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1628" rtl="0" eaLnBrk="1" latinLnBrk="0" hangingPunct="1">
        <a:lnSpc>
          <a:spcPct val="90000"/>
        </a:lnSpc>
        <a:spcBef>
          <a:spcPct val="0"/>
        </a:spcBef>
        <a:buNone/>
        <a:defRPr kumimoji="1" sz="23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407" indent="-120407" algn="l" defTabSz="481628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kumimoji="1" sz="1474" kern="1200">
          <a:solidFill>
            <a:schemeClr val="tx1"/>
          </a:solidFill>
          <a:latin typeface="+mn-lt"/>
          <a:ea typeface="+mn-ea"/>
          <a:cs typeface="+mn-cs"/>
        </a:defRPr>
      </a:lvl1pPr>
      <a:lvl2pPr marL="361220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264" kern="1200">
          <a:solidFill>
            <a:schemeClr val="tx1"/>
          </a:solidFill>
          <a:latin typeface="+mn-lt"/>
          <a:ea typeface="+mn-ea"/>
          <a:cs typeface="+mn-cs"/>
        </a:defRPr>
      </a:lvl2pPr>
      <a:lvl3pPr marL="602035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054" kern="1200">
          <a:solidFill>
            <a:schemeClr val="tx1"/>
          </a:solidFill>
          <a:latin typeface="+mn-lt"/>
          <a:ea typeface="+mn-ea"/>
          <a:cs typeface="+mn-cs"/>
        </a:defRPr>
      </a:lvl3pPr>
      <a:lvl4pPr marL="842849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1083663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324477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565291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806106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2046920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1pPr>
      <a:lvl2pPr marL="24081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2pPr>
      <a:lvl3pPr marL="48162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3pPr>
      <a:lvl4pPr marL="722442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96325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204071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44488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68569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1926513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ugyosokushin-g04@gbox.pref.osaka.lg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D93C2D0-B3CC-449D-9B60-4239B76B14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8" y="114892"/>
            <a:ext cx="1029351" cy="2967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32C78D-E7E5-4A28-9FC5-0902FA1C58E0}"/>
              </a:ext>
            </a:extLst>
          </p:cNvPr>
          <p:cNvSpPr txBox="1"/>
          <p:nvPr/>
        </p:nvSpPr>
        <p:spPr>
          <a:xfrm>
            <a:off x="1" y="9429016"/>
            <a:ext cx="719931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お問合せ先　</a:t>
            </a:r>
            <a:r>
              <a:rPr kumimoji="1" lang="ja-JP" altLang="en-US" sz="1200" b="1" dirty="0" err="1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大阪府障がい</a:t>
            </a:r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者雇用促進センター</a:t>
            </a:r>
            <a:endParaRPr kumimoji="1" lang="en-US" altLang="ja-JP" sz="12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（大阪府 商工労働部 雇用推進室 就業促進課 障がい者雇用促進ｸﾞﾙｰﾌﾟ）</a:t>
            </a: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</a:t>
            </a:r>
            <a:r>
              <a:rPr kumimoji="1" lang="en-US" altLang="ja-JP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06-6360-9077</a:t>
            </a:r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kumimoji="1" lang="en-US" altLang="ja-JP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FAX</a:t>
            </a:r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06-6360-9079</a:t>
            </a:r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en-US" altLang="ja-JP" sz="12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</a:t>
            </a:r>
            <a:r>
              <a:rPr kumimoji="1" lang="en-US" altLang="ja-JP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E-mail</a:t>
            </a:r>
            <a:r>
              <a:rPr kumimoji="1" lang="ja-JP" altLang="en-US" sz="1200" b="1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200" b="1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shugyosokushin-g04@gbox.pref.osaka.lg.jp</a:t>
            </a:r>
            <a:r>
              <a:rPr kumimoji="1" lang="ja-JP" altLang="en-US" sz="12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　 </a:t>
            </a:r>
            <a:r>
              <a:rPr kumimoji="1" lang="ja-JP" altLang="en-US" sz="893" b="1" dirty="0">
                <a:solidFill>
                  <a:schemeClr val="bg1"/>
                </a:solidFill>
              </a:rPr>
              <a:t>　</a:t>
            </a:r>
            <a:r>
              <a:rPr kumimoji="1" lang="ja-JP" altLang="en-US" sz="1070" b="1" dirty="0">
                <a:solidFill>
                  <a:schemeClr val="bg1"/>
                </a:solidFill>
              </a:rPr>
              <a:t>　　　　</a:t>
            </a:r>
            <a:endParaRPr kumimoji="1" lang="en-US" altLang="ja-JP" sz="1070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D02B69-6501-4DA9-A63B-D1A4F3E7F50E}"/>
              </a:ext>
            </a:extLst>
          </p:cNvPr>
          <p:cNvSpPr txBox="1"/>
          <p:nvPr/>
        </p:nvSpPr>
        <p:spPr>
          <a:xfrm>
            <a:off x="351159" y="2213062"/>
            <a:ext cx="6356297" cy="10491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これから</a:t>
            </a:r>
            <a:r>
              <a:rPr kumimoji="1" lang="ja-JP" altLang="en-US" sz="1200" dirty="0" err="1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kumimoji="1" lang="ja-JP" altLang="en-US" sz="120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者雇用を検討している事業主の方や人事・労務担当者の方を対象とした</a:t>
            </a:r>
            <a:endParaRPr kumimoji="1" lang="en-US" altLang="ja-JP" sz="1200" dirty="0">
              <a:solidFill>
                <a:srgbClr val="0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dirty="0">
                <a:solidFill>
                  <a:srgbClr val="0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障がい者雇用の基本に関するセミナーを動画配信しています。</a:t>
            </a:r>
            <a:endParaRPr kumimoji="1" lang="en-US" altLang="ja-JP" sz="1200" dirty="0">
              <a:solidFill>
                <a:srgbClr val="0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申込方法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】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メイリオ" panose="020B0604030504040204" pitchFamily="50" charset="-128"/>
              </a:rPr>
              <a:t>をご確認のうえ、是非ご視聴ください。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CC1DF68F-0334-45BB-9EB7-264F879FB460}"/>
              </a:ext>
            </a:extLst>
          </p:cNvPr>
          <p:cNvSpPr txBox="1">
            <a:spLocks/>
          </p:cNvSpPr>
          <p:nvPr/>
        </p:nvSpPr>
        <p:spPr>
          <a:xfrm>
            <a:off x="212877" y="479505"/>
            <a:ext cx="6791791" cy="15422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4000" tIns="144000" rIns="144000" bIns="10800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en-US" altLang="ja-JP" sz="2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動画配信版</a:t>
            </a:r>
            <a:r>
              <a:rPr lang="en-US" altLang="ja-JP" sz="2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28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2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はじめての</a:t>
            </a:r>
            <a:r>
              <a:rPr lang="ja-JP" altLang="en-US" sz="3200" b="1" kern="0" dirty="0" err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32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者雇用セミナー</a:t>
            </a:r>
            <a:endParaRPr lang="en-US" altLang="ja-JP" sz="28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四角形: 角を丸くする 45">
            <a:extLst>
              <a:ext uri="{FF2B5EF4-FFF2-40B4-BE49-F238E27FC236}">
                <a16:creationId xmlns:a16="http://schemas.microsoft.com/office/drawing/2014/main" id="{509FBDB6-BE62-402A-A285-1F6CA9546F99}"/>
              </a:ext>
            </a:extLst>
          </p:cNvPr>
          <p:cNvSpPr/>
          <p:nvPr/>
        </p:nvSpPr>
        <p:spPr>
          <a:xfrm>
            <a:off x="427477" y="3303909"/>
            <a:ext cx="6305607" cy="29192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プログラム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合計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80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　</a:t>
            </a:r>
          </a:p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１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.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はじめての</a:t>
            </a:r>
            <a:r>
              <a:rPr lang="ja-JP" altLang="en-US" sz="1400" dirty="0" err="1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 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[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概要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] 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</a:p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２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.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はじめての</a:t>
            </a:r>
            <a:r>
              <a:rPr lang="ja-JP" altLang="en-US" sz="1400" dirty="0" err="1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 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[</a:t>
            </a:r>
            <a:r>
              <a:rPr lang="ja-JP" altLang="en-US" sz="1400" dirty="0" err="1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者雇用への理解を深める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] 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</a:p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３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.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はじめての</a:t>
            </a:r>
            <a:r>
              <a:rPr lang="ja-JP" altLang="en-US" sz="1400" dirty="0" err="1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</a:t>
            </a:r>
            <a:endParaRPr lang="en-US" altLang="ja-JP" sz="14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　　　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[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職務の選定・受入態勢を整える・募集から採用まで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] 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</a:p>
          <a:p>
            <a:pPr>
              <a:lnSpc>
                <a:spcPct val="20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４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.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はじめての</a:t>
            </a:r>
            <a:r>
              <a:rPr lang="ja-JP" altLang="en-US" sz="1400" dirty="0" err="1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 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[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雇用管理と職場への定着</a:t>
            </a:r>
            <a:r>
              <a:rPr lang="en-US" altLang="ja-JP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] </a:t>
            </a:r>
            <a:r>
              <a:rPr lang="en-US" altLang="ja-JP" sz="140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en-US" altLang="ja-JP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40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endParaRPr lang="en-US" altLang="ja-JP" sz="1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058" y="6714112"/>
            <a:ext cx="7043419" cy="254527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txBody>
          <a:bodyPr wrap="square" lIns="180000" tIns="144000" rIns="180000" bIns="14400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7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下記アドレス宛に、件名・本文を記載のうえ、お申込みください。</a:t>
            </a:r>
            <a:endParaRPr lang="en-US" altLang="ja-JP" sz="1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件名：「</a:t>
            </a:r>
            <a:r>
              <a:rPr lang="en-US" altLang="ja-JP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動画配信</a:t>
            </a:r>
            <a:r>
              <a:rPr lang="en-US" altLang="ja-JP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r>
              <a:rPr lang="ja-JP" altLang="en-US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はじめての</a:t>
            </a:r>
            <a:r>
              <a:rPr lang="ja-JP" altLang="en-US" sz="1400" b="1" u="sng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障がい</a:t>
            </a:r>
            <a:r>
              <a:rPr lang="ja-JP" altLang="en-US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者雇用セミナー申込み」</a:t>
            </a:r>
            <a:endParaRPr lang="en-US" altLang="ja-JP" sz="1400" b="1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○</a:t>
            </a:r>
            <a:r>
              <a:rPr lang="ja-JP" altLang="en-US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本文：</a:t>
            </a:r>
            <a:r>
              <a:rPr lang="ja-JP" altLang="en-US" sz="1400" b="1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</a:t>
            </a:r>
            <a:r>
              <a:rPr lang="ja-JP" altLang="en-US" sz="1400" b="1" u="sng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１企業名</a:t>
            </a:r>
            <a:r>
              <a:rPr lang="ja-JP" altLang="en-US" sz="1400" b="1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1400" b="1" u="sng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２所在地</a:t>
            </a:r>
            <a:r>
              <a:rPr lang="ja-JP" altLang="en-US" sz="1400" b="1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1400" b="1" u="sng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３申込者名</a:t>
            </a:r>
            <a:r>
              <a:rPr lang="ja-JP" altLang="en-US" sz="1400" b="1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1400" b="1" u="sng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４電話番号</a:t>
            </a:r>
            <a:r>
              <a:rPr lang="ja-JP" altLang="en-US" sz="1400" b="1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</a:t>
            </a:r>
            <a:endParaRPr lang="en-US" altLang="ja-JP" sz="1400" b="1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E-mail</a:t>
            </a:r>
            <a:r>
              <a:rPr lang="ja-JP" altLang="en-US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hlinkClick r:id="rId3"/>
              </a:rPr>
              <a:t>shugyosokushin-g04@gbox.pref.osaka.lg.jp</a:t>
            </a:r>
            <a:endParaRPr lang="en-US" altLang="ja-JP" sz="1400" b="1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0554" y="6423493"/>
            <a:ext cx="1573157" cy="369332"/>
          </a:xfrm>
          <a:prstGeom prst="rect">
            <a:avLst/>
          </a:prstGeom>
          <a:solidFill>
            <a:srgbClr val="00B0F0"/>
          </a:solidFill>
          <a:ln cmpd="dbl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申込方法</a:t>
            </a:r>
            <a:r>
              <a:rPr kumimoji="1" lang="en-US" altLang="ja-JP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22" name="グループ化 21"/>
          <p:cNvGrpSpPr>
            <a:grpSpLocks/>
          </p:cNvGrpSpPr>
          <p:nvPr/>
        </p:nvGrpSpPr>
        <p:grpSpPr bwMode="auto">
          <a:xfrm>
            <a:off x="3018642" y="8572789"/>
            <a:ext cx="3986026" cy="496322"/>
            <a:chOff x="2869093" y="8070670"/>
            <a:chExt cx="2276841" cy="265043"/>
          </a:xfrm>
        </p:grpSpPr>
        <p:grpSp>
          <p:nvGrpSpPr>
            <p:cNvPr id="23" name="グループ化 20"/>
            <p:cNvGrpSpPr>
              <a:grpSpLocks/>
            </p:cNvGrpSpPr>
            <p:nvPr/>
          </p:nvGrpSpPr>
          <p:grpSpPr bwMode="auto">
            <a:xfrm>
              <a:off x="2869093" y="8070670"/>
              <a:ext cx="2144582" cy="216924"/>
              <a:chOff x="233361" y="8874448"/>
              <a:chExt cx="2144582" cy="216924"/>
            </a:xfrm>
          </p:grpSpPr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14A0ED56-7C0D-4D6A-B83D-7A127FB4B103}"/>
                  </a:ext>
                </a:extLst>
              </p:cNvPr>
              <p:cNvSpPr/>
              <p:nvPr/>
            </p:nvSpPr>
            <p:spPr>
              <a:xfrm>
                <a:off x="233361" y="8874448"/>
                <a:ext cx="1790590" cy="21692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459503">
                  <a:defRPr/>
                </a:pPr>
                <a:r>
                  <a:rPr lang="ja-JP" altLang="en-US" sz="1200" kern="0" dirty="0">
                    <a:solidFill>
                      <a:prstClr val="black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大阪府　はじめての</a:t>
                </a:r>
                <a:r>
                  <a:rPr lang="ja-JP" altLang="en-US" sz="1200" kern="0" dirty="0" err="1">
                    <a:solidFill>
                      <a:prstClr val="black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障がい</a:t>
                </a:r>
                <a:r>
                  <a:rPr lang="ja-JP" altLang="en-US" sz="1200" kern="0" dirty="0">
                    <a:solidFill>
                      <a:prstClr val="black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者雇用セミナー</a:t>
                </a: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711D5026-A86C-42AF-A5F1-54B5752C0BD2}"/>
                  </a:ext>
                </a:extLst>
              </p:cNvPr>
              <p:cNvSpPr/>
              <p:nvPr/>
            </p:nvSpPr>
            <p:spPr>
              <a:xfrm>
                <a:off x="2023951" y="8874448"/>
                <a:ext cx="353992" cy="216924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459503">
                  <a:defRPr/>
                </a:pPr>
                <a:r>
                  <a:rPr lang="ja-JP" altLang="en-US" sz="12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検索</a:t>
                </a:r>
              </a:p>
            </p:txBody>
          </p:sp>
        </p:grpSp>
        <p:sp>
          <p:nvSpPr>
            <p:cNvPr id="24" name="矢印: 下 11">
              <a:extLst>
                <a:ext uri="{FF2B5EF4-FFF2-40B4-BE49-F238E27FC236}">
                  <a16:creationId xmlns:a16="http://schemas.microsoft.com/office/drawing/2014/main" id="{B9054CB7-B6B3-413E-8E45-F40E6AD1FF36}"/>
                </a:ext>
              </a:extLst>
            </p:cNvPr>
            <p:cNvSpPr/>
            <p:nvPr/>
          </p:nvSpPr>
          <p:spPr>
            <a:xfrm rot="7991194" flipH="1">
              <a:off x="4967160" y="8156939"/>
              <a:ext cx="132841" cy="224707"/>
            </a:xfrm>
            <a:prstGeom prst="downArrow">
              <a:avLst>
                <a:gd name="adj1" fmla="val 50000"/>
                <a:gd name="adj2" fmla="val 42439"/>
              </a:avLst>
            </a:prstGeom>
            <a:solidFill>
              <a:srgbClr val="00B050"/>
            </a:solidFill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59503">
                <a:defRPr/>
              </a:pPr>
              <a:endParaRPr lang="ja-JP" altLang="en-US" sz="1100" kern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31643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311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Meiryo UI</vt:lpstr>
      <vt:lpstr>ＭＳ Ｐゴシック</vt:lpstr>
      <vt:lpstr>UD デジタル 教科書体 N-B</vt:lpstr>
      <vt:lpstr>UD デジタル 教科書体 NK-B</vt:lpstr>
      <vt:lpstr>UD デジタル 教科書体 NP-B</vt:lpstr>
      <vt:lpstr>メイリオ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川上　瑠莉</dc:creator>
  <cp:lastModifiedBy>川田　桃子</cp:lastModifiedBy>
  <cp:revision>96</cp:revision>
  <cp:lastPrinted>2022-12-08T04:16:42Z</cp:lastPrinted>
  <dcterms:created xsi:type="dcterms:W3CDTF">2021-10-19T07:53:43Z</dcterms:created>
  <dcterms:modified xsi:type="dcterms:W3CDTF">2023-05-11T10:34:08Z</dcterms:modified>
</cp:coreProperties>
</file>