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60" r:id="rId6"/>
  </p:sldMasterIdLst>
  <p:notesMasterIdLst>
    <p:notesMasterId r:id="rId38"/>
  </p:notesMasterIdLst>
  <p:handoutMasterIdLst>
    <p:handoutMasterId r:id="rId39"/>
  </p:handoutMasterIdLst>
  <p:sldIdLst>
    <p:sldId id="336" r:id="rId7"/>
    <p:sldId id="310" r:id="rId8"/>
    <p:sldId id="409" r:id="rId9"/>
    <p:sldId id="410" r:id="rId10"/>
    <p:sldId id="296" r:id="rId11"/>
    <p:sldId id="419" r:id="rId12"/>
    <p:sldId id="420" r:id="rId13"/>
    <p:sldId id="421" r:id="rId14"/>
    <p:sldId id="422" r:id="rId15"/>
    <p:sldId id="423" r:id="rId16"/>
    <p:sldId id="424" r:id="rId17"/>
    <p:sldId id="413" r:id="rId18"/>
    <p:sldId id="414" r:id="rId19"/>
    <p:sldId id="415" r:id="rId20"/>
    <p:sldId id="416" r:id="rId21"/>
    <p:sldId id="417" r:id="rId22"/>
    <p:sldId id="407" r:id="rId23"/>
    <p:sldId id="408" r:id="rId24"/>
    <p:sldId id="363" r:id="rId25"/>
    <p:sldId id="348" r:id="rId26"/>
    <p:sldId id="418" r:id="rId27"/>
    <p:sldId id="375" r:id="rId28"/>
    <p:sldId id="333" r:id="rId29"/>
    <p:sldId id="334" r:id="rId30"/>
    <p:sldId id="332" r:id="rId31"/>
    <p:sldId id="365" r:id="rId32"/>
    <p:sldId id="338" r:id="rId33"/>
    <p:sldId id="339" r:id="rId34"/>
    <p:sldId id="340" r:id="rId35"/>
    <p:sldId id="341" r:id="rId36"/>
    <p:sldId id="342" r:id="rId3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434" autoAdjust="0"/>
  </p:normalViewPr>
  <p:slideViewPr>
    <p:cSldViewPr>
      <p:cViewPr varScale="1">
        <p:scale>
          <a:sx n="70" d="100"/>
          <a:sy n="70" d="100"/>
        </p:scale>
        <p:origin x="134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39709924890502E-2"/>
          <c:y val="5.1721996306153491E-2"/>
          <c:w val="0.51659564917995193"/>
          <c:h val="0.85776451015807786"/>
        </c:manualLayout>
      </c:layout>
      <c:doughnutChart>
        <c:varyColors val="1"/>
        <c:dLbls>
          <c:showLegendKey val="0"/>
          <c:showVal val="0"/>
          <c:showCatName val="0"/>
          <c:showSerName val="0"/>
          <c:showPercent val="1"/>
          <c:showBubbleSize val="0"/>
          <c:showLeaderLines val="0"/>
        </c:dLbls>
        <c:firstSliceAng val="0"/>
        <c:holeSize val="50"/>
      </c:doughnutChart>
      <c:spPr>
        <a:noFill/>
        <a:ln>
          <a:noFill/>
          <a:prstDash val="dash"/>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07B3448F-96E3-453A-8EC1-C7037892310F}" type="datetimeFigureOut">
              <a:rPr kumimoji="1" lang="ja-JP" altLang="en-US" smtClean="0"/>
              <a:t>2021/2/5</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2" tIns="45716" rIns="91432" bIns="45716" rtlCol="0"/>
          <a:lstStyle>
            <a:lvl1pPr algn="r">
              <a:defRPr sz="1200"/>
            </a:lvl1pPr>
          </a:lstStyle>
          <a:p>
            <a:fld id="{8C0B6B46-DA86-44B1-BF26-2C06D2A671C0}" type="datetimeFigureOut">
              <a:rPr kumimoji="1" lang="ja-JP" altLang="en-US" smtClean="0"/>
              <a:t>2021/2/5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32" tIns="45716" rIns="91432" bIns="45716"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a:p>
        </p:txBody>
      </p:sp>
    </p:spTree>
    <p:extLst>
      <p:ext uri="{BB962C8B-B14F-4D97-AF65-F5344CB8AC3E}">
        <p14:creationId xmlns:p14="http://schemas.microsoft.com/office/powerpoint/2010/main" val="425466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15</a:t>
            </a:fld>
            <a:endParaRPr kumimoji="1" lang="ja-JP" altLang="en-US"/>
          </a:p>
        </p:txBody>
      </p:sp>
    </p:spTree>
    <p:extLst>
      <p:ext uri="{BB962C8B-B14F-4D97-AF65-F5344CB8AC3E}">
        <p14:creationId xmlns:p14="http://schemas.microsoft.com/office/powerpoint/2010/main" val="204141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16</a:t>
            </a:fld>
            <a:endParaRPr kumimoji="1" lang="ja-JP" altLang="en-US"/>
          </a:p>
        </p:txBody>
      </p:sp>
    </p:spTree>
    <p:extLst>
      <p:ext uri="{BB962C8B-B14F-4D97-AF65-F5344CB8AC3E}">
        <p14:creationId xmlns:p14="http://schemas.microsoft.com/office/powerpoint/2010/main" val="57263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19</a:t>
            </a:fld>
            <a:endParaRPr kumimoji="1" lang="ja-JP" altLang="en-US"/>
          </a:p>
        </p:txBody>
      </p:sp>
    </p:spTree>
    <p:extLst>
      <p:ext uri="{BB962C8B-B14F-4D97-AF65-F5344CB8AC3E}">
        <p14:creationId xmlns:p14="http://schemas.microsoft.com/office/powerpoint/2010/main" val="3011973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24</a:t>
            </a:fld>
            <a:endParaRPr lang="ja-JP" altLang="en-US"/>
          </a:p>
        </p:txBody>
      </p:sp>
    </p:spTree>
    <p:extLst>
      <p:ext uri="{BB962C8B-B14F-4D97-AF65-F5344CB8AC3E}">
        <p14:creationId xmlns:p14="http://schemas.microsoft.com/office/powerpoint/2010/main" val="3093433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26</a:t>
            </a:fld>
            <a:endParaRPr lang="ja-JP" altLang="en-US"/>
          </a:p>
        </p:txBody>
      </p:sp>
    </p:spTree>
    <p:extLst>
      <p:ext uri="{BB962C8B-B14F-4D97-AF65-F5344CB8AC3E}">
        <p14:creationId xmlns:p14="http://schemas.microsoft.com/office/powerpoint/2010/main" val="2101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1C3A760-C582-4B5A-926D-7020B726389C}" type="slidenum">
              <a:rPr kumimoji="1" lang="ja-JP" altLang="en-US" smtClean="0"/>
              <a:t>3</a:t>
            </a:fld>
            <a:endParaRPr kumimoji="1" lang="ja-JP" altLang="en-US"/>
          </a:p>
        </p:txBody>
      </p:sp>
    </p:spTree>
    <p:extLst>
      <p:ext uri="{BB962C8B-B14F-4D97-AF65-F5344CB8AC3E}">
        <p14:creationId xmlns:p14="http://schemas.microsoft.com/office/powerpoint/2010/main" val="113188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4</a:t>
            </a:fld>
            <a:endParaRPr lang="ja-JP" altLang="en-US"/>
          </a:p>
        </p:txBody>
      </p:sp>
    </p:spTree>
    <p:extLst>
      <p:ext uri="{BB962C8B-B14F-4D97-AF65-F5344CB8AC3E}">
        <p14:creationId xmlns:p14="http://schemas.microsoft.com/office/powerpoint/2010/main" val="427408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5</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6</a:t>
            </a:fld>
            <a:endParaRPr kumimoji="1" lang="ja-JP" altLang="en-US"/>
          </a:p>
        </p:txBody>
      </p:sp>
    </p:spTree>
    <p:extLst>
      <p:ext uri="{BB962C8B-B14F-4D97-AF65-F5344CB8AC3E}">
        <p14:creationId xmlns:p14="http://schemas.microsoft.com/office/powerpoint/2010/main" val="152342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8</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04767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9</a:t>
            </a:fld>
            <a:endParaRPr kumimoji="1" lang="ja-JP" altLang="en-US"/>
          </a:p>
        </p:txBody>
      </p:sp>
    </p:spTree>
    <p:extLst>
      <p:ext uri="{BB962C8B-B14F-4D97-AF65-F5344CB8AC3E}">
        <p14:creationId xmlns:p14="http://schemas.microsoft.com/office/powerpoint/2010/main" val="217180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687962-1732-4DEA-94EE-209433AE6D92}" type="slidenum">
              <a:rPr kumimoji="1" lang="ja-JP" altLang="en-US" smtClean="0"/>
              <a:t>13</a:t>
            </a:fld>
            <a:endParaRPr kumimoji="1" lang="ja-JP" altLang="en-US"/>
          </a:p>
        </p:txBody>
      </p:sp>
    </p:spTree>
    <p:extLst>
      <p:ext uri="{BB962C8B-B14F-4D97-AF65-F5344CB8AC3E}">
        <p14:creationId xmlns:p14="http://schemas.microsoft.com/office/powerpoint/2010/main" val="329777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386019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0E80D3-1A97-4DE8-BB97-80CF5CF5EC9E}"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5722B0-4736-44ED-A8F9-1A02E9978DF4}" type="datetime1">
              <a:rPr kumimoji="1" lang="ja-JP" altLang="en-US" smtClean="0"/>
              <a:t>2021/2/5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924245-E52E-41AC-A388-6D3545D4C5C8}"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79BDD-2B1A-498A-AEC7-09D198234CB7}"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07D123-D685-4764-9B4E-03D63BAFD9BB}" type="datetime1">
              <a:rPr kumimoji="1" lang="ja-JP" altLang="en-US" smtClean="0"/>
              <a:t>2021/2/5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33436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BED27A-91BD-41E2-981D-3A65BE1D64F5}"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rgbClr val="0070C0"/>
                </a:solidFill>
              </a:defRPr>
            </a:lvl1pPr>
          </a:lstStyle>
          <a:p>
            <a:fld id="{A9848611-8FAA-4BFC-BAAD-33CAF1A3E273}" type="slidenum">
              <a:rPr lang="ja-JP" altLang="en-US" smtClean="0"/>
              <a:pPr/>
              <a:t>‹#›</a:t>
            </a:fld>
            <a:endParaRPr lang="ja-JP" altLang="en-US"/>
          </a:p>
        </p:txBody>
      </p:sp>
    </p:spTree>
    <p:extLst>
      <p:ext uri="{BB962C8B-B14F-4D97-AF65-F5344CB8AC3E}">
        <p14:creationId xmlns:p14="http://schemas.microsoft.com/office/powerpoint/2010/main" val="56739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0369C4-1156-4564-B519-C9C9666E50AE}"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94588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A82206-7572-4CC9-B856-A6BE8FB86EDF}"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5190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8906CB-A0FD-4118-9514-1E84039D547E}"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7506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A9B5D7-CFB7-4A51-9AF9-8C7E4411418C}" type="datetime1">
              <a:rPr kumimoji="1" lang="ja-JP" altLang="en-US" smtClean="0"/>
              <a:t>2021/2/5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86235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AE70AC-CD0A-41A6-8886-998CDB8AE725}" type="datetime1">
              <a:rPr kumimoji="1" lang="ja-JP" altLang="en-US" smtClean="0"/>
              <a:t>2021/2/5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3992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9B2DEEE-E4FA-4403-AFD9-5741FDE79F71}"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50CB8E-26A5-4979-A8AC-F88F78CAF13A}" type="datetime1">
              <a:rPr kumimoji="1" lang="ja-JP" altLang="en-US" smtClean="0"/>
              <a:t>2021/2/5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77742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CC2C44-E462-4C3D-A942-3637063B6789}" type="datetime1">
              <a:rPr kumimoji="1" lang="ja-JP" altLang="en-US" smtClean="0"/>
              <a:t>2021/2/5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940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10BB36-75D7-4626-A510-A78C66D16758}" type="datetime1">
              <a:rPr kumimoji="1" lang="ja-JP" altLang="en-US" smtClean="0"/>
              <a:t>2021/2/5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0570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BEC8B0-0CCB-4DCC-871D-894E87BB4F30}" type="datetime1">
              <a:rPr kumimoji="1" lang="ja-JP" altLang="en-US" smtClean="0"/>
              <a:t>2021/2/5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99507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B638B-F631-4D3E-9BE5-ADD0188AEECB}"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94167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D634C-28A4-410B-9F08-7E474A72F289}"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197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D88E86-69F2-410E-9461-757255CEBE3F}"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3860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E3940-72DD-4050-86B5-5EF87CC2D53B}"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7133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93DFB4-1FCC-42AB-8B56-FA0BD663D17E}"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897367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67B1F25-E914-4DAA-923D-6516F6D45939}" type="datetime1">
              <a:rPr kumimoji="1" lang="ja-JP" altLang="en-US" smtClean="0"/>
              <a:t>2021/2/5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6334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B4B558-236F-43F0-A953-ACB0CEC5CB2E}" type="datetime1">
              <a:rPr kumimoji="1" lang="ja-JP" altLang="en-US" smtClean="0"/>
              <a:t>2021/2/5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211027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C53509-7AD7-432C-9B28-3276CC0E52A4}" type="datetime1">
              <a:rPr kumimoji="1" lang="ja-JP" altLang="en-US" smtClean="0"/>
              <a:t>2021/2/5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5784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8B58CCD-2CF0-4382-949C-F440D7AA29E1}" type="datetime1">
              <a:rPr kumimoji="1" lang="ja-JP" altLang="en-US" smtClean="0"/>
              <a:t>2021/2/5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070797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3F800E-36B0-4543-9EE8-4B6F764D712C}" type="datetime1">
              <a:rPr kumimoji="1" lang="ja-JP" altLang="en-US" smtClean="0"/>
              <a:t>2021/2/5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709038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6D6A04-4B87-499C-9622-CBDF944A6FB1}" type="datetime1">
              <a:rPr kumimoji="1" lang="ja-JP" altLang="en-US" smtClean="0"/>
              <a:t>2021/2/5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966837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B0C319-90CA-4015-BB25-A89A3D04D9B6}" type="datetime1">
              <a:rPr kumimoji="1" lang="ja-JP" altLang="en-US" smtClean="0"/>
              <a:t>2021/2/5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8815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DFFDA4-6561-495D-B9A9-7DD3A9DED8A9}"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887129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46BA08-7D1A-4CDC-A15D-4717093D8321}"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21509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49A0370-560E-4551-B629-4D572CB559E6}" type="datetime1">
              <a:rPr kumimoji="1" lang="ja-JP" altLang="en-US" smtClean="0"/>
              <a:t>2021/2/5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6789C-6526-42FA-A61F-FD730534EF2C}" type="datetime1">
              <a:rPr kumimoji="1" lang="ja-JP" altLang="en-US" smtClean="0"/>
              <a:t>2021/2/5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C61CC3-284D-40EB-A41F-58B8FAC25BEA}" type="datetime1">
              <a:rPr kumimoji="1" lang="ja-JP" altLang="en-US" smtClean="0"/>
              <a:t>2021/2/5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81AD243-39B0-4805-AF51-7CF68E08B0E0}" type="datetime1">
              <a:rPr kumimoji="1" lang="ja-JP" altLang="en-US" smtClean="0"/>
              <a:t>2021/2/5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42227D-08FF-44ED-BBAE-BA177DC38DEC}" type="datetime1">
              <a:rPr kumimoji="1" lang="ja-JP" altLang="en-US" smtClean="0"/>
              <a:t>2021/2/5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3DBC58-7EEE-4EA5-B8EF-433EA802B16F}" type="datetime1">
              <a:rPr kumimoji="1" lang="ja-JP" altLang="en-US" smtClean="0"/>
              <a:t>2021/2/5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FC48-F4BA-40CD-A1FE-CDBFA163CBE8}" type="datetime1">
              <a:rPr kumimoji="1" lang="ja-JP" altLang="en-US" smtClean="0"/>
              <a:t>2021/2/5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5" r:id="rId13"/>
    <p:sldLayoutId id="2147483686"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14F5D-60B6-4DCB-952C-AF51DC850C6C}" type="datetime1">
              <a:rPr kumimoji="1" lang="ja-JP" altLang="en-US" smtClean="0"/>
              <a:t>2021/2/5</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877755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C5803-2D3B-489D-82ED-5BA54CBCADCD}" type="datetime1">
              <a:rPr kumimoji="1" lang="ja-JP" altLang="en-US" smtClean="0"/>
              <a:t>2021/2/5</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91313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slide" Target="slide17.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slide" Target="slide5.xml"/><Relationship Id="rId3" Type="http://schemas.openxmlformats.org/officeDocument/2006/relationships/image" Target="../media/image15.wmf"/><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wmf"/><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gif"/></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6.emf"/><Relationship Id="rId5" Type="http://schemas.openxmlformats.org/officeDocument/2006/relationships/slide" Target="slide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515" y="0"/>
            <a:ext cx="9144000" cy="1470916"/>
          </a:xfrm>
          <a:prstGeom prst="rect">
            <a:avLst/>
          </a:prstGeom>
          <a:gradFill>
            <a:gsLst>
              <a:gs pos="0">
                <a:schemeClr val="accent1">
                  <a:tint val="66000"/>
                  <a:satMod val="160000"/>
                </a:schemeClr>
              </a:gs>
              <a:gs pos="50000">
                <a:schemeClr val="accent1">
                  <a:tint val="44500"/>
                  <a:satMod val="160000"/>
                </a:schemeClr>
              </a:gs>
              <a:gs pos="100000">
                <a:schemeClr val="bg1"/>
              </a:gs>
            </a:gsLst>
            <a:lin ang="5400000" scaled="0"/>
          </a:gra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323"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6" y="377209"/>
            <a:ext cx="648833" cy="731157"/>
          </a:xfrm>
          <a:prstGeom prst="rect">
            <a:avLst/>
          </a:prstGeom>
        </p:spPr>
      </p:pic>
      <p:pic>
        <p:nvPicPr>
          <p:cNvPr id="12" name="コンテンツ プレースホルダー 11"/>
          <p:cNvPicPr>
            <a:picLocks noGrp="1"/>
          </p:cNvPicPr>
          <p:nvPr>
            <p:ph idx="4294967295"/>
          </p:nvPr>
        </p:nvPicPr>
        <p:blipFill>
          <a:blip r:embed="rId4">
            <a:extLst>
              <a:ext uri="{28A0092B-C50C-407E-A947-70E740481C1C}">
                <a14:useLocalDpi xmlns:a14="http://schemas.microsoft.com/office/drawing/2010/main" val="0"/>
              </a:ext>
            </a:extLst>
          </a:blip>
          <a:stretch>
            <a:fillRect/>
          </a:stretch>
        </p:blipFill>
        <p:spPr>
          <a:xfrm>
            <a:off x="0" y="2963718"/>
            <a:ext cx="9138462" cy="1706477"/>
          </a:xfrm>
        </p:spPr>
      </p:pic>
      <p:sp>
        <p:nvSpPr>
          <p:cNvPr id="2" name="テキスト ボックス 1"/>
          <p:cNvSpPr txBox="1"/>
          <p:nvPr/>
        </p:nvSpPr>
        <p:spPr>
          <a:xfrm>
            <a:off x="7829890" y="4665221"/>
            <a:ext cx="1358064" cy="205890"/>
          </a:xfrm>
          <a:prstGeom prst="rect">
            <a:avLst/>
          </a:prstGeom>
          <a:noFill/>
        </p:spPr>
        <p:txBody>
          <a:bodyPr wrap="none" rtlCol="0">
            <a:spAutoFit/>
          </a:bodyPr>
          <a:lstStyle/>
          <a:p>
            <a:r>
              <a:rPr lang="ja-JP" altLang="en-US" sz="738" dirty="0">
                <a:solidFill>
                  <a:schemeClr val="tx1">
                    <a:lumMod val="50000"/>
                    <a:lumOff val="50000"/>
                  </a:schemeClr>
                </a:solidFill>
              </a:rPr>
              <a:t>出典：経済産業省パンフレット</a:t>
            </a:r>
          </a:p>
        </p:txBody>
      </p:sp>
      <p:sp>
        <p:nvSpPr>
          <p:cNvPr id="10" name="タイトル 1">
            <a:extLst>
              <a:ext uri="{FF2B5EF4-FFF2-40B4-BE49-F238E27FC236}">
                <a16:creationId xmlns:a16="http://schemas.microsoft.com/office/drawing/2014/main" id="{DB03504B-B785-4CD3-8C33-F42549D5B5E0}"/>
              </a:ext>
            </a:extLst>
          </p:cNvPr>
          <p:cNvSpPr txBox="1">
            <a:spLocks/>
          </p:cNvSpPr>
          <p:nvPr/>
        </p:nvSpPr>
        <p:spPr>
          <a:xfrm>
            <a:off x="-3111" y="1613857"/>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令和２年度</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「地域医療構想」の</a:t>
            </a:r>
          </a:p>
          <a:p>
            <a:r>
              <a:rPr lang="ja-JP" altLang="en-US" dirty="0">
                <a:solidFill>
                  <a:schemeClr val="tx2"/>
                </a:solidFill>
                <a:latin typeface="HGP創英角ｺﾞｼｯｸUB" panose="020B0900000000000000" pitchFamily="50" charset="-128"/>
                <a:ea typeface="HGP創英角ｺﾞｼｯｸUB" panose="020B0900000000000000" pitchFamily="50" charset="-128"/>
              </a:rPr>
              <a:t>取組と進捗状況</a:t>
            </a:r>
          </a:p>
        </p:txBody>
      </p:sp>
      <p:sp>
        <p:nvSpPr>
          <p:cNvPr id="11" name="テキスト ボックス 10"/>
          <p:cNvSpPr txBox="1"/>
          <p:nvPr/>
        </p:nvSpPr>
        <p:spPr>
          <a:xfrm>
            <a:off x="7668344" y="270367"/>
            <a:ext cx="1101212" cy="461665"/>
          </a:xfrm>
          <a:prstGeom prst="rect">
            <a:avLst/>
          </a:prstGeom>
          <a:solidFill>
            <a:schemeClr val="bg1"/>
          </a:solidFill>
          <a:ln>
            <a:solidFill>
              <a:schemeClr val="tx1"/>
            </a:solidFill>
          </a:ln>
        </p:spPr>
        <p:txBody>
          <a:bodyPr wrap="square" rtlCol="0" anchor="ctr">
            <a:spAutoFit/>
          </a:bodyPr>
          <a:lstStyle/>
          <a:p>
            <a:pPr algn="ctr"/>
            <a:r>
              <a:rPr kumimoji="1" lang="ja-JP" altLang="en-US" sz="2400" dirty="0" smtClean="0"/>
              <a:t>資料</a:t>
            </a:r>
            <a:r>
              <a:rPr lang="ja-JP" altLang="en-US" sz="2400" dirty="0"/>
              <a:t>１</a:t>
            </a:r>
            <a:endParaRPr kumimoji="1" lang="en-US" altLang="ja-JP" sz="2400" dirty="0"/>
          </a:p>
        </p:txBody>
      </p:sp>
      <p:sp>
        <p:nvSpPr>
          <p:cNvPr id="14" name="角丸四角形 13"/>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公民のイコールフッティングで</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tx1"/>
                </a:solidFill>
              </a:rPr>
              <a:t>1</a:t>
            </a:fld>
            <a:endParaRPr kumimoji="1" lang="ja-JP" altLang="en-US" sz="1800" dirty="0">
              <a:solidFill>
                <a:schemeClr val="tx1"/>
              </a:solidFill>
            </a:endParaRPr>
          </a:p>
        </p:txBody>
      </p:sp>
    </p:spTree>
    <p:extLst>
      <p:ext uri="{BB962C8B-B14F-4D97-AF65-F5344CB8AC3E}">
        <p14:creationId xmlns:p14="http://schemas.microsoft.com/office/powerpoint/2010/main" val="135330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10</a:t>
            </a:fld>
            <a:endParaRPr kumimoji="1" lang="ja-JP" altLang="en-US" sz="1800" dirty="0">
              <a:solidFill>
                <a:schemeClr val="tx1"/>
              </a:solidFill>
            </a:endParaRPr>
          </a:p>
        </p:txBody>
      </p:sp>
      <p:graphicFrame>
        <p:nvGraphicFramePr>
          <p:cNvPr id="5" name="表 4"/>
          <p:cNvGraphicFramePr>
            <a:graphicFrameLocks noGrp="1"/>
          </p:cNvGraphicFramePr>
          <p:nvPr>
            <p:extLst/>
          </p:nvPr>
        </p:nvGraphicFramePr>
        <p:xfrm>
          <a:off x="592080" y="1484784"/>
          <a:ext cx="7909864" cy="4896544"/>
        </p:xfrm>
        <a:graphic>
          <a:graphicData uri="http://schemas.openxmlformats.org/drawingml/2006/table">
            <a:tbl>
              <a:tblPr>
                <a:tableStyleId>{BC89EF96-8CEA-46FF-86C4-4CE0E7609802}</a:tableStyleId>
              </a:tblPr>
              <a:tblGrid>
                <a:gridCol w="832451">
                  <a:extLst>
                    <a:ext uri="{9D8B030D-6E8A-4147-A177-3AD203B41FA5}">
                      <a16:colId xmlns:a16="http://schemas.microsoft.com/office/drawing/2014/main" val="20000"/>
                    </a:ext>
                  </a:extLst>
                </a:gridCol>
                <a:gridCol w="7077413">
                  <a:extLst>
                    <a:ext uri="{9D8B030D-6E8A-4147-A177-3AD203B41FA5}">
                      <a16:colId xmlns:a16="http://schemas.microsoft.com/office/drawing/2014/main" val="20001"/>
                    </a:ext>
                  </a:extLst>
                </a:gridCol>
              </a:tblGrid>
              <a:tr h="795123">
                <a:tc>
                  <a:txBody>
                    <a:bodyPr/>
                    <a:lstStyle/>
                    <a:p>
                      <a:pPr algn="ctr" fontAlgn="ctr"/>
                      <a:r>
                        <a:rPr lang="ja-JP" altLang="en-US" sz="1400" b="0" i="0" u="none" strike="noStrike" dirty="0">
                          <a:solidFill>
                            <a:srgbClr val="000000"/>
                          </a:solidFill>
                          <a:effectLst/>
                          <a:latin typeface="ＭＳ Ｐゴシック"/>
                        </a:rPr>
                        <a:t>分析</a:t>
                      </a:r>
                      <a:endParaRPr lang="en-US" altLang="ja-JP" sz="1400" b="0" i="0" u="none" strike="noStrike" dirty="0">
                        <a:solidFill>
                          <a:srgbClr val="000000"/>
                        </a:solidFill>
                        <a:effectLst/>
                        <a:latin typeface="ＭＳ Ｐゴシック"/>
                      </a:endParaRPr>
                    </a:p>
                    <a:p>
                      <a:pPr algn="ctr" fontAlgn="ctr"/>
                      <a:r>
                        <a:rPr lang="ja-JP" altLang="en-US" sz="1400" b="0" i="0" u="none" strike="noStrike" dirty="0">
                          <a:solidFill>
                            <a:srgbClr val="000000"/>
                          </a:solidFill>
                          <a:effectLst/>
                          <a:latin typeface="ＭＳ Ｐゴシック"/>
                        </a:rPr>
                        <a:t>対象</a:t>
                      </a: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平成</a:t>
                      </a:r>
                      <a:r>
                        <a:rPr lang="en-US" altLang="ja-JP" sz="1400" u="none" strike="noStrike" dirty="0">
                          <a:effectLst/>
                        </a:rPr>
                        <a:t>29</a:t>
                      </a:r>
                      <a:r>
                        <a:rPr lang="ja-JP" altLang="en-US" sz="1400" u="none" strike="noStrike" dirty="0">
                          <a:effectLst/>
                        </a:rPr>
                        <a:t>年度病床機能報告において、</a:t>
                      </a:r>
                      <a:r>
                        <a:rPr lang="ja-JP" altLang="en-US" sz="1600" b="1" u="none" strike="noStrike" dirty="0">
                          <a:effectLst/>
                        </a:rPr>
                        <a:t>急性期で報告</a:t>
                      </a:r>
                      <a:r>
                        <a:rPr lang="ja-JP" altLang="en-US" sz="1400" u="none" strike="noStrike" dirty="0">
                          <a:effectLst/>
                        </a:rPr>
                        <a:t>している病棟</a:t>
                      </a:r>
                      <a:endParaRPr lang="en-US" altLang="ja-JP" sz="1400" u="none" strike="noStrike" dirty="0">
                        <a:effectLst/>
                      </a:endParaRPr>
                    </a:p>
                    <a:p>
                      <a:pPr algn="l" fontAlgn="ctr"/>
                      <a:r>
                        <a:rPr lang="ja-JP" altLang="en-US" sz="1400" u="none" strike="noStrike" dirty="0">
                          <a:effectLst/>
                        </a:rPr>
                        <a:t>　　</a:t>
                      </a:r>
                      <a:r>
                        <a:rPr lang="en-US" altLang="ja-JP" sz="1400" u="none" strike="noStrike" dirty="0">
                          <a:effectLst/>
                        </a:rPr>
                        <a:t>※</a:t>
                      </a:r>
                      <a:r>
                        <a:rPr lang="ja-JP" altLang="en-US" sz="1400" u="none" strike="noStrike" dirty="0">
                          <a:effectLst/>
                        </a:rPr>
                        <a:t>有床診療所における急性期報告病床は、地域急性期として扱う</a:t>
                      </a:r>
                      <a:endParaRPr lang="en-US" altLang="ja-JP" sz="1400" u="none" strike="noStrike" dirty="0">
                        <a:effectLst/>
                      </a:endParaRPr>
                    </a:p>
                  </a:txBody>
                  <a:tcPr marL="7750" marR="7750" marT="7750" marB="0" anchor="ctr"/>
                </a:tc>
                <a:extLst>
                  <a:ext uri="{0D108BD9-81ED-4DB2-BD59-A6C34878D82A}">
                    <a16:rowId xmlns:a16="http://schemas.microsoft.com/office/drawing/2014/main" val="10000"/>
                  </a:ext>
                </a:extLst>
              </a:tr>
              <a:tr h="795123">
                <a:tc>
                  <a:txBody>
                    <a:bodyPr/>
                    <a:lstStyle/>
                    <a:p>
                      <a:pPr algn="ctr" fontAlgn="ctr"/>
                      <a:r>
                        <a:rPr lang="ja-JP" altLang="en-US" sz="1400" u="none" strike="noStrike" dirty="0">
                          <a:effectLst/>
                        </a:rPr>
                        <a:t>指標</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「救急医療の実施状況・手術の実施状況・呼吸心拍の実施状況  ・化学療法」の</a:t>
                      </a:r>
                      <a:endParaRPr lang="en-US" altLang="ja-JP" sz="1400" u="none" strike="noStrike" dirty="0">
                        <a:effectLst/>
                      </a:endParaRPr>
                    </a:p>
                    <a:p>
                      <a:pPr algn="l" fontAlgn="ctr"/>
                      <a:r>
                        <a:rPr lang="ja-JP" altLang="en-US" sz="1400" u="none" strike="noStrike" dirty="0">
                          <a:effectLst/>
                        </a:rPr>
                        <a:t>　</a:t>
                      </a:r>
                      <a:r>
                        <a:rPr lang="ja-JP" altLang="en-US" sz="1600" b="1" u="none" strike="noStrike" dirty="0">
                          <a:effectLst/>
                        </a:rPr>
                        <a:t>病棟</a:t>
                      </a:r>
                      <a:r>
                        <a:rPr lang="ja-JP" altLang="en-US" sz="1400" u="none" strike="noStrike" dirty="0">
                          <a:effectLst/>
                        </a:rPr>
                        <a:t>あたりの件数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1"/>
                  </a:ext>
                </a:extLst>
              </a:tr>
              <a:tr h="930034">
                <a:tc rowSpan="5">
                  <a:txBody>
                    <a:bodyPr/>
                    <a:lstStyle/>
                    <a:p>
                      <a:pPr algn="ctr" fontAlgn="ctr"/>
                      <a:r>
                        <a:rPr lang="ja-JP" altLang="en-US" sz="1400" u="none" strike="noStrike" dirty="0">
                          <a:effectLst/>
                        </a:rPr>
                        <a:t>算出方法</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①月あたり救急医療実施件数 </a:t>
                      </a:r>
                      <a:r>
                        <a:rPr lang="en-US" altLang="ja-JP" sz="1400" u="none" strike="noStrike" dirty="0">
                          <a:effectLst/>
                        </a:rPr>
                        <a:t>÷ 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br>
                        <a:rPr lang="ja-JP" altLang="en-US" sz="1400" u="none" strike="noStrike" dirty="0">
                          <a:effectLst/>
                        </a:rPr>
                      </a:br>
                      <a:r>
                        <a:rPr lang="ja-JP" altLang="en-US" sz="1400" u="none" strike="noStrike" dirty="0">
                          <a:effectLst/>
                        </a:rPr>
                        <a:t>　②月</a:t>
                      </a:r>
                      <a:r>
                        <a:rPr lang="ja-JP" altLang="en-US" sz="1400" u="none" strike="noStrike" dirty="0" smtClean="0">
                          <a:effectLst/>
                        </a:rPr>
                        <a:t>あたり手術</a:t>
                      </a:r>
                      <a:r>
                        <a:rPr lang="ja-JP" altLang="en-US" sz="1400" u="none" strike="noStrike" dirty="0">
                          <a:effectLst/>
                        </a:rPr>
                        <a:t>件数</a:t>
                      </a:r>
                      <a:r>
                        <a:rPr lang="en-US" altLang="ja-JP" sz="1400" u="none" strike="noStrike" dirty="0">
                          <a:effectLst/>
                        </a:rPr>
                        <a:t>÷30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　</a:t>
                      </a:r>
                      <a:endParaRPr lang="en-US" altLang="ja-JP" sz="14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Ｐゴシック"/>
                        </a:rPr>
                        <a:t>　</a:t>
                      </a:r>
                      <a:r>
                        <a:rPr lang="ja-JP" altLang="en-US" sz="1400" b="0" i="0" u="none" strike="noStrike" dirty="0" smtClean="0">
                          <a:solidFill>
                            <a:srgbClr val="000000"/>
                          </a:solidFill>
                          <a:effectLst/>
                          <a:latin typeface="ＭＳ Ｐゴシック"/>
                        </a:rPr>
                        <a:t>③月あたり呼吸</a:t>
                      </a:r>
                      <a:r>
                        <a:rPr lang="ja-JP" altLang="en-US" sz="1400" b="0" i="0" u="none" strike="noStrike" dirty="0">
                          <a:solidFill>
                            <a:srgbClr val="000000"/>
                          </a:solidFill>
                          <a:effectLst/>
                          <a:latin typeface="ＭＳ Ｐゴシック"/>
                        </a:rPr>
                        <a:t>心拍監視（３時間を超え７日以内</a:t>
                      </a:r>
                      <a:r>
                        <a:rPr lang="ja-JP" altLang="en-US" sz="1400" u="none" strike="noStrike" dirty="0">
                          <a:effectLst/>
                        </a:rPr>
                        <a:t>）</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b="0" i="0" u="none" strike="noStrike" dirty="0">
                        <a:solidFill>
                          <a:srgbClr val="000000"/>
                        </a:solidFill>
                        <a:effectLst/>
                        <a:latin typeface="ＭＳ Ｐゴシック"/>
                      </a:endParaRPr>
                    </a:p>
                    <a:p>
                      <a:pPr algn="l" fontAlgn="ctr"/>
                      <a:r>
                        <a:rPr lang="ja-JP" altLang="en-US" sz="1400" u="none" strike="noStrike" dirty="0">
                          <a:effectLst/>
                        </a:rPr>
                        <a:t>　④月あたり化学療法実施件数</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2"/>
                  </a:ext>
                </a:extLst>
              </a:tr>
              <a:tr h="377321">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救急医療実施件数＝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救急医療管理加算レセプト件数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3"/>
                  </a:ext>
                </a:extLst>
              </a:tr>
              <a:tr h="410354">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手術件数＝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手術総数算定回数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4"/>
                  </a:ext>
                </a:extLst>
              </a:tr>
              <a:tr h="416018">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呼吸心拍監視＝</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呼吸心拍監視（３時間を超え７日以内）算定回数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5"/>
                  </a:ext>
                </a:extLst>
              </a:tr>
              <a:tr h="416018">
                <a:tc vMerge="1">
                  <a:txBody>
                    <a:bodyPr/>
                    <a:lstStyle/>
                    <a:p>
                      <a:pPr algn="ctr" fontAlgn="ct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化学療法件数＝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化学療法算定日数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6"/>
                  </a:ext>
                </a:extLst>
              </a:tr>
              <a:tr h="396513">
                <a:tc rowSpan="2">
                  <a:txBody>
                    <a:bodyPr/>
                    <a:lstStyle/>
                    <a:p>
                      <a:pPr algn="ctr" fontAlgn="ctr"/>
                      <a:r>
                        <a:rPr lang="en-US" altLang="ja-JP" sz="1400" u="none" strike="noStrike" dirty="0">
                          <a:effectLst/>
                        </a:rPr>
                        <a:t>※</a:t>
                      </a:r>
                      <a:r>
                        <a:rPr lang="ja-JP" altLang="en-US" sz="1400" u="none" strike="noStrike" dirty="0">
                          <a:effectLst/>
                        </a:rPr>
                        <a:t>分類</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（重症）急性期：①１以上 </a:t>
                      </a:r>
                      <a:r>
                        <a:rPr lang="en-US" sz="1400" u="none" strike="noStrike" dirty="0">
                          <a:effectLst/>
                        </a:rPr>
                        <a:t>or </a:t>
                      </a:r>
                      <a:r>
                        <a:rPr lang="ja-JP" altLang="en-US" sz="1400" u="none" strike="noStrike" dirty="0">
                          <a:effectLst/>
                        </a:rPr>
                        <a:t>②１以上 </a:t>
                      </a:r>
                      <a:r>
                        <a:rPr lang="en-US" sz="1400" u="none" strike="noStrike" dirty="0">
                          <a:effectLst/>
                        </a:rPr>
                        <a:t>or </a:t>
                      </a:r>
                      <a:r>
                        <a:rPr lang="ja-JP" altLang="en-US" sz="1400" u="none" strike="noStrike" dirty="0">
                          <a:effectLst/>
                        </a:rPr>
                        <a:t>③２以上</a:t>
                      </a:r>
                      <a:r>
                        <a:rPr lang="en-US" altLang="ja-JP" sz="1400" u="none" strike="noStrike" dirty="0">
                          <a:effectLst/>
                        </a:rPr>
                        <a:t>or </a:t>
                      </a:r>
                      <a:r>
                        <a:rPr lang="ja-JP" altLang="en-US" sz="1400" u="none" strike="noStrike" dirty="0">
                          <a:effectLst/>
                        </a:rPr>
                        <a:t>④１以上</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7"/>
                  </a:ext>
                </a:extLst>
              </a:tr>
              <a:tr h="360040">
                <a:tc vMerge="1">
                  <a:txBody>
                    <a:bodyPr/>
                    <a:lstStyle/>
                    <a:p>
                      <a:endParaRPr kumimoji="1" lang="ja-JP" altLang="en-US"/>
                    </a:p>
                  </a:txBody>
                  <a:tcPr/>
                </a:tc>
                <a:tc>
                  <a:txBody>
                    <a:bodyPr/>
                    <a:lstStyle/>
                    <a:p>
                      <a:pPr algn="l" fontAlgn="ctr"/>
                      <a:r>
                        <a:rPr lang="ja-JP" altLang="en-US" sz="1400" u="none" strike="noStrike" dirty="0">
                          <a:effectLst/>
                        </a:rPr>
                        <a:t>　地域急性期：その他</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8"/>
                  </a:ext>
                </a:extLst>
              </a:tr>
            </a:tbl>
          </a:graphicData>
        </a:graphic>
      </p:graphicFrame>
      <p:sp>
        <p:nvSpPr>
          <p:cNvPr id="10" name="タイトル 1">
            <a:extLst>
              <a:ext uri="{FF2B5EF4-FFF2-40B4-BE49-F238E27FC236}">
                <a16:creationId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190528" y="553929"/>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急性期実態分析指標から「（重症）急性期病棟」と「地域急性期病棟</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（サブアキュート・ポストアキュート）」に</a:t>
            </a:r>
            <a:r>
              <a:rPr lang="ja-JP" altLang="en-US" sz="2400" dirty="0">
                <a:latin typeface="HGP創英角ｺﾞｼｯｸUB" panose="020B0900000000000000" pitchFamily="50" charset="-128"/>
                <a:ea typeface="HGP創英角ｺﾞｼｯｸUB" panose="020B0900000000000000" pitchFamily="50" charset="-128"/>
              </a:rPr>
              <a:t>便宜上分類する</a:t>
            </a:r>
          </a:p>
        </p:txBody>
      </p:sp>
      <p:sp>
        <p:nvSpPr>
          <p:cNvPr id="7" name="テキスト ボックス 6"/>
          <p:cNvSpPr txBox="1"/>
          <p:nvPr/>
        </p:nvSpPr>
        <p:spPr>
          <a:xfrm>
            <a:off x="766592" y="6430468"/>
            <a:ext cx="7765848" cy="369332"/>
          </a:xfrm>
          <a:prstGeom prst="rect">
            <a:avLst/>
          </a:prstGeom>
          <a:solidFill>
            <a:schemeClr val="accent1">
              <a:lumMod val="20000"/>
              <a:lumOff val="80000"/>
            </a:schemeClr>
          </a:solid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分類結果により、今後の病床機能報告における報告を制限するものではない。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Text Box 3"/>
          <p:cNvSpPr txBox="1">
            <a:spLocks noChangeArrowheads="1"/>
          </p:cNvSpPr>
          <p:nvPr/>
        </p:nvSpPr>
        <p:spPr bwMode="auto">
          <a:xfrm>
            <a:off x="7388582" y="78607"/>
            <a:ext cx="1691680" cy="515625"/>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年度第１回医療・病床懇話会（部会）資料改変</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3549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5685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診療実態分析①</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（急性期の定量的分析）</a:t>
            </a:r>
          </a:p>
        </p:txBody>
      </p:sp>
    </p:spTree>
    <p:extLst>
      <p:ext uri="{BB962C8B-B14F-4D97-AF65-F5344CB8AC3E}">
        <p14:creationId xmlns:p14="http://schemas.microsoft.com/office/powerpoint/2010/main" val="266519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a:blip r:embed="rId2"/>
          <a:stretch>
            <a:fillRect/>
          </a:stretch>
        </p:blipFill>
        <p:spPr>
          <a:xfrm>
            <a:off x="35496" y="4725144"/>
            <a:ext cx="4191000" cy="2114489"/>
          </a:xfrm>
          <a:prstGeom prst="rect">
            <a:avLst/>
          </a:prstGeom>
        </p:spPr>
      </p:pic>
      <p:pic>
        <p:nvPicPr>
          <p:cNvPr id="31" name="図 30"/>
          <p:cNvPicPr>
            <a:picLocks noChangeAspect="1"/>
          </p:cNvPicPr>
          <p:nvPr/>
        </p:nvPicPr>
        <p:blipFill>
          <a:blip r:embed="rId3"/>
          <a:stretch>
            <a:fillRect/>
          </a:stretch>
        </p:blipFill>
        <p:spPr>
          <a:xfrm>
            <a:off x="143508" y="3815961"/>
            <a:ext cx="7568725" cy="825938"/>
          </a:xfrm>
          <a:prstGeom prst="rect">
            <a:avLst/>
          </a:prstGeom>
        </p:spPr>
      </p:pic>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11</a:t>
            </a:fld>
            <a:endParaRPr kumimoji="1" lang="ja-JP" altLang="en-US" sz="1800" dirty="0">
              <a:solidFill>
                <a:schemeClr val="tx1"/>
              </a:solidFill>
            </a:endParaRPr>
          </a:p>
        </p:txBody>
      </p:sp>
      <p:sp>
        <p:nvSpPr>
          <p:cNvPr id="25" name="タイトル 1">
            <a:extLst>
              <a:ext uri="{FF2B5EF4-FFF2-40B4-BE49-F238E27FC236}">
                <a16:creationId xmlns:a16="http://schemas.microsoft.com/office/drawing/2014/main" id="{77D78C8B-7190-4F9F-BF24-FAD4DFE9F181}"/>
              </a:ext>
            </a:extLst>
          </p:cNvPr>
          <p:cNvSpPr txBox="1">
            <a:spLocks/>
          </p:cNvSpPr>
          <p:nvPr/>
        </p:nvSpPr>
        <p:spPr>
          <a:xfrm>
            <a:off x="226093" y="506513"/>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重症急性期の病床数が増加傾向にあり、</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　　　　　　　回復期病床への転換が必要な割合は、昨年度より約２％拡大</a:t>
            </a:r>
            <a:endParaRPr lang="en-US" altLang="ja-JP" sz="2200" dirty="0">
              <a:latin typeface="HGP創英角ｺﾞｼｯｸUB" panose="020B0900000000000000" pitchFamily="50" charset="-128"/>
              <a:ea typeface="HGP創英角ｺﾞｼｯｸUB" panose="020B09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4145454036"/>
              </p:ext>
            </p:extLst>
          </p:nvPr>
        </p:nvGraphicFramePr>
        <p:xfrm>
          <a:off x="4557241" y="5322273"/>
          <a:ext cx="2030983" cy="466960"/>
        </p:xfrm>
        <a:graphic>
          <a:graphicData uri="http://schemas.openxmlformats.org/drawingml/2006/table">
            <a:tbl>
              <a:tblPr>
                <a:tableStyleId>{BC89EF96-8CEA-46FF-86C4-4CE0E7609802}</a:tableStyleId>
              </a:tblPr>
              <a:tblGrid>
                <a:gridCol w="806847">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tblGrid>
              <a:tr h="233480">
                <a:tc>
                  <a:txBody>
                    <a:bodyPr/>
                    <a:lstStyle/>
                    <a:p>
                      <a:pPr algn="l" fontAlgn="ctr"/>
                      <a:r>
                        <a:rPr lang="en-US" altLang="ja-JP" sz="1300" b="0" i="0" u="none" strike="noStrike" dirty="0" smtClean="0">
                          <a:solidFill>
                            <a:schemeClr val="tx1"/>
                          </a:solidFill>
                          <a:effectLst/>
                          <a:latin typeface="+mn-ea"/>
                          <a:ea typeface="+mn-ea"/>
                        </a:rPr>
                        <a:t>2018</a:t>
                      </a:r>
                      <a:r>
                        <a:rPr lang="ja-JP" altLang="en-US" sz="1300" b="0" i="0" u="none" strike="noStrike" dirty="0" smtClean="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smtClean="0">
                          <a:effectLst/>
                          <a:latin typeface="+mn-lt"/>
                          <a:ea typeface="+mn-ea"/>
                        </a:rPr>
                        <a:t>22.7%</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10000"/>
                  </a:ext>
                </a:extLst>
              </a:tr>
              <a:tr h="233480">
                <a:tc>
                  <a:txBody>
                    <a:bodyPr/>
                    <a:lstStyle/>
                    <a:p>
                      <a:pPr algn="l" fontAlgn="ctr"/>
                      <a:r>
                        <a:rPr lang="en-US" altLang="ja-JP" sz="1300" b="0" i="0" u="none" strike="noStrike" dirty="0" smtClean="0">
                          <a:solidFill>
                            <a:srgbClr val="000000"/>
                          </a:solidFill>
                          <a:effectLst/>
                          <a:latin typeface="+mn-ea"/>
                          <a:ea typeface="+mn-ea"/>
                        </a:rPr>
                        <a:t>2019</a:t>
                      </a:r>
                      <a:r>
                        <a:rPr lang="ja-JP" altLang="en-US" sz="1300" b="0" i="0" u="none" strike="noStrike" dirty="0" smtClean="0">
                          <a:solidFill>
                            <a:srgbClr val="000000"/>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20.6%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989151679"/>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134918889"/>
              </p:ext>
            </p:extLst>
          </p:nvPr>
        </p:nvGraphicFramePr>
        <p:xfrm>
          <a:off x="5410932" y="6163400"/>
          <a:ext cx="1177292" cy="315460"/>
        </p:xfrm>
        <a:graphic>
          <a:graphicData uri="http://schemas.openxmlformats.org/drawingml/2006/table">
            <a:tbl>
              <a:tblPr>
                <a:tableStyleId>{BC89EF96-8CEA-46FF-86C4-4CE0E7609802}</a:tableStyleId>
              </a:tblPr>
              <a:tblGrid>
                <a:gridCol w="1177292">
                  <a:extLst>
                    <a:ext uri="{9D8B030D-6E8A-4147-A177-3AD203B41FA5}">
                      <a16:colId xmlns:a16="http://schemas.microsoft.com/office/drawing/2014/main" val="20000"/>
                    </a:ext>
                  </a:extLst>
                </a:gridCol>
              </a:tblGrid>
              <a:tr h="315460">
                <a:tc>
                  <a:txBody>
                    <a:bodyPr/>
                    <a:lstStyle/>
                    <a:p>
                      <a:pPr algn="r" fontAlgn="ctr"/>
                      <a:r>
                        <a:rPr lang="en-US" altLang="ja-JP" sz="1400" u="none" strike="noStrike" dirty="0">
                          <a:effectLst/>
                        </a:rPr>
                        <a:t>30.9%</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bl>
          </a:graphicData>
        </a:graphic>
      </p:graphicFrame>
      <p:sp>
        <p:nvSpPr>
          <p:cNvPr id="23" name="右中かっこ 22"/>
          <p:cNvSpPr/>
          <p:nvPr/>
        </p:nvSpPr>
        <p:spPr>
          <a:xfrm>
            <a:off x="6619067" y="5456461"/>
            <a:ext cx="250250" cy="898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4" name="角丸四角形 23"/>
          <p:cNvSpPr/>
          <p:nvPr/>
        </p:nvSpPr>
        <p:spPr>
          <a:xfrm>
            <a:off x="7048300" y="5493325"/>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smtClean="0"/>
              <a:t>10.</a:t>
            </a:r>
            <a:r>
              <a:rPr lang="en-US" altLang="ja-JP" sz="1400" dirty="0"/>
              <a:t>3</a:t>
            </a:r>
            <a:r>
              <a:rPr kumimoji="1" lang="en-US" altLang="ja-JP" sz="1400" dirty="0" smtClean="0"/>
              <a:t>%</a:t>
            </a:r>
            <a:endParaRPr kumimoji="1" lang="en-US" altLang="ja-JP" sz="1400" dirty="0"/>
          </a:p>
          <a:p>
            <a:pPr algn="ctr"/>
            <a:r>
              <a:rPr kumimoji="1" lang="en-US" altLang="ja-JP" sz="1400" dirty="0"/>
              <a:t>(</a:t>
            </a:r>
            <a:r>
              <a:rPr kumimoji="1" lang="ja-JP" altLang="en-US" sz="1400" dirty="0" smtClean="0"/>
              <a:t>約</a:t>
            </a:r>
            <a:r>
              <a:rPr lang="en-US" altLang="ja-JP" sz="1400" dirty="0"/>
              <a:t>9,100</a:t>
            </a:r>
            <a:r>
              <a:rPr kumimoji="1" lang="ja-JP" altLang="en-US" sz="1400" dirty="0" smtClean="0"/>
              <a:t>床</a:t>
            </a:r>
            <a:r>
              <a:rPr kumimoji="1" lang="en-US" altLang="ja-JP" sz="1400" dirty="0"/>
              <a:t>)</a:t>
            </a:r>
          </a:p>
        </p:txBody>
      </p:sp>
      <p:sp>
        <p:nvSpPr>
          <p:cNvPr id="27" name="テキスト ボックス 10">
            <a:extLst>
              <a:ext uri="{FF2B5EF4-FFF2-40B4-BE49-F238E27FC236}">
                <a16:creationId xmlns:a16="http://schemas.microsoft.com/office/drawing/2014/main" id="{8957656B-6DE6-44E0-85D6-7CF39E5B6647}"/>
              </a:ext>
            </a:extLst>
          </p:cNvPr>
          <p:cNvSpPr txBox="1"/>
          <p:nvPr/>
        </p:nvSpPr>
        <p:spPr>
          <a:xfrm>
            <a:off x="4192686" y="5856924"/>
            <a:ext cx="2498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29" name="角丸四角形 28"/>
          <p:cNvSpPr/>
          <p:nvPr/>
        </p:nvSpPr>
        <p:spPr>
          <a:xfrm>
            <a:off x="5793485" y="4435271"/>
            <a:ext cx="635750" cy="181387"/>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2" name="タイトル 1">
            <a:extLst>
              <a:ext uri="{FF2B5EF4-FFF2-40B4-BE49-F238E27FC236}">
                <a16:creationId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（急性期の定量的分析の結果）</a:t>
            </a:r>
          </a:p>
        </p:txBody>
      </p:sp>
      <p:sp>
        <p:nvSpPr>
          <p:cNvPr id="15" name="テキスト ボックス 14">
            <a:extLst>
              <a:ext uri="{FF2B5EF4-FFF2-40B4-BE49-F238E27FC236}">
                <a16:creationId xmlns:a16="http://schemas.microsoft.com/office/drawing/2014/main" id="{8957656B-6DE6-44E0-85D6-7CF39E5B6647}"/>
              </a:ext>
            </a:extLst>
          </p:cNvPr>
          <p:cNvSpPr txBox="1"/>
          <p:nvPr/>
        </p:nvSpPr>
        <p:spPr>
          <a:xfrm>
            <a:off x="67190" y="1419121"/>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テキスト ボックス 19">
            <a:extLst>
              <a:ext uri="{FF2B5EF4-FFF2-40B4-BE49-F238E27FC236}">
                <a16:creationId xmlns:a16="http://schemas.microsoft.com/office/drawing/2014/main" id="{8957656B-6DE6-44E0-85D6-7CF39E5B6647}"/>
              </a:ext>
            </a:extLst>
          </p:cNvPr>
          <p:cNvSpPr txBox="1"/>
          <p:nvPr/>
        </p:nvSpPr>
        <p:spPr>
          <a:xfrm>
            <a:off x="0" y="3512857"/>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smtClean="0">
                <a:latin typeface="Meiryo UI" panose="020B0604030504040204" pitchFamily="50" charset="-128"/>
                <a:ea typeface="Meiryo UI" panose="020B0604030504040204" pitchFamily="50" charset="-128"/>
                <a:cs typeface="Times New Roman"/>
              </a:rPr>
              <a:t>2019</a:t>
            </a:r>
            <a:r>
              <a:rPr lang="ja-JP" altLang="en-US" sz="1400" kern="100" dirty="0" smtClean="0">
                <a:latin typeface="Meiryo UI" panose="020B0604030504040204" pitchFamily="50" charset="-128"/>
                <a:ea typeface="Meiryo UI" panose="020B0604030504040204" pitchFamily="50" charset="-128"/>
                <a:cs typeface="Times New Roman"/>
              </a:rPr>
              <a:t>年度</a:t>
            </a:r>
            <a:r>
              <a:rPr lang="ja-JP" altLang="en-US" sz="1400" kern="100" dirty="0">
                <a:latin typeface="Meiryo UI" panose="020B0604030504040204" pitchFamily="50" charset="-128"/>
                <a:ea typeface="Meiryo UI" panose="020B0604030504040204" pitchFamily="50" charset="-128"/>
                <a:cs typeface="Times New Roman"/>
              </a:rPr>
              <a:t>）と病床数の必要量（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6"/>
          <p:cNvSpPr txBox="1"/>
          <p:nvPr/>
        </p:nvSpPr>
        <p:spPr>
          <a:xfrm>
            <a:off x="4157357" y="4667139"/>
            <a:ext cx="4770004" cy="330692"/>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latin typeface="HGPｺﾞｼｯｸM" panose="020B0600000000000000" pitchFamily="50" charset="-128"/>
                <a:ea typeface="HGPｺﾞｼｯｸM" panose="020B0600000000000000" pitchFamily="50" charset="-128"/>
              </a:rPr>
              <a:t>サブアキュート・ポスト　アキュート・リハビリ機能の</a:t>
            </a:r>
            <a:r>
              <a:rPr kumimoji="1" lang="ja-JP" altLang="en-US" sz="1400" b="1" dirty="0">
                <a:latin typeface="HGPｺﾞｼｯｸM" panose="020B0600000000000000" pitchFamily="50" charset="-128"/>
                <a:ea typeface="HGPｺﾞｼｯｸM" panose="020B0600000000000000" pitchFamily="50" charset="-128"/>
              </a:rPr>
              <a:t>現状と将来の予測</a:t>
            </a:r>
          </a:p>
        </p:txBody>
      </p:sp>
      <p:sp>
        <p:nvSpPr>
          <p:cNvPr id="39" name="テキスト ボックス 10">
            <a:extLst>
              <a:ext uri="{FF2B5EF4-FFF2-40B4-BE49-F238E27FC236}">
                <a16:creationId xmlns:a16="http://schemas.microsoft.com/office/drawing/2014/main" id="{8957656B-6DE6-44E0-85D6-7CF39E5B6647}"/>
              </a:ext>
            </a:extLst>
          </p:cNvPr>
          <p:cNvSpPr txBox="1"/>
          <p:nvPr/>
        </p:nvSpPr>
        <p:spPr>
          <a:xfrm>
            <a:off x="8122410" y="1461968"/>
            <a:ext cx="87716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effectLst/>
                <a:latin typeface="+mn-ea"/>
                <a:cs typeface="Times New Roman"/>
              </a:rPr>
              <a:t>（単位：床）</a:t>
            </a:r>
            <a:endParaRPr lang="ja-JP" sz="1200" kern="100" dirty="0">
              <a:effectLst/>
              <a:latin typeface="+mn-ea"/>
              <a:cs typeface="Times New Roman"/>
            </a:endParaRPr>
          </a:p>
        </p:txBody>
      </p:sp>
      <p:sp>
        <p:nvSpPr>
          <p:cNvPr id="26" name="テキスト ボックス 10">
            <a:extLst>
              <a:ext uri="{FF2B5EF4-FFF2-40B4-BE49-F238E27FC236}">
                <a16:creationId xmlns:a16="http://schemas.microsoft.com/office/drawing/2014/main" id="{8957656B-6DE6-44E0-85D6-7CF39E5B6647}"/>
              </a:ext>
            </a:extLst>
          </p:cNvPr>
          <p:cNvSpPr txBox="1"/>
          <p:nvPr/>
        </p:nvSpPr>
        <p:spPr>
          <a:xfrm>
            <a:off x="4157357" y="5010545"/>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cxnSp>
        <p:nvCxnSpPr>
          <p:cNvPr id="28" name="直線矢印コネクタ 27"/>
          <p:cNvCxnSpPr/>
          <p:nvPr/>
        </p:nvCxnSpPr>
        <p:spPr>
          <a:xfrm>
            <a:off x="6300192" y="4624530"/>
            <a:ext cx="139892" cy="153887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463630" y="4436572"/>
            <a:ext cx="511083" cy="122467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5197717" y="4295669"/>
            <a:ext cx="1216172" cy="155316"/>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3286689" y="1449286"/>
            <a:ext cx="4032448" cy="307777"/>
          </a:xfrm>
          <a:prstGeom prst="rect">
            <a:avLst/>
          </a:prstGeom>
          <a:noFill/>
        </p:spPr>
        <p:txBody>
          <a:bodyPr wrap="square" rtlCol="0">
            <a:spAutoFit/>
          </a:bodyPr>
          <a:lstStyle/>
          <a:p>
            <a:r>
              <a:rPr kumimoji="1" lang="ja-JP" altLang="en-US" sz="1400" dirty="0" smtClean="0"/>
              <a:t>（</a:t>
            </a:r>
            <a:r>
              <a:rPr kumimoji="1" lang="en-US" altLang="ja-JP" sz="1400" dirty="0" smtClean="0"/>
              <a:t>※2019</a:t>
            </a:r>
            <a:r>
              <a:rPr kumimoji="1" lang="ja-JP" altLang="en-US" sz="1400" dirty="0" smtClean="0"/>
              <a:t>年度は、速報値）</a:t>
            </a:r>
            <a:endParaRPr kumimoji="1" lang="ja-JP" altLang="en-US" sz="1400" dirty="0"/>
          </a:p>
        </p:txBody>
      </p:sp>
      <p:pic>
        <p:nvPicPr>
          <p:cNvPr id="18" name="図 17"/>
          <p:cNvPicPr>
            <a:picLocks noChangeAspect="1"/>
          </p:cNvPicPr>
          <p:nvPr/>
        </p:nvPicPr>
        <p:blipFill>
          <a:blip r:embed="rId5"/>
          <a:stretch>
            <a:fillRect/>
          </a:stretch>
        </p:blipFill>
        <p:spPr>
          <a:xfrm>
            <a:off x="158155" y="1716486"/>
            <a:ext cx="8841418" cy="1792419"/>
          </a:xfrm>
          <a:prstGeom prst="rect">
            <a:avLst/>
          </a:prstGeom>
        </p:spPr>
      </p:pic>
    </p:spTree>
    <p:extLst>
      <p:ext uri="{BB962C8B-B14F-4D97-AF65-F5344CB8AC3E}">
        <p14:creationId xmlns:p14="http://schemas.microsoft.com/office/powerpoint/2010/main" val="236487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79510" y="517306"/>
          <a:ext cx="8640394" cy="5997142"/>
        </p:xfrm>
        <a:graphic>
          <a:graphicData uri="http://schemas.openxmlformats.org/drawingml/2006/table">
            <a:tbl>
              <a:tblPr firstRow="1" bandRow="1">
                <a:tableStyleId>{5C22544A-7EE6-4342-B048-85BDC9FD1C3A}</a:tableStyleId>
              </a:tblPr>
              <a:tblGrid>
                <a:gridCol w="600879">
                  <a:extLst>
                    <a:ext uri="{9D8B030D-6E8A-4147-A177-3AD203B41FA5}">
                      <a16:colId xmlns:a16="http://schemas.microsoft.com/office/drawing/2014/main" val="20000"/>
                    </a:ext>
                  </a:extLst>
                </a:gridCol>
                <a:gridCol w="1919403">
                  <a:extLst>
                    <a:ext uri="{9D8B030D-6E8A-4147-A177-3AD203B41FA5}">
                      <a16:colId xmlns:a16="http://schemas.microsoft.com/office/drawing/2014/main" val="20001"/>
                    </a:ext>
                  </a:extLst>
                </a:gridCol>
                <a:gridCol w="1152128">
                  <a:extLst>
                    <a:ext uri="{9D8B030D-6E8A-4147-A177-3AD203B41FA5}">
                      <a16:colId xmlns:a16="http://schemas.microsoft.com/office/drawing/2014/main" val="20007"/>
                    </a:ext>
                  </a:extLst>
                </a:gridCol>
                <a:gridCol w="1440160">
                  <a:extLst>
                    <a:ext uri="{9D8B030D-6E8A-4147-A177-3AD203B41FA5}">
                      <a16:colId xmlns:a16="http://schemas.microsoft.com/office/drawing/2014/main" val="216432642"/>
                    </a:ext>
                  </a:extLst>
                </a:gridCol>
                <a:gridCol w="1368152">
                  <a:extLst>
                    <a:ext uri="{9D8B030D-6E8A-4147-A177-3AD203B41FA5}">
                      <a16:colId xmlns:a16="http://schemas.microsoft.com/office/drawing/2014/main" val="20009"/>
                    </a:ext>
                  </a:extLst>
                </a:gridCol>
                <a:gridCol w="1224136">
                  <a:extLst>
                    <a:ext uri="{9D8B030D-6E8A-4147-A177-3AD203B41FA5}">
                      <a16:colId xmlns:a16="http://schemas.microsoft.com/office/drawing/2014/main" val="20010"/>
                    </a:ext>
                  </a:extLst>
                </a:gridCol>
                <a:gridCol w="935536">
                  <a:extLst>
                    <a:ext uri="{9D8B030D-6E8A-4147-A177-3AD203B41FA5}">
                      <a16:colId xmlns:a16="http://schemas.microsoft.com/office/drawing/2014/main" val="20011"/>
                    </a:ext>
                  </a:extLst>
                </a:gridCol>
              </a:tblGrid>
              <a:tr h="477275">
                <a:tc>
                  <a:txBody>
                    <a:bodyPr/>
                    <a:lstStyle/>
                    <a:p>
                      <a:pPr algn="ctr"/>
                      <a:endParaRPr kumimoji="1" lang="ja-JP" altLang="en-US" dirty="0"/>
                    </a:p>
                  </a:txBody>
                  <a:tcPr anchor="ctr"/>
                </a:tc>
                <a:tc>
                  <a:txBody>
                    <a:bodyPr/>
                    <a:lstStyle/>
                    <a:p>
                      <a:pPr algn="ctr"/>
                      <a:r>
                        <a:rPr kumimoji="1" lang="ja-JP" altLang="en-US" sz="1400" dirty="0" smtClean="0">
                          <a:effectLst/>
                        </a:rPr>
                        <a:t>令和２年</a:t>
                      </a:r>
                      <a:endParaRPr kumimoji="1" lang="en-US" altLang="ja-JP" sz="1400" dirty="0">
                        <a:effectLst/>
                      </a:endParaRPr>
                    </a:p>
                    <a:p>
                      <a:pPr algn="ctr"/>
                      <a:r>
                        <a:rPr kumimoji="1" lang="en-US" altLang="ja-JP" sz="1400" dirty="0" smtClean="0">
                          <a:effectLst/>
                        </a:rPr>
                        <a:t>10</a:t>
                      </a:r>
                      <a:r>
                        <a:rPr kumimoji="1" lang="ja-JP" altLang="en-US" sz="1400" dirty="0" smtClean="0">
                          <a:effectLst/>
                        </a:rPr>
                        <a:t>月</a:t>
                      </a:r>
                      <a:r>
                        <a:rPr kumimoji="1" lang="ja-JP" altLang="en-US" sz="1400" dirty="0">
                          <a:effectLst/>
                        </a:rPr>
                        <a:t>　</a:t>
                      </a:r>
                      <a:endParaRPr kumimoji="1" lang="ja-JP" altLang="en-US" sz="1400" b="1" dirty="0">
                        <a:effectLst/>
                      </a:endParaRPr>
                    </a:p>
                  </a:txBody>
                  <a:tcPr anchor="ctr"/>
                </a:tc>
                <a:tc>
                  <a:txBody>
                    <a:bodyPr/>
                    <a:lstStyle/>
                    <a:p>
                      <a:pPr algn="ctr"/>
                      <a:r>
                        <a:rPr kumimoji="1" lang="en-US" altLang="ja-JP" sz="1400" b="1" dirty="0" smtClean="0">
                          <a:effectLst/>
                        </a:rPr>
                        <a:t>11</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en-US" altLang="ja-JP" sz="1400" b="1" dirty="0" smtClean="0">
                          <a:effectLst/>
                        </a:rPr>
                        <a:t>12</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ja-JP" altLang="en-US" sz="1400" b="1" dirty="0" smtClean="0">
                          <a:effectLst/>
                        </a:rPr>
                        <a:t>令和３年</a:t>
                      </a:r>
                      <a:endParaRPr kumimoji="1" lang="en-US" altLang="ja-JP" sz="1400" b="1" dirty="0" smtClean="0">
                        <a:effectLst/>
                      </a:endParaRPr>
                    </a:p>
                    <a:p>
                      <a:pPr algn="ctr"/>
                      <a:r>
                        <a:rPr kumimoji="1" lang="ja-JP" altLang="en-US" sz="1400" b="1" dirty="0" smtClean="0">
                          <a:effectLst/>
                        </a:rPr>
                        <a:t>１月</a:t>
                      </a:r>
                      <a:endParaRPr kumimoji="1" lang="ja-JP" altLang="en-US" sz="1400" b="1" dirty="0">
                        <a:effectLst/>
                      </a:endParaRPr>
                    </a:p>
                  </a:txBody>
                  <a:tcPr anchor="ctr"/>
                </a:tc>
                <a:tc>
                  <a:txBody>
                    <a:bodyPr/>
                    <a:lstStyle/>
                    <a:p>
                      <a:pPr algn="ctr"/>
                      <a:r>
                        <a:rPr kumimoji="1" lang="ja-JP" altLang="en-US" sz="1400" dirty="0" smtClean="0">
                          <a:effectLst/>
                        </a:rPr>
                        <a:t>２月</a:t>
                      </a:r>
                      <a:endParaRPr kumimoji="1" lang="ja-JP" altLang="en-US" sz="1400" b="1" dirty="0">
                        <a:effectLst/>
                      </a:endParaRPr>
                    </a:p>
                  </a:txBody>
                  <a:tcPr anchor="ctr"/>
                </a:tc>
                <a:tc>
                  <a:txBody>
                    <a:bodyPr/>
                    <a:lstStyle/>
                    <a:p>
                      <a:pPr algn="ctr"/>
                      <a:r>
                        <a:rPr lang="ja-JP" altLang="en-US" sz="1400" dirty="0">
                          <a:latin typeface="+mj-lt"/>
                        </a:rPr>
                        <a:t>３月</a:t>
                      </a:r>
                    </a:p>
                  </a:txBody>
                  <a:tcPr anchor="ctr"/>
                </a:tc>
                <a:extLst>
                  <a:ext uri="{0D108BD9-81ED-4DB2-BD59-A6C34878D82A}">
                    <a16:rowId xmlns:a16="http://schemas.microsoft.com/office/drawing/2014/main" val="10000"/>
                  </a:ext>
                </a:extLst>
              </a:tr>
              <a:tr h="1601446">
                <a:tc>
                  <a:txBody>
                    <a:bodyPr/>
                    <a:lstStyle/>
                    <a:p>
                      <a:pPr algn="ctr"/>
                      <a:r>
                        <a:rPr kumimoji="1" lang="ja-JP" altLang="en-US" dirty="0"/>
                        <a:t>病院</a:t>
                      </a:r>
                    </a:p>
                  </a:txBody>
                  <a:tcPr vert="eaVert" anchor="ctr"/>
                </a:tc>
                <a:tc gridSpan="6">
                  <a:txBody>
                    <a:bodyPr/>
                    <a:lstStyle/>
                    <a:p>
                      <a:endParaRPr kumimoji="1" lang="en-US" altLang="ja-JP" sz="1400" dirty="0"/>
                    </a:p>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a:p>
                  </a:txBody>
                  <a:tcPr/>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1"/>
                  </a:ext>
                </a:extLst>
              </a:tr>
              <a:tr h="1898508">
                <a:tc>
                  <a:txBody>
                    <a:bodyPr/>
                    <a:lstStyle/>
                    <a:p>
                      <a:pPr algn="ctr"/>
                      <a:r>
                        <a:rPr kumimoji="1" lang="ja-JP" altLang="en-US" sz="1800" b="0" dirty="0"/>
                        <a:t>二次医療圏会議</a:t>
                      </a:r>
                      <a:endParaRPr kumimoji="1" lang="en-US" altLang="ja-JP" sz="1800" b="0" dirty="0"/>
                    </a:p>
                  </a:txBody>
                  <a:tcPr vert="eaVert" anchor="ctr"/>
                </a:tc>
                <a:tc gridSpan="6">
                  <a:txBody>
                    <a:bodyPr/>
                    <a:lstStyle/>
                    <a:p>
                      <a:endParaRPr kumimoji="1" lang="en-US" altLang="ja-JP" sz="1400" dirty="0"/>
                    </a:p>
                    <a:p>
                      <a:endParaRPr kumimoji="1" lang="ja-JP" altLang="en-US" sz="1400" dirty="0"/>
                    </a:p>
                  </a:txBody>
                  <a:tcPr vert="eaVert"/>
                </a:tc>
                <a:tc hMerge="1">
                  <a:txBody>
                    <a:bodyPr/>
                    <a:lstStyle/>
                    <a:p>
                      <a:pPr algn="r"/>
                      <a:endParaRPr kumimoji="1" lang="ja-JP" altLang="en-US" sz="1400" dirty="0"/>
                    </a:p>
                  </a:txBody>
                  <a:tcPr vert="eaVert"/>
                </a:tc>
                <a:tc hMerge="1">
                  <a:txBody>
                    <a:bodyPr/>
                    <a:lstStyle/>
                    <a:p>
                      <a:endParaRPr kumimoji="1" lang="ja-JP" altLang="en-US"/>
                    </a:p>
                  </a:txBody>
                  <a:tcPr/>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extLst>
                  <a:ext uri="{0D108BD9-81ED-4DB2-BD59-A6C34878D82A}">
                    <a16:rowId xmlns:a16="http://schemas.microsoft.com/office/drawing/2014/main" val="10002"/>
                  </a:ext>
                </a:extLst>
              </a:tr>
              <a:tr h="1979028">
                <a:tc>
                  <a:txBody>
                    <a:bodyPr/>
                    <a:lstStyle/>
                    <a:p>
                      <a:pPr algn="ctr"/>
                      <a:r>
                        <a:rPr kumimoji="1" lang="ja-JP" altLang="en-US" dirty="0"/>
                        <a:t>大阪府</a:t>
                      </a:r>
                    </a:p>
                  </a:txBody>
                  <a:tcPr vert="eaVert" anchor="ctr"/>
                </a:tc>
                <a:tc gridSpan="6">
                  <a:txBody>
                    <a:bodyPr/>
                    <a:lstStyle/>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a:p>
                  </a:txBody>
                  <a:tcPr/>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3"/>
                  </a:ext>
                </a:extLst>
              </a:tr>
            </a:tbl>
          </a:graphicData>
        </a:graphic>
      </p:graphicFrame>
      <p:sp>
        <p:nvSpPr>
          <p:cNvPr id="49" name="角丸四角形 48"/>
          <p:cNvSpPr/>
          <p:nvPr/>
        </p:nvSpPr>
        <p:spPr>
          <a:xfrm>
            <a:off x="4428123" y="2869067"/>
            <a:ext cx="1564365" cy="1054667"/>
          </a:xfrm>
          <a:prstGeom prst="roundRect">
            <a:avLst>
              <a:gd name="adj" fmla="val 1928"/>
            </a:avLst>
          </a:prstGeom>
          <a:solidFill>
            <a:schemeClr val="tx2">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①</a:t>
            </a:r>
            <a:r>
              <a:rPr lang="ja-JP" altLang="en-US" sz="1200" dirty="0" smtClean="0">
                <a:solidFill>
                  <a:schemeClr val="tx1"/>
                </a:solidFill>
              </a:rPr>
              <a:t>医療</a:t>
            </a:r>
            <a:r>
              <a:rPr lang="ja-JP" altLang="en-US" sz="1200" dirty="0">
                <a:solidFill>
                  <a:schemeClr val="tx1"/>
                </a:solidFill>
              </a:rPr>
              <a:t>・病床</a:t>
            </a:r>
            <a:endParaRPr lang="en-US" altLang="ja-JP" sz="1200" dirty="0">
              <a:solidFill>
                <a:schemeClr val="tx1"/>
              </a:solidFill>
            </a:endParaRPr>
          </a:p>
          <a:p>
            <a:pPr algn="ctr"/>
            <a:r>
              <a:rPr lang="ja-JP" altLang="en-US" sz="1200" dirty="0" smtClean="0">
                <a:solidFill>
                  <a:schemeClr val="tx1"/>
                </a:solidFill>
              </a:rPr>
              <a:t>懇話会（部会）</a:t>
            </a:r>
            <a:endParaRPr lang="en-US" altLang="ja-JP" sz="1200" dirty="0">
              <a:solidFill>
                <a:schemeClr val="tx1"/>
              </a:solidFill>
            </a:endParaRPr>
          </a:p>
        </p:txBody>
      </p:sp>
      <p:sp>
        <p:nvSpPr>
          <p:cNvPr id="57" name="正方形/長方形 56"/>
          <p:cNvSpPr/>
          <p:nvPr/>
        </p:nvSpPr>
        <p:spPr>
          <a:xfrm>
            <a:off x="260808" y="6480224"/>
            <a:ext cx="6637560" cy="3600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1050" dirty="0">
                <a:solidFill>
                  <a:schemeClr val="tx1"/>
                </a:solidFill>
                <a:latin typeface="ＭＳ ゴシック" panose="020B0609070205080204" pitchFamily="49" charset="-128"/>
                <a:ea typeface="ＭＳ ゴシック" panose="020B0609070205080204" pitchFamily="49" charset="-128"/>
              </a:rPr>
              <a:t>※</a:t>
            </a:r>
            <a:r>
              <a:rPr kumimoji="1" lang="ja-JP" altLang="en-US" sz="1050" dirty="0">
                <a:solidFill>
                  <a:schemeClr val="tx1"/>
                </a:solidFill>
                <a:latin typeface="ＭＳ ゴシック" panose="020B0609070205080204" pitchFamily="49" charset="-128"/>
                <a:ea typeface="ＭＳ ゴシック" panose="020B0609070205080204" pitchFamily="49" charset="-128"/>
              </a:rPr>
              <a:t>保健医療協議会は、その他案件（地域医療支援病院の認定の件等）に応じて、別途開催することもある。</a:t>
            </a:r>
          </a:p>
        </p:txBody>
      </p:sp>
      <p:sp>
        <p:nvSpPr>
          <p:cNvPr id="46" name="テキスト ボックス 45"/>
          <p:cNvSpPr txBox="1"/>
          <p:nvPr/>
        </p:nvSpPr>
        <p:spPr>
          <a:xfrm>
            <a:off x="840252" y="1086225"/>
            <a:ext cx="7979652" cy="276999"/>
          </a:xfrm>
          <a:prstGeom prst="rect">
            <a:avLst/>
          </a:prstGeom>
          <a:ln w="28575">
            <a:prstDash val="dash"/>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（適宜）</a:t>
            </a:r>
            <a:r>
              <a:rPr lang="ja-JP" altLang="en-US" sz="1200" dirty="0" smtClean="0">
                <a:latin typeface="ＭＳ ゴシック" panose="020B0609070205080204" pitchFamily="49" charset="-128"/>
                <a:ea typeface="ＭＳ ゴシック" panose="020B0609070205080204" pitchFamily="49" charset="-128"/>
              </a:rPr>
              <a:t>地域医療介護総合確保</a:t>
            </a:r>
            <a:r>
              <a:rPr kumimoji="1" lang="ja-JP" altLang="en-US" sz="1200" dirty="0" smtClean="0">
                <a:latin typeface="ＭＳ ゴシック" panose="020B0609070205080204" pitchFamily="49" charset="-128"/>
                <a:ea typeface="ＭＳ ゴシック" panose="020B0609070205080204" pitchFamily="49" charset="-128"/>
              </a:rPr>
              <a:t>基金</a:t>
            </a:r>
            <a:r>
              <a:rPr kumimoji="1" lang="ja-JP" altLang="en-US" sz="1200" dirty="0">
                <a:latin typeface="ＭＳ ゴシック" panose="020B0609070205080204" pitchFamily="49" charset="-128"/>
                <a:ea typeface="ＭＳ ゴシック" panose="020B0609070205080204" pitchFamily="49" charset="-128"/>
              </a:rPr>
              <a:t>による病床転換の活用</a:t>
            </a:r>
            <a:endParaRPr lang="en-US" altLang="ja-JP" dirty="0"/>
          </a:p>
        </p:txBody>
      </p:sp>
      <p:cxnSp>
        <p:nvCxnSpPr>
          <p:cNvPr id="30" name="直線矢印コネクタ 29"/>
          <p:cNvCxnSpPr/>
          <p:nvPr/>
        </p:nvCxnSpPr>
        <p:spPr>
          <a:xfrm flipV="1">
            <a:off x="5993959" y="3458077"/>
            <a:ext cx="281948"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8438900" y="4572342"/>
            <a:ext cx="312363" cy="1862874"/>
          </a:xfrm>
          <a:prstGeom prst="rect">
            <a:avLst/>
          </a:prstGeom>
          <a:solidFill>
            <a:schemeClr val="accent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r>
              <a:rPr lang="ja-JP" altLang="en-US" sz="1200" dirty="0"/>
              <a:t>医療審議会</a:t>
            </a:r>
            <a:endParaRPr lang="en-US" altLang="ja-JP" sz="1200" dirty="0"/>
          </a:p>
        </p:txBody>
      </p:sp>
      <p:sp>
        <p:nvSpPr>
          <p:cNvPr id="62" name="テキスト ボックス 61"/>
          <p:cNvSpPr txBox="1"/>
          <p:nvPr/>
        </p:nvSpPr>
        <p:spPr>
          <a:xfrm>
            <a:off x="3562467" y="3621903"/>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65" name="角丸四角形 64"/>
          <p:cNvSpPr/>
          <p:nvPr/>
        </p:nvSpPr>
        <p:spPr>
          <a:xfrm>
            <a:off x="840251" y="1760751"/>
            <a:ext cx="3001089" cy="310235"/>
          </a:xfrm>
          <a:prstGeom prst="roundRect">
            <a:avLst>
              <a:gd name="adj" fmla="val 1928"/>
            </a:avLst>
          </a:prstGeom>
          <a:solidFill>
            <a:schemeClr val="tx2">
              <a:lumMod val="60000"/>
              <a:lumOff val="4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令和２年度</a:t>
            </a:r>
            <a:r>
              <a:rPr lang="ja-JP" altLang="en-US" sz="1200" dirty="0">
                <a:solidFill>
                  <a:schemeClr val="bg1"/>
                </a:solidFill>
              </a:rPr>
              <a:t>病床機能報告</a:t>
            </a:r>
            <a:endParaRPr lang="en-US" altLang="ja-JP" sz="1200" dirty="0">
              <a:solidFill>
                <a:schemeClr val="bg1"/>
              </a:solidFill>
            </a:endParaRPr>
          </a:p>
        </p:txBody>
      </p:sp>
      <p:cxnSp>
        <p:nvCxnSpPr>
          <p:cNvPr id="72" name="直線コネクタ 71"/>
          <p:cNvCxnSpPr>
            <a:cxnSpLocks/>
          </p:cNvCxnSpPr>
          <p:nvPr/>
        </p:nvCxnSpPr>
        <p:spPr>
          <a:xfrm flipV="1">
            <a:off x="4200780" y="3458077"/>
            <a:ext cx="1889" cy="13594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4190874" y="3462384"/>
            <a:ext cx="249044" cy="49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2568230" y="4748152"/>
            <a:ext cx="1966490" cy="47489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endParaRPr lang="en-US" altLang="ja-JP" sz="1000" dirty="0"/>
          </a:p>
          <a:p>
            <a:pPr algn="ctr"/>
            <a:r>
              <a:rPr lang="ja-JP" altLang="en-US" sz="1000" dirty="0"/>
              <a:t>　</a:t>
            </a:r>
            <a:r>
              <a:rPr lang="ja-JP" altLang="en-US" sz="1000" dirty="0" smtClean="0"/>
              <a:t>病院プランとりまとめ</a:t>
            </a:r>
            <a:endParaRPr kumimoji="1" lang="en-US" altLang="ja-JP" sz="1000" dirty="0"/>
          </a:p>
          <a:p>
            <a:endParaRPr kumimoji="1" lang="ja-JP" altLang="en-US" sz="1000" dirty="0"/>
          </a:p>
        </p:txBody>
      </p:sp>
      <p:cxnSp>
        <p:nvCxnSpPr>
          <p:cNvPr id="71" name="直線コネクタ 70">
            <a:extLst>
              <a:ext uri="{FF2B5EF4-FFF2-40B4-BE49-F238E27FC236}">
                <a16:creationId xmlns:a16="http://schemas.microsoft.com/office/drawing/2014/main" id="{B6F28F88-DE6B-4BF5-AA52-7C38E6A32002}"/>
              </a:ext>
            </a:extLst>
          </p:cNvPr>
          <p:cNvCxnSpPr/>
          <p:nvPr/>
        </p:nvCxnSpPr>
        <p:spPr>
          <a:xfrm>
            <a:off x="6898368" y="3944083"/>
            <a:ext cx="0" cy="152860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21D04682-9A60-4BBA-A5CB-3DEDAFCEDF0D}"/>
              </a:ext>
            </a:extLst>
          </p:cNvPr>
          <p:cNvCxnSpPr>
            <a:cxnSpLocks/>
          </p:cNvCxnSpPr>
          <p:nvPr/>
        </p:nvCxnSpPr>
        <p:spPr>
          <a:xfrm>
            <a:off x="2716898" y="2405399"/>
            <a:ext cx="24312" cy="2342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B885682F-3879-47DC-875E-37234F9B9414}"/>
              </a:ext>
            </a:extLst>
          </p:cNvPr>
          <p:cNvCxnSpPr>
            <a:cxnSpLocks/>
          </p:cNvCxnSpPr>
          <p:nvPr/>
        </p:nvCxnSpPr>
        <p:spPr>
          <a:xfrm>
            <a:off x="6876256" y="5472692"/>
            <a:ext cx="156264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5793174" y="3144607"/>
            <a:ext cx="662142"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cxnSp>
        <p:nvCxnSpPr>
          <p:cNvPr id="76" name="直線矢印コネクタ 75"/>
          <p:cNvCxnSpPr>
            <a:cxnSpLocks/>
          </p:cNvCxnSpPr>
          <p:nvPr/>
        </p:nvCxnSpPr>
        <p:spPr>
          <a:xfrm>
            <a:off x="3707859" y="5285324"/>
            <a:ext cx="0" cy="2865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2024543" y="3357492"/>
            <a:ext cx="861507" cy="261610"/>
          </a:xfrm>
          <a:prstGeom prst="rect">
            <a:avLst/>
          </a:prstGeom>
          <a:noFill/>
        </p:spPr>
        <p:txBody>
          <a:bodyPr vert="horz" wrap="square" rtlCol="0">
            <a:spAutoFit/>
          </a:bodyPr>
          <a:lstStyle/>
          <a:p>
            <a:pPr algn="ctr"/>
            <a:r>
              <a:rPr lang="ja-JP" altLang="en-US" sz="1100" dirty="0" smtClean="0"/>
              <a:t>提出</a:t>
            </a:r>
            <a:endParaRPr kumimoji="1" lang="ja-JP" altLang="en-US" sz="1100" dirty="0"/>
          </a:p>
        </p:txBody>
      </p:sp>
      <p:sp>
        <p:nvSpPr>
          <p:cNvPr id="75" name="テキスト ボックス 74"/>
          <p:cNvSpPr txBox="1"/>
          <p:nvPr/>
        </p:nvSpPr>
        <p:spPr>
          <a:xfrm>
            <a:off x="902478" y="5900148"/>
            <a:ext cx="7333837" cy="53506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en-US" altLang="ja-JP" sz="1000" dirty="0" smtClean="0"/>
              <a:t>【</a:t>
            </a:r>
            <a:r>
              <a:rPr lang="ja-JP" altLang="en-US" sz="1000" dirty="0" smtClean="0"/>
              <a:t>外部委託</a:t>
            </a:r>
            <a:r>
              <a:rPr lang="en-US" altLang="ja-JP" sz="1000" dirty="0" smtClean="0"/>
              <a:t>】</a:t>
            </a:r>
          </a:p>
          <a:p>
            <a:pPr algn="ctr"/>
            <a:r>
              <a:rPr lang="ja-JP" altLang="en-US" sz="1000" dirty="0" smtClean="0"/>
              <a:t>病床</a:t>
            </a:r>
            <a:r>
              <a:rPr lang="ja-JP" altLang="en-US" sz="1000" dirty="0"/>
              <a:t>機能</a:t>
            </a:r>
            <a:r>
              <a:rPr lang="ja-JP" altLang="en-US" sz="1000" dirty="0" smtClean="0"/>
              <a:t>報告における入院料毎の報告基準の検討</a:t>
            </a:r>
            <a:endParaRPr lang="en-US" altLang="ja-JP" sz="1000" dirty="0"/>
          </a:p>
        </p:txBody>
      </p:sp>
      <p:sp>
        <p:nvSpPr>
          <p:cNvPr id="73"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令和２年度</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スケジュール</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案</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a:xfrm>
            <a:off x="6979666" y="6462793"/>
            <a:ext cx="2133600" cy="365125"/>
          </a:xfrm>
        </p:spPr>
        <p:txBody>
          <a:bodyPr/>
          <a:lstStyle/>
          <a:p>
            <a:fld id="{A9848611-8FAA-4BFC-BAAD-33CAF1A3E273}" type="slidenum">
              <a:rPr kumimoji="1" lang="ja-JP" altLang="en-US" sz="1800" smtClean="0">
                <a:solidFill>
                  <a:schemeClr val="tx1"/>
                </a:solidFill>
              </a:rPr>
              <a:t>12</a:t>
            </a:fld>
            <a:endParaRPr kumimoji="1" lang="ja-JP" altLang="en-US" sz="1800" dirty="0">
              <a:solidFill>
                <a:schemeClr val="tx1"/>
              </a:solidFill>
            </a:endParaRPr>
          </a:p>
        </p:txBody>
      </p:sp>
      <p:sp>
        <p:nvSpPr>
          <p:cNvPr id="82" name="テキスト ボックス 81"/>
          <p:cNvSpPr txBox="1"/>
          <p:nvPr/>
        </p:nvSpPr>
        <p:spPr>
          <a:xfrm>
            <a:off x="840252" y="1414857"/>
            <a:ext cx="7979652" cy="276999"/>
          </a:xfrm>
          <a:prstGeom prst="rect">
            <a:avLst/>
          </a:prstGeom>
          <a:solidFill>
            <a:schemeClr val="bg1"/>
          </a:solidFill>
          <a:ln w="28575">
            <a:solidFill>
              <a:schemeClr val="tx1"/>
            </a:solidFill>
            <a:prstDash val="dash"/>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（適宜）</a:t>
            </a:r>
            <a:r>
              <a:rPr lang="ja-JP" altLang="en-US" sz="1200" dirty="0" smtClean="0">
                <a:latin typeface="ＭＳ ゴシック" panose="020B0609070205080204" pitchFamily="49" charset="-128"/>
                <a:ea typeface="ＭＳ ゴシック" panose="020B0609070205080204" pitchFamily="49" charset="-128"/>
              </a:rPr>
              <a:t>開設許申請・一部変更許可申請の届け</a:t>
            </a:r>
            <a:r>
              <a:rPr lang="ja-JP" altLang="en-US" sz="1200" dirty="0">
                <a:latin typeface="ＭＳ ゴシック" panose="020B0609070205080204" pitchFamily="49" charset="-128"/>
                <a:ea typeface="ＭＳ ゴシック" panose="020B0609070205080204" pitchFamily="49" charset="-128"/>
              </a:rPr>
              <a:t>に</a:t>
            </a:r>
            <a:r>
              <a:rPr lang="ja-JP" altLang="en-US" sz="1200" dirty="0" smtClean="0">
                <a:latin typeface="ＭＳ ゴシック" panose="020B0609070205080204" pitchFamily="49" charset="-128"/>
                <a:ea typeface="ＭＳ ゴシック" panose="020B0609070205080204" pitchFamily="49" charset="-128"/>
              </a:rPr>
              <a:t>伴う地域医療構想チェックリスト提出</a:t>
            </a:r>
            <a:endParaRPr lang="ja-JP" altLang="en-US" sz="1200" dirty="0">
              <a:latin typeface="ＭＳ ゴシック" panose="020B0609070205080204" pitchFamily="49" charset="-128"/>
              <a:ea typeface="ＭＳ ゴシック" panose="020B0609070205080204" pitchFamily="49" charset="-128"/>
            </a:endParaRPr>
          </a:p>
        </p:txBody>
      </p:sp>
      <p:sp>
        <p:nvSpPr>
          <p:cNvPr id="85" name="角丸四角形 84"/>
          <p:cNvSpPr/>
          <p:nvPr/>
        </p:nvSpPr>
        <p:spPr>
          <a:xfrm>
            <a:off x="840251" y="2118492"/>
            <a:ext cx="1931549" cy="413168"/>
          </a:xfrm>
          <a:prstGeom prst="roundRect">
            <a:avLst>
              <a:gd name="adj" fmla="val 1928"/>
            </a:avLst>
          </a:prstGeom>
          <a:solidFill>
            <a:schemeClr val="tx2">
              <a:lumMod val="60000"/>
              <a:lumOff val="4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令和２年度病院プラン</a:t>
            </a:r>
            <a:endParaRPr lang="en-US" altLang="ja-JP" sz="1200" dirty="0">
              <a:solidFill>
                <a:schemeClr val="bg1"/>
              </a:solidFill>
            </a:endParaRPr>
          </a:p>
        </p:txBody>
      </p:sp>
      <p:sp>
        <p:nvSpPr>
          <p:cNvPr id="40" name="テキスト ボックス 74"/>
          <p:cNvSpPr txBox="1"/>
          <p:nvPr/>
        </p:nvSpPr>
        <p:spPr>
          <a:xfrm>
            <a:off x="844580" y="5300824"/>
            <a:ext cx="3924365" cy="44644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100" dirty="0" smtClean="0"/>
              <a:t>令和元年度</a:t>
            </a:r>
            <a:endParaRPr lang="en-US" altLang="ja-JP" sz="1100" dirty="0" smtClean="0"/>
          </a:p>
          <a:p>
            <a:pPr algn="ctr"/>
            <a:r>
              <a:rPr lang="ja-JP" altLang="en-US" sz="1100" dirty="0" smtClean="0"/>
              <a:t>病床</a:t>
            </a:r>
            <a:r>
              <a:rPr lang="ja-JP" altLang="en-US" sz="1100" dirty="0"/>
              <a:t>機能</a:t>
            </a:r>
            <a:r>
              <a:rPr lang="ja-JP" altLang="en-US" sz="1100" dirty="0" smtClean="0"/>
              <a:t>報告</a:t>
            </a:r>
            <a:r>
              <a:rPr lang="ja-JP" altLang="en-US" sz="1000" dirty="0" smtClean="0"/>
              <a:t>分析</a:t>
            </a:r>
            <a:endParaRPr lang="en-US" altLang="ja-JP" sz="1000" dirty="0"/>
          </a:p>
        </p:txBody>
      </p:sp>
      <p:cxnSp>
        <p:nvCxnSpPr>
          <p:cNvPr id="87" name="直線矢印コネクタ 86"/>
          <p:cNvCxnSpPr/>
          <p:nvPr/>
        </p:nvCxnSpPr>
        <p:spPr>
          <a:xfrm flipV="1">
            <a:off x="4652200" y="3888333"/>
            <a:ext cx="0" cy="14124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4512583" y="4199410"/>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58" name="角丸四角形 57"/>
          <p:cNvSpPr/>
          <p:nvPr/>
        </p:nvSpPr>
        <p:spPr>
          <a:xfrm>
            <a:off x="6256001" y="2839881"/>
            <a:ext cx="1101538" cy="1132761"/>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②</a:t>
            </a:r>
            <a:r>
              <a:rPr kumimoji="1" lang="ja-JP" altLang="en-US" sz="1100" dirty="0" smtClean="0">
                <a:solidFill>
                  <a:schemeClr val="tx1"/>
                </a:solidFill>
              </a:rPr>
              <a:t>保健医療</a:t>
            </a:r>
            <a:endParaRPr kumimoji="1" lang="en-US" altLang="ja-JP" sz="1100" dirty="0" smtClean="0">
              <a:solidFill>
                <a:schemeClr val="tx1"/>
              </a:solidFill>
            </a:endParaRPr>
          </a:p>
          <a:p>
            <a:pPr algn="ctr"/>
            <a:r>
              <a:rPr kumimoji="1" lang="ja-JP" altLang="en-US" sz="1100" dirty="0" smtClean="0">
                <a:solidFill>
                  <a:schemeClr val="tx1"/>
                </a:solidFill>
              </a:rPr>
              <a:t>協</a:t>
            </a:r>
            <a:r>
              <a:rPr kumimoji="1" lang="ja-JP" altLang="en-US" sz="1100" dirty="0">
                <a:solidFill>
                  <a:schemeClr val="tx1"/>
                </a:solidFill>
              </a:rPr>
              <a:t>議会</a:t>
            </a:r>
            <a:endParaRPr kumimoji="1" lang="en-US" altLang="ja-JP" sz="1100" dirty="0">
              <a:solidFill>
                <a:schemeClr val="tx1"/>
              </a:solidFill>
            </a:endParaRPr>
          </a:p>
          <a:p>
            <a:pPr algn="ctr"/>
            <a:r>
              <a:rPr lang="en-US" altLang="ja-JP" sz="1100" dirty="0" smtClean="0">
                <a:solidFill>
                  <a:schemeClr val="tx1"/>
                </a:solidFill>
              </a:rPr>
              <a:t>【</a:t>
            </a:r>
            <a:r>
              <a:rPr kumimoji="1" lang="ja-JP" altLang="en-US" sz="1100" dirty="0" smtClean="0">
                <a:solidFill>
                  <a:schemeClr val="tx1"/>
                </a:solidFill>
              </a:rPr>
              <a:t>地域</a:t>
            </a:r>
            <a:r>
              <a:rPr kumimoji="1" lang="ja-JP" altLang="en-US" sz="1100" dirty="0">
                <a:solidFill>
                  <a:schemeClr val="tx1"/>
                </a:solidFill>
              </a:rPr>
              <a:t>医療構想調整</a:t>
            </a:r>
            <a:r>
              <a:rPr kumimoji="1" lang="ja-JP" altLang="en-US" sz="1100" dirty="0" smtClean="0">
                <a:solidFill>
                  <a:schemeClr val="tx1"/>
                </a:solidFill>
              </a:rPr>
              <a:t>会議</a:t>
            </a:r>
            <a:r>
              <a:rPr lang="en-US" altLang="ja-JP" sz="1200" dirty="0" smtClean="0">
                <a:solidFill>
                  <a:schemeClr val="tx1"/>
                </a:solidFill>
              </a:rPr>
              <a:t>】</a:t>
            </a:r>
            <a:endParaRPr kumimoji="1" lang="ja-JP" altLang="en-US" sz="1200" dirty="0">
              <a:solidFill>
                <a:schemeClr val="tx1"/>
              </a:solidFill>
            </a:endParaRPr>
          </a:p>
        </p:txBody>
      </p:sp>
      <p:sp>
        <p:nvSpPr>
          <p:cNvPr id="93" name="テキスト ボックス 92"/>
          <p:cNvSpPr txBox="1"/>
          <p:nvPr/>
        </p:nvSpPr>
        <p:spPr>
          <a:xfrm>
            <a:off x="6372200" y="4199410"/>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95" name="角丸四角形 94"/>
          <p:cNvSpPr/>
          <p:nvPr/>
        </p:nvSpPr>
        <p:spPr>
          <a:xfrm>
            <a:off x="2920468" y="2112564"/>
            <a:ext cx="5755988" cy="286907"/>
          </a:xfrm>
          <a:prstGeom prst="roundRect">
            <a:avLst>
              <a:gd name="adj" fmla="val 1928"/>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（適宜）令和２年度病院プラン修正等の調整</a:t>
            </a:r>
            <a:endParaRPr lang="en-US" altLang="ja-JP" sz="1200" dirty="0">
              <a:solidFill>
                <a:schemeClr val="tx1"/>
              </a:solidFill>
            </a:endParaRPr>
          </a:p>
        </p:txBody>
      </p:sp>
      <p:cxnSp>
        <p:nvCxnSpPr>
          <p:cNvPr id="96" name="直線矢印コネクタ 95">
            <a:extLst>
              <a:ext uri="{FF2B5EF4-FFF2-40B4-BE49-F238E27FC236}">
                <a16:creationId xmlns:a16="http://schemas.microsoft.com/office/drawing/2014/main" id="{21D04682-9A60-4BBA-A5CB-3DEDAFCEDF0D}"/>
              </a:ext>
            </a:extLst>
          </p:cNvPr>
          <p:cNvCxnSpPr>
            <a:cxnSpLocks/>
          </p:cNvCxnSpPr>
          <p:nvPr/>
        </p:nvCxnSpPr>
        <p:spPr>
          <a:xfrm flipH="1">
            <a:off x="4715470" y="2414971"/>
            <a:ext cx="1800" cy="49097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21D04682-9A60-4BBA-A5CB-3DEDAFCEDF0D}"/>
              </a:ext>
            </a:extLst>
          </p:cNvPr>
          <p:cNvCxnSpPr>
            <a:cxnSpLocks/>
          </p:cNvCxnSpPr>
          <p:nvPr/>
        </p:nvCxnSpPr>
        <p:spPr>
          <a:xfrm flipH="1">
            <a:off x="6721767" y="2395633"/>
            <a:ext cx="1800" cy="49097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21D04682-9A60-4BBA-A5CB-3DEDAFCEDF0D}"/>
              </a:ext>
            </a:extLst>
          </p:cNvPr>
          <p:cNvCxnSpPr>
            <a:cxnSpLocks/>
          </p:cNvCxnSpPr>
          <p:nvPr/>
        </p:nvCxnSpPr>
        <p:spPr>
          <a:xfrm>
            <a:off x="8584739" y="2395633"/>
            <a:ext cx="10342" cy="2149132"/>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4130943" y="2641121"/>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
        <p:nvSpPr>
          <p:cNvPr id="106" name="テキスト ボックス 105"/>
          <p:cNvSpPr txBox="1"/>
          <p:nvPr/>
        </p:nvSpPr>
        <p:spPr>
          <a:xfrm>
            <a:off x="6134571" y="2604244"/>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
        <p:nvSpPr>
          <p:cNvPr id="107" name="テキスト ボックス 106"/>
          <p:cNvSpPr txBox="1"/>
          <p:nvPr/>
        </p:nvSpPr>
        <p:spPr>
          <a:xfrm>
            <a:off x="7943420" y="3315165"/>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Tree>
    <p:extLst>
      <p:ext uri="{BB962C8B-B14F-4D97-AF65-F5344CB8AC3E}">
        <p14:creationId xmlns:p14="http://schemas.microsoft.com/office/powerpoint/2010/main" val="235491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77249374"/>
              </p:ext>
            </p:extLst>
          </p:nvPr>
        </p:nvGraphicFramePr>
        <p:xfrm>
          <a:off x="390040" y="498000"/>
          <a:ext cx="8424909" cy="6237576"/>
        </p:xfrm>
        <a:graphic>
          <a:graphicData uri="http://schemas.openxmlformats.org/drawingml/2006/table">
            <a:tbl>
              <a:tblPr firstRow="1" bandRow="1">
                <a:tableStyleId>{5C22544A-7EE6-4342-B048-85BDC9FD1C3A}</a:tableStyleId>
              </a:tblPr>
              <a:tblGrid>
                <a:gridCol w="936077">
                  <a:extLst>
                    <a:ext uri="{9D8B030D-6E8A-4147-A177-3AD203B41FA5}">
                      <a16:colId xmlns:a16="http://schemas.microsoft.com/office/drawing/2014/main" val="20000"/>
                    </a:ext>
                  </a:extLst>
                </a:gridCol>
                <a:gridCol w="3672408">
                  <a:extLst>
                    <a:ext uri="{9D8B030D-6E8A-4147-A177-3AD203B41FA5}">
                      <a16:colId xmlns:a16="http://schemas.microsoft.com/office/drawing/2014/main" val="20005"/>
                    </a:ext>
                  </a:extLst>
                </a:gridCol>
                <a:gridCol w="3816424">
                  <a:extLst>
                    <a:ext uri="{9D8B030D-6E8A-4147-A177-3AD203B41FA5}">
                      <a16:colId xmlns:a16="http://schemas.microsoft.com/office/drawing/2014/main" val="20006"/>
                    </a:ext>
                  </a:extLst>
                </a:gridCol>
              </a:tblGrid>
              <a:tr h="482728">
                <a:tc rowSpan="2">
                  <a:txBody>
                    <a:bodyPr/>
                    <a:lstStyle/>
                    <a:p>
                      <a:pPr algn="ctr"/>
                      <a:r>
                        <a:rPr kumimoji="1" lang="ja-JP" altLang="en-US" sz="1400" dirty="0" smtClean="0">
                          <a:solidFill>
                            <a:schemeClr val="tx1"/>
                          </a:solidFill>
                        </a:rPr>
                        <a:t>区分</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rPr>
                        <a:t>①</a:t>
                      </a:r>
                      <a:r>
                        <a:rPr lang="ja-JP" altLang="en-US" sz="1400" dirty="0" smtClean="0">
                          <a:solidFill>
                            <a:schemeClr val="tx1"/>
                          </a:solidFill>
                        </a:rPr>
                        <a:t>医療</a:t>
                      </a:r>
                      <a:r>
                        <a:rPr lang="ja-JP" altLang="en-US" sz="1400" dirty="0">
                          <a:solidFill>
                            <a:schemeClr val="tx1"/>
                          </a:solidFill>
                        </a:rPr>
                        <a:t>・</a:t>
                      </a:r>
                      <a:r>
                        <a:rPr lang="ja-JP" altLang="en-US" sz="1400" dirty="0" smtClean="0">
                          <a:solidFill>
                            <a:schemeClr val="tx1"/>
                          </a:solidFill>
                        </a:rPr>
                        <a:t>病床懇話会</a:t>
                      </a:r>
                      <a:r>
                        <a:rPr lang="ja-JP" altLang="en-US" sz="1400" dirty="0">
                          <a:solidFill>
                            <a:schemeClr val="tx1"/>
                          </a:solidFill>
                        </a:rPr>
                        <a:t>（部会）</a:t>
                      </a:r>
                      <a:endParaRPr lang="en-US" altLang="ja-JP"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rPr>
                        <a:t>②</a:t>
                      </a:r>
                      <a:r>
                        <a:rPr kumimoji="1" lang="zh-TW" altLang="en-US" sz="1400" b="1" dirty="0" smtClean="0">
                          <a:solidFill>
                            <a:schemeClr val="tx1"/>
                          </a:solidFill>
                          <a:effectLst/>
                          <a:latin typeface="ＭＳ Ｐゴシック" panose="020B0600070205080204" pitchFamily="50" charset="-128"/>
                          <a:ea typeface="ＭＳ Ｐゴシック" panose="020B0600070205080204" pitchFamily="50" charset="-128"/>
                        </a:rPr>
                        <a:t>保健</a:t>
                      </a: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医療協議会</a:t>
                      </a:r>
                    </a:p>
                    <a:p>
                      <a:pPr algn="ct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（地域医療</a:t>
                      </a:r>
                      <a:r>
                        <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rPr>
                        <a:t>構想</a:t>
                      </a: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調整会議）</a:t>
                      </a:r>
                      <a:endPar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15896">
                <a:tc vMerge="1">
                  <a:txBody>
                    <a:bodyPr/>
                    <a:lstStyle/>
                    <a:p>
                      <a:endParaRPr kumimoji="1" lang="ja-JP" altLang="en-US"/>
                    </a:p>
                  </a:txBody>
                  <a:tcPr/>
                </a:tc>
                <a:tc>
                  <a:txBody>
                    <a:bodyPr/>
                    <a:lstStyle/>
                    <a:p>
                      <a:pPr algn="ctr"/>
                      <a:r>
                        <a:rPr kumimoji="1" lang="en-US" altLang="ja-JP" sz="1400" b="0" dirty="0" smtClean="0">
                          <a:solidFill>
                            <a:schemeClr val="tx1"/>
                          </a:solidFill>
                          <a:latin typeface="+mn-ea"/>
                          <a:ea typeface="+mn-ea"/>
                        </a:rPr>
                        <a:t>12</a:t>
                      </a:r>
                      <a:r>
                        <a:rPr kumimoji="1" lang="ja-JP" altLang="en-US" sz="1400" b="0" dirty="0" smtClean="0">
                          <a:solidFill>
                            <a:schemeClr val="tx1"/>
                          </a:solidFill>
                          <a:latin typeface="+mn-ea"/>
                          <a:ea typeface="+mn-ea"/>
                        </a:rPr>
                        <a:t>月から１月</a:t>
                      </a:r>
                      <a:endParaRPr kumimoji="1" lang="en-US" altLang="ja-JP"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400" b="0" dirty="0" smtClean="0">
                          <a:solidFill>
                            <a:schemeClr val="tx1"/>
                          </a:solidFill>
                          <a:effectLst/>
                          <a:latin typeface="+mn-ea"/>
                          <a:ea typeface="+mn-ea"/>
                        </a:rPr>
                        <a:t>1</a:t>
                      </a:r>
                      <a:r>
                        <a:rPr kumimoji="1" lang="ja-JP" altLang="en-US" sz="1400" b="0" dirty="0" smtClean="0">
                          <a:solidFill>
                            <a:schemeClr val="tx1"/>
                          </a:solidFill>
                          <a:effectLst/>
                          <a:latin typeface="+mn-ea"/>
                          <a:ea typeface="+mn-ea"/>
                        </a:rPr>
                        <a:t>月から２月</a:t>
                      </a:r>
                      <a:endParaRPr kumimoji="1" lang="ja-JP" altLang="en-US" sz="14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4121429">
                <a:tc>
                  <a:txBody>
                    <a:bodyPr/>
                    <a:lstStyle/>
                    <a:p>
                      <a:pPr algn="ctr"/>
                      <a:r>
                        <a:rPr kumimoji="1" lang="ja-JP" altLang="en-US" sz="1400" b="0" dirty="0"/>
                        <a:t>地域医療構想</a:t>
                      </a:r>
                      <a:endParaRPr kumimoji="1" lang="en-US" altLang="ja-JP" sz="14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○令和２年度地域医療構想の進捗状況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（医師確保・医師の働き方改革含む）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○各二次医療圏における地域医療構想の</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a:solidFill>
                            <a:schemeClr val="dk1"/>
                          </a:solidFill>
                          <a:latin typeface="+mj-ea"/>
                          <a:ea typeface="+mn-ea"/>
                          <a:cs typeface="+mn-cs"/>
                        </a:rPr>
                        <a:t>年に向けた各病院の方向性について（「公立・公的病院の今後のあり方」含む）</a:t>
                      </a:r>
                      <a:endParaRPr kumimoji="1" lang="en-US" altLang="ja-JP" sz="14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dk1"/>
                        </a:solidFill>
                        <a:latin typeface="+mj-ea"/>
                        <a:ea typeface="+mn-ea"/>
                        <a:cs typeface="+mn-cs"/>
                      </a:endParaRPr>
                    </a:p>
                    <a:p>
                      <a:endParaRPr kumimoji="1" lang="en-US" altLang="ja-JP" sz="1400" dirty="0">
                        <a:latin typeface="+mj-ea"/>
                        <a:ea typeface="+mj-ea"/>
                      </a:endParaRPr>
                    </a:p>
                    <a:p>
                      <a:endParaRPr kumimoji="1" lang="en-US" altLang="ja-JP" sz="1400" dirty="0">
                        <a:latin typeface="+mj-ea"/>
                        <a:ea typeface="+mj-ea"/>
                      </a:endParaRPr>
                    </a:p>
                    <a:p>
                      <a:endParaRPr kumimoji="1" lang="en-US" altLang="ja-JP" sz="1400" dirty="0">
                        <a:latin typeface="+mj-ea"/>
                        <a:ea typeface="+mj-ea"/>
                      </a:endParaRPr>
                    </a:p>
                    <a:p>
                      <a:endParaRPr kumimoji="1" lang="en-US" altLang="ja-JP" sz="1400" dirty="0">
                        <a:latin typeface="+mj-ea"/>
                        <a:ea typeface="+mj-ea"/>
                      </a:endParaRPr>
                    </a:p>
                    <a:p>
                      <a:r>
                        <a:rPr kumimoji="1" lang="en-US" altLang="ja-JP" sz="1400" dirty="0" smtClean="0">
                          <a:latin typeface="+mj-ea"/>
                          <a:ea typeface="+mj-ea"/>
                        </a:rPr>
                        <a:t>【</a:t>
                      </a:r>
                      <a:r>
                        <a:rPr kumimoji="1" lang="ja-JP" altLang="en-US" sz="1400" dirty="0">
                          <a:latin typeface="+mj-ea"/>
                          <a:ea typeface="+mj-ea"/>
                        </a:rPr>
                        <a:t>趣旨</a:t>
                      </a:r>
                      <a:r>
                        <a:rPr kumimoji="1" lang="en-US" altLang="ja-JP" sz="1400" dirty="0">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j-ea"/>
                          <a:ea typeface="+mj-ea"/>
                        </a:rPr>
                        <a:t>・</a:t>
                      </a:r>
                      <a:r>
                        <a:rPr kumimoji="1" lang="en-US" altLang="ja-JP" sz="1400" kern="1200" dirty="0">
                          <a:solidFill>
                            <a:schemeClr val="dk1"/>
                          </a:solidFill>
                          <a:latin typeface="+mj-ea"/>
                          <a:ea typeface="+mn-ea"/>
                          <a:cs typeface="+mn-cs"/>
                        </a:rPr>
                        <a:t>2025</a:t>
                      </a:r>
                      <a:r>
                        <a:rPr kumimoji="1" lang="ja-JP" altLang="en-US" sz="1400" kern="1200" dirty="0">
                          <a:solidFill>
                            <a:schemeClr val="dk1"/>
                          </a:solidFill>
                          <a:latin typeface="+mj-ea"/>
                          <a:ea typeface="+mn-ea"/>
                          <a:cs typeface="+mn-cs"/>
                        </a:rPr>
                        <a:t>年に向けた各病院の方向性の共有</a:t>
                      </a:r>
                    </a:p>
                    <a:p>
                      <a:r>
                        <a:rPr kumimoji="1" lang="ja-JP" altLang="en-US" sz="1400" dirty="0">
                          <a:latin typeface="+mj-ea"/>
                          <a:ea typeface="+mj-ea"/>
                        </a:rPr>
                        <a:t>・各病院の過剰な病床への転換・非稼働</a:t>
                      </a:r>
                      <a:r>
                        <a:rPr kumimoji="1" lang="ja-JP" altLang="en-US" sz="1400" dirty="0" smtClean="0">
                          <a:latin typeface="+mj-ea"/>
                          <a:ea typeface="+mj-ea"/>
                        </a:rPr>
                        <a:t>病床　</a:t>
                      </a:r>
                      <a:endParaRPr kumimoji="1" lang="en-US" altLang="ja-JP" sz="1400" dirty="0" smtClean="0">
                        <a:latin typeface="+mj-ea"/>
                        <a:ea typeface="+mj-ea"/>
                      </a:endParaRPr>
                    </a:p>
                    <a:p>
                      <a:r>
                        <a:rPr kumimoji="1" lang="ja-JP" altLang="en-US" sz="1400" dirty="0" smtClean="0">
                          <a:latin typeface="+mj-ea"/>
                          <a:ea typeface="+mj-ea"/>
                        </a:rPr>
                        <a:t>　へ</a:t>
                      </a:r>
                      <a:r>
                        <a:rPr kumimoji="1" lang="ja-JP" altLang="en-US" sz="1400" dirty="0">
                          <a:latin typeface="+mj-ea"/>
                          <a:ea typeface="+mj-ea"/>
                        </a:rPr>
                        <a:t>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○令和２年度地域医療構想の進捗状況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（医師確保・医師の働き方改革含む）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○各二次医療圏における地域医療構想の</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smtClean="0">
                          <a:solidFill>
                            <a:schemeClr val="dk1"/>
                          </a:solidFill>
                          <a:latin typeface="+mj-ea"/>
                          <a:ea typeface="+mn-ea"/>
                          <a:cs typeface="+mn-cs"/>
                        </a:rPr>
                        <a:t>年に向けた各病院の方向性について（「公立・公的病院の今後のあり方」含む）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○基準病床数の見直しの検討について</a:t>
                      </a:r>
                      <a:endParaRPr kumimoji="1" lang="en-US" altLang="ja-JP" sz="1400" kern="1200" dirty="0" smtClean="0">
                        <a:solidFill>
                          <a:schemeClr val="dk1"/>
                        </a:solidFill>
                        <a:latin typeface="+mj-ea"/>
                        <a:ea typeface="+mn-ea"/>
                        <a:cs typeface="+mn-cs"/>
                      </a:endParaRPr>
                    </a:p>
                    <a:p>
                      <a:r>
                        <a:rPr kumimoji="1" lang="en-US" altLang="ja-JP" sz="1400" kern="1200" dirty="0" smtClean="0">
                          <a:solidFill>
                            <a:schemeClr val="dk1"/>
                          </a:solidFill>
                          <a:latin typeface="+mj-ea"/>
                          <a:ea typeface="+mn-ea"/>
                          <a:cs typeface="+mn-cs"/>
                        </a:rPr>
                        <a:t>【</a:t>
                      </a:r>
                      <a:r>
                        <a:rPr kumimoji="1" lang="ja-JP" altLang="en-US" sz="1400" kern="1200" dirty="0" smtClean="0">
                          <a:solidFill>
                            <a:schemeClr val="dk1"/>
                          </a:solidFill>
                          <a:latin typeface="+mj-ea"/>
                          <a:ea typeface="+mn-ea"/>
                          <a:cs typeface="+mn-cs"/>
                        </a:rPr>
                        <a:t>趣旨</a:t>
                      </a:r>
                      <a:r>
                        <a:rPr kumimoji="1" lang="en-US" altLang="ja-JP" sz="1400" kern="1200" dirty="0" smtClean="0">
                          <a:solidFill>
                            <a:schemeClr val="dk1"/>
                          </a:solidFill>
                          <a:latin typeface="+mj-e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smtClean="0">
                          <a:solidFill>
                            <a:schemeClr val="dk1"/>
                          </a:solidFill>
                          <a:latin typeface="+mj-ea"/>
                          <a:ea typeface="+mn-ea"/>
                          <a:cs typeface="+mn-cs"/>
                        </a:rPr>
                        <a:t>年に向けた各病院の方向性の共有</a:t>
                      </a:r>
                    </a:p>
                    <a:p>
                      <a:r>
                        <a:rPr kumimoji="1" lang="ja-JP" altLang="en-US" sz="1400" kern="1200" dirty="0" smtClean="0">
                          <a:solidFill>
                            <a:schemeClr val="dk1"/>
                          </a:solidFill>
                          <a:latin typeface="+mj-ea"/>
                          <a:ea typeface="+mn-ea"/>
                          <a:cs typeface="+mn-cs"/>
                        </a:rPr>
                        <a:t>・各病院の過剰な病床への転換・非稼働病床</a:t>
                      </a:r>
                      <a:endParaRPr kumimoji="1" lang="en-US" altLang="ja-JP" sz="1400" kern="1200" dirty="0" smtClean="0">
                        <a:solidFill>
                          <a:schemeClr val="dk1"/>
                        </a:solidFill>
                        <a:latin typeface="+mj-ea"/>
                        <a:ea typeface="+mn-ea"/>
                        <a:cs typeface="+mn-cs"/>
                      </a:endParaRPr>
                    </a:p>
                    <a:p>
                      <a:r>
                        <a:rPr kumimoji="1" lang="ja-JP" altLang="en-US" sz="1400" kern="1200" dirty="0" smtClean="0">
                          <a:solidFill>
                            <a:schemeClr val="dk1"/>
                          </a:solidFill>
                          <a:latin typeface="+mj-ea"/>
                          <a:ea typeface="+mn-ea"/>
                          <a:cs typeface="+mn-cs"/>
                        </a:rPr>
                        <a:t>　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17957">
                <a:tc>
                  <a:txBody>
                    <a:bodyPr/>
                    <a:lstStyle/>
                    <a:p>
                      <a:pPr algn="ctr"/>
                      <a:r>
                        <a:rPr kumimoji="1" lang="ja-JP" altLang="en-US" sz="1400" b="0" dirty="0"/>
                        <a:t>医療</a:t>
                      </a:r>
                      <a:endParaRPr kumimoji="1" lang="en-US" altLang="ja-JP" sz="1400" b="0" dirty="0"/>
                    </a:p>
                    <a:p>
                      <a:pPr algn="ctr"/>
                      <a:r>
                        <a:rPr kumimoji="1" lang="ja-JP" altLang="en-US" sz="1400" b="0" dirty="0"/>
                        <a:t>計画</a:t>
                      </a:r>
                      <a:endParaRPr kumimoji="1" lang="en-US" altLang="ja-JP" sz="14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j-ea"/>
                          <a:ea typeface="+mj-ea"/>
                        </a:rPr>
                        <a:t>○</a:t>
                      </a:r>
                      <a:r>
                        <a:rPr kumimoji="1" lang="ja-JP" altLang="en-US" sz="1400" dirty="0" smtClean="0">
                          <a:latin typeface="+mj-ea"/>
                          <a:ea typeface="+mj-ea"/>
                        </a:rPr>
                        <a:t>医療</a:t>
                      </a:r>
                      <a:r>
                        <a:rPr kumimoji="1" lang="ja-JP" altLang="en-US" sz="1400" dirty="0">
                          <a:latin typeface="+mj-ea"/>
                          <a:ea typeface="+mj-ea"/>
                        </a:rPr>
                        <a:t>計画における</a:t>
                      </a:r>
                      <a:r>
                        <a:rPr kumimoji="1" lang="ja-JP" altLang="en-US" sz="1400" dirty="0" smtClean="0">
                          <a:latin typeface="+mj-ea"/>
                          <a:ea typeface="+mj-ea"/>
                        </a:rPr>
                        <a:t>圏域での</a:t>
                      </a:r>
                      <a:r>
                        <a:rPr kumimoji="1" lang="ja-JP" altLang="en-US" sz="1400" dirty="0">
                          <a:latin typeface="+mj-ea"/>
                          <a:ea typeface="+mj-ea"/>
                        </a:rPr>
                        <a:t>取組の進捗管理</a:t>
                      </a:r>
                      <a:endParaRPr kumimoji="1" lang="en-US" altLang="ja-JP" sz="14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○地域医療への協力に関する意向書の提出　</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　状況</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○新型コロナウイルス感染症を踏まえた今後　</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　の医療提供体制について</a:t>
                      </a:r>
                      <a:endParaRPr kumimoji="1" lang="en-US" altLang="ja-JP"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○医療計画における圏域での取組の進捗管理</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○地域医療への協力に関する意向書の提出　</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○新型コロナウイルス感染症を踏まえた今後　</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の医療提供体制について</a:t>
                      </a:r>
                      <a:endParaRPr kumimoji="1" lang="en-US" altLang="ja-JP" sz="1400" kern="1200" dirty="0" smtClean="0">
                        <a:solidFill>
                          <a:schemeClr val="dk1"/>
                        </a:solidFill>
                        <a:latin typeface="+mj-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角丸四角形 1"/>
          <p:cNvSpPr/>
          <p:nvPr/>
        </p:nvSpPr>
        <p:spPr>
          <a:xfrm>
            <a:off x="1392957" y="3260859"/>
            <a:ext cx="3384376" cy="71185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1300" dirty="0"/>
              <a:t>【</a:t>
            </a:r>
            <a:r>
              <a:rPr lang="ja-JP" altLang="en-US" sz="1300" dirty="0"/>
              <a:t>病院</a:t>
            </a:r>
            <a:r>
              <a:rPr lang="ja-JP" altLang="en-US" sz="1300" dirty="0" smtClean="0"/>
              <a:t>プランの</a:t>
            </a:r>
            <a:r>
              <a:rPr lang="ja-JP" altLang="en-US" sz="1300" dirty="0"/>
              <a:t>内容</a:t>
            </a:r>
            <a:r>
              <a:rPr lang="en-US" altLang="ja-JP" sz="1300" dirty="0"/>
              <a:t>】</a:t>
            </a:r>
            <a:endParaRPr lang="ja-JP" altLang="en-US" sz="1300" dirty="0"/>
          </a:p>
          <a:p>
            <a:r>
              <a:rPr lang="ja-JP" altLang="en-US" sz="1300" dirty="0"/>
              <a:t>①</a:t>
            </a:r>
            <a:r>
              <a:rPr lang="en-US" altLang="ja-JP" sz="1300" dirty="0"/>
              <a:t>2025</a:t>
            </a:r>
            <a:r>
              <a:rPr lang="ja-JP" altLang="en-US" sz="1300" dirty="0"/>
              <a:t>年に各病院</a:t>
            </a:r>
            <a:r>
              <a:rPr lang="ja-JP" altLang="en-US" sz="1300" dirty="0" smtClean="0"/>
              <a:t>が検討</a:t>
            </a:r>
            <a:r>
              <a:rPr lang="ja-JP" altLang="en-US" sz="1300" dirty="0"/>
              <a:t>している医療機能</a:t>
            </a:r>
          </a:p>
          <a:p>
            <a:r>
              <a:rPr lang="ja-JP" altLang="en-US" sz="1300" dirty="0"/>
              <a:t>②</a:t>
            </a:r>
            <a:r>
              <a:rPr lang="en-US" altLang="ja-JP" sz="1300" dirty="0"/>
              <a:t>2025</a:t>
            </a:r>
            <a:r>
              <a:rPr lang="ja-JP" altLang="en-US" sz="1300" dirty="0"/>
              <a:t>年に各病院</a:t>
            </a:r>
            <a:r>
              <a:rPr lang="ja-JP" altLang="en-US" sz="1300" dirty="0" smtClean="0"/>
              <a:t>が検討</a:t>
            </a:r>
            <a:r>
              <a:rPr lang="ja-JP" altLang="en-US" sz="1300" dirty="0"/>
              <a:t>している病床機能　</a:t>
            </a:r>
          </a:p>
        </p:txBody>
      </p:sp>
      <p:sp>
        <p:nvSpPr>
          <p:cNvPr id="3" name="スライド番号プレースホルダー 2"/>
          <p:cNvSpPr>
            <a:spLocks noGrp="1"/>
          </p:cNvSpPr>
          <p:nvPr>
            <p:ph type="sldNum" sz="quarter" idx="12"/>
          </p:nvPr>
        </p:nvSpPr>
        <p:spPr>
          <a:xfrm>
            <a:off x="6976827" y="6498139"/>
            <a:ext cx="2133600" cy="365125"/>
          </a:xfrm>
        </p:spPr>
        <p:txBody>
          <a:bodyPr/>
          <a:lstStyle/>
          <a:p>
            <a:fld id="{A9848611-8FAA-4BFC-BAAD-33CAF1A3E273}" type="slidenum">
              <a:rPr kumimoji="1" lang="ja-JP" altLang="en-US" sz="1800" smtClean="0">
                <a:solidFill>
                  <a:schemeClr val="tx1"/>
                </a:solidFill>
              </a:rPr>
              <a:t>13</a:t>
            </a:fld>
            <a:endParaRPr kumimoji="1" lang="ja-JP" altLang="en-US" sz="1800" dirty="0">
              <a:solidFill>
                <a:schemeClr val="tx1"/>
              </a:solidFill>
            </a:endParaRPr>
          </a:p>
        </p:txBody>
      </p:sp>
      <p:sp>
        <p:nvSpPr>
          <p:cNvPr id="9" name="角丸四角形 8"/>
          <p:cNvSpPr/>
          <p:nvPr/>
        </p:nvSpPr>
        <p:spPr>
          <a:xfrm>
            <a:off x="1392957" y="4057352"/>
            <a:ext cx="3384376" cy="3539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t>〇非稼働</a:t>
            </a:r>
            <a:r>
              <a:rPr lang="ja-JP" altLang="en-US" sz="1300" dirty="0" smtClean="0"/>
              <a:t>病床の状況について</a:t>
            </a:r>
            <a:endParaRPr lang="en-US" altLang="ja-JP" sz="1300" dirty="0"/>
          </a:p>
        </p:txBody>
      </p:sp>
      <p:sp>
        <p:nvSpPr>
          <p:cNvPr id="20"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1"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令和２年度地域医療構想に関する会議の議題（予定）</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9" name="角丸四角形 18"/>
          <p:cNvSpPr/>
          <p:nvPr/>
        </p:nvSpPr>
        <p:spPr>
          <a:xfrm>
            <a:off x="5151611" y="3260858"/>
            <a:ext cx="3384376" cy="71185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1300" dirty="0"/>
              <a:t>【</a:t>
            </a:r>
            <a:r>
              <a:rPr lang="ja-JP" altLang="en-US" sz="1300" dirty="0"/>
              <a:t>病院</a:t>
            </a:r>
            <a:r>
              <a:rPr lang="ja-JP" altLang="en-US" sz="1300" dirty="0" smtClean="0"/>
              <a:t>プランの</a:t>
            </a:r>
            <a:r>
              <a:rPr lang="ja-JP" altLang="en-US" sz="1300" dirty="0"/>
              <a:t>内容</a:t>
            </a:r>
            <a:r>
              <a:rPr lang="en-US" altLang="ja-JP" sz="1300" dirty="0"/>
              <a:t>】</a:t>
            </a:r>
            <a:endParaRPr lang="ja-JP" altLang="en-US" sz="1300" dirty="0"/>
          </a:p>
          <a:p>
            <a:r>
              <a:rPr lang="ja-JP" altLang="en-US" sz="1300" dirty="0"/>
              <a:t>①</a:t>
            </a:r>
            <a:r>
              <a:rPr lang="en-US" altLang="ja-JP" sz="1300" dirty="0"/>
              <a:t>2025</a:t>
            </a:r>
            <a:r>
              <a:rPr lang="ja-JP" altLang="en-US" sz="1300" dirty="0"/>
              <a:t>年に各病院</a:t>
            </a:r>
            <a:r>
              <a:rPr lang="ja-JP" altLang="en-US" sz="1300" dirty="0" smtClean="0"/>
              <a:t>が検討</a:t>
            </a:r>
            <a:r>
              <a:rPr lang="ja-JP" altLang="en-US" sz="1300" dirty="0"/>
              <a:t>している医療機能</a:t>
            </a:r>
          </a:p>
          <a:p>
            <a:r>
              <a:rPr lang="ja-JP" altLang="en-US" sz="1300" dirty="0"/>
              <a:t>②</a:t>
            </a:r>
            <a:r>
              <a:rPr lang="en-US" altLang="ja-JP" sz="1300" dirty="0"/>
              <a:t>2025</a:t>
            </a:r>
            <a:r>
              <a:rPr lang="ja-JP" altLang="en-US" sz="1300" dirty="0"/>
              <a:t>年に各病院</a:t>
            </a:r>
            <a:r>
              <a:rPr lang="ja-JP" altLang="en-US" sz="1300" dirty="0" smtClean="0"/>
              <a:t>が検討</a:t>
            </a:r>
            <a:r>
              <a:rPr lang="ja-JP" altLang="en-US" sz="1300" dirty="0"/>
              <a:t>している病床機能　</a:t>
            </a:r>
          </a:p>
        </p:txBody>
      </p:sp>
      <p:sp>
        <p:nvSpPr>
          <p:cNvPr id="22" name="角丸四角形 21"/>
          <p:cNvSpPr/>
          <p:nvPr/>
        </p:nvSpPr>
        <p:spPr>
          <a:xfrm>
            <a:off x="5148064" y="4035568"/>
            <a:ext cx="3384376" cy="37121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t>〇非稼働</a:t>
            </a:r>
            <a:r>
              <a:rPr lang="ja-JP" altLang="en-US" sz="1300" dirty="0" smtClean="0"/>
              <a:t>病床の状況について</a:t>
            </a:r>
            <a:endParaRPr lang="en-US" altLang="ja-JP" sz="1300" dirty="0"/>
          </a:p>
        </p:txBody>
      </p:sp>
    </p:spTree>
    <p:extLst>
      <p:ext uri="{BB962C8B-B14F-4D97-AF65-F5344CB8AC3E}">
        <p14:creationId xmlns:p14="http://schemas.microsoft.com/office/powerpoint/2010/main" val="203120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437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382711947"/>
              </p:ext>
            </p:extLst>
          </p:nvPr>
        </p:nvGraphicFramePr>
        <p:xfrm>
          <a:off x="179512" y="692696"/>
          <a:ext cx="8856984" cy="5616624"/>
        </p:xfrm>
        <a:graphic>
          <a:graphicData uri="http://schemas.openxmlformats.org/drawingml/2006/table">
            <a:tbl>
              <a:tblPr firstRow="1" bandRow="1">
                <a:tableStyleId>{BDBED569-4797-4DF1-A0F4-6AAB3CD982D8}</a:tableStyleId>
              </a:tblPr>
              <a:tblGrid>
                <a:gridCol w="1494560">
                  <a:extLst>
                    <a:ext uri="{9D8B030D-6E8A-4147-A177-3AD203B41FA5}">
                      <a16:colId xmlns:a16="http://schemas.microsoft.com/office/drawing/2014/main" val="20000"/>
                    </a:ext>
                  </a:extLst>
                </a:gridCol>
                <a:gridCol w="774585">
                  <a:extLst>
                    <a:ext uri="{9D8B030D-6E8A-4147-A177-3AD203B41FA5}">
                      <a16:colId xmlns:a16="http://schemas.microsoft.com/office/drawing/2014/main" val="20001"/>
                    </a:ext>
                  </a:extLst>
                </a:gridCol>
                <a:gridCol w="1097973">
                  <a:extLst>
                    <a:ext uri="{9D8B030D-6E8A-4147-A177-3AD203B41FA5}">
                      <a16:colId xmlns:a16="http://schemas.microsoft.com/office/drawing/2014/main" val="20002"/>
                    </a:ext>
                  </a:extLst>
                </a:gridCol>
                <a:gridCol w="433773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44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lt"/>
                          <a:ea typeface="+mn-ea"/>
                          <a:cs typeface="+mn-cs"/>
                        </a:rPr>
                        <a:t>会議名</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a:t>
                      </a:r>
                      <a:endParaRPr lang="en-US" altLang="ja-JP" sz="1200" b="1" dirty="0">
                        <a:latin typeface="+mn-lt"/>
                        <a:ea typeface="+mn-ea"/>
                        <a:cs typeface="+mn-cs"/>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根拠等</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設置単位</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lt"/>
                          <a:ea typeface="+mn-ea"/>
                          <a:cs typeface="+mn-cs"/>
                        </a:rPr>
                        <a:t>主な委員</a:t>
                      </a:r>
                      <a:r>
                        <a:rPr lang="ja-JP" altLang="en-US" sz="1200" b="1" dirty="0">
                          <a:latin typeface="+mn-lt"/>
                          <a:ea typeface="+mn-ea"/>
                          <a:cs typeface="+mn-cs"/>
                        </a:rPr>
                        <a:t>構成</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ea"/>
                          <a:ea typeface="+mn-ea"/>
                          <a:cs typeface="Times New Roman" pitchFamily="18" charset="0"/>
                        </a:rPr>
                        <a:t>令和２年度</a:t>
                      </a:r>
                      <a:endParaRPr lang="en-US" altLang="ja-JP" sz="1200" b="1" dirty="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ea"/>
                          <a:ea typeface="+mn-ea"/>
                          <a:cs typeface="Times New Roman" pitchFamily="18" charset="0"/>
                        </a:rPr>
                        <a:t>開催予定数</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1162731">
                <a:tc>
                  <a:txBody>
                    <a:bodyPr/>
                    <a:lstStyle/>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保健医療協議会</a:t>
                      </a:r>
                      <a:endParaRPr lang="en-US" altLang="ja-JP" sz="1200" kern="100" dirty="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（地域医療</a:t>
                      </a:r>
                      <a:r>
                        <a:rPr lang="ja-JP" altLang="en-US" sz="1200" kern="100" dirty="0" smtClean="0">
                          <a:effectLst/>
                          <a:latin typeface="ＭＳ ゴシック" panose="020B0609070205080204" pitchFamily="49" charset="-128"/>
                          <a:ea typeface="ＭＳ ゴシック" panose="020B0609070205080204" pitchFamily="49" charset="-128"/>
                          <a:cs typeface="+mn-cs"/>
                        </a:rPr>
                        <a:t>構想</a:t>
                      </a:r>
                      <a:endParaRPr lang="en-US" altLang="ja-JP" sz="1200" kern="100" dirty="0" smtClean="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mn-cs"/>
                        </a:rPr>
                        <a:t>　調整</a:t>
                      </a:r>
                      <a:r>
                        <a:rPr lang="ja-JP" altLang="en-US" sz="1200" kern="100" dirty="0">
                          <a:effectLst/>
                          <a:latin typeface="ＭＳ ゴシック" panose="020B0609070205080204" pitchFamily="49" charset="-128"/>
                          <a:ea typeface="ＭＳ ゴシック" panose="020B0609070205080204" pitchFamily="49" charset="-128"/>
                          <a:cs typeface="+mn-cs"/>
                        </a:rPr>
                        <a:t>会議）</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noFill/>
                  </a:tcPr>
                </a:tc>
                <a:tc>
                  <a:txBody>
                    <a:bodyPr/>
                    <a:lstStyle/>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附属</a:t>
                      </a:r>
                      <a:endParaRPr lang="en-US" altLang="ja-JP" sz="1200" dirty="0">
                        <a:latin typeface="ＭＳ ゴシック" panose="020B0609070205080204" pitchFamily="49" charset="-128"/>
                        <a:ea typeface="ＭＳ ゴシック" panose="020B0609070205080204" pitchFamily="49" charset="-128"/>
                      </a:endParaRPr>
                    </a:p>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機関</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baseline="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algn="l">
                        <a:lnSpc>
                          <a:spcPct val="125000"/>
                        </a:lnSpc>
                      </a:pPr>
                      <a:r>
                        <a:rPr lang="ja-JP" altLang="en-US" sz="1200" kern="100" dirty="0">
                          <a:latin typeface="ＭＳ ゴシック" panose="020B0609070205080204" pitchFamily="49" charset="-128"/>
                          <a:ea typeface="ＭＳ ゴシック" panose="020B0609070205080204" pitchFamily="49" charset="-128"/>
                          <a:cs typeface="+mn-cs"/>
                        </a:rPr>
                        <a:t>地区医師会、地区歯科医師会、地区薬剤師会、府医、府歯、府薬、大病、私病、公立病院協議会、大精協、府看協会</a:t>
                      </a:r>
                      <a:r>
                        <a:rPr lang="ja-JP" altLang="en-US" sz="1200" kern="100" dirty="0" smtClean="0">
                          <a:latin typeface="ＭＳ ゴシック" panose="020B0609070205080204" pitchFamily="49" charset="-128"/>
                          <a:ea typeface="ＭＳ ゴシック" panose="020B0609070205080204" pitchFamily="49" charset="-128"/>
                          <a:cs typeface="+mn-cs"/>
                        </a:rPr>
                        <a:t>、</a:t>
                      </a:r>
                      <a:endParaRPr lang="en-US" altLang="ja-JP" sz="1200" kern="100" dirty="0" smtClean="0">
                        <a:latin typeface="ＭＳ ゴシック" panose="020B0609070205080204" pitchFamily="49" charset="-128"/>
                        <a:ea typeface="ＭＳ ゴシック" panose="020B0609070205080204" pitchFamily="49" charset="-128"/>
                        <a:cs typeface="+mn-cs"/>
                      </a:endParaRPr>
                    </a:p>
                    <a:p>
                      <a:pPr algn="l">
                        <a:lnSpc>
                          <a:spcPct val="125000"/>
                        </a:lnSpc>
                      </a:pPr>
                      <a:r>
                        <a:rPr lang="ja-JP" altLang="en-US" sz="1200" kern="100" dirty="0" smtClean="0">
                          <a:latin typeface="ＭＳ ゴシック" panose="020B0609070205080204" pitchFamily="49" charset="-128"/>
                          <a:ea typeface="ＭＳ ゴシック" panose="020B0609070205080204" pitchFamily="49" charset="-128"/>
                          <a:cs typeface="+mn-cs"/>
                        </a:rPr>
                        <a:t>府訪</a:t>
                      </a:r>
                      <a:r>
                        <a:rPr lang="ja-JP" altLang="en-US" sz="1200" kern="100" dirty="0">
                          <a:latin typeface="ＭＳ ゴシック" panose="020B0609070205080204" pitchFamily="49" charset="-128"/>
                          <a:ea typeface="ＭＳ ゴシック" panose="020B0609070205080204" pitchFamily="49" charset="-128"/>
                          <a:cs typeface="+mn-cs"/>
                        </a:rPr>
                        <a:t>看ＳＴ、医療保険者、市町村、</a:t>
                      </a:r>
                      <a:r>
                        <a:rPr lang="ja-JP" altLang="en-US" sz="1200" u="none" kern="100" dirty="0">
                          <a:latin typeface="ＭＳ ゴシック" panose="020B0609070205080204" pitchFamily="49" charset="-128"/>
                          <a:ea typeface="ＭＳ ゴシック" panose="020B0609070205080204" pitchFamily="49" charset="-128"/>
                          <a:cs typeface="+mn-cs"/>
                        </a:rPr>
                        <a:t>社会福祉協議会など</a:t>
                      </a:r>
                      <a:endParaRPr lang="en-US" altLang="ja-JP" sz="12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tc>
                  <a:txBody>
                    <a:bodyPr/>
                    <a:lstStyle/>
                    <a:p>
                      <a:pPr algn="ctr">
                        <a:lnSpc>
                          <a:spcPct val="125000"/>
                        </a:lnSpc>
                      </a:pPr>
                      <a:r>
                        <a:rPr lang="ja-JP" altLang="en-US" sz="1400" u="none" kern="100" dirty="0" smtClean="0">
                          <a:latin typeface="ＭＳ ゴシック" panose="020B0609070205080204" pitchFamily="49" charset="-128"/>
                          <a:ea typeface="ＭＳ ゴシック" panose="020B0609070205080204" pitchFamily="49" charset="-128"/>
                          <a:cs typeface="+mn-cs"/>
                        </a:rPr>
                        <a:t>１</a:t>
                      </a:r>
                      <a:endParaRPr lang="en-US" altLang="ja-JP" sz="14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extLst>
                  <a:ext uri="{0D108BD9-81ED-4DB2-BD59-A6C34878D82A}">
                    <a16:rowId xmlns:a16="http://schemas.microsoft.com/office/drawing/2014/main" val="10001"/>
                  </a:ext>
                </a:extLst>
              </a:tr>
              <a:tr h="268474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Times New Roman"/>
                        </a:rPr>
                        <a:t>医療・病床懇話会（部会）</a:t>
                      </a:r>
                      <a:endParaRPr lang="ja-JP" altLang="ja-JP" sz="1200" b="1" kern="100" dirty="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懇話会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（部会）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・地区医師会　　　　　　　各地区医師会１名</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・地区歯科医師会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・地区薬剤師会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・大阪府医師会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・大阪府病院協会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・大阪府私立病院協会　　　２名（協議会委員）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・大阪府公立病院協議会　　１名（協議会委員）</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・大阪府看護協会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・医療保険者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・市町村（必要に応じて）</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１</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extLst>
                  <a:ext uri="{0D108BD9-81ED-4DB2-BD59-A6C34878D82A}">
                    <a16:rowId xmlns:a16="http://schemas.microsoft.com/office/drawing/2014/main" val="10002"/>
                  </a:ext>
                </a:extLst>
              </a:tr>
              <a:tr h="13262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mn-cs"/>
                        </a:rPr>
                        <a:t>病院</a:t>
                      </a:r>
                      <a:r>
                        <a:rPr lang="zh-TW" altLang="en-US" sz="1200" b="1" kern="100" dirty="0">
                          <a:effectLst/>
                          <a:latin typeface="ＭＳ ゴシック" panose="020B0609070205080204" pitchFamily="49" charset="-128"/>
                          <a:ea typeface="ＭＳ ゴシック" panose="020B0609070205080204" pitchFamily="49" charset="-128"/>
                          <a:cs typeface="+mn-cs"/>
                        </a:rPr>
                        <a:t>連絡会</a:t>
                      </a:r>
                      <a:endParaRPr lang="en-US" altLang="zh-TW" sz="1200" b="1" kern="100" dirty="0">
                        <a:effectLst/>
                        <a:latin typeface="ＭＳ ゴシック" panose="020B0609070205080204" pitchFamily="49" charset="-128"/>
                        <a:ea typeface="ＭＳ ゴシック" panose="020B0609070205080204" pitchFamily="49" charset="-128"/>
                        <a:cs typeface="+mn-cs"/>
                      </a:endParaRPr>
                    </a:p>
                  </a:txBody>
                  <a:tcPr anchor="ctr">
                    <a:solidFill>
                      <a:schemeClr val="accent1">
                        <a:lumMod val="40000"/>
                        <a:lumOff val="60000"/>
                      </a:schemeClr>
                    </a:solid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自主的な</a:t>
                      </a:r>
                      <a:endParaRPr lang="en-US" altLang="ja-JP" sz="1200" dirty="0">
                        <a:latin typeface="ＭＳ ゴシック" panose="020B0609070205080204" pitchFamily="49" charset="-128"/>
                        <a:ea typeface="ＭＳ ゴシック" panose="020B0609070205080204" pitchFamily="49" charset="-128"/>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意見交換の場</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単位</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（保健所単位も可）</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solidFill>
                      <a:schemeClr val="accent1">
                        <a:lumMod val="40000"/>
                        <a:lumOff val="60000"/>
                      </a:schemeClr>
                    </a:solid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二次医療圏内（保健所管内）の病院等</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（病床機能報告の対象病院）</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solidFill>
                      <a:schemeClr val="accent1">
                        <a:lumMod val="40000"/>
                        <a:lumOff val="6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０</a:t>
                      </a:r>
                      <a:endParaRPr lang="en-US" altLang="ja-JP" sz="1400" kern="100" dirty="0" smtClean="0">
                        <a:latin typeface="ＭＳ ゴシック" panose="020B0609070205080204" pitchFamily="49" charset="-128"/>
                        <a:ea typeface="ＭＳ ゴシック" panose="020B0609070205080204" pitchFamily="49" charset="-128"/>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（本年度開催予定なし）</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tx1"/>
                </a:solidFill>
              </a:rPr>
              <a:t>14</a:t>
            </a:fld>
            <a:endParaRPr kumimoji="1" lang="ja-JP" altLang="en-US" sz="1800" dirty="0">
              <a:solidFill>
                <a:schemeClr val="tx1"/>
              </a:solidFill>
            </a:endParaRPr>
          </a:p>
        </p:txBody>
      </p:sp>
      <p:sp>
        <p:nvSpPr>
          <p:cNvPr id="12" name="テキスト ボックス 11"/>
          <p:cNvSpPr txBox="1"/>
          <p:nvPr/>
        </p:nvSpPr>
        <p:spPr>
          <a:xfrm>
            <a:off x="174310" y="6479052"/>
            <a:ext cx="5909858" cy="276999"/>
          </a:xfrm>
          <a:prstGeom prst="rect">
            <a:avLst/>
          </a:prstGeom>
          <a:noFill/>
        </p:spPr>
        <p:txBody>
          <a:bodyPr wrap="square" rtlCol="0">
            <a:spAutoFit/>
          </a:bodyPr>
          <a:lstStyle/>
          <a:p>
            <a:r>
              <a:rPr lang="en-US" altLang="ja-JP" sz="1200" dirty="0"/>
              <a:t>※</a:t>
            </a:r>
            <a:r>
              <a:rPr lang="ja-JP" altLang="en-US" sz="1200" dirty="0"/>
              <a:t>地域医療構想にかかわる開催であり、その他の案件により開催は含まない。</a:t>
            </a:r>
            <a:endParaRPr kumimoji="1" lang="ja-JP" altLang="en-US" sz="1200" dirty="0"/>
          </a:p>
        </p:txBody>
      </p:sp>
      <p:sp>
        <p:nvSpPr>
          <p:cNvPr id="11" name="タイトル 1">
            <a:extLst>
              <a:ext uri="{FF2B5EF4-FFF2-40B4-BE49-F238E27FC236}">
                <a16:creationId xmlns:a16="http://schemas.microsoft.com/office/drawing/2014/main" id="{DFEF89A9-DBB8-496F-B267-B3B7E5718C12}"/>
              </a:ext>
            </a:extLst>
          </p:cNvPr>
          <p:cNvSpPr txBox="1">
            <a:spLocks/>
          </p:cNvSpPr>
          <p:nvPr/>
        </p:nvSpPr>
        <p:spPr>
          <a:xfrm>
            <a:off x="174310" y="84379"/>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地域医療構想に関する会議体の概要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72441" y="13668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sz="2800" dirty="0">
              <a:solidFill>
                <a:schemeClr val="bg1"/>
              </a:solidFill>
              <a:latin typeface="FontAwesome" pitchFamily="2" charset="0"/>
            </a:endParaRPr>
          </a:p>
        </p:txBody>
      </p:sp>
    </p:spTree>
    <p:extLst>
      <p:ext uri="{BB962C8B-B14F-4D97-AF65-F5344CB8AC3E}">
        <p14:creationId xmlns:p14="http://schemas.microsoft.com/office/powerpoint/2010/main" val="408237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テキスト ボックス 5"/>
          <p:cNvSpPr txBox="1"/>
          <p:nvPr/>
        </p:nvSpPr>
        <p:spPr>
          <a:xfrm>
            <a:off x="215516" y="5898444"/>
            <a:ext cx="8712967" cy="600164"/>
          </a:xfrm>
          <a:prstGeom prst="rect">
            <a:avLst/>
          </a:prstGeom>
          <a:noFill/>
        </p:spPr>
        <p:txBody>
          <a:bodyPr wrap="square" rtlCol="0">
            <a:spAutoFit/>
          </a:bodyPr>
          <a:lstStyle/>
          <a:p>
            <a:r>
              <a:rPr kumimoji="1" lang="en-US" altLang="ja-JP" sz="1100" dirty="0"/>
              <a:t>※</a:t>
            </a:r>
            <a:r>
              <a:rPr kumimoji="1" lang="ja-JP" altLang="en-US" sz="1100" dirty="0"/>
              <a:t>２：</a:t>
            </a:r>
            <a:r>
              <a:rPr lang="ja-JP" altLang="en-US" sz="1100" dirty="0"/>
              <a:t>国（厚生労働省、独立行政法人国立病院機構、国立大学法人、独立行政法人労働者健康福祉機構、国立高度専門医療研究センター、独立行政法人地域医療機能推進機構、その他（国の機関））、公的医療機関（都道府県、市町村、地方独立行政法人、日赤、済生会、北海道社会事業協会、厚生連、国民健康保険団体連合会）、社会保険関係団体（健康保険組合及びその連合会、共済組合及びその連合会、国民健康保険組合）。</a:t>
            </a:r>
            <a:endParaRPr lang="en-US" altLang="ja-JP" sz="1100" dirty="0"/>
          </a:p>
        </p:txBody>
      </p:sp>
      <p:sp>
        <p:nvSpPr>
          <p:cNvPr id="9" name="テキスト ボックス 8"/>
          <p:cNvSpPr txBox="1"/>
          <p:nvPr/>
        </p:nvSpPr>
        <p:spPr>
          <a:xfrm>
            <a:off x="4994441" y="897687"/>
            <a:ext cx="3771565" cy="276999"/>
          </a:xfrm>
          <a:prstGeom prst="rect">
            <a:avLst/>
          </a:prstGeom>
          <a:noFill/>
        </p:spPr>
        <p:txBody>
          <a:bodyPr wrap="square" rtlCol="0">
            <a:spAutoFit/>
          </a:bodyPr>
          <a:lstStyle/>
          <a:p>
            <a:r>
              <a:rPr lang="ja-JP" altLang="en-US" sz="1200" dirty="0"/>
              <a:t>◎</a:t>
            </a:r>
            <a:r>
              <a:rPr kumimoji="1" lang="ja-JP" altLang="en-US" sz="1200" dirty="0"/>
              <a:t>：病院の出席による説明、〇</a:t>
            </a:r>
            <a:r>
              <a:rPr lang="ja-JP" altLang="en-US" sz="1200" dirty="0"/>
              <a:t>：事務局等説明　　　</a:t>
            </a:r>
            <a:r>
              <a:rPr kumimoji="1" lang="ja-JP" altLang="en-US" sz="1200" dirty="0"/>
              <a:t>　　　</a:t>
            </a:r>
            <a:endParaRPr kumimoji="1" lang="en-US" altLang="ja-JP" sz="1200" dirty="0"/>
          </a:p>
        </p:txBody>
      </p:sp>
      <p:sp>
        <p:nvSpPr>
          <p:cNvPr id="10" name="スライド番号プレースホルダー 1"/>
          <p:cNvSpPr>
            <a:spLocks noGrp="1"/>
          </p:cNvSpPr>
          <p:nvPr>
            <p:ph type="sldNum" sz="quarter" idx="12"/>
          </p:nvPr>
        </p:nvSpPr>
        <p:spPr>
          <a:xfrm>
            <a:off x="6995736" y="6492875"/>
            <a:ext cx="2077553" cy="365125"/>
          </a:xfrm>
        </p:spPr>
        <p:txBody>
          <a:bodyPr/>
          <a:lstStyle/>
          <a:p>
            <a:fld id="{A9848611-8FAA-4BFC-BAAD-33CAF1A3E273}" type="slidenum">
              <a:rPr kumimoji="1" lang="ja-JP" altLang="en-US" sz="1800" smtClean="0">
                <a:solidFill>
                  <a:schemeClr val="tx1"/>
                </a:solidFill>
              </a:rPr>
              <a:t>15</a:t>
            </a:fld>
            <a:endParaRPr kumimoji="1" lang="ja-JP" altLang="en-US" sz="1800" dirty="0">
              <a:solidFill>
                <a:schemeClr val="tx1"/>
              </a:solidFill>
            </a:endParaRPr>
          </a:p>
        </p:txBody>
      </p:sp>
      <p:graphicFrame>
        <p:nvGraphicFramePr>
          <p:cNvPr id="4" name="表 3"/>
          <p:cNvGraphicFramePr>
            <a:graphicFrameLocks noGrp="1"/>
          </p:cNvGraphicFramePr>
          <p:nvPr>
            <p:extLst/>
          </p:nvPr>
        </p:nvGraphicFramePr>
        <p:xfrm>
          <a:off x="321507" y="1196753"/>
          <a:ext cx="8444499" cy="4176464"/>
        </p:xfrm>
        <a:graphic>
          <a:graphicData uri="http://schemas.openxmlformats.org/drawingml/2006/table">
            <a:tbl>
              <a:tblPr>
                <a:tableStyleId>{BC89EF96-8CEA-46FF-86C4-4CE0E7609802}</a:tableStyleId>
              </a:tblPr>
              <a:tblGrid>
                <a:gridCol w="5297243">
                  <a:extLst>
                    <a:ext uri="{9D8B030D-6E8A-4147-A177-3AD203B41FA5}">
                      <a16:colId xmlns:a16="http://schemas.microsoft.com/office/drawing/2014/main" val="20000"/>
                    </a:ext>
                  </a:extLst>
                </a:gridCol>
                <a:gridCol w="1237484">
                  <a:extLst>
                    <a:ext uri="{9D8B030D-6E8A-4147-A177-3AD203B41FA5}">
                      <a16:colId xmlns:a16="http://schemas.microsoft.com/office/drawing/2014/main" val="20001"/>
                    </a:ext>
                  </a:extLst>
                </a:gridCol>
                <a:gridCol w="954886">
                  <a:extLst>
                    <a:ext uri="{9D8B030D-6E8A-4147-A177-3AD203B41FA5}">
                      <a16:colId xmlns:a16="http://schemas.microsoft.com/office/drawing/2014/main" val="20002"/>
                    </a:ext>
                  </a:extLst>
                </a:gridCol>
                <a:gridCol w="954886">
                  <a:extLst>
                    <a:ext uri="{9D8B030D-6E8A-4147-A177-3AD203B41FA5}">
                      <a16:colId xmlns:a16="http://schemas.microsoft.com/office/drawing/2014/main" val="20003"/>
                    </a:ext>
                  </a:extLst>
                </a:gridCol>
              </a:tblGrid>
              <a:tr h="292237">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ＭＳ Ｐゴシック"/>
                      </a:endParaRPr>
                    </a:p>
                  </a:txBody>
                  <a:tcPr marL="0" marR="0" marT="0" marB="0" anchor="ctr">
                    <a:solidFill>
                      <a:schemeClr val="accent1">
                        <a:lumMod val="20000"/>
                        <a:lumOff val="80000"/>
                      </a:schemeClr>
                    </a:solidFill>
                  </a:tcPr>
                </a:tc>
                <a:tc gridSpan="3">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15237">
                <a:tc vMerge="1">
                  <a:txBody>
                    <a:bodyPr/>
                    <a:lstStyle/>
                    <a:p>
                      <a:endParaRPr kumimoji="1" lang="ja-JP" altLang="en-US"/>
                    </a:p>
                  </a:txBody>
                  <a:tcPr/>
                </a:tc>
                <a:tc>
                  <a:txBody>
                    <a:bodyPr/>
                    <a:lstStyle/>
                    <a:p>
                      <a:pPr algn="ctr" rtl="0" fontAlgn="ctr"/>
                      <a:r>
                        <a:rPr lang="ja-JP" altLang="en-US" sz="1200" u="none" strike="noStrike" dirty="0">
                          <a:effectLst/>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ＭＳ Ｐゴシック" panose="020B0600070205080204" pitchFamily="50" charset="-128"/>
                          <a:ea typeface="ＭＳ Ｐゴシック" panose="020B0600070205080204" pitchFamily="50" charset="-128"/>
                        </a:rPr>
                        <a:t>医療・病床</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懇話会</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476808">
                <a:tc>
                  <a:txBody>
                    <a:bodyPr/>
                    <a:lstStyle/>
                    <a:p>
                      <a:pPr algn="l" rtl="0" fontAlgn="ctr"/>
                      <a:r>
                        <a:rPr lang="ja-JP" altLang="en-US" sz="1400" u="none" strike="noStrike" dirty="0">
                          <a:effectLst/>
                        </a:rPr>
                        <a:t>　地域医療支援病院の承認</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a16="http://schemas.microsoft.com/office/drawing/2014/main" val="10002"/>
                  </a:ext>
                </a:extLst>
              </a:tr>
              <a:tr h="369142">
                <a:tc>
                  <a:txBody>
                    <a:bodyPr/>
                    <a:lstStyle/>
                    <a:p>
                      <a:pPr algn="l" rtl="0" fontAlgn="ctr"/>
                      <a:r>
                        <a:rPr lang="ja-JP" altLang="en-US" sz="1400" u="none" strike="noStrike" dirty="0">
                          <a:effectLst/>
                        </a:rPr>
                        <a:t>　地域医療連携推進法人の認定</a:t>
                      </a:r>
                      <a:endParaRPr lang="ja-JP" altLang="en-US" sz="14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rtl="0" fontAlgn="ctr"/>
                      <a:r>
                        <a:rPr lang="ja-JP" altLang="en-US" sz="1200" u="none" strike="noStrike" dirty="0">
                          <a:effectLst/>
                        </a:rPr>
                        <a:t/>
                      </a:r>
                      <a:br>
                        <a:rPr lang="ja-JP" altLang="en-US" sz="1200" u="none" strike="noStrike" dirty="0">
                          <a:effectLst/>
                        </a:rPr>
                      </a:br>
                      <a:r>
                        <a:rPr lang="ja-JP" altLang="en-US" sz="1200" u="none" strike="noStrike" dirty="0">
                          <a:effectLst/>
                        </a:rPr>
                        <a:t>◎</a:t>
                      </a:r>
                      <a:br>
                        <a:rPr lang="ja-JP" altLang="en-US" sz="1200" u="none" strike="noStrike" dirty="0">
                          <a:effectLst/>
                        </a:rPr>
                      </a:br>
                      <a:r>
                        <a:rPr lang="ja-JP" altLang="en-US" sz="1200" u="none" strike="noStrike" dirty="0">
                          <a:effectLst/>
                        </a:rPr>
                        <a:t>（</a:t>
                      </a:r>
                      <a:r>
                        <a:rPr lang="en-US" altLang="ja-JP" sz="1200" u="none" strike="noStrike" dirty="0">
                          <a:effectLst/>
                        </a:rPr>
                        <a:t>※</a:t>
                      </a:r>
                      <a:r>
                        <a:rPr lang="ja-JP" altLang="en-US" sz="1200" u="none" strike="noStrike" dirty="0">
                          <a:effectLst/>
                        </a:rPr>
                        <a:t>１）</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a16="http://schemas.microsoft.com/office/drawing/2014/main" val="10003"/>
                  </a:ext>
                </a:extLst>
              </a:tr>
              <a:tr h="341086">
                <a:tc>
                  <a:txBody>
                    <a:bodyPr/>
                    <a:lstStyle/>
                    <a:p>
                      <a:pPr algn="l" rtl="0" fontAlgn="ctr"/>
                      <a:r>
                        <a:rPr lang="ja-JP" altLang="en-US" sz="1400" u="none" strike="noStrike" dirty="0">
                          <a:effectLst/>
                        </a:rPr>
                        <a:t>　特定病床等による新たな病床整備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369142">
                <a:tc>
                  <a:txBody>
                    <a:bodyPr/>
                    <a:lstStyle/>
                    <a:p>
                      <a:pPr algn="l" rtl="0" fontAlgn="ctr"/>
                      <a:r>
                        <a:rPr lang="ja-JP" altLang="en-US" sz="1400" u="none" strike="noStrike" dirty="0">
                          <a:effectLst/>
                        </a:rPr>
                        <a:t>　二次医療圏を超えた病院移転</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369142">
                <a:tc>
                  <a:txBody>
                    <a:bodyPr/>
                    <a:lstStyle/>
                    <a:p>
                      <a:pPr algn="l" rtl="0" fontAlgn="ctr"/>
                      <a:r>
                        <a:rPr lang="ja-JP" altLang="en-US" sz="1400" u="none" strike="noStrike" dirty="0">
                          <a:effectLst/>
                        </a:rPr>
                        <a:t>　公的医療機関等</a:t>
                      </a:r>
                      <a:r>
                        <a:rPr lang="en-US" altLang="ja-JP" sz="1400" u="none" strike="noStrike" dirty="0">
                          <a:effectLst/>
                        </a:rPr>
                        <a:t>※</a:t>
                      </a:r>
                      <a:r>
                        <a:rPr lang="ja-JP" altLang="en-US" sz="1400" u="none" strike="noStrike" dirty="0">
                          <a:effectLst/>
                        </a:rPr>
                        <a:t>２の再編</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369142">
                <a:tc>
                  <a:txBody>
                    <a:bodyPr/>
                    <a:lstStyle/>
                    <a:p>
                      <a:pPr algn="l" rtl="0" fontAlgn="ctr"/>
                      <a:r>
                        <a:rPr lang="ja-JP" altLang="en-US" sz="1400" u="none" strike="noStrike" dirty="0">
                          <a:effectLst/>
                        </a:rPr>
                        <a:t>　有床診療所の新たな病床整備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7"/>
                  </a:ext>
                </a:extLst>
              </a:tr>
              <a:tr h="974528">
                <a:tc>
                  <a:txBody>
                    <a:bodyPr/>
                    <a:lstStyle/>
                    <a:p>
                      <a:pPr algn="l" rtl="0" fontAlgn="ctr"/>
                      <a:r>
                        <a:rPr lang="ja-JP" altLang="en-US" sz="1400" u="none" strike="noStrike" dirty="0">
                          <a:effectLst/>
                        </a:rPr>
                        <a:t>　病院の開設者変更</a:t>
                      </a:r>
                    </a:p>
                    <a:p>
                      <a:pPr algn="l" rtl="0" fontAlgn="ctr"/>
                      <a:r>
                        <a:rPr lang="ja-JP" altLang="en-US" sz="1400" u="none" strike="noStrike" dirty="0">
                          <a:effectLst/>
                        </a:rPr>
                        <a:t>　　</a:t>
                      </a:r>
                      <a:r>
                        <a:rPr lang="ja-JP" altLang="en-US" sz="1200" u="none" strike="noStrike" dirty="0">
                          <a:effectLst/>
                        </a:rPr>
                        <a:t>病院再編（公立病院を除く）をはじめ病院が担う役割が</a:t>
                      </a:r>
                      <a:endParaRPr lang="en-US" altLang="ja-JP" sz="1200" u="none" strike="noStrike" dirty="0">
                        <a:effectLst/>
                      </a:endParaRPr>
                    </a:p>
                    <a:p>
                      <a:pPr algn="l" rtl="0" fontAlgn="ctr"/>
                      <a:r>
                        <a:rPr lang="ja-JP" altLang="en-US" sz="1200" u="none" strike="noStrike" dirty="0">
                          <a:effectLst/>
                        </a:rPr>
                        <a:t>　　大きく変わる場合</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Arial"/>
                      </a:endParaRPr>
                    </a:p>
                  </a:txBody>
                  <a:tcPr marL="0" marR="0" marT="0" marB="0" anchor="ctr"/>
                </a:tc>
                <a:tc gridSpan="2">
                  <a:txBody>
                    <a:bodyPr/>
                    <a:lstStyle/>
                    <a:p>
                      <a:pPr algn="ctr" rtl="0" fontAlgn="ctr"/>
                      <a:r>
                        <a:rPr lang="ja-JP" altLang="en-US" sz="1200" u="none" strike="noStrike" dirty="0">
                          <a:effectLst/>
                        </a:rPr>
                        <a:t>◎</a:t>
                      </a:r>
                      <a:endParaRPr lang="en-US" altLang="ja-JP" sz="1200" u="none" strike="noStrike" dirty="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rPr>
                        <a:t>懇話会で説明した場合、調整会議は、事務局からの報告で可</a:t>
                      </a:r>
                      <a:endParaRPr lang="ja-JP" altLang="en-US" sz="1000" b="0" i="0" u="none" strike="noStrike" dirty="0">
                        <a:solidFill>
                          <a:srgbClr val="000000"/>
                        </a:solidFill>
                        <a:effectLst/>
                        <a:latin typeface="ＭＳ Ｐゴシック"/>
                      </a:endParaRPr>
                    </a:p>
                  </a:txBody>
                  <a:tcPr marL="0" marR="0" marT="0" marB="0" anchor="ctr"/>
                </a:tc>
                <a:tc hMerge="1">
                  <a:txBody>
                    <a:bodyPr/>
                    <a:lstStyle/>
                    <a:p>
                      <a:endParaRPr kumimoji="1" lang="ja-JP" altLang="en-US" dirty="0"/>
                    </a:p>
                  </a:txBody>
                  <a:tcPr/>
                </a:tc>
                <a:extLst>
                  <a:ext uri="{0D108BD9-81ED-4DB2-BD59-A6C34878D82A}">
                    <a16:rowId xmlns:a16="http://schemas.microsoft.com/office/drawing/2014/main" val="10008"/>
                  </a:ext>
                </a:extLst>
              </a:tr>
            </a:tbl>
          </a:graphicData>
        </a:graphic>
      </p:graphicFrame>
      <p:sp>
        <p:nvSpPr>
          <p:cNvPr id="19" name="左矢印 18"/>
          <p:cNvSpPr/>
          <p:nvPr/>
        </p:nvSpPr>
        <p:spPr>
          <a:xfrm>
            <a:off x="6719458" y="2265488"/>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矢印 17"/>
          <p:cNvSpPr/>
          <p:nvPr/>
        </p:nvSpPr>
        <p:spPr>
          <a:xfrm>
            <a:off x="6719458" y="334375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矢印 35"/>
          <p:cNvSpPr/>
          <p:nvPr/>
        </p:nvSpPr>
        <p:spPr>
          <a:xfrm>
            <a:off x="7675500" y="333178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
          <p:cNvSpPr txBox="1">
            <a:spLocks noChangeArrowheads="1"/>
          </p:cNvSpPr>
          <p:nvPr/>
        </p:nvSpPr>
        <p:spPr bwMode="auto">
          <a:xfrm>
            <a:off x="0" y="825217"/>
            <a:ext cx="2685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開設等に関する手続き</a:t>
            </a:r>
            <a:endParaRPr lang="en-US" altLang="ja-JP" sz="1600" dirty="0">
              <a:solidFill>
                <a:srgbClr val="000000"/>
              </a:solidFill>
            </a:endParaRPr>
          </a:p>
        </p:txBody>
      </p:sp>
      <p:sp>
        <p:nvSpPr>
          <p:cNvPr id="46" name="テキスト ボックス 45"/>
          <p:cNvSpPr txBox="1"/>
          <p:nvPr/>
        </p:nvSpPr>
        <p:spPr>
          <a:xfrm>
            <a:off x="215516" y="5636834"/>
            <a:ext cx="8712967" cy="261610"/>
          </a:xfrm>
          <a:prstGeom prst="rect">
            <a:avLst/>
          </a:prstGeom>
          <a:noFill/>
        </p:spPr>
        <p:txBody>
          <a:bodyPr wrap="square" rtlCol="0">
            <a:spAutoFit/>
          </a:bodyPr>
          <a:lstStyle/>
          <a:p>
            <a:r>
              <a:rPr kumimoji="1" lang="en-US" altLang="ja-JP" sz="1100" dirty="0"/>
              <a:t>※</a:t>
            </a:r>
            <a:r>
              <a:rPr lang="ja-JP" altLang="en-US" sz="1100" dirty="0"/>
              <a:t>１：病院等の出席による説明が望ましい。</a:t>
            </a:r>
            <a:endParaRPr lang="en-US" altLang="ja-JP" sz="1100" dirty="0"/>
          </a:p>
        </p:txBody>
      </p:sp>
      <p:sp>
        <p:nvSpPr>
          <p:cNvPr id="14" name="タイトル 1">
            <a:extLst>
              <a:ext uri="{FF2B5EF4-FFF2-40B4-BE49-F238E27FC236}">
                <a16:creationId xmlns:a16="http://schemas.microsoft.com/office/drawing/2014/main" id="{DFEF89A9-DBB8-496F-B267-B3B7E5718C12}"/>
              </a:ext>
            </a:extLst>
          </p:cNvPr>
          <p:cNvSpPr txBox="1">
            <a:spLocks/>
          </p:cNvSpPr>
          <p:nvPr/>
        </p:nvSpPr>
        <p:spPr>
          <a:xfrm>
            <a:off x="385694" y="214539"/>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会議体で取り扱う事項①</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3"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94805" y="257441"/>
            <a:ext cx="453404" cy="416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altLang="ja-JP" sz="2800" dirty="0">
              <a:solidFill>
                <a:schemeClr val="bg1"/>
              </a:solidFill>
              <a:latin typeface="FontAwesome" pitchFamily="2" charset="0"/>
            </a:endParaRPr>
          </a:p>
        </p:txBody>
      </p:sp>
    </p:spTree>
    <p:extLst>
      <p:ext uri="{BB962C8B-B14F-4D97-AF65-F5344CB8AC3E}">
        <p14:creationId xmlns:p14="http://schemas.microsoft.com/office/powerpoint/2010/main" val="41481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16</a:t>
            </a:fld>
            <a:endParaRPr kumimoji="1" lang="ja-JP" altLang="en-US" sz="1800" dirty="0">
              <a:solidFill>
                <a:schemeClr val="tx1"/>
              </a:solidFill>
            </a:endParaRPr>
          </a:p>
        </p:txBody>
      </p:sp>
      <p:graphicFrame>
        <p:nvGraphicFramePr>
          <p:cNvPr id="5" name="表 4"/>
          <p:cNvGraphicFramePr>
            <a:graphicFrameLocks noGrp="1"/>
          </p:cNvGraphicFramePr>
          <p:nvPr>
            <p:extLst/>
          </p:nvPr>
        </p:nvGraphicFramePr>
        <p:xfrm>
          <a:off x="467544" y="1412776"/>
          <a:ext cx="8352927" cy="4099150"/>
        </p:xfrm>
        <a:graphic>
          <a:graphicData uri="http://schemas.openxmlformats.org/drawingml/2006/table">
            <a:tbl>
              <a:tblPr>
                <a:tableStyleId>{BC89EF96-8CEA-46FF-86C4-4CE0E7609802}</a:tableStyleId>
              </a:tblPr>
              <a:tblGrid>
                <a:gridCol w="3626293">
                  <a:extLst>
                    <a:ext uri="{9D8B030D-6E8A-4147-A177-3AD203B41FA5}">
                      <a16:colId xmlns:a16="http://schemas.microsoft.com/office/drawing/2014/main" val="20000"/>
                    </a:ext>
                  </a:extLst>
                </a:gridCol>
                <a:gridCol w="1439444">
                  <a:extLst>
                    <a:ext uri="{9D8B030D-6E8A-4147-A177-3AD203B41FA5}">
                      <a16:colId xmlns:a16="http://schemas.microsoft.com/office/drawing/2014/main" val="20001"/>
                    </a:ext>
                  </a:extLst>
                </a:gridCol>
                <a:gridCol w="1110724">
                  <a:extLst>
                    <a:ext uri="{9D8B030D-6E8A-4147-A177-3AD203B41FA5}">
                      <a16:colId xmlns:a16="http://schemas.microsoft.com/office/drawing/2014/main" val="20002"/>
                    </a:ext>
                  </a:extLst>
                </a:gridCol>
                <a:gridCol w="1110724">
                  <a:extLst>
                    <a:ext uri="{9D8B030D-6E8A-4147-A177-3AD203B41FA5}">
                      <a16:colId xmlns:a16="http://schemas.microsoft.com/office/drawing/2014/main" val="20003"/>
                    </a:ext>
                  </a:extLst>
                </a:gridCol>
                <a:gridCol w="1065742">
                  <a:extLst>
                    <a:ext uri="{9D8B030D-6E8A-4147-A177-3AD203B41FA5}">
                      <a16:colId xmlns:a16="http://schemas.microsoft.com/office/drawing/2014/main" val="20004"/>
                    </a:ext>
                  </a:extLst>
                </a:gridCol>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07536">
                <a:tc vMerge="1">
                  <a:txBody>
                    <a:bodyPr/>
                    <a:lstStyle/>
                    <a:p>
                      <a:endParaRPr kumimoji="1" lang="ja-JP" altLang="en-US"/>
                    </a:p>
                  </a:txBody>
                  <a:tcPr/>
                </a:tc>
                <a:tc>
                  <a:txBody>
                    <a:bodyPr/>
                    <a:lstStyle/>
                    <a:p>
                      <a:pPr algn="ctr" rtl="0" fontAlgn="ctr"/>
                      <a:r>
                        <a:rPr lang="ja-JP" altLang="en-US" sz="1200" u="none" strike="noStrike" dirty="0">
                          <a:effectLst/>
                          <a:latin typeface="+mn-ea"/>
                          <a:ea typeface="+mn-ea"/>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mn-ea"/>
                          <a:ea typeface="+mn-ea"/>
                        </a:rPr>
                        <a:t>医療・病床</a:t>
                      </a:r>
                      <a:br>
                        <a:rPr lang="ja-JP" altLang="en-US" sz="1200" u="none" strike="noStrike" dirty="0">
                          <a:effectLst/>
                          <a:latin typeface="+mn-ea"/>
                          <a:ea typeface="+mn-ea"/>
                        </a:rPr>
                      </a:br>
                      <a:r>
                        <a:rPr lang="ja-JP" altLang="en-US" sz="1200" u="none" strike="noStrike" dirty="0">
                          <a:effectLst/>
                          <a:latin typeface="+mn-ea"/>
                          <a:ea typeface="+mn-ea"/>
                        </a:rPr>
                        <a:t>懇話会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200" u="none" strike="noStrike" dirty="0">
                          <a:effectLst/>
                          <a:latin typeface="+mn-ea"/>
                          <a:ea typeface="+mn-ea"/>
                        </a:rPr>
                        <a:t>病院</a:t>
                      </a:r>
                      <a:r>
                        <a:rPr lang="ja-JP" altLang="en-US" sz="1200" u="none" strike="noStrike" dirty="0" smtClean="0">
                          <a:effectLst/>
                          <a:latin typeface="+mn-ea"/>
                          <a:ea typeface="+mn-ea"/>
                        </a:rPr>
                        <a:t>連絡会</a:t>
                      </a:r>
                      <a:r>
                        <a:rPr lang="en-US" altLang="ja-JP" sz="1200" u="none" strike="noStrike" dirty="0" smtClean="0">
                          <a:effectLst/>
                          <a:latin typeface="+mn-ea"/>
                          <a:ea typeface="+mn-ea"/>
                        </a:rPr>
                        <a:t>※</a:t>
                      </a:r>
                      <a:r>
                        <a:rPr lang="ja-JP" altLang="en-US" sz="1200" u="none" strike="noStrike" dirty="0" smtClean="0">
                          <a:effectLst/>
                          <a:latin typeface="+mn-ea"/>
                          <a:ea typeface="+mn-ea"/>
                        </a:rPr>
                        <a:t>３</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786738">
                <a:tc>
                  <a:txBody>
                    <a:bodyPr/>
                    <a:lstStyle/>
                    <a:p>
                      <a:pPr algn="l" rtl="0" fontAlgn="ctr"/>
                      <a:r>
                        <a:rPr lang="ja-JP" altLang="en-US" sz="1400" u="none" strike="noStrike" dirty="0">
                          <a:effectLst/>
                        </a:rPr>
                        <a:t>　</a:t>
                      </a:r>
                      <a:r>
                        <a:rPr lang="en-US" altLang="ja-JP" sz="1400" u="none" strike="noStrike" dirty="0">
                          <a:effectLst/>
                        </a:rPr>
                        <a:t>2025</a:t>
                      </a:r>
                      <a:r>
                        <a:rPr lang="ja-JP" altLang="en-US" sz="1400" u="none" strike="noStrike" dirty="0">
                          <a:effectLst/>
                        </a:rPr>
                        <a:t>年（まで）に各病院が検討している</a:t>
                      </a:r>
                      <a:endParaRPr lang="en-US" altLang="ja-JP" sz="1400" u="none" strike="noStrike" dirty="0">
                        <a:effectLst/>
                      </a:endParaRPr>
                    </a:p>
                    <a:p>
                      <a:pPr algn="l" rtl="0" fontAlgn="ctr"/>
                      <a:r>
                        <a:rPr lang="ja-JP" altLang="en-US" sz="1400" u="none" strike="noStrike" dirty="0">
                          <a:effectLst/>
                        </a:rPr>
                        <a:t>　医療機能・病床</a:t>
                      </a:r>
                      <a:r>
                        <a:rPr lang="ja-JP" altLang="en-US" sz="1400" u="none" strike="noStrike" dirty="0" smtClean="0">
                          <a:effectLst/>
                        </a:rPr>
                        <a:t>機能</a:t>
                      </a:r>
                      <a:endParaRPr lang="en-US" altLang="ja-JP" sz="1400" u="none" strike="noStrike" dirty="0" smtClean="0">
                        <a:effectLst/>
                      </a:endParaRPr>
                    </a:p>
                    <a:p>
                      <a:pPr algn="l" rtl="0" fontAlgn="ctr"/>
                      <a:r>
                        <a:rPr lang="ja-JP" altLang="en-US" sz="1400" b="1" i="0" u="none" strike="noStrike" dirty="0" smtClean="0">
                          <a:solidFill>
                            <a:srgbClr val="FF0000"/>
                          </a:solidFill>
                          <a:effectLst/>
                          <a:latin typeface="+mn-ea"/>
                          <a:ea typeface="+mn-ea"/>
                        </a:rPr>
                        <a:t>　</a:t>
                      </a:r>
                      <a:r>
                        <a:rPr lang="en-US" altLang="ja-JP" sz="1400" b="1" i="0" u="none" strike="noStrike" dirty="0" smtClean="0">
                          <a:solidFill>
                            <a:schemeClr val="tx1"/>
                          </a:solidFill>
                          <a:effectLst/>
                          <a:latin typeface="+mn-ea"/>
                          <a:ea typeface="+mn-ea"/>
                        </a:rPr>
                        <a:t>【</a:t>
                      </a:r>
                      <a:r>
                        <a:rPr lang="ja-JP" altLang="en-US" sz="1400" b="1" i="0" u="none" strike="noStrike" dirty="0" smtClean="0">
                          <a:solidFill>
                            <a:schemeClr val="tx1"/>
                          </a:solidFill>
                          <a:effectLst/>
                          <a:latin typeface="+mn-ea"/>
                          <a:ea typeface="+mn-ea"/>
                        </a:rPr>
                        <a:t>公立・公的病院</a:t>
                      </a:r>
                      <a:r>
                        <a:rPr lang="en-US" altLang="ja-JP" sz="1400" b="1" i="0" u="none" strike="noStrike" dirty="0" smtClean="0">
                          <a:solidFill>
                            <a:schemeClr val="tx1"/>
                          </a:solidFill>
                          <a:effectLst/>
                          <a:latin typeface="+mn-ea"/>
                          <a:ea typeface="+mn-ea"/>
                        </a:rPr>
                        <a:t>】</a:t>
                      </a:r>
                    </a:p>
                    <a:p>
                      <a:pPr algn="l" rtl="0" fontAlgn="ctr"/>
                      <a:r>
                        <a:rPr lang="ja-JP" altLang="en-US" sz="1400" b="1" i="0" u="none" strike="noStrike" dirty="0" smtClean="0">
                          <a:solidFill>
                            <a:schemeClr val="tx1"/>
                          </a:solidFill>
                          <a:effectLst/>
                          <a:latin typeface="+mn-ea"/>
                          <a:ea typeface="+mn-ea"/>
                        </a:rPr>
                        <a:t>　　民間との役割分担を踏まえた病院の方向性</a:t>
                      </a: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2"/>
                  </a:ext>
                </a:extLst>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a:t>
                      </a:r>
                      <a:r>
                        <a:rPr lang="ja-JP" altLang="en-US" sz="1100" u="none" strike="noStrike" dirty="0">
                          <a:effectLst/>
                        </a:rPr>
                        <a:t>過剰な病床への転換への中止への命令（公的医療</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　　　機関等）又は要請（民間医療機関）についての検討</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15</a:t>
                      </a:r>
                      <a:r>
                        <a:rPr lang="ja-JP" altLang="en-US" sz="1100" b="0" i="0" u="none" strike="noStrike" dirty="0">
                          <a:solidFill>
                            <a:srgbClr val="000000"/>
                          </a:solidFill>
                          <a:effectLst/>
                          <a:latin typeface="ＭＳ Ｐゴシック"/>
                        </a:rPr>
                        <a:t>に基づく知事権限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3"/>
                  </a:ext>
                </a:extLst>
              </a:tr>
              <a:tr h="607536">
                <a:tc>
                  <a:txBody>
                    <a:bodyPr/>
                    <a:lstStyle/>
                    <a:p>
                      <a:pPr algn="just" rtl="0" fontAlgn="ctr"/>
                      <a:r>
                        <a:rPr lang="ja-JP" altLang="en-US" sz="1400" u="none" strike="noStrike" dirty="0">
                          <a:effectLst/>
                        </a:rPr>
                        <a:t>　非稼働病床の理由説明</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4"/>
                  </a:ext>
                </a:extLst>
              </a:tr>
              <a:tr h="944487">
                <a:tc>
                  <a:txBody>
                    <a:bodyPr/>
                    <a:lstStyle/>
                    <a:p>
                      <a:pPr algn="just" rtl="0" fontAlgn="ctr"/>
                      <a:r>
                        <a:rPr lang="ja-JP" altLang="en-US" sz="1200" u="none" strike="noStrike" dirty="0">
                          <a:effectLst/>
                        </a:rPr>
                        <a:t>　　　</a:t>
                      </a:r>
                      <a:r>
                        <a:rPr lang="ja-JP" altLang="en-US" sz="1100" u="none" strike="noStrike" dirty="0">
                          <a:effectLst/>
                        </a:rPr>
                        <a:t>１年以上病床がすべて稼働していない病棟について、</a:t>
                      </a:r>
                      <a:endParaRPr lang="en-US" altLang="ja-JP" sz="1100" u="none" strike="noStrike" dirty="0">
                        <a:effectLst/>
                      </a:endParaRPr>
                    </a:p>
                    <a:p>
                      <a:pPr algn="just" rtl="0" fontAlgn="ctr"/>
                      <a:r>
                        <a:rPr lang="ja-JP" altLang="en-US" sz="1100" u="none" strike="noStrike" dirty="0">
                          <a:effectLst/>
                        </a:rPr>
                        <a:t>　　　削減を命令（公的医療機関等）又は要請（民間医療機関）　　</a:t>
                      </a:r>
                      <a:endParaRPr lang="en-US" altLang="ja-JP" sz="1100" u="none" strike="noStrike" dirty="0">
                        <a:effectLst/>
                      </a:endParaRPr>
                    </a:p>
                    <a:p>
                      <a:pPr algn="just" rtl="0" fontAlgn="ctr"/>
                      <a:r>
                        <a:rPr lang="ja-JP" altLang="en-US" sz="1100" u="none" strike="noStrike" dirty="0">
                          <a:effectLst/>
                        </a:rPr>
                        <a:t>　　　についての検討</a:t>
                      </a:r>
                      <a:endParaRPr lang="en-US" altLang="ja-JP" sz="1100" u="none" strike="noStrike" dirty="0">
                        <a:effectLst/>
                      </a:endParaRPr>
                    </a:p>
                    <a:p>
                      <a:pPr algn="just" rtl="0" fontAlgn="ct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医療法第７条の２第３項、医療法第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12</a:t>
                      </a:r>
                      <a:r>
                        <a:rPr lang="ja-JP" altLang="en-US" sz="1100" b="0" i="0" u="none" strike="noStrike" dirty="0">
                          <a:solidFill>
                            <a:srgbClr val="000000"/>
                          </a:solidFill>
                          <a:effectLst/>
                          <a:latin typeface="ＭＳ Ｐゴシック"/>
                        </a:rPr>
                        <a:t>に</a:t>
                      </a:r>
                      <a:endParaRPr lang="en-US" altLang="ja-JP" sz="1100" b="0" i="0" u="none" strike="noStrike" dirty="0">
                        <a:solidFill>
                          <a:srgbClr val="000000"/>
                        </a:solidFill>
                        <a:effectLst/>
                        <a:latin typeface="ＭＳ Ｐゴシック"/>
                      </a:endParaRPr>
                    </a:p>
                    <a:p>
                      <a:pPr algn="just" rtl="0" fontAlgn="ctr"/>
                      <a:r>
                        <a:rPr lang="ja-JP" altLang="en-US" sz="1100" b="0" i="0" u="none" strike="noStrike" dirty="0">
                          <a:solidFill>
                            <a:srgbClr val="000000"/>
                          </a:solidFill>
                          <a:effectLst/>
                          <a:latin typeface="ＭＳ Ｐゴシック"/>
                        </a:rPr>
                        <a:t>　　　　　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400" u="none" strike="noStrike" dirty="0">
                          <a:effectLst/>
                        </a:rPr>
                        <a:t>審議◎</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5"/>
                  </a:ext>
                </a:extLst>
              </a:tr>
            </a:tbl>
          </a:graphicData>
        </a:graphic>
      </p:graphicFrame>
      <p:sp>
        <p:nvSpPr>
          <p:cNvPr id="38" name="テキスト ボックス 3"/>
          <p:cNvSpPr txBox="1">
            <a:spLocks noChangeArrowheads="1"/>
          </p:cNvSpPr>
          <p:nvPr/>
        </p:nvSpPr>
        <p:spPr bwMode="auto">
          <a:xfrm>
            <a:off x="55167" y="1033481"/>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地域医療構想等に関する事項</a:t>
            </a:r>
            <a:endParaRPr lang="en-US" altLang="ja-JP" sz="1600" dirty="0">
              <a:solidFill>
                <a:srgbClr val="000000"/>
              </a:solidFill>
            </a:endParaRPr>
          </a:p>
        </p:txBody>
      </p:sp>
      <p:sp>
        <p:nvSpPr>
          <p:cNvPr id="16" name="左矢印 15"/>
          <p:cNvSpPr/>
          <p:nvPr/>
        </p:nvSpPr>
        <p:spPr>
          <a:xfrm>
            <a:off x="7638341" y="2707523"/>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516189" y="269925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636761"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525719"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516575" y="2910573"/>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384648" y="336454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384648" y="4771817"/>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259969" y="1106531"/>
            <a:ext cx="3771565" cy="276999"/>
          </a:xfrm>
          <a:prstGeom prst="rect">
            <a:avLst/>
          </a:prstGeom>
          <a:noFill/>
        </p:spPr>
        <p:txBody>
          <a:bodyPr wrap="square" rtlCol="0">
            <a:spAutoFit/>
          </a:bodyPr>
          <a:lstStyle/>
          <a:p>
            <a:r>
              <a:rPr lang="ja-JP" altLang="en-US" sz="1200" dirty="0"/>
              <a:t>◎</a:t>
            </a:r>
            <a:r>
              <a:rPr kumimoji="1" lang="ja-JP" altLang="en-US" sz="1200" dirty="0"/>
              <a:t>：病院の出席に</a:t>
            </a:r>
            <a:r>
              <a:rPr kumimoji="1" lang="ja-JP" altLang="en-US" sz="1200"/>
              <a:t>よる説明、</a:t>
            </a:r>
            <a:r>
              <a:rPr kumimoji="1" lang="ja-JP" altLang="en-US" sz="1200" dirty="0"/>
              <a:t>〇：事務局等説明　　　　</a:t>
            </a:r>
            <a:endParaRPr kumimoji="1" lang="en-US" altLang="ja-JP" sz="1200" dirty="0"/>
          </a:p>
        </p:txBody>
      </p:sp>
      <p:sp>
        <p:nvSpPr>
          <p:cNvPr id="47" name="テキスト ボックス 46"/>
          <p:cNvSpPr txBox="1"/>
          <p:nvPr/>
        </p:nvSpPr>
        <p:spPr>
          <a:xfrm>
            <a:off x="459362" y="5650520"/>
            <a:ext cx="7310064" cy="261610"/>
          </a:xfrm>
          <a:prstGeom prst="rect">
            <a:avLst/>
          </a:prstGeom>
          <a:noFill/>
        </p:spPr>
        <p:txBody>
          <a:bodyPr wrap="square" rtlCol="0">
            <a:spAutoFit/>
          </a:bodyPr>
          <a:lstStyle/>
          <a:p>
            <a:r>
              <a:rPr kumimoji="1" lang="en-US" altLang="ja-JP" sz="1100" dirty="0"/>
              <a:t>※</a:t>
            </a:r>
            <a:r>
              <a:rPr lang="ja-JP" altLang="en-US" sz="1100" dirty="0"/>
              <a:t>１：懇話会の意見を踏まえ、保健医療協議会において、該当医療機関に対し、直接の説明が必要となった場合。</a:t>
            </a:r>
            <a:endParaRPr lang="en-US" altLang="ja-JP" sz="1100" dirty="0"/>
          </a:p>
        </p:txBody>
      </p:sp>
      <p:sp>
        <p:nvSpPr>
          <p:cNvPr id="48" name="テキスト ボックス 47"/>
          <p:cNvSpPr txBox="1"/>
          <p:nvPr/>
        </p:nvSpPr>
        <p:spPr>
          <a:xfrm>
            <a:off x="459362" y="5901088"/>
            <a:ext cx="8712967" cy="261610"/>
          </a:xfrm>
          <a:prstGeom prst="rect">
            <a:avLst/>
          </a:prstGeom>
          <a:noFill/>
        </p:spPr>
        <p:txBody>
          <a:bodyPr wrap="square" rtlCol="0">
            <a:spAutoFit/>
          </a:bodyPr>
          <a:lstStyle/>
          <a:p>
            <a:r>
              <a:rPr kumimoji="1" lang="en-US" altLang="ja-JP" sz="1100" dirty="0"/>
              <a:t>※</a:t>
            </a:r>
            <a:r>
              <a:rPr lang="ja-JP" altLang="en-US" sz="1100" dirty="0"/>
              <a:t>２：保健医療協議会において、知事権限の行使について、医療審議会で審議が必要と判断された場合。</a:t>
            </a:r>
            <a:endParaRPr lang="en-US" altLang="ja-JP" sz="1100" dirty="0"/>
          </a:p>
        </p:txBody>
      </p:sp>
      <p:sp>
        <p:nvSpPr>
          <p:cNvPr id="49" name="テキスト ボックス 48"/>
          <p:cNvSpPr txBox="1"/>
          <p:nvPr/>
        </p:nvSpPr>
        <p:spPr>
          <a:xfrm>
            <a:off x="7268770" y="3305744"/>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0" name="テキスト ボックス 49"/>
          <p:cNvSpPr txBox="1"/>
          <p:nvPr/>
        </p:nvSpPr>
        <p:spPr>
          <a:xfrm>
            <a:off x="7259923" y="4784840"/>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1" name="テキスト ボックス 50"/>
          <p:cNvSpPr txBox="1"/>
          <p:nvPr/>
        </p:nvSpPr>
        <p:spPr>
          <a:xfrm>
            <a:off x="5630701" y="3652572"/>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52" name="テキスト ボックス 51"/>
          <p:cNvSpPr txBox="1"/>
          <p:nvPr/>
        </p:nvSpPr>
        <p:spPr>
          <a:xfrm>
            <a:off x="5600672" y="5104618"/>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25" name="屈折矢印 24"/>
          <p:cNvSpPr/>
          <p:nvPr/>
        </p:nvSpPr>
        <p:spPr>
          <a:xfrm rot="16200000" flipH="1">
            <a:off x="6516575" y="4285134"/>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DFEF89A9-DBB8-496F-B267-B3B7E5718C12}"/>
              </a:ext>
            </a:extLst>
          </p:cNvPr>
          <p:cNvSpPr txBox="1">
            <a:spLocks/>
          </p:cNvSpPr>
          <p:nvPr/>
        </p:nvSpPr>
        <p:spPr>
          <a:xfrm>
            <a:off x="395536" y="217305"/>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会議体で取り扱う事項②</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3" name="大かっこ 2"/>
          <p:cNvSpPr/>
          <p:nvPr/>
        </p:nvSpPr>
        <p:spPr>
          <a:xfrm>
            <a:off x="7617303" y="1688642"/>
            <a:ext cx="1353051" cy="4025976"/>
          </a:xfrm>
          <a:prstGeom prst="bracketPair">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459362" y="6197228"/>
            <a:ext cx="8712967" cy="261610"/>
          </a:xfrm>
          <a:prstGeom prst="rect">
            <a:avLst/>
          </a:prstGeom>
          <a:noFill/>
        </p:spPr>
        <p:txBody>
          <a:bodyPr wrap="square" rtlCol="0">
            <a:spAutoFit/>
          </a:bodyPr>
          <a:lstStyle/>
          <a:p>
            <a:r>
              <a:rPr kumimoji="1" lang="en-US" altLang="ja-JP" sz="1100" dirty="0" smtClean="0"/>
              <a:t>※</a:t>
            </a:r>
            <a:r>
              <a:rPr lang="ja-JP" altLang="en-US" sz="1100" dirty="0"/>
              <a:t>３</a:t>
            </a:r>
            <a:r>
              <a:rPr lang="ja-JP" altLang="en-US" sz="1100" dirty="0" smtClean="0"/>
              <a:t>：令和２年度は、病院連絡会を開催しないため、各病院から提出された病院プラン調査結果について、事務局が医療・病床懇話会</a:t>
            </a:r>
            <a:r>
              <a:rPr lang="ja-JP" altLang="en-US" sz="1100" dirty="0"/>
              <a:t>で</a:t>
            </a:r>
            <a:r>
              <a:rPr lang="ja-JP" altLang="en-US" sz="1100" dirty="0" smtClean="0"/>
              <a:t>報告。</a:t>
            </a:r>
            <a:endParaRPr lang="en-US" altLang="ja-JP" sz="1100" dirty="0"/>
          </a:p>
        </p:txBody>
      </p:sp>
      <p:sp>
        <p:nvSpPr>
          <p:cNvPr id="26"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68834" y="269563"/>
            <a:ext cx="453404" cy="416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altLang="ja-JP" sz="2800" dirty="0">
              <a:solidFill>
                <a:schemeClr val="bg1"/>
              </a:solidFill>
              <a:latin typeface="FontAwesome" pitchFamily="2" charset="0"/>
            </a:endParaRPr>
          </a:p>
        </p:txBody>
      </p:sp>
    </p:spTree>
    <p:extLst>
      <p:ext uri="{BB962C8B-B14F-4D97-AF65-F5344CB8AC3E}">
        <p14:creationId xmlns:p14="http://schemas.microsoft.com/office/powerpoint/2010/main" val="15819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2272" y="6492875"/>
            <a:ext cx="2133600" cy="365125"/>
          </a:xfrm>
        </p:spPr>
        <p:txBody>
          <a:bodyPr/>
          <a:lstStyle/>
          <a:p>
            <a:fld id="{A9848611-8FAA-4BFC-BAAD-33CAF1A3E273}" type="slidenum">
              <a:rPr kumimoji="1" lang="ja-JP" altLang="en-US" sz="1800" smtClean="0">
                <a:solidFill>
                  <a:schemeClr val="tx1"/>
                </a:solidFill>
              </a:rPr>
              <a:t>17</a:t>
            </a:fld>
            <a:endParaRPr kumimoji="1" lang="ja-JP" altLang="en-US" sz="1800" dirty="0">
              <a:solidFill>
                <a:schemeClr val="tx1"/>
              </a:solidFill>
            </a:endParaRPr>
          </a:p>
        </p:txBody>
      </p:sp>
      <p:sp>
        <p:nvSpPr>
          <p:cNvPr id="5" name="タイトル 1">
            <a:extLst>
              <a:ext uri="{FF2B5EF4-FFF2-40B4-BE49-F238E27FC236}">
                <a16:creationId xmlns:a16="http://schemas.microsoft.com/office/drawing/2014/main" id="{8836748D-8F2B-4E5E-A363-74374DBE1172}"/>
              </a:ext>
            </a:extLst>
          </p:cNvPr>
          <p:cNvSpPr txBox="1">
            <a:spLocks/>
          </p:cNvSpPr>
          <p:nvPr/>
        </p:nvSpPr>
        <p:spPr>
          <a:xfrm>
            <a:off x="566864" y="1933627"/>
            <a:ext cx="8328240" cy="2154666"/>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25000"/>
              </a:lnSpc>
              <a:defRPr/>
            </a:pPr>
            <a:r>
              <a:rPr lang="ja-JP" altLang="en-US" sz="1800" dirty="0" smtClean="0">
                <a:solidFill>
                  <a:schemeClr val="tx2"/>
                </a:solidFill>
                <a:latin typeface="HGPｺﾞｼｯｸE" panose="020B0900000000000000" pitchFamily="50" charset="-128"/>
                <a:ea typeface="HGPｺﾞｼｯｸE" panose="020B0900000000000000" pitchFamily="50" charset="-128"/>
              </a:rPr>
              <a:t>＜病床機能報告に関する意見＞</a:t>
            </a:r>
            <a:endParaRPr lang="en-US" altLang="ja-JP" sz="1800" dirty="0" smtClean="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○病床機能毎の報告基準を示す必要があるのではないか。</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600" dirty="0">
                <a:solidFill>
                  <a:schemeClr val="tx2"/>
                </a:solidFill>
                <a:latin typeface="Meiryo UI" panose="020B0604030504040204" pitchFamily="50" charset="-128"/>
                <a:ea typeface="Meiryo UI" panose="020B0604030504040204" pitchFamily="50" charset="-128"/>
              </a:rPr>
              <a:t>　</a:t>
            </a:r>
            <a:r>
              <a:rPr lang="ja-JP" altLang="en-US" sz="1600" dirty="0" smtClean="0">
                <a:solidFill>
                  <a:schemeClr val="tx2"/>
                </a:solidFill>
                <a:latin typeface="Meiryo UI" panose="020B0604030504040204" pitchFamily="50" charset="-128"/>
                <a:ea typeface="Meiryo UI" panose="020B0604030504040204" pitchFamily="50" charset="-128"/>
              </a:rPr>
              <a:t>　（</a:t>
            </a:r>
            <a:r>
              <a:rPr lang="ja-JP" altLang="en-US" sz="1600" dirty="0">
                <a:solidFill>
                  <a:schemeClr val="tx2"/>
                </a:solidFill>
                <a:latin typeface="Meiryo UI" panose="020B0604030504040204" pitchFamily="50" charset="-128"/>
                <a:ea typeface="Meiryo UI" panose="020B0604030504040204" pitchFamily="50" charset="-128"/>
              </a:rPr>
              <a:t>病床機能の転換を議論するにあたって、足元の病棟の報告の仕方</a:t>
            </a:r>
            <a:r>
              <a:rPr lang="ja-JP" altLang="en-US" sz="1600" dirty="0" smtClean="0">
                <a:solidFill>
                  <a:schemeClr val="tx2"/>
                </a:solidFill>
                <a:latin typeface="Meiryo UI" panose="020B0604030504040204" pitchFamily="50" charset="-128"/>
                <a:ea typeface="Meiryo UI" panose="020B0604030504040204" pitchFamily="50" charset="-128"/>
              </a:rPr>
              <a:t>が異なると、　　</a:t>
            </a:r>
            <a:endParaRPr lang="en-US" altLang="ja-JP" sz="16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600" dirty="0">
                <a:solidFill>
                  <a:schemeClr val="tx2"/>
                </a:solidFill>
                <a:latin typeface="Meiryo UI" panose="020B0604030504040204" pitchFamily="50" charset="-128"/>
                <a:ea typeface="Meiryo UI" panose="020B0604030504040204" pitchFamily="50" charset="-128"/>
              </a:rPr>
              <a:t>　</a:t>
            </a:r>
            <a:r>
              <a:rPr lang="ja-JP" altLang="en-US" sz="1600" dirty="0" smtClean="0">
                <a:solidFill>
                  <a:schemeClr val="tx2"/>
                </a:solidFill>
                <a:latin typeface="Meiryo UI" panose="020B0604030504040204" pitchFamily="50" charset="-128"/>
                <a:ea typeface="Meiryo UI" panose="020B0604030504040204" pitchFamily="50" charset="-128"/>
              </a:rPr>
              <a:t>　　　　「過剰</a:t>
            </a:r>
            <a:r>
              <a:rPr lang="ja-JP" altLang="en-US" sz="1600" dirty="0">
                <a:solidFill>
                  <a:schemeClr val="tx2"/>
                </a:solidFill>
                <a:latin typeface="Meiryo UI" panose="020B0604030504040204" pitchFamily="50" charset="-128"/>
                <a:ea typeface="Meiryo UI" panose="020B0604030504040204" pitchFamily="50" charset="-128"/>
              </a:rPr>
              <a:t>」もしくは「不足</a:t>
            </a:r>
            <a:r>
              <a:rPr lang="ja-JP" altLang="en-US" sz="1600" dirty="0" smtClean="0">
                <a:solidFill>
                  <a:schemeClr val="tx2"/>
                </a:solidFill>
                <a:latin typeface="Meiryo UI" panose="020B0604030504040204" pitchFamily="50" charset="-128"/>
                <a:ea typeface="Meiryo UI" panose="020B0604030504040204" pitchFamily="50" charset="-128"/>
              </a:rPr>
              <a:t>」病床数</a:t>
            </a:r>
            <a:r>
              <a:rPr lang="ja-JP" altLang="en-US" sz="1600" dirty="0">
                <a:solidFill>
                  <a:schemeClr val="tx2"/>
                </a:solidFill>
                <a:latin typeface="Meiryo UI" panose="020B0604030504040204" pitchFamily="50" charset="-128"/>
                <a:ea typeface="Meiryo UI" panose="020B0604030504040204" pitchFamily="50" charset="-128"/>
              </a:rPr>
              <a:t>に大きく影響する</a:t>
            </a:r>
            <a:r>
              <a:rPr lang="ja-JP" altLang="en-US" sz="1600" dirty="0" smtClean="0">
                <a:solidFill>
                  <a:schemeClr val="tx2"/>
                </a:solidFill>
                <a:latin typeface="Meiryo UI" panose="020B0604030504040204" pitchFamily="50" charset="-128"/>
                <a:ea typeface="Meiryo UI" panose="020B0604030504040204" pitchFamily="50" charset="-128"/>
              </a:rPr>
              <a:t>）</a:t>
            </a:r>
            <a:endParaRPr lang="en-US" altLang="ja-JP" sz="16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Meiryo UI" panose="020B0604030504040204" pitchFamily="50" charset="-128"/>
                <a:ea typeface="Meiryo UI" panose="020B0604030504040204" pitchFamily="50" charset="-128"/>
              </a:rPr>
              <a:t>　</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○急性期</a:t>
            </a:r>
            <a:r>
              <a:rPr lang="ja-JP" altLang="en-US" sz="1800" dirty="0">
                <a:solidFill>
                  <a:schemeClr val="tx2"/>
                </a:solidFill>
                <a:latin typeface="Meiryo UI" panose="020B0604030504040204" pitchFamily="50" charset="-128"/>
                <a:ea typeface="Meiryo UI" panose="020B0604030504040204" pitchFamily="50" charset="-128"/>
              </a:rPr>
              <a:t>の医療機能を分析したように、高度急性期の医療機能を分析</a:t>
            </a:r>
            <a:r>
              <a:rPr lang="ja-JP" altLang="en-US" sz="1800" dirty="0" smtClean="0">
                <a:solidFill>
                  <a:schemeClr val="tx2"/>
                </a:solidFill>
                <a:latin typeface="Meiryo UI" panose="020B0604030504040204" pitchFamily="50" charset="-128"/>
                <a:ea typeface="Meiryo UI" panose="020B0604030504040204" pitchFamily="50" charset="-128"/>
              </a:rPr>
              <a:t>する</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Meiryo UI" panose="020B0604030504040204" pitchFamily="50" charset="-128"/>
                <a:ea typeface="Meiryo UI" panose="020B0604030504040204" pitchFamily="50" charset="-128"/>
              </a:rPr>
              <a:t>　</a:t>
            </a:r>
            <a:r>
              <a:rPr lang="ja-JP" altLang="en-US" sz="1800" dirty="0" smtClean="0">
                <a:solidFill>
                  <a:schemeClr val="tx2"/>
                </a:solidFill>
                <a:latin typeface="Meiryo UI" panose="020B0604030504040204" pitchFamily="50" charset="-128"/>
                <a:ea typeface="Meiryo UI" panose="020B0604030504040204" pitchFamily="50" charset="-128"/>
              </a:rPr>
              <a:t> 必要がある</a:t>
            </a:r>
            <a:r>
              <a:rPr lang="ja-JP" altLang="en-US" sz="1800" dirty="0">
                <a:solidFill>
                  <a:schemeClr val="tx2"/>
                </a:solidFill>
                <a:latin typeface="Meiryo UI" panose="020B0604030504040204" pitchFamily="50" charset="-128"/>
                <a:ea typeface="Meiryo UI" panose="020B0604030504040204" pitchFamily="50" charset="-128"/>
              </a:rPr>
              <a:t>のではないか</a:t>
            </a:r>
            <a:r>
              <a:rPr lang="ja-JP" altLang="en-US" sz="1800" dirty="0" smtClean="0">
                <a:solidFill>
                  <a:schemeClr val="tx2"/>
                </a:solidFill>
                <a:latin typeface="Meiryo UI" panose="020B0604030504040204" pitchFamily="50" charset="-128"/>
                <a:ea typeface="Meiryo UI" panose="020B0604030504040204" pitchFamily="50" charset="-128"/>
              </a:rPr>
              <a:t>。</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HGPｺﾞｼｯｸE" panose="020B0900000000000000" pitchFamily="50" charset="-128"/>
                <a:ea typeface="HGPｺﾞｼｯｸE" panose="020B0900000000000000" pitchFamily="50" charset="-128"/>
              </a:rPr>
              <a:t>＜小児・周産期の集約化の検討について＞</a:t>
            </a:r>
            <a:endParaRPr lang="en-US" altLang="ja-JP" sz="18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〇</a:t>
            </a:r>
            <a:r>
              <a:rPr lang="ja-JP" altLang="en-US" sz="1800" dirty="0">
                <a:solidFill>
                  <a:schemeClr val="tx2"/>
                </a:solidFill>
                <a:latin typeface="Meiryo UI" panose="020B0604030504040204" pitchFamily="50" charset="-128"/>
                <a:ea typeface="Meiryo UI" panose="020B0604030504040204" pitchFamily="50" charset="-128"/>
              </a:rPr>
              <a:t>診療科の集約という観点ではなく、病院の再編という長期的な</a:t>
            </a:r>
            <a:r>
              <a:rPr lang="ja-JP" altLang="en-US" sz="1800" dirty="0" smtClean="0">
                <a:solidFill>
                  <a:schemeClr val="tx2"/>
                </a:solidFill>
                <a:latin typeface="Meiryo UI" panose="020B0604030504040204" pitchFamily="50" charset="-128"/>
                <a:ea typeface="Meiryo UI" panose="020B0604030504040204" pitchFamily="50" charset="-128"/>
              </a:rPr>
              <a:t>観点も必要でないか。</a:t>
            </a:r>
            <a:endParaRPr lang="ja-JP" altLang="en-US" sz="18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〇二次</a:t>
            </a:r>
            <a:r>
              <a:rPr lang="ja-JP" altLang="en-US" sz="1800" dirty="0">
                <a:solidFill>
                  <a:schemeClr val="tx2"/>
                </a:solidFill>
                <a:latin typeface="Meiryo UI" panose="020B0604030504040204" pitchFamily="50" charset="-128"/>
                <a:ea typeface="Meiryo UI" panose="020B0604030504040204" pitchFamily="50" charset="-128"/>
              </a:rPr>
              <a:t>医療圏</a:t>
            </a:r>
            <a:r>
              <a:rPr lang="ja-JP" altLang="en-US" sz="1800" dirty="0" smtClean="0">
                <a:solidFill>
                  <a:schemeClr val="tx2"/>
                </a:solidFill>
                <a:latin typeface="Meiryo UI" panose="020B0604030504040204" pitchFamily="50" charset="-128"/>
                <a:ea typeface="Meiryo UI" panose="020B0604030504040204" pitchFamily="50" charset="-128"/>
              </a:rPr>
              <a:t>を越えての広域的</a:t>
            </a:r>
            <a:r>
              <a:rPr lang="ja-JP" altLang="en-US" sz="1800" dirty="0">
                <a:solidFill>
                  <a:schemeClr val="tx2"/>
                </a:solidFill>
                <a:latin typeface="Meiryo UI" panose="020B0604030504040204" pitchFamily="50" charset="-128"/>
                <a:ea typeface="Meiryo UI" panose="020B0604030504040204" pitchFamily="50" charset="-128"/>
              </a:rPr>
              <a:t>な検討</a:t>
            </a:r>
            <a:r>
              <a:rPr lang="ja-JP" altLang="en-US" sz="1800" dirty="0" smtClean="0">
                <a:solidFill>
                  <a:schemeClr val="tx2"/>
                </a:solidFill>
                <a:latin typeface="Meiryo UI" panose="020B0604030504040204" pitchFamily="50" charset="-128"/>
                <a:ea typeface="Meiryo UI" panose="020B0604030504040204" pitchFamily="50" charset="-128"/>
              </a:rPr>
              <a:t>が必要</a:t>
            </a:r>
            <a:r>
              <a:rPr lang="ja-JP" altLang="en-US" sz="1800" dirty="0">
                <a:solidFill>
                  <a:schemeClr val="tx2"/>
                </a:solidFill>
                <a:latin typeface="Meiryo UI" panose="020B0604030504040204" pitchFamily="50" charset="-128"/>
                <a:ea typeface="Meiryo UI" panose="020B0604030504040204" pitchFamily="50" charset="-128"/>
              </a:rPr>
              <a:t>ではないか。</a:t>
            </a:r>
          </a:p>
          <a:p>
            <a:pPr lvl="0" algn="l">
              <a:lnSpc>
                <a:spcPct val="125000"/>
              </a:lnSpc>
              <a:defRPr/>
            </a:pPr>
            <a:endParaRPr lang="en-US" altLang="ja-JP" sz="2000" dirty="0">
              <a:solidFill>
                <a:schemeClr val="tx2"/>
              </a:solidFill>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397514" y="582383"/>
            <a:ext cx="8328240" cy="100375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　保健医療協議会等では、地域医療構想の推進にあた</a:t>
            </a:r>
            <a:r>
              <a:rPr lang="ja-JP" altLang="en-US" sz="2400" dirty="0">
                <a:latin typeface="HGP創英角ｺﾞｼｯｸUB" panose="020B0900000000000000" pitchFamily="50" charset="-128"/>
                <a:ea typeface="HGP創英角ｺﾞｼｯｸUB" panose="020B0900000000000000" pitchFamily="50" charset="-128"/>
              </a:rPr>
              <a:t>り</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特に、病床機能区分の明確化について意見が多数あった</a:t>
            </a: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10" name="テキスト ボックス 10">
            <a:extLst>
              <a:ext uri="{FF2B5EF4-FFF2-40B4-BE49-F238E27FC236}">
                <a16:creationId xmlns:a16="http://schemas.microsoft.com/office/drawing/2014/main" id="{717C9A40-4F8F-46E2-9DB3-7539C51807DC}"/>
              </a:ext>
            </a:extLst>
          </p:cNvPr>
          <p:cNvSpPr txBox="1"/>
          <p:nvPr/>
        </p:nvSpPr>
        <p:spPr>
          <a:xfrm>
            <a:off x="397514" y="1627198"/>
            <a:ext cx="4896544"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altLang="ja-JP" dirty="0" smtClean="0">
                <a:solidFill>
                  <a:schemeClr val="tx1"/>
                </a:solidFill>
                <a:latin typeface="Meiryo UI" panose="020B0604030504040204" pitchFamily="50" charset="-128"/>
                <a:ea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rPr>
              <a:t>保健医療協議会等での主な意見</a:t>
            </a:r>
            <a:r>
              <a:rPr lang="en-US" altLang="ja-JP" dirty="0" smtClean="0">
                <a:solidFill>
                  <a:schemeClr val="tx1"/>
                </a:solidFill>
                <a:latin typeface="Meiryo UI" panose="020B0604030504040204" pitchFamily="50" charset="-128"/>
                <a:ea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endParaRPr>
          </a:p>
        </p:txBody>
      </p:sp>
      <p:graphicFrame>
        <p:nvGraphicFramePr>
          <p:cNvPr id="11" name="オブジェクト 10"/>
          <p:cNvGraphicFramePr>
            <a:graphicFrameLocks noChangeAspect="1"/>
          </p:cNvGraphicFramePr>
          <p:nvPr>
            <p:extLst/>
          </p:nvPr>
        </p:nvGraphicFramePr>
        <p:xfrm>
          <a:off x="1626183" y="3578551"/>
          <a:ext cx="5339883" cy="1155159"/>
        </p:xfrm>
        <a:graphic>
          <a:graphicData uri="http://schemas.openxmlformats.org/presentationml/2006/ole">
            <mc:AlternateContent xmlns:mc="http://schemas.openxmlformats.org/markup-compatibility/2006">
              <mc:Choice xmlns:v="urn:schemas-microsoft-com:vml" Requires="v">
                <p:oleObj spid="_x0000_s1079" name="ワークシート" r:id="rId3" imgW="4667372" imgH="1009725" progId="Excel.Sheet.12">
                  <p:embed/>
                </p:oleObj>
              </mc:Choice>
              <mc:Fallback>
                <p:oleObj name="ワークシート" r:id="rId3" imgW="4667372" imgH="1009725" progId="Excel.Sheet.12">
                  <p:embed/>
                  <p:pic>
                    <p:nvPicPr>
                      <p:cNvPr id="11" name="オブジェクト 10"/>
                      <p:cNvPicPr/>
                      <p:nvPr/>
                    </p:nvPicPr>
                    <p:blipFill>
                      <a:blip r:embed="rId4"/>
                      <a:stretch>
                        <a:fillRect/>
                      </a:stretch>
                    </p:blipFill>
                    <p:spPr>
                      <a:xfrm>
                        <a:off x="1626183" y="3578551"/>
                        <a:ext cx="5339883" cy="1155159"/>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717C9A40-4F8F-46E2-9DB3-7539C51807DC}"/>
              </a:ext>
            </a:extLst>
          </p:cNvPr>
          <p:cNvSpPr txBox="1"/>
          <p:nvPr/>
        </p:nvSpPr>
        <p:spPr>
          <a:xfrm>
            <a:off x="1403648" y="3317018"/>
            <a:ext cx="489654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smtClean="0">
                <a:solidFill>
                  <a:schemeClr val="tx1"/>
                </a:solidFill>
                <a:latin typeface="Meiryo UI" panose="020B0604030504040204" pitchFamily="50" charset="-128"/>
                <a:ea typeface="Meiryo UI" panose="020B0604030504040204" pitchFamily="50" charset="-128"/>
              </a:rPr>
              <a:t>（例）Ａ病院の報告</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3"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12383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4" name="タイトル 1">
            <a:extLst>
              <a:ext uri="{FF2B5EF4-FFF2-40B4-BE49-F238E27FC236}">
                <a16:creationId xmlns:a16="http://schemas.microsoft.com/office/drawing/2014/main" id="{30BE5A27-A407-4A14-A9BE-5866682C3C6B}"/>
              </a:ext>
            </a:extLst>
          </p:cNvPr>
          <p:cNvSpPr txBox="1">
            <a:spLocks/>
          </p:cNvSpPr>
          <p:nvPr/>
        </p:nvSpPr>
        <p:spPr>
          <a:xfrm>
            <a:off x="251520" y="120767"/>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(1)2019</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年度の協議結果</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240765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18</a:t>
            </a:fld>
            <a:endParaRPr kumimoji="1" lang="ja-JP" altLang="en-US" sz="1800" dirty="0">
              <a:solidFill>
                <a:schemeClr val="tx1"/>
              </a:solidFill>
            </a:endParaRPr>
          </a:p>
        </p:txBody>
      </p:sp>
      <p:sp>
        <p:nvSpPr>
          <p:cNvPr id="20" name="タイトル 1">
            <a:extLst>
              <a:ext uri="{FF2B5EF4-FFF2-40B4-BE49-F238E27FC236}">
                <a16:creationId xmlns:a16="http://schemas.microsoft.com/office/drawing/2014/main" id="{8836748D-8F2B-4E5E-A363-74374DBE1172}"/>
              </a:ext>
            </a:extLst>
          </p:cNvPr>
          <p:cNvSpPr txBox="1">
            <a:spLocks/>
          </p:cNvSpPr>
          <p:nvPr/>
        </p:nvSpPr>
        <p:spPr>
          <a:xfrm>
            <a:off x="151086" y="1610616"/>
            <a:ext cx="8913836" cy="2154666"/>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smtClean="0">
                <a:solidFill>
                  <a:schemeClr val="tx2"/>
                </a:solidFill>
                <a:latin typeface="HGPｺﾞｼｯｸE" panose="020B0900000000000000" pitchFamily="50" charset="-128"/>
                <a:ea typeface="HGPｺﾞｼｯｸE" panose="020B0900000000000000" pitchFamily="50" charset="-128"/>
              </a:rPr>
              <a:t>2025</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年に向けた各病院の方向性にかかる協議＞</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a:t>
            </a:r>
            <a:r>
              <a:rPr lang="en-US" altLang="ja-JP" sz="2000" dirty="0" smtClean="0">
                <a:solidFill>
                  <a:schemeClr val="tx2"/>
                </a:solidFill>
                <a:latin typeface="Meiryo UI" panose="020B0604030504040204" pitchFamily="50" charset="-128"/>
                <a:ea typeface="Meiryo UI" panose="020B0604030504040204" pitchFamily="50" charset="-128"/>
              </a:rPr>
              <a:t>2019</a:t>
            </a:r>
            <a:r>
              <a:rPr lang="ja-JP" altLang="en-US" sz="2000" dirty="0" smtClean="0">
                <a:solidFill>
                  <a:schemeClr val="tx2"/>
                </a:solidFill>
                <a:latin typeface="Meiryo UI" panose="020B0604030504040204" pitchFamily="50" charset="-128"/>
                <a:ea typeface="Meiryo UI" panose="020B0604030504040204" pitchFamily="50" charset="-128"/>
              </a:rPr>
              <a:t>年度継続審議となった医療機関について、改めて地域</a:t>
            </a:r>
            <a:r>
              <a:rPr lang="ja-JP" altLang="en-US" sz="2000" dirty="0">
                <a:solidFill>
                  <a:schemeClr val="tx2"/>
                </a:solidFill>
                <a:latin typeface="Meiryo UI" panose="020B0604030504040204" pitchFamily="50" charset="-128"/>
                <a:ea typeface="Meiryo UI" panose="020B0604030504040204" pitchFamily="50" charset="-128"/>
              </a:rPr>
              <a:t>で</a:t>
            </a:r>
            <a:r>
              <a:rPr lang="ja-JP" altLang="en-US" sz="2000" dirty="0" smtClean="0">
                <a:solidFill>
                  <a:schemeClr val="tx2"/>
                </a:solidFill>
                <a:latin typeface="Meiryo UI" panose="020B0604030504040204" pitchFamily="50" charset="-128"/>
                <a:ea typeface="Meiryo UI" panose="020B0604030504040204" pitchFamily="50" charset="-128"/>
              </a:rPr>
              <a:t>協議し、</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地域と合意形成を図れるよう努める。</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○医療機関の自主的な機能分化をさらに推進するため、</a:t>
            </a:r>
            <a:endParaRPr lang="en-US" altLang="ja-JP" sz="20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国から手厚い支援が期待される</a:t>
            </a:r>
            <a:r>
              <a:rPr lang="ja-JP" altLang="en-US" sz="2000" dirty="0">
                <a:solidFill>
                  <a:schemeClr val="tx2"/>
                </a:solidFill>
                <a:latin typeface="Meiryo UI" panose="020B0604030504040204" pitchFamily="50" charset="-128"/>
                <a:ea typeface="Meiryo UI" panose="020B0604030504040204" pitchFamily="50" charset="-128"/>
              </a:rPr>
              <a:t>「</a:t>
            </a:r>
            <a:r>
              <a:rPr lang="ja-JP" altLang="en-US" sz="2000" dirty="0" smtClean="0">
                <a:solidFill>
                  <a:schemeClr val="tx2"/>
                </a:solidFill>
                <a:latin typeface="Meiryo UI" panose="020B0604030504040204" pitchFamily="50" charset="-128"/>
                <a:ea typeface="Meiryo UI" panose="020B0604030504040204" pitchFamily="50" charset="-128"/>
              </a:rPr>
              <a:t>重点支援区域」の申請について検討する。</a:t>
            </a:r>
            <a:endParaRPr lang="en-US" altLang="ja-JP" sz="20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2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＜病床機能報告における入院料毎の報告基準の検討＞</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〇特に課題となっている「急性期一般入院料１」の報告の仕方を中心に、</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報告基準について検討する。</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2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＜小児・周産期</a:t>
            </a:r>
            <a:r>
              <a:rPr lang="ja-JP" altLang="en-US" sz="2000" dirty="0">
                <a:solidFill>
                  <a:schemeClr val="tx2"/>
                </a:solidFill>
                <a:latin typeface="HGPｺﾞｼｯｸE" panose="020B0900000000000000" pitchFamily="50" charset="-128"/>
                <a:ea typeface="HGPｺﾞｼｯｸE" panose="020B0900000000000000" pitchFamily="50" charset="-128"/>
              </a:rPr>
              <a:t>の集約化の検討について＞</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〇具体的な再編統合の動き</a:t>
            </a:r>
            <a:r>
              <a:rPr lang="ja-JP" altLang="en-US" sz="2000" smtClean="0">
                <a:solidFill>
                  <a:schemeClr val="tx2"/>
                </a:solidFill>
                <a:latin typeface="Meiryo UI" panose="020B0604030504040204" pitchFamily="50" charset="-128"/>
                <a:ea typeface="Meiryo UI" panose="020B0604030504040204" pitchFamily="50" charset="-128"/>
              </a:rPr>
              <a:t>がある泉州</a:t>
            </a:r>
            <a:r>
              <a:rPr lang="ja-JP" altLang="en-US" sz="2000" dirty="0" smtClean="0">
                <a:solidFill>
                  <a:schemeClr val="tx2"/>
                </a:solidFill>
                <a:latin typeface="Meiryo UI" panose="020B0604030504040204" pitchFamily="50" charset="-128"/>
                <a:ea typeface="Meiryo UI" panose="020B0604030504040204" pitchFamily="50" charset="-128"/>
              </a:rPr>
              <a:t>二次医療圏において、周産期の</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病院関係者等と協議検討の上、今後の方向性について認識の共有を図る。</a:t>
            </a:r>
            <a:endParaRPr lang="en-US" altLang="ja-JP" sz="2400" dirty="0">
              <a:solidFill>
                <a:schemeClr val="tx2"/>
              </a:solidFill>
              <a:latin typeface="Meiryo UI" panose="020B0604030504040204" pitchFamily="50" charset="-128"/>
              <a:ea typeface="Meiryo UI" panose="020B0604030504040204" pitchFamily="50" charset="-128"/>
            </a:endParaRPr>
          </a:p>
        </p:txBody>
      </p:sp>
      <p:sp>
        <p:nvSpPr>
          <p:cNvPr id="6"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12383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 name="タイトル 1">
            <a:extLst>
              <a:ext uri="{FF2B5EF4-FFF2-40B4-BE49-F238E27FC236}">
                <a16:creationId xmlns:a16="http://schemas.microsoft.com/office/drawing/2014/main" id="{30BE5A27-A407-4A14-A9BE-5866682C3C6B}"/>
              </a:ext>
            </a:extLst>
          </p:cNvPr>
          <p:cNvSpPr txBox="1">
            <a:spLocks/>
          </p:cNvSpPr>
          <p:nvPr/>
        </p:nvSpPr>
        <p:spPr>
          <a:xfrm>
            <a:off x="251520" y="120767"/>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(1)2020</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年度の取組</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タイトル 1">
            <a:extLst>
              <a:ext uri="{FF2B5EF4-FFF2-40B4-BE49-F238E27FC236}">
                <a16:creationId xmlns:a16="http://schemas.microsoft.com/office/drawing/2014/main" id="{77D78C8B-7190-4F9F-BF24-FAD4DFE9F181}"/>
              </a:ext>
            </a:extLst>
          </p:cNvPr>
          <p:cNvSpPr txBox="1">
            <a:spLocks/>
          </p:cNvSpPr>
          <p:nvPr/>
        </p:nvSpPr>
        <p:spPr>
          <a:xfrm>
            <a:off x="397514" y="582383"/>
            <a:ext cx="8328240" cy="100375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新型コロナウイルスの感染拡大状況を鑑み、本年度は、</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「病院連絡会」は開催しないが、下記取組を進めていく　　　　　　　　　　　　　　　　　　　　　　</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73436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タイトル 1">
            <a:extLst>
              <a:ext uri="{FF2B5EF4-FFF2-40B4-BE49-F238E27FC236}">
                <a16:creationId xmlns:a16="http://schemas.microsoft.com/office/drawing/2014/main" id="{30BE5A27-A407-4A14-A9BE-5866682C3C6B}"/>
              </a:ext>
            </a:extLst>
          </p:cNvPr>
          <p:cNvSpPr txBox="1">
            <a:spLocks/>
          </p:cNvSpPr>
          <p:nvPr/>
        </p:nvSpPr>
        <p:spPr>
          <a:xfrm>
            <a:off x="5440452" y="-105826"/>
            <a:ext cx="7090509" cy="23059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200" dirty="0">
              <a:latin typeface="+mn-ea"/>
              <a:ea typeface="+mn-ea"/>
            </a:endParaRPr>
          </a:p>
        </p:txBody>
      </p:sp>
      <p:sp>
        <p:nvSpPr>
          <p:cNvPr id="7"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DFEF89A9-DBB8-496F-B267-B3B7E5718C12}"/>
              </a:ext>
            </a:extLst>
          </p:cNvPr>
          <p:cNvSpPr txBox="1">
            <a:spLocks/>
          </p:cNvSpPr>
          <p:nvPr/>
        </p:nvSpPr>
        <p:spPr>
          <a:xfrm>
            <a:off x="179512" y="44624"/>
            <a:ext cx="8948014"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医療計画・地域医療構想にかかる医療データ</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93926" y="6473403"/>
            <a:ext cx="2133600" cy="365125"/>
          </a:xfrm>
        </p:spPr>
        <p:txBody>
          <a:bodyPr/>
          <a:lstStyle/>
          <a:p>
            <a:fld id="{A9848611-8FAA-4BFC-BAAD-33CAF1A3E273}" type="slidenum">
              <a:rPr kumimoji="1" lang="ja-JP" altLang="en-US" sz="1800" smtClean="0">
                <a:solidFill>
                  <a:schemeClr val="tx1"/>
                </a:solidFill>
              </a:rPr>
              <a:t>19</a:t>
            </a:fld>
            <a:endParaRPr kumimoji="1" lang="ja-JP" altLang="en-US" sz="1800" dirty="0">
              <a:solidFill>
                <a:schemeClr val="tx1"/>
              </a:solidFill>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52" y="1682879"/>
            <a:ext cx="8706608" cy="4667836"/>
          </a:xfrm>
          <a:prstGeom prst="rect">
            <a:avLst/>
          </a:prstGeom>
        </p:spPr>
      </p:pic>
      <p:sp>
        <p:nvSpPr>
          <p:cNvPr id="13" name="タイトル 1">
            <a:extLst>
              <a:ext uri="{FF2B5EF4-FFF2-40B4-BE49-F238E27FC236}">
                <a16:creationId xmlns:a16="http://schemas.microsoft.com/office/drawing/2014/main" id="{77D78C8B-7190-4F9F-BF24-FAD4DFE9F181}"/>
              </a:ext>
            </a:extLst>
          </p:cNvPr>
          <p:cNvSpPr txBox="1">
            <a:spLocks/>
          </p:cNvSpPr>
          <p:nvPr/>
        </p:nvSpPr>
        <p:spPr>
          <a:xfrm>
            <a:off x="250994" y="684617"/>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医療計画・地域医療構想にかかる医療データ（</a:t>
            </a:r>
            <a:r>
              <a:rPr lang="en-US" altLang="ja-JP" sz="2400" dirty="0" smtClean="0">
                <a:latin typeface="HGP創英角ｺﾞｼｯｸUB" panose="020B0900000000000000" pitchFamily="50" charset="-128"/>
                <a:ea typeface="HGP創英角ｺﾞｼｯｸUB" panose="020B0900000000000000" pitchFamily="50" charset="-128"/>
              </a:rPr>
              <a:t>NDB</a:t>
            </a:r>
            <a:r>
              <a:rPr lang="ja-JP" altLang="en-US" sz="2400" dirty="0" smtClean="0">
                <a:latin typeface="HGP創英角ｺﾞｼｯｸUB" panose="020B0900000000000000" pitchFamily="50" charset="-128"/>
                <a:ea typeface="HGP創英角ｺﾞｼｯｸUB" panose="020B0900000000000000" pitchFamily="50" charset="-128"/>
              </a:rPr>
              <a:t>・</a:t>
            </a:r>
            <a:r>
              <a:rPr lang="en-US" altLang="ja-JP" sz="2400" dirty="0" smtClean="0">
                <a:latin typeface="HGP創英角ｺﾞｼｯｸUB" panose="020B0900000000000000" pitchFamily="50" charset="-128"/>
                <a:ea typeface="HGP創英角ｺﾞｼｯｸUB" panose="020B0900000000000000" pitchFamily="50" charset="-128"/>
              </a:rPr>
              <a:t>DPC</a:t>
            </a:r>
            <a:r>
              <a:rPr lang="ja-JP" altLang="en-US" sz="2400" dirty="0" smtClean="0">
                <a:latin typeface="HGP創英角ｺﾞｼｯｸUB" panose="020B0900000000000000" pitchFamily="50" charset="-128"/>
                <a:ea typeface="HGP創英角ｺﾞｼｯｸUB" panose="020B0900000000000000" pitchFamily="50" charset="-128"/>
              </a:rPr>
              <a:t>データ等）　　　　　　　　　　　　</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について、大阪府ホームページに掲載</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381410" y="6350715"/>
            <a:ext cx="8323763" cy="369332"/>
          </a:xfrm>
          <a:prstGeom prst="rect">
            <a:avLst/>
          </a:prstGeom>
        </p:spPr>
        <p:txBody>
          <a:bodyPr wrap="square">
            <a:spAutoFit/>
          </a:bodyPr>
          <a:lstStyle/>
          <a:p>
            <a:r>
              <a:rPr lang="ja-JP" altLang="en-US" dirty="0" smtClean="0">
                <a:latin typeface="HGS創英角ｺﾞｼｯｸUB" panose="020B0900000000000000" pitchFamily="50" charset="-128"/>
                <a:ea typeface="HGS創英角ｺﾞｼｯｸUB" panose="020B0900000000000000" pitchFamily="50" charset="-128"/>
              </a:rPr>
              <a:t>ホームページ：</a:t>
            </a:r>
            <a:r>
              <a:rPr lang="en-US" altLang="ja-JP" dirty="0">
                <a:latin typeface="HGS創英角ｺﾞｼｯｸUB" panose="020B0900000000000000" pitchFamily="50" charset="-128"/>
                <a:ea typeface="HGS創英角ｺﾞｼｯｸUB" panose="020B0900000000000000" pitchFamily="50" charset="-128"/>
              </a:rPr>
              <a:t>http://www.pref.osaka.lg.jp/iryo/keikaku/kousou_keikaku.html</a:t>
            </a:r>
            <a:endParaRPr lang="ja-JP" altLang="en-US" dirty="0">
              <a:latin typeface="HGS創英角ｺﾞｼｯｸUB" panose="020B0900000000000000" pitchFamily="50" charset="-128"/>
              <a:ea typeface="HGS創英角ｺﾞｼｯｸUB" panose="020B0900000000000000" pitchFamily="50" charset="-128"/>
            </a:endParaRPr>
          </a:p>
        </p:txBody>
      </p:sp>
      <p:grpSp>
        <p:nvGrpSpPr>
          <p:cNvPr id="10" name="グループ化 9"/>
          <p:cNvGrpSpPr/>
          <p:nvPr/>
        </p:nvGrpSpPr>
        <p:grpSpPr>
          <a:xfrm>
            <a:off x="5969394" y="6005968"/>
            <a:ext cx="2735779" cy="352942"/>
            <a:chOff x="-293581" y="47631"/>
            <a:chExt cx="3174776" cy="350518"/>
          </a:xfrm>
        </p:grpSpPr>
        <p:sp>
          <p:nvSpPr>
            <p:cNvPr id="11" name="角丸四角形 10"/>
            <p:cNvSpPr/>
            <p:nvPr/>
          </p:nvSpPr>
          <p:spPr>
            <a:xfrm>
              <a:off x="-293581" y="53612"/>
              <a:ext cx="2041190" cy="344537"/>
            </a:xfrm>
            <a:prstGeom prst="roundRect">
              <a:avLst>
                <a:gd name="adj" fmla="val 12672"/>
              </a:avLst>
            </a:pr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00"/>
                </a:lnSpc>
                <a:spcAft>
                  <a:spcPts val="0"/>
                </a:spcAft>
              </a:pPr>
              <a:r>
                <a:rPr lang="ja-JP" sz="1400" kern="100" dirty="0">
                  <a:solidFill>
                    <a:srgbClr val="000000"/>
                  </a:solidFill>
                  <a:effectLst/>
                  <a:latin typeface="Century"/>
                  <a:ea typeface="HG丸ｺﾞｼｯｸM-PRO"/>
                  <a:cs typeface="Times New Roman"/>
                </a:rPr>
                <a:t>大阪府</a:t>
              </a:r>
              <a:r>
                <a:rPr lang="ja-JP" altLang="en-US" sz="1400" kern="100" dirty="0">
                  <a:solidFill>
                    <a:srgbClr val="000000"/>
                  </a:solidFill>
                  <a:effectLst/>
                  <a:latin typeface="Century"/>
                  <a:ea typeface="HG丸ｺﾞｼｯｸM-PRO"/>
                  <a:cs typeface="Times New Roman"/>
                </a:rPr>
                <a:t>医療計画</a:t>
              </a:r>
              <a:endParaRPr lang="ja-JP" sz="1400" kern="100" dirty="0">
                <a:effectLst/>
                <a:latin typeface="Century"/>
                <a:ea typeface="ＭＳ 明朝"/>
                <a:cs typeface="Times New Roman"/>
              </a:endParaRPr>
            </a:p>
          </p:txBody>
        </p:sp>
        <p:grpSp>
          <p:nvGrpSpPr>
            <p:cNvPr id="12" name="グループ化 11"/>
            <p:cNvGrpSpPr/>
            <p:nvPr/>
          </p:nvGrpSpPr>
          <p:grpSpPr>
            <a:xfrm>
              <a:off x="1823920" y="47631"/>
              <a:ext cx="1057275" cy="340360"/>
              <a:chOff x="-14405" y="47631"/>
              <a:chExt cx="1057275" cy="340360"/>
            </a:xfrm>
          </p:grpSpPr>
          <p:sp>
            <p:nvSpPr>
              <p:cNvPr id="14" name="角丸四角形 13"/>
              <p:cNvSpPr/>
              <p:nvPr/>
            </p:nvSpPr>
            <p:spPr>
              <a:xfrm>
                <a:off x="-14405" y="47631"/>
                <a:ext cx="1057275" cy="340360"/>
              </a:xfrm>
              <a:prstGeom prst="roundRect">
                <a:avLst/>
              </a:prstGeom>
              <a:solidFill>
                <a:srgbClr val="4F81BD"/>
              </a:solidFill>
              <a:ln w="12700" cap="flat" cmpd="sng" algn="ctr">
                <a:solidFill>
                  <a:sysClr val="windowText" lastClr="000000"/>
                </a:solidFill>
                <a:prstDash val="solid"/>
              </a:ln>
              <a:effectLst/>
            </p:spPr>
            <p:txBody>
              <a:bodyPr vert="horz" wrap="square" rtlCol="0" anchor="ctr"/>
              <a:lstStyle/>
              <a:p>
                <a:pPr algn="r">
                  <a:lnSpc>
                    <a:spcPts val="1500"/>
                  </a:lnSpc>
                  <a:spcAft>
                    <a:spcPts val="0"/>
                  </a:spcAft>
                </a:pPr>
                <a:endParaRPr lang="en-US" altLang="ja-JP" sz="1200" b="1" kern="1200" dirty="0">
                  <a:solidFill>
                    <a:srgbClr val="FFFFFF"/>
                  </a:solidFill>
                  <a:effectLst/>
                  <a:latin typeface="Century"/>
                  <a:ea typeface="HG丸ｺﾞｼｯｸM-PRO"/>
                  <a:cs typeface="Times New Roman"/>
                </a:endParaRPr>
              </a:p>
              <a:p>
                <a:pPr algn="r">
                  <a:lnSpc>
                    <a:spcPts val="1500"/>
                  </a:lnSpc>
                  <a:spcAft>
                    <a:spcPts val="0"/>
                  </a:spcAft>
                </a:pPr>
                <a:r>
                  <a:rPr lang="ja-JP" sz="1200" b="1" kern="1200" dirty="0">
                    <a:solidFill>
                      <a:srgbClr val="FFFFFF"/>
                    </a:solidFill>
                    <a:effectLst/>
                    <a:latin typeface="Century"/>
                    <a:ea typeface="HG丸ｺﾞｼｯｸM-PRO"/>
                    <a:cs typeface="Times New Roman"/>
                  </a:rPr>
                  <a:t>検　索</a:t>
                </a:r>
                <a:endParaRPr lang="ja-JP" sz="1200" kern="100" dirty="0">
                  <a:effectLst/>
                  <a:latin typeface="Century"/>
                  <a:ea typeface="ＭＳ 明朝"/>
                  <a:cs typeface="Times New Roman"/>
                </a:endParaRPr>
              </a:p>
              <a:p>
                <a:pPr marR="1066800">
                  <a:lnSpc>
                    <a:spcPts val="1500"/>
                  </a:lnSpc>
                  <a:spcAft>
                    <a:spcPts val="0"/>
                  </a:spcAft>
                </a:pPr>
                <a:r>
                  <a:rPr lang="en-US" sz="1200" dirty="0">
                    <a:effectLst/>
                    <a:latin typeface="HG丸ｺﾞｼｯｸM-PRO"/>
                    <a:cs typeface="ＭＳ Ｐゴシック"/>
                  </a:rPr>
                  <a:t> </a:t>
                </a:r>
                <a:endParaRPr lang="ja-JP" sz="1200" dirty="0">
                  <a:effectLst/>
                  <a:latin typeface="ＭＳ Ｐゴシック"/>
                  <a:cs typeface="ＭＳ Ｐゴシック"/>
                </a:endParaRPr>
              </a:p>
            </p:txBody>
          </p:sp>
          <p:grpSp>
            <p:nvGrpSpPr>
              <p:cNvPr id="15" name="グループ化 14"/>
              <p:cNvGrpSpPr/>
              <p:nvPr/>
            </p:nvGrpSpPr>
            <p:grpSpPr>
              <a:xfrm>
                <a:off x="123825" y="57150"/>
                <a:ext cx="223903" cy="223903"/>
                <a:chOff x="0" y="0"/>
                <a:chExt cx="281622" cy="281623"/>
              </a:xfrm>
            </p:grpSpPr>
            <p:sp>
              <p:nvSpPr>
                <p:cNvPr id="16" name="円/楕円 12"/>
                <p:cNvSpPr/>
                <p:nvPr/>
              </p:nvSpPr>
              <p:spPr>
                <a:xfrm>
                  <a:off x="0" y="0"/>
                  <a:ext cx="224155" cy="224155"/>
                </a:xfrm>
                <a:prstGeom prst="ellipse">
                  <a:avLst/>
                </a:prstGeom>
                <a:noFill/>
                <a:ln w="28575"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7" name="直線コネクタ 16"/>
                <p:cNvCxnSpPr/>
                <p:nvPr/>
              </p:nvCxnSpPr>
              <p:spPr>
                <a:xfrm>
                  <a:off x="195262" y="195263"/>
                  <a:ext cx="86360" cy="86360"/>
                </a:xfrm>
                <a:prstGeom prst="line">
                  <a:avLst/>
                </a:prstGeom>
                <a:noFill/>
                <a:ln w="28575" cap="flat" cmpd="sng" algn="ctr">
                  <a:solidFill>
                    <a:sysClr val="window" lastClr="FFFFFF"/>
                  </a:solidFill>
                  <a:prstDash val="solid"/>
                </a:ln>
                <a:effectLst/>
              </p:spPr>
            </p:cxnSp>
          </p:grpSp>
        </p:grpSp>
      </p:grpSp>
    </p:spTree>
    <p:extLst>
      <p:ext uri="{BB962C8B-B14F-4D97-AF65-F5344CB8AC3E}">
        <p14:creationId xmlns:p14="http://schemas.microsoft.com/office/powerpoint/2010/main" val="252029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7" name="Oval 64">
            <a:hlinkClick r:id="rId2" action="ppaction://hlinksldjump"/>
          </p:cNvPr>
          <p:cNvSpPr>
            <a:spLocks/>
          </p:cNvSpPr>
          <p:nvPr/>
        </p:nvSpPr>
        <p:spPr>
          <a:xfrm>
            <a:off x="539552" y="1341512"/>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7" name="Rectangle 102"/>
          <p:cNvSpPr/>
          <p:nvPr/>
        </p:nvSpPr>
        <p:spPr>
          <a:xfrm>
            <a:off x="803681" y="3881770"/>
            <a:ext cx="3601095" cy="19389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 </a:t>
            </a:r>
            <a:r>
              <a:rPr lang="en-US" altLang="ja-JP" sz="2000" dirty="0" smtClean="0">
                <a:solidFill>
                  <a:schemeClr val="tx2"/>
                </a:solidFill>
                <a:latin typeface="HGPｺﾞｼｯｸE" panose="020B0900000000000000" pitchFamily="50" charset="-128"/>
                <a:ea typeface="HGPｺﾞｼｯｸE" panose="020B0900000000000000" pitchFamily="50" charset="-128"/>
              </a:rPr>
              <a:t>2020</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年度</a:t>
            </a:r>
            <a:r>
              <a:rPr lang="ja-JP" altLang="en-US" sz="2000" dirty="0">
                <a:solidFill>
                  <a:schemeClr val="tx2"/>
                </a:solidFill>
                <a:latin typeface="HGPｺﾞｼｯｸE" panose="020B0900000000000000" pitchFamily="50" charset="-128"/>
                <a:ea typeface="HGPｺﾞｼｯｸE" panose="020B0900000000000000" pitchFamily="50" charset="-128"/>
              </a:rPr>
              <a:t>スケジュール</a:t>
            </a:r>
            <a:r>
              <a:rPr lang="en-US" altLang="ja-JP" sz="2000" dirty="0">
                <a:solidFill>
                  <a:schemeClr val="tx2"/>
                </a:solidFill>
                <a:latin typeface="HGPｺﾞｼｯｸE" panose="020B0900000000000000" pitchFamily="50" charset="-128"/>
                <a:ea typeface="HGPｺﾞｼｯｸE" panose="020B0900000000000000" pitchFamily="50" charset="-128"/>
              </a:rPr>
              <a:t>(</a:t>
            </a:r>
            <a:r>
              <a:rPr lang="ja-JP" altLang="en-US" sz="2000" dirty="0">
                <a:solidFill>
                  <a:schemeClr val="tx2"/>
                </a:solidFill>
                <a:latin typeface="HGPｺﾞｼｯｸE" panose="020B0900000000000000" pitchFamily="50" charset="-128"/>
                <a:ea typeface="HGPｺﾞｼｯｸE" panose="020B0900000000000000" pitchFamily="50" charset="-128"/>
              </a:rPr>
              <a:t>案</a:t>
            </a:r>
            <a:r>
              <a:rPr lang="en-US" altLang="ja-JP" sz="2000" dirty="0">
                <a:solidFill>
                  <a:schemeClr val="tx2"/>
                </a:solidFill>
                <a:latin typeface="HGPｺﾞｼｯｸE" panose="020B0900000000000000" pitchFamily="50" charset="-128"/>
                <a:ea typeface="HGPｺﾞｼｯｸE" panose="020B0900000000000000" pitchFamily="50" charset="-128"/>
              </a:rPr>
              <a:t>)</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（２）会議の議題</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（３）会議体の概要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（４）会議体で取り扱う事項</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74" name="Oval 64">
            <a:hlinkClick r:id="rId2" action="ppaction://hlinksldjump"/>
          </p:cNvPr>
          <p:cNvSpPr>
            <a:spLocks/>
          </p:cNvSpPr>
          <p:nvPr/>
        </p:nvSpPr>
        <p:spPr>
          <a:xfrm>
            <a:off x="542682" y="3558310"/>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5" name="Oval 64">
            <a:hlinkClick r:id="rId2" action="ppaction://hlinksldjump"/>
          </p:cNvPr>
          <p:cNvSpPr>
            <a:spLocks/>
          </p:cNvSpPr>
          <p:nvPr/>
        </p:nvSpPr>
        <p:spPr>
          <a:xfrm>
            <a:off x="4754353" y="1379283"/>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2" name="テキスト ボックス 61"/>
          <p:cNvSpPr txBox="1"/>
          <p:nvPr/>
        </p:nvSpPr>
        <p:spPr>
          <a:xfrm>
            <a:off x="539552" y="1300444"/>
            <a:ext cx="3068550"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１　</a:t>
            </a:r>
            <a:r>
              <a:rPr lang="ja-JP" altLang="en-US" sz="2000" dirty="0">
                <a:latin typeface="HGPｺﾞｼｯｸE" panose="020B0900000000000000" pitchFamily="50" charset="-128"/>
                <a:ea typeface="HGPｺﾞｼｯｸE" panose="020B0900000000000000" pitchFamily="50" charset="-128"/>
              </a:rPr>
              <a:t>構想の推進</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3" name="テキスト ボックス 72"/>
          <p:cNvSpPr txBox="1"/>
          <p:nvPr/>
        </p:nvSpPr>
        <p:spPr>
          <a:xfrm>
            <a:off x="539552" y="3517242"/>
            <a:ext cx="4004545"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２　</a:t>
            </a:r>
            <a:r>
              <a:rPr lang="ja-JP" altLang="en-US" sz="2000" dirty="0">
                <a:latin typeface="HGPｺﾞｼｯｸE" panose="020B0900000000000000" pitchFamily="50" charset="-128"/>
                <a:ea typeface="HGPｺﾞｼｯｸE" panose="020B0900000000000000" pitchFamily="50" charset="-128"/>
              </a:rPr>
              <a:t>協議の進め方</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6" name="テキスト ボックス 75"/>
          <p:cNvSpPr txBox="1"/>
          <p:nvPr/>
        </p:nvSpPr>
        <p:spPr>
          <a:xfrm>
            <a:off x="4744179" y="1323459"/>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３</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会議資料</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57" name="Rectangle 102"/>
          <p:cNvSpPr/>
          <p:nvPr/>
        </p:nvSpPr>
        <p:spPr>
          <a:xfrm>
            <a:off x="4883794" y="1740972"/>
            <a:ext cx="3557287"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（１）各会議での使用資料</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（２）地域医療</a:t>
            </a:r>
            <a:r>
              <a:rPr lang="ja-JP" altLang="en-US" sz="2000" dirty="0" smtClean="0">
                <a:solidFill>
                  <a:schemeClr val="tx2"/>
                </a:solidFill>
                <a:latin typeface="HGPｺﾞｼｯｸE" panose="020B0900000000000000" pitchFamily="50" charset="-128"/>
                <a:ea typeface="HGPｺﾞｼｯｸE" panose="020B0900000000000000" pitchFamily="50" charset="-128"/>
              </a:rPr>
              <a:t>構想・医療計画</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　 関連</a:t>
            </a:r>
            <a:r>
              <a:rPr lang="ja-JP" altLang="en-US" sz="2000" dirty="0">
                <a:solidFill>
                  <a:schemeClr val="tx2"/>
                </a:solidFill>
                <a:latin typeface="HGPｺﾞｼｯｸE" panose="020B0900000000000000" pitchFamily="50" charset="-128"/>
                <a:ea typeface="HGPｺﾞｼｯｸE" panose="020B0900000000000000" pitchFamily="50" charset="-128"/>
              </a:rPr>
              <a:t>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2" name="Rectangle 102"/>
          <p:cNvSpPr/>
          <p:nvPr/>
        </p:nvSpPr>
        <p:spPr>
          <a:xfrm>
            <a:off x="789483" y="1723569"/>
            <a:ext cx="3591854"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（１）基本的な考え方</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（２）診療実態の見える化</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a:t>
            </a:r>
            <a:r>
              <a:rPr lang="ja-JP" altLang="en-US" sz="2000">
                <a:solidFill>
                  <a:schemeClr val="tx2"/>
                </a:solidFill>
                <a:latin typeface="HGPｺﾞｼｯｸE" panose="020B0900000000000000" pitchFamily="50" charset="-128"/>
                <a:ea typeface="HGPｺﾞｼｯｸE" panose="020B0900000000000000" pitchFamily="50" charset="-128"/>
              </a:rPr>
              <a:t>３</a:t>
            </a:r>
            <a:r>
              <a:rPr lang="ja-JP" altLang="en-US" sz="2000" smtClean="0">
                <a:solidFill>
                  <a:schemeClr val="tx2"/>
                </a:solidFill>
                <a:latin typeface="HGPｺﾞｼｯｸE" panose="020B0900000000000000" pitchFamily="50" charset="-128"/>
                <a:ea typeface="HGPｺﾞｼｯｸE" panose="020B0900000000000000" pitchFamily="50" charset="-128"/>
              </a:rPr>
              <a:t>）診療実態分析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a:t>
            </a:fld>
            <a:endParaRPr lang="ja-JP" altLang="en-US" sz="1800" dirty="0">
              <a:solidFill>
                <a:schemeClr val="tx1"/>
              </a:solidFill>
            </a:endParaRPr>
          </a:p>
        </p:txBody>
      </p:sp>
      <p:sp>
        <p:nvSpPr>
          <p:cNvPr id="15" name="Oval 64">
            <a:hlinkClick r:id="rId2" action="ppaction://hlinksldjump"/>
          </p:cNvPr>
          <p:cNvSpPr>
            <a:spLocks/>
          </p:cNvSpPr>
          <p:nvPr/>
        </p:nvSpPr>
        <p:spPr>
          <a:xfrm>
            <a:off x="4754352" y="3531858"/>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テキスト ボックス 15"/>
          <p:cNvSpPr txBox="1"/>
          <p:nvPr/>
        </p:nvSpPr>
        <p:spPr>
          <a:xfrm>
            <a:off x="4744179" y="3449722"/>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 </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参考</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17" name="Rectangle 102"/>
          <p:cNvSpPr/>
          <p:nvPr/>
        </p:nvSpPr>
        <p:spPr>
          <a:xfrm>
            <a:off x="4977867" y="3876144"/>
            <a:ext cx="4058629" cy="178510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（１）厚労省資料</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（２）医療データ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（３）病棟ごとの診療実態の分析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【2018</a:t>
            </a:r>
            <a:r>
              <a:rPr lang="ja-JP" altLang="en-US" sz="2000" dirty="0">
                <a:solidFill>
                  <a:schemeClr val="tx2"/>
                </a:solidFill>
                <a:latin typeface="HGPｺﾞｼｯｸE" panose="020B0900000000000000" pitchFamily="50" charset="-128"/>
                <a:ea typeface="HGPｺﾞｼｯｸE" panose="020B0900000000000000" pitchFamily="50" charset="-128"/>
              </a:rPr>
              <a:t>年度会議資料抜粋</a:t>
            </a:r>
            <a:r>
              <a:rPr lang="en-US" altLang="ja-JP" sz="2000" dirty="0">
                <a:solidFill>
                  <a:schemeClr val="tx2"/>
                </a:solidFill>
                <a:latin typeface="HGPｺﾞｼｯｸE" panose="020B0900000000000000" pitchFamily="50" charset="-128"/>
                <a:ea typeface="HGPｺﾞｼｯｸE" panose="020B0900000000000000" pitchFamily="50" charset="-128"/>
              </a:rPr>
              <a:t>】</a:t>
            </a:r>
          </a:p>
        </p:txBody>
      </p:sp>
    </p:spTree>
    <p:extLst>
      <p:ext uri="{BB962C8B-B14F-4D97-AF65-F5344CB8AC3E}">
        <p14:creationId xmlns:p14="http://schemas.microsoft.com/office/powerpoint/2010/main" val="1892435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tx1"/>
                </a:solidFill>
              </a:rPr>
              <a:t>20</a:t>
            </a:fld>
            <a:endParaRPr kumimoji="1" lang="ja-JP" altLang="en-US" sz="1800" dirty="0">
              <a:solidFill>
                <a:schemeClr val="tx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tx2"/>
                </a:solidFill>
                <a:latin typeface="HGP創英角ｺﾞｼｯｸUB" panose="020B0900000000000000" pitchFamily="50" charset="-128"/>
                <a:ea typeface="HGP創英角ｺﾞｼｯｸUB" panose="020B0900000000000000" pitchFamily="50" charset="-128"/>
              </a:rPr>
              <a:t>参考資料</a:t>
            </a:r>
          </a:p>
        </p:txBody>
      </p:sp>
    </p:spTree>
    <p:extLst>
      <p:ext uri="{BB962C8B-B14F-4D97-AF65-F5344CB8AC3E}">
        <p14:creationId xmlns:p14="http://schemas.microsoft.com/office/powerpoint/2010/main" val="418709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21</a:t>
            </a:fld>
            <a:endParaRPr kumimoji="1" lang="ja-JP" altLang="en-US" sz="1800" dirty="0">
              <a:solidFill>
                <a:schemeClr val="tx1"/>
              </a:solidFill>
            </a:endParaRPr>
          </a:p>
        </p:txBody>
      </p:sp>
      <p:pic>
        <p:nvPicPr>
          <p:cNvPr id="1027" name="Picture 3" descr="D:\HatayamaH\Desktop\キャプチ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3" y="476672"/>
            <a:ext cx="8579209" cy="6044026"/>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a:extLst>
              <a:ext uri="{FF2B5EF4-FFF2-40B4-BE49-F238E27FC236}">
                <a16:creationId xmlns:a16="http://schemas.microsoft.com/office/drawing/2014/main" id="{DFEF89A9-DBB8-496F-B267-B3B7E5718C12}"/>
              </a:ext>
            </a:extLst>
          </p:cNvPr>
          <p:cNvSpPr txBox="1">
            <a:spLocks/>
          </p:cNvSpPr>
          <p:nvPr/>
        </p:nvSpPr>
        <p:spPr>
          <a:xfrm>
            <a:off x="603667" y="30806"/>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都道府県知事の権限の行使の流れ</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5"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0263" y="5040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Tree>
    <p:extLst>
      <p:ext uri="{BB962C8B-B14F-4D97-AF65-F5344CB8AC3E}">
        <p14:creationId xmlns:p14="http://schemas.microsoft.com/office/powerpoint/2010/main" val="276550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30433" y="572303"/>
            <a:ext cx="9136037" cy="365538"/>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algn="ctr" defTabSz="844083">
              <a:defRPr/>
            </a:pPr>
            <a:r>
              <a:rPr lang="en-US" altLang="ja-JP"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年を展望した医療提供体制の改革について（イメージ）　</a:t>
            </a:r>
          </a:p>
        </p:txBody>
      </p:sp>
      <p:sp>
        <p:nvSpPr>
          <p:cNvPr id="20" name="二等辺三角形 19"/>
          <p:cNvSpPr/>
          <p:nvPr/>
        </p:nvSpPr>
        <p:spPr>
          <a:xfrm>
            <a:off x="2499263" y="4949058"/>
            <a:ext cx="4211430" cy="1127683"/>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2" name="楕円 21"/>
          <p:cNvSpPr/>
          <p:nvPr/>
        </p:nvSpPr>
        <p:spPr>
          <a:xfrm>
            <a:off x="3789749" y="5412098"/>
            <a:ext cx="1639427" cy="32294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endParaRPr>
          </a:p>
        </p:txBody>
      </p:sp>
      <p:sp>
        <p:nvSpPr>
          <p:cNvPr id="16" name="角丸四角形 15"/>
          <p:cNvSpPr/>
          <p:nvPr/>
        </p:nvSpPr>
        <p:spPr>
          <a:xfrm>
            <a:off x="2755260" y="3161086"/>
            <a:ext cx="5920928" cy="1258848"/>
          </a:xfrm>
          <a:prstGeom prst="roundRect">
            <a:avLst>
              <a:gd name="adj" fmla="val 3969"/>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spcAft>
                <a:spcPts val="277"/>
              </a:spcAft>
              <a:defRPr/>
            </a:pPr>
            <a:endParaRPr lang="ja-JP" altLang="en-US" sz="738" dirty="0">
              <a:solidFill>
                <a:prstClr val="black"/>
              </a:solidFill>
            </a:endParaRPr>
          </a:p>
        </p:txBody>
      </p:sp>
      <p:sp>
        <p:nvSpPr>
          <p:cNvPr id="4" name="楕円 3"/>
          <p:cNvSpPr/>
          <p:nvPr/>
        </p:nvSpPr>
        <p:spPr>
          <a:xfrm>
            <a:off x="3092800" y="922110"/>
            <a:ext cx="5155897" cy="3202663"/>
          </a:xfrm>
          <a:prstGeom prst="ellipse">
            <a:avLst/>
          </a:prstGeom>
          <a:gradFill flip="none" rotWithShape="1">
            <a:gsLst>
              <a:gs pos="0">
                <a:srgbClr val="92D050"/>
              </a:gs>
              <a:gs pos="38000">
                <a:srgbClr val="92D050"/>
              </a:gs>
              <a:gs pos="100000">
                <a:srgbClr val="EEF8E4"/>
              </a:gs>
            </a:gsLst>
            <a:path path="circle">
              <a:fillToRect l="50000" t="50000" r="50000" b="50000"/>
            </a:path>
            <a:tileRect/>
          </a:gradFill>
          <a:ln>
            <a:no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5" name="Picture 29"/>
          <p:cNvPicPr>
            <a:picLocks noChangeAspect="1" noChangeArrowheads="1"/>
          </p:cNvPicPr>
          <p:nvPr/>
        </p:nvPicPr>
        <p:blipFill>
          <a:blip r:embed="rId2" cstate="print"/>
          <a:srcRect/>
          <a:stretch>
            <a:fillRect/>
          </a:stretch>
        </p:blipFill>
        <p:spPr bwMode="auto">
          <a:xfrm>
            <a:off x="5599924" y="2601822"/>
            <a:ext cx="732299" cy="367114"/>
          </a:xfrm>
          <a:prstGeom prst="rect">
            <a:avLst/>
          </a:prstGeom>
          <a:noFill/>
          <a:ln w="9525">
            <a:noFill/>
            <a:miter lim="800000"/>
            <a:headEnd/>
            <a:tailEnd/>
          </a:ln>
        </p:spPr>
      </p:pic>
      <p:pic>
        <p:nvPicPr>
          <p:cNvPr id="6" name="Picture 50" descr="MCj00791270000[1]"/>
          <p:cNvPicPr>
            <a:picLocks noChangeAspect="1" noChangeArrowheads="1"/>
          </p:cNvPicPr>
          <p:nvPr/>
        </p:nvPicPr>
        <p:blipFill>
          <a:blip r:embed="rId3" cstate="print"/>
          <a:srcRect/>
          <a:stretch>
            <a:fillRect/>
          </a:stretch>
        </p:blipFill>
        <p:spPr bwMode="auto">
          <a:xfrm>
            <a:off x="6341520" y="2080398"/>
            <a:ext cx="473573" cy="238255"/>
          </a:xfrm>
          <a:prstGeom prst="rect">
            <a:avLst/>
          </a:prstGeom>
          <a:noFill/>
          <a:ln w="9525">
            <a:noFill/>
            <a:miter lim="800000"/>
            <a:headEnd/>
            <a:tailEnd/>
          </a:ln>
        </p:spPr>
      </p:pic>
      <p:pic>
        <p:nvPicPr>
          <p:cNvPr id="11" name="Picture 4" descr="C:\Users\UAYJO\AppData\Local\Microsoft\Windows\Temporary Internet Files\Content.IE5\JF61TTNO\MPj0438513000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58910" y="2588469"/>
            <a:ext cx="439542" cy="273343"/>
          </a:xfrm>
          <a:prstGeom prst="rect">
            <a:avLst/>
          </a:prstGeom>
          <a:noFill/>
          <a:ln w="9525">
            <a:noFill/>
            <a:miter lim="800000"/>
            <a:headEnd/>
            <a:tailEnd/>
          </a:ln>
        </p:spPr>
      </p:pic>
      <p:pic>
        <p:nvPicPr>
          <p:cNvPr id="12" name="Picture 4" descr="C:\Users\OMQUB\Desktop\enkaku_iryou_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4888" y="2125638"/>
            <a:ext cx="438910" cy="390630"/>
          </a:xfrm>
          <a:prstGeom prst="rect">
            <a:avLst/>
          </a:prstGeom>
          <a:noFill/>
          <a:extLst>
            <a:ext uri="{909E8E84-426E-40DD-AFC4-6F175D3DCCD1}">
              <a14:hiddenFill xmlns:a14="http://schemas.microsoft.com/office/drawing/2010/main">
                <a:solidFill>
                  <a:srgbClr val="FFFFFF"/>
                </a:solidFill>
              </a14:hiddenFill>
            </a:ext>
          </a:extLst>
        </p:spPr>
      </p:pic>
      <p:sp>
        <p:nvSpPr>
          <p:cNvPr id="18" name="楕円 17"/>
          <p:cNvSpPr/>
          <p:nvPr/>
        </p:nvSpPr>
        <p:spPr>
          <a:xfrm>
            <a:off x="610968" y="1659677"/>
            <a:ext cx="1899535" cy="1395847"/>
          </a:xfrm>
          <a:prstGeom prst="ellipse">
            <a:avLst/>
          </a:prstGeom>
          <a:gradFill flip="none" rotWithShape="1">
            <a:gsLst>
              <a:gs pos="0">
                <a:srgbClr val="00B050"/>
              </a:gs>
              <a:gs pos="50000">
                <a:srgbClr val="EEF8E4"/>
              </a:gs>
              <a:gs pos="100000">
                <a:srgbClr val="EEF8E4"/>
              </a:gs>
            </a:gsLst>
            <a:path path="circle">
              <a:fillToRect l="50000" t="50000" r="50000" b="50000"/>
            </a:path>
            <a:tileRect/>
          </a:gradFill>
          <a:ln>
            <a:solidFill>
              <a:srgbClr val="92D050"/>
            </a:solid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21" name="Picture 29"/>
          <p:cNvPicPr>
            <a:picLocks noChangeAspect="1" noChangeArrowheads="1"/>
          </p:cNvPicPr>
          <p:nvPr/>
        </p:nvPicPr>
        <p:blipFill>
          <a:blip r:embed="rId2" cstate="print"/>
          <a:srcRect/>
          <a:stretch>
            <a:fillRect/>
          </a:stretch>
        </p:blipFill>
        <p:spPr bwMode="auto">
          <a:xfrm>
            <a:off x="1129418" y="2231451"/>
            <a:ext cx="450522" cy="225854"/>
          </a:xfrm>
          <a:prstGeom prst="rect">
            <a:avLst/>
          </a:prstGeom>
          <a:noFill/>
          <a:ln w="9525">
            <a:noFill/>
            <a:miter lim="800000"/>
            <a:headEnd/>
            <a:tailEnd/>
          </a:ln>
        </p:spPr>
      </p:pic>
      <p:sp>
        <p:nvSpPr>
          <p:cNvPr id="24" name="角丸四角形 23"/>
          <p:cNvSpPr/>
          <p:nvPr/>
        </p:nvSpPr>
        <p:spPr>
          <a:xfrm>
            <a:off x="549890" y="2754906"/>
            <a:ext cx="2063559" cy="965624"/>
          </a:xfrm>
          <a:prstGeom prst="roundRect">
            <a:avLst>
              <a:gd name="adj" fmla="val 6587"/>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marL="79133" indent="-79133" algn="just" defTabSz="844083">
              <a:buFont typeface="Wingdings" panose="05000000000000000000" pitchFamily="2" charset="2"/>
              <a:buChar char="u"/>
              <a:defRPr/>
            </a:pPr>
            <a:r>
              <a:rPr lang="ja-JP" altLang="en-US" sz="831" dirty="0">
                <a:solidFill>
                  <a:prstClr val="black"/>
                </a:solidFill>
              </a:rPr>
              <a:t>医療資源の分散・偏在</a:t>
            </a:r>
            <a:endParaRPr lang="en-US" altLang="ja-JP" sz="831" dirty="0">
              <a:solidFill>
                <a:prstClr val="black"/>
              </a:solidFill>
            </a:endParaRPr>
          </a:p>
          <a:p>
            <a:pPr marL="165593" indent="-165593" algn="just" defTabSz="844083">
              <a:defRPr/>
            </a:pPr>
            <a:r>
              <a:rPr lang="ja-JP" altLang="en-US" sz="831" dirty="0">
                <a:solidFill>
                  <a:prstClr val="black"/>
                </a:solidFill>
              </a:rPr>
              <a:t>　⇒都市部での類似の医療機能を持つ医療機関の林立により医療資源の活用が非効率に</a:t>
            </a:r>
            <a:endParaRPr lang="en-US" altLang="ja-JP" sz="831" dirty="0">
              <a:solidFill>
                <a:prstClr val="black"/>
              </a:solidFill>
            </a:endParaRPr>
          </a:p>
          <a:p>
            <a:pPr marL="165593" indent="-165593" algn="just" defTabSz="844083">
              <a:defRPr/>
            </a:pPr>
            <a:r>
              <a:rPr lang="ja-JP" altLang="en-US" sz="831" dirty="0">
                <a:solidFill>
                  <a:prstClr val="black"/>
                </a:solidFill>
              </a:rPr>
              <a:t>　⇒医師の少ない地域での医療提供量の不足・医師の過剰な負担</a:t>
            </a:r>
            <a:endParaRPr lang="en-US" altLang="ja-JP" sz="831" dirty="0">
              <a:solidFill>
                <a:prstClr val="black"/>
              </a:solidFill>
            </a:endParaRPr>
          </a:p>
          <a:p>
            <a:pPr marL="79133" indent="-79133" defTabSz="844083">
              <a:buFont typeface="Wingdings" panose="05000000000000000000" pitchFamily="2" charset="2"/>
              <a:buChar char="u"/>
              <a:defRPr/>
            </a:pPr>
            <a:r>
              <a:rPr lang="ja-JP" altLang="en-US" sz="831" dirty="0">
                <a:solidFill>
                  <a:prstClr val="black"/>
                </a:solidFill>
              </a:rPr>
              <a:t>疲弊した医療現場は医療安全への不安にも直結</a:t>
            </a:r>
            <a:endParaRPr lang="en-US" altLang="ja-JP" sz="831" dirty="0">
              <a:solidFill>
                <a:prstClr val="black"/>
              </a:solidFill>
            </a:endParaRPr>
          </a:p>
        </p:txBody>
      </p:sp>
      <p:sp>
        <p:nvSpPr>
          <p:cNvPr id="25" name="下矢印 24"/>
          <p:cNvSpPr/>
          <p:nvPr/>
        </p:nvSpPr>
        <p:spPr>
          <a:xfrm>
            <a:off x="2473477" y="2191692"/>
            <a:ext cx="731158" cy="578351"/>
          </a:xfrm>
          <a:prstGeom prst="downArrow">
            <a:avLst/>
          </a:prstGeom>
          <a:solidFill>
            <a:srgbClr val="00B050"/>
          </a:solidFill>
          <a:ln>
            <a:noFill/>
          </a:ln>
          <a:scene3d>
            <a:camera prst="orthographicFront">
              <a:rot lat="1800000" lon="3600000" rev="4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6" name="テキスト ボックス 25"/>
          <p:cNvSpPr txBox="1"/>
          <p:nvPr/>
        </p:nvSpPr>
        <p:spPr>
          <a:xfrm>
            <a:off x="355434" y="1909082"/>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28" name="角丸四角形 27"/>
          <p:cNvSpPr/>
          <p:nvPr/>
        </p:nvSpPr>
        <p:spPr bwMode="auto">
          <a:xfrm>
            <a:off x="445533" y="5779196"/>
            <a:ext cx="3918813" cy="930049"/>
          </a:xfrm>
          <a:prstGeom prst="roundRect">
            <a:avLst>
              <a:gd name="adj" fmla="val 101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ja-JP" altLang="en-US" sz="831" dirty="0">
                <a:solidFill>
                  <a:prstClr val="black"/>
                </a:solidFill>
              </a:rPr>
              <a:t>①医師の労働時間管理の徹底</a:t>
            </a:r>
            <a:endParaRPr lang="en-US" altLang="ja-JP" sz="831" dirty="0">
              <a:solidFill>
                <a:prstClr val="black"/>
              </a:solidFill>
            </a:endParaRPr>
          </a:p>
          <a:p>
            <a:pPr defTabSz="844083">
              <a:defRPr/>
            </a:pPr>
            <a:r>
              <a:rPr lang="ja-JP" altLang="en-US" sz="831" dirty="0">
                <a:solidFill>
                  <a:prstClr val="black"/>
                </a:solidFill>
              </a:rPr>
              <a:t>②医療機関内のマネジメント改革（管理者・医師の意識改革、業務の移管や共同化</a:t>
            </a:r>
            <a:r>
              <a:rPr lang="en-US" altLang="ja-JP" sz="831" dirty="0">
                <a:solidFill>
                  <a:prstClr val="black"/>
                </a:solidFill>
              </a:rPr>
              <a:t/>
            </a:r>
            <a:br>
              <a:rPr lang="en-US" altLang="ja-JP" sz="831" dirty="0">
                <a:solidFill>
                  <a:prstClr val="black"/>
                </a:solidFill>
              </a:rPr>
            </a:br>
            <a:r>
              <a:rPr lang="ja-JP" altLang="en-US" sz="831" dirty="0">
                <a:solidFill>
                  <a:prstClr val="black"/>
                </a:solidFill>
              </a:rPr>
              <a:t>　（タスク・シフティングやタスク・シェアリング）、</a:t>
            </a:r>
            <a:r>
              <a:rPr lang="en-US" altLang="ja-JP" sz="831" dirty="0">
                <a:solidFill>
                  <a:prstClr val="black"/>
                </a:solidFill>
              </a:rPr>
              <a:t>ICT</a:t>
            </a:r>
            <a:r>
              <a:rPr lang="ja-JP" altLang="en-US" sz="831" dirty="0">
                <a:solidFill>
                  <a:prstClr val="black"/>
                </a:solidFill>
              </a:rPr>
              <a:t>等の技術を活用した効率化　等）</a:t>
            </a:r>
            <a:endParaRPr lang="en-US" altLang="ja-JP" sz="831" dirty="0">
              <a:solidFill>
                <a:prstClr val="black"/>
              </a:solidFill>
            </a:endParaRPr>
          </a:p>
          <a:p>
            <a:pPr defTabSz="844083">
              <a:defRPr/>
            </a:pPr>
            <a:r>
              <a:rPr lang="ja-JP" altLang="en-US" sz="831" dirty="0">
                <a:solidFill>
                  <a:prstClr val="black"/>
                </a:solidFill>
              </a:rPr>
              <a:t>③</a:t>
            </a:r>
            <a:r>
              <a:rPr lang="ja-JP" altLang="en-US" sz="831" u="sng" dirty="0">
                <a:solidFill>
                  <a:srgbClr val="FF0000"/>
                </a:solidFill>
              </a:rPr>
              <a:t>医師偏在対策</a:t>
            </a:r>
            <a:r>
              <a:rPr lang="ja-JP" altLang="en-US" sz="831" dirty="0">
                <a:solidFill>
                  <a:prstClr val="black"/>
                </a:solidFill>
              </a:rPr>
              <a:t>による地域における医療従事者等の確保（地域偏在と診療科偏在の是正）</a:t>
            </a:r>
            <a:endParaRPr lang="en-US" altLang="ja-JP" sz="831" dirty="0">
              <a:solidFill>
                <a:prstClr val="black"/>
              </a:solidFill>
            </a:endParaRPr>
          </a:p>
          <a:p>
            <a:pPr defTabSz="844083">
              <a:defRPr/>
            </a:pPr>
            <a:r>
              <a:rPr lang="ja-JP" altLang="en-US" sz="831" dirty="0">
                <a:solidFill>
                  <a:prstClr val="black"/>
                </a:solidFill>
              </a:rPr>
              <a:t>④地域医療提供体制における機能分化・連携、集約化・重点化の推進（これを推進するための医療情報の整理・共有化を含む）⇒</a:t>
            </a:r>
            <a:r>
              <a:rPr lang="ja-JP" altLang="en-US" sz="831" u="sng" dirty="0">
                <a:solidFill>
                  <a:srgbClr val="FF0000"/>
                </a:solidFill>
              </a:rPr>
              <a:t>地域医療構想の実現</a:t>
            </a:r>
            <a:endParaRPr lang="en-US" altLang="ja-JP" sz="831" u="sng" dirty="0">
              <a:solidFill>
                <a:srgbClr val="FF0000"/>
              </a:solidFill>
            </a:endParaRPr>
          </a:p>
        </p:txBody>
      </p:sp>
      <p:sp>
        <p:nvSpPr>
          <p:cNvPr id="30" name="角丸四角形 29"/>
          <p:cNvSpPr/>
          <p:nvPr/>
        </p:nvSpPr>
        <p:spPr bwMode="auto">
          <a:xfrm>
            <a:off x="1520995" y="4911948"/>
            <a:ext cx="6337374" cy="460481"/>
          </a:xfrm>
          <a:prstGeom prst="roundRect">
            <a:avLst>
              <a:gd name="adj" fmla="val 773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33231" bIns="41431" anchor="ctr"/>
          <a:lstStyle/>
          <a:p>
            <a:pPr marL="79133" indent="-79133" defTabSz="844083">
              <a:defRPr/>
            </a:pPr>
            <a:r>
              <a:rPr lang="ja-JP" altLang="en-US" sz="831" dirty="0">
                <a:solidFill>
                  <a:prstClr val="black"/>
                </a:solidFill>
              </a:rPr>
              <a:t>①全ての公立・公的医療機関等における具体的対応方針の合意形成</a:t>
            </a:r>
            <a:endParaRPr lang="en-US" altLang="ja-JP" sz="831" dirty="0">
              <a:solidFill>
                <a:prstClr val="black"/>
              </a:solidFill>
            </a:endParaRPr>
          </a:p>
          <a:p>
            <a:pPr marL="79133" indent="-79133" defTabSz="844083">
              <a:defRPr/>
            </a:pPr>
            <a:r>
              <a:rPr lang="ja-JP" altLang="en-US" sz="831" dirty="0">
                <a:solidFill>
                  <a:prstClr val="black"/>
                </a:solidFill>
              </a:rPr>
              <a:t>②合意形成された具体的対応方針の検証と地域医療構想の実現に向けた更なる対策</a:t>
            </a:r>
            <a:endParaRPr lang="en-US" altLang="ja-JP" sz="738" dirty="0">
              <a:solidFill>
                <a:prstClr val="black"/>
              </a:solidFill>
            </a:endParaRPr>
          </a:p>
          <a:p>
            <a:pPr defTabSz="844083">
              <a:defRPr/>
            </a:pPr>
            <a:r>
              <a:rPr lang="ja-JP" altLang="en-US" sz="831" dirty="0">
                <a:solidFill>
                  <a:prstClr val="black"/>
                </a:solidFill>
              </a:rPr>
              <a:t>③かかりつけ医が役割を発揮するための適切なオンライン診療等を推進するための適切なルール整備　等</a:t>
            </a:r>
          </a:p>
        </p:txBody>
      </p:sp>
      <p:sp>
        <p:nvSpPr>
          <p:cNvPr id="32" name="右矢印 31"/>
          <p:cNvSpPr/>
          <p:nvPr/>
        </p:nvSpPr>
        <p:spPr>
          <a:xfrm>
            <a:off x="681552" y="3852227"/>
            <a:ext cx="1863152" cy="265876"/>
          </a:xfrm>
          <a:prstGeom prst="rightArrow">
            <a:avLst/>
          </a:prstGeom>
          <a:gradFill flip="none" rotWithShape="1">
            <a:gsLst>
              <a:gs pos="0">
                <a:srgbClr val="92D050"/>
              </a:gs>
              <a:gs pos="38000">
                <a:srgbClr val="92D050"/>
              </a:gs>
              <a:gs pos="100000">
                <a:srgbClr val="EEF8E4"/>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3" name="テキスト ボックス 32"/>
          <p:cNvSpPr txBox="1"/>
          <p:nvPr/>
        </p:nvSpPr>
        <p:spPr>
          <a:xfrm>
            <a:off x="346543" y="3688898"/>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34" name="テキスト ボックス 33"/>
          <p:cNvSpPr txBox="1"/>
          <p:nvPr/>
        </p:nvSpPr>
        <p:spPr>
          <a:xfrm>
            <a:off x="2067701" y="3654061"/>
            <a:ext cx="759222" cy="262829"/>
          </a:xfrm>
          <a:prstGeom prst="rect">
            <a:avLst/>
          </a:prstGeom>
          <a:noFill/>
        </p:spPr>
        <p:txBody>
          <a:bodyPr wrap="square" rtlCol="0">
            <a:spAutoFit/>
          </a:bodyPr>
          <a:lstStyle/>
          <a:p>
            <a:pPr algn="ctr" defTabSz="844083">
              <a:defRPr/>
            </a:pPr>
            <a:r>
              <a:rPr lang="en-US" altLang="ja-JP" sz="1108" dirty="0">
                <a:solidFill>
                  <a:prstClr val="black"/>
                </a:solidFill>
              </a:rPr>
              <a:t>2040</a:t>
            </a:r>
            <a:r>
              <a:rPr lang="ja-JP" altLang="en-US" sz="1108" dirty="0">
                <a:solidFill>
                  <a:prstClr val="black"/>
                </a:solidFill>
              </a:rPr>
              <a:t>年</a:t>
            </a:r>
          </a:p>
        </p:txBody>
      </p:sp>
      <p:sp>
        <p:nvSpPr>
          <p:cNvPr id="35" name="楕円 34"/>
          <p:cNvSpPr/>
          <p:nvPr/>
        </p:nvSpPr>
        <p:spPr>
          <a:xfrm>
            <a:off x="1410048" y="3918696"/>
            <a:ext cx="142843" cy="1329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7" name="テキスト ボックス 36"/>
          <p:cNvSpPr txBox="1"/>
          <p:nvPr/>
        </p:nvSpPr>
        <p:spPr>
          <a:xfrm>
            <a:off x="1505507" y="4097607"/>
            <a:ext cx="1129972" cy="404726"/>
          </a:xfrm>
          <a:prstGeom prst="rect">
            <a:avLst/>
          </a:prstGeom>
          <a:noFill/>
        </p:spPr>
        <p:txBody>
          <a:bodyPr wrap="square" rtlCol="0">
            <a:spAutoFit/>
          </a:bodyPr>
          <a:lstStyle/>
          <a:p>
            <a:pPr algn="ctr" defTabSz="844083">
              <a:defRPr/>
            </a:pPr>
            <a:r>
              <a:rPr lang="en-US" altLang="ja-JP" sz="1015" b="1" u="sng" dirty="0">
                <a:solidFill>
                  <a:srgbClr val="0070C0"/>
                </a:solidFill>
              </a:rPr>
              <a:t>2025</a:t>
            </a:r>
            <a:r>
              <a:rPr lang="ja-JP" altLang="en-US" sz="1015" b="1" u="sng" dirty="0">
                <a:solidFill>
                  <a:srgbClr val="0070C0"/>
                </a:solidFill>
              </a:rPr>
              <a:t>年までに</a:t>
            </a:r>
            <a:endParaRPr lang="en-US" altLang="ja-JP" sz="1015" b="1" u="sng" dirty="0">
              <a:solidFill>
                <a:srgbClr val="0070C0"/>
              </a:solidFill>
            </a:endParaRPr>
          </a:p>
          <a:p>
            <a:pPr algn="ctr" defTabSz="844083">
              <a:defRPr/>
            </a:pPr>
            <a:r>
              <a:rPr lang="ja-JP" altLang="en-US" sz="1015" b="1" u="sng" dirty="0">
                <a:solidFill>
                  <a:srgbClr val="0070C0"/>
                </a:solidFill>
              </a:rPr>
              <a:t>着手すべきこと</a:t>
            </a:r>
          </a:p>
        </p:txBody>
      </p:sp>
      <p:sp>
        <p:nvSpPr>
          <p:cNvPr id="38" name="楕円 37"/>
          <p:cNvSpPr/>
          <p:nvPr/>
        </p:nvSpPr>
        <p:spPr>
          <a:xfrm>
            <a:off x="4696015" y="2245019"/>
            <a:ext cx="930565" cy="25067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7" name="Picture 2" descr="http://otoba.ame-zaiku.com/th/030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8738" y="2163345"/>
            <a:ext cx="317844" cy="46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20" descr="doctor4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5422" y="2230477"/>
            <a:ext cx="383487" cy="46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22" descr="work_w01.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616297" y="2096876"/>
            <a:ext cx="205554" cy="47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doctor_illust07_02.gif"/>
          <p:cNvPicPr>
            <a:picLocks noChangeAspect="1"/>
          </p:cNvPicPr>
          <p:nvPr/>
        </p:nvPicPr>
        <p:blipFill>
          <a:blip r:embed="rId9" cstate="print"/>
          <a:stretch>
            <a:fillRect/>
          </a:stretch>
        </p:blipFill>
        <p:spPr>
          <a:xfrm>
            <a:off x="5092870" y="2021151"/>
            <a:ext cx="267834" cy="296535"/>
          </a:xfrm>
          <a:prstGeom prst="rect">
            <a:avLst/>
          </a:prstGeom>
        </p:spPr>
      </p:pic>
      <p:sp>
        <p:nvSpPr>
          <p:cNvPr id="39" name="テキスト ボックス 38"/>
          <p:cNvSpPr txBox="1"/>
          <p:nvPr/>
        </p:nvSpPr>
        <p:spPr>
          <a:xfrm>
            <a:off x="4140377" y="1937817"/>
            <a:ext cx="1337341" cy="205890"/>
          </a:xfrm>
          <a:prstGeom prst="rect">
            <a:avLst/>
          </a:prstGeom>
          <a:noFill/>
        </p:spPr>
        <p:txBody>
          <a:bodyPr wrap="square" rtlCol="0">
            <a:spAutoFit/>
          </a:bodyPr>
          <a:lstStyle/>
          <a:p>
            <a:pPr algn="ctr" defTabSz="844083">
              <a:defRPr/>
            </a:pPr>
            <a:r>
              <a:rPr lang="ja-JP" altLang="en-US" sz="738" dirty="0">
                <a:solidFill>
                  <a:prstClr val="black"/>
                </a:solidFill>
              </a:rPr>
              <a:t>円滑なチーム医療</a:t>
            </a:r>
          </a:p>
        </p:txBody>
      </p:sp>
      <p:cxnSp>
        <p:nvCxnSpPr>
          <p:cNvPr id="41" name="直線コネクタ 40"/>
          <p:cNvCxnSpPr/>
          <p:nvPr/>
        </p:nvCxnSpPr>
        <p:spPr>
          <a:xfrm>
            <a:off x="4274762" y="2517184"/>
            <a:ext cx="1202956" cy="283503"/>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026506" y="2179771"/>
            <a:ext cx="1199439" cy="433004"/>
          </a:xfrm>
          <a:prstGeom prst="rect">
            <a:avLst/>
          </a:prstGeom>
          <a:noFill/>
        </p:spPr>
        <p:txBody>
          <a:bodyPr wrap="square" rtlCol="0">
            <a:spAutoFit/>
          </a:bodyPr>
          <a:lstStyle/>
          <a:p>
            <a:pPr algn="ctr" defTabSz="844083">
              <a:defRPr/>
            </a:pPr>
            <a:r>
              <a:rPr lang="ja-JP" altLang="en-US" sz="738" dirty="0">
                <a:solidFill>
                  <a:prstClr val="black"/>
                </a:solidFill>
              </a:rPr>
              <a:t>かかりつけ医が役割を発揮できる適切なオンライン診療等医療アクセス確保</a:t>
            </a:r>
          </a:p>
        </p:txBody>
      </p:sp>
      <p:cxnSp>
        <p:nvCxnSpPr>
          <p:cNvPr id="43" name="直線コネクタ 42"/>
          <p:cNvCxnSpPr/>
          <p:nvPr/>
        </p:nvCxnSpPr>
        <p:spPr>
          <a:xfrm flipV="1">
            <a:off x="6385178" y="2418235"/>
            <a:ext cx="593755" cy="36995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836968" y="2635788"/>
            <a:ext cx="1337341" cy="319446"/>
          </a:xfrm>
          <a:prstGeom prst="rect">
            <a:avLst/>
          </a:prstGeom>
          <a:noFill/>
        </p:spPr>
        <p:txBody>
          <a:bodyPr wrap="square" rtlCol="0">
            <a:spAutoFit/>
          </a:bodyPr>
          <a:lstStyle/>
          <a:p>
            <a:pPr algn="ctr" defTabSz="844083">
              <a:defRPr/>
            </a:pPr>
            <a:r>
              <a:rPr lang="ja-JP" altLang="en-US" sz="738" dirty="0">
                <a:solidFill>
                  <a:prstClr val="black"/>
                </a:solidFill>
              </a:rPr>
              <a:t>地域医療連携に</a:t>
            </a:r>
            <a:endParaRPr lang="en-US" altLang="ja-JP" sz="738" dirty="0">
              <a:solidFill>
                <a:prstClr val="black"/>
              </a:solidFill>
            </a:endParaRPr>
          </a:p>
          <a:p>
            <a:pPr algn="ctr" defTabSz="844083">
              <a:defRPr/>
            </a:pPr>
            <a:r>
              <a:rPr lang="ja-JP" altLang="en-US" sz="738" dirty="0">
                <a:solidFill>
                  <a:prstClr val="black"/>
                </a:solidFill>
              </a:rPr>
              <a:t>必要なコンサルテーション</a:t>
            </a:r>
          </a:p>
        </p:txBody>
      </p:sp>
      <p:pic>
        <p:nvPicPr>
          <p:cNvPr id="5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00832" y="2199938"/>
            <a:ext cx="477751" cy="40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角丸四角形 45"/>
          <p:cNvSpPr/>
          <p:nvPr/>
        </p:nvSpPr>
        <p:spPr bwMode="auto">
          <a:xfrm>
            <a:off x="434042" y="4655380"/>
            <a:ext cx="8242146" cy="2072175"/>
          </a:xfrm>
          <a:prstGeom prst="roundRect">
            <a:avLst>
              <a:gd name="adj" fmla="val 8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endParaRPr lang="en-US" altLang="ja-JP" sz="969" dirty="0">
              <a:solidFill>
                <a:prstClr val="black"/>
              </a:solidFill>
            </a:endParaRPr>
          </a:p>
        </p:txBody>
      </p:sp>
      <p:sp>
        <p:nvSpPr>
          <p:cNvPr id="52" name="ホームベース 51"/>
          <p:cNvSpPr/>
          <p:nvPr/>
        </p:nvSpPr>
        <p:spPr>
          <a:xfrm>
            <a:off x="434042" y="4581856"/>
            <a:ext cx="2991102" cy="179096"/>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年を展望した</a:t>
            </a: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2025</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年までに着手すべきこと</a:t>
            </a:r>
          </a:p>
        </p:txBody>
      </p:sp>
      <p:sp>
        <p:nvSpPr>
          <p:cNvPr id="2" name="L 字 1"/>
          <p:cNvSpPr/>
          <p:nvPr/>
        </p:nvSpPr>
        <p:spPr>
          <a:xfrm rot="10800000">
            <a:off x="426079" y="1759667"/>
            <a:ext cx="8250109" cy="2734765"/>
          </a:xfrm>
          <a:prstGeom prst="corner">
            <a:avLst>
              <a:gd name="adj1" fmla="val 58702"/>
              <a:gd name="adj2" fmla="val 30454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0" name="ホームベース 59"/>
          <p:cNvSpPr/>
          <p:nvPr/>
        </p:nvSpPr>
        <p:spPr>
          <a:xfrm>
            <a:off x="425249" y="1693199"/>
            <a:ext cx="3539893" cy="145574"/>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年の医療提供体制</a:t>
            </a:r>
            <a:r>
              <a:rPr lang="ja-JP" altLang="en-US" sz="831" dirty="0">
                <a:solidFill>
                  <a:prstClr val="white"/>
                </a:solidFill>
                <a:latin typeface="ＤＨＰ特太ゴシック体" panose="020B0500000000000000" pitchFamily="50" charset="-128"/>
                <a:ea typeface="ＤＨＰ特太ゴシック体" panose="020B0500000000000000" pitchFamily="50" charset="-128"/>
              </a:rPr>
              <a:t>（医療ニーズに応じたヒト、モノの配置</a:t>
            </a:r>
            <a:r>
              <a:rPr lang="en-US" altLang="ja-JP" sz="831" dirty="0">
                <a:solidFill>
                  <a:prstClr val="white"/>
                </a:solidFill>
                <a:latin typeface="ＤＨＰ特太ゴシック体" panose="020B0500000000000000" pitchFamily="50" charset="-128"/>
                <a:ea typeface="ＤＨＰ特太ゴシック体" panose="020B0500000000000000" pitchFamily="50" charset="-128"/>
              </a:rPr>
              <a:t>)</a:t>
            </a:r>
          </a:p>
        </p:txBody>
      </p:sp>
      <p:cxnSp>
        <p:nvCxnSpPr>
          <p:cNvPr id="14" name="直線矢印コネクタ 13"/>
          <p:cNvCxnSpPr/>
          <p:nvPr/>
        </p:nvCxnSpPr>
        <p:spPr>
          <a:xfrm flipH="1" flipV="1">
            <a:off x="1627191" y="2364400"/>
            <a:ext cx="218623" cy="1629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1740041" y="2469020"/>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都市部集中</a:t>
            </a:r>
          </a:p>
        </p:txBody>
      </p:sp>
      <p:pic>
        <p:nvPicPr>
          <p:cNvPr id="64" name="Picture 29"/>
          <p:cNvPicPr>
            <a:picLocks noChangeAspect="1" noChangeArrowheads="1"/>
          </p:cNvPicPr>
          <p:nvPr/>
        </p:nvPicPr>
        <p:blipFill>
          <a:blip r:embed="rId2" cstate="print"/>
          <a:srcRect/>
          <a:stretch>
            <a:fillRect/>
          </a:stretch>
        </p:blipFill>
        <p:spPr bwMode="auto">
          <a:xfrm>
            <a:off x="1594700" y="2098513"/>
            <a:ext cx="450522" cy="225854"/>
          </a:xfrm>
          <a:prstGeom prst="rect">
            <a:avLst/>
          </a:prstGeom>
          <a:noFill/>
          <a:ln w="9525">
            <a:noFill/>
            <a:miter lim="800000"/>
            <a:headEnd/>
            <a:tailEnd/>
          </a:ln>
        </p:spPr>
      </p:pic>
      <p:cxnSp>
        <p:nvCxnSpPr>
          <p:cNvPr id="65" name="直線矢印コネクタ 64"/>
          <p:cNvCxnSpPr/>
          <p:nvPr/>
        </p:nvCxnSpPr>
        <p:spPr>
          <a:xfrm>
            <a:off x="1308573" y="2085416"/>
            <a:ext cx="71959" cy="1084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1564872" y="2030181"/>
            <a:ext cx="160556" cy="94778"/>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915249" y="1930746"/>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機能の重複</a:t>
            </a:r>
          </a:p>
        </p:txBody>
      </p:sp>
      <p:sp>
        <p:nvSpPr>
          <p:cNvPr id="57" name="テキスト ボックス 56"/>
          <p:cNvSpPr txBox="1"/>
          <p:nvPr/>
        </p:nvSpPr>
        <p:spPr>
          <a:xfrm>
            <a:off x="7038739" y="2030181"/>
            <a:ext cx="1462316" cy="205890"/>
          </a:xfrm>
          <a:prstGeom prst="rect">
            <a:avLst/>
          </a:prstGeom>
          <a:noFill/>
        </p:spPr>
        <p:txBody>
          <a:bodyPr wrap="square" rtlCol="0">
            <a:spAutoFit/>
          </a:bodyPr>
          <a:lstStyle/>
          <a:p>
            <a:pPr defTabSz="844083">
              <a:defRPr/>
            </a:pPr>
            <a:r>
              <a:rPr lang="en-US" altLang="ja-JP" sz="738" dirty="0">
                <a:solidFill>
                  <a:prstClr val="black"/>
                </a:solidFill>
              </a:rPr>
              <a:t>ICT</a:t>
            </a:r>
            <a:r>
              <a:rPr lang="ja-JP" altLang="en-US" sz="738" dirty="0">
                <a:solidFill>
                  <a:prstClr val="black"/>
                </a:solidFill>
              </a:rPr>
              <a:t>等の活用による負担軽減</a:t>
            </a:r>
          </a:p>
        </p:txBody>
      </p:sp>
      <p:sp>
        <p:nvSpPr>
          <p:cNvPr id="84" name="テキスト ボックス 83"/>
          <p:cNvSpPr txBox="1"/>
          <p:nvPr/>
        </p:nvSpPr>
        <p:spPr>
          <a:xfrm>
            <a:off x="3232293" y="1910424"/>
            <a:ext cx="886871" cy="291170"/>
          </a:xfrm>
          <a:prstGeom prst="rect">
            <a:avLst/>
          </a:prstGeom>
          <a:noFill/>
        </p:spPr>
        <p:txBody>
          <a:bodyPr wrap="square" rtlCol="0">
            <a:spAutoFit/>
          </a:bodyPr>
          <a:lstStyle/>
          <a:p>
            <a:pPr algn="ctr" defTabSz="844083">
              <a:defRPr/>
            </a:pPr>
            <a:r>
              <a:rPr lang="en-US" altLang="ja-JP" sz="1292" b="1" u="sng" dirty="0">
                <a:solidFill>
                  <a:srgbClr val="FF0000"/>
                </a:solidFill>
              </a:rPr>
              <a:t>2040</a:t>
            </a:r>
            <a:r>
              <a:rPr lang="ja-JP" altLang="en-US" sz="1292" b="1" u="sng" dirty="0">
                <a:solidFill>
                  <a:srgbClr val="FF0000"/>
                </a:solidFill>
              </a:rPr>
              <a:t>年</a:t>
            </a:r>
            <a:endParaRPr lang="en-US" altLang="ja-JP" sz="1292" b="1" u="sng" dirty="0">
              <a:solidFill>
                <a:srgbClr val="FF0000"/>
              </a:solidFill>
            </a:endParaRPr>
          </a:p>
        </p:txBody>
      </p:sp>
      <p:cxnSp>
        <p:nvCxnSpPr>
          <p:cNvPr id="86" name="直線コネクタ 85"/>
          <p:cNvCxnSpPr/>
          <p:nvPr/>
        </p:nvCxnSpPr>
        <p:spPr>
          <a:xfrm>
            <a:off x="2861542" y="3308092"/>
            <a:ext cx="2028678" cy="5150"/>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cxnSp>
        <p:nvCxnSpPr>
          <p:cNvPr id="89" name="直線コネクタ 88"/>
          <p:cNvCxnSpPr/>
          <p:nvPr/>
        </p:nvCxnSpPr>
        <p:spPr>
          <a:xfrm>
            <a:off x="2869281" y="3916134"/>
            <a:ext cx="3778221" cy="2562"/>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sp>
        <p:nvSpPr>
          <p:cNvPr id="88" name="正方形/長方形 87"/>
          <p:cNvSpPr/>
          <p:nvPr/>
        </p:nvSpPr>
        <p:spPr>
          <a:xfrm>
            <a:off x="2797408" y="3140968"/>
            <a:ext cx="5998560" cy="1273169"/>
          </a:xfrm>
          <a:prstGeom prst="rect">
            <a:avLst/>
          </a:prstGeom>
        </p:spPr>
        <p:txBody>
          <a:bodyPr wrap="square">
            <a:spAutoFit/>
          </a:bodyPr>
          <a:lstStyle/>
          <a:p>
            <a:pPr defTabSz="844083">
              <a:spcAft>
                <a:spcPts val="277"/>
              </a:spcAft>
              <a:defRPr/>
            </a:pPr>
            <a:r>
              <a:rPr lang="ja-JP" altLang="en-US" sz="969" dirty="0">
                <a:solidFill>
                  <a:prstClr val="black"/>
                </a:solidFill>
              </a:rPr>
              <a:t>どこにいても必要な医療を最適な形で</a:t>
            </a:r>
            <a:endParaRPr lang="en-US" altLang="ja-JP" sz="969"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限られた医療資源の配置の最適化（医療従事者、病床、医療機器）</a:t>
            </a:r>
            <a:endParaRPr lang="en-US" altLang="ja-JP" sz="831" dirty="0">
              <a:solidFill>
                <a:prstClr val="black"/>
              </a:solidFill>
            </a:endParaRPr>
          </a:p>
          <a:p>
            <a:pPr marL="87925" defTabSz="844083">
              <a:defRPr/>
            </a:pPr>
            <a:r>
              <a:rPr lang="ja-JP" altLang="en-US" sz="831" dirty="0">
                <a:solidFill>
                  <a:prstClr val="black"/>
                </a:solidFill>
              </a:rPr>
              <a:t>　　⇒医療計画に「地域医療構想」「医師確保計画」が盛り込まれ、総合的な医療提供体制改革が可能に</a:t>
            </a:r>
            <a:endParaRPr lang="en-US" altLang="ja-JP" sz="831"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かかりつけ医が役割を発揮するための地域医療連携や適切なオンライン診療の実施</a:t>
            </a:r>
            <a:endParaRPr lang="en-US" altLang="ja-JP" sz="831" dirty="0">
              <a:solidFill>
                <a:prstClr val="black"/>
              </a:solidFill>
            </a:endParaRPr>
          </a:p>
          <a:p>
            <a:pPr defTabSz="844083">
              <a:spcBef>
                <a:spcPts val="277"/>
              </a:spcBef>
              <a:spcAft>
                <a:spcPts val="277"/>
              </a:spcAft>
              <a:defRPr/>
            </a:pPr>
            <a:r>
              <a:rPr lang="ja-JP" altLang="en-US" sz="969" dirty="0">
                <a:solidFill>
                  <a:prstClr val="black"/>
                </a:solidFill>
              </a:rPr>
              <a:t>医師・医療従事者の働き方改革で、より質が高く安全で効率的な医療へ</a:t>
            </a:r>
            <a:endParaRPr lang="en-US" altLang="ja-JP" sz="969"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人員配置の最適化や</a:t>
            </a:r>
            <a:r>
              <a:rPr lang="en-US" altLang="ja-JP" sz="831" dirty="0">
                <a:solidFill>
                  <a:prstClr val="black"/>
                </a:solidFill>
              </a:rPr>
              <a:t>ICT</a:t>
            </a:r>
            <a:r>
              <a:rPr lang="ja-JP" altLang="en-US" sz="831" dirty="0">
                <a:solidFill>
                  <a:prstClr val="black"/>
                </a:solidFill>
              </a:rPr>
              <a:t>等の技術を活用したチーム医療の推進と業務の効率化</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医療の質や安全の確保に資する医療従事者の健康確保や負担軽減</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業務の移管や共同化（タスク・シフティング、タスク・シェアリング）の浸透</a:t>
            </a:r>
            <a:endParaRPr lang="en-US" altLang="ja-JP" sz="831" dirty="0">
              <a:solidFill>
                <a:prstClr val="black"/>
              </a:solidFill>
            </a:endParaRPr>
          </a:p>
        </p:txBody>
      </p:sp>
      <p:sp>
        <p:nvSpPr>
          <p:cNvPr id="95" name="テキスト ボックス 94"/>
          <p:cNvSpPr txBox="1"/>
          <p:nvPr/>
        </p:nvSpPr>
        <p:spPr>
          <a:xfrm>
            <a:off x="361138" y="5591233"/>
            <a:ext cx="2750728"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医師・医療従事者の働き方改革の推進</a:t>
            </a:r>
          </a:p>
        </p:txBody>
      </p:sp>
      <p:sp>
        <p:nvSpPr>
          <p:cNvPr id="96" name="テキスト ボックス 95"/>
          <p:cNvSpPr txBox="1"/>
          <p:nvPr/>
        </p:nvSpPr>
        <p:spPr>
          <a:xfrm>
            <a:off x="2483001" y="4725829"/>
            <a:ext cx="4129036"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地域医療構想の実現等</a:t>
            </a:r>
            <a:endParaRPr lang="ja-JP" altLang="en-US" sz="1015" u="sng" dirty="0">
              <a:solidFill>
                <a:srgbClr val="0070C0"/>
              </a:solidFill>
              <a:latin typeface="HGSｺﾞｼｯｸE" panose="020B0900000000000000" pitchFamily="50" charset="-128"/>
              <a:ea typeface="HGSｺﾞｼｯｸE" panose="020B0900000000000000" pitchFamily="50" charset="-128"/>
            </a:endParaRPr>
          </a:p>
        </p:txBody>
      </p:sp>
      <p:sp>
        <p:nvSpPr>
          <p:cNvPr id="98" name="角丸四角形 97"/>
          <p:cNvSpPr/>
          <p:nvPr/>
        </p:nvSpPr>
        <p:spPr bwMode="auto">
          <a:xfrm>
            <a:off x="4821850" y="5779487"/>
            <a:ext cx="3854337" cy="930049"/>
          </a:xfrm>
          <a:prstGeom prst="roundRect">
            <a:avLst>
              <a:gd name="adj" fmla="val 494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marL="79133" indent="-79133" algn="just" defTabSz="844083">
              <a:defRPr/>
            </a:pPr>
            <a:r>
              <a:rPr lang="ja-JP" altLang="en-US" sz="831" dirty="0">
                <a:solidFill>
                  <a:prstClr val="black"/>
                </a:solidFill>
              </a:rPr>
              <a:t>①地域医療構想や</a:t>
            </a:r>
            <a:r>
              <a:rPr lang="en-US" altLang="ja-JP" sz="831" dirty="0">
                <a:solidFill>
                  <a:prstClr val="black"/>
                </a:solidFill>
              </a:rPr>
              <a:t>2040</a:t>
            </a:r>
            <a:r>
              <a:rPr lang="ja-JP" altLang="en-US" sz="831" dirty="0">
                <a:solidFill>
                  <a:prstClr val="black"/>
                </a:solidFill>
              </a:rPr>
              <a:t>年の医療提供体制の展望と整合した</a:t>
            </a:r>
            <a:r>
              <a:rPr lang="ja-JP" altLang="en-US" sz="831" u="sng" dirty="0">
                <a:solidFill>
                  <a:srgbClr val="FF0000"/>
                </a:solidFill>
              </a:rPr>
              <a:t>医師偏在対策</a:t>
            </a:r>
            <a:r>
              <a:rPr lang="ja-JP" altLang="en-US" sz="831" dirty="0">
                <a:solidFill>
                  <a:prstClr val="black"/>
                </a:solidFill>
              </a:rPr>
              <a:t>の施行</a:t>
            </a:r>
            <a:endParaRPr lang="en-US" altLang="ja-JP" sz="831" dirty="0">
              <a:solidFill>
                <a:prstClr val="black"/>
              </a:solidFill>
            </a:endParaRPr>
          </a:p>
          <a:p>
            <a:pPr marL="79133" indent="-79133" algn="just" defTabSz="844083">
              <a:defRPr/>
            </a:pPr>
            <a:r>
              <a:rPr lang="ja-JP" altLang="en-US" sz="831" dirty="0">
                <a:solidFill>
                  <a:prstClr val="black"/>
                </a:solidFill>
              </a:rPr>
              <a:t>　・　医師偏在指標に基づく医師確保計画の策定と必要な施策の推進</a:t>
            </a:r>
            <a:endParaRPr lang="en-US" altLang="ja-JP" sz="831" dirty="0">
              <a:solidFill>
                <a:prstClr val="black"/>
              </a:solidFill>
            </a:endParaRPr>
          </a:p>
          <a:p>
            <a:pPr marL="79133" indent="-79133" algn="just" defTabSz="844083">
              <a:defRPr/>
            </a:pPr>
            <a:r>
              <a:rPr lang="ja-JP" altLang="en-US" sz="831" dirty="0">
                <a:solidFill>
                  <a:prstClr val="black"/>
                </a:solidFill>
              </a:rPr>
              <a:t>　・　将来の医療ニーズに応じた地域枠の設定・拡充　</a:t>
            </a:r>
            <a:endParaRPr lang="en-US" altLang="ja-JP" sz="831" dirty="0">
              <a:solidFill>
                <a:prstClr val="black"/>
              </a:solidFill>
            </a:endParaRPr>
          </a:p>
          <a:p>
            <a:pPr marL="79133" indent="-79133" algn="just" defTabSz="844083">
              <a:defRPr/>
            </a:pPr>
            <a:r>
              <a:rPr lang="ja-JP" altLang="en-US" sz="831" dirty="0">
                <a:solidFill>
                  <a:prstClr val="black"/>
                </a:solidFill>
              </a:rPr>
              <a:t>　・　地域ごとに異なる人口構成の変化等に対応した将来の診療科別必要医師数を　都道府県ごとに算出</a:t>
            </a:r>
            <a:endParaRPr lang="en-US" altLang="ja-JP" sz="831" dirty="0">
              <a:solidFill>
                <a:prstClr val="black"/>
              </a:solidFill>
            </a:endParaRPr>
          </a:p>
          <a:p>
            <a:pPr marL="79133" indent="-79133" algn="just" defTabSz="844083">
              <a:defRPr/>
            </a:pPr>
            <a:r>
              <a:rPr lang="ja-JP" altLang="en-US" sz="831" dirty="0">
                <a:solidFill>
                  <a:prstClr val="black"/>
                </a:solidFill>
              </a:rPr>
              <a:t>②　総合的な診療能力を有する医師の確保等のプライマリ・ケアへの対応</a:t>
            </a:r>
          </a:p>
        </p:txBody>
      </p:sp>
      <p:sp>
        <p:nvSpPr>
          <p:cNvPr id="99" name="テキスト ボックス 98"/>
          <p:cNvSpPr txBox="1"/>
          <p:nvPr/>
        </p:nvSpPr>
        <p:spPr>
          <a:xfrm>
            <a:off x="5482987" y="5592996"/>
            <a:ext cx="3533001"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実効性のある医師偏在対策の着実な推進</a:t>
            </a:r>
          </a:p>
        </p:txBody>
      </p:sp>
      <p:sp>
        <p:nvSpPr>
          <p:cNvPr id="100" name="角丸四角形 99"/>
          <p:cNvSpPr/>
          <p:nvPr/>
        </p:nvSpPr>
        <p:spPr>
          <a:xfrm>
            <a:off x="383498" y="965877"/>
            <a:ext cx="8349343" cy="697409"/>
          </a:xfrm>
          <a:prstGeom prst="roundRect">
            <a:avLst>
              <a:gd name="adj" fmla="val 9502"/>
            </a:avLst>
          </a:prstGeom>
          <a:solidFill>
            <a:srgbClr val="FFFF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133" indent="-79133" defTabSz="844083">
              <a:defRPr/>
            </a:pPr>
            <a:r>
              <a:rPr lang="ja-JP" altLang="en-US" sz="1108" dirty="0">
                <a:solidFill>
                  <a:prstClr val="black"/>
                </a:solidFill>
              </a:rPr>
              <a:t>◯医療提供体制の改革については</a:t>
            </a:r>
            <a:r>
              <a:rPr lang="en-US" altLang="ja-JP" sz="1108" dirty="0">
                <a:solidFill>
                  <a:prstClr val="black"/>
                </a:solidFill>
              </a:rPr>
              <a:t>2025</a:t>
            </a:r>
            <a:r>
              <a:rPr lang="ja-JP" altLang="en-US" sz="1108" dirty="0">
                <a:solidFill>
                  <a:prstClr val="black"/>
                </a:solidFill>
              </a:rPr>
              <a:t>年を目指した地域医療構想の実現等に取り組んでいるが、</a:t>
            </a:r>
            <a:r>
              <a:rPr lang="en-US" altLang="ja-JP" sz="1108" dirty="0">
                <a:solidFill>
                  <a:prstClr val="black"/>
                </a:solidFill>
              </a:rPr>
              <a:t>2025</a:t>
            </a:r>
            <a:r>
              <a:rPr lang="ja-JP" altLang="en-US" sz="1108" dirty="0">
                <a:solidFill>
                  <a:prstClr val="black"/>
                </a:solidFill>
              </a:rPr>
              <a:t>年以降も少子高齢化の進展</a:t>
            </a:r>
            <a:r>
              <a:rPr lang="ja-JP" altLang="en-US" sz="1108" dirty="0" smtClean="0">
                <a:solidFill>
                  <a:prstClr val="black"/>
                </a:solidFill>
              </a:rPr>
              <a:t>が</a:t>
            </a:r>
            <a:endParaRPr lang="en-US" altLang="ja-JP" sz="1108" dirty="0" smtClean="0">
              <a:solidFill>
                <a:prstClr val="black"/>
              </a:solidFill>
            </a:endParaRPr>
          </a:p>
          <a:p>
            <a:pPr marL="79133" indent="-79133" defTabSz="844083">
              <a:defRPr/>
            </a:pPr>
            <a:r>
              <a:rPr lang="ja-JP" altLang="en-US" sz="1108" dirty="0">
                <a:solidFill>
                  <a:prstClr val="black"/>
                </a:solidFill>
              </a:rPr>
              <a:t>　 </a:t>
            </a:r>
            <a:r>
              <a:rPr lang="ja-JP" altLang="en-US" sz="1108" dirty="0" smtClean="0">
                <a:solidFill>
                  <a:prstClr val="black"/>
                </a:solidFill>
              </a:rPr>
              <a:t>見込まれ</a:t>
            </a:r>
            <a:r>
              <a:rPr lang="ja-JP" altLang="en-US" sz="1108" dirty="0">
                <a:solidFill>
                  <a:prstClr val="black"/>
                </a:solidFill>
              </a:rPr>
              <a:t>、さらに人口減に伴う医療人材の不足、医療従事者の働き方改革といった新たな課題への対応も必要。</a:t>
            </a:r>
            <a:endParaRPr lang="en-US" altLang="ja-JP" sz="1108" dirty="0">
              <a:solidFill>
                <a:prstClr val="black"/>
              </a:solidFill>
            </a:endParaRPr>
          </a:p>
          <a:p>
            <a:pPr marL="79133" indent="-79133" defTabSz="844083">
              <a:defRPr/>
            </a:pPr>
            <a:r>
              <a:rPr lang="ja-JP" altLang="en-US" sz="1108" dirty="0">
                <a:solidFill>
                  <a:prstClr val="black"/>
                </a:solidFill>
              </a:rPr>
              <a:t>◯</a:t>
            </a:r>
            <a:r>
              <a:rPr lang="en-US" altLang="ja-JP" sz="1108" dirty="0">
                <a:solidFill>
                  <a:prstClr val="black"/>
                </a:solidFill>
              </a:rPr>
              <a:t>2040</a:t>
            </a:r>
            <a:r>
              <a:rPr lang="ja-JP" altLang="en-US" sz="1108" dirty="0">
                <a:solidFill>
                  <a:prstClr val="black"/>
                </a:solidFill>
              </a:rPr>
              <a:t>年の医療提供体制の展望を見据えた対応を整理し、地域医療構想の実現等だけでなく、医師・医療従事者の働き方改革の推進、実効性のある医師偏在対策の着実な推進が必要。</a:t>
            </a:r>
          </a:p>
        </p:txBody>
      </p:sp>
      <p:sp>
        <p:nvSpPr>
          <p:cNvPr id="36" name="ストライプ矢印 35"/>
          <p:cNvSpPr/>
          <p:nvPr/>
        </p:nvSpPr>
        <p:spPr>
          <a:xfrm rot="5400000">
            <a:off x="1236677" y="4193154"/>
            <a:ext cx="479676" cy="265876"/>
          </a:xfrm>
          <a:prstGeom prst="striped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8" name="テキスト ボックス 67"/>
          <p:cNvSpPr txBox="1"/>
          <p:nvPr/>
        </p:nvSpPr>
        <p:spPr>
          <a:xfrm>
            <a:off x="5787666" y="1900226"/>
            <a:ext cx="1337341" cy="205890"/>
          </a:xfrm>
          <a:prstGeom prst="rect">
            <a:avLst/>
          </a:prstGeom>
          <a:noFill/>
        </p:spPr>
        <p:txBody>
          <a:bodyPr wrap="square" rtlCol="0">
            <a:spAutoFit/>
          </a:bodyPr>
          <a:lstStyle/>
          <a:p>
            <a:pPr algn="ctr" defTabSz="844083">
              <a:defRPr/>
            </a:pPr>
            <a:r>
              <a:rPr lang="ja-JP" altLang="en-US" sz="738" dirty="0">
                <a:solidFill>
                  <a:prstClr val="black"/>
                </a:solidFill>
              </a:rPr>
              <a:t>派遣等による医師確保</a:t>
            </a:r>
          </a:p>
        </p:txBody>
      </p:sp>
      <p:pic>
        <p:nvPicPr>
          <p:cNvPr id="69" name="図 20" descr="doctor4_3.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8356" y="2591616"/>
            <a:ext cx="244254" cy="29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テキスト ボックス 69"/>
          <p:cNvSpPr txBox="1"/>
          <p:nvPr/>
        </p:nvSpPr>
        <p:spPr>
          <a:xfrm>
            <a:off x="5310161" y="2962316"/>
            <a:ext cx="1337341" cy="205890"/>
          </a:xfrm>
          <a:prstGeom prst="rect">
            <a:avLst/>
          </a:prstGeom>
          <a:noFill/>
        </p:spPr>
        <p:txBody>
          <a:bodyPr wrap="square" rtlCol="0">
            <a:spAutoFit/>
          </a:bodyPr>
          <a:lstStyle/>
          <a:p>
            <a:pPr algn="ctr" defTabSz="844083">
              <a:defRPr/>
            </a:pPr>
            <a:r>
              <a:rPr lang="ja-JP" altLang="en-US" sz="738" dirty="0">
                <a:solidFill>
                  <a:prstClr val="black"/>
                </a:solidFill>
              </a:rPr>
              <a:t>医療機能の集約化</a:t>
            </a:r>
          </a:p>
        </p:txBody>
      </p:sp>
      <p:sp>
        <p:nvSpPr>
          <p:cNvPr id="71" name="テキスト ボックス 70"/>
          <p:cNvSpPr txBox="1"/>
          <p:nvPr/>
        </p:nvSpPr>
        <p:spPr>
          <a:xfrm>
            <a:off x="6592916" y="2746681"/>
            <a:ext cx="1761523" cy="319446"/>
          </a:xfrm>
          <a:prstGeom prst="rect">
            <a:avLst/>
          </a:prstGeom>
          <a:noFill/>
        </p:spPr>
        <p:txBody>
          <a:bodyPr wrap="square" rtlCol="0">
            <a:spAutoFit/>
          </a:bodyPr>
          <a:lstStyle/>
          <a:p>
            <a:pPr algn="ctr" defTabSz="844083">
              <a:defRPr/>
            </a:pPr>
            <a:r>
              <a:rPr lang="ja-JP" altLang="en-US" sz="738" dirty="0">
                <a:solidFill>
                  <a:prstClr val="black"/>
                </a:solidFill>
              </a:rPr>
              <a:t>総合的な診療能力を</a:t>
            </a:r>
            <a:endParaRPr lang="en-US" altLang="ja-JP" sz="738" dirty="0">
              <a:solidFill>
                <a:prstClr val="black"/>
              </a:solidFill>
            </a:endParaRPr>
          </a:p>
          <a:p>
            <a:pPr algn="ctr" defTabSz="844083">
              <a:defRPr/>
            </a:pPr>
            <a:r>
              <a:rPr lang="ja-JP" altLang="en-US" sz="738" dirty="0">
                <a:solidFill>
                  <a:prstClr val="black"/>
                </a:solidFill>
              </a:rPr>
              <a:t>有する医師の確保</a:t>
            </a:r>
          </a:p>
        </p:txBody>
      </p:sp>
      <p:sp>
        <p:nvSpPr>
          <p:cNvPr id="17" name="テキスト ボックス 16"/>
          <p:cNvSpPr txBox="1"/>
          <p:nvPr/>
        </p:nvSpPr>
        <p:spPr>
          <a:xfrm>
            <a:off x="3670426" y="5425232"/>
            <a:ext cx="1839469" cy="291170"/>
          </a:xfrm>
          <a:prstGeom prst="rect">
            <a:avLst/>
          </a:prstGeom>
          <a:noFill/>
        </p:spPr>
        <p:txBody>
          <a:bodyPr wrap="square" rtlCol="0">
            <a:spAutoFit/>
          </a:bodyPr>
          <a:lstStyle/>
          <a:p>
            <a:pPr algn="ctr">
              <a:defRPr/>
            </a:pPr>
            <a:r>
              <a:rPr lang="ja-JP" altLang="en-US" sz="1292" b="1" dirty="0">
                <a:solidFill>
                  <a:prstClr val="white"/>
                </a:solidFill>
                <a:latin typeface="ＤＨＰ特太ゴシック体" panose="020B0500000000000000" pitchFamily="50" charset="-128"/>
                <a:ea typeface="ＤＨＰ特太ゴシック体" panose="020B0500000000000000" pitchFamily="50" charset="-128"/>
              </a:rPr>
              <a:t>三位一体で推進</a:t>
            </a:r>
            <a:endParaRPr lang="ja-JP" altLang="en-US" sz="1477" b="1" dirty="0">
              <a:solidFill>
                <a:prstClr val="white"/>
              </a:solidFill>
              <a:latin typeface="ＤＨＰ特太ゴシック体" panose="020B0500000000000000" pitchFamily="50" charset="-128"/>
              <a:ea typeface="ＤＨＰ特太ゴシック体" panose="020B0500000000000000" pitchFamily="50" charset="-128"/>
            </a:endParaRPr>
          </a:p>
        </p:txBody>
      </p:sp>
      <p:pic>
        <p:nvPicPr>
          <p:cNvPr id="62" name="図 20" descr="doctor4_3.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44612" y="2615545"/>
            <a:ext cx="325404" cy="39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直線コネクタ 72"/>
          <p:cNvCxnSpPr/>
          <p:nvPr/>
        </p:nvCxnSpPr>
        <p:spPr>
          <a:xfrm>
            <a:off x="4547519" y="2777944"/>
            <a:ext cx="951281" cy="11695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endCxn id="62" idx="1"/>
          </p:cNvCxnSpPr>
          <p:nvPr/>
        </p:nvCxnSpPr>
        <p:spPr>
          <a:xfrm flipV="1">
            <a:off x="6411759" y="2812670"/>
            <a:ext cx="332853" cy="37249"/>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6411759" y="2371957"/>
            <a:ext cx="164180" cy="27976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10400" y="6435954"/>
            <a:ext cx="2133600" cy="365125"/>
          </a:xfrm>
        </p:spPr>
        <p:txBody>
          <a:bodyPr/>
          <a:lstStyle/>
          <a:p>
            <a:fld id="{9E2A29CB-BA86-48A6-80E1-CB8750A963B5}" type="slidenum">
              <a:rPr lang="ja-JP" altLang="en-US" sz="1800">
                <a:solidFill>
                  <a:schemeClr val="tx1"/>
                </a:solidFill>
              </a:rPr>
              <a:pPr/>
              <a:t>22</a:t>
            </a:fld>
            <a:endParaRPr lang="ja-JP" altLang="en-US" sz="1800" dirty="0">
              <a:solidFill>
                <a:schemeClr val="tx1"/>
              </a:solidFill>
            </a:endParaRPr>
          </a:p>
        </p:txBody>
      </p:sp>
      <p:sp>
        <p:nvSpPr>
          <p:cNvPr id="75" name="テキスト ボックス 74"/>
          <p:cNvSpPr txBox="1"/>
          <p:nvPr/>
        </p:nvSpPr>
        <p:spPr>
          <a:xfrm>
            <a:off x="5407271" y="2307609"/>
            <a:ext cx="1337341" cy="348044"/>
          </a:xfrm>
          <a:prstGeom prst="rect">
            <a:avLst/>
          </a:prstGeom>
          <a:noFill/>
        </p:spPr>
        <p:txBody>
          <a:bodyPr wrap="square" rtlCol="0">
            <a:spAutoFit/>
          </a:bodyPr>
          <a:lstStyle/>
          <a:p>
            <a:pPr algn="ctr" defTabSz="844083">
              <a:defRPr/>
            </a:pPr>
            <a:r>
              <a:rPr lang="ja-JP" altLang="en-US" sz="831" b="1" dirty="0">
                <a:solidFill>
                  <a:srgbClr val="00B050"/>
                </a:solidFill>
              </a:rPr>
              <a:t>情報ネットワーク</a:t>
            </a:r>
            <a:endParaRPr lang="en-US" altLang="ja-JP" sz="831" b="1" dirty="0">
              <a:solidFill>
                <a:srgbClr val="00B050"/>
              </a:solidFill>
            </a:endParaRPr>
          </a:p>
          <a:p>
            <a:pPr algn="ctr" defTabSz="844083">
              <a:defRPr/>
            </a:pPr>
            <a:r>
              <a:rPr lang="ja-JP" altLang="en-US" sz="831" b="1" dirty="0">
                <a:solidFill>
                  <a:srgbClr val="00B050"/>
                </a:solidFill>
              </a:rPr>
              <a:t>整備</a:t>
            </a:r>
          </a:p>
        </p:txBody>
      </p:sp>
      <p:sp>
        <p:nvSpPr>
          <p:cNvPr id="77" name="Oval 64">
            <a:hlinkClick r:id="rId13" action="ppaction://hlinksldjump"/>
            <a:extLst>
              <a:ext uri="{FF2B5EF4-FFF2-40B4-BE49-F238E27FC236}">
                <a16:creationId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30BE5A27-A407-4A14-A9BE-5866682C3C6B}"/>
              </a:ext>
            </a:extLst>
          </p:cNvPr>
          <p:cNvSpPr txBox="1">
            <a:spLocks/>
          </p:cNvSpPr>
          <p:nvPr/>
        </p:nvSpPr>
        <p:spPr>
          <a:xfrm>
            <a:off x="290233" y="17213"/>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2040</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年を展望した医療提供体制の改革について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0630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87123" y="6428902"/>
            <a:ext cx="2133600" cy="365125"/>
          </a:xfrm>
        </p:spPr>
        <p:txBody>
          <a:bodyPr/>
          <a:lstStyle/>
          <a:p>
            <a:fld id="{A9848611-8FAA-4BFC-BAAD-33CAF1A3E273}" type="slidenum">
              <a:rPr kumimoji="1" lang="ja-JP" altLang="en-US" sz="1800" smtClean="0">
                <a:solidFill>
                  <a:schemeClr val="tx1"/>
                </a:solidFill>
              </a:rPr>
              <a:t>23</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3680759059"/>
              </p:ext>
            </p:extLst>
          </p:nvPr>
        </p:nvGraphicFramePr>
        <p:xfrm>
          <a:off x="388394" y="1606038"/>
          <a:ext cx="8352929" cy="5187989"/>
        </p:xfrm>
        <a:graphic>
          <a:graphicData uri="http://schemas.openxmlformats.org/drawingml/2006/table">
            <a:tbl>
              <a:tblPr firstRow="1" bandRow="1">
                <a:tableStyleId>{5940675A-B579-460E-94D1-54222C63F5DA}</a:tableStyleId>
              </a:tblPr>
              <a:tblGrid>
                <a:gridCol w="3628732">
                  <a:extLst>
                    <a:ext uri="{9D8B030D-6E8A-4147-A177-3AD203B41FA5}">
                      <a16:colId xmlns:a16="http://schemas.microsoft.com/office/drawing/2014/main" val="20000"/>
                    </a:ext>
                  </a:extLst>
                </a:gridCol>
                <a:gridCol w="1437799">
                  <a:extLst>
                    <a:ext uri="{9D8B030D-6E8A-4147-A177-3AD203B41FA5}">
                      <a16:colId xmlns:a16="http://schemas.microsoft.com/office/drawing/2014/main" val="20001"/>
                    </a:ext>
                  </a:extLst>
                </a:gridCol>
                <a:gridCol w="3286398">
                  <a:extLst>
                    <a:ext uri="{9D8B030D-6E8A-4147-A177-3AD203B41FA5}">
                      <a16:colId xmlns:a16="http://schemas.microsoft.com/office/drawing/2014/main" val="20002"/>
                    </a:ext>
                  </a:extLst>
                </a:gridCol>
              </a:tblGrid>
              <a:tr h="736951">
                <a:tc>
                  <a:txBody>
                    <a:bodyPr/>
                    <a:lstStyle/>
                    <a:p>
                      <a:pPr algn="ctr"/>
                      <a:r>
                        <a:rPr kumimoji="1" lang="ja-JP" altLang="en-US" b="1" dirty="0"/>
                        <a:t>病床数の必要量</a:t>
                      </a:r>
                      <a:endParaRPr kumimoji="1" lang="en-US" altLang="ja-JP" b="1" dirty="0"/>
                    </a:p>
                    <a:p>
                      <a:pPr algn="ctr"/>
                      <a:r>
                        <a:rPr lang="en-US" altLang="ja-JP" sz="1200" dirty="0">
                          <a:latin typeface="+mn-ea"/>
                          <a:ea typeface="+mn-ea"/>
                        </a:rPr>
                        <a:t>2013</a:t>
                      </a:r>
                      <a:r>
                        <a:rPr lang="ja-JP" altLang="ja-JP" sz="1200" dirty="0">
                          <a:latin typeface="+mn-ea"/>
                          <a:ea typeface="+mn-ea"/>
                        </a:rPr>
                        <a:t>年の個々の患者の受療状況を</a:t>
                      </a:r>
                      <a:r>
                        <a:rPr lang="ja-JP" altLang="en-US" sz="1200" dirty="0">
                          <a:latin typeface="+mn-ea"/>
                          <a:ea typeface="+mn-ea"/>
                        </a:rPr>
                        <a:t>ベース</a:t>
                      </a:r>
                      <a:r>
                        <a:rPr lang="ja-JP" altLang="ja-JP" sz="1200" dirty="0">
                          <a:latin typeface="+mn-ea"/>
                          <a:ea typeface="+mn-ea"/>
                        </a:rPr>
                        <a:t>に、</a:t>
                      </a:r>
                      <a:endParaRPr lang="en-US" altLang="ja-JP" sz="1200" dirty="0">
                        <a:latin typeface="+mn-ea"/>
                        <a:ea typeface="+mn-ea"/>
                      </a:endParaRPr>
                    </a:p>
                    <a:p>
                      <a:pPr algn="ctr"/>
                      <a:r>
                        <a:rPr lang="ja-JP" altLang="ja-JP" sz="1200" dirty="0">
                          <a:latin typeface="+mn-ea"/>
                          <a:ea typeface="+mn-ea"/>
                        </a:rPr>
                        <a:t>医療資源供給量に沿って機能ごと区分したもの</a:t>
                      </a:r>
                      <a:endParaRPr lang="en-US" altLang="ja-JP" sz="1200" dirty="0">
                        <a:latin typeface="+mn-ea"/>
                        <a:ea typeface="+mn-ea"/>
                      </a:endParaRPr>
                    </a:p>
                    <a:p>
                      <a:pPr algn="ctr">
                        <a:lnSpc>
                          <a:spcPts val="600"/>
                        </a:lnSpc>
                      </a:pPr>
                      <a:endParaRPr lang="ja-JP" altLang="ja-JP" sz="1200" dirty="0">
                        <a:latin typeface="+mn-ea"/>
                        <a:ea typeface="+mn-ea"/>
                      </a:endParaRPr>
                    </a:p>
                    <a:p>
                      <a:pPr algn="ctr">
                        <a:lnSpc>
                          <a:spcPts val="120"/>
                        </a:lnSpc>
                      </a:pPr>
                      <a:r>
                        <a:rPr lang="en-US" altLang="ja-JP" sz="1200" dirty="0">
                          <a:latin typeface="+mn-ea"/>
                          <a:ea typeface="+mn-ea"/>
                        </a:rPr>
                        <a:t> </a:t>
                      </a:r>
                      <a:endParaRPr lang="ja-JP" altLang="ja-JP" sz="1200" dirty="0">
                        <a:latin typeface="+mn-ea"/>
                        <a:ea typeface="+mn-ea"/>
                      </a:endParaRPr>
                    </a:p>
                    <a:p>
                      <a:pPr algn="ctr"/>
                      <a:r>
                        <a:rPr lang="en-US" altLang="ja-JP" sz="1200" dirty="0">
                          <a:latin typeface="+mn-ea"/>
                          <a:ea typeface="+mn-ea"/>
                        </a:rPr>
                        <a:t>  </a:t>
                      </a:r>
                      <a:r>
                        <a:rPr lang="ja-JP" altLang="ja-JP" sz="1200" dirty="0">
                          <a:latin typeface="+mn-ea"/>
                          <a:ea typeface="+mn-ea"/>
                        </a:rPr>
                        <a:t>⇒地域における「推計病床数」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600" b="1" dirty="0"/>
                        <a:t>病床機能区分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p>
                      <a:pPr algn="l"/>
                      <a:r>
                        <a:rPr lang="ja-JP" altLang="ja-JP" sz="1200" dirty="0">
                          <a:solidFill>
                            <a:schemeClr val="tx1"/>
                          </a:solidFill>
                          <a:latin typeface="+mn-ea"/>
                        </a:rPr>
                        <a:t>どの「医療機能」に該当するかの「定義」を踏まえ、病棟</a:t>
                      </a:r>
                      <a:r>
                        <a:rPr lang="ja-JP" altLang="en-US" sz="1200" dirty="0">
                          <a:solidFill>
                            <a:schemeClr val="tx1"/>
                          </a:solidFill>
                          <a:latin typeface="+mn-ea"/>
                        </a:rPr>
                        <a:t>ごとに</a:t>
                      </a:r>
                      <a:r>
                        <a:rPr lang="ja-JP" altLang="ja-JP" sz="1200" dirty="0">
                          <a:solidFill>
                            <a:schemeClr val="tx1"/>
                          </a:solidFill>
                          <a:latin typeface="+mn-ea"/>
                        </a:rPr>
                        <a:t>医療機関が判断したもの</a:t>
                      </a:r>
                    </a:p>
                    <a:p>
                      <a:pPr algn="ctr">
                        <a:lnSpc>
                          <a:spcPts val="600"/>
                        </a:lnSpc>
                      </a:pPr>
                      <a:r>
                        <a:rPr lang="en-US" altLang="ja-JP" sz="1200" dirty="0">
                          <a:solidFill>
                            <a:schemeClr val="tx1"/>
                          </a:solidFill>
                          <a:latin typeface="+mn-ea"/>
                        </a:rPr>
                        <a:t> </a:t>
                      </a:r>
                      <a:endParaRPr lang="ja-JP" altLang="ja-JP" sz="1200" dirty="0">
                        <a:solidFill>
                          <a:schemeClr val="tx1"/>
                        </a:solidFill>
                        <a:latin typeface="+mn-ea"/>
                      </a:endParaRPr>
                    </a:p>
                    <a:p>
                      <a:pPr algn="ctr"/>
                      <a:r>
                        <a:rPr lang="en-US" altLang="ja-JP" sz="1200" dirty="0">
                          <a:solidFill>
                            <a:schemeClr val="tx1"/>
                          </a:solidFill>
                          <a:latin typeface="+mn-ea"/>
                        </a:rPr>
                        <a:t> </a:t>
                      </a:r>
                      <a:r>
                        <a:rPr lang="ja-JP" altLang="ja-JP" sz="1200" dirty="0">
                          <a:solidFill>
                            <a:schemeClr val="tx1"/>
                          </a:solidFill>
                          <a:latin typeface="+mn-ea"/>
                        </a:rPr>
                        <a:t>⇒地域において「医療機関が表示した機能」</a:t>
                      </a:r>
                      <a:endParaRPr lang="en-US" altLang="ja-JP" sz="1200" dirty="0">
                        <a:solidFill>
                          <a:schemeClr val="tx1"/>
                        </a:solidFill>
                        <a:latin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59622">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点以上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急性期の患者に対し、状態の早期安定化に向けて、診療密度が特に高い医療を提供する機能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1"/>
                  </a:ext>
                </a:extLst>
              </a:tr>
              <a:tr h="616107">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600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点未満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kumimoji="1" lang="ja-JP" altLang="en-US" sz="1200" u="none" dirty="0">
                          <a:latin typeface="HGPｺﾞｼｯｸM" panose="020B0600000000000000" pitchFamily="50" charset="-128"/>
                          <a:ea typeface="HGPｺﾞｼｯｸM" panose="020B0600000000000000" pitchFamily="50" charset="-128"/>
                        </a:rPr>
                        <a:t>急性期の患者に対し、状態の早期安定化に向けて、医療を提供する機能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680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a:t>
                      </a:r>
                      <a:r>
                        <a:rPr kumimoji="1" lang="ja-JP" altLang="en-US" sz="1200" u="none" dirty="0">
                          <a:latin typeface="HGPｺﾞｼｯｸM" panose="020B0600000000000000" pitchFamily="50" charset="-128"/>
                          <a:ea typeface="HGPｺﾞｼｯｸM" panose="020B0600000000000000" pitchFamily="50" charset="-128"/>
                        </a:rPr>
                        <a:t>医療資源量：</a:t>
                      </a:r>
                      <a:r>
                        <a:rPr kumimoji="1" lang="en-US" altLang="ja-JP" sz="1200" u="none" dirty="0">
                          <a:latin typeface="HGPｺﾞｼｯｸM" panose="020B0600000000000000" pitchFamily="50" charset="-128"/>
                          <a:ea typeface="HGPｺﾞｼｯｸM" panose="020B0600000000000000" pitchFamily="50" charset="-128"/>
                        </a:rPr>
                        <a:t>175</a:t>
                      </a:r>
                      <a:r>
                        <a:rPr kumimoji="1" lang="ja-JP" altLang="en-US" sz="1200" u="none" dirty="0">
                          <a:latin typeface="HGPｺﾞｼｯｸM" panose="020B0600000000000000" pitchFamily="50" charset="-128"/>
                          <a:ea typeface="HGPｺﾞｼｯｸM" panose="020B0600000000000000" pitchFamily="50" charset="-128"/>
                        </a:rPr>
                        <a:t>～</a:t>
                      </a:r>
                      <a:r>
                        <a:rPr kumimoji="1" lang="en-US" altLang="ja-JP" sz="1200" u="none" dirty="0">
                          <a:latin typeface="HGPｺﾞｼｯｸM" panose="020B0600000000000000" pitchFamily="50" charset="-128"/>
                          <a:ea typeface="HGPｺﾞｼｯｸM" panose="020B0600000000000000" pitchFamily="50" charset="-128"/>
                        </a:rPr>
                        <a:t>600</a:t>
                      </a:r>
                      <a:r>
                        <a:rPr kumimoji="1" lang="ja-JP" altLang="en-US" sz="1200" u="none" dirty="0">
                          <a:latin typeface="HGPｺﾞｼｯｸM" panose="020B0600000000000000" pitchFamily="50" charset="-128"/>
                          <a:ea typeface="HGPｺﾞｼｯｸM" panose="020B0600000000000000" pitchFamily="50" charset="-128"/>
                        </a:rPr>
                        <a:t>点未満</a:t>
                      </a:r>
                      <a:endParaRPr kumimoji="1" lang="en-US" altLang="ja-JP" sz="1200" u="none"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・回復期リハビリテーション病棟入院料を算定した　　　　患者数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・急性期を経過した患者への在宅復帰に向けた医療やリハビリテーションを提供する機能</a:t>
                      </a:r>
                      <a:endParaRPr kumimoji="1" lang="en-US" altLang="ja-JP"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1285677">
                <a:tc>
                  <a:txBody>
                    <a:bodyPr/>
                    <a:lstStyle/>
                    <a:p>
                      <a:r>
                        <a:rPr kumimoji="1" lang="ja-JP" altLang="en-US" sz="1200" dirty="0">
                          <a:latin typeface="HGPｺﾞｼｯｸM" panose="020B0600000000000000" pitchFamily="50" charset="-128"/>
                          <a:ea typeface="HGPｺﾞｼｯｸM" panose="020B0600000000000000" pitchFamily="50" charset="-128"/>
                        </a:rPr>
                        <a:t>（一般病床）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障害者施設等入院基本料、特殊疾患病棟入院基本料及び特殊疾患入院医療管理料を算定している患者</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療養病床（回復期リハビリテーション病棟入院料を算定した患者数を除く）</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医療区分</a:t>
                      </a:r>
                      <a:r>
                        <a:rPr kumimoji="1" lang="en-US" altLang="ja-JP" sz="1200" dirty="0">
                          <a:latin typeface="HGPｺﾞｼｯｸM" panose="020B0600000000000000" pitchFamily="50" charset="-128"/>
                          <a:ea typeface="HGPｺﾞｼｯｸM" panose="020B0600000000000000" pitchFamily="50" charset="-128"/>
                        </a:rPr>
                        <a:t>Ⅰ</a:t>
                      </a:r>
                      <a:r>
                        <a:rPr kumimoji="1" lang="ja-JP" altLang="en-US" sz="1200" dirty="0">
                          <a:latin typeface="HGPｺﾞｼｯｸM" panose="020B0600000000000000" pitchFamily="50" charset="-128"/>
                          <a:ea typeface="HGPｺﾞｼｯｸM" panose="020B0600000000000000" pitchFamily="50" charset="-128"/>
                        </a:rPr>
                        <a:t>の患者数の</a:t>
                      </a:r>
                      <a:r>
                        <a:rPr kumimoji="1" lang="en-US" altLang="ja-JP" sz="1200" dirty="0">
                          <a:latin typeface="HGPｺﾞｼｯｸM" panose="020B0600000000000000" pitchFamily="50" charset="-128"/>
                          <a:ea typeface="HGPｺﾞｼｯｸM" panose="020B0600000000000000" pitchFamily="50" charset="-128"/>
                        </a:rPr>
                        <a:t>70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地域差解消分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・長期にわたり療養が必要な患者を入院</a:t>
                      </a:r>
                      <a:r>
                        <a:rPr kumimoji="1" lang="ja-JP" altLang="en-US" sz="1200" dirty="0" smtClean="0">
                          <a:latin typeface="HGPｺﾞｼｯｸM" panose="020B0600000000000000" pitchFamily="50" charset="-128"/>
                          <a:ea typeface="HGPｺﾞｼｯｸM" panose="020B0600000000000000" pitchFamily="50" charset="-128"/>
                        </a:rPr>
                        <a:t>させる</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機能</a:t>
                      </a:r>
                      <a:endParaRPr kumimoji="1" lang="en-US" altLang="ja-JP" sz="1200" dirty="0">
                        <a:latin typeface="HGPｺﾞｼｯｸM" panose="020B0600000000000000" pitchFamily="50" charset="-128"/>
                        <a:ea typeface="HGPｺﾞｼｯｸM" panose="020B0600000000000000" pitchFamily="50" charset="-128"/>
                      </a:endParaRPr>
                    </a:p>
                    <a:p>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・長期にわたり療養が必要な重度の障害者（</a:t>
                      </a:r>
                      <a:r>
                        <a:rPr kumimoji="1" lang="ja-JP" altLang="en-US" sz="1200" dirty="0" smtClean="0">
                          <a:latin typeface="HGPｺﾞｼｯｸM" panose="020B0600000000000000" pitchFamily="50" charset="-128"/>
                          <a:ea typeface="HGPｺﾞｼｯｸM" panose="020B0600000000000000" pitchFamily="50" charset="-128"/>
                        </a:rPr>
                        <a:t>重度</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の</a:t>
                      </a:r>
                      <a:r>
                        <a:rPr kumimoji="1" lang="ja-JP" altLang="en-US" sz="1200" dirty="0">
                          <a:latin typeface="HGPｺﾞｼｯｸM" panose="020B0600000000000000" pitchFamily="50" charset="-128"/>
                          <a:ea typeface="HGPｺﾞｼｯｸM" panose="020B0600000000000000" pitchFamily="50" charset="-128"/>
                        </a:rPr>
                        <a:t>意識障害者含む）、筋ジストロフィー患者又</a:t>
                      </a:r>
                      <a:r>
                        <a:rPr kumimoji="1" lang="ja-JP" altLang="en-US" sz="1200" dirty="0" smtClean="0">
                          <a:latin typeface="HGPｺﾞｼｯｸM" panose="020B0600000000000000" pitchFamily="50" charset="-128"/>
                          <a:ea typeface="HGPｺﾞｼｯｸM" panose="020B0600000000000000" pitchFamily="50" charset="-128"/>
                        </a:rPr>
                        <a:t>は</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難病</a:t>
                      </a:r>
                      <a:r>
                        <a:rPr kumimoji="1" lang="ja-JP" altLang="en-US" sz="1200" dirty="0">
                          <a:latin typeface="HGPｺﾞｼｯｸM" panose="020B0600000000000000" pitchFamily="50" charset="-128"/>
                          <a:ea typeface="HGPｺﾞｼｯｸM" panose="020B0600000000000000" pitchFamily="50" charset="-128"/>
                        </a:rPr>
                        <a:t>患者等を入院させる機能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811264">
                <a:tc>
                  <a:txBody>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訪問診療</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在宅訪問診療患者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介護老人保健施設</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介護老人施設入所者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病床からの移行分</a:t>
                      </a:r>
                      <a:r>
                        <a:rPr kumimoji="1" lang="en-US" altLang="ja-JP" sz="900" dirty="0">
                          <a:latin typeface="HGPｺﾞｼｯｸM" panose="020B0600000000000000" pitchFamily="50" charset="-128"/>
                          <a:ea typeface="HGPｺﾞｼｯｸM" panose="020B0600000000000000" pitchFamily="50" charset="-128"/>
                        </a:rPr>
                        <a:t>】</a:t>
                      </a:r>
                    </a:p>
                    <a:p>
                      <a:r>
                        <a:rPr kumimoji="1" lang="ja-JP" altLang="en-US" sz="900" dirty="0">
                          <a:latin typeface="HGPｺﾞｼｯｸM" panose="020B0600000000000000" pitchFamily="50" charset="-128"/>
                          <a:ea typeface="HGPｺﾞｼｯｸM" panose="020B0600000000000000" pitchFamily="50" charset="-128"/>
                        </a:rPr>
                        <a:t>〇一般病床の医療資源投入量：</a:t>
                      </a:r>
                      <a:r>
                        <a:rPr kumimoji="1" lang="en-US" altLang="ja-JP" sz="900" dirty="0">
                          <a:latin typeface="HGPｺﾞｼｯｸM" panose="020B0600000000000000" pitchFamily="50" charset="-128"/>
                          <a:ea typeface="HGPｺﾞｼｯｸM" panose="020B0600000000000000" pitchFamily="50" charset="-128"/>
                        </a:rPr>
                        <a:t>175</a:t>
                      </a:r>
                      <a:r>
                        <a:rPr kumimoji="1" lang="ja-JP" altLang="en-US" sz="900" dirty="0">
                          <a:latin typeface="HGPｺﾞｼｯｸM" panose="020B0600000000000000" pitchFamily="50" charset="-128"/>
                          <a:ea typeface="HGPｺﾞｼｯｸM" panose="020B0600000000000000" pitchFamily="50" charset="-128"/>
                        </a:rPr>
                        <a:t>点未満</a:t>
                      </a:r>
                    </a:p>
                    <a:p>
                      <a:r>
                        <a:rPr kumimoji="1" lang="ja-JP" altLang="en-US" sz="900" dirty="0">
                          <a:latin typeface="HGPｺﾞｼｯｸM" panose="020B0600000000000000" pitchFamily="50" charset="-128"/>
                          <a:ea typeface="HGPｺﾞｼｯｸM" panose="020B0600000000000000" pitchFamily="50" charset="-128"/>
                        </a:rPr>
                        <a:t>○療養病床の医療区分１の</a:t>
                      </a:r>
                      <a:r>
                        <a:rPr kumimoji="1" lang="en-US" altLang="ja-JP" sz="900" dirty="0">
                          <a:latin typeface="HGPｺﾞｼｯｸM" panose="020B0600000000000000" pitchFamily="50" charset="-128"/>
                          <a:ea typeface="HGPｺﾞｼｯｸM" panose="020B0600000000000000" pitchFamily="50" charset="-128"/>
                        </a:rPr>
                        <a:t>70</a:t>
                      </a:r>
                      <a:r>
                        <a:rPr kumimoji="1" lang="ja-JP" altLang="en-US" sz="900" dirty="0">
                          <a:latin typeface="HGPｺﾞｼｯｸM" panose="020B0600000000000000" pitchFamily="50" charset="-128"/>
                          <a:ea typeface="HGPｺﾞｼｯｸM" panose="020B0600000000000000" pitchFamily="50" charset="-128"/>
                        </a:rPr>
                        <a:t>％の患者</a:t>
                      </a:r>
                    </a:p>
                    <a:p>
                      <a:r>
                        <a:rPr kumimoji="1" lang="ja-JP" altLang="en-US" sz="900" dirty="0">
                          <a:latin typeface="HGPｺﾞｼｯｸM" panose="020B0600000000000000" pitchFamily="50" charset="-128"/>
                          <a:ea typeface="HGPｺﾞｼｯｸM" panose="020B0600000000000000" pitchFamily="50" charset="-128"/>
                        </a:rPr>
                        <a:t>○療養病床入院受療率の地域差解消分（加算）</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5"/>
                  </a:ext>
                </a:extLst>
              </a:tr>
            </a:tbl>
          </a:graphicData>
        </a:graphic>
      </p:graphicFrame>
      <p:sp>
        <p:nvSpPr>
          <p:cNvPr id="5" name="角丸四角形 4"/>
          <p:cNvSpPr/>
          <p:nvPr/>
        </p:nvSpPr>
        <p:spPr>
          <a:xfrm>
            <a:off x="4078707" y="2636911"/>
            <a:ext cx="1300866" cy="387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078707" y="3134395"/>
            <a:ext cx="1300866" cy="528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急性期</a:t>
            </a:r>
          </a:p>
        </p:txBody>
      </p:sp>
      <p:sp>
        <p:nvSpPr>
          <p:cNvPr id="7" name="角丸四角形 6"/>
          <p:cNvSpPr/>
          <p:nvPr/>
        </p:nvSpPr>
        <p:spPr>
          <a:xfrm>
            <a:off x="4078707" y="3716435"/>
            <a:ext cx="1300866" cy="730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回復期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4090265" y="4550702"/>
            <a:ext cx="1277749" cy="1247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慢性期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4055590" y="5949279"/>
            <a:ext cx="1282073" cy="7691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在宅医療等</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700387" y="2844903"/>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C1</a:t>
            </a:r>
            <a:r>
              <a:rPr kumimoji="1" lang="ja-JP" altLang="en-US" sz="1400" dirty="0"/>
              <a:t>：</a:t>
            </a:r>
            <a:r>
              <a:rPr kumimoji="1" lang="en-US" altLang="ja-JP" sz="1400" dirty="0"/>
              <a:t>3,000</a:t>
            </a:r>
            <a:r>
              <a:rPr kumimoji="1" lang="ja-JP" altLang="en-US" sz="1400" dirty="0"/>
              <a:t>点</a:t>
            </a:r>
          </a:p>
        </p:txBody>
      </p:sp>
      <p:sp>
        <p:nvSpPr>
          <p:cNvPr id="11" name="正方形/長方形 10"/>
          <p:cNvSpPr/>
          <p:nvPr/>
        </p:nvSpPr>
        <p:spPr>
          <a:xfrm>
            <a:off x="2691528" y="348835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C2</a:t>
            </a:r>
            <a:r>
              <a:rPr kumimoji="1" lang="ja-JP" altLang="en-US" sz="1400" dirty="0"/>
              <a:t>：</a:t>
            </a:r>
            <a:r>
              <a:rPr lang="en-US" altLang="ja-JP" sz="1400" dirty="0"/>
              <a:t>6</a:t>
            </a:r>
            <a:r>
              <a:rPr kumimoji="1" lang="en-US" altLang="ja-JP" sz="1400" dirty="0"/>
              <a:t>00</a:t>
            </a:r>
            <a:r>
              <a:rPr kumimoji="1" lang="ja-JP" altLang="en-US" sz="1400" dirty="0"/>
              <a:t>点</a:t>
            </a:r>
          </a:p>
        </p:txBody>
      </p:sp>
      <p:sp>
        <p:nvSpPr>
          <p:cNvPr id="12" name="正方形/長方形 11"/>
          <p:cNvSpPr/>
          <p:nvPr/>
        </p:nvSpPr>
        <p:spPr>
          <a:xfrm>
            <a:off x="2691527" y="438471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C3</a:t>
            </a:r>
            <a:r>
              <a:rPr kumimoji="1" lang="ja-JP" altLang="en-US" sz="1400" dirty="0"/>
              <a:t>：</a:t>
            </a:r>
            <a:r>
              <a:rPr lang="en-US" altLang="ja-JP" sz="1400" dirty="0"/>
              <a:t>175</a:t>
            </a:r>
            <a:r>
              <a:rPr kumimoji="1" lang="ja-JP" altLang="en-US" sz="1400" dirty="0"/>
              <a:t>点</a:t>
            </a:r>
          </a:p>
        </p:txBody>
      </p:sp>
      <p:sp>
        <p:nvSpPr>
          <p:cNvPr id="17"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病棟ごとの診療実態の分析①（はじめに）</a:t>
            </a:r>
          </a:p>
        </p:txBody>
      </p:sp>
      <p:sp>
        <p:nvSpPr>
          <p:cNvPr id="23" name="タイトル 1">
            <a:extLst>
              <a:ext uri="{FF2B5EF4-FFF2-40B4-BE49-F238E27FC236}">
                <a16:creationId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現状の病床機能の指標となる「病床機能報告」は、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「病床数の必要量」と病床機能区分の定義が異なる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6" name="Text Box 3"/>
          <p:cNvSpPr txBox="1">
            <a:spLocks noChangeArrowheads="1"/>
          </p:cNvSpPr>
          <p:nvPr/>
        </p:nvSpPr>
        <p:spPr bwMode="auto">
          <a:xfrm>
            <a:off x="6588224"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11942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0BE5A27-A407-4A14-A9BE-5866682C3C6B}"/>
              </a:ext>
            </a:extLst>
          </p:cNvPr>
          <p:cNvSpPr>
            <a:spLocks noGrp="1"/>
          </p:cNvSpPr>
          <p:nvPr>
            <p:ph type="title" idx="4294967295"/>
          </p:nvPr>
        </p:nvSpPr>
        <p:spPr>
          <a:xfrm>
            <a:off x="179512" y="521848"/>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取組実績と課題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　</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病床機能報告という制度上の限界があり、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病床４機能のデータのみでは、病床機能の実態を把握できない</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196955" y="1556792"/>
            <a:ext cx="85515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特定機能病院</a:t>
            </a:r>
            <a:r>
              <a:rPr lang="ja-JP" altLang="en-US" sz="1600" dirty="0">
                <a:latin typeface="Meiryo UI" panose="020B0604030504040204" pitchFamily="50" charset="-128"/>
                <a:ea typeface="Meiryo UI" panose="020B0604030504040204" pitchFamily="50" charset="-128"/>
              </a:rPr>
              <a:t>は、高度医療を提供することが主な役割であるため、病棟単位の病床機能報告では</a:t>
            </a:r>
            <a:r>
              <a:rPr lang="ja-JP" altLang="en-US" sz="1600" dirty="0">
                <a:solidFill>
                  <a:srgbClr val="FF0000"/>
                </a:solidFill>
                <a:latin typeface="Meiryo UI" panose="020B0604030504040204" pitchFamily="50" charset="-128"/>
                <a:ea typeface="Meiryo UI" panose="020B0604030504040204" pitchFamily="50" charset="-128"/>
              </a:rPr>
              <a:t>「高度急性期」での報告</a:t>
            </a:r>
            <a:r>
              <a:rPr lang="ja-JP" altLang="en-US" sz="1600" dirty="0">
                <a:latin typeface="Meiryo UI" panose="020B0604030504040204" pitchFamily="50" charset="-128"/>
                <a:ea typeface="Meiryo UI" panose="020B0604030504040204" pitchFamily="50" charset="-128"/>
              </a:rPr>
              <a:t>となっている。</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「一般入院基本料」を算定している病床</a:t>
            </a:r>
            <a:r>
              <a:rPr lang="ja-JP" altLang="en-US" sz="1600" dirty="0">
                <a:latin typeface="Meiryo UI" panose="020B0604030504040204" pitchFamily="50" charset="-128"/>
                <a:ea typeface="Meiryo UI" panose="020B0604030504040204" pitchFamily="50" charset="-128"/>
              </a:rPr>
              <a:t>においても、急性期症状を脱した患者、重篤ではない　　急性期症状の患者の入院実態があると考えられるが、</a:t>
            </a:r>
            <a:r>
              <a:rPr lang="ja-JP" altLang="en-US" sz="1600" dirty="0">
                <a:solidFill>
                  <a:srgbClr val="FF0000"/>
                </a:solidFill>
                <a:latin typeface="Meiryo UI" panose="020B0604030504040204" pitchFamily="50" charset="-128"/>
                <a:ea typeface="Meiryo UI" panose="020B0604030504040204" pitchFamily="50" charset="-128"/>
              </a:rPr>
              <a:t>「回復期」での報告はほとんどない</a:t>
            </a:r>
            <a:r>
              <a:rPr lang="ja-JP" altLang="en-US" sz="1600" dirty="0">
                <a:latin typeface="Meiryo UI" panose="020B0604030504040204" pitchFamily="50" charset="-128"/>
                <a:ea typeface="Meiryo UI" panose="020B0604030504040204" pitchFamily="50" charset="-128"/>
              </a:rPr>
              <a:t>。</a:t>
            </a:r>
          </a:p>
        </p:txBody>
      </p:sp>
      <p:grpSp>
        <p:nvGrpSpPr>
          <p:cNvPr id="45" name="グループ化 44">
            <a:extLst>
              <a:ext uri="{FF2B5EF4-FFF2-40B4-BE49-F238E27FC236}">
                <a16:creationId xmlns:a16="http://schemas.microsoft.com/office/drawing/2014/main" id="{E168FCA6-35CB-49A6-9124-677DD0DF3CF8}"/>
              </a:ext>
            </a:extLst>
          </p:cNvPr>
          <p:cNvGrpSpPr/>
          <p:nvPr/>
        </p:nvGrpSpPr>
        <p:grpSpPr>
          <a:xfrm>
            <a:off x="129897" y="3240010"/>
            <a:ext cx="4699886" cy="3357342"/>
            <a:chOff x="4402651" y="722114"/>
            <a:chExt cx="4680520" cy="3047377"/>
          </a:xfrm>
        </p:grpSpPr>
        <p:pic>
          <p:nvPicPr>
            <p:cNvPr id="46" name="図 45">
              <a:extLst>
                <a:ext uri="{FF2B5EF4-FFF2-40B4-BE49-F238E27FC236}">
                  <a16:creationId xmlns:a16="http://schemas.microsoft.com/office/drawing/2014/main" id="{E84F996C-AC12-48BB-A8AE-055F557ED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51" y="722114"/>
              <a:ext cx="4680520" cy="2913624"/>
            </a:xfrm>
            <a:prstGeom prst="rect">
              <a:avLst/>
            </a:prstGeom>
          </p:spPr>
        </p:pic>
        <p:pic>
          <p:nvPicPr>
            <p:cNvPr id="47" name="図 46">
              <a:extLst>
                <a:ext uri="{FF2B5EF4-FFF2-40B4-BE49-F238E27FC236}">
                  <a16:creationId xmlns:a16="http://schemas.microsoft.com/office/drawing/2014/main" id="{D84658DE-1FDF-4C84-9A15-586CD1E64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3617069"/>
              <a:ext cx="2214872" cy="152422"/>
            </a:xfrm>
            <a:prstGeom prst="rect">
              <a:avLst/>
            </a:prstGeom>
          </p:spPr>
        </p:pic>
      </p:grpSp>
      <p:pic>
        <p:nvPicPr>
          <p:cNvPr id="51" name="Picture 2" descr="D:\HatayamaH\Desktop\キャプチャ.PNG">
            <a:extLst>
              <a:ext uri="{FF2B5EF4-FFF2-40B4-BE49-F238E27FC236}">
                <a16:creationId xmlns:a16="http://schemas.microsoft.com/office/drawing/2014/main" id="{C89EEE1C-7A5B-468E-9238-AF1327058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783" y="3212510"/>
            <a:ext cx="4206713" cy="2340060"/>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10">
            <a:extLst>
              <a:ext uri="{FF2B5EF4-FFF2-40B4-BE49-F238E27FC236}">
                <a16:creationId xmlns:a16="http://schemas.microsoft.com/office/drawing/2014/main" id="{6B8C704F-A5A7-4CC4-8EB4-66C437D48D03}"/>
              </a:ext>
            </a:extLst>
          </p:cNvPr>
          <p:cNvSpPr txBox="1"/>
          <p:nvPr/>
        </p:nvSpPr>
        <p:spPr>
          <a:xfrm>
            <a:off x="4755831" y="2894568"/>
            <a:ext cx="369658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en-US" sz="1200" dirty="0">
                <a:solidFill>
                  <a:schemeClr val="tx1"/>
                </a:solidFill>
              </a:rPr>
              <a:t>病床機能区分別入院基本料（割合）</a:t>
            </a:r>
          </a:p>
        </p:txBody>
      </p:sp>
      <p:cxnSp>
        <p:nvCxnSpPr>
          <p:cNvPr id="56" name="直線コネクタ 55">
            <a:extLst>
              <a:ext uri="{FF2B5EF4-FFF2-40B4-BE49-F238E27FC236}">
                <a16:creationId xmlns:a16="http://schemas.microsoft.com/office/drawing/2014/main" id="{309574AA-A930-446E-B766-8B7D2D0E2843}"/>
              </a:ext>
            </a:extLst>
          </p:cNvPr>
          <p:cNvCxnSpPr/>
          <p:nvPr/>
        </p:nvCxnSpPr>
        <p:spPr>
          <a:xfrm>
            <a:off x="5429605" y="4837425"/>
            <a:ext cx="288032" cy="1981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テキスト ボックス 10">
            <a:extLst>
              <a:ext uri="{FF2B5EF4-FFF2-40B4-BE49-F238E27FC236}">
                <a16:creationId xmlns:a16="http://schemas.microsoft.com/office/drawing/2014/main" id="{47FDF32D-43ED-4A66-9CFA-E114E8625D81}"/>
              </a:ext>
            </a:extLst>
          </p:cNvPr>
          <p:cNvSpPr txBox="1"/>
          <p:nvPr/>
        </p:nvSpPr>
        <p:spPr>
          <a:xfrm>
            <a:off x="179512" y="2890114"/>
            <a:ext cx="4699886"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ja-JP" sz="1200" dirty="0">
                <a:solidFill>
                  <a:schemeClr val="tx1"/>
                </a:solidFill>
              </a:rPr>
              <a:t>入院基本料</a:t>
            </a:r>
            <a:r>
              <a:rPr lang="ja-JP" altLang="en-US" sz="1200" dirty="0">
                <a:solidFill>
                  <a:schemeClr val="tx1"/>
                </a:solidFill>
              </a:rPr>
              <a:t>別</a:t>
            </a:r>
            <a:r>
              <a:rPr lang="ja-JP" altLang="ja-JP" sz="1200" dirty="0">
                <a:solidFill>
                  <a:schemeClr val="tx1"/>
                </a:solidFill>
              </a:rPr>
              <a:t>病床機能区分</a:t>
            </a:r>
            <a:r>
              <a:rPr lang="ja-JP" altLang="en-US" sz="1200" dirty="0">
                <a:solidFill>
                  <a:schemeClr val="tx1"/>
                </a:solidFill>
              </a:rPr>
              <a:t>（</a:t>
            </a:r>
            <a:r>
              <a:rPr lang="ja-JP" altLang="ja-JP" sz="1200" dirty="0">
                <a:solidFill>
                  <a:schemeClr val="tx1"/>
                </a:solidFill>
              </a:rPr>
              <a:t>割合）</a:t>
            </a:r>
            <a:endParaRPr lang="ja-JP" altLang="en-US" sz="1200" dirty="0">
              <a:solidFill>
                <a:schemeClr val="tx1"/>
              </a:solidFill>
            </a:endParaRPr>
          </a:p>
        </p:txBody>
      </p:sp>
      <p:sp>
        <p:nvSpPr>
          <p:cNvPr id="2" name="正方形/長方形 1">
            <a:extLst>
              <a:ext uri="{FF2B5EF4-FFF2-40B4-BE49-F238E27FC236}">
                <a16:creationId xmlns:a16="http://schemas.microsoft.com/office/drawing/2014/main" id="{17B04181-F98E-464A-AC56-2B5061062FDC}"/>
              </a:ext>
            </a:extLst>
          </p:cNvPr>
          <p:cNvSpPr/>
          <p:nvPr/>
        </p:nvSpPr>
        <p:spPr>
          <a:xfrm>
            <a:off x="251520" y="3747631"/>
            <a:ext cx="4504311" cy="234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86F83A69-B5D3-4477-92DB-A2BB5BE489FF}"/>
              </a:ext>
            </a:extLst>
          </p:cNvPr>
          <p:cNvSpPr/>
          <p:nvPr/>
        </p:nvSpPr>
        <p:spPr>
          <a:xfrm>
            <a:off x="5848041" y="3530709"/>
            <a:ext cx="1512168"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2DA4ACB0-DD74-486E-AE5E-09079C9B31DF}"/>
              </a:ext>
            </a:extLst>
          </p:cNvPr>
          <p:cNvSpPr/>
          <p:nvPr/>
        </p:nvSpPr>
        <p:spPr>
          <a:xfrm>
            <a:off x="251520" y="3981631"/>
            <a:ext cx="4504311" cy="792867"/>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B64C308A-2438-4511-9615-9E329B5E5D14}"/>
              </a:ext>
            </a:extLst>
          </p:cNvPr>
          <p:cNvSpPr/>
          <p:nvPr/>
        </p:nvSpPr>
        <p:spPr>
          <a:xfrm>
            <a:off x="5319084" y="4576498"/>
            <a:ext cx="189020"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86D12EE2-C3E0-41B5-8AE0-8C99CF8BA036}"/>
              </a:ext>
            </a:extLst>
          </p:cNvPr>
          <p:cNvSpPr/>
          <p:nvPr/>
        </p:nvSpPr>
        <p:spPr>
          <a:xfrm>
            <a:off x="5481100" y="5043351"/>
            <a:ext cx="1008112" cy="26202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1050" dirty="0">
                <a:solidFill>
                  <a:schemeClr val="tx1"/>
                </a:solidFill>
              </a:rPr>
              <a:t>13</a:t>
            </a:r>
            <a:r>
              <a:rPr kumimoji="1" lang="ja-JP" altLang="en-US" sz="1050" dirty="0">
                <a:solidFill>
                  <a:schemeClr val="tx1"/>
                </a:solidFill>
              </a:rPr>
              <a:t>対１・</a:t>
            </a:r>
            <a:r>
              <a:rPr kumimoji="1" lang="en-US" altLang="ja-JP" sz="1050" dirty="0">
                <a:solidFill>
                  <a:schemeClr val="tx1"/>
                </a:solidFill>
              </a:rPr>
              <a:t>15</a:t>
            </a:r>
            <a:r>
              <a:rPr kumimoji="1" lang="ja-JP" altLang="en-US" sz="1050" dirty="0">
                <a:solidFill>
                  <a:schemeClr val="tx1"/>
                </a:solidFill>
              </a:rPr>
              <a:t>対１等</a:t>
            </a:r>
          </a:p>
        </p:txBody>
      </p:sp>
      <p:sp>
        <p:nvSpPr>
          <p:cNvPr id="65" name="正方形/長方形 64">
            <a:extLst>
              <a:ext uri="{FF2B5EF4-FFF2-40B4-BE49-F238E27FC236}">
                <a16:creationId xmlns:a16="http://schemas.microsoft.com/office/drawing/2014/main" id="{55A781F8-D400-4A2F-A6FE-1B842FB05961}"/>
              </a:ext>
            </a:extLst>
          </p:cNvPr>
          <p:cNvSpPr/>
          <p:nvPr/>
        </p:nvSpPr>
        <p:spPr>
          <a:xfrm>
            <a:off x="5319084" y="4058971"/>
            <a:ext cx="3357372"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（病床機能報告実態）</a:t>
            </a:r>
          </a:p>
        </p:txBody>
      </p:sp>
      <p:sp>
        <p:nvSpPr>
          <p:cNvPr id="2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24</a:t>
            </a:fld>
            <a:endParaRPr lang="ja-JP" altLang="en-US" sz="1800" dirty="0">
              <a:solidFill>
                <a:schemeClr val="tx1"/>
              </a:solidFill>
            </a:endParaRPr>
          </a:p>
        </p:txBody>
      </p:sp>
      <p:sp>
        <p:nvSpPr>
          <p:cNvPr id="24" name="Text Box 3"/>
          <p:cNvSpPr txBox="1">
            <a:spLocks noChangeArrowheads="1"/>
          </p:cNvSpPr>
          <p:nvPr/>
        </p:nvSpPr>
        <p:spPr bwMode="auto">
          <a:xfrm>
            <a:off x="6579988" y="444544"/>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13012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81337" y="6427349"/>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160158118"/>
              </p:ext>
            </p:extLst>
          </p:nvPr>
        </p:nvGraphicFramePr>
        <p:xfrm>
          <a:off x="384859" y="1838267"/>
          <a:ext cx="8579629" cy="4880225"/>
        </p:xfrm>
        <a:graphic>
          <a:graphicData uri="http://schemas.openxmlformats.org/drawingml/2006/table">
            <a:tbl>
              <a:tblPr firstRow="1" bandRow="1">
                <a:tableStyleId>{5940675A-B579-460E-94D1-54222C63F5DA}</a:tableStyleId>
              </a:tblPr>
              <a:tblGrid>
                <a:gridCol w="2098910">
                  <a:extLst>
                    <a:ext uri="{9D8B030D-6E8A-4147-A177-3AD203B41FA5}">
                      <a16:colId xmlns:a16="http://schemas.microsoft.com/office/drawing/2014/main" val="20000"/>
                    </a:ext>
                  </a:extLst>
                </a:gridCol>
                <a:gridCol w="4392487">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535861">
                <a:tc>
                  <a:txBody>
                    <a:bodyPr/>
                    <a:lstStyle/>
                    <a:p>
                      <a:pPr algn="ctr"/>
                      <a:r>
                        <a:rPr kumimoji="1" lang="ja-JP" altLang="en-US" sz="1600" b="1" dirty="0"/>
                        <a:t>病床数の必要量</a:t>
                      </a:r>
                      <a:endParaRPr lang="ja-JP" altLang="ja-JP" sz="1600" dirty="0">
                        <a:latin typeface="+mn-ea"/>
                        <a:ea typeface="+mn-ea"/>
                      </a:endParaRPr>
                    </a:p>
                    <a:p>
                      <a:pPr algn="ctr">
                        <a:lnSpc>
                          <a:spcPts val="120"/>
                        </a:lnSpc>
                      </a:pPr>
                      <a:r>
                        <a:rPr lang="en-US" altLang="ja-JP" sz="1600" dirty="0">
                          <a:latin typeface="+mn-ea"/>
                          <a:ea typeface="+mn-ea"/>
                        </a:rPr>
                        <a:t> </a:t>
                      </a:r>
                      <a:endParaRPr lang="ja-JP" altLang="ja-JP" sz="1600" b="1"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800" b="1" dirty="0">
                          <a:latin typeface="+mn-lt"/>
                          <a:ea typeface="+mn-ea"/>
                        </a:rPr>
                        <a:t>患者像（イメージ）</a:t>
                      </a:r>
                      <a:endParaRPr lang="ja-JP" altLang="ja-JP" sz="1800" dirty="0">
                        <a:latin typeface="+mn-ea"/>
                        <a:ea typeface="+mn-ea"/>
                      </a:endParaRPr>
                    </a:p>
                    <a:p>
                      <a:pPr algn="ctr">
                        <a:lnSpc>
                          <a:spcPts val="120"/>
                        </a:lnSpc>
                      </a:pPr>
                      <a:r>
                        <a:rPr lang="en-US" altLang="ja-JP" sz="1800" dirty="0">
                          <a:latin typeface="+mn-ea"/>
                          <a:ea typeface="+mn-ea"/>
                        </a:rPr>
                        <a:t> </a:t>
                      </a:r>
                      <a:endParaRPr lang="ja-JP" altLang="ja-JP" sz="1800"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344364">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43373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33736" y="3043783"/>
            <a:ext cx="1978024" cy="1249313"/>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3736" y="4385066"/>
            <a:ext cx="1978024" cy="156280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688572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179512" y="15535"/>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病棟ごとの診療実態の分析③</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（患者像のイメージ）</a:t>
            </a:r>
          </a:p>
        </p:txBody>
      </p:sp>
      <p:sp>
        <p:nvSpPr>
          <p:cNvPr id="23" name="タイトル 1">
            <a:extLst>
              <a:ext uri="{FF2B5EF4-FFF2-40B4-BE49-F238E27FC236}">
                <a16:creationId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「病床機能報告」における想定される患者像は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「病床数の必要量」とは異なっていると考えられる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322972" y="1456490"/>
            <a:ext cx="6851438" cy="369332"/>
          </a:xfrm>
          <a:prstGeom prst="rect">
            <a:avLst/>
          </a:prstGeom>
        </p:spPr>
        <p:txBody>
          <a:bodyPr wrap="square">
            <a:spAutoFit/>
          </a:bodyPr>
          <a:lstStyle/>
          <a:p>
            <a:r>
              <a:rPr lang="ja-JP" altLang="en-US"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病床機能報告の結果を踏まえ想定される患者イメージ像</a:t>
            </a:r>
          </a:p>
        </p:txBody>
      </p:sp>
      <p:sp>
        <p:nvSpPr>
          <p:cNvPr id="22" name="角丸四角形 21"/>
          <p:cNvSpPr/>
          <p:nvPr/>
        </p:nvSpPr>
        <p:spPr>
          <a:xfrm>
            <a:off x="2542433" y="2461612"/>
            <a:ext cx="4237119" cy="1831484"/>
          </a:xfrm>
          <a:prstGeom prst="round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（重症）急性期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n-ea"/>
                <a:cs typeface="Meiryo UI" panose="020B0604030504040204" pitchFamily="50" charset="-128"/>
              </a:rPr>
              <a:t>重篤患者や全身麻酔による手術等を</a:t>
            </a:r>
            <a:endParaRPr lang="en-US" altLang="ja-JP" sz="1200" dirty="0">
              <a:latin typeface="+mn-ea"/>
              <a:cs typeface="Meiryo UI" panose="020B0604030504040204" pitchFamily="50" charset="-128"/>
            </a:endParaRPr>
          </a:p>
          <a:p>
            <a:pPr algn="ctr"/>
            <a:r>
              <a:rPr lang="ja-JP" altLang="en-US" sz="1200" dirty="0">
                <a:latin typeface="+mn-ea"/>
                <a:cs typeface="Meiryo UI" panose="020B0604030504040204" pitchFamily="50" charset="-128"/>
              </a:rPr>
              <a:t>要する患者の受入</a:t>
            </a:r>
            <a:endParaRPr lang="en-US" altLang="ja-JP" sz="1200" dirty="0">
              <a:latin typeface="+mn-ea"/>
              <a:cs typeface="Meiryo UI" panose="020B0604030504040204" pitchFamily="50" charset="-128"/>
            </a:endParaRPr>
          </a:p>
        </p:txBody>
      </p:sp>
      <p:sp>
        <p:nvSpPr>
          <p:cNvPr id="25" name="角丸四角形 24"/>
          <p:cNvSpPr/>
          <p:nvPr/>
        </p:nvSpPr>
        <p:spPr>
          <a:xfrm>
            <a:off x="2526507" y="4376884"/>
            <a:ext cx="2009489"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sz="1200" dirty="0">
              <a:latin typeface="+mn-ea"/>
              <a:cs typeface="Meiryo UI" panose="020B0604030504040204" pitchFamily="50" charset="-128"/>
            </a:endParaRPr>
          </a:p>
          <a:p>
            <a:pPr algn="ctr"/>
            <a:r>
              <a:rPr lang="ja-JP" altLang="en-US" sz="1100" dirty="0">
                <a:latin typeface="+mn-ea"/>
                <a:cs typeface="Meiryo UI" panose="020B0604030504040204" pitchFamily="50" charset="-128"/>
              </a:rPr>
              <a:t>肺炎や軽度の外傷など比較的軽症な症状を持つ</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患者の受入</a:t>
            </a:r>
            <a:endParaRPr lang="en-US" altLang="ja-JP" sz="1100" dirty="0">
              <a:latin typeface="+mn-ea"/>
              <a:cs typeface="Meiryo UI" panose="020B0604030504040204" pitchFamily="50" charset="-128"/>
            </a:endParaRPr>
          </a:p>
        </p:txBody>
      </p:sp>
      <p:sp>
        <p:nvSpPr>
          <p:cNvPr id="27" name="角丸四角形 26"/>
          <p:cNvSpPr/>
          <p:nvPr/>
        </p:nvSpPr>
        <p:spPr>
          <a:xfrm>
            <a:off x="4782041" y="4376884"/>
            <a:ext cx="1767936"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急性期後の在宅復帰に向けた患者の受入</a:t>
            </a:r>
            <a:endParaRPr lang="en-US" altLang="ja-JP" sz="1100" dirty="0">
              <a:latin typeface="+mn-ea"/>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29" name="角丸四角形 28"/>
          <p:cNvSpPr/>
          <p:nvPr/>
        </p:nvSpPr>
        <p:spPr>
          <a:xfrm>
            <a:off x="2542434" y="5517232"/>
            <a:ext cx="4210344" cy="430640"/>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リハビリテーション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542434" y="6049011"/>
            <a:ext cx="4237119" cy="623691"/>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長期療養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91445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35" name="角丸四角形 34"/>
          <p:cNvSpPr/>
          <p:nvPr/>
        </p:nvSpPr>
        <p:spPr>
          <a:xfrm>
            <a:off x="6914456" y="3043781"/>
            <a:ext cx="1978024" cy="2122687"/>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6914456" y="5267609"/>
            <a:ext cx="1978024" cy="680262"/>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43373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322972" y="4313200"/>
            <a:ext cx="8540778" cy="112369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3"/>
          <p:cNvSpPr txBox="1">
            <a:spLocks/>
          </p:cNvSpPr>
          <p:nvPr/>
        </p:nvSpPr>
        <p:spPr>
          <a:xfrm>
            <a:off x="7010400" y="655882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845FDA58-8628-4030-A7FF-2946B2EE6B4C}" type="slidenum">
              <a:rPr lang="ja-JP" altLang="en-US" sz="1800" smtClean="0">
                <a:solidFill>
                  <a:schemeClr val="tx1"/>
                </a:solidFill>
              </a:rPr>
              <a:pPr>
                <a:defRPr/>
              </a:pPr>
              <a:t>25</a:t>
            </a:fld>
            <a:endParaRPr lang="ja-JP" altLang="en-US" sz="1800" dirty="0">
              <a:solidFill>
                <a:schemeClr val="tx1"/>
              </a:solidFill>
            </a:endParaRPr>
          </a:p>
        </p:txBody>
      </p:sp>
      <p:sp>
        <p:nvSpPr>
          <p:cNvPr id="26"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94525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HatayamaH\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21" y="2284136"/>
            <a:ext cx="5316611" cy="3859266"/>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7934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病床の実態を明らかにした上で、病床機能の確保について</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「既存病床数」・「基準病床数」の中で検討</a:t>
            </a:r>
          </a:p>
        </p:txBody>
      </p:sp>
      <p:sp>
        <p:nvSpPr>
          <p:cNvPr id="10" name="正方形/長方形 9"/>
          <p:cNvSpPr/>
          <p:nvPr/>
        </p:nvSpPr>
        <p:spPr>
          <a:xfrm>
            <a:off x="845332" y="1762943"/>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病床機能報告と病床数の必要量の病床機能区分ごとの比較（割合）</a:t>
            </a:r>
          </a:p>
        </p:txBody>
      </p:sp>
      <p:cxnSp>
        <p:nvCxnSpPr>
          <p:cNvPr id="26" name="直線コネクタ 25"/>
          <p:cNvCxnSpPr/>
          <p:nvPr/>
        </p:nvCxnSpPr>
        <p:spPr>
          <a:xfrm flipH="1" flipV="1">
            <a:off x="5151620" y="3939413"/>
            <a:ext cx="1940660" cy="31934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flipV="1">
            <a:off x="7335248" y="3646327"/>
            <a:ext cx="450323" cy="216024"/>
          </a:xfrm>
          <a:prstGeom prst="triangle">
            <a:avLst/>
          </a:pr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195736" y="2801455"/>
            <a:ext cx="2160240" cy="820085"/>
          </a:xfrm>
          <a:prstGeom prst="roundRect">
            <a:avLst/>
          </a:prstGeom>
          <a:noFill/>
          <a:ln w="53975"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flipV="1">
            <a:off x="3435167" y="2269592"/>
            <a:ext cx="162018" cy="720080"/>
          </a:xfrm>
          <a:prstGeom prst="line">
            <a:avLst/>
          </a:prstGeom>
          <a:ln w="28575">
            <a:solidFill>
              <a:srgbClr val="FF5B5B"/>
            </a:solidFill>
            <a:headEnd type="oval" w="lg" len="lg"/>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3597185" y="2278889"/>
            <a:ext cx="3222514" cy="5247"/>
          </a:xfrm>
          <a:prstGeom prst="line">
            <a:avLst/>
          </a:prstGeom>
          <a:ln w="28575">
            <a:solidFill>
              <a:srgbClr val="FF5B5B"/>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3707904" y="4365104"/>
            <a:ext cx="1443715" cy="939001"/>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V="1">
            <a:off x="4791215" y="3939413"/>
            <a:ext cx="360404" cy="63868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4015527" y="2708921"/>
            <a:ext cx="898860" cy="943728"/>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a:off x="4601994" y="3511668"/>
            <a:ext cx="549625" cy="427745"/>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6435743" y="1770208"/>
            <a:ext cx="2600753" cy="1730800"/>
          </a:xfrm>
          <a:prstGeom prst="roundRect">
            <a:avLst/>
          </a:prstGeom>
          <a:ln w="50800" cap="rnd">
            <a:solidFill>
              <a:srgbClr val="FF3737"/>
            </a:solidFill>
            <a:prstDash val="sysDot"/>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800" b="1" dirty="0"/>
              <a:t>STEP 1</a:t>
            </a:r>
          </a:p>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診療実態を分析</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サブアキュート・</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ポスト</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アキュート</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を提供</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病床数</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を精査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id="{DFEF89A9-DBB8-496F-B267-B3B7E5718C12}"/>
              </a:ext>
            </a:extLst>
          </p:cNvPr>
          <p:cNvSpPr>
            <a:spLocks noGrp="1"/>
          </p:cNvSpPr>
          <p:nvPr>
            <p:ph type="title"/>
          </p:nvPr>
        </p:nvSpPr>
        <p:spPr>
          <a:xfrm>
            <a:off x="179512" y="48219"/>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病棟ごとの診療実態の分析④</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108520" y="2842166"/>
            <a:ext cx="1907704" cy="738664"/>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2017</a:t>
            </a:r>
            <a:r>
              <a:rPr kumimoji="1" lang="ja-JP" altLang="en-US" sz="1400" b="1" dirty="0">
                <a:latin typeface="+mn-ea"/>
                <a:cs typeface="Meiryo UI" panose="020B0604030504040204" pitchFamily="50" charset="-128"/>
              </a:rPr>
              <a:t>年度</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病床機能報告</a:t>
            </a:r>
            <a:endParaRPr lang="en-US" altLang="ja-JP" sz="1400" b="1" dirty="0">
              <a:latin typeface="+mn-ea"/>
              <a:cs typeface="Meiryo UI" panose="020B0604030504040204" pitchFamily="50" charset="-128"/>
            </a:endParaRPr>
          </a:p>
          <a:p>
            <a:pPr algn="ctr"/>
            <a:r>
              <a:rPr kumimoji="1" lang="ja-JP" altLang="en-US" sz="1400" b="1" dirty="0">
                <a:latin typeface="+mn-ea"/>
                <a:cs typeface="Meiryo UI" panose="020B0604030504040204" pitchFamily="50" charset="-128"/>
              </a:rPr>
              <a:t>（暫定）</a:t>
            </a:r>
          </a:p>
        </p:txBody>
      </p:sp>
      <p:sp>
        <p:nvSpPr>
          <p:cNvPr id="23" name="テキスト ボックス 22"/>
          <p:cNvSpPr txBox="1"/>
          <p:nvPr/>
        </p:nvSpPr>
        <p:spPr>
          <a:xfrm>
            <a:off x="-108520" y="4560230"/>
            <a:ext cx="1907704" cy="523220"/>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2025</a:t>
            </a:r>
            <a:r>
              <a:rPr kumimoji="1" lang="ja-JP" altLang="en-US" sz="1400" b="1" dirty="0">
                <a:latin typeface="+mn-ea"/>
                <a:cs typeface="Meiryo UI" panose="020B0604030504040204" pitchFamily="50" charset="-128"/>
              </a:rPr>
              <a:t>年</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病床数の必要量</a:t>
            </a:r>
            <a:endParaRPr kumimoji="1" lang="ja-JP" altLang="en-US" sz="1400" b="1" dirty="0">
              <a:latin typeface="+mn-ea"/>
              <a:cs typeface="Meiryo UI" panose="020B0604030504040204" pitchFamily="50" charset="-128"/>
            </a:endParaRPr>
          </a:p>
        </p:txBody>
      </p:sp>
      <p:sp>
        <p:nvSpPr>
          <p:cNvPr id="19" name="角丸四角形 18"/>
          <p:cNvSpPr/>
          <p:nvPr/>
        </p:nvSpPr>
        <p:spPr>
          <a:xfrm>
            <a:off x="6444364" y="3939413"/>
            <a:ext cx="2592132" cy="1865851"/>
          </a:xfrm>
          <a:prstGeom prst="roundRect">
            <a:avLst>
              <a:gd name="adj" fmla="val 11194"/>
            </a:avLst>
          </a:prstGeom>
          <a:solidFill>
            <a:schemeClr val="lt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ea typeface="Meiryo UI" panose="020B0604030504040204" pitchFamily="50" charset="-128"/>
                <a:cs typeface="Meiryo UI" panose="020B0604030504040204" pitchFamily="50" charset="-128"/>
              </a:rPr>
              <a:t>STEP 2</a:t>
            </a:r>
            <a:r>
              <a:rPr lang="ja-JP" altLang="en-US" b="1" dirty="0">
                <a:solidFill>
                  <a:schemeClr val="tx1"/>
                </a:solidFill>
                <a:ea typeface="Meiryo UI" panose="020B0604030504040204" pitchFamily="50" charset="-128"/>
                <a:cs typeface="Meiryo UI" panose="020B0604030504040204" pitchFamily="50" charset="-128"/>
              </a:rPr>
              <a:t>･</a:t>
            </a:r>
            <a:r>
              <a:rPr lang="en-US" altLang="ja-JP" b="1" dirty="0">
                <a:solidFill>
                  <a:schemeClr val="tx1"/>
                </a:solidFill>
                <a:ea typeface="Meiryo UI" panose="020B0604030504040204" pitchFamily="50" charset="-128"/>
                <a:cs typeface="Meiryo UI" panose="020B0604030504040204" pitchFamily="50" charset="-128"/>
              </a:rPr>
              <a:t>3</a:t>
            </a: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・ギャップを将来転換が必要な病床数の目安（指標）として検討。</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26</a:t>
            </a:fld>
            <a:endParaRPr lang="ja-JP" altLang="en-US" sz="1800" dirty="0">
              <a:solidFill>
                <a:schemeClr val="tx1"/>
              </a:solidFill>
            </a:endParaRPr>
          </a:p>
        </p:txBody>
      </p:sp>
      <p:sp>
        <p:nvSpPr>
          <p:cNvPr id="4" name="テキスト ボックス 3"/>
          <p:cNvSpPr txBox="1"/>
          <p:nvPr/>
        </p:nvSpPr>
        <p:spPr>
          <a:xfrm>
            <a:off x="906399" y="5301208"/>
            <a:ext cx="1594854"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高度急性期</a:t>
            </a:r>
          </a:p>
        </p:txBody>
      </p:sp>
      <p:sp>
        <p:nvSpPr>
          <p:cNvPr id="25" name="テキスト ボックス 24"/>
          <p:cNvSpPr txBox="1"/>
          <p:nvPr/>
        </p:nvSpPr>
        <p:spPr>
          <a:xfrm>
            <a:off x="2411760" y="5312241"/>
            <a:ext cx="875008"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急性期</a:t>
            </a:r>
          </a:p>
        </p:txBody>
      </p:sp>
      <p:sp>
        <p:nvSpPr>
          <p:cNvPr id="27" name="テキスト ボックス 26"/>
          <p:cNvSpPr txBox="1"/>
          <p:nvPr/>
        </p:nvSpPr>
        <p:spPr>
          <a:xfrm>
            <a:off x="3995936" y="5331986"/>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回復</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8" name="テキスト ボックス 27"/>
          <p:cNvSpPr txBox="1"/>
          <p:nvPr/>
        </p:nvSpPr>
        <p:spPr>
          <a:xfrm>
            <a:off x="5364088" y="5312241"/>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慢性</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9"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73138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27</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病棟ごとの診療実態の分析⑤</a:t>
            </a: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80624" y="76470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病床機能報告の診療実態に関する項目の中から、急性期病棟の　実態分析にかかる項目を検討</a:t>
            </a:r>
          </a:p>
        </p:txBody>
      </p:sp>
      <p:sp>
        <p:nvSpPr>
          <p:cNvPr id="8" name="角丸四角形 7"/>
          <p:cNvSpPr/>
          <p:nvPr/>
        </p:nvSpPr>
        <p:spPr>
          <a:xfrm>
            <a:off x="718399" y="3549699"/>
            <a:ext cx="7640426" cy="3191670"/>
          </a:xfrm>
          <a:prstGeom prst="roundRect">
            <a:avLst>
              <a:gd name="adj" fmla="val 7778"/>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dirty="0"/>
              <a:t>　</a:t>
            </a:r>
            <a:r>
              <a:rPr lang="ja-JP" altLang="en-US" dirty="0"/>
              <a:t>　</a:t>
            </a:r>
            <a:r>
              <a:rPr lang="ja-JP" altLang="en-US" b="1" dirty="0"/>
              <a:t>報告様式②（具体的な医療の内容に関する項目）のうち、急性期治療に　　　　</a:t>
            </a:r>
            <a:endParaRPr lang="en-US" altLang="ja-JP" b="1" dirty="0"/>
          </a:p>
          <a:p>
            <a:r>
              <a:rPr lang="ja-JP" altLang="en-US" b="1" dirty="0"/>
              <a:t>　　関する報告項目</a:t>
            </a:r>
            <a:endParaRPr lang="en-US" altLang="ja-JP" b="1" dirty="0"/>
          </a:p>
          <a:p>
            <a:endParaRPr kumimoji="1" lang="en-US" altLang="ja-JP" b="1" dirty="0"/>
          </a:p>
          <a:p>
            <a:r>
              <a:rPr lang="ja-JP" altLang="en-US" sz="1600" dirty="0"/>
              <a:t>　　　　　３．幅広い手術の実施状況</a:t>
            </a:r>
          </a:p>
          <a:p>
            <a:r>
              <a:rPr lang="ja-JP" altLang="en-US" sz="1600" dirty="0"/>
              <a:t>　　　　　４．がん・脳卒中・心筋梗塞等への治療状況</a:t>
            </a:r>
          </a:p>
          <a:p>
            <a:r>
              <a:rPr lang="ja-JP" altLang="en-US" sz="1600" dirty="0"/>
              <a:t>　　　　　６．救急医療の実施状況</a:t>
            </a:r>
          </a:p>
          <a:p>
            <a:r>
              <a:rPr lang="ja-JP" altLang="en-US" sz="1600" dirty="0"/>
              <a:t>　　　　　８．全身管理の状況</a:t>
            </a:r>
            <a:endParaRPr lang="en-US" altLang="ja-JP" sz="1600" dirty="0"/>
          </a:p>
          <a:p>
            <a:r>
              <a:rPr lang="ja-JP" altLang="en-US" sz="1200" dirty="0"/>
              <a:t>　</a:t>
            </a:r>
            <a:endParaRPr lang="en-US" altLang="ja-JP" sz="1200" dirty="0"/>
          </a:p>
          <a:p>
            <a:r>
              <a:rPr lang="ja-JP" altLang="en-US" sz="1200" dirty="0"/>
              <a:t>　</a:t>
            </a:r>
            <a:r>
              <a:rPr lang="en-US" altLang="ja-JP" sz="1200" dirty="0"/>
              <a:t>【</a:t>
            </a:r>
            <a:r>
              <a:rPr lang="ja-JP" altLang="en-US" sz="1200" dirty="0"/>
              <a:t>備考</a:t>
            </a:r>
            <a:r>
              <a:rPr lang="en-US" altLang="ja-JP" sz="1200" dirty="0"/>
              <a:t>】</a:t>
            </a:r>
          </a:p>
          <a:p>
            <a:r>
              <a:rPr lang="ja-JP" altLang="en-US" sz="1200" dirty="0"/>
              <a:t>　　　・報告内容は、「平成</a:t>
            </a:r>
            <a:r>
              <a:rPr lang="en-US" altLang="ja-JP" sz="1200" dirty="0"/>
              <a:t>29</a:t>
            </a:r>
            <a:r>
              <a:rPr lang="ja-JP" altLang="en-US" sz="1200" dirty="0"/>
              <a:t>年６月診療分」であってかつ「平成</a:t>
            </a:r>
            <a:r>
              <a:rPr lang="en-US" altLang="ja-JP" sz="1200" dirty="0"/>
              <a:t>29</a:t>
            </a:r>
            <a:r>
              <a:rPr lang="ja-JP" altLang="en-US" sz="1200" dirty="0"/>
              <a:t>年７月審査分」。</a:t>
            </a:r>
            <a:endParaRPr lang="en-US" altLang="ja-JP" sz="1200" dirty="0"/>
          </a:p>
          <a:p>
            <a:r>
              <a:rPr lang="ja-JP" altLang="en-US" sz="1200" dirty="0"/>
              <a:t>　　　・報告様式２では、各治療実績について、基本「算定回数」、「算定日数」、「レセプト件数」が報告されている。</a:t>
            </a:r>
            <a:endParaRPr lang="en-US" altLang="ja-JP" sz="1200" dirty="0"/>
          </a:p>
          <a:p>
            <a:r>
              <a:rPr lang="ja-JP" altLang="en-US" sz="1200" dirty="0"/>
              <a:t>　　　・診療実績の分析では、「算定回数」を使用。しかし、「算定回数」が報告項目にない場合は、「算定日数」を</a:t>
            </a:r>
            <a:endParaRPr lang="en-US" altLang="ja-JP" sz="1200" dirty="0"/>
          </a:p>
          <a:p>
            <a:r>
              <a:rPr lang="ja-JP" altLang="en-US" sz="1200" dirty="0"/>
              <a:t>　　　　分析し、　「算定日数」も報告項目にない場合は、「レセプト件数」を用いて分析。</a:t>
            </a:r>
            <a:endParaRPr lang="en-US" altLang="ja-JP" sz="1200" dirty="0"/>
          </a:p>
        </p:txBody>
      </p:sp>
      <p:sp>
        <p:nvSpPr>
          <p:cNvPr id="13"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11936" y="1577947"/>
            <a:ext cx="84795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病床機能報告の報告様式②（具体的な医療の内容に関する項目）のうち、急性期治療に　　関する報告項目（下記）の診療実態（病院）について、特定入院料・入院基本料単位で</a:t>
            </a:r>
            <a:r>
              <a:rPr lang="ja-JP" altLang="en-US" sz="1600" dirty="0" smtClean="0">
                <a:latin typeface="Meiryo UI" panose="020B0604030504040204" pitchFamily="50" charset="-128"/>
                <a:ea typeface="Meiryo UI" panose="020B0604030504040204" pitchFamily="50" charset="-128"/>
              </a:rPr>
              <a:t>各</a:t>
            </a: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治療</a:t>
            </a:r>
            <a:r>
              <a:rPr lang="ja-JP" altLang="en-US" sz="1600" dirty="0">
                <a:latin typeface="Meiryo UI" panose="020B0604030504040204" pitchFamily="50" charset="-128"/>
                <a:ea typeface="Meiryo UI" panose="020B0604030504040204" pitchFamily="50" charset="-128"/>
              </a:rPr>
              <a:t>実施毎に分析。</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急性期病棟の実態分析（サブアキュート・ポストアキュート機能を担う病床数の精査）に使用する項目を検討。</a:t>
            </a:r>
            <a:endParaRPr lang="en-US" altLang="ja-JP" sz="1600" dirty="0">
              <a:latin typeface="Meiryo UI" panose="020B0604030504040204" pitchFamily="50" charset="-128"/>
              <a:ea typeface="Meiryo UI" panose="020B0604030504040204" pitchFamily="50" charset="-128"/>
            </a:endParaRP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8868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59650" y="6501868"/>
            <a:ext cx="2133600"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1" y="39493"/>
            <a:ext cx="943304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病棟ごとの診療実態の分析詳細⑥</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380282" y="500070"/>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「３幅広い手術の実施状況」では、急性期実態分析指標として、　　　　　　　　　　　　　　　　　　　</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手術</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00" y="1557655"/>
            <a:ext cx="874838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4526939" y="3140968"/>
            <a:ext cx="2304256" cy="936104"/>
          </a:xfrm>
          <a:prstGeom prst="wedgeRoundRectCallout">
            <a:avLst>
              <a:gd name="adj1" fmla="val -81896"/>
              <a:gd name="adj2" fmla="val 299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治療実績が多く、看護配置が少なくなるに従って、　</a:t>
            </a:r>
            <a:r>
              <a:rPr lang="ja-JP" altLang="en-US" sz="1400" dirty="0"/>
              <a:t>　</a:t>
            </a:r>
            <a:r>
              <a:rPr kumimoji="1" lang="ja-JP" altLang="en-US" sz="1400" dirty="0"/>
              <a:t>減少している。</a:t>
            </a:r>
          </a:p>
        </p:txBody>
      </p:sp>
      <p:sp>
        <p:nvSpPr>
          <p:cNvPr id="11" name="テキスト ボックス 10"/>
          <p:cNvSpPr txBox="1"/>
          <p:nvPr/>
        </p:nvSpPr>
        <p:spPr>
          <a:xfrm>
            <a:off x="403933" y="5957754"/>
            <a:ext cx="8320918" cy="900246"/>
          </a:xfrm>
          <a:prstGeom prst="rect">
            <a:avLst/>
          </a:prstGeom>
          <a:solidFill>
            <a:schemeClr val="accent1">
              <a:lumMod val="20000"/>
              <a:lumOff val="80000"/>
            </a:schemeClr>
          </a:solidFill>
        </p:spPr>
        <p:txBody>
          <a:bodyPr wrap="square" rtlCol="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特定入院料・入院基本料の区分</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・救命救急入院料・特定集中治療室管理料等：救命救急入院料、特定集中治療室管理料、ﾊｲｹｱﾕﾆｯﾄ入院医療管理料、脳卒中ｹｱﾕﾆｯﾄ入院医療管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理料、小児特定集中治療室管理料、新生児特定集中治療室管理料、総合周産期特定集中治療室管理料、新生児治療回復室入院医療管理料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・特定機能病院一般病棟入院基本料等：特定機能病院一般病棟入院基本料、専門病院入院基本料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・障害者施設等・特殊疾患病棟入院料：障害者施設等入院基本料、特殊疾患入院医療管理料、特殊疾患病棟入院料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4256" y="1303232"/>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３．幅広い手術の実施状況</a:t>
            </a:r>
          </a:p>
        </p:txBody>
      </p:sp>
      <p:sp>
        <p:nvSpPr>
          <p:cNvPr id="14" name="Text Box 3"/>
          <p:cNvSpPr txBox="1">
            <a:spLocks noChangeArrowheads="1"/>
          </p:cNvSpPr>
          <p:nvPr/>
        </p:nvSpPr>
        <p:spPr bwMode="auto">
          <a:xfrm>
            <a:off x="6796135" y="72390"/>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47266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病棟ごとの診療実態の分析⑦</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355538"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「４がん・脳卒中・心筋梗塞等」では、急性期実態分析指標として、</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化学療法</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384858" y="1443916"/>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４．がん・脳卒中・心筋梗塞等への治療状況</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51693"/>
            <a:ext cx="7833302" cy="51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2915816" y="2780928"/>
            <a:ext cx="1652403" cy="1224136"/>
          </a:xfrm>
          <a:prstGeom prst="wedgeRoundRectCallout">
            <a:avLst>
              <a:gd name="adj1" fmla="val -77958"/>
              <a:gd name="adj2" fmla="val 3737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に従って、　　減少している。</a:t>
            </a:r>
          </a:p>
        </p:txBody>
      </p:sp>
      <p:sp>
        <p:nvSpPr>
          <p:cNvPr id="13"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6962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578295" y="2429015"/>
            <a:ext cx="4301075" cy="2360423"/>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 name="円/楕円 29"/>
          <p:cNvSpPr/>
          <p:nvPr/>
        </p:nvSpPr>
        <p:spPr>
          <a:xfrm>
            <a:off x="4591405" y="2408296"/>
            <a:ext cx="4301075" cy="2259943"/>
          </a:xfrm>
          <a:prstGeom prst="ellipse">
            <a:avLst/>
          </a:prstGeom>
          <a:gradFill>
            <a:gsLst>
              <a:gs pos="0">
                <a:schemeClr val="accent5">
                  <a:tint val="50000"/>
                  <a:satMod val="300000"/>
                  <a:alpha val="50000"/>
                </a:schemeClr>
              </a:gs>
              <a:gs pos="35000">
                <a:schemeClr val="accent5">
                  <a:tint val="37000"/>
                  <a:satMod val="300000"/>
                  <a:alpha val="50000"/>
                </a:schemeClr>
              </a:gs>
              <a:gs pos="100000">
                <a:schemeClr val="accent5">
                  <a:tint val="15000"/>
                  <a:satMod val="350000"/>
                  <a:alpha val="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タイトル 1">
            <a:extLst>
              <a:ext uri="{FF2B5EF4-FFF2-40B4-BE49-F238E27FC236}">
                <a16:creationId xmlns:a16="http://schemas.microsoft.com/office/drawing/2014/main" id="{30BE5A27-A407-4A14-A9BE-5866682C3C6B}"/>
              </a:ext>
            </a:extLst>
          </p:cNvPr>
          <p:cNvSpPr txBox="1">
            <a:spLocks/>
          </p:cNvSpPr>
          <p:nvPr/>
        </p:nvSpPr>
        <p:spPr>
          <a:xfrm>
            <a:off x="0" y="276096"/>
            <a:ext cx="914400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今、どのような議論が進んでいるのか</a:t>
            </a:r>
          </a:p>
        </p:txBody>
      </p:sp>
      <p:sp>
        <p:nvSpPr>
          <p:cNvPr id="3" name="スライド番号プレースホルダー 2"/>
          <p:cNvSpPr>
            <a:spLocks noGrp="1"/>
          </p:cNvSpPr>
          <p:nvPr>
            <p:ph type="sldNum" sz="quarter" idx="12"/>
          </p:nvPr>
        </p:nvSpPr>
        <p:spPr>
          <a:xfrm>
            <a:off x="7024932" y="6492875"/>
            <a:ext cx="2133600" cy="365125"/>
          </a:xfrm>
        </p:spPr>
        <p:txBody>
          <a:bodyPr/>
          <a:lstStyle/>
          <a:p>
            <a:fld id="{A9848611-8FAA-4BFC-BAAD-33CAF1A3E273}" type="slidenum">
              <a:rPr lang="ja-JP" altLang="en-US" smtClean="0"/>
              <a:pPr/>
              <a:t>3</a:t>
            </a:fld>
            <a:endParaRPr lang="ja-JP" altLang="en-US" dirty="0"/>
          </a:p>
        </p:txBody>
      </p:sp>
      <p:sp>
        <p:nvSpPr>
          <p:cNvPr id="26" name="Text Placeholder 18">
            <a:extLst>
              <a:ext uri="{FF2B5EF4-FFF2-40B4-BE49-F238E27FC236}">
                <a16:creationId xmlns:a16="http://schemas.microsoft.com/office/drawing/2014/main" id="{65BF0025-FE44-492F-9986-8E6E4837536B}"/>
              </a:ext>
            </a:extLst>
          </p:cNvPr>
          <p:cNvSpPr txBox="1">
            <a:spLocks/>
          </p:cNvSpPr>
          <p:nvPr/>
        </p:nvSpPr>
        <p:spPr>
          <a:xfrm>
            <a:off x="251520" y="923119"/>
            <a:ext cx="8686711" cy="863866"/>
          </a:xfrm>
          <a:prstGeom prst="flowChartAlternateProcess">
            <a:avLst/>
          </a:prstGeom>
          <a:solidFill>
            <a:schemeClr val="tx2">
              <a:lumMod val="60000"/>
              <a:lumOff val="40000"/>
            </a:schemeClr>
          </a:solidFill>
        </p:spPr>
        <p:txBody>
          <a:bodyPr lIns="65306" tIns="32653" rIns="65306" bIns="32653"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spcBef>
                <a:spcPts val="429"/>
              </a:spcBef>
            </a:pPr>
            <a:r>
              <a:rPr lang="ja-JP" altLang="en-US" sz="2400" dirty="0">
                <a:latin typeface="HGPｺﾞｼｯｸE" panose="020B0900000000000000" pitchFamily="50" charset="-128"/>
                <a:ea typeface="HGPｺﾞｼｯｸE" panose="020B0900000000000000" pitchFamily="50" charset="-128"/>
                <a:cs typeface="Arial" pitchFamily="34" charset="0"/>
              </a:rPr>
              <a:t>国は、地域医療構想・医師確保計画・働き方改革を「三位一体で」　　　　　　　　　　　　　　　　　　　　　　　</a:t>
            </a:r>
            <a:endParaRPr lang="en-US" sz="2400" dirty="0">
              <a:latin typeface="HGPｺﾞｼｯｸE" panose="020B0900000000000000" pitchFamily="50" charset="-128"/>
              <a:ea typeface="HGPｺﾞｼｯｸE" panose="020B0900000000000000" pitchFamily="50" charset="-128"/>
              <a:cs typeface="Arial" pitchFamily="34" charset="0"/>
            </a:endParaRPr>
          </a:p>
        </p:txBody>
      </p:sp>
      <p:grpSp>
        <p:nvGrpSpPr>
          <p:cNvPr id="2" name="グループ化 1"/>
          <p:cNvGrpSpPr/>
          <p:nvPr/>
        </p:nvGrpSpPr>
        <p:grpSpPr>
          <a:xfrm>
            <a:off x="756124" y="2619133"/>
            <a:ext cx="7617274" cy="3978219"/>
            <a:chOff x="648476" y="2119021"/>
            <a:chExt cx="7617274" cy="3978219"/>
          </a:xfrm>
        </p:grpSpPr>
        <p:sp>
          <p:nvSpPr>
            <p:cNvPr id="35" name="円/楕円 34"/>
            <p:cNvSpPr/>
            <p:nvPr/>
          </p:nvSpPr>
          <p:spPr>
            <a:xfrm>
              <a:off x="2389460" y="3768343"/>
              <a:ext cx="4533496" cy="2328897"/>
            </a:xfrm>
            <a:prstGeom prst="ellipse">
              <a:avLst/>
            </a:prstGeom>
            <a:gradFill>
              <a:gsLst>
                <a:gs pos="96300">
                  <a:srgbClr val="F4FFE4"/>
                </a:gs>
                <a:gs pos="0">
                  <a:schemeClr val="accent3">
                    <a:tint val="50000"/>
                    <a:satMod val="300000"/>
                    <a:alpha val="5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テキスト ボックス 8"/>
            <p:cNvSpPr txBox="1"/>
            <p:nvPr/>
          </p:nvSpPr>
          <p:spPr>
            <a:xfrm>
              <a:off x="1507642" y="2143665"/>
              <a:ext cx="2175596"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地域医療構想</a:t>
              </a:r>
            </a:p>
          </p:txBody>
        </p:sp>
        <p:sp>
          <p:nvSpPr>
            <p:cNvPr id="31" name="テキスト ボックス 30"/>
            <p:cNvSpPr txBox="1"/>
            <p:nvPr/>
          </p:nvSpPr>
          <p:spPr>
            <a:xfrm>
              <a:off x="5444404" y="2119021"/>
              <a:ext cx="2175596"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医師確保計画</a:t>
              </a:r>
            </a:p>
          </p:txBody>
        </p:sp>
        <p:sp>
          <p:nvSpPr>
            <p:cNvPr id="33" name="テキスト ボックス 32"/>
            <p:cNvSpPr txBox="1"/>
            <p:nvPr/>
          </p:nvSpPr>
          <p:spPr>
            <a:xfrm>
              <a:off x="648476" y="2654034"/>
              <a:ext cx="3969356" cy="492443"/>
            </a:xfrm>
            <a:prstGeom prst="rect">
              <a:avLst/>
            </a:prstGeom>
            <a:noFill/>
          </p:spPr>
          <p:txBody>
            <a:bodyPr wrap="none" rtlCol="0">
              <a:spAutoFit/>
            </a:bodyPr>
            <a:lstStyle/>
            <a:p>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の集中的取組の検証</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732254" y="3987565"/>
              <a:ext cx="1765227"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働き方改革</a:t>
              </a:r>
            </a:p>
          </p:txBody>
        </p:sp>
        <p:sp>
          <p:nvSpPr>
            <p:cNvPr id="42" name="テキスト ボックス 41"/>
            <p:cNvSpPr txBox="1"/>
            <p:nvPr/>
          </p:nvSpPr>
          <p:spPr>
            <a:xfrm>
              <a:off x="5497481" y="2674153"/>
              <a:ext cx="2534668" cy="769441"/>
            </a:xfrm>
            <a:prstGeom prst="rect">
              <a:avLst/>
            </a:prstGeom>
            <a:noFill/>
          </p:spPr>
          <p:txBody>
            <a:bodyPr wrap="none" rtlCol="0">
              <a:spAutoFit/>
            </a:bodyPr>
            <a:lstStyle/>
            <a:p>
              <a:r>
                <a:rPr lang="ja-JP" altLang="en-US"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〇医師偏在指標の創設</a:t>
              </a:r>
              <a:endParaRPr lang="en-US" altLang="ja-JP"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〇医師の確保の方針</a:t>
              </a:r>
              <a:endParaRPr lang="en-US" altLang="ja-JP"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2595440" y="4437043"/>
              <a:ext cx="3781805" cy="1046440"/>
            </a:xfrm>
            <a:prstGeom prst="rect">
              <a:avLst/>
            </a:prstGeom>
            <a:noFill/>
          </p:spPr>
          <p:txBody>
            <a:bodyPr wrap="none" rtlCol="0">
              <a:spAutoFit/>
            </a:bodyPr>
            <a:lstStyle/>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〇時間外労働上限の設定</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〇タスク・シフティングなど</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医師の業務負担軽減</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タイトル 1">
              <a:extLst>
                <a:ext uri="{FF2B5EF4-FFF2-40B4-BE49-F238E27FC236}">
                  <a16:creationId xmlns:a16="http://schemas.microsoft.com/office/drawing/2014/main" id="{30BE5A27-A407-4A14-A9BE-5866682C3C6B}"/>
                </a:ext>
              </a:extLst>
            </p:cNvPr>
            <p:cNvSpPr txBox="1">
              <a:spLocks/>
            </p:cNvSpPr>
            <p:nvPr/>
          </p:nvSpPr>
          <p:spPr>
            <a:xfrm>
              <a:off x="1115617" y="3156275"/>
              <a:ext cx="3217491" cy="79206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→病床の機能分化の進捗管理→</a:t>
              </a:r>
              <a:r>
                <a:rPr lang="en-US" altLang="ja-JP" sz="1800" b="1" dirty="0">
                  <a:solidFill>
                    <a:srgbClr val="FF0000"/>
                  </a:solidFill>
                  <a:latin typeface="HGPｺﾞｼｯｸE" panose="020B0900000000000000" pitchFamily="50" charset="-128"/>
                  <a:ea typeface="HGPｺﾞｼｯｸE" panose="020B0900000000000000" pitchFamily="50" charset="-128"/>
                </a:rPr>
                <a:t>2019</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公的病院のあり方</a:t>
              </a:r>
            </a:p>
          </p:txBody>
        </p:sp>
        <p:sp>
          <p:nvSpPr>
            <p:cNvPr id="15" name="タイトル 1">
              <a:extLst>
                <a:ext uri="{FF2B5EF4-FFF2-40B4-BE49-F238E27FC236}">
                  <a16:creationId xmlns:a16="http://schemas.microsoft.com/office/drawing/2014/main" id="{30BE5A27-A407-4A14-A9BE-5866682C3C6B}"/>
                </a:ext>
              </a:extLst>
            </p:cNvPr>
            <p:cNvSpPr txBox="1">
              <a:spLocks/>
            </p:cNvSpPr>
            <p:nvPr/>
          </p:nvSpPr>
          <p:spPr>
            <a:xfrm>
              <a:off x="5820581" y="3397382"/>
              <a:ext cx="2445169" cy="592218"/>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a:t>
              </a:r>
              <a:r>
                <a:rPr lang="en-US" altLang="ja-JP" sz="1800" b="1" dirty="0">
                  <a:solidFill>
                    <a:srgbClr val="FF0000"/>
                  </a:solidFill>
                  <a:latin typeface="HGPｺﾞｼｯｸE" panose="020B0900000000000000" pitchFamily="50" charset="-128"/>
                  <a:ea typeface="HGPｺﾞｼｯｸE" panose="020B0900000000000000" pitchFamily="50" charset="-128"/>
                </a:rPr>
                <a:t>2019</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府県で計画策定</a:t>
              </a:r>
              <a:endParaRPr lang="ja-JP" altLang="en-US" sz="1800" dirty="0">
                <a:solidFill>
                  <a:srgbClr val="FF0000"/>
                </a:solidFill>
                <a:latin typeface="HGPｺﾞｼｯｸE" panose="020B0900000000000000" pitchFamily="50" charset="-128"/>
                <a:ea typeface="HGPｺﾞｼｯｸE" panose="020B0900000000000000" pitchFamily="50" charset="-128"/>
              </a:endParaRPr>
            </a:p>
          </p:txBody>
        </p:sp>
        <p:sp>
          <p:nvSpPr>
            <p:cNvPr id="16" name="タイトル 1">
              <a:extLst>
                <a:ext uri="{FF2B5EF4-FFF2-40B4-BE49-F238E27FC236}">
                  <a16:creationId xmlns:a16="http://schemas.microsoft.com/office/drawing/2014/main" id="{30BE5A27-A407-4A14-A9BE-5866682C3C6B}"/>
                </a:ext>
              </a:extLst>
            </p:cNvPr>
            <p:cNvSpPr txBox="1">
              <a:spLocks/>
            </p:cNvSpPr>
            <p:nvPr/>
          </p:nvSpPr>
          <p:spPr>
            <a:xfrm>
              <a:off x="3549136" y="5456290"/>
              <a:ext cx="2445169" cy="592218"/>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a:t>
              </a:r>
              <a:r>
                <a:rPr lang="en-US" altLang="ja-JP" sz="1800" b="1" dirty="0">
                  <a:solidFill>
                    <a:srgbClr val="FF0000"/>
                  </a:solidFill>
                  <a:latin typeface="HGPｺﾞｼｯｸE" panose="020B0900000000000000" pitchFamily="50" charset="-128"/>
                  <a:ea typeface="HGPｺﾞｼｯｸE" panose="020B0900000000000000" pitchFamily="50" charset="-128"/>
                </a:rPr>
                <a:t>2024</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上限規制スタート</a:t>
              </a:r>
              <a:endParaRPr lang="ja-JP" altLang="en-US" sz="1800" dirty="0">
                <a:solidFill>
                  <a:srgbClr val="FF0000"/>
                </a:solidFill>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679830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30</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病棟ごとの診療実態の分析⑧</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「６救急医療の実施状況」では、急性期実態分析指標として、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救急医療管理加算</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６．救急医療の実施状況</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60" y="1759770"/>
            <a:ext cx="7776443" cy="506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吹き出し 12"/>
          <p:cNvSpPr/>
          <p:nvPr/>
        </p:nvSpPr>
        <p:spPr>
          <a:xfrm>
            <a:off x="4860032" y="4293096"/>
            <a:ext cx="3024336" cy="615116"/>
          </a:xfrm>
          <a:prstGeom prst="wedgeRoundRectCallout">
            <a:avLst>
              <a:gd name="adj1" fmla="val -88648"/>
              <a:gd name="adj2" fmla="val -5279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　なる</a:t>
            </a:r>
            <a:r>
              <a:rPr kumimoji="1" lang="ja-JP" altLang="en-US" sz="1400" dirty="0"/>
              <a:t>に従って、減少している。</a:t>
            </a: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15118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21827" y="6525290"/>
            <a:ext cx="2133600" cy="365125"/>
          </a:xfrm>
        </p:spPr>
        <p:txBody>
          <a:bodyPr/>
          <a:lstStyle/>
          <a:p>
            <a:fld id="{A9848611-8FAA-4BFC-BAAD-33CAF1A3E273}" type="slidenum">
              <a:rPr kumimoji="1" lang="ja-JP" altLang="en-US" sz="1800" smtClean="0">
                <a:solidFill>
                  <a:schemeClr val="tx1"/>
                </a:solidFill>
              </a:rPr>
              <a:t>31</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病棟ごとの診療実態の分析⑨</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「８全身管理の状況」では、急性期実態分析指標として、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呼吸心拍監視（３時間を超えて７日以内）</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6" name="正方形/長方形 5"/>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８．全身管理の状況</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1940168"/>
            <a:ext cx="7560839" cy="492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3635896" y="1454368"/>
            <a:ext cx="3672408" cy="588774"/>
          </a:xfrm>
          <a:prstGeom prst="wedgeRoundRectCallout">
            <a:avLst>
              <a:gd name="adj1" fmla="val -46888"/>
              <a:gd name="adj2" fmla="val 12234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　　従って、減少している。</a:t>
            </a:r>
          </a:p>
        </p:txBody>
      </p:sp>
      <p:sp>
        <p:nvSpPr>
          <p:cNvPr id="13" name="Text Box 3"/>
          <p:cNvSpPr txBox="1">
            <a:spLocks noChangeArrowheads="1"/>
          </p:cNvSpPr>
          <p:nvPr/>
        </p:nvSpPr>
        <p:spPr bwMode="auto">
          <a:xfrm>
            <a:off x="6574009"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499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72794" y="709370"/>
            <a:ext cx="6228692"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892077" y="811622"/>
            <a:ext cx="6990126" cy="85269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地域医療構想の目的</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73047" y="6492875"/>
            <a:ext cx="2133600" cy="365125"/>
          </a:xfrm>
        </p:spPr>
        <p:txBody>
          <a:bodyPr/>
          <a:lstStyle/>
          <a:p>
            <a:fld id="{A9848611-8FAA-4BFC-BAAD-33CAF1A3E273}" type="slidenum">
              <a:rPr lang="ja-JP" altLang="en-US" smtClean="0"/>
              <a:pPr/>
              <a:t>4</a:t>
            </a:fld>
            <a:endParaRPr lang="ja-JP" altLang="en-US" dirty="0"/>
          </a:p>
        </p:txBody>
      </p:sp>
      <p:sp>
        <p:nvSpPr>
          <p:cNvPr id="8" name="タイトル 1">
            <a:extLst>
              <a:ext uri="{FF2B5EF4-FFF2-40B4-BE49-F238E27FC236}">
                <a16:creationId xmlns:a16="http://schemas.microsoft.com/office/drawing/2014/main" id="{E4E5881F-7303-48F0-A1BF-8AB683DB1D16}"/>
              </a:ext>
            </a:extLst>
          </p:cNvPr>
          <p:cNvSpPr txBox="1">
            <a:spLocks/>
          </p:cNvSpPr>
          <p:nvPr/>
        </p:nvSpPr>
        <p:spPr>
          <a:xfrm>
            <a:off x="384858" y="3150459"/>
            <a:ext cx="8655731" cy="282486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大阪府における主な課題</a:t>
            </a:r>
            <a:endParaRPr lang="en-US" altLang="ja-JP" sz="36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4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課題１</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病床機能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回復期病床の不足が見込まれる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課題２</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診療機能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将来的な疾病構造の変化に対応した</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病院の役割分担について検討が必要</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35360" y="1918343"/>
            <a:ext cx="8753472"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lnSpc>
                <a:spcPct val="125000"/>
              </a:lnSpc>
            </a:pPr>
            <a:r>
              <a:rPr lang="ja-JP" altLang="en-US" sz="24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今後予想される疾病構造の変化を踏まえ、</a:t>
            </a:r>
            <a:endParaRPr lang="en-US" altLang="ja-JP" sz="2400" dirty="0" smtClean="0">
              <a:latin typeface="Meiryo UI" panose="020B0604030504040204" pitchFamily="50" charset="-128"/>
              <a:ea typeface="Meiryo UI" panose="020B0604030504040204" pitchFamily="50" charset="-128"/>
            </a:endParaRPr>
          </a:p>
          <a:p>
            <a:pPr marL="285750">
              <a:lnSpc>
                <a:spcPct val="125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持続可能な医療提供体制の構築を図る。</a:t>
            </a:r>
            <a:endParaRPr lang="en-US" altLang="ja-JP" sz="2400" dirty="0">
              <a:latin typeface="Meiryo UI" panose="020B0604030504040204" pitchFamily="50" charset="-128"/>
              <a:ea typeface="Meiryo UI" panose="020B0604030504040204" pitchFamily="50" charset="-128"/>
            </a:endParaRPr>
          </a:p>
        </p:txBody>
      </p:sp>
      <p:sp>
        <p:nvSpPr>
          <p:cNvPr id="1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225530" y="17114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235360" y="100145"/>
            <a:ext cx="897601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医療構想とは　</a:t>
            </a:r>
          </a:p>
        </p:txBody>
      </p:sp>
    </p:spTree>
    <p:extLst>
      <p:ext uri="{BB962C8B-B14F-4D97-AF65-F5344CB8AC3E}">
        <p14:creationId xmlns:p14="http://schemas.microsoft.com/office/powerpoint/2010/main" val="2038136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p:cNvSpPr/>
          <p:nvPr/>
        </p:nvSpPr>
        <p:spPr>
          <a:xfrm>
            <a:off x="2633585" y="5131949"/>
            <a:ext cx="2903689" cy="1033355"/>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911296" y="2220561"/>
            <a:ext cx="4773490" cy="1353414"/>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202050" y="2220561"/>
            <a:ext cx="3362124" cy="1434735"/>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10400" y="6490677"/>
            <a:ext cx="2133600" cy="365125"/>
          </a:xfrm>
        </p:spPr>
        <p:txBody>
          <a:bodyPr/>
          <a:lstStyle/>
          <a:p>
            <a:pPr>
              <a:defRPr/>
            </a:pPr>
            <a:fld id="{845FDA58-8628-4030-A7FF-2946B2EE6B4C}" type="slidenum">
              <a:rPr lang="ja-JP" altLang="en-US" sz="1800" smtClean="0">
                <a:solidFill>
                  <a:schemeClr val="tx1"/>
                </a:solidFill>
              </a:rPr>
              <a:pPr>
                <a:defRPr/>
              </a:pPr>
              <a:t>5</a:t>
            </a:fld>
            <a:endParaRPr lang="ja-JP" altLang="en-US" sz="1800" dirty="0">
              <a:solidFill>
                <a:schemeClr val="tx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7"/>
            <a:ext cx="8712968" cy="10233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引き続き、医療実態データ（</a:t>
            </a:r>
            <a:r>
              <a:rPr lang="en-US" altLang="ja-JP" sz="2400" dirty="0">
                <a:latin typeface="HGP創英角ｺﾞｼｯｸUB" panose="020B0900000000000000" pitchFamily="50" charset="-128"/>
                <a:ea typeface="HGP創英角ｺﾞｼｯｸUB" panose="020B0900000000000000" pitchFamily="50" charset="-128"/>
              </a:rPr>
              <a:t>NDB</a:t>
            </a:r>
            <a:r>
              <a:rPr lang="ja-JP" altLang="en-US" sz="2400" dirty="0" err="1">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病床機能報告等）や病院プラン等の内容を共有しながら、医療機関の自主的な機能分化を支援　</a:t>
            </a:r>
          </a:p>
        </p:txBody>
      </p:sp>
      <p:sp>
        <p:nvSpPr>
          <p:cNvPr id="8" name="Text Placeholder 40">
            <a:extLst>
              <a:ext uri="{FF2B5EF4-FFF2-40B4-BE49-F238E27FC236}">
                <a16:creationId xmlns:a16="http://schemas.microsoft.com/office/drawing/2014/main" id="{6147A621-87CB-4051-9E7F-3CAFA03182FA}"/>
              </a:ext>
            </a:extLst>
          </p:cNvPr>
          <p:cNvSpPr>
            <a:spLocks noGrp="1"/>
          </p:cNvSpPr>
          <p:nvPr/>
        </p:nvSpPr>
        <p:spPr>
          <a:xfrm>
            <a:off x="2633585" y="4570244"/>
            <a:ext cx="2494584" cy="519866"/>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a:t>
            </a:r>
            <a:r>
              <a:rPr lang="en-US" altLang="ja-JP" sz="2000" dirty="0"/>
              <a:t>2</a:t>
            </a:r>
            <a:endParaRPr lang="en-US" sz="2000" dirty="0"/>
          </a:p>
        </p:txBody>
      </p:sp>
      <p:sp>
        <p:nvSpPr>
          <p:cNvPr id="12" name="Text Placeholder 42">
            <a:extLst>
              <a:ext uri="{FF2B5EF4-FFF2-40B4-BE49-F238E27FC236}">
                <a16:creationId xmlns:a16="http://schemas.microsoft.com/office/drawing/2014/main" id="{CD6A62DE-5642-46D2-95AF-D756FB8F758D}"/>
              </a:ext>
            </a:extLst>
          </p:cNvPr>
          <p:cNvSpPr>
            <a:spLocks noGrp="1"/>
          </p:cNvSpPr>
          <p:nvPr/>
        </p:nvSpPr>
        <p:spPr>
          <a:xfrm>
            <a:off x="4990624" y="3576725"/>
            <a:ext cx="2267712"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ja-JP" altLang="en-US" sz="2000" dirty="0"/>
              <a:t> </a:t>
            </a:r>
            <a:r>
              <a:rPr lang="en-US" altLang="ja-JP" sz="2000" dirty="0"/>
              <a:t>3</a:t>
            </a:r>
            <a:endParaRPr lang="en-US" sz="2000" dirty="0"/>
          </a:p>
        </p:txBody>
      </p:sp>
      <p:sp>
        <p:nvSpPr>
          <p:cNvPr id="13" name="Text Placeholder 71">
            <a:extLst>
              <a:ext uri="{FF2B5EF4-FFF2-40B4-BE49-F238E27FC236}">
                <a16:creationId xmlns:a16="http://schemas.microsoft.com/office/drawing/2014/main" id="{7DEFD8B5-B725-44A0-A35C-1A302BD93416}"/>
              </a:ext>
            </a:extLst>
          </p:cNvPr>
          <p:cNvSpPr>
            <a:spLocks noGrp="1"/>
          </p:cNvSpPr>
          <p:nvPr/>
        </p:nvSpPr>
        <p:spPr>
          <a:xfrm>
            <a:off x="429197" y="4186196"/>
            <a:ext cx="6964198" cy="384048"/>
          </a:xfrm>
          <a:prstGeom prst="homePlate">
            <a:avLst/>
          </a:prstGeom>
          <a:solidFill>
            <a:schemeClr val="accent1">
              <a:lumMod val="40000"/>
              <a:lumOff val="60000"/>
            </a:schemeClr>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すべての関係医療機関参画による分析・協議</a:t>
            </a:r>
            <a:r>
              <a:rPr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地域医療構想調整会議</a:t>
            </a:r>
            <a:endParaRPr 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Placeholder 72">
            <a:extLst>
              <a:ext uri="{FF2B5EF4-FFF2-40B4-BE49-F238E27FC236}">
                <a16:creationId xmlns:a16="http://schemas.microsoft.com/office/drawing/2014/main" id="{5E40D74F-EE44-4438-81E1-7DBDC3C8A14A}"/>
              </a:ext>
            </a:extLst>
          </p:cNvPr>
          <p:cNvSpPr>
            <a:spLocks noGrp="1"/>
          </p:cNvSpPr>
          <p:nvPr/>
        </p:nvSpPr>
        <p:spPr>
          <a:xfrm>
            <a:off x="7415922" y="3822542"/>
            <a:ext cx="1620574" cy="1111356"/>
          </a:xfrm>
          <a:prstGeom prst="ellipse">
            <a:avLst/>
          </a:prstGeom>
          <a:solidFill>
            <a:schemeClr val="accent1">
              <a:lumMod val="75000"/>
            </a:schemeClr>
          </a:solidFill>
        </p:spPr>
        <p:txBody>
          <a:bodyPr vert="horz" wrap="square" lIns="0" tIns="4572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5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医療機関の</a:t>
            </a:r>
          </a:p>
          <a:p>
            <a:r>
              <a:rPr lang="ja-JP" altLang="en-US" sz="1400" dirty="0">
                <a:latin typeface="Meiryo UI" panose="020B0604030504040204" pitchFamily="50" charset="-128"/>
                <a:ea typeface="Meiryo UI" panose="020B0604030504040204" pitchFamily="50" charset="-128"/>
              </a:rPr>
              <a:t>自主的な</a:t>
            </a:r>
          </a:p>
          <a:p>
            <a:r>
              <a:rPr lang="ja-JP" altLang="en-US" sz="1400" dirty="0">
                <a:latin typeface="Meiryo UI" panose="020B0604030504040204" pitchFamily="50" charset="-128"/>
                <a:ea typeface="Meiryo UI" panose="020B0604030504040204" pitchFamily="50" charset="-128"/>
              </a:rPr>
              <a:t>機能分化</a:t>
            </a:r>
            <a:endParaRPr lang="en-US" altLang="ja-JP" sz="1400" dirty="0">
              <a:latin typeface="Meiryo UI" panose="020B0604030504040204" pitchFamily="50" charset="-128"/>
              <a:ea typeface="Meiryo UI" panose="020B0604030504040204" pitchFamily="50" charset="-128"/>
            </a:endParaRPr>
          </a:p>
        </p:txBody>
      </p:sp>
      <p:sp>
        <p:nvSpPr>
          <p:cNvPr id="15" name="Text Placeholder 43">
            <a:extLst>
              <a:ext uri="{FF2B5EF4-FFF2-40B4-BE49-F238E27FC236}">
                <a16:creationId xmlns:a16="http://schemas.microsoft.com/office/drawing/2014/main" id="{F4475303-CE8A-4E7A-8F72-B774579F482E}"/>
              </a:ext>
            </a:extLst>
          </p:cNvPr>
          <p:cNvSpPr>
            <a:spLocks noGrp="1"/>
          </p:cNvSpPr>
          <p:nvPr/>
        </p:nvSpPr>
        <p:spPr>
          <a:xfrm>
            <a:off x="407735" y="3576725"/>
            <a:ext cx="2602966"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1</a:t>
            </a:r>
          </a:p>
        </p:txBody>
      </p:sp>
      <p:sp>
        <p:nvSpPr>
          <p:cNvPr id="16" name="正方形/長方形 15">
            <a:extLst>
              <a:ext uri="{FF2B5EF4-FFF2-40B4-BE49-F238E27FC236}">
                <a16:creationId xmlns:a16="http://schemas.microsoft.com/office/drawing/2014/main" id="{FFB44F19-08F8-4B8D-9885-CE3608536F70}"/>
              </a:ext>
            </a:extLst>
          </p:cNvPr>
          <p:cNvSpPr/>
          <p:nvPr/>
        </p:nvSpPr>
        <p:spPr>
          <a:xfrm>
            <a:off x="3177746" y="5320030"/>
            <a:ext cx="2761574" cy="646331"/>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公・民分け隔てなく</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b="1" dirty="0">
                <a:solidFill>
                  <a:srgbClr val="FF0000"/>
                </a:solidFill>
                <a:latin typeface="Meiryo UI" panose="020B0604030504040204" pitchFamily="50" charset="-128"/>
                <a:ea typeface="Meiryo UI" panose="020B0604030504040204" pitchFamily="50" charset="-128"/>
              </a:rPr>
              <a:t>「地域の課題」を共有</a:t>
            </a:r>
            <a:endParaRPr lang="ja-JP" altLang="en-US"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BE6EE783-5806-4357-87A8-C0D9E251661E}"/>
              </a:ext>
            </a:extLst>
          </p:cNvPr>
          <p:cNvSpPr/>
          <p:nvPr/>
        </p:nvSpPr>
        <p:spPr>
          <a:xfrm>
            <a:off x="407395" y="2490549"/>
            <a:ext cx="2952431" cy="923330"/>
          </a:xfrm>
          <a:prstGeom prst="rect">
            <a:avLst/>
          </a:prstGeom>
        </p:spPr>
        <p:txBody>
          <a:bodyPr wrap="square">
            <a:spAutoFit/>
          </a:bodyPr>
          <a:lstStyle/>
          <a:p>
            <a:r>
              <a:rPr lang="en-US" altLang="ja-JP" b="1" dirty="0" smtClean="0">
                <a:solidFill>
                  <a:srgbClr val="FF0000"/>
                </a:solidFill>
                <a:latin typeface="Meiryo UI" panose="020B0604030504040204" pitchFamily="50" charset="-128"/>
                <a:ea typeface="Meiryo UI" panose="020B0604030504040204" pitchFamily="50" charset="-128"/>
              </a:rPr>
              <a:t>2019</a:t>
            </a:r>
            <a:r>
              <a:rPr lang="ja-JP" altLang="en-US" b="1" dirty="0" smtClean="0">
                <a:solidFill>
                  <a:srgbClr val="FF0000"/>
                </a:solidFill>
                <a:latin typeface="Meiryo UI" panose="020B0604030504040204" pitchFamily="50" charset="-128"/>
                <a:ea typeface="Meiryo UI" panose="020B0604030504040204" pitchFamily="50" charset="-128"/>
              </a:rPr>
              <a:t>年度</a:t>
            </a:r>
            <a:r>
              <a:rPr lang="ja-JP" altLang="en-US" b="1" dirty="0">
                <a:solidFill>
                  <a:srgbClr val="FF0000"/>
                </a:solidFill>
                <a:latin typeface="Meiryo UI" panose="020B0604030504040204" pitchFamily="50" charset="-128"/>
                <a:ea typeface="Meiryo UI" panose="020B0604030504040204" pitchFamily="50" charset="-128"/>
              </a:rPr>
              <a:t>に⾒えてきた課題を踏まえた診療実態を分析・徹底した⾒える化</a:t>
            </a:r>
          </a:p>
        </p:txBody>
      </p:sp>
      <p:sp>
        <p:nvSpPr>
          <p:cNvPr id="18" name="正方形/長方形 17">
            <a:extLst>
              <a:ext uri="{FF2B5EF4-FFF2-40B4-BE49-F238E27FC236}">
                <a16:creationId xmlns:a16="http://schemas.microsoft.com/office/drawing/2014/main" id="{947B9AF1-8A83-42B4-98B6-427C64780957}"/>
              </a:ext>
            </a:extLst>
          </p:cNvPr>
          <p:cNvSpPr/>
          <p:nvPr/>
        </p:nvSpPr>
        <p:spPr>
          <a:xfrm>
            <a:off x="4458526" y="2464216"/>
            <a:ext cx="4476468" cy="923330"/>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「将来のあるべき姿」に向けた進捗状況、</a:t>
            </a:r>
          </a:p>
          <a:p>
            <a:r>
              <a:rPr lang="en-US" altLang="ja-JP" b="1" dirty="0">
                <a:solidFill>
                  <a:srgbClr val="FF0000"/>
                </a:solidFill>
                <a:latin typeface="Meiryo UI" panose="020B0604030504040204" pitchFamily="50" charset="-128"/>
                <a:ea typeface="Meiryo UI" panose="020B0604030504040204" pitchFamily="50" charset="-128"/>
              </a:rPr>
              <a:t>2025</a:t>
            </a:r>
            <a:r>
              <a:rPr lang="ja-JP" altLang="en-US" b="1" dirty="0">
                <a:solidFill>
                  <a:srgbClr val="FF0000"/>
                </a:solidFill>
                <a:latin typeface="Meiryo UI" panose="020B0604030504040204" pitchFamily="50" charset="-128"/>
                <a:ea typeface="Meiryo UI" panose="020B0604030504040204" pitchFamily="50" charset="-128"/>
              </a:rPr>
              <a:t>年に向けた病院プランについて認識の共有</a:t>
            </a:r>
          </a:p>
        </p:txBody>
      </p:sp>
      <p:sp>
        <p:nvSpPr>
          <p:cNvPr id="2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a:spLocks noGrp="1"/>
          </p:cNvSpPr>
          <p:nvPr>
            <p:ph type="title" idx="4294967295"/>
          </p:nvPr>
        </p:nvSpPr>
        <p:spPr>
          <a:xfrm>
            <a:off x="179512" y="39493"/>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基本的な考え方</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全体概要</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462144538"/>
              </p:ext>
            </p:extLst>
          </p:nvPr>
        </p:nvGraphicFramePr>
        <p:xfrm>
          <a:off x="1961069" y="5550338"/>
          <a:ext cx="2345527" cy="14218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38813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469" y="1408183"/>
            <a:ext cx="5951474"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93" name="グループ化 92"/>
          <p:cNvGrpSpPr/>
          <p:nvPr/>
        </p:nvGrpSpPr>
        <p:grpSpPr>
          <a:xfrm>
            <a:off x="229517" y="1812092"/>
            <a:ext cx="5922858" cy="4652264"/>
            <a:chOff x="101986" y="567691"/>
            <a:chExt cx="7897144" cy="6203019"/>
          </a:xfrm>
        </p:grpSpPr>
        <p:sp>
          <p:nvSpPr>
            <p:cNvPr id="5" name="正方形/長方形 4"/>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92" name="グループ化 91"/>
            <p:cNvGrpSpPr/>
            <p:nvPr/>
          </p:nvGrpSpPr>
          <p:grpSpPr>
            <a:xfrm>
              <a:off x="475871" y="629023"/>
              <a:ext cx="3270629" cy="5143485"/>
              <a:chOff x="475871" y="629023"/>
              <a:chExt cx="3270629" cy="5143485"/>
            </a:xfrm>
          </p:grpSpPr>
          <p:sp>
            <p:nvSpPr>
              <p:cNvPr id="10" name="角丸四角形 9"/>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テキスト ボックス 10"/>
              <p:cNvSpPr txBox="1"/>
              <p:nvPr/>
            </p:nvSpPr>
            <p:spPr>
              <a:xfrm>
                <a:off x="1465230" y="629023"/>
                <a:ext cx="1635297"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129</a:t>
                </a:r>
                <a:r>
                  <a:rPr lang="ja-JP" altLang="en-US" sz="900" dirty="0"/>
                  <a:t>施設 </a:t>
                </a:r>
                <a:r>
                  <a:rPr lang="en-US" altLang="ja-JP" sz="900" dirty="0"/>
                  <a:t>43,798</a:t>
                </a:r>
                <a:r>
                  <a:rPr lang="ja-JP" altLang="en-US" sz="900" dirty="0"/>
                  <a:t>床</a:t>
                </a:r>
                <a:endParaRPr lang="en-US" altLang="ja-JP" sz="900" dirty="0"/>
              </a:p>
            </p:txBody>
          </p:sp>
        </p:grpSp>
        <p:sp>
          <p:nvSpPr>
            <p:cNvPr id="6" name="テキスト ボックス 5"/>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318</a:t>
              </a:r>
              <a:r>
                <a:rPr lang="ja-JP" altLang="en-US" sz="900" b="1" dirty="0"/>
                <a:t>施設</a:t>
              </a:r>
              <a:endParaRPr lang="en-US" altLang="ja-JP" sz="900" b="1" dirty="0"/>
            </a:p>
            <a:p>
              <a:pPr algn="ctr"/>
              <a:r>
                <a:rPr lang="en-US" altLang="ja-JP" sz="900" b="1" dirty="0"/>
                <a:t>41,268</a:t>
              </a:r>
              <a:r>
                <a:rPr lang="ja-JP" altLang="en-US" sz="900" b="1" dirty="0" smtClean="0"/>
                <a:t>床</a:t>
              </a:r>
              <a:endParaRPr lang="en-US" altLang="ja-JP" sz="900" b="1" dirty="0"/>
            </a:p>
          </p:txBody>
        </p:sp>
        <p:sp>
          <p:nvSpPr>
            <p:cNvPr id="8" name="テキスト ボックス 7"/>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4" name="正方形/長方形 13"/>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 name="テキスト ボックス 14"/>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8" name="角丸四角形 17"/>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5,993</a:t>
              </a:r>
              <a:r>
                <a:rPr lang="ja-JP" altLang="en-US" sz="900" dirty="0" smtClean="0">
                  <a:solidFill>
                    <a:schemeClr val="tx1"/>
                  </a:solidFill>
                </a:rPr>
                <a:t>床</a:t>
              </a:r>
              <a:endParaRPr lang="en-US" altLang="ja-JP" sz="900" dirty="0">
                <a:solidFill>
                  <a:schemeClr val="tx1"/>
                </a:solidFill>
              </a:endParaRPr>
            </a:p>
          </p:txBody>
        </p:sp>
        <p:sp>
          <p:nvSpPr>
            <p:cNvPr id="19" name="角丸四角形 18"/>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2,697</a:t>
              </a:r>
              <a:r>
                <a:rPr lang="ja-JP" altLang="en-US" sz="900" dirty="0">
                  <a:solidFill>
                    <a:schemeClr val="tx1"/>
                  </a:solidFill>
                </a:rPr>
                <a:t>床</a:t>
              </a:r>
              <a:endParaRPr lang="en-US" altLang="ja-JP" sz="900" dirty="0">
                <a:solidFill>
                  <a:schemeClr val="tx1"/>
                </a:solidFill>
              </a:endParaRPr>
            </a:p>
          </p:txBody>
        </p:sp>
        <p:sp>
          <p:nvSpPr>
            <p:cNvPr id="20" name="テキスト ボックス 19"/>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192</a:t>
              </a:r>
              <a:r>
                <a:rPr lang="ja-JP" altLang="en-US" sz="900" b="1" dirty="0" smtClean="0"/>
                <a:t>施設</a:t>
              </a:r>
              <a:endParaRPr lang="en-US" altLang="ja-JP" sz="900" b="1" dirty="0"/>
            </a:p>
            <a:p>
              <a:pPr algn="ctr"/>
              <a:r>
                <a:rPr lang="en-US" altLang="ja-JP" sz="900" b="1" dirty="0" smtClean="0"/>
                <a:t>17,007</a:t>
              </a:r>
              <a:r>
                <a:rPr lang="ja-JP" altLang="en-US" sz="900" b="1" dirty="0" smtClean="0"/>
                <a:t>床</a:t>
              </a:r>
              <a:endParaRPr lang="en-US" altLang="ja-JP" sz="900" b="1" dirty="0"/>
            </a:p>
          </p:txBody>
        </p:sp>
        <p:sp>
          <p:nvSpPr>
            <p:cNvPr id="35" name="角丸四角形 34"/>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50</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1,827</a:t>
              </a:r>
              <a:r>
                <a:rPr lang="ja-JP" altLang="en-US" sz="900" dirty="0" smtClean="0">
                  <a:solidFill>
                    <a:schemeClr val="tx1"/>
                  </a:solidFill>
                </a:rPr>
                <a:t>床</a:t>
              </a:r>
              <a:endParaRPr lang="en-US" altLang="ja-JP" sz="900" dirty="0">
                <a:solidFill>
                  <a:schemeClr val="tx1"/>
                </a:solidFill>
              </a:endParaRPr>
            </a:p>
          </p:txBody>
        </p:sp>
        <p:sp>
          <p:nvSpPr>
            <p:cNvPr id="36" name="角丸四角形 35"/>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92</a:t>
              </a:r>
              <a:r>
                <a:rPr lang="ja-JP" altLang="en-US" sz="900" dirty="0">
                  <a:solidFill>
                    <a:schemeClr val="tx1"/>
                  </a:solidFill>
                </a:rPr>
                <a:t>施設　</a:t>
              </a:r>
              <a:r>
                <a:rPr lang="en-US" altLang="ja-JP" sz="900" dirty="0">
                  <a:solidFill>
                    <a:schemeClr val="tx1"/>
                  </a:solidFill>
                </a:rPr>
                <a:t>5,760</a:t>
              </a:r>
              <a:r>
                <a:rPr lang="ja-JP" altLang="en-US" sz="900" dirty="0" smtClean="0">
                  <a:solidFill>
                    <a:schemeClr val="tx1"/>
                  </a:solidFill>
                </a:rPr>
                <a:t>床</a:t>
              </a:r>
              <a:endParaRPr lang="en-US" altLang="ja-JP" sz="900" dirty="0">
                <a:solidFill>
                  <a:schemeClr val="tx1"/>
                </a:solidFill>
              </a:endParaRPr>
            </a:p>
          </p:txBody>
        </p:sp>
        <p:sp>
          <p:nvSpPr>
            <p:cNvPr id="38" name="角丸四角形 37"/>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27</a:t>
              </a:r>
              <a:r>
                <a:rPr lang="ja-JP" altLang="en-US" sz="900" dirty="0">
                  <a:solidFill>
                    <a:schemeClr val="tx1"/>
                  </a:solidFill>
                </a:rPr>
                <a:t>施設　</a:t>
              </a:r>
              <a:r>
                <a:rPr lang="en-US" altLang="ja-JP" sz="900" dirty="0">
                  <a:solidFill>
                    <a:schemeClr val="tx1"/>
                  </a:solidFill>
                </a:rPr>
                <a:t>643</a:t>
              </a:r>
              <a:r>
                <a:rPr lang="ja-JP" altLang="en-US" sz="900" dirty="0">
                  <a:solidFill>
                    <a:schemeClr val="tx1"/>
                  </a:solidFill>
                </a:rPr>
                <a:t>床</a:t>
              </a:r>
              <a:endParaRPr lang="en-US" altLang="ja-JP" sz="900" dirty="0">
                <a:solidFill>
                  <a:schemeClr val="tx1"/>
                </a:solidFill>
              </a:endParaRPr>
            </a:p>
          </p:txBody>
        </p:sp>
        <p:sp>
          <p:nvSpPr>
            <p:cNvPr id="2" name="正方形/長方形 1"/>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189</a:t>
              </a:r>
              <a:r>
                <a:rPr lang="ja-JP" altLang="en-US" sz="900" dirty="0">
                  <a:solidFill>
                    <a:schemeClr val="tx1"/>
                  </a:solidFill>
                </a:rPr>
                <a:t>施設　</a:t>
              </a:r>
              <a:r>
                <a:rPr lang="en-US" altLang="ja-JP" sz="900" dirty="0">
                  <a:solidFill>
                    <a:schemeClr val="tx1"/>
                  </a:solidFill>
                </a:rPr>
                <a:t>1,981</a:t>
              </a:r>
              <a:r>
                <a:rPr lang="ja-JP" altLang="en-US" sz="900" dirty="0">
                  <a:solidFill>
                    <a:schemeClr val="tx1"/>
                  </a:solidFill>
                </a:rPr>
                <a:t>床</a:t>
              </a:r>
            </a:p>
          </p:txBody>
        </p:sp>
        <p:sp>
          <p:nvSpPr>
            <p:cNvPr id="57" name="角丸四角形 56"/>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a:t>
              </a:r>
              <a:r>
                <a:rPr lang="ja-JP" altLang="en-US" sz="1050" b="1" dirty="0" smtClean="0">
                  <a:solidFill>
                    <a:schemeClr val="tx1"/>
                  </a:solidFill>
                </a:rPr>
                <a:t>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58</a:t>
              </a:r>
              <a:r>
                <a:rPr lang="ja-JP" altLang="en-US" sz="900" dirty="0" smtClean="0">
                  <a:solidFill>
                    <a:schemeClr val="tx1"/>
                  </a:solidFill>
                </a:rPr>
                <a:t>施設</a:t>
              </a:r>
              <a:endParaRPr lang="en-US" altLang="ja-JP" sz="900" dirty="0">
                <a:solidFill>
                  <a:schemeClr val="tx1"/>
                </a:solidFill>
              </a:endParaRPr>
            </a:p>
            <a:p>
              <a:pPr algn="ctr"/>
              <a:r>
                <a:rPr lang="en-US" altLang="ja-JP" sz="900" dirty="0" smtClean="0">
                  <a:solidFill>
                    <a:schemeClr val="tx1"/>
                  </a:solidFill>
                </a:rPr>
                <a:t>1,088</a:t>
              </a:r>
              <a:r>
                <a:rPr lang="ja-JP" altLang="en-US" sz="900" dirty="0" smtClean="0">
                  <a:solidFill>
                    <a:schemeClr val="tx1"/>
                  </a:solidFill>
                </a:rPr>
                <a:t>床</a:t>
              </a:r>
              <a:endParaRPr lang="en-US" altLang="ja-JP" sz="900" dirty="0">
                <a:solidFill>
                  <a:schemeClr val="tx1"/>
                </a:solidFill>
              </a:endParaRPr>
            </a:p>
          </p:txBody>
        </p:sp>
        <p:grpSp>
          <p:nvGrpSpPr>
            <p:cNvPr id="3" name="グループ化 2"/>
            <p:cNvGrpSpPr/>
            <p:nvPr/>
          </p:nvGrpSpPr>
          <p:grpSpPr>
            <a:xfrm>
              <a:off x="101986" y="5844171"/>
              <a:ext cx="2088000" cy="918798"/>
              <a:chOff x="83559" y="5173698"/>
              <a:chExt cx="1821442" cy="1073156"/>
            </a:xfrm>
          </p:grpSpPr>
          <p:sp>
            <p:nvSpPr>
              <p:cNvPr id="41" name="正方形/長方形 40"/>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4" name="テキスト ボックス 4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81" name="テキスト ボックス 80"/>
              <p:cNvSpPr txBox="1"/>
              <p:nvPr/>
            </p:nvSpPr>
            <p:spPr>
              <a:xfrm>
                <a:off x="205215" y="5691525"/>
                <a:ext cx="1570823" cy="555329"/>
              </a:xfrm>
              <a:prstGeom prst="rect">
                <a:avLst/>
              </a:prstGeom>
              <a:noFill/>
            </p:spPr>
            <p:txBody>
              <a:bodyPr wrap="square" rtlCol="0">
                <a:noAutofit/>
              </a:bodyPr>
              <a:lstStyle/>
              <a:p>
                <a:pPr algn="ctr"/>
                <a:r>
                  <a:rPr lang="en-US" altLang="ja-JP" sz="900" dirty="0"/>
                  <a:t>63</a:t>
                </a:r>
                <a:r>
                  <a:rPr lang="ja-JP" altLang="en-US" sz="900" dirty="0"/>
                  <a:t>施設　</a:t>
                </a:r>
                <a:endParaRPr lang="en-US" altLang="ja-JP" sz="900" dirty="0"/>
              </a:p>
              <a:p>
                <a:pPr algn="ctr"/>
                <a:r>
                  <a:rPr lang="en-US" altLang="ja-JP" sz="900" dirty="0"/>
                  <a:t>18,406</a:t>
                </a:r>
                <a:r>
                  <a:rPr lang="ja-JP" altLang="en-US" sz="900" dirty="0"/>
                  <a:t>床</a:t>
                </a:r>
                <a:endParaRPr lang="en-US" altLang="ja-JP" sz="900" dirty="0"/>
              </a:p>
            </p:txBody>
          </p:sp>
        </p:grpSp>
        <p:grpSp>
          <p:nvGrpSpPr>
            <p:cNvPr id="7" name="グループ化 6"/>
            <p:cNvGrpSpPr/>
            <p:nvPr/>
          </p:nvGrpSpPr>
          <p:grpSpPr>
            <a:xfrm>
              <a:off x="2296739" y="5846096"/>
              <a:ext cx="2088000" cy="924614"/>
              <a:chOff x="1995911" y="5168182"/>
              <a:chExt cx="1821442" cy="1080297"/>
            </a:xfrm>
          </p:grpSpPr>
          <p:sp>
            <p:nvSpPr>
              <p:cNvPr id="82" name="正方形/長方形 8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5" name="テキスト ボックス 44"/>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84" name="テキスト ボックス 83"/>
              <p:cNvSpPr txBox="1"/>
              <p:nvPr/>
            </p:nvSpPr>
            <p:spPr>
              <a:xfrm>
                <a:off x="2093987" y="5666403"/>
                <a:ext cx="1570823" cy="582076"/>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414</a:t>
                </a:r>
                <a:r>
                  <a:rPr lang="ja-JP" altLang="en-US" sz="900" dirty="0"/>
                  <a:t>床</a:t>
                </a:r>
                <a:endParaRPr lang="en-US" altLang="ja-JP" sz="900" dirty="0"/>
              </a:p>
            </p:txBody>
          </p:sp>
        </p:grpSp>
        <p:grpSp>
          <p:nvGrpSpPr>
            <p:cNvPr id="9" name="グループ化 8"/>
            <p:cNvGrpSpPr/>
            <p:nvPr/>
          </p:nvGrpSpPr>
          <p:grpSpPr>
            <a:xfrm>
              <a:off x="4486981" y="5838667"/>
              <a:ext cx="2088000" cy="900000"/>
              <a:chOff x="3881647" y="5161015"/>
              <a:chExt cx="1821442" cy="1051539"/>
            </a:xfrm>
          </p:grpSpPr>
          <p:sp>
            <p:nvSpPr>
              <p:cNvPr id="83" name="正方形/長方形 82"/>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79" name="テキスト ボックス 78"/>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85" name="テキスト ボックス 84"/>
              <p:cNvSpPr txBox="1"/>
              <p:nvPr/>
            </p:nvSpPr>
            <p:spPr>
              <a:xfrm>
                <a:off x="4019338" y="5685460"/>
                <a:ext cx="1570823" cy="461665"/>
              </a:xfrm>
              <a:prstGeom prst="rect">
                <a:avLst/>
              </a:prstGeom>
              <a:noFill/>
            </p:spPr>
            <p:txBody>
              <a:bodyPr wrap="square" rtlCol="0">
                <a:noAutofit/>
              </a:bodyPr>
              <a:lstStyle/>
              <a:p>
                <a:pPr algn="ctr"/>
                <a:r>
                  <a:rPr lang="en-US" altLang="ja-JP" sz="900" dirty="0"/>
                  <a:t>6</a:t>
                </a:r>
                <a:r>
                  <a:rPr lang="ja-JP" altLang="en-US" sz="900" dirty="0"/>
                  <a:t>施設　</a:t>
                </a:r>
                <a:endParaRPr lang="en-US" altLang="ja-JP" sz="900" dirty="0"/>
              </a:p>
              <a:p>
                <a:pPr algn="ctr"/>
                <a:r>
                  <a:rPr lang="en-US" altLang="ja-JP" sz="900" dirty="0"/>
                  <a:t>78</a:t>
                </a:r>
                <a:r>
                  <a:rPr lang="ja-JP" altLang="en-US" sz="900" dirty="0"/>
                  <a:t>床</a:t>
                </a:r>
                <a:endParaRPr lang="en-US" altLang="ja-JP" sz="900" dirty="0"/>
              </a:p>
            </p:txBody>
          </p:sp>
        </p:grpSp>
        <p:sp>
          <p:nvSpPr>
            <p:cNvPr id="91" name="正方形/長方形 90"/>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a:t>
              </a:r>
              <a:r>
                <a:rPr lang="ja-JP" altLang="en-US" sz="900" dirty="0">
                  <a:solidFill>
                    <a:schemeClr val="tx1"/>
                  </a:solidFill>
                </a:rPr>
                <a:t>床</a:t>
              </a:r>
            </a:p>
          </p:txBody>
        </p:sp>
      </p:grpSp>
      <p:grpSp>
        <p:nvGrpSpPr>
          <p:cNvPr id="59" name="グループ化 58"/>
          <p:cNvGrpSpPr/>
          <p:nvPr/>
        </p:nvGrpSpPr>
        <p:grpSpPr>
          <a:xfrm>
            <a:off x="430149" y="2474252"/>
            <a:ext cx="2722154" cy="3124627"/>
            <a:chOff x="286277" y="1460181"/>
            <a:chExt cx="3629538" cy="4166169"/>
          </a:xfrm>
        </p:grpSpPr>
        <p:sp>
          <p:nvSpPr>
            <p:cNvPr id="13" name="角丸四角形 12"/>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　</a:t>
              </a:r>
              <a:r>
                <a:rPr lang="en-US" altLang="ja-JP" sz="900" dirty="0">
                  <a:solidFill>
                    <a:schemeClr val="tx1"/>
                  </a:solidFill>
                </a:rPr>
                <a:t>4,805</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24" name="角丸四角形 23"/>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164</a:t>
              </a:r>
              <a:r>
                <a:rPr lang="ja-JP" altLang="en-US" sz="900" dirty="0">
                  <a:solidFill>
                    <a:schemeClr val="tx1"/>
                  </a:solidFill>
                </a:rPr>
                <a:t>床</a:t>
              </a:r>
              <a:endParaRPr lang="en-US" altLang="ja-JP" sz="900" dirty="0">
                <a:solidFill>
                  <a:schemeClr val="tx1"/>
                </a:solidFill>
              </a:endParaRPr>
            </a:p>
          </p:txBody>
        </p:sp>
        <p:sp>
          <p:nvSpPr>
            <p:cNvPr id="26" name="角丸四角形 25"/>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17</a:t>
              </a:r>
              <a:r>
                <a:rPr lang="ja-JP" altLang="en-US" sz="900" dirty="0">
                  <a:solidFill>
                    <a:schemeClr val="tx1"/>
                  </a:solidFill>
                </a:rPr>
                <a:t>施設　</a:t>
              </a:r>
              <a:r>
                <a:rPr lang="en-US" altLang="ja-JP" sz="900" dirty="0">
                  <a:solidFill>
                    <a:schemeClr val="tx1"/>
                  </a:solidFill>
                </a:rPr>
                <a:t>417</a:t>
              </a:r>
              <a:r>
                <a:rPr lang="ja-JP" altLang="en-US" sz="900" dirty="0">
                  <a:solidFill>
                    <a:schemeClr val="tx1"/>
                  </a:solidFill>
                </a:rPr>
                <a:t>床</a:t>
              </a:r>
              <a:endParaRPr lang="en-US" altLang="ja-JP" sz="900" dirty="0">
                <a:solidFill>
                  <a:schemeClr val="tx1"/>
                </a:solidFill>
              </a:endParaRPr>
            </a:p>
          </p:txBody>
        </p:sp>
        <p:sp>
          <p:nvSpPr>
            <p:cNvPr id="28" name="角丸四角形 27"/>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53</a:t>
              </a:r>
              <a:r>
                <a:rPr lang="ja-JP" altLang="en-US" sz="900" dirty="0">
                  <a:solidFill>
                    <a:schemeClr val="tx1"/>
                  </a:solidFill>
                </a:rPr>
                <a:t>施設　</a:t>
              </a:r>
              <a:r>
                <a:rPr lang="en-US" altLang="ja-JP" sz="900" dirty="0">
                  <a:solidFill>
                    <a:schemeClr val="tx1"/>
                  </a:solidFill>
                </a:rPr>
                <a:t>538</a:t>
              </a:r>
              <a:r>
                <a:rPr lang="ja-JP" altLang="en-US" sz="900" dirty="0">
                  <a:solidFill>
                    <a:schemeClr val="tx1"/>
                  </a:solidFill>
                </a:rPr>
                <a:t>床</a:t>
              </a:r>
              <a:endParaRPr lang="en-US" altLang="ja-JP" sz="900" dirty="0">
                <a:solidFill>
                  <a:schemeClr val="tx1"/>
                </a:solidFill>
              </a:endParaRPr>
            </a:p>
          </p:txBody>
        </p:sp>
        <p:sp>
          <p:nvSpPr>
            <p:cNvPr id="29" name="角丸四角形 28"/>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15</a:t>
              </a:r>
              <a:r>
                <a:rPr lang="ja-JP" altLang="en-US" sz="900" dirty="0">
                  <a:solidFill>
                    <a:schemeClr val="tx1"/>
                  </a:solidFill>
                </a:rPr>
                <a:t>施設　</a:t>
              </a:r>
              <a:r>
                <a:rPr lang="en-US" altLang="ja-JP" sz="900" dirty="0">
                  <a:solidFill>
                    <a:schemeClr val="tx1"/>
                  </a:solidFill>
                </a:rPr>
                <a:t>117</a:t>
              </a:r>
              <a:r>
                <a:rPr lang="ja-JP" altLang="en-US" sz="900" dirty="0">
                  <a:solidFill>
                    <a:schemeClr val="tx1"/>
                  </a:solidFill>
                </a:rPr>
                <a:t>床</a:t>
              </a:r>
              <a:endParaRPr lang="en-US" altLang="ja-JP" sz="900" dirty="0">
                <a:solidFill>
                  <a:schemeClr val="tx1"/>
                </a:solidFill>
              </a:endParaRPr>
            </a:p>
          </p:txBody>
        </p:sp>
        <p:sp>
          <p:nvSpPr>
            <p:cNvPr id="30" name="角丸四角形 29"/>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13</a:t>
              </a:r>
              <a:r>
                <a:rPr lang="ja-JP" altLang="en-US" sz="900" dirty="0">
                  <a:solidFill>
                    <a:schemeClr val="tx1"/>
                  </a:solidFill>
                </a:rPr>
                <a:t>施設　</a:t>
              </a:r>
              <a:r>
                <a:rPr lang="en-US" altLang="ja-JP" sz="900" dirty="0">
                  <a:solidFill>
                    <a:schemeClr val="tx1"/>
                  </a:solidFill>
                </a:rPr>
                <a:t>150</a:t>
              </a:r>
              <a:r>
                <a:rPr lang="ja-JP" altLang="en-US" sz="900" dirty="0">
                  <a:solidFill>
                    <a:schemeClr val="tx1"/>
                  </a:solidFill>
                </a:rPr>
                <a:t>床</a:t>
              </a:r>
              <a:endParaRPr lang="en-US" altLang="ja-JP" sz="900" dirty="0">
                <a:solidFill>
                  <a:schemeClr val="tx1"/>
                </a:solidFill>
              </a:endParaRPr>
            </a:p>
          </p:txBody>
        </p:sp>
        <p:sp>
          <p:nvSpPr>
            <p:cNvPr id="32" name="角丸四角形 31"/>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11</a:t>
              </a:r>
              <a:r>
                <a:rPr lang="ja-JP" altLang="en-US" sz="900" dirty="0">
                  <a:solidFill>
                    <a:schemeClr val="tx1"/>
                  </a:solidFill>
                </a:rPr>
                <a:t>施設  　</a:t>
              </a:r>
              <a:r>
                <a:rPr lang="en-US" altLang="ja-JP" sz="900" dirty="0">
                  <a:solidFill>
                    <a:schemeClr val="tx1"/>
                  </a:solidFill>
                </a:rPr>
                <a:t>69</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9</a:t>
              </a:r>
              <a:r>
                <a:rPr lang="ja-JP" altLang="en-US" sz="900" dirty="0">
                  <a:solidFill>
                    <a:schemeClr val="tx1"/>
                  </a:solidFill>
                </a:rPr>
                <a:t>施設　  </a:t>
              </a:r>
              <a:r>
                <a:rPr lang="en-US" altLang="ja-JP" sz="900" dirty="0">
                  <a:solidFill>
                    <a:schemeClr val="tx1"/>
                  </a:solidFill>
                </a:rPr>
                <a:t>123</a:t>
              </a:r>
              <a:r>
                <a:rPr lang="ja-JP" altLang="en-US" sz="900" dirty="0">
                  <a:solidFill>
                    <a:schemeClr val="tx1"/>
                  </a:solidFill>
                </a:rPr>
                <a:t>床</a:t>
              </a:r>
              <a:endParaRPr lang="en-US" altLang="ja-JP" sz="900" dirty="0">
                <a:solidFill>
                  <a:schemeClr val="tx1"/>
                </a:solidFill>
              </a:endParaRPr>
            </a:p>
          </p:txBody>
        </p:sp>
        <p:sp>
          <p:nvSpPr>
            <p:cNvPr id="33" name="角丸四角形 32"/>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21</a:t>
              </a:r>
              <a:r>
                <a:rPr lang="ja-JP" altLang="en-US" sz="900" dirty="0">
                  <a:solidFill>
                    <a:schemeClr val="tx1"/>
                  </a:solidFill>
                </a:rPr>
                <a:t>施設　</a:t>
              </a:r>
              <a:r>
                <a:rPr lang="en-US" altLang="ja-JP" sz="900" dirty="0">
                  <a:solidFill>
                    <a:schemeClr val="tx1"/>
                  </a:solidFill>
                </a:rPr>
                <a:t>183</a:t>
              </a:r>
              <a:r>
                <a:rPr lang="ja-JP" altLang="en-US" sz="900" dirty="0">
                  <a:solidFill>
                    <a:schemeClr val="tx1"/>
                  </a:solidFill>
                </a:rPr>
                <a:t>床</a:t>
              </a:r>
              <a:endParaRPr lang="en-US" altLang="ja-JP" sz="900" dirty="0">
                <a:solidFill>
                  <a:schemeClr val="tx1"/>
                </a:solidFill>
              </a:endParaRPr>
            </a:p>
          </p:txBody>
        </p:sp>
        <p:sp>
          <p:nvSpPr>
            <p:cNvPr id="34" name="角丸四角形 33"/>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57</a:t>
              </a:r>
              <a:r>
                <a:rPr lang="ja-JP" altLang="en-US" sz="900" dirty="0">
                  <a:solidFill>
                    <a:schemeClr val="tx1"/>
                  </a:solidFill>
                </a:rPr>
                <a:t>施設　</a:t>
              </a:r>
              <a:r>
                <a:rPr lang="en-US" altLang="ja-JP" sz="900" dirty="0">
                  <a:solidFill>
                    <a:schemeClr val="tx1"/>
                  </a:solidFill>
                </a:rPr>
                <a:t>558</a:t>
              </a:r>
              <a:r>
                <a:rPr lang="ja-JP" altLang="en-US" sz="900" dirty="0">
                  <a:solidFill>
                    <a:schemeClr val="tx1"/>
                  </a:solidFill>
                </a:rPr>
                <a:t>床</a:t>
              </a:r>
              <a:endParaRPr lang="en-US" altLang="ja-JP" sz="900" dirty="0">
                <a:solidFill>
                  <a:schemeClr val="tx1"/>
                </a:solidFill>
              </a:endParaRPr>
            </a:p>
          </p:txBody>
        </p:sp>
        <p:sp>
          <p:nvSpPr>
            <p:cNvPr id="31" name="角丸四角形 3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86" name="角丸四角形 85"/>
          <p:cNvSpPr/>
          <p:nvPr/>
        </p:nvSpPr>
        <p:spPr>
          <a:xfrm>
            <a:off x="3214494"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108</a:t>
            </a:r>
            <a:r>
              <a:rPr lang="ja-JP" altLang="en-US" sz="900" dirty="0">
                <a:solidFill>
                  <a:schemeClr val="tx1"/>
                </a:solidFill>
              </a:rPr>
              <a:t>床</a:t>
            </a:r>
            <a:endParaRPr lang="en-US" altLang="ja-JP" sz="900" dirty="0">
              <a:solidFill>
                <a:schemeClr val="tx1"/>
              </a:solidFill>
            </a:endParaRPr>
          </a:p>
        </p:txBody>
      </p:sp>
      <p:sp>
        <p:nvSpPr>
          <p:cNvPr id="87" name="角丸四角形 86"/>
          <p:cNvSpPr/>
          <p:nvPr/>
        </p:nvSpPr>
        <p:spPr>
          <a:xfrm>
            <a:off x="3216035"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8</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427</a:t>
            </a:r>
            <a:r>
              <a:rPr lang="ja-JP" altLang="en-US" sz="900" dirty="0" smtClean="0">
                <a:solidFill>
                  <a:schemeClr val="tx1"/>
                </a:solidFill>
              </a:rPr>
              <a:t>床</a:t>
            </a:r>
            <a:endParaRPr lang="en-US" altLang="ja-JP" sz="900" dirty="0">
              <a:solidFill>
                <a:schemeClr val="tx1"/>
              </a:solidFill>
            </a:endParaRPr>
          </a:p>
        </p:txBody>
      </p:sp>
      <p:sp>
        <p:nvSpPr>
          <p:cNvPr id="98"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0" name="タイトル 1">
            <a:extLst>
              <a:ext uri="{FF2B5EF4-FFF2-40B4-BE49-F238E27FC236}">
                <a16:creationId xmlns:a16="http://schemas.microsoft.com/office/drawing/2014/main" id="{77D78C8B-7190-4F9F-BF24-FAD4DFE9F181}"/>
              </a:ext>
            </a:extLst>
          </p:cNvPr>
          <p:cNvSpPr txBox="1">
            <a:spLocks/>
          </p:cNvSpPr>
          <p:nvPr/>
        </p:nvSpPr>
        <p:spPr>
          <a:xfrm>
            <a:off x="236021" y="495609"/>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99" name="タイトル 1">
            <a:extLst>
              <a:ext uri="{FF2B5EF4-FFF2-40B4-BE49-F238E27FC236}">
                <a16:creationId xmlns:a16="http://schemas.microsoft.com/office/drawing/2014/main" id="{30BE5A27-A407-4A14-A9BE-5866682C3C6B}"/>
              </a:ext>
            </a:extLst>
          </p:cNvPr>
          <p:cNvSpPr txBox="1">
            <a:spLocks/>
          </p:cNvSpPr>
          <p:nvPr/>
        </p:nvSpPr>
        <p:spPr>
          <a:xfrm>
            <a:off x="179512" y="58471"/>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化①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（医療・介護体制）</a:t>
            </a:r>
          </a:p>
        </p:txBody>
      </p:sp>
      <p:sp>
        <p:nvSpPr>
          <p:cNvPr id="12" name="スライド番号プレースホルダー 11"/>
          <p:cNvSpPr>
            <a:spLocks noGrp="1"/>
          </p:cNvSpPr>
          <p:nvPr>
            <p:ph type="sldNum" sz="quarter" idx="12"/>
          </p:nvPr>
        </p:nvSpPr>
        <p:spPr>
          <a:xfrm>
            <a:off x="7027940" y="6492875"/>
            <a:ext cx="2133600" cy="365125"/>
          </a:xfrm>
        </p:spPr>
        <p:txBody>
          <a:bodyPr/>
          <a:lstStyle/>
          <a:p>
            <a:fld id="{A9848611-8FAA-4BFC-BAAD-33CAF1A3E273}" type="slidenum">
              <a:rPr kumimoji="1" lang="ja-JP" altLang="en-US" sz="1800" smtClean="0">
                <a:solidFill>
                  <a:schemeClr val="tx1"/>
                </a:solidFill>
              </a:rPr>
              <a:t>6</a:t>
            </a:fld>
            <a:endParaRPr kumimoji="1" lang="ja-JP" altLang="en-US" dirty="0">
              <a:solidFill>
                <a:schemeClr val="tx1"/>
              </a:solidFill>
            </a:endParaRPr>
          </a:p>
        </p:txBody>
      </p:sp>
      <p:sp>
        <p:nvSpPr>
          <p:cNvPr id="72" name="テキスト ボックス 71"/>
          <p:cNvSpPr txBox="1"/>
          <p:nvPr/>
        </p:nvSpPr>
        <p:spPr>
          <a:xfrm>
            <a:off x="6196148" y="1421955"/>
            <a:ext cx="1872000" cy="294367"/>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73" name="テキスト ボックス 72"/>
          <p:cNvSpPr txBox="1"/>
          <p:nvPr/>
        </p:nvSpPr>
        <p:spPr>
          <a:xfrm>
            <a:off x="8108298" y="1421954"/>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74" name="グループ化 73"/>
          <p:cNvGrpSpPr/>
          <p:nvPr/>
        </p:nvGrpSpPr>
        <p:grpSpPr>
          <a:xfrm>
            <a:off x="6198690" y="1782492"/>
            <a:ext cx="1620000" cy="4644000"/>
            <a:chOff x="8211502" y="617458"/>
            <a:chExt cx="1908002" cy="6120498"/>
          </a:xfrm>
        </p:grpSpPr>
        <p:sp>
          <p:nvSpPr>
            <p:cNvPr id="75" name="正方形/長方形 74"/>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77" name="角丸四角形 76"/>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434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33,142</a:t>
              </a:r>
              <a:r>
                <a:rPr lang="ja-JP" altLang="en-US" sz="900" dirty="0">
                  <a:solidFill>
                    <a:schemeClr val="tx1"/>
                  </a:solidFill>
                </a:rPr>
                <a:t>人定員</a:t>
              </a:r>
              <a:endParaRPr lang="en-US" altLang="ja-JP" sz="900" dirty="0">
                <a:solidFill>
                  <a:schemeClr val="tx1"/>
                </a:solidFill>
              </a:endParaRPr>
            </a:p>
          </p:txBody>
        </p:sp>
        <p:sp>
          <p:nvSpPr>
            <p:cNvPr id="80" name="テキスト ボックス 79"/>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690</a:t>
              </a:r>
              <a:r>
                <a:rPr lang="ja-JP" altLang="en-US" sz="900" b="1" dirty="0"/>
                <a:t>施設</a:t>
              </a:r>
              <a:endParaRPr lang="en-US" altLang="ja-JP" sz="900" b="1" dirty="0"/>
            </a:p>
            <a:p>
              <a:pPr algn="ctr"/>
              <a:r>
                <a:rPr lang="en-US" altLang="ja-JP" sz="900" b="1" dirty="0"/>
                <a:t>55,625</a:t>
              </a:r>
              <a:r>
                <a:rPr lang="ja-JP" altLang="en-US" sz="900" b="1" dirty="0"/>
                <a:t>人定員</a:t>
              </a:r>
              <a:endParaRPr lang="en-US" altLang="ja-JP" sz="900" b="1" dirty="0"/>
            </a:p>
          </p:txBody>
        </p:sp>
        <p:sp>
          <p:nvSpPr>
            <p:cNvPr id="95" name="角丸四角形 94"/>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229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21,167</a:t>
              </a:r>
              <a:r>
                <a:rPr lang="ja-JP" altLang="en-US" sz="900" dirty="0">
                  <a:solidFill>
                    <a:schemeClr val="tx1"/>
                  </a:solidFill>
                </a:rPr>
                <a:t>人定員</a:t>
              </a:r>
              <a:endParaRPr lang="en-US" altLang="ja-JP" sz="900" dirty="0">
                <a:solidFill>
                  <a:schemeClr val="tx1"/>
                </a:solidFill>
              </a:endParaRPr>
            </a:p>
          </p:txBody>
        </p:sp>
        <p:sp>
          <p:nvSpPr>
            <p:cNvPr id="96" name="角丸四角形 95"/>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25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1,219</a:t>
              </a:r>
              <a:r>
                <a:rPr lang="ja-JP" altLang="en-US" sz="900" dirty="0">
                  <a:solidFill>
                    <a:schemeClr val="tx1"/>
                  </a:solidFill>
                </a:rPr>
                <a:t>人定員</a:t>
              </a:r>
              <a:endParaRPr lang="en-US" altLang="ja-JP" sz="900" dirty="0">
                <a:solidFill>
                  <a:schemeClr val="tx1"/>
                </a:solidFill>
              </a:endParaRPr>
            </a:p>
          </p:txBody>
        </p:sp>
        <p:sp>
          <p:nvSpPr>
            <p:cNvPr id="105" name="正方形/長方形 104"/>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11" name="テキスト ボックス 110"/>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787</a:t>
              </a:r>
              <a:r>
                <a:rPr lang="ja-JP" altLang="en-US" sz="900" b="1" dirty="0"/>
                <a:t>施設</a:t>
              </a:r>
              <a:endParaRPr lang="en-US" altLang="ja-JP" sz="900" b="1" dirty="0"/>
            </a:p>
            <a:p>
              <a:pPr algn="ctr"/>
              <a:r>
                <a:rPr lang="en-US" altLang="ja-JP" sz="900" b="1" dirty="0"/>
                <a:t>14,702</a:t>
              </a:r>
              <a:r>
                <a:rPr lang="ja-JP" altLang="en-US" sz="900" b="1" dirty="0"/>
                <a:t>人定員</a:t>
              </a:r>
              <a:endParaRPr lang="en-US" altLang="ja-JP" sz="900" b="1" dirty="0"/>
            </a:p>
          </p:txBody>
        </p:sp>
        <p:sp>
          <p:nvSpPr>
            <p:cNvPr id="114" name="角丸四角形 11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128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3,605</a:t>
              </a:r>
              <a:r>
                <a:rPr lang="ja-JP" altLang="en-US" sz="900" dirty="0">
                  <a:solidFill>
                    <a:schemeClr val="tx1"/>
                  </a:solidFill>
                </a:rPr>
                <a:t>人定員</a:t>
              </a:r>
              <a:endParaRPr lang="en-US" altLang="ja-JP" sz="900" dirty="0">
                <a:solidFill>
                  <a:schemeClr val="tx1"/>
                </a:solidFill>
              </a:endParaRPr>
            </a:p>
          </p:txBody>
        </p:sp>
        <p:sp>
          <p:nvSpPr>
            <p:cNvPr id="115" name="角丸四角形 11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659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11,097</a:t>
              </a:r>
              <a:r>
                <a:rPr lang="ja-JP" altLang="en-US" sz="900" dirty="0">
                  <a:solidFill>
                    <a:schemeClr val="tx1"/>
                  </a:solidFill>
                </a:rPr>
                <a:t>人定員</a:t>
              </a:r>
              <a:endParaRPr lang="en-US" altLang="ja-JP" sz="900" dirty="0">
                <a:solidFill>
                  <a:schemeClr val="tx1"/>
                </a:solidFill>
              </a:endParaRPr>
            </a:p>
          </p:txBody>
        </p:sp>
      </p:grpSp>
      <p:grpSp>
        <p:nvGrpSpPr>
          <p:cNvPr id="116" name="グループ化 115"/>
          <p:cNvGrpSpPr/>
          <p:nvPr/>
        </p:nvGrpSpPr>
        <p:grpSpPr>
          <a:xfrm>
            <a:off x="7871195" y="1818281"/>
            <a:ext cx="1195904" cy="2025000"/>
            <a:chOff x="10804492" y="1190142"/>
            <a:chExt cx="1594539" cy="2700000"/>
          </a:xfrm>
        </p:grpSpPr>
        <p:sp>
          <p:nvSpPr>
            <p:cNvPr id="117" name="正方形/長方形 11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8" name="角丸四角形 11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1,003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44,768</a:t>
              </a:r>
              <a:r>
                <a:rPr lang="ja-JP" altLang="en-US" sz="900" dirty="0">
                  <a:solidFill>
                    <a:schemeClr val="tx1"/>
                  </a:solidFill>
                </a:rPr>
                <a:t>人定員</a:t>
              </a:r>
              <a:endParaRPr lang="en-US" altLang="ja-JP" sz="900" dirty="0">
                <a:solidFill>
                  <a:schemeClr val="tx1"/>
                </a:solidFill>
              </a:endParaRPr>
            </a:p>
          </p:txBody>
        </p:sp>
        <p:sp>
          <p:nvSpPr>
            <p:cNvPr id="119" name="角丸四角形 11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2,354</a:t>
              </a:r>
              <a:r>
                <a:rPr lang="ja-JP" altLang="en-US" sz="900" dirty="0">
                  <a:solidFill>
                    <a:schemeClr val="tx1"/>
                  </a:solidFill>
                </a:rPr>
                <a:t>人定員</a:t>
              </a:r>
              <a:endParaRPr lang="en-US" altLang="ja-JP" sz="900" dirty="0">
                <a:solidFill>
                  <a:schemeClr val="tx1"/>
                </a:solidFill>
              </a:endParaRPr>
            </a:p>
          </p:txBody>
        </p:sp>
        <p:sp>
          <p:nvSpPr>
            <p:cNvPr id="120" name="角丸四角形 11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5,614</a:t>
              </a:r>
              <a:r>
                <a:rPr lang="ja-JP" altLang="en-US" sz="900" dirty="0">
                  <a:solidFill>
                    <a:schemeClr val="tx1"/>
                  </a:solidFill>
                </a:rPr>
                <a:t>人定員</a:t>
              </a:r>
              <a:endParaRPr lang="en-US" altLang="ja-JP" sz="900" dirty="0">
                <a:solidFill>
                  <a:schemeClr val="tx1"/>
                </a:solidFill>
              </a:endParaRPr>
            </a:p>
          </p:txBody>
        </p:sp>
      </p:grpSp>
      <p:sp>
        <p:nvSpPr>
          <p:cNvPr id="121" name="正方形/長方形 120"/>
          <p:cNvSpPr/>
          <p:nvPr/>
        </p:nvSpPr>
        <p:spPr>
          <a:xfrm>
            <a:off x="7852405" y="4374843"/>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2" name="角丸四角形 121"/>
          <p:cNvSpPr/>
          <p:nvPr/>
        </p:nvSpPr>
        <p:spPr>
          <a:xfrm>
            <a:off x="7883808" y="4432759"/>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683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26,658</a:t>
            </a:r>
            <a:r>
              <a:rPr lang="ja-JP" altLang="en-US" sz="900" dirty="0">
                <a:solidFill>
                  <a:schemeClr val="tx1"/>
                </a:solidFill>
              </a:rPr>
              <a:t>人定員</a:t>
            </a:r>
            <a:endParaRPr lang="en-US" altLang="ja-JP" sz="900" dirty="0">
              <a:solidFill>
                <a:schemeClr val="tx1"/>
              </a:solidFill>
            </a:endParaRPr>
          </a:p>
        </p:txBody>
      </p:sp>
      <p:sp>
        <p:nvSpPr>
          <p:cNvPr id="123" name="角丸四角形 122"/>
          <p:cNvSpPr/>
          <p:nvPr/>
        </p:nvSpPr>
        <p:spPr>
          <a:xfrm>
            <a:off x="6247010" y="3918916"/>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97</a:t>
            </a:r>
            <a:r>
              <a:rPr lang="ja-JP" altLang="en-US" sz="900" dirty="0">
                <a:solidFill>
                  <a:schemeClr val="tx1"/>
                </a:solidFill>
              </a:rPr>
              <a:t>人定員</a:t>
            </a:r>
            <a:endParaRPr lang="en-US" altLang="ja-JP" sz="900" dirty="0">
              <a:solidFill>
                <a:schemeClr val="tx1"/>
              </a:solidFill>
            </a:endParaRPr>
          </a:p>
        </p:txBody>
      </p:sp>
      <p:sp>
        <p:nvSpPr>
          <p:cNvPr id="71" name="正方形/長方形 70"/>
          <p:cNvSpPr/>
          <p:nvPr/>
        </p:nvSpPr>
        <p:spPr>
          <a:xfrm>
            <a:off x="206275" y="6328083"/>
            <a:ext cx="8614197"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sz="700" kern="100" dirty="0">
                <a:effectLst/>
                <a:ea typeface="ＭＳ ゴシック" panose="020B0609070205080204" pitchFamily="49" charset="-128"/>
                <a:cs typeface="Times New Roman" panose="02020603050405020304" pitchFamily="18" charset="0"/>
              </a:rPr>
              <a:t>出典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a:effectLst/>
                <a:ea typeface="ＭＳ ゴシック" panose="020B0609070205080204" pitchFamily="49" charset="-128"/>
                <a:cs typeface="Times New Roman" panose="02020603050405020304" pitchFamily="18" charset="0"/>
              </a:rPr>
              <a:t>2017</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a:effectLst/>
                <a:ea typeface="ＭＳ ゴシック" panose="020B0609070205080204" pitchFamily="49" charset="-128"/>
                <a:cs typeface="Times New Roman" panose="02020603050405020304" pitchFamily="18" charset="0"/>
              </a:rPr>
              <a:t>2018</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10</a:t>
            </a:r>
            <a:r>
              <a:rPr lang="ja-JP" sz="700" kern="100" dirty="0">
                <a:effectLst/>
                <a:ea typeface="ＭＳ ゴシック" panose="020B0609070205080204" pitchFamily="49" charset="-128"/>
                <a:cs typeface="Times New Roman" panose="02020603050405020304" pitchFamily="18" charset="0"/>
              </a:rPr>
              <a:t>月集計）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smtClean="0">
                <a:effectLst/>
                <a:ea typeface="ＭＳ ゴシック" panose="020B0609070205080204" pitchFamily="49" charset="-128"/>
                <a:cs typeface="Times New Roman" panose="02020603050405020304" pitchFamily="18" charset="0"/>
              </a:rPr>
              <a:t>）</a:t>
            </a:r>
            <a:endParaRPr lang="en-US" altLang="ja-JP" sz="700" kern="100" dirty="0" smtClean="0">
              <a:effectLst/>
              <a:ea typeface="ＭＳ ゴシック" panose="020B0609070205080204" pitchFamily="49" charset="-128"/>
              <a:cs typeface="Times New Roman" panose="02020603050405020304" pitchFamily="18" charset="0"/>
            </a:endParaRPr>
          </a:p>
          <a:p>
            <a:pPr>
              <a:lnSpc>
                <a:spcPts val="1200"/>
              </a:lnSpc>
            </a:pPr>
            <a:r>
              <a:rPr lang="ja-JP" altLang="en-US" sz="700" kern="100" dirty="0">
                <a:ea typeface="ＭＳ ゴシック" panose="020B0609070205080204" pitchFamily="49" charset="-128"/>
                <a:cs typeface="Times New Roman" panose="02020603050405020304" pitchFamily="18" charset="0"/>
              </a:rPr>
              <a:t>　</a:t>
            </a:r>
            <a:r>
              <a:rPr lang="ja-JP" altLang="en-US" sz="700" kern="100" dirty="0" smtClean="0">
                <a:ea typeface="ＭＳ ゴシック" panose="020B0609070205080204" pitchFamily="49" charset="-128"/>
                <a:cs typeface="Times New Roman" panose="02020603050405020304" pitchFamily="18" charset="0"/>
              </a:rPr>
              <a:t>　　「</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35647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75379" y="1844824"/>
            <a:ext cx="8073084" cy="4909334"/>
          </a:xfrm>
          <a:prstGeom prst="rect">
            <a:avLst/>
          </a:prstGeom>
        </p:spPr>
      </p:pic>
      <p:sp>
        <p:nvSpPr>
          <p:cNvPr id="2" name="スライド番号プレースホルダー 1"/>
          <p:cNvSpPr>
            <a:spLocks noGrp="1"/>
          </p:cNvSpPr>
          <p:nvPr>
            <p:ph type="sldNum" sz="quarter" idx="12"/>
          </p:nvPr>
        </p:nvSpPr>
        <p:spPr>
          <a:xfrm>
            <a:off x="6991672" y="6478736"/>
            <a:ext cx="2133600" cy="365125"/>
          </a:xfrm>
        </p:spPr>
        <p:txBody>
          <a:bodyPr/>
          <a:lstStyle/>
          <a:p>
            <a:fld id="{A9848611-8FAA-4BFC-BAAD-33CAF1A3E273}" type="slidenum">
              <a:rPr kumimoji="1" lang="ja-JP" altLang="en-US" sz="1800" smtClean="0">
                <a:solidFill>
                  <a:schemeClr val="tx1"/>
                </a:solidFill>
              </a:rPr>
              <a:t>7</a:t>
            </a:fld>
            <a:endParaRPr kumimoji="1" lang="ja-JP" altLang="en-US" sz="1800" dirty="0">
              <a:solidFill>
                <a:schemeClr val="tx1"/>
              </a:solidFill>
            </a:endParaRPr>
          </a:p>
        </p:txBody>
      </p:sp>
      <p:sp>
        <p:nvSpPr>
          <p:cNvPr id="4"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9263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5" name="タイトル 1">
            <a:extLst>
              <a:ext uri="{FF2B5EF4-FFF2-40B4-BE49-F238E27FC236}">
                <a16:creationId xmlns:a16="http://schemas.microsoft.com/office/drawing/2014/main" id="{30BE5A27-A407-4A14-A9BE-5866682C3C6B}"/>
              </a:ext>
            </a:extLst>
          </p:cNvPr>
          <p:cNvSpPr txBox="1">
            <a:spLocks/>
          </p:cNvSpPr>
          <p:nvPr/>
        </p:nvSpPr>
        <p:spPr>
          <a:xfrm>
            <a:off x="179512" y="89570"/>
            <a:ext cx="9115750"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3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3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化②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（入院料別病床数の経年変化）</a:t>
            </a: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51520" y="57113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地域包括ケア病棟・回復期リハビリテーション病棟は、増加傾向</a:t>
            </a:r>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4655018" y="2290083"/>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2,155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2,243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88</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9" name="テキスト ボックス 10">
            <a:extLst>
              <a:ext uri="{FF2B5EF4-FFF2-40B4-BE49-F238E27FC236}">
                <a16:creationId xmlns:a16="http://schemas.microsoft.com/office/drawing/2014/main" id="{8957656B-6DE6-44E0-85D6-7CF39E5B6647}"/>
              </a:ext>
            </a:extLst>
          </p:cNvPr>
          <p:cNvSpPr txBox="1"/>
          <p:nvPr/>
        </p:nvSpPr>
        <p:spPr>
          <a:xfrm>
            <a:off x="4627617" y="2579505"/>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1,827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1,927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+100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0" name="テキスト ボックス 10">
            <a:extLst>
              <a:ext uri="{FF2B5EF4-FFF2-40B4-BE49-F238E27FC236}">
                <a16:creationId xmlns:a16="http://schemas.microsoft.com/office/drawing/2014/main" id="{8957656B-6DE6-44E0-85D6-7CF39E5B6647}"/>
              </a:ext>
            </a:extLst>
          </p:cNvPr>
          <p:cNvSpPr txBox="1"/>
          <p:nvPr/>
        </p:nvSpPr>
        <p:spPr>
          <a:xfrm>
            <a:off x="5023340" y="2839713"/>
            <a:ext cx="317822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5,016</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4,816</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200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1" name="テキスト ボックス 10">
            <a:extLst>
              <a:ext uri="{FF2B5EF4-FFF2-40B4-BE49-F238E27FC236}">
                <a16:creationId xmlns:a16="http://schemas.microsoft.com/office/drawing/2014/main" id="{8957656B-6DE6-44E0-85D6-7CF39E5B6647}"/>
              </a:ext>
            </a:extLst>
          </p:cNvPr>
          <p:cNvSpPr txBox="1"/>
          <p:nvPr/>
        </p:nvSpPr>
        <p:spPr>
          <a:xfrm>
            <a:off x="6821682" y="3019537"/>
            <a:ext cx="247358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27,681</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27,539</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142</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2" name="テキスト ボックス 10">
            <a:extLst>
              <a:ext uri="{FF2B5EF4-FFF2-40B4-BE49-F238E27FC236}">
                <a16:creationId xmlns:a16="http://schemas.microsoft.com/office/drawing/2014/main" id="{8957656B-6DE6-44E0-85D6-7CF39E5B6647}"/>
              </a:ext>
            </a:extLst>
          </p:cNvPr>
          <p:cNvSpPr txBox="1"/>
          <p:nvPr/>
        </p:nvSpPr>
        <p:spPr>
          <a:xfrm>
            <a:off x="5492695" y="345682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8,657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8,861</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+204</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3" name="テキスト ボックス 10">
            <a:extLst>
              <a:ext uri="{FF2B5EF4-FFF2-40B4-BE49-F238E27FC236}">
                <a16:creationId xmlns:a16="http://schemas.microsoft.com/office/drawing/2014/main" id="{8957656B-6DE6-44E0-85D6-7CF39E5B6647}"/>
              </a:ext>
            </a:extLst>
          </p:cNvPr>
          <p:cNvSpPr txBox="1"/>
          <p:nvPr/>
        </p:nvSpPr>
        <p:spPr>
          <a:xfrm>
            <a:off x="4592736" y="3730592"/>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2,158</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1,981</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177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4655018" y="403271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2,772</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2,493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279</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5" name="テキスト ボックス 10">
            <a:extLst>
              <a:ext uri="{FF2B5EF4-FFF2-40B4-BE49-F238E27FC236}">
                <a16:creationId xmlns:a16="http://schemas.microsoft.com/office/drawing/2014/main" id="{8957656B-6DE6-44E0-85D6-7CF39E5B6647}"/>
              </a:ext>
            </a:extLst>
          </p:cNvPr>
          <p:cNvSpPr txBox="1"/>
          <p:nvPr/>
        </p:nvSpPr>
        <p:spPr>
          <a:xfrm>
            <a:off x="4914931" y="433050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3,785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4,555</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+77</a:t>
            </a:r>
            <a:r>
              <a:rPr lang="en-US" altLang="ja-JP" sz="1100" kern="100" dirty="0">
                <a:latin typeface="Meiryo UI" panose="020B0604030504040204" pitchFamily="50" charset="-128"/>
                <a:ea typeface="Meiryo UI" panose="020B0604030504040204" pitchFamily="50" charset="-128"/>
                <a:cs typeface="Times New Roman"/>
              </a:rPr>
              <a:t>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5151320" y="460691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5,993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6,257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+26</a:t>
            </a:r>
            <a:r>
              <a:rPr lang="en-US" altLang="ja-JP" sz="1100" kern="100" dirty="0">
                <a:latin typeface="Meiryo UI" panose="020B0604030504040204" pitchFamily="50" charset="-128"/>
                <a:ea typeface="Meiryo UI" panose="020B0604030504040204" pitchFamily="50" charset="-128"/>
                <a:cs typeface="Times New Roman"/>
              </a:rPr>
              <a:t>4</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7" name="テキスト ボックス 10">
            <a:extLst>
              <a:ext uri="{FF2B5EF4-FFF2-40B4-BE49-F238E27FC236}">
                <a16:creationId xmlns:a16="http://schemas.microsoft.com/office/drawing/2014/main" id="{8957656B-6DE6-44E0-85D6-7CF39E5B6647}"/>
              </a:ext>
            </a:extLst>
          </p:cNvPr>
          <p:cNvSpPr txBox="1"/>
          <p:nvPr/>
        </p:nvSpPr>
        <p:spPr>
          <a:xfrm>
            <a:off x="4447903" y="494116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64</a:t>
            </a:r>
            <a:r>
              <a:rPr lang="en-US" altLang="ja-JP" sz="1100" kern="100" dirty="0">
                <a:latin typeface="Meiryo UI" panose="020B0604030504040204" pitchFamily="50" charset="-128"/>
                <a:ea typeface="Meiryo UI" panose="020B0604030504040204" pitchFamily="50" charset="-128"/>
                <a:cs typeface="Times New Roman"/>
              </a:rPr>
              <a:t>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68</a:t>
            </a:r>
            <a:r>
              <a:rPr lang="en-US" altLang="ja-JP" sz="1100" kern="100" dirty="0">
                <a:latin typeface="Meiryo UI" panose="020B0604030504040204" pitchFamily="50" charset="-128"/>
                <a:ea typeface="Meiryo UI" panose="020B0604030504040204" pitchFamily="50" charset="-128"/>
                <a:cs typeface="Times New Roman"/>
              </a:rPr>
              <a:t>1</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+3</a:t>
            </a:r>
            <a:r>
              <a:rPr lang="en-US" altLang="ja-JP" sz="1100" kern="100" dirty="0">
                <a:latin typeface="Meiryo UI" panose="020B0604030504040204" pitchFamily="50" charset="-128"/>
                <a:ea typeface="Meiryo UI" panose="020B0604030504040204" pitchFamily="50" charset="-128"/>
                <a:cs typeface="Times New Roman"/>
              </a:rPr>
              <a:t>8</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8" name="テキスト ボックス 10">
            <a:extLst>
              <a:ext uri="{FF2B5EF4-FFF2-40B4-BE49-F238E27FC236}">
                <a16:creationId xmlns:a16="http://schemas.microsoft.com/office/drawing/2014/main" id="{8957656B-6DE6-44E0-85D6-7CF39E5B6647}"/>
              </a:ext>
            </a:extLst>
          </p:cNvPr>
          <p:cNvSpPr txBox="1"/>
          <p:nvPr/>
        </p:nvSpPr>
        <p:spPr>
          <a:xfrm>
            <a:off x="6590709" y="5223851"/>
            <a:ext cx="2534563"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17,007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16,784</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223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4543455" y="549989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1,483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73</a:t>
            </a:r>
            <a:r>
              <a:rPr lang="en-US" altLang="ja-JP" sz="1100" kern="100" dirty="0">
                <a:latin typeface="Meiryo UI" panose="020B0604030504040204" pitchFamily="50" charset="-128"/>
                <a:ea typeface="Meiryo UI" panose="020B0604030504040204" pitchFamily="50" charset="-128"/>
                <a:cs typeface="Times New Roman"/>
              </a:rPr>
              <a:t>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75</a:t>
            </a:r>
            <a:r>
              <a:rPr lang="en-US" altLang="ja-JP" sz="1100" kern="100" dirty="0">
                <a:latin typeface="Meiryo UI" panose="020B0604030504040204" pitchFamily="50" charset="-128"/>
                <a:ea typeface="Meiryo UI" panose="020B0604030504040204" pitchFamily="50" charset="-128"/>
                <a:cs typeface="Times New Roman"/>
              </a:rPr>
              <a:t>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20" name="テキスト ボックス 10">
            <a:extLst>
              <a:ext uri="{FF2B5EF4-FFF2-40B4-BE49-F238E27FC236}">
                <a16:creationId xmlns:a16="http://schemas.microsoft.com/office/drawing/2014/main" id="{8957656B-6DE6-44E0-85D6-7CF39E5B6647}"/>
              </a:ext>
            </a:extLst>
          </p:cNvPr>
          <p:cNvSpPr txBox="1"/>
          <p:nvPr/>
        </p:nvSpPr>
        <p:spPr>
          <a:xfrm>
            <a:off x="5255936" y="579315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6,295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6,452</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+15</a:t>
            </a:r>
            <a:r>
              <a:rPr lang="en-US" altLang="ja-JP" sz="1100" kern="100" dirty="0">
                <a:latin typeface="Meiryo UI" panose="020B0604030504040204" pitchFamily="50" charset="-128"/>
                <a:ea typeface="Meiryo UI" panose="020B0604030504040204" pitchFamily="50" charset="-128"/>
                <a:cs typeface="Times New Roman"/>
              </a:rPr>
              <a:t>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21" name="テキスト ボックス 10">
            <a:extLst>
              <a:ext uri="{FF2B5EF4-FFF2-40B4-BE49-F238E27FC236}">
                <a16:creationId xmlns:a16="http://schemas.microsoft.com/office/drawing/2014/main" id="{8957656B-6DE6-44E0-85D6-7CF39E5B6647}"/>
              </a:ext>
            </a:extLst>
          </p:cNvPr>
          <p:cNvSpPr txBox="1"/>
          <p:nvPr/>
        </p:nvSpPr>
        <p:spPr>
          <a:xfrm>
            <a:off x="6189131" y="6263474"/>
            <a:ext cx="302609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a:t>
            </a:r>
            <a:r>
              <a:rPr lang="ja-JP" altLang="en-US" sz="1200" kern="100" dirty="0" smtClean="0">
                <a:latin typeface="Meiryo UI" panose="020B0604030504040204" pitchFamily="50" charset="-128"/>
                <a:ea typeface="Meiryo UI" panose="020B0604030504040204" pitchFamily="50" charset="-128"/>
                <a:cs typeface="Times New Roman"/>
              </a:rPr>
              <a:t>報告</a:t>
            </a:r>
            <a:endParaRPr lang="en-US" altLang="ja-JP" sz="1200" kern="100" dirty="0" smtClean="0">
              <a:latin typeface="Meiryo UI" panose="020B0604030504040204" pitchFamily="50" charset="-128"/>
              <a:ea typeface="Meiryo UI" panose="020B0604030504040204" pitchFamily="50" charset="-128"/>
              <a:cs typeface="Times New Roman"/>
            </a:endParaRPr>
          </a:p>
          <a:p>
            <a:pPr>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a:t>
            </a:r>
            <a:r>
              <a:rPr lang="en-US" altLang="ja-JP" sz="1200" kern="100" dirty="0" smtClean="0">
                <a:latin typeface="Meiryo UI" panose="020B0604030504040204" pitchFamily="50" charset="-128"/>
                <a:ea typeface="Meiryo UI" panose="020B0604030504040204" pitchFamily="50" charset="-128"/>
                <a:cs typeface="Times New Roman"/>
              </a:rPr>
              <a:t>2018</a:t>
            </a:r>
            <a:r>
              <a:rPr lang="ja-JP" altLang="en-US" sz="1200" kern="100" dirty="0" smtClean="0">
                <a:latin typeface="Meiryo UI" panose="020B0604030504040204" pitchFamily="50" charset="-128"/>
                <a:ea typeface="Meiryo UI" panose="020B0604030504040204" pitchFamily="50" charset="-128"/>
                <a:cs typeface="Times New Roman"/>
              </a:rPr>
              <a:t>暫定集計、</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latin typeface="Meiryo UI" panose="020B0604030504040204" pitchFamily="50" charset="-128"/>
                <a:ea typeface="Meiryo UI" panose="020B0604030504040204" pitchFamily="50" charset="-128"/>
                <a:cs typeface="Times New Roman"/>
              </a:rPr>
              <a:t>最終集計）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2" name="四角形: 角を丸くする 16">
            <a:extLst>
              <a:ext uri="{FF2B5EF4-FFF2-40B4-BE49-F238E27FC236}">
                <a16:creationId xmlns:a16="http://schemas.microsoft.com/office/drawing/2014/main" id="{8AF4F525-33C2-458A-A335-F1F4602DA4AC}"/>
              </a:ext>
            </a:extLst>
          </p:cNvPr>
          <p:cNvSpPr/>
          <p:nvPr/>
        </p:nvSpPr>
        <p:spPr>
          <a:xfrm>
            <a:off x="608928" y="4279220"/>
            <a:ext cx="8139535" cy="586107"/>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0">
            <a:extLst>
              <a:ext uri="{FF2B5EF4-FFF2-40B4-BE49-F238E27FC236}">
                <a16:creationId xmlns:a16="http://schemas.microsoft.com/office/drawing/2014/main" id="{8D8270F8-70FA-43EC-96DD-FF5EE5A1D396}"/>
              </a:ext>
            </a:extLst>
          </p:cNvPr>
          <p:cNvSpPr txBox="1"/>
          <p:nvPr/>
        </p:nvSpPr>
        <p:spPr>
          <a:xfrm>
            <a:off x="6875858" y="2202151"/>
            <a:ext cx="2156169"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2018</a:t>
            </a:r>
            <a:r>
              <a:rPr lang="ja-JP" altLang="en-US" sz="1100" kern="100" dirty="0" smtClean="0">
                <a:latin typeface="Meiryo UI" panose="020B0604030504040204" pitchFamily="50" charset="-128"/>
                <a:ea typeface="Meiryo UI" panose="020B0604030504040204" pitchFamily="50" charset="-128"/>
                <a:cs typeface="Times New Roman"/>
              </a:rPr>
              <a:t>年度</a:t>
            </a:r>
            <a:r>
              <a:rPr lang="ja-JP" altLang="en-US" sz="1100" kern="100" dirty="0">
                <a:latin typeface="Meiryo UI" panose="020B0604030504040204" pitchFamily="50" charset="-128"/>
                <a:ea typeface="Meiryo UI" panose="020B0604030504040204" pitchFamily="50" charset="-128"/>
                <a:cs typeface="Times New Roman"/>
              </a:rPr>
              <a:t>数値⇒</a:t>
            </a:r>
            <a:r>
              <a:rPr lang="en-US" altLang="ja-JP" sz="1100" kern="100" dirty="0" smtClean="0">
                <a:latin typeface="Meiryo UI" panose="020B0604030504040204" pitchFamily="50" charset="-128"/>
                <a:ea typeface="Meiryo UI" panose="020B0604030504040204" pitchFamily="50" charset="-128"/>
                <a:cs typeface="Times New Roman"/>
              </a:rPr>
              <a:t>2019</a:t>
            </a:r>
            <a:r>
              <a:rPr lang="ja-JP" altLang="en-US" sz="1100" kern="100" dirty="0" smtClean="0">
                <a:latin typeface="Meiryo UI" panose="020B0604030504040204" pitchFamily="50" charset="-128"/>
                <a:ea typeface="Meiryo UI" panose="020B0604030504040204" pitchFamily="50" charset="-128"/>
                <a:cs typeface="Times New Roman"/>
              </a:rPr>
              <a:t>年度</a:t>
            </a:r>
            <a:r>
              <a:rPr lang="ja-JP" altLang="en-US" sz="1100" kern="100" dirty="0">
                <a:latin typeface="Meiryo UI" panose="020B0604030504040204" pitchFamily="50" charset="-128"/>
                <a:ea typeface="Meiryo UI" panose="020B0604030504040204" pitchFamily="50" charset="-128"/>
                <a:cs typeface="Times New Roman"/>
              </a:rPr>
              <a:t>数値（前年度からの増減）　</a:t>
            </a:r>
          </a:p>
        </p:txBody>
      </p:sp>
      <p:sp>
        <p:nvSpPr>
          <p:cNvPr id="24" name="テキスト ボックス 10">
            <a:extLst>
              <a:ext uri="{FF2B5EF4-FFF2-40B4-BE49-F238E27FC236}">
                <a16:creationId xmlns:a16="http://schemas.microsoft.com/office/drawing/2014/main" id="{717C9A40-4F8F-46E2-9DB3-7539C51807DC}"/>
              </a:ext>
            </a:extLst>
          </p:cNvPr>
          <p:cNvSpPr txBox="1"/>
          <p:nvPr/>
        </p:nvSpPr>
        <p:spPr>
          <a:xfrm>
            <a:off x="539552" y="1699586"/>
            <a:ext cx="26642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a:t>
            </a:r>
            <a:r>
              <a:rPr lang="ja-JP" altLang="en-US" sz="1400" dirty="0" smtClean="0">
                <a:solidFill>
                  <a:schemeClr val="tx1"/>
                </a:solidFill>
              </a:rPr>
              <a:t>報告病床数</a:t>
            </a:r>
            <a:r>
              <a:rPr lang="ja-JP" altLang="en-US" sz="1400" dirty="0">
                <a:solidFill>
                  <a:schemeClr val="tx1"/>
                </a:solidFill>
              </a:rPr>
              <a:t>の推移</a:t>
            </a:r>
          </a:p>
        </p:txBody>
      </p:sp>
    </p:spTree>
    <p:extLst>
      <p:ext uri="{BB962C8B-B14F-4D97-AF65-F5344CB8AC3E}">
        <p14:creationId xmlns:p14="http://schemas.microsoft.com/office/powerpoint/2010/main" val="259749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631063" y="4284279"/>
            <a:ext cx="4397321" cy="2495608"/>
          </a:xfrm>
          <a:prstGeom prst="rect">
            <a:avLst/>
          </a:prstGeom>
        </p:spPr>
      </p:pic>
      <p:pic>
        <p:nvPicPr>
          <p:cNvPr id="3" name="図 2"/>
          <p:cNvPicPr>
            <a:picLocks noChangeAspect="1"/>
          </p:cNvPicPr>
          <p:nvPr/>
        </p:nvPicPr>
        <p:blipFill>
          <a:blip r:embed="rId4"/>
          <a:stretch>
            <a:fillRect/>
          </a:stretch>
        </p:blipFill>
        <p:spPr>
          <a:xfrm>
            <a:off x="3923928" y="1499608"/>
            <a:ext cx="4800128" cy="2818158"/>
          </a:xfrm>
          <a:prstGeom prst="rect">
            <a:avLst/>
          </a:prstGeom>
        </p:spPr>
      </p:pic>
      <p:sp>
        <p:nvSpPr>
          <p:cNvPr id="20"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17" name="四角形: 角を丸くする 16">
            <a:extLst>
              <a:ext uri="{FF2B5EF4-FFF2-40B4-BE49-F238E27FC236}">
                <a16:creationId xmlns:a16="http://schemas.microsoft.com/office/drawing/2014/main" id="{8AF4F525-33C2-458A-A335-F1F4602DA4AC}"/>
              </a:ext>
            </a:extLst>
          </p:cNvPr>
          <p:cNvSpPr/>
          <p:nvPr/>
        </p:nvSpPr>
        <p:spPr>
          <a:xfrm>
            <a:off x="3631063" y="4790066"/>
            <a:ext cx="3900771" cy="371430"/>
          </a:xfrm>
          <a:prstGeom prst="round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5752A1E-F6F9-4CC9-BBC3-5BF96AA54E04}"/>
              </a:ext>
            </a:extLst>
          </p:cNvPr>
          <p:cNvSpPr/>
          <p:nvPr/>
        </p:nvSpPr>
        <p:spPr>
          <a:xfrm>
            <a:off x="3203849" y="1629190"/>
            <a:ext cx="5760639" cy="601975"/>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mtClean="0">
                <a:solidFill>
                  <a:schemeClr val="tx1"/>
                </a:solidFill>
              </a:rPr>
              <a:pPr/>
              <a:t>8</a:t>
            </a:fld>
            <a:endParaRPr lang="ja-JP" altLang="en-US" dirty="0">
              <a:solidFill>
                <a:schemeClr val="tx1"/>
              </a:solidFill>
            </a:endParaRPr>
          </a:p>
        </p:txBody>
      </p:sp>
      <p:sp>
        <p:nvSpPr>
          <p:cNvPr id="24" name="タイトル 1">
            <a:extLst>
              <a:ext uri="{FF2B5EF4-FFF2-40B4-BE49-F238E27FC236}">
                <a16:creationId xmlns:a16="http://schemas.microsoft.com/office/drawing/2014/main" id="{45F45CE9-985D-441B-AF35-C9A9C0C7A9C3}"/>
              </a:ext>
            </a:extLst>
          </p:cNvPr>
          <p:cNvSpPr txBox="1">
            <a:spLocks/>
          </p:cNvSpPr>
          <p:nvPr/>
        </p:nvSpPr>
        <p:spPr>
          <a:xfrm>
            <a:off x="291303" y="2117843"/>
            <a:ext cx="2621472" cy="112012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※2025</a:t>
            </a:r>
            <a:r>
              <a:rPr lang="ja-JP" altLang="en-US"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年に向けた検討状況</a:t>
            </a:r>
            <a:endPar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endParaRPr>
          </a:p>
          <a:p>
            <a:pPr lvl="0" algn="l">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r>
              <a:rPr lang="ja-JP" altLang="en-US" sz="1300" dirty="0">
                <a:solidFill>
                  <a:srgbClr val="4F81BD">
                    <a:lumMod val="75000"/>
                  </a:srgbClr>
                </a:solidFill>
                <a:latin typeface="Meiryo UI" panose="020B0604030504040204" pitchFamily="50" charset="-128"/>
                <a:ea typeface="Meiryo UI" panose="020B0604030504040204" pitchFamily="50" charset="-128"/>
              </a:rPr>
              <a:t>各病院の</a:t>
            </a:r>
            <a:r>
              <a:rPr lang="en-US" altLang="ja-JP" sz="1300" dirty="0">
                <a:solidFill>
                  <a:srgbClr val="4F81BD">
                    <a:lumMod val="75000"/>
                  </a:srgbClr>
                </a:solidFill>
                <a:latin typeface="Meiryo UI" panose="020B0604030504040204" pitchFamily="50" charset="-128"/>
                <a:ea typeface="Meiryo UI" panose="020B0604030504040204" pitchFamily="50" charset="-128"/>
              </a:rPr>
              <a:t>2025</a:t>
            </a:r>
            <a:r>
              <a:rPr lang="ja-JP" altLang="en-US" sz="1300" dirty="0">
                <a:solidFill>
                  <a:srgbClr val="4F81BD">
                    <a:lumMod val="75000"/>
                  </a:srgbClr>
                </a:solidFill>
                <a:latin typeface="Meiryo UI" panose="020B0604030504040204" pitchFamily="50" charset="-128"/>
                <a:ea typeface="Meiryo UI" panose="020B0604030504040204" pitchFamily="50" charset="-128"/>
              </a:rPr>
              <a:t>年に検討している入院料別病床数総計から各病院の現在の入院料別病床数の総計を差し引いて算出</a:t>
            </a: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25"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6"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化③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年に向けた検討状況）</a:t>
            </a: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39266" y="1684435"/>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203864" y="5353471"/>
            <a:ext cx="299998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6511234" y="6595371"/>
            <a:ext cx="234391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出典 </a:t>
            </a:r>
            <a:r>
              <a:rPr lang="en-US" altLang="ja-JP" sz="1200" kern="100" dirty="0" smtClean="0">
                <a:effectLst/>
                <a:latin typeface="Meiryo UI" panose="020B0604030504040204" pitchFamily="50" charset="-128"/>
                <a:ea typeface="Meiryo UI" panose="020B0604030504040204" pitchFamily="50" charset="-128"/>
                <a:cs typeface="Times New Roman"/>
              </a:rPr>
              <a:t>2020</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6" name="図 5"/>
          <p:cNvPicPr>
            <a:picLocks noChangeAspect="1"/>
          </p:cNvPicPr>
          <p:nvPr/>
        </p:nvPicPr>
        <p:blipFill>
          <a:blip r:embed="rId6"/>
          <a:stretch>
            <a:fillRect/>
          </a:stretch>
        </p:blipFill>
        <p:spPr>
          <a:xfrm>
            <a:off x="251520" y="5679784"/>
            <a:ext cx="4440144" cy="1142325"/>
          </a:xfrm>
          <a:prstGeom prst="rect">
            <a:avLst/>
          </a:prstGeom>
        </p:spPr>
      </p:pic>
    </p:spTree>
    <p:extLst>
      <p:ext uri="{BB962C8B-B14F-4D97-AF65-F5344CB8AC3E}">
        <p14:creationId xmlns:p14="http://schemas.microsoft.com/office/powerpoint/2010/main" val="170099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25072" y="2038657"/>
            <a:ext cx="7931558" cy="4559883"/>
          </a:xfrm>
          <a:prstGeom prst="rect">
            <a:avLst/>
          </a:prstGeom>
        </p:spPr>
      </p:pic>
      <p:sp>
        <p:nvSpPr>
          <p:cNvPr id="15" name="タイトル 1"/>
          <p:cNvSpPr txBox="1">
            <a:spLocks/>
          </p:cNvSpPr>
          <p:nvPr/>
        </p:nvSpPr>
        <p:spPr>
          <a:xfrm>
            <a:off x="495308" y="1452000"/>
            <a:ext cx="3491880" cy="6655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solidFill>
                  <a:schemeClr val="tx2">
                    <a:lumMod val="60000"/>
                    <a:lumOff val="40000"/>
                  </a:schemeClr>
                </a:solidFill>
                <a:latin typeface="HGS創英角ｺﾞｼｯｸUB" panose="020B0900000000000000" pitchFamily="50" charset="-128"/>
                <a:ea typeface="HGS創英角ｺﾞｼｯｸUB" panose="020B0900000000000000" pitchFamily="50" charset="-128"/>
              </a:rPr>
              <a:t>病床機能転換補助 実績（実績）</a:t>
            </a:r>
          </a:p>
        </p:txBody>
      </p:sp>
      <p:sp>
        <p:nvSpPr>
          <p:cNvPr id="21"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病床転換補助金を活用する病院は増えており、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引き続き、転換を希望する病院を支援</a:t>
            </a:r>
          </a:p>
        </p:txBody>
      </p:sp>
      <p:sp>
        <p:nvSpPr>
          <p:cNvPr id="22"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化④ </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病床転換補助金）</a:t>
            </a:r>
          </a:p>
        </p:txBody>
      </p:sp>
      <p:sp>
        <p:nvSpPr>
          <p:cNvPr id="2" name="スライド番号プレースホルダー 1"/>
          <p:cNvSpPr>
            <a:spLocks noGrp="1"/>
          </p:cNvSpPr>
          <p:nvPr>
            <p:ph type="sldNum" sz="quarter" idx="12"/>
          </p:nvPr>
        </p:nvSpPr>
        <p:spPr>
          <a:xfrm>
            <a:off x="7010400" y="6563031"/>
            <a:ext cx="2133600" cy="365125"/>
          </a:xfrm>
        </p:spPr>
        <p:txBody>
          <a:bodyPr/>
          <a:lstStyle/>
          <a:p>
            <a:fld id="{A9848611-8FAA-4BFC-BAAD-33CAF1A3E273}" type="slidenum">
              <a:rPr lang="ja-JP" altLang="en-US" smtClean="0">
                <a:solidFill>
                  <a:schemeClr val="tx1"/>
                </a:solidFill>
              </a:rPr>
              <a:pPr/>
              <a:t>9</a:t>
            </a:fld>
            <a:endParaRPr lang="ja-JP" altLang="en-US" dirty="0">
              <a:solidFill>
                <a:schemeClr val="tx1"/>
              </a:solidFill>
            </a:endParaRPr>
          </a:p>
        </p:txBody>
      </p:sp>
      <p:sp>
        <p:nvSpPr>
          <p:cNvPr id="30" name="角丸四角形 29"/>
          <p:cNvSpPr/>
          <p:nvPr/>
        </p:nvSpPr>
        <p:spPr>
          <a:xfrm>
            <a:off x="1475656" y="2234798"/>
            <a:ext cx="1728192" cy="9877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ja-JP" altLang="en-US" sz="1400" dirty="0"/>
              <a:t>転換完了病床</a:t>
            </a:r>
            <a:endParaRPr lang="en-US" altLang="ja-JP" sz="1400" dirty="0"/>
          </a:p>
          <a:p>
            <a:pPr algn="ctr"/>
            <a:r>
              <a:rPr lang="ja-JP" altLang="en-US" sz="1400" dirty="0" smtClean="0"/>
              <a:t>５か年</a:t>
            </a:r>
            <a:r>
              <a:rPr lang="ja-JP" altLang="en-US" sz="1400" dirty="0"/>
              <a:t>合計</a:t>
            </a:r>
            <a:endParaRPr kumimoji="1" lang="en-US" altLang="ja-JP" sz="1400" dirty="0"/>
          </a:p>
          <a:p>
            <a:pPr algn="ctr"/>
            <a:r>
              <a:rPr lang="ja-JP" altLang="en-US" sz="2400" dirty="0" smtClean="0"/>
              <a:t>６３</a:t>
            </a:r>
            <a:r>
              <a:rPr lang="ja-JP" altLang="en-US" sz="2400" dirty="0"/>
              <a:t>６</a:t>
            </a:r>
            <a:r>
              <a:rPr lang="ja-JP" altLang="en-US" sz="1400" dirty="0" smtClean="0"/>
              <a:t>床</a:t>
            </a:r>
            <a:endParaRPr kumimoji="1" lang="ja-JP" altLang="en-US" sz="1400" dirty="0"/>
          </a:p>
        </p:txBody>
      </p:sp>
      <p:sp>
        <p:nvSpPr>
          <p:cNvPr id="5" name="テキスト ボックス 4"/>
          <p:cNvSpPr txBox="1"/>
          <p:nvPr/>
        </p:nvSpPr>
        <p:spPr>
          <a:xfrm>
            <a:off x="370776" y="1927021"/>
            <a:ext cx="900608" cy="307777"/>
          </a:xfrm>
          <a:prstGeom prst="rect">
            <a:avLst/>
          </a:prstGeom>
          <a:noFill/>
        </p:spPr>
        <p:txBody>
          <a:bodyPr wrap="square" rtlCol="0">
            <a:spAutoFit/>
          </a:bodyPr>
          <a:lstStyle/>
          <a:p>
            <a:r>
              <a:rPr lang="ja-JP" altLang="en-US" sz="1400" dirty="0"/>
              <a:t>病床数</a:t>
            </a:r>
            <a:endParaRPr kumimoji="1" lang="ja-JP" altLang="en-US" sz="1400" dirty="0"/>
          </a:p>
        </p:txBody>
      </p:sp>
      <p:sp>
        <p:nvSpPr>
          <p:cNvPr id="25" name="テキスト ボックス 24"/>
          <p:cNvSpPr txBox="1"/>
          <p:nvPr/>
        </p:nvSpPr>
        <p:spPr>
          <a:xfrm>
            <a:off x="7710317" y="1927021"/>
            <a:ext cx="900608" cy="307777"/>
          </a:xfrm>
          <a:prstGeom prst="rect">
            <a:avLst/>
          </a:prstGeom>
          <a:noFill/>
        </p:spPr>
        <p:txBody>
          <a:bodyPr wrap="square" rtlCol="0">
            <a:spAutoFit/>
          </a:bodyPr>
          <a:lstStyle/>
          <a:p>
            <a:r>
              <a:rPr lang="ja-JP" altLang="en-US" sz="1400" dirty="0"/>
              <a:t>病院数</a:t>
            </a:r>
            <a:endParaRPr kumimoji="1" lang="ja-JP" altLang="en-US" sz="1400" dirty="0"/>
          </a:p>
        </p:txBody>
      </p:sp>
      <p:sp>
        <p:nvSpPr>
          <p:cNvPr id="11" name="テキスト ボックス 10"/>
          <p:cNvSpPr txBox="1"/>
          <p:nvPr/>
        </p:nvSpPr>
        <p:spPr>
          <a:xfrm>
            <a:off x="419864" y="6516491"/>
            <a:ext cx="8662316" cy="276999"/>
          </a:xfrm>
          <a:prstGeom prst="rect">
            <a:avLst/>
          </a:prstGeom>
          <a:noFill/>
        </p:spPr>
        <p:txBody>
          <a:bodyPr wrap="square" rtlCol="0">
            <a:spAutoFit/>
          </a:bodyPr>
          <a:lstStyle/>
          <a:p>
            <a:r>
              <a:rPr lang="en-US" altLang="ja-JP" sz="1200" dirty="0" smtClean="0"/>
              <a:t>※</a:t>
            </a:r>
            <a:r>
              <a:rPr lang="ja-JP" altLang="en-US" sz="1200" dirty="0" smtClean="0"/>
              <a:t>複数年にわたる計画の場合、「補助金交付病床数」はいずれの年度にもカウントされるため、「病床転換完了病床数」と異なる。</a:t>
            </a:r>
            <a:endParaRPr lang="en-US" altLang="ja-JP" sz="1200" dirty="0" smtClean="0"/>
          </a:p>
        </p:txBody>
      </p:sp>
    </p:spTree>
    <p:extLst>
      <p:ext uri="{BB962C8B-B14F-4D97-AF65-F5344CB8AC3E}">
        <p14:creationId xmlns:p14="http://schemas.microsoft.com/office/powerpoint/2010/main" val="5897156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6FA492-2F15-4389-9F0F-4BEF001AC011}">
  <ds:schemaRefs>
    <ds:schemaRef ds:uri="http://schemas.microsoft.com/sharepoint/v3/contenttype/forms"/>
  </ds:schemaRefs>
</ds:datastoreItem>
</file>

<file path=customXml/itemProps2.xml><?xml version="1.0" encoding="utf-8"?>
<ds:datastoreItem xmlns:ds="http://schemas.openxmlformats.org/officeDocument/2006/customXml" ds:itemID="{0B2E238E-5187-4482-BE1B-2A3B132B829E}">
  <ds:schemaRef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terms/"/>
    <ds:schemaRef ds:uri="http://purl.org/dc/elements/1.1/"/>
  </ds:schemaRefs>
</ds:datastoreItem>
</file>

<file path=customXml/itemProps3.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13388</TotalTime>
  <Words>6529</Words>
  <Application>Microsoft Office PowerPoint</Application>
  <PresentationFormat>画面に合わせる (4:3)</PresentationFormat>
  <Paragraphs>819</Paragraphs>
  <Slides>31</Slides>
  <Notes>14</Notes>
  <HiddenSlides>0</HiddenSlides>
  <MMClips>0</MMClips>
  <ScaleCrop>false</ScaleCrop>
  <HeadingPairs>
    <vt:vector size="8" baseType="variant">
      <vt:variant>
        <vt:lpstr>使用されているフォント</vt:lpstr>
      </vt:variant>
      <vt:variant>
        <vt:i4>20</vt:i4>
      </vt:variant>
      <vt:variant>
        <vt:lpstr>テーマ</vt:lpstr>
      </vt:variant>
      <vt:variant>
        <vt:i4>3</vt:i4>
      </vt:variant>
      <vt:variant>
        <vt:lpstr>埋め込まれた OLE サーバー</vt:lpstr>
      </vt:variant>
      <vt:variant>
        <vt:i4>1</vt:i4>
      </vt:variant>
      <vt:variant>
        <vt:lpstr>スライド タイトル</vt:lpstr>
      </vt:variant>
      <vt:variant>
        <vt:i4>31</vt:i4>
      </vt:variant>
    </vt:vector>
  </HeadingPairs>
  <TitlesOfParts>
    <vt:vector size="55" baseType="lpstr">
      <vt:lpstr>ＤＨＰ特太ゴシック体</vt:lpstr>
      <vt:lpstr>FontAwesome</vt:lpstr>
      <vt:lpstr>HGPｺﾞｼｯｸE</vt:lpstr>
      <vt:lpstr>HGPｺﾞｼｯｸM</vt:lpstr>
      <vt:lpstr>HGP創英角ｺﾞｼｯｸUB</vt:lpstr>
      <vt:lpstr>HGSｺﾞｼｯｸE</vt:lpstr>
      <vt:lpstr>HGS創英角ｺﾞｼｯｸUB</vt:lpstr>
      <vt:lpstr>HG丸ｺﾞｼｯｸM-PRO</vt:lpstr>
      <vt:lpstr>Meiryo UI</vt:lpstr>
      <vt:lpstr>Microsoft YaHei UI</vt:lpstr>
      <vt:lpstr>ＭＳ Ｐゴシック</vt:lpstr>
      <vt:lpstr>ＭＳ ゴシック</vt:lpstr>
      <vt:lpstr>ＭＳ 明朝</vt:lpstr>
      <vt:lpstr>メイリオ</vt:lpstr>
      <vt:lpstr>Arial</vt:lpstr>
      <vt:lpstr>Calibri</vt:lpstr>
      <vt:lpstr>Calibri Light</vt:lpstr>
      <vt:lpstr>Century</vt:lpstr>
      <vt:lpstr>Times New Roman</vt:lpstr>
      <vt:lpstr>Wingdings</vt:lpstr>
      <vt:lpstr>Office ​​テーマ</vt:lpstr>
      <vt:lpstr>1_デザインの設定</vt:lpstr>
      <vt:lpstr>デザインの設定</vt:lpstr>
      <vt:lpstr>ワークシート</vt:lpstr>
      <vt:lpstr>PowerPoint プレゼンテーション</vt:lpstr>
      <vt:lpstr>PowerPoint プレゼンテーション</vt:lpstr>
      <vt:lpstr>PowerPoint プレゼンテーション</vt:lpstr>
      <vt:lpstr>PowerPoint プレゼンテーション</vt:lpstr>
      <vt:lpstr>１　構想の推進 (1)基本的な考え方(全体概要)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取組実績と課題 (1) 病床機能報告　</vt:lpstr>
      <vt:lpstr>PowerPoint プレゼンテーション</vt:lpstr>
      <vt:lpstr>　　病棟ごとの診療実態の分析④</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久保　京子</cp:lastModifiedBy>
  <cp:revision>958</cp:revision>
  <cp:lastPrinted>2021-01-06T07:59:52Z</cp:lastPrinted>
  <dcterms:created xsi:type="dcterms:W3CDTF">2017-09-06T02:09:24Z</dcterms:created>
  <dcterms:modified xsi:type="dcterms:W3CDTF">2021-02-05T06:23:36Z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