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98" r:id="rId5"/>
    <p:sldId id="366" r:id="rId6"/>
    <p:sldId id="363" r:id="rId7"/>
    <p:sldId id="307" r:id="rId8"/>
    <p:sldId id="357" r:id="rId9"/>
    <p:sldId id="365" r:id="rId10"/>
    <p:sldId id="370" r:id="rId11"/>
    <p:sldId id="358" r:id="rId12"/>
    <p:sldId id="360" r:id="rId13"/>
    <p:sldId id="361" r:id="rId14"/>
    <p:sldId id="369" r:id="rId15"/>
    <p:sldId id="371" r:id="rId16"/>
    <p:sldId id="362" r:id="rId17"/>
    <p:sldId id="373" r:id="rId18"/>
    <p:sldId id="372" r:id="rId19"/>
    <p:sldId id="338"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deaki" initials="h" lastIdx="1" clrIdx="0">
    <p:extLst>
      <p:ext uri="{19B8F6BF-5375-455C-9EA6-DF929625EA0E}">
        <p15:presenceInfo xmlns:p15="http://schemas.microsoft.com/office/powerpoint/2012/main" userId="hidea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63669" autoAdjust="0"/>
  </p:normalViewPr>
  <p:slideViewPr>
    <p:cSldViewPr>
      <p:cViewPr varScale="1">
        <p:scale>
          <a:sx n="74" d="100"/>
          <a:sy n="74" d="100"/>
        </p:scale>
        <p:origin x="132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4"/>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D6CA154-E99C-4408-A242-692E431B1100}" type="datetimeFigureOut">
              <a:rPr kumimoji="1" lang="ja-JP" altLang="en-US" smtClean="0"/>
              <a:t>2021/2/2</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18C73DE-FBC9-498C-8AAC-DE7C3BCEF6CE}" type="slidenum">
              <a:rPr kumimoji="1" lang="ja-JP" altLang="en-US" smtClean="0"/>
              <a:t>‹#›</a:t>
            </a:fld>
            <a:endParaRPr kumimoji="1" lang="ja-JP" altLang="en-US"/>
          </a:p>
        </p:txBody>
      </p:sp>
    </p:spTree>
    <p:extLst>
      <p:ext uri="{BB962C8B-B14F-4D97-AF65-F5344CB8AC3E}">
        <p14:creationId xmlns:p14="http://schemas.microsoft.com/office/powerpoint/2010/main" val="4060748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203966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53648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13</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135348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15</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2695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204097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193986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pPr lvl="0"/>
            <a:r>
              <a:rPr lang="ja-JP" altLang="en-US" dirty="0">
                <a:solidFill>
                  <a:prstClr val="black"/>
                </a:solidFill>
              </a:rPr>
              <a:t>・新公立病院改革プラン補足調査対象病院が２か所（大阪府立精神医療センター、市立ひらかた）、公的医療機関等２０２５プラン対象病院が４カ所（松下記念、関西医大附属枚方病院、枚方公済、星ヶ丘医療センター）となっております。</a:t>
            </a:r>
            <a:endParaRPr lang="en-US" altLang="ja-JP" dirty="0">
              <a:solidFill>
                <a:prstClr val="black"/>
              </a:solidFill>
            </a:endParaRPr>
          </a:p>
          <a:p>
            <a:pPr lvl="0"/>
            <a:endParaRPr lang="en-US" altLang="ja-JP" dirty="0">
              <a:solidFill>
                <a:prstClr val="black"/>
              </a:solidFill>
            </a:endParaRPr>
          </a:p>
          <a:p>
            <a:pPr lvl="0"/>
            <a:r>
              <a:rPr lang="ja-JP" altLang="en-US" dirty="0">
                <a:solidFill>
                  <a:prstClr val="black"/>
                </a:solidFill>
              </a:rPr>
              <a:t>（・プランで言うところの「公的」とは、医療法上の公的医療機関とは異なり、特定機能病院、地域医療支援病院が「プラン対象施設」とされています）</a:t>
            </a:r>
            <a:endParaRPr lang="en-US" altLang="ja-JP" dirty="0">
              <a:solidFill>
                <a:prstClr val="black"/>
              </a:solidFill>
            </a:endParaRPr>
          </a:p>
          <a:p>
            <a:pPr lvl="0"/>
            <a:endParaRPr lang="en-US" altLang="ja-JP" dirty="0">
              <a:solidFill>
                <a:prstClr val="black"/>
              </a:solidFill>
            </a:endParaRPr>
          </a:p>
          <a:p>
            <a:pPr lvl="0"/>
            <a:r>
              <a:rPr lang="en-US" altLang="ja-JP" dirty="0">
                <a:solidFill>
                  <a:prstClr val="black"/>
                </a:solidFill>
              </a:rPr>
              <a:t>※</a:t>
            </a:r>
            <a:r>
              <a:rPr lang="ja-JP" altLang="en-US" dirty="0">
                <a:solidFill>
                  <a:prstClr val="black"/>
                </a:solidFill>
              </a:rPr>
              <a:t>参考</a:t>
            </a:r>
          </a:p>
          <a:p>
            <a:pPr lvl="0"/>
            <a:r>
              <a:rPr lang="ja-JP" altLang="en-US" dirty="0">
                <a:solidFill>
                  <a:prstClr val="black"/>
                </a:solidFill>
              </a:rPr>
              <a:t>病院事業を設置する地方公共団体においては、「新公立病院改革ガイドライン」（平成</a:t>
            </a:r>
            <a:r>
              <a:rPr lang="en-US" altLang="ja-JP" dirty="0">
                <a:solidFill>
                  <a:prstClr val="black"/>
                </a:solidFill>
              </a:rPr>
              <a:t>27 </a:t>
            </a:r>
            <a:r>
              <a:rPr lang="ja-JP" altLang="en-US" dirty="0">
                <a:solidFill>
                  <a:prstClr val="black"/>
                </a:solidFill>
              </a:rPr>
              <a:t>年３月</a:t>
            </a:r>
            <a:r>
              <a:rPr lang="en-US" altLang="ja-JP" dirty="0">
                <a:solidFill>
                  <a:prstClr val="black"/>
                </a:solidFill>
              </a:rPr>
              <a:t>31 </a:t>
            </a:r>
            <a:r>
              <a:rPr lang="ja-JP" altLang="en-US" dirty="0">
                <a:solidFill>
                  <a:prstClr val="black"/>
                </a:solidFill>
              </a:rPr>
              <a:t>日付け総財準第</a:t>
            </a:r>
            <a:r>
              <a:rPr lang="en-US" altLang="ja-JP" dirty="0">
                <a:solidFill>
                  <a:prstClr val="black"/>
                </a:solidFill>
              </a:rPr>
              <a:t>59 </a:t>
            </a:r>
            <a:r>
              <a:rPr lang="ja-JP" altLang="en-US" dirty="0">
                <a:solidFill>
                  <a:prstClr val="black"/>
                </a:solidFill>
              </a:rPr>
              <a:t>号総務省自治財政局長通知）を参考に、平成</a:t>
            </a:r>
            <a:r>
              <a:rPr lang="en-US" altLang="ja-JP" dirty="0">
                <a:solidFill>
                  <a:prstClr val="black"/>
                </a:solidFill>
              </a:rPr>
              <a:t>28 </a:t>
            </a:r>
            <a:r>
              <a:rPr lang="ja-JP" altLang="en-US" dirty="0">
                <a:solidFill>
                  <a:prstClr val="black"/>
                </a:solidFill>
              </a:rPr>
              <a:t>年度中に「新公立病院改革プラン」を策定することとされており、策定した「新公立院改革プラン」をもとに、地域医療構想調整会議に参加することで、地域医療構想の達成に向けた具体的な議論が促進されるものと考えております。</a:t>
            </a:r>
          </a:p>
          <a:p>
            <a:pPr lvl="0"/>
            <a:r>
              <a:rPr lang="ja-JP" altLang="en-US" dirty="0">
                <a:solidFill>
                  <a:prstClr val="black"/>
                </a:solidFill>
              </a:rPr>
              <a:t>民間病院が約９割を占め、全国より約１割高い大阪府では、公立、公的医療プランに加え、民間病院にも医療プラン２０２５の策定をおこない地域の課題を共有する予定です。</a:t>
            </a:r>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5</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49815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229858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10</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2021/2/2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emf"/><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slide" Target="slide3.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三島二次医療圏「地域医療構想」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smtClean="0"/>
              <a:t>資料</a:t>
            </a:r>
            <a:r>
              <a:rPr lang="ja-JP" altLang="en-US" sz="2400" dirty="0"/>
              <a:t>２</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三島二次医療圏の概要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概要⑦（</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転換補助金）</a:t>
            </a:r>
          </a:p>
        </p:txBody>
      </p:sp>
      <p:sp>
        <p:nvSpPr>
          <p:cNvPr id="9" name="スライド番号プレースホルダー 2"/>
          <p:cNvSpPr>
            <a:spLocks noGrp="1"/>
          </p:cNvSpPr>
          <p:nvPr>
            <p:ph type="sldNum" sz="quarter" idx="12"/>
          </p:nvPr>
        </p:nvSpPr>
        <p:spPr>
          <a:xfrm>
            <a:off x="7010400" y="6540204"/>
            <a:ext cx="2133600" cy="365125"/>
          </a:xfrm>
        </p:spPr>
        <p:txBody>
          <a:bodyPr/>
          <a:lstStyle/>
          <a:p>
            <a:r>
              <a:rPr lang="en-US" altLang="ja-JP" sz="1800" dirty="0" smtClean="0">
                <a:solidFill>
                  <a:schemeClr val="tx1"/>
                </a:solidFill>
              </a:rPr>
              <a:t>1</a:t>
            </a:r>
            <a:r>
              <a:rPr lang="en-US" altLang="ja-JP" sz="1800" dirty="0">
                <a:solidFill>
                  <a:schemeClr val="tx1"/>
                </a:solidFill>
              </a:rPr>
              <a:t>0</a:t>
            </a:r>
            <a:endParaRPr kumimoji="1"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64063"/>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三島二次医療圏においては３病院に対し、交付実績がある</a:t>
            </a:r>
          </a:p>
        </p:txBody>
      </p:sp>
      <p:pic>
        <p:nvPicPr>
          <p:cNvPr id="2" name="図 1"/>
          <p:cNvPicPr>
            <a:picLocks noChangeAspect="1"/>
          </p:cNvPicPr>
          <p:nvPr/>
        </p:nvPicPr>
        <p:blipFill>
          <a:blip r:embed="rId4"/>
          <a:stretch>
            <a:fillRect/>
          </a:stretch>
        </p:blipFill>
        <p:spPr>
          <a:xfrm>
            <a:off x="168883" y="1678580"/>
            <a:ext cx="8730590" cy="2519214"/>
          </a:xfrm>
          <a:prstGeom prst="rect">
            <a:avLst/>
          </a:prstGeom>
        </p:spPr>
      </p:pic>
      <p:sp>
        <p:nvSpPr>
          <p:cNvPr id="16" name="タイトル 1"/>
          <p:cNvSpPr txBox="1">
            <a:spLocks/>
          </p:cNvSpPr>
          <p:nvPr/>
        </p:nvSpPr>
        <p:spPr>
          <a:xfrm>
            <a:off x="1607127" y="1536870"/>
            <a:ext cx="5832648" cy="35998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pic>
        <p:nvPicPr>
          <p:cNvPr id="4" name="図 3"/>
          <p:cNvPicPr>
            <a:picLocks noChangeAspect="1"/>
          </p:cNvPicPr>
          <p:nvPr/>
        </p:nvPicPr>
        <p:blipFill>
          <a:blip r:embed="rId5"/>
          <a:stretch>
            <a:fillRect/>
          </a:stretch>
        </p:blipFill>
        <p:spPr>
          <a:xfrm>
            <a:off x="161716" y="4201484"/>
            <a:ext cx="8737757" cy="2521282"/>
          </a:xfrm>
          <a:prstGeom prst="rect">
            <a:avLst/>
          </a:prstGeom>
        </p:spPr>
      </p:pic>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179513" y="3669939"/>
            <a:ext cx="7344815" cy="793950"/>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３</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8" y="1473409"/>
            <a:ext cx="747764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a:t>
            </a:r>
            <a:r>
              <a:rPr lang="ja-JP" altLang="en-US" sz="1400" kern="100" dirty="0" smtClean="0">
                <a:latin typeface="Meiryo UI" panose="020B0604030504040204" pitchFamily="50" charset="-128"/>
                <a:ea typeface="Meiryo UI" panose="020B0604030504040204" pitchFamily="50" charset="-128"/>
                <a:cs typeface="Times New Roman"/>
              </a:rPr>
              <a:t>比較（</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年度は速報値）</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27519" y="3381385"/>
            <a:ext cx="594105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6168" y="4558980"/>
            <a:ext cx="4819290" cy="319251"/>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sp>
        <p:nvSpPr>
          <p:cNvPr id="32" name="角丸四角形 31"/>
          <p:cNvSpPr/>
          <p:nvPr/>
        </p:nvSpPr>
        <p:spPr>
          <a:xfrm>
            <a:off x="5093004" y="4143216"/>
            <a:ext cx="1169546" cy="141676"/>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33" name="直線矢印コネクタ 32"/>
          <p:cNvCxnSpPr>
            <a:cxnSpLocks/>
          </p:cNvCxnSpPr>
          <p:nvPr/>
        </p:nvCxnSpPr>
        <p:spPr>
          <a:xfrm>
            <a:off x="5547248" y="4273784"/>
            <a:ext cx="779571" cy="141229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cxnSpLocks/>
            <a:endCxn id="51" idx="0"/>
          </p:cNvCxnSpPr>
          <p:nvPr/>
        </p:nvCxnSpPr>
        <p:spPr>
          <a:xfrm>
            <a:off x="6225141" y="4429511"/>
            <a:ext cx="332971" cy="17351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652120" y="4305155"/>
            <a:ext cx="610430" cy="15873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50" name="表 49"/>
          <p:cNvGraphicFramePr>
            <a:graphicFrameLocks noGrp="1"/>
          </p:cNvGraphicFramePr>
          <p:nvPr>
            <p:extLst>
              <p:ext uri="{D42A27DB-BD31-4B8C-83A1-F6EECF244321}">
                <p14:modId xmlns:p14="http://schemas.microsoft.com/office/powerpoint/2010/main" val="1936624086"/>
              </p:ext>
            </p:extLst>
          </p:nvPr>
        </p:nvGraphicFramePr>
        <p:xfrm>
          <a:off x="4281413" y="5308693"/>
          <a:ext cx="2765490" cy="466960"/>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33480">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25.9%</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年度（速報値）</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29.5%</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297650841"/>
              </p:ext>
            </p:extLst>
          </p:nvPr>
        </p:nvGraphicFramePr>
        <p:xfrm>
          <a:off x="6088916" y="616470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30.6%</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sp>
        <p:nvSpPr>
          <p:cNvPr id="52" name="右中かっこ 51"/>
          <p:cNvSpPr/>
          <p:nvPr/>
        </p:nvSpPr>
        <p:spPr>
          <a:xfrm>
            <a:off x="7035783" y="5549757"/>
            <a:ext cx="250250" cy="898274"/>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53" name="角丸四角形 52"/>
          <p:cNvSpPr/>
          <p:nvPr/>
        </p:nvSpPr>
        <p:spPr>
          <a:xfrm>
            <a:off x="7350302" y="5595830"/>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a:t>
            </a:r>
            <a:r>
              <a:rPr lang="en-US" altLang="ja-JP" sz="1400" dirty="0"/>
              <a:t>1</a:t>
            </a:r>
            <a:r>
              <a:rPr kumimoji="1" lang="en-US" altLang="ja-JP" sz="1400" dirty="0" smtClean="0"/>
              <a:t>%</a:t>
            </a:r>
            <a:endParaRPr kumimoji="1" lang="en-US" altLang="ja-JP" sz="1400" dirty="0"/>
          </a:p>
          <a:p>
            <a:pPr algn="ctr"/>
            <a:r>
              <a:rPr kumimoji="1" lang="en-US" altLang="ja-JP" sz="1400" dirty="0"/>
              <a:t>(</a:t>
            </a:r>
            <a:r>
              <a:rPr kumimoji="1" lang="ja-JP" altLang="en-US" sz="1400" dirty="0" smtClean="0"/>
              <a:t>約</a:t>
            </a:r>
            <a:r>
              <a:rPr lang="en-US" altLang="ja-JP" sz="1400" dirty="0" smtClean="0"/>
              <a:t>7</a:t>
            </a:r>
            <a:r>
              <a:rPr kumimoji="1" lang="en-US" altLang="ja-JP" sz="1400" dirty="0" smtClean="0"/>
              <a:t>0</a:t>
            </a:r>
            <a:r>
              <a:rPr kumimoji="1" lang="ja-JP" altLang="en-US" sz="1400" dirty="0"/>
              <a:t>床</a:t>
            </a:r>
            <a:r>
              <a:rPr kumimoji="1" lang="en-US" altLang="ja-JP" sz="1400" dirty="0"/>
              <a:t>)</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192686" y="5856924"/>
            <a:ext cx="249807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4221848" y="4909999"/>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7019607" y="6539042"/>
            <a:ext cx="1715727"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100" kern="100" dirty="0" smtClean="0">
                <a:latin typeface="Meiryo UI" panose="020B0604030504040204" pitchFamily="50" charset="-128"/>
                <a:ea typeface="Meiryo UI" panose="020B0604030504040204" pitchFamily="50" charset="-128"/>
                <a:cs typeface="Times New Roman"/>
              </a:rPr>
              <a:t>参照　病床機能報告</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26" name="タイトル 1">
            <a:extLst>
              <a:ext uri="{FF2B5EF4-FFF2-40B4-BE49-F238E27FC236}">
                <a16:creationId xmlns:a16="http://schemas.microsoft.com/office/drawing/2014/main"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病床数</a:t>
            </a:r>
            <a:r>
              <a:rPr lang="ja-JP" altLang="en-US" sz="2200" dirty="0">
                <a:latin typeface="HGP創英角ｺﾞｼｯｸUB" panose="020B0900000000000000" pitchFamily="50" charset="-128"/>
                <a:ea typeface="HGP創英角ｺﾞｼｯｸUB" panose="020B0900000000000000" pitchFamily="50" charset="-128"/>
              </a:rPr>
              <a:t>の必要量における回復期機能を担う病床数の確保には、</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三島二次医療圏で</a:t>
            </a:r>
            <a:r>
              <a:rPr lang="ja-JP" altLang="en-US" sz="2200" dirty="0" smtClean="0">
                <a:latin typeface="HGP創英角ｺﾞｼｯｸUB" panose="020B0900000000000000" pitchFamily="50" charset="-128"/>
                <a:ea typeface="HGP創英角ｺﾞｼｯｸUB" panose="020B0900000000000000" pitchFamily="50" charset="-128"/>
              </a:rPr>
              <a:t>約</a:t>
            </a:r>
            <a:r>
              <a:rPr lang="en-US" altLang="ja-JP" sz="2200" dirty="0" smtClean="0">
                <a:solidFill>
                  <a:srgbClr val="FF0000"/>
                </a:solidFill>
                <a:latin typeface="HGP創英角ｺﾞｼｯｸUB" panose="020B0900000000000000" pitchFamily="50" charset="-128"/>
                <a:ea typeface="HGP創英角ｺﾞｼｯｸUB" panose="020B0900000000000000" pitchFamily="50" charset="-128"/>
              </a:rPr>
              <a:t>1</a:t>
            </a:r>
            <a:r>
              <a:rPr lang="ja-JP" altLang="en-US"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程度同機能への転換が必要と</a:t>
            </a:r>
            <a:r>
              <a:rPr lang="ja-JP" altLang="en-US" sz="2200" dirty="0" smtClean="0">
                <a:latin typeface="HGP創英角ｺﾞｼｯｸUB" panose="020B0900000000000000" pitchFamily="50" charset="-128"/>
                <a:ea typeface="HGP創英角ｺﾞｼｯｸUB" panose="020B0900000000000000" pitchFamily="50" charset="-128"/>
              </a:rPr>
              <a:t>推計</a:t>
            </a:r>
            <a:endParaRPr lang="ja-JP" altLang="en-US" sz="2200" dirty="0">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5"/>
          <a:stretch>
            <a:fillRect/>
          </a:stretch>
        </p:blipFill>
        <p:spPr>
          <a:xfrm>
            <a:off x="179512" y="1759203"/>
            <a:ext cx="8498656" cy="1639581"/>
          </a:xfrm>
          <a:prstGeom prst="rect">
            <a:avLst/>
          </a:prstGeom>
        </p:spPr>
      </p:pic>
      <p:pic>
        <p:nvPicPr>
          <p:cNvPr id="12" name="図 11"/>
          <p:cNvPicPr>
            <a:picLocks noChangeAspect="1"/>
          </p:cNvPicPr>
          <p:nvPr/>
        </p:nvPicPr>
        <p:blipFill>
          <a:blip r:embed="rId6"/>
          <a:stretch>
            <a:fillRect/>
          </a:stretch>
        </p:blipFill>
        <p:spPr>
          <a:xfrm>
            <a:off x="67806" y="4613890"/>
            <a:ext cx="4041098" cy="2035469"/>
          </a:xfrm>
          <a:prstGeom prst="rect">
            <a:avLst/>
          </a:prstGeom>
        </p:spPr>
      </p:pic>
    </p:spTree>
    <p:extLst>
      <p:ext uri="{BB962C8B-B14F-4D97-AF65-F5344CB8AC3E}">
        <p14:creationId xmlns:p14="http://schemas.microsoft.com/office/powerpoint/2010/main" val="252147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145072" y="965102"/>
            <a:ext cx="8824627"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年に向けた診療科の見直しを</a:t>
            </a:r>
            <a:r>
              <a:rPr lang="en-US" altLang="ja-JP" sz="2200" dirty="0">
                <a:latin typeface="HGP創英角ｺﾞｼｯｸUB" panose="020B0900000000000000" pitchFamily="50" charset="-128"/>
                <a:ea typeface="HGP創英角ｺﾞｼｯｸUB" panose="020B0900000000000000" pitchFamily="50" charset="-128"/>
              </a:rPr>
              <a:t>33</a:t>
            </a:r>
            <a:r>
              <a:rPr lang="ja-JP" altLang="en-US" sz="2200" dirty="0">
                <a:latin typeface="HGP創英角ｺﾞｼｯｸUB" panose="020B0900000000000000" pitchFamily="50" charset="-128"/>
                <a:ea typeface="HGP創英角ｺﾞｼｯｸUB" panose="020B0900000000000000" pitchFamily="50" charset="-128"/>
              </a:rPr>
              <a:t>か所の医療機関の内</a:t>
            </a:r>
            <a:r>
              <a:rPr lang="en-US" altLang="ja-JP" sz="2200" dirty="0" smtClean="0">
                <a:latin typeface="HGP創英角ｺﾞｼｯｸUB" panose="020B0900000000000000" pitchFamily="50" charset="-128"/>
                <a:ea typeface="HGP創英角ｺﾞｼｯｸUB" panose="020B0900000000000000" pitchFamily="50" charset="-128"/>
              </a:rPr>
              <a:t>12</a:t>
            </a:r>
            <a:r>
              <a:rPr lang="ja-JP" altLang="en-US" sz="2200" dirty="0" smtClean="0">
                <a:latin typeface="HGP創英角ｺﾞｼｯｸUB" panose="020B0900000000000000" pitchFamily="50" charset="-128"/>
                <a:ea typeface="HGP創英角ｺﾞｼｯｸUB" panose="020B0900000000000000" pitchFamily="50" charset="-128"/>
              </a:rPr>
              <a:t>か所が予定しており、建て替えを</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か所が検討している。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661958" y="2125578"/>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年までの</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7" name="タイトル 1">
            <a:extLst>
              <a:ext uri="{FF2B5EF4-FFF2-40B4-BE49-F238E27FC236}">
                <a16:creationId xmlns:a16="http://schemas.microsoft.com/office/drawing/2014/main" id="{30BE5A27-A407-4A14-A9BE-5866682C3C6B}"/>
              </a:ext>
            </a:extLst>
          </p:cNvPr>
          <p:cNvSpPr txBox="1">
            <a:spLocks/>
          </p:cNvSpPr>
          <p:nvPr/>
        </p:nvSpPr>
        <p:spPr>
          <a:xfrm>
            <a:off x="143711" y="155486"/>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機能等①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74239" y="5851822"/>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2" name="図 1"/>
          <p:cNvPicPr>
            <a:picLocks noChangeAspect="1"/>
          </p:cNvPicPr>
          <p:nvPr/>
        </p:nvPicPr>
        <p:blipFill>
          <a:blip r:embed="rId4"/>
          <a:stretch>
            <a:fillRect/>
          </a:stretch>
        </p:blipFill>
        <p:spPr>
          <a:xfrm>
            <a:off x="336071" y="2461839"/>
            <a:ext cx="4325885" cy="3257813"/>
          </a:xfrm>
          <a:prstGeom prst="rect">
            <a:avLst/>
          </a:prstGeom>
        </p:spPr>
      </p:pic>
      <p:pic>
        <p:nvPicPr>
          <p:cNvPr id="4" name="図 3"/>
          <p:cNvPicPr>
            <a:picLocks noChangeAspect="1"/>
          </p:cNvPicPr>
          <p:nvPr/>
        </p:nvPicPr>
        <p:blipFill>
          <a:blip r:embed="rId5"/>
          <a:stretch>
            <a:fillRect/>
          </a:stretch>
        </p:blipFill>
        <p:spPr>
          <a:xfrm>
            <a:off x="4661957" y="2461838"/>
            <a:ext cx="4240791" cy="3257813"/>
          </a:xfrm>
          <a:prstGeom prst="rect">
            <a:avLst/>
          </a:prstGeom>
        </p:spPr>
      </p:pic>
    </p:spTree>
    <p:extLst>
      <p:ext uri="{BB962C8B-B14F-4D97-AF65-F5344CB8AC3E}">
        <p14:creationId xmlns:p14="http://schemas.microsoft.com/office/powerpoint/2010/main" val="4099939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3146753" y="4579497"/>
            <a:ext cx="5304618" cy="2205545"/>
          </a:xfrm>
          <a:prstGeom prst="rect">
            <a:avLst/>
          </a:prstGeom>
        </p:spPr>
      </p:pic>
      <p:pic>
        <p:nvPicPr>
          <p:cNvPr id="5" name="図 4"/>
          <p:cNvPicPr>
            <a:picLocks noChangeAspect="1"/>
          </p:cNvPicPr>
          <p:nvPr/>
        </p:nvPicPr>
        <p:blipFill>
          <a:blip r:embed="rId4"/>
          <a:stretch>
            <a:fillRect/>
          </a:stretch>
        </p:blipFill>
        <p:spPr>
          <a:xfrm>
            <a:off x="3690758" y="1721965"/>
            <a:ext cx="4818185" cy="2922034"/>
          </a:xfrm>
          <a:prstGeom prst="rect">
            <a:avLst/>
          </a:prstGeom>
        </p:spPr>
      </p:pic>
      <p:sp>
        <p:nvSpPr>
          <p:cNvPr id="17" name="四角形: 角を丸くする 16">
            <a:extLst>
              <a:ext uri="{FF2B5EF4-FFF2-40B4-BE49-F238E27FC236}">
                <a16:creationId xmlns:a16="http://schemas.microsoft.com/office/drawing/2014/main" id="{8AF4F525-33C2-458A-A335-F1F4602DA4AC}"/>
              </a:ext>
            </a:extLst>
          </p:cNvPr>
          <p:cNvSpPr/>
          <p:nvPr/>
        </p:nvSpPr>
        <p:spPr>
          <a:xfrm>
            <a:off x="2870843" y="4892189"/>
            <a:ext cx="4385765" cy="335807"/>
          </a:xfrm>
          <a:prstGeom prst="roundRect">
            <a:avLst/>
          </a:prstGeom>
          <a:no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71EA495F-493A-477B-BC7D-422C315F91CC}"/>
              </a:ext>
            </a:extLst>
          </p:cNvPr>
          <p:cNvSpPr/>
          <p:nvPr/>
        </p:nvSpPr>
        <p:spPr>
          <a:xfrm>
            <a:off x="3102163" y="2735917"/>
            <a:ext cx="5406780" cy="327855"/>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13</a:t>
            </a:fld>
            <a:endParaRPr lang="ja-JP" altLang="en-US" sz="1800"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a:t>
            </a:r>
            <a:r>
              <a:rPr lang="ja-JP" altLang="en-US" sz="1400" dirty="0" smtClean="0">
                <a:solidFill>
                  <a:schemeClr val="tx1"/>
                </a:solidFill>
              </a:rPr>
              <a:t>状況</a:t>
            </a:r>
            <a:r>
              <a:rPr lang="en-US" altLang="ja-JP" sz="1400" smtClean="0">
                <a:solidFill>
                  <a:schemeClr val="tx1"/>
                </a:solidFill>
              </a:rPr>
              <a:t>※</a:t>
            </a:r>
            <a:endParaRPr lang="ja-JP" altLang="en-US" sz="1400"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203864" y="5335717"/>
            <a:ext cx="321600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34" name="テキスト ボックス 10">
            <a:extLst>
              <a:ext uri="{FF2B5EF4-FFF2-40B4-BE49-F238E27FC236}">
                <a16:creationId xmlns:a16="http://schemas.microsoft.com/office/drawing/2014/main" id="{8957656B-6DE6-44E0-85D6-7CF39E5B6647}"/>
              </a:ext>
            </a:extLst>
          </p:cNvPr>
          <p:cNvSpPr txBox="1"/>
          <p:nvPr/>
        </p:nvSpPr>
        <p:spPr>
          <a:xfrm>
            <a:off x="6232257" y="6546234"/>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1" name="四角形: 角を丸くする 18">
            <a:extLst>
              <a:ext uri="{FF2B5EF4-FFF2-40B4-BE49-F238E27FC236}">
                <a16:creationId xmlns:a16="http://schemas.microsoft.com/office/drawing/2014/main" id="{71EA495F-493A-477B-BC7D-422C315F91CC}"/>
              </a:ext>
            </a:extLst>
          </p:cNvPr>
          <p:cNvSpPr/>
          <p:nvPr/>
        </p:nvSpPr>
        <p:spPr>
          <a:xfrm>
            <a:off x="3089181" y="1891038"/>
            <a:ext cx="5419762" cy="341533"/>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a:extLst>
              <a:ext uri="{FF2B5EF4-FFF2-40B4-BE49-F238E27FC236}">
                <a16:creationId xmlns:a16="http://schemas.microsoft.com/office/drawing/2014/main" id="{555F3B21-4086-4912-BEAA-83DDA902477B}"/>
              </a:ext>
            </a:extLst>
          </p:cNvPr>
          <p:cNvSpPr txBox="1">
            <a:spLocks/>
          </p:cNvSpPr>
          <p:nvPr/>
        </p:nvSpPr>
        <p:spPr>
          <a:xfrm>
            <a:off x="257618" y="747082"/>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各病院が検討している病床機能等の変更は、</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構想が目指す病床機能分化の方向性と概ね一致</a:t>
            </a: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68464" y="2079157"/>
            <a:ext cx="2682067" cy="11622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6"/>
          <a:stretch>
            <a:fillRect/>
          </a:stretch>
        </p:blipFill>
        <p:spPr>
          <a:xfrm>
            <a:off x="168464" y="5616710"/>
            <a:ext cx="4152112" cy="1189611"/>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92280" y="6567106"/>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26454" y="34119"/>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5542492" y="3062422"/>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6654889" y="6049276"/>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316364" y="1406898"/>
            <a:ext cx="8370235" cy="1240783"/>
          </a:xfrm>
          <a:prstGeom prst="rect">
            <a:avLst/>
          </a:prstGeom>
        </p:spPr>
      </p:pic>
      <p:pic>
        <p:nvPicPr>
          <p:cNvPr id="6" name="図 5"/>
          <p:cNvPicPr>
            <a:picLocks noChangeAspect="1"/>
          </p:cNvPicPr>
          <p:nvPr/>
        </p:nvPicPr>
        <p:blipFill>
          <a:blip r:embed="rId5"/>
          <a:stretch>
            <a:fillRect/>
          </a:stretch>
        </p:blipFill>
        <p:spPr>
          <a:xfrm>
            <a:off x="362408" y="3871938"/>
            <a:ext cx="8419184" cy="1494229"/>
          </a:xfrm>
          <a:prstGeom prst="rect">
            <a:avLst/>
          </a:prstGeom>
        </p:spPr>
      </p:pic>
      <p:sp>
        <p:nvSpPr>
          <p:cNvPr id="7" name="下矢印 6"/>
          <p:cNvSpPr/>
          <p:nvPr/>
        </p:nvSpPr>
        <p:spPr>
          <a:xfrm>
            <a:off x="4445725" y="2950502"/>
            <a:ext cx="792088" cy="691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3569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15</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8299" y="1094247"/>
            <a:ext cx="422327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保健所所管内別病床機能の検討状況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8646941"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年に向け各病院が検討している医療機能・病床機能</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等④</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5946133" y="2926924"/>
            <a:ext cx="2808312"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46133" y="4069437"/>
            <a:ext cx="25111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167712" y="1409264"/>
            <a:ext cx="8778502" cy="1414520"/>
          </a:xfrm>
          <a:prstGeom prst="rect">
            <a:avLst/>
          </a:prstGeom>
        </p:spPr>
      </p:pic>
    </p:spTree>
    <p:extLst>
      <p:ext uri="{BB962C8B-B14F-4D97-AF65-F5344CB8AC3E}">
        <p14:creationId xmlns:p14="http://schemas.microsoft.com/office/powerpoint/2010/main" val="71191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している病床機能のまとめ</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9">
            <a:extLst>
              <a:ext uri="{FF2B5EF4-FFF2-40B4-BE49-F238E27FC236}">
                <a16:creationId xmlns:a16="http://schemas.microsoft.com/office/drawing/2014/main" id="{EE18614C-8B18-4E2F-9FFE-A831B4A8A867}"/>
              </a:ext>
            </a:extLst>
          </p:cNvPr>
          <p:cNvSpPr/>
          <p:nvPr/>
        </p:nvSpPr>
        <p:spPr>
          <a:xfrm>
            <a:off x="530122" y="1267015"/>
            <a:ext cx="7989374" cy="353041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〇将来に向けて地域包括ケア病棟・回復期リハビリテーション病棟の病床数は</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増加する傾向が見込まれる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〇また、救命救急入院料・特定集中治療室管理料等の高度急性期機能への</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転換を検討している医療機関が一定数存在する。</a:t>
            </a: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87994" y="647766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25709"/>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88419"/>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三島二次医療圏の概要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827583" y="3170776"/>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829874" y="3140968"/>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40163" y="3520622"/>
            <a:ext cx="5952117"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096511" y="1752843"/>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診療実態の分析の結果</a:t>
            </a:r>
          </a:p>
        </p:txBody>
      </p:sp>
    </p:spTree>
    <p:extLst>
      <p:ext uri="{BB962C8B-B14F-4D97-AF65-F5344CB8AC3E}">
        <p14:creationId xmlns:p14="http://schemas.microsoft.com/office/powerpoint/2010/main" val="2424982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83968"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98006" y="1827359"/>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00" y="2109424"/>
            <a:ext cx="4050000"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7526" y="2048656"/>
            <a:ext cx="3608018" cy="28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081" y="5560464"/>
            <a:ext cx="6353175"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三島二次医療圏では、今後、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en-US" sz="2200" dirty="0">
                <a:latin typeface="HGP創英角ｺﾞｼｯｸUB" panose="020B0900000000000000" pitchFamily="50" charset="-128"/>
                <a:ea typeface="HGP創英角ｺﾞｼｯｸUB" panose="020B0900000000000000" pitchFamily="50" charset="-128"/>
              </a:rPr>
              <a:t>年をピークに医療需要（特に回復期）が</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増加する見込み</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65148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39155" y="62008"/>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213103" y="1729962"/>
            <a:ext cx="226810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774797" y="645211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8" name="図 7"/>
          <p:cNvPicPr>
            <a:picLocks noChangeAspect="1"/>
          </p:cNvPicPr>
          <p:nvPr/>
        </p:nvPicPr>
        <p:blipFill>
          <a:blip r:embed="rId4"/>
          <a:stretch>
            <a:fillRect/>
          </a:stretch>
        </p:blipFill>
        <p:spPr>
          <a:xfrm>
            <a:off x="6647819" y="2051456"/>
            <a:ext cx="2023822" cy="2499652"/>
          </a:xfrm>
          <a:prstGeom prst="rect">
            <a:avLst/>
          </a:prstGeom>
        </p:spPr>
      </p:pic>
      <p:sp>
        <p:nvSpPr>
          <p:cNvPr id="17" name="正方形/長方形 16"/>
          <p:cNvSpPr/>
          <p:nvPr/>
        </p:nvSpPr>
        <p:spPr>
          <a:xfrm>
            <a:off x="6647819" y="5030830"/>
            <a:ext cx="2295330" cy="134617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33</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0</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：６</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27</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4" name="タイトル 1">
            <a:extLst>
              <a:ext uri="{FF2B5EF4-FFF2-40B4-BE49-F238E27FC236}">
                <a16:creationId xmlns:a16="http://schemas.microsoft.com/office/drawing/2014/main" id="{77D78C8B-7190-4F9F-BF24-FAD4DFE9F181}"/>
              </a:ext>
            </a:extLst>
          </p:cNvPr>
          <p:cNvSpPr txBox="1">
            <a:spLocks/>
          </p:cNvSpPr>
          <p:nvPr/>
        </p:nvSpPr>
        <p:spPr>
          <a:xfrm>
            <a:off x="97083" y="63642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三島二次医療圏では</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公的医療機関等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a:t>
            </a:r>
            <a:r>
              <a:rPr lang="ja-JP" altLang="en-US" sz="2200" dirty="0" smtClean="0">
                <a:latin typeface="HGP創英角ｺﾞｼｯｸUB" panose="020B0900000000000000" pitchFamily="50" charset="-128"/>
                <a:ea typeface="HGP創英角ｺﾞｼｯｸUB" panose="020B0900000000000000" pitchFamily="50" charset="-128"/>
              </a:rPr>
              <a:t>が６病院</a:t>
            </a:r>
            <a:r>
              <a:rPr lang="ja-JP" altLang="en-US" sz="2200" dirty="0">
                <a:latin typeface="HGP創英角ｺﾞｼｯｸUB" panose="020B0900000000000000" pitchFamily="50" charset="-128"/>
                <a:ea typeface="HGP創英角ｺﾞｼｯｸUB" panose="020B0900000000000000" pitchFamily="50" charset="-128"/>
              </a:rPr>
              <a:t>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2" name="図 1"/>
          <p:cNvPicPr>
            <a:picLocks noChangeAspect="1"/>
          </p:cNvPicPr>
          <p:nvPr/>
        </p:nvPicPr>
        <p:blipFill>
          <a:blip r:embed="rId5"/>
          <a:stretch>
            <a:fillRect/>
          </a:stretch>
        </p:blipFill>
        <p:spPr>
          <a:xfrm>
            <a:off x="97083" y="2215455"/>
            <a:ext cx="6419133" cy="3794937"/>
          </a:xfrm>
          <a:prstGeom prst="rect">
            <a:avLst/>
          </a:prstGeom>
        </p:spPr>
      </p:pic>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4655220" y="2485170"/>
            <a:ext cx="4381276" cy="3481118"/>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444208" y="6075122"/>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7023405" y="6460955"/>
            <a:ext cx="2133600" cy="365125"/>
          </a:xfrm>
        </p:spPr>
        <p:txBody>
          <a:bodyPr/>
          <a:lstStyle/>
          <a:p>
            <a:r>
              <a:rPr kumimoji="1" lang="en-US" altLang="ja-JP" sz="1800" dirty="0">
                <a:solidFill>
                  <a:schemeClr val="tx1"/>
                </a:solidFill>
              </a:rPr>
              <a:t>5</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77D78C8B-7190-4F9F-BF24-FAD4DFE9F181}"/>
              </a:ext>
            </a:extLst>
          </p:cNvPr>
          <p:cNvSpPr txBox="1">
            <a:spLocks/>
          </p:cNvSpPr>
          <p:nvPr/>
        </p:nvSpPr>
        <p:spPr>
          <a:xfrm>
            <a:off x="235176" y="698047"/>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HGP創英角ｺﾞｼｯｸUB" panose="020B0900000000000000" pitchFamily="50" charset="-128"/>
                <a:ea typeface="HGP創英角ｺﾞｼｯｸUB" panose="020B0900000000000000" pitchFamily="50" charset="-128"/>
              </a:rPr>
              <a:t>回復期</a:t>
            </a:r>
            <a:r>
              <a:rPr lang="ja-JP" altLang="en-US" sz="2400" dirty="0">
                <a:latin typeface="HGP創英角ｺﾞｼｯｸUB" panose="020B0900000000000000" pitchFamily="50" charset="-128"/>
                <a:ea typeface="HGP創英角ｺﾞｼｯｸUB" panose="020B0900000000000000" pitchFamily="50" charset="-128"/>
              </a:rPr>
              <a:t>・</a:t>
            </a:r>
            <a:r>
              <a:rPr lang="ja-JP" altLang="en-US" sz="2400" dirty="0" smtClean="0">
                <a:latin typeface="HGP創英角ｺﾞｼｯｸUB" panose="020B0900000000000000" pitchFamily="50" charset="-128"/>
                <a:ea typeface="HGP創英角ｺﾞｼｯｸUB" panose="020B0900000000000000" pitchFamily="50" charset="-128"/>
              </a:rPr>
              <a:t>慢性期を民間病院等が担っている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5D3DF4CE-28CD-4B70-88CF-91F10EC6FCE1}"/>
              </a:ext>
            </a:extLst>
          </p:cNvPr>
          <p:cNvSpPr txBox="1"/>
          <p:nvPr/>
        </p:nvSpPr>
        <p:spPr>
          <a:xfrm>
            <a:off x="5004048" y="2358495"/>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5" name="テキスト ボックス 10">
            <a:extLst>
              <a:ext uri="{FF2B5EF4-FFF2-40B4-BE49-F238E27FC236}">
                <a16:creationId xmlns:a16="http://schemas.microsoft.com/office/drawing/2014/main" id="{04D3DACA-5E6A-4B0B-8CAB-E6805F9533B5}"/>
              </a:ext>
            </a:extLst>
          </p:cNvPr>
          <p:cNvSpPr txBox="1"/>
          <p:nvPr/>
        </p:nvSpPr>
        <p:spPr>
          <a:xfrm>
            <a:off x="300810" y="1979612"/>
            <a:ext cx="282465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病院プラン調査等提出</a:t>
            </a:r>
            <a:endParaRPr lang="en-US" altLang="ja-JP" sz="1400" dirty="0">
              <a:solidFill>
                <a:schemeClr val="tx1"/>
              </a:solidFill>
            </a:endParaRPr>
          </a:p>
        </p:txBody>
      </p:sp>
      <p:sp>
        <p:nvSpPr>
          <p:cNvPr id="16" name="テキスト ボックス 10">
            <a:extLst>
              <a:ext uri="{FF2B5EF4-FFF2-40B4-BE49-F238E27FC236}">
                <a16:creationId xmlns:a16="http://schemas.microsoft.com/office/drawing/2014/main" id="{779C2183-F7CD-472D-A0CF-E10F426DE905}"/>
              </a:ext>
            </a:extLst>
          </p:cNvPr>
          <p:cNvSpPr txBox="1"/>
          <p:nvPr/>
        </p:nvSpPr>
        <p:spPr>
          <a:xfrm>
            <a:off x="4788025" y="1979613"/>
            <a:ext cx="379955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graphicFrame>
        <p:nvGraphicFramePr>
          <p:cNvPr id="17" name="表 16"/>
          <p:cNvGraphicFramePr>
            <a:graphicFrameLocks noGrp="1"/>
          </p:cNvGraphicFramePr>
          <p:nvPr>
            <p:extLst>
              <p:ext uri="{D42A27DB-BD31-4B8C-83A1-F6EECF244321}">
                <p14:modId xmlns:p14="http://schemas.microsoft.com/office/powerpoint/2010/main" val="578817190"/>
              </p:ext>
            </p:extLst>
          </p:nvPr>
        </p:nvGraphicFramePr>
        <p:xfrm>
          <a:off x="321945" y="2635482"/>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400" dirty="0" smtClean="0"/>
                        <a:t>公立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400" dirty="0" smtClean="0"/>
                        <a:t>公的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400" dirty="0" smtClean="0"/>
                        <a:t>民間等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27</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27</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400" dirty="0" smtClean="0"/>
                        <a:t>合計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33</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33</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10">
            <a:extLst>
              <a:ext uri="{FF2B5EF4-FFF2-40B4-BE49-F238E27FC236}">
                <a16:creationId xmlns:a16="http://schemas.microsoft.com/office/drawing/2014/main" id="{8957656B-6DE6-44E0-85D6-7CF39E5B6647}"/>
              </a:ext>
            </a:extLst>
          </p:cNvPr>
          <p:cNvSpPr txBox="1"/>
          <p:nvPr/>
        </p:nvSpPr>
        <p:spPr>
          <a:xfrm>
            <a:off x="6447580" y="6381328"/>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784976"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a:p>
            <a:pPr algn="l"/>
            <a:endPar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518836" y="6136573"/>
            <a:ext cx="2520280" cy="549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游ゴシック" panose="020B0400000000000000" pitchFamily="50" charset="-128"/>
                <a:ea typeface="游ゴシック" panose="020B0400000000000000" pitchFamily="50" charset="-128"/>
              </a:rPr>
              <a:t>※</a:t>
            </a:r>
            <a:r>
              <a:rPr kumimoji="1" lang="ja-JP" altLang="en-US" sz="1600" b="1" dirty="0">
                <a:solidFill>
                  <a:schemeClr val="tx1"/>
                </a:solidFill>
                <a:latin typeface="游ゴシック" panose="020B0400000000000000" pitchFamily="50" charset="-128"/>
                <a:ea typeface="游ゴシック" panose="020B0400000000000000" pitchFamily="50" charset="-128"/>
              </a:rPr>
              <a:t>公立医療機関はなし</a:t>
            </a:r>
          </a:p>
        </p:txBody>
      </p:sp>
      <p:sp>
        <p:nvSpPr>
          <p:cNvPr id="12" name="スライド番号プレースホルダー 2"/>
          <p:cNvSpPr>
            <a:spLocks noGrp="1"/>
          </p:cNvSpPr>
          <p:nvPr>
            <p:ph type="sldNum" sz="quarter" idx="12"/>
          </p:nvPr>
        </p:nvSpPr>
        <p:spPr>
          <a:xfrm>
            <a:off x="7023405" y="6460955"/>
            <a:ext cx="2133600" cy="365125"/>
          </a:xfrm>
        </p:spPr>
        <p:txBody>
          <a:bodyPr/>
          <a:lstStyle/>
          <a:p>
            <a:r>
              <a:rPr kumimoji="1" lang="en-US" altLang="ja-JP" sz="1800" dirty="0">
                <a:solidFill>
                  <a:schemeClr val="tx1"/>
                </a:solidFill>
              </a:rPr>
              <a:t>6</a:t>
            </a:r>
            <a:endParaRPr kumimoji="1"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63502" y="668628"/>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latin typeface="HGP創英角ｺﾞｼｯｸUB" panose="020B0900000000000000" pitchFamily="50" charset="-128"/>
                <a:ea typeface="HGP創英角ｺﾞｼｯｸUB" panose="020B0900000000000000" pitchFamily="50" charset="-128"/>
              </a:rPr>
              <a:t>公的</a:t>
            </a:r>
            <a:r>
              <a:rPr lang="ja-JP" altLang="en-US" sz="2400" dirty="0">
                <a:latin typeface="HGP創英角ｺﾞｼｯｸUB" panose="020B0900000000000000" pitchFamily="50" charset="-128"/>
                <a:ea typeface="HGP創英角ｺﾞｼｯｸUB" panose="020B0900000000000000" pitchFamily="50" charset="-128"/>
              </a:rPr>
              <a:t>・民間等、それぞれにおいて有する</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病床機能の割合は異なっている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a16="http://schemas.microsoft.com/office/drawing/2014/main" id="{DE6ADE63-86EC-431D-8CC5-1699C9EF63E0}"/>
              </a:ext>
            </a:extLst>
          </p:cNvPr>
          <p:cNvSpPr txBox="1"/>
          <p:nvPr/>
        </p:nvSpPr>
        <p:spPr>
          <a:xfrm>
            <a:off x="381078" y="1798916"/>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a:solidFill>
                  <a:schemeClr val="tx1"/>
                </a:solidFill>
              </a:rPr>
              <a:t>33</a:t>
            </a:r>
            <a:r>
              <a:rPr lang="ja-JP" altLang="en-US" sz="1400" dirty="0">
                <a:solidFill>
                  <a:schemeClr val="tx1"/>
                </a:solidFill>
              </a:rPr>
              <a:t>病院（公立</a:t>
            </a:r>
            <a:r>
              <a:rPr lang="en-US" altLang="ja-JP" sz="1400" dirty="0">
                <a:solidFill>
                  <a:schemeClr val="tx1"/>
                </a:solidFill>
              </a:rPr>
              <a:t>0</a:t>
            </a:r>
            <a:r>
              <a:rPr lang="ja-JP" altLang="en-US" sz="1400" dirty="0" err="1">
                <a:solidFill>
                  <a:schemeClr val="tx1"/>
                </a:solidFill>
              </a:rPr>
              <a:t>、</a:t>
            </a:r>
            <a:r>
              <a:rPr lang="ja-JP" altLang="en-US" sz="1400" dirty="0" smtClean="0">
                <a:solidFill>
                  <a:schemeClr val="tx1"/>
                </a:solidFill>
              </a:rPr>
              <a:t>公的</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民間等</a:t>
            </a:r>
            <a:r>
              <a:rPr lang="en-US" altLang="ja-JP" sz="1400" dirty="0" smtClean="0">
                <a:solidFill>
                  <a:schemeClr val="tx1"/>
                </a:solidFill>
              </a:rPr>
              <a:t>27</a:t>
            </a:r>
            <a:r>
              <a:rPr lang="ja-JP" altLang="en-US" sz="1400" dirty="0" smtClean="0">
                <a:solidFill>
                  <a:schemeClr val="tx1"/>
                </a:solidFill>
              </a:rPr>
              <a:t>）</a:t>
            </a:r>
            <a:r>
              <a:rPr lang="ja-JP" altLang="en-US" sz="1400" dirty="0">
                <a:solidFill>
                  <a:schemeClr val="tx1"/>
                </a:solidFill>
              </a:rPr>
              <a:t>）</a:t>
            </a:r>
            <a:endParaRPr lang="en-US" altLang="ja-JP" sz="1400" dirty="0">
              <a:solidFill>
                <a:schemeClr val="tx1"/>
              </a:solidFill>
            </a:endParaRPr>
          </a:p>
        </p:txBody>
      </p:sp>
      <p:sp>
        <p:nvSpPr>
          <p:cNvPr id="14" name="テキスト ボックス 13"/>
          <p:cNvSpPr txBox="1"/>
          <p:nvPr/>
        </p:nvSpPr>
        <p:spPr>
          <a:xfrm>
            <a:off x="1553109" y="5516429"/>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2,218</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245185" y="5516428"/>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rPr>
              <a:t>,173</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4"/>
          <a:stretch>
            <a:fillRect/>
          </a:stretch>
        </p:blipFill>
        <p:spPr>
          <a:xfrm>
            <a:off x="1243919" y="2773652"/>
            <a:ext cx="2871345" cy="2742777"/>
          </a:xfrm>
          <a:prstGeom prst="rect">
            <a:avLst/>
          </a:prstGeom>
        </p:spPr>
      </p:pic>
      <p:pic>
        <p:nvPicPr>
          <p:cNvPr id="6" name="図 5"/>
          <p:cNvPicPr>
            <a:picLocks noChangeAspect="1"/>
          </p:cNvPicPr>
          <p:nvPr/>
        </p:nvPicPr>
        <p:blipFill>
          <a:blip r:embed="rId5"/>
          <a:stretch>
            <a:fillRect/>
          </a:stretch>
        </p:blipFill>
        <p:spPr>
          <a:xfrm>
            <a:off x="5073305" y="2648767"/>
            <a:ext cx="2647035" cy="2882635"/>
          </a:xfrm>
          <a:prstGeom prst="rect">
            <a:avLst/>
          </a:prstGeom>
        </p:spPr>
      </p:pic>
      <p:sp>
        <p:nvSpPr>
          <p:cNvPr id="16" name="テキスト ボックス 15"/>
          <p:cNvSpPr txBox="1"/>
          <p:nvPr/>
        </p:nvSpPr>
        <p:spPr>
          <a:xfrm>
            <a:off x="1553109" y="2327533"/>
            <a:ext cx="2252964" cy="338554"/>
          </a:xfrm>
          <a:prstGeom prst="rect">
            <a:avLst/>
          </a:prstGeom>
          <a:noFill/>
        </p:spPr>
        <p:txBody>
          <a:bodyPr wrap="square" rtlCol="0">
            <a:spAutoFit/>
          </a:bodyPr>
          <a:lstStyle/>
          <a:p>
            <a:pPr algn="ctr"/>
            <a:r>
              <a:rPr lang="ja-JP" altLang="en-US" sz="1600" dirty="0" smtClean="0">
                <a:latin typeface="Meiryo UI" panose="020B0604030504040204" pitchFamily="50" charset="-128"/>
                <a:ea typeface="Meiryo UI" panose="020B0604030504040204" pitchFamily="50" charset="-128"/>
              </a:rPr>
              <a:t>公的（６）</a:t>
            </a:r>
            <a:endParaRPr kumimoji="1" lang="en-US" altLang="ja-JP" sz="16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270340" y="2350327"/>
            <a:ext cx="2252964" cy="338554"/>
          </a:xfrm>
          <a:prstGeom prst="rect">
            <a:avLst/>
          </a:prstGeom>
          <a:noFill/>
        </p:spPr>
        <p:txBody>
          <a:bodyPr wrap="square" rtlCol="0">
            <a:spAutoFit/>
          </a:bodyPr>
          <a:lstStyle/>
          <a:p>
            <a:pPr algn="ctr"/>
            <a:r>
              <a:rPr lang="ja-JP" altLang="en-US" sz="1600" dirty="0" smtClean="0">
                <a:latin typeface="Meiryo UI" panose="020B0604030504040204" pitchFamily="50" charset="-128"/>
                <a:ea typeface="Meiryo UI" panose="020B0604030504040204" pitchFamily="50" charset="-128"/>
              </a:rPr>
              <a:t>民間等（</a:t>
            </a:r>
            <a:r>
              <a:rPr lang="en-US" altLang="ja-JP" sz="1600" dirty="0" smtClean="0">
                <a:latin typeface="Meiryo UI" panose="020B0604030504040204" pitchFamily="50" charset="-128"/>
                <a:ea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59833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概要④</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2" name="スライド番号プレースホルダー 2"/>
          <p:cNvSpPr>
            <a:spLocks noGrp="1"/>
          </p:cNvSpPr>
          <p:nvPr>
            <p:ph type="sldNum" sz="quarter" idx="12"/>
          </p:nvPr>
        </p:nvSpPr>
        <p:spPr>
          <a:xfrm>
            <a:off x="7035327" y="6528686"/>
            <a:ext cx="2133600" cy="365125"/>
          </a:xfrm>
        </p:spPr>
        <p:txBody>
          <a:bodyPr/>
          <a:lstStyle/>
          <a:p>
            <a:r>
              <a:rPr lang="en-US" altLang="ja-JP" sz="1800" dirty="0">
                <a:solidFill>
                  <a:schemeClr val="tx1"/>
                </a:solidFill>
              </a:rPr>
              <a:t>7</a:t>
            </a:r>
            <a:endParaRPr kumimoji="1" lang="ja-JP" altLang="en-US" sz="1800" dirty="0">
              <a:solidFill>
                <a:schemeClr val="tx1"/>
              </a:solidFill>
            </a:endParaRP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692696"/>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保健所所管内別病床機能別割合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33039" y="4285610"/>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3" name="図 2"/>
          <p:cNvPicPr>
            <a:picLocks noChangeAspect="1"/>
          </p:cNvPicPr>
          <p:nvPr/>
        </p:nvPicPr>
        <p:blipFill>
          <a:blip r:embed="rId3"/>
          <a:stretch>
            <a:fillRect/>
          </a:stretch>
        </p:blipFill>
        <p:spPr>
          <a:xfrm>
            <a:off x="239669" y="1099585"/>
            <a:ext cx="8664661" cy="2922987"/>
          </a:xfrm>
          <a:prstGeom prst="rect">
            <a:avLst/>
          </a:prstGeom>
        </p:spPr>
      </p:pic>
    </p:spTree>
    <p:extLst>
      <p:ext uri="{BB962C8B-B14F-4D97-AF65-F5344CB8AC3E}">
        <p14:creationId xmlns:p14="http://schemas.microsoft.com/office/powerpoint/2010/main" val="385800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sp>
        <p:nvSpPr>
          <p:cNvPr id="61" name="テキスト ボックス 60"/>
          <p:cNvSpPr txBox="1"/>
          <p:nvPr/>
        </p:nvSpPr>
        <p:spPr>
          <a:xfrm>
            <a:off x="6229860" y="1388948"/>
            <a:ext cx="1890000" cy="300083"/>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63" name="テキスト ボックス 62"/>
          <p:cNvSpPr txBox="1"/>
          <p:nvPr/>
        </p:nvSpPr>
        <p:spPr>
          <a:xfrm>
            <a:off x="8157101" y="1388947"/>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7</a:t>
                </a:r>
                <a:r>
                  <a:rPr lang="ja-JP" altLang="en-US" sz="900" dirty="0"/>
                  <a:t>施設 </a:t>
                </a:r>
                <a:r>
                  <a:rPr lang="en-US" altLang="ja-JP" sz="900" dirty="0"/>
                  <a:t> 2,849</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22</a:t>
              </a:r>
              <a:r>
                <a:rPr lang="ja-JP" altLang="en-US" sz="900" b="1" dirty="0"/>
                <a:t>施設</a:t>
              </a:r>
              <a:endParaRPr lang="en-US" altLang="ja-JP" sz="900" b="1" dirty="0"/>
            </a:p>
            <a:p>
              <a:pPr algn="ctr"/>
              <a:r>
                <a:rPr lang="en-US" altLang="ja-JP" sz="900" b="1" dirty="0"/>
                <a:t>2,484</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626</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237</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9</a:t>
              </a:r>
              <a:r>
                <a:rPr lang="ja-JP" altLang="en-US" sz="900" b="1" dirty="0"/>
                <a:t>施設</a:t>
              </a:r>
              <a:endParaRPr lang="en-US" altLang="ja-JP" sz="900" b="1" dirty="0"/>
            </a:p>
            <a:p>
              <a:pPr algn="ctr"/>
              <a:r>
                <a:rPr lang="en-US" altLang="ja-JP" sz="900" b="1" dirty="0"/>
                <a:t>857</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134</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　</a:t>
              </a:r>
              <a:r>
                <a:rPr lang="en-US" altLang="ja-JP" sz="900" dirty="0">
                  <a:solidFill>
                    <a:schemeClr val="tx1"/>
                  </a:solidFill>
                </a:rPr>
                <a:t>766</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108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199</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112</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3298" y="5723604"/>
                <a:ext cx="1570823" cy="46166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2323</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0</a:t>
                </a:r>
                <a:r>
                  <a:rPr lang="ja-JP" altLang="en-US" sz="900" dirty="0"/>
                  <a:t>施設　</a:t>
                </a:r>
                <a:endParaRPr lang="en-US" altLang="ja-JP" sz="900" dirty="0"/>
              </a:p>
              <a:p>
                <a:pPr algn="ctr"/>
                <a:r>
                  <a:rPr lang="en-US" altLang="ja-JP" sz="900" dirty="0"/>
                  <a:t>0</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8635" y="5703240"/>
                <a:ext cx="1570823" cy="461665"/>
              </a:xfrm>
              <a:prstGeom prst="rect">
                <a:avLst/>
              </a:prstGeom>
              <a:noFill/>
            </p:spPr>
            <p:txBody>
              <a:bodyPr wrap="square" rtlCol="0">
                <a:noAutofit/>
              </a:bodyPr>
              <a:lstStyle/>
              <a:p>
                <a:pPr algn="ctr"/>
                <a:r>
                  <a:rPr lang="en-US" altLang="ja-JP" sz="900" dirty="0"/>
                  <a:t>0</a:t>
                </a:r>
                <a:r>
                  <a:rPr lang="ja-JP" altLang="en-US" sz="900" dirty="0"/>
                  <a:t>施設　</a:t>
                </a:r>
                <a:endParaRPr lang="en-US" altLang="ja-JP" sz="900" dirty="0"/>
              </a:p>
              <a:p>
                <a:pPr algn="ctr"/>
                <a:r>
                  <a:rPr lang="en-US" altLang="ja-JP" sz="900" dirty="0"/>
                  <a:t>0</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747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164</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22</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38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12</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3</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28</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概要⑤（</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医療介護提供体制）</a:t>
            </a:r>
          </a:p>
        </p:txBody>
      </p:sp>
      <p:grpSp>
        <p:nvGrpSpPr>
          <p:cNvPr id="90" name="グループ化 89"/>
          <p:cNvGrpSpPr/>
          <p:nvPr/>
        </p:nvGrpSpPr>
        <p:grpSpPr>
          <a:xfrm>
            <a:off x="6247493" y="1764240"/>
            <a:ext cx="1620000" cy="4694726"/>
            <a:chOff x="8211502" y="617458"/>
            <a:chExt cx="1908002" cy="6120498"/>
          </a:xfrm>
        </p:grpSpPr>
        <p:sp>
          <p:nvSpPr>
            <p:cNvPr id="97" name="正方形/長方形 96"/>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98" name="角丸四角形 97"/>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30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2,280</a:t>
              </a:r>
              <a:r>
                <a:rPr lang="ja-JP" altLang="en-US" sz="900" dirty="0">
                  <a:solidFill>
                    <a:schemeClr val="tx1"/>
                  </a:solidFill>
                </a:rPr>
                <a:t>人定員</a:t>
              </a:r>
              <a:endParaRPr lang="en-US" altLang="ja-JP" sz="900" dirty="0">
                <a:solidFill>
                  <a:schemeClr val="tx1"/>
                </a:solidFill>
              </a:endParaRPr>
            </a:p>
          </p:txBody>
        </p:sp>
        <p:sp>
          <p:nvSpPr>
            <p:cNvPr id="99" name="テキスト ボックス 98"/>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48</a:t>
              </a:r>
              <a:r>
                <a:rPr lang="ja-JP" altLang="en-US" sz="900" b="1" dirty="0"/>
                <a:t>施設</a:t>
              </a:r>
              <a:endParaRPr lang="en-US" altLang="ja-JP" sz="900" b="1" dirty="0"/>
            </a:p>
            <a:p>
              <a:pPr algn="ctr"/>
              <a:r>
                <a:rPr lang="en-US" altLang="ja-JP" sz="900" b="1" dirty="0"/>
                <a:t>3,862</a:t>
              </a:r>
              <a:r>
                <a:rPr lang="ja-JP" altLang="en-US" sz="900" b="1" dirty="0"/>
                <a:t>人定員</a:t>
              </a:r>
              <a:endParaRPr lang="en-US" altLang="ja-JP" sz="900" b="1" dirty="0"/>
            </a:p>
          </p:txBody>
        </p:sp>
        <p:sp>
          <p:nvSpPr>
            <p:cNvPr id="101" name="角丸四角形 100"/>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1,578</a:t>
              </a:r>
              <a:r>
                <a:rPr lang="ja-JP" altLang="en-US" sz="900" dirty="0">
                  <a:solidFill>
                    <a:schemeClr val="tx1"/>
                  </a:solidFill>
                </a:rPr>
                <a:t>人定員</a:t>
              </a:r>
              <a:endParaRPr lang="en-US" altLang="ja-JP" sz="900" dirty="0">
                <a:solidFill>
                  <a:schemeClr val="tx1"/>
                </a:solidFill>
              </a:endParaRPr>
            </a:p>
          </p:txBody>
        </p:sp>
        <p:sp>
          <p:nvSpPr>
            <p:cNvPr id="102" name="角丸四角形 101"/>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a:t>
              </a:r>
              <a:r>
                <a:rPr lang="ja-JP" altLang="en-US" sz="900" dirty="0">
                  <a:solidFill>
                    <a:schemeClr val="tx1"/>
                  </a:solidFill>
                </a:rPr>
                <a:t>人定員</a:t>
              </a:r>
              <a:endParaRPr lang="en-US" altLang="ja-JP" sz="900" dirty="0">
                <a:solidFill>
                  <a:schemeClr val="tx1"/>
                </a:solidFill>
              </a:endParaRPr>
            </a:p>
          </p:txBody>
        </p:sp>
        <p:sp>
          <p:nvSpPr>
            <p:cNvPr id="103" name="正方形/長方形 102"/>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4" name="テキスト ボックス 103"/>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57</a:t>
              </a:r>
              <a:r>
                <a:rPr lang="ja-JP" altLang="en-US" sz="900" b="1" dirty="0"/>
                <a:t>施設</a:t>
              </a:r>
              <a:endParaRPr lang="en-US" altLang="ja-JP" sz="900" b="1" dirty="0"/>
            </a:p>
            <a:p>
              <a:pPr algn="ctr"/>
              <a:r>
                <a:rPr lang="en-US" altLang="ja-JP" sz="900" b="1" dirty="0"/>
                <a:t>1,016</a:t>
              </a:r>
              <a:r>
                <a:rPr lang="ja-JP" altLang="en-US" sz="900" b="1" dirty="0"/>
                <a:t>人定員</a:t>
              </a:r>
              <a:endParaRPr lang="en-US" altLang="ja-JP" sz="900" b="1" dirty="0"/>
            </a:p>
          </p:txBody>
        </p:sp>
        <p:sp>
          <p:nvSpPr>
            <p:cNvPr id="105" name="角丸四角形 104"/>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395</a:t>
              </a:r>
              <a:r>
                <a:rPr lang="ja-JP" altLang="en-US" sz="900" dirty="0">
                  <a:solidFill>
                    <a:schemeClr val="tx1"/>
                  </a:solidFill>
                </a:rPr>
                <a:t>人定員</a:t>
              </a:r>
              <a:endParaRPr lang="en-US" altLang="ja-JP" sz="900" dirty="0">
                <a:solidFill>
                  <a:schemeClr val="tx1"/>
                </a:solidFill>
              </a:endParaRPr>
            </a:p>
          </p:txBody>
        </p:sp>
        <p:sp>
          <p:nvSpPr>
            <p:cNvPr id="106" name="角丸四角形 105"/>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43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621</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19998" y="1785274"/>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75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3,910</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200</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573</a:t>
              </a:r>
              <a:r>
                <a:rPr lang="ja-JP" altLang="en-US" sz="900" dirty="0">
                  <a:solidFill>
                    <a:schemeClr val="tx1"/>
                  </a:solidFill>
                </a:rPr>
                <a:t>人定員</a:t>
              </a:r>
              <a:endParaRPr lang="en-US" altLang="ja-JP" sz="900" dirty="0">
                <a:solidFill>
                  <a:schemeClr val="tx1"/>
                </a:solidFill>
              </a:endParaRPr>
            </a:p>
          </p:txBody>
        </p:sp>
      </p:grpSp>
      <p:sp>
        <p:nvSpPr>
          <p:cNvPr id="117" name="正方形/長方形 116"/>
          <p:cNvSpPr/>
          <p:nvPr/>
        </p:nvSpPr>
        <p:spPr>
          <a:xfrm>
            <a:off x="7901208" y="4341836"/>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8" name="角丸四角形 117"/>
          <p:cNvSpPr/>
          <p:nvPr/>
        </p:nvSpPr>
        <p:spPr>
          <a:xfrm>
            <a:off x="7932611" y="4399752"/>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55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2,218</a:t>
            </a:r>
            <a:r>
              <a:rPr lang="ja-JP" altLang="en-US" sz="900" dirty="0">
                <a:solidFill>
                  <a:schemeClr val="tx1"/>
                </a:solidFill>
              </a:rPr>
              <a:t>人定員</a:t>
            </a:r>
            <a:endParaRPr lang="en-US" altLang="ja-JP" sz="900" dirty="0">
              <a:solidFill>
                <a:schemeClr val="tx1"/>
              </a:solidFill>
            </a:endParaRPr>
          </a:p>
        </p:txBody>
      </p:sp>
      <p:sp>
        <p:nvSpPr>
          <p:cNvPr id="119" name="角丸四角形 118"/>
          <p:cNvSpPr/>
          <p:nvPr/>
        </p:nvSpPr>
        <p:spPr>
          <a:xfrm>
            <a:off x="6288591" y="3926160"/>
            <a:ext cx="1548000"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2"/>
          <p:cNvSpPr>
            <a:spLocks noGrp="1"/>
          </p:cNvSpPr>
          <p:nvPr>
            <p:ph type="sldNum" sz="quarter" idx="12"/>
          </p:nvPr>
        </p:nvSpPr>
        <p:spPr>
          <a:xfrm>
            <a:off x="7008295" y="6513227"/>
            <a:ext cx="2133600" cy="365125"/>
          </a:xfrm>
        </p:spPr>
        <p:txBody>
          <a:bodyPr/>
          <a:lstStyle/>
          <a:p>
            <a:r>
              <a:rPr lang="en-US" altLang="ja-JP" sz="1800" dirty="0">
                <a:solidFill>
                  <a:schemeClr val="tx1"/>
                </a:solidFill>
              </a:rPr>
              <a:t>8</a:t>
            </a:r>
            <a:endParaRPr kumimoji="1" lang="ja-JP" altLang="en-US" sz="1800" dirty="0">
              <a:solidFill>
                <a:schemeClr val="tx1"/>
              </a:solidFill>
            </a:endParaRPr>
          </a:p>
        </p:txBody>
      </p:sp>
      <p:sp>
        <p:nvSpPr>
          <p:cNvPr id="71" name="正方形/長方形 70"/>
          <p:cNvSpPr/>
          <p:nvPr/>
        </p:nvSpPr>
        <p:spPr>
          <a:xfrm>
            <a:off x="198523" y="6299675"/>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3"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24949" y="1910753"/>
            <a:ext cx="8273613" cy="4893660"/>
          </a:xfrm>
          <a:prstGeom prst="rect">
            <a:avLst/>
          </a:prstGeom>
        </p:spPr>
      </p:pic>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79512" y="89570"/>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三島二次医療圏の概要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概要⑥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（入院料別の経年変化）</a:t>
            </a:r>
          </a:p>
        </p:txBody>
      </p:sp>
      <p:sp>
        <p:nvSpPr>
          <p:cNvPr id="10" name="テキスト ボックス 10">
            <a:extLst>
              <a:ext uri="{FF2B5EF4-FFF2-40B4-BE49-F238E27FC236}">
                <a16:creationId xmlns:a16="http://schemas.microsoft.com/office/drawing/2014/main" id="{8957656B-6DE6-44E0-85D6-7CF39E5B6647}"/>
              </a:ext>
            </a:extLst>
          </p:cNvPr>
          <p:cNvSpPr txBox="1"/>
          <p:nvPr/>
        </p:nvSpPr>
        <p:spPr>
          <a:xfrm>
            <a:off x="4603036" y="230603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13</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14</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4603036" y="258418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134</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137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87212" y="2889324"/>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911</a:t>
            </a:r>
            <a:r>
              <a:rPr lang="ja-JP" altLang="en-US" sz="1100" kern="100" dirty="0">
                <a:latin typeface="Meiryo UI" panose="020B0604030504040204" pitchFamily="50" charset="-128"/>
                <a:ea typeface="Meiryo UI" panose="020B0604030504040204" pitchFamily="50" charset="-128"/>
                <a:cs typeface="Times New Roman"/>
              </a:rPr>
              <a:t>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87</a:t>
            </a:r>
            <a:r>
              <a:rPr lang="en-US" altLang="ja-JP" sz="1100" kern="100" dirty="0">
                <a:latin typeface="Meiryo UI" panose="020B0604030504040204" pitchFamily="50" charset="-128"/>
                <a:ea typeface="Meiryo UI" panose="020B0604030504040204" pitchFamily="50" charset="-128"/>
                <a:cs typeface="Times New Roman"/>
              </a:rPr>
              <a:t>8</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33</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9" name="テキスト ボックス 10">
            <a:extLst>
              <a:ext uri="{FF2B5EF4-FFF2-40B4-BE49-F238E27FC236}">
                <a16:creationId xmlns:a16="http://schemas.microsoft.com/office/drawing/2014/main" id="{8957656B-6DE6-44E0-85D6-7CF39E5B6647}"/>
              </a:ext>
            </a:extLst>
          </p:cNvPr>
          <p:cNvSpPr txBox="1"/>
          <p:nvPr/>
        </p:nvSpPr>
        <p:spPr>
          <a:xfrm>
            <a:off x="7092390" y="3363497"/>
            <a:ext cx="2133600"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1,740</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1,688</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0" name="テキスト ボックス 10">
            <a:extLst>
              <a:ext uri="{FF2B5EF4-FFF2-40B4-BE49-F238E27FC236}">
                <a16:creationId xmlns:a16="http://schemas.microsoft.com/office/drawing/2014/main" id="{8957656B-6DE6-44E0-85D6-7CF39E5B6647}"/>
              </a:ext>
            </a:extLst>
          </p:cNvPr>
          <p:cNvSpPr txBox="1"/>
          <p:nvPr/>
        </p:nvSpPr>
        <p:spPr>
          <a:xfrm>
            <a:off x="5513373" y="349024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485</a:t>
            </a:r>
            <a:r>
              <a:rPr lang="ja-JP" altLang="en-US" sz="1100" kern="100" dirty="0">
                <a:latin typeface="Meiryo UI" panose="020B0604030504040204" pitchFamily="50" charset="-128"/>
                <a:ea typeface="Meiryo UI" panose="020B0604030504040204" pitchFamily="50" charset="-128"/>
                <a:cs typeface="Times New Roman"/>
              </a:rPr>
              <a:t>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57</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+87</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1" name="テキスト ボックス 10">
            <a:extLst>
              <a:ext uri="{FF2B5EF4-FFF2-40B4-BE49-F238E27FC236}">
                <a16:creationId xmlns:a16="http://schemas.microsoft.com/office/drawing/2014/main" id="{8957656B-6DE6-44E0-85D6-7CF39E5B6647}"/>
              </a:ext>
            </a:extLst>
          </p:cNvPr>
          <p:cNvSpPr txBox="1"/>
          <p:nvPr/>
        </p:nvSpPr>
        <p:spPr>
          <a:xfrm>
            <a:off x="4745509" y="375797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199</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143</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56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745509" y="4078025"/>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6</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4</a:t>
            </a:r>
            <a:r>
              <a:rPr lang="en-US" altLang="ja-JP" sz="1100" kern="100" dirty="0">
                <a:latin typeface="Meiryo UI" panose="020B0604030504040204" pitchFamily="50" charset="-128"/>
                <a:ea typeface="Meiryo UI" panose="020B0604030504040204" pitchFamily="50" charset="-128"/>
                <a:cs typeface="Times New Roman"/>
              </a:rPr>
              <a:t>8</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3" name="テキスト ボックス 10">
            <a:extLst>
              <a:ext uri="{FF2B5EF4-FFF2-40B4-BE49-F238E27FC236}">
                <a16:creationId xmlns:a16="http://schemas.microsoft.com/office/drawing/2014/main" id="{8957656B-6DE6-44E0-85D6-7CF39E5B6647}"/>
              </a:ext>
            </a:extLst>
          </p:cNvPr>
          <p:cNvSpPr txBox="1"/>
          <p:nvPr/>
        </p:nvSpPr>
        <p:spPr>
          <a:xfrm>
            <a:off x="5203410" y="4385538"/>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34</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35</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5730608" y="4642740"/>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62</a:t>
            </a:r>
            <a:r>
              <a:rPr lang="en-US" altLang="ja-JP" sz="1100" kern="100" dirty="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67</a:t>
            </a:r>
            <a:r>
              <a:rPr lang="en-US" altLang="ja-JP" sz="1100" kern="100" dirty="0">
                <a:latin typeface="Meiryo UI" panose="020B0604030504040204" pitchFamily="50" charset="-128"/>
                <a:ea typeface="Meiryo UI" panose="020B0604030504040204" pitchFamily="50" charset="-128"/>
                <a:cs typeface="Times New Roman"/>
              </a:rPr>
              <a:t>7</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5" name="テキスト ボックス 10">
            <a:extLst>
              <a:ext uri="{FF2B5EF4-FFF2-40B4-BE49-F238E27FC236}">
                <a16:creationId xmlns:a16="http://schemas.microsoft.com/office/drawing/2014/main" id="{8957656B-6DE6-44E0-85D6-7CF39E5B6647}"/>
              </a:ext>
            </a:extLst>
          </p:cNvPr>
          <p:cNvSpPr txBox="1"/>
          <p:nvPr/>
        </p:nvSpPr>
        <p:spPr>
          <a:xfrm>
            <a:off x="4603036" y="492507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108</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108</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a:latin typeface="Meiryo UI" panose="020B0604030504040204" pitchFamily="50" charset="-128"/>
                <a:ea typeface="Meiryo UI" panose="020B0604030504040204" pitchFamily="50" charset="-128"/>
                <a:cs typeface="Times New Roman"/>
              </a:rPr>
              <a:t>床）</a:t>
            </a:r>
          </a:p>
        </p:txBody>
      </p:sp>
      <p:sp>
        <p:nvSpPr>
          <p:cNvPr id="26" name="テキスト ボックス 10">
            <a:extLst>
              <a:ext uri="{FF2B5EF4-FFF2-40B4-BE49-F238E27FC236}">
                <a16:creationId xmlns:a16="http://schemas.microsoft.com/office/drawing/2014/main" id="{8957656B-6DE6-44E0-85D6-7CF39E5B6647}"/>
              </a:ext>
            </a:extLst>
          </p:cNvPr>
          <p:cNvSpPr txBox="1"/>
          <p:nvPr/>
        </p:nvSpPr>
        <p:spPr>
          <a:xfrm>
            <a:off x="6108200" y="5206194"/>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85</a:t>
            </a:r>
            <a:r>
              <a:rPr lang="en-US" altLang="ja-JP" sz="1100" kern="100" dirty="0">
                <a:latin typeface="Meiryo UI" panose="020B0604030504040204" pitchFamily="50" charset="-128"/>
                <a:ea typeface="Meiryo UI" panose="020B0604030504040204" pitchFamily="50" charset="-128"/>
                <a:cs typeface="Times New Roman"/>
              </a:rPr>
              <a:t>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84</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15</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7" name="テキスト ボックス 10">
            <a:extLst>
              <a:ext uri="{FF2B5EF4-FFF2-40B4-BE49-F238E27FC236}">
                <a16:creationId xmlns:a16="http://schemas.microsoft.com/office/drawing/2014/main" id="{8957656B-6DE6-44E0-85D6-7CF39E5B6647}"/>
              </a:ext>
            </a:extLst>
          </p:cNvPr>
          <p:cNvSpPr txBox="1"/>
          <p:nvPr/>
        </p:nvSpPr>
        <p:spPr>
          <a:xfrm>
            <a:off x="4416546" y="554596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⇒０床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8" name="テキスト ボックス 10">
            <a:extLst>
              <a:ext uri="{FF2B5EF4-FFF2-40B4-BE49-F238E27FC236}">
                <a16:creationId xmlns:a16="http://schemas.microsoft.com/office/drawing/2014/main" id="{8957656B-6DE6-44E0-85D6-7CF39E5B6647}"/>
              </a:ext>
            </a:extLst>
          </p:cNvPr>
          <p:cNvSpPr txBox="1"/>
          <p:nvPr/>
        </p:nvSpPr>
        <p:spPr>
          <a:xfrm>
            <a:off x="6108200" y="5827088"/>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82</a:t>
            </a:r>
            <a:r>
              <a:rPr lang="en-US" altLang="ja-JP" sz="1100" kern="100" dirty="0">
                <a:latin typeface="Meiryo UI" panose="020B0604030504040204" pitchFamily="50" charset="-128"/>
                <a:ea typeface="Meiryo UI" panose="020B0604030504040204" pitchFamily="50" charset="-128"/>
                <a:cs typeface="Times New Roman"/>
              </a:rPr>
              <a:t>3</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71</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112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9" name="スライド番号プレースホルダー 2"/>
          <p:cNvSpPr txBox="1">
            <a:spLocks/>
          </p:cNvSpPr>
          <p:nvPr/>
        </p:nvSpPr>
        <p:spPr>
          <a:xfrm>
            <a:off x="6984413" y="651662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9</a:t>
            </a:r>
            <a:endParaRPr lang="ja-JP" altLang="en-US" sz="1800" dirty="0">
              <a:solidFill>
                <a:schemeClr val="tx1"/>
              </a:solidFill>
            </a:endParaRPr>
          </a:p>
        </p:txBody>
      </p:sp>
      <p:sp>
        <p:nvSpPr>
          <p:cNvPr id="30" name="テキスト ボックス 10">
            <a:extLst>
              <a:ext uri="{FF2B5EF4-FFF2-40B4-BE49-F238E27FC236}">
                <a16:creationId xmlns:a16="http://schemas.microsoft.com/office/drawing/2014/main" id="{ADFD06AE-F61B-4668-B2BF-FCC61C9EDA4D}"/>
              </a:ext>
            </a:extLst>
          </p:cNvPr>
          <p:cNvSpPr txBox="1"/>
          <p:nvPr/>
        </p:nvSpPr>
        <p:spPr>
          <a:xfrm>
            <a:off x="6984413" y="6344339"/>
            <a:ext cx="163873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0">
            <a:extLst>
              <a:ext uri="{FF2B5EF4-FFF2-40B4-BE49-F238E27FC236}">
                <a16:creationId xmlns:a16="http://schemas.microsoft.com/office/drawing/2014/main" id="{28DE165C-CC79-425E-A3D5-DA3F598EF2AA}"/>
              </a:ext>
            </a:extLst>
          </p:cNvPr>
          <p:cNvSpPr txBox="1"/>
          <p:nvPr/>
        </p:nvSpPr>
        <p:spPr>
          <a:xfrm>
            <a:off x="358388" y="1827967"/>
            <a:ext cx="262943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32" name="テキスト ボックス 10">
            <a:extLst>
              <a:ext uri="{FF2B5EF4-FFF2-40B4-BE49-F238E27FC236}">
                <a16:creationId xmlns:a16="http://schemas.microsoft.com/office/drawing/2014/main" id="{D0EF24A2-326C-4E66-B5BC-B9629497EE84}"/>
              </a:ext>
            </a:extLst>
          </p:cNvPr>
          <p:cNvSpPr txBox="1"/>
          <p:nvPr/>
        </p:nvSpPr>
        <p:spPr>
          <a:xfrm>
            <a:off x="6845128" y="2275755"/>
            <a:ext cx="2193655"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33" name="タイトル 1">
            <a:extLst>
              <a:ext uri="{FF2B5EF4-FFF2-40B4-BE49-F238E27FC236}">
                <a16:creationId xmlns:a16="http://schemas.microsoft.com/office/drawing/2014/main" id="{D3FE7DF4-A6D5-4D15-B9D2-26A5FB540C5C}"/>
              </a:ext>
            </a:extLst>
          </p:cNvPr>
          <p:cNvSpPr txBox="1">
            <a:spLocks/>
          </p:cNvSpPr>
          <p:nvPr/>
        </p:nvSpPr>
        <p:spPr>
          <a:xfrm>
            <a:off x="247105" y="693790"/>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err="1" smtClean="0">
                <a:latin typeface="HGP創英角ｺﾞｼｯｸUB" panose="020B0900000000000000" pitchFamily="50" charset="-128"/>
                <a:ea typeface="HGP創英角ｺﾞｼｯｸUB" panose="020B0900000000000000" pitchFamily="50" charset="-128"/>
              </a:rPr>
              <a:t>障がい</a:t>
            </a:r>
            <a:r>
              <a:rPr lang="ja-JP" altLang="en-US" sz="2400" dirty="0" smtClean="0">
                <a:latin typeface="HGP創英角ｺﾞｼｯｸUB" panose="020B0900000000000000" pitchFamily="50" charset="-128"/>
                <a:ea typeface="HGP創英角ｺﾞｼｯｸUB" panose="020B0900000000000000" pitchFamily="50" charset="-128"/>
              </a:rPr>
              <a:t>者施設等・特殊疾患病棟、地域</a:t>
            </a:r>
            <a:r>
              <a:rPr lang="ja-JP" altLang="en-US" sz="2400" dirty="0">
                <a:latin typeface="HGP創英角ｺﾞｼｯｸUB" panose="020B0900000000000000" pitchFamily="50" charset="-128"/>
                <a:ea typeface="HGP創英角ｺﾞｼｯｸUB" panose="020B0900000000000000" pitchFamily="50" charset="-128"/>
              </a:rPr>
              <a:t>一般</a:t>
            </a:r>
            <a:r>
              <a:rPr lang="ja-JP" altLang="en-US" sz="2400" dirty="0" smtClean="0">
                <a:latin typeface="HGP創英角ｺﾞｼｯｸUB" panose="020B0900000000000000" pitchFamily="50" charset="-128"/>
                <a:ea typeface="HGP創英角ｺﾞｼｯｸUB" panose="020B0900000000000000" pitchFamily="50" charset="-128"/>
              </a:rPr>
              <a:t>入院料１、２などの</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smtClean="0">
                <a:latin typeface="HGP創英角ｺﾞｼｯｸUB" panose="020B0900000000000000" pitchFamily="50" charset="-128"/>
                <a:ea typeface="HGP創英角ｺﾞｼｯｸUB" panose="020B0900000000000000" pitchFamily="50" charset="-128"/>
              </a:rPr>
              <a:t>報告</a:t>
            </a:r>
            <a:r>
              <a:rPr lang="ja-JP" altLang="en-US" sz="2400" dirty="0">
                <a:latin typeface="HGP創英角ｺﾞｼｯｸUB" panose="020B0900000000000000" pitchFamily="50" charset="-128"/>
                <a:ea typeface="HGP創英角ｺﾞｼｯｸUB" panose="020B0900000000000000" pitchFamily="50" charset="-128"/>
              </a:rPr>
              <a:t>病床数</a:t>
            </a:r>
            <a:r>
              <a:rPr lang="ja-JP" altLang="en-US" sz="2400" dirty="0" smtClean="0">
                <a:latin typeface="HGP創英角ｺﾞｼｯｸUB" panose="020B0900000000000000" pitchFamily="50" charset="-128"/>
                <a:ea typeface="HGP創英角ｺﾞｼｯｸUB" panose="020B0900000000000000" pitchFamily="50" charset="-128"/>
              </a:rPr>
              <a:t>が減少</a:t>
            </a:r>
            <a:r>
              <a:rPr lang="ja-JP" altLang="en-US" sz="2400" dirty="0">
                <a:latin typeface="HGP創英角ｺﾞｼｯｸUB" panose="020B0900000000000000" pitchFamily="50" charset="-128"/>
                <a:ea typeface="HGP創英角ｺﾞｼｯｸUB" panose="020B0900000000000000" pitchFamily="50" charset="-128"/>
              </a:rPr>
              <a:t>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B2E238E-5187-4482-BE1B-2A3B132B829E}">
  <ds:schemaRefs>
    <ds:schemaRef ds:uri="http://purl.org/dc/dcmitype/"/>
    <ds:schemaRef ds:uri="http://schemas.microsoft.com/office/2006/documentManagement/types"/>
    <ds:schemaRef ds:uri="http://purl.org/dc/elements/1.1/"/>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6E6FA492-2F15-4389-9F0F-4BEF001AC0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16193</TotalTime>
  <Words>2384</Words>
  <Application>Microsoft Office PowerPoint</Application>
  <PresentationFormat>画面に合わせる (4:3)</PresentationFormat>
  <Paragraphs>343</Paragraphs>
  <Slides>16</Slides>
  <Notes>15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16</vt:i4>
      </vt:variant>
    </vt:vector>
  </HeadingPairs>
  <TitlesOfParts>
    <vt:vector size="32"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久保　京子</cp:lastModifiedBy>
  <cp:revision>1062</cp:revision>
  <cp:lastPrinted>2021-01-05T09:56:09Z</cp:lastPrinted>
  <dcterms:created xsi:type="dcterms:W3CDTF">2017-09-06T02:09:24Z</dcterms:created>
  <dcterms:modified xsi:type="dcterms:W3CDTF">2021-02-02T02:09:35Z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