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0" r:id="rId6"/>
  </p:sldMasterIdLst>
  <p:notesMasterIdLst>
    <p:notesMasterId r:id="rId61"/>
  </p:notesMasterIdLst>
  <p:handoutMasterIdLst>
    <p:handoutMasterId r:id="rId62"/>
  </p:handoutMasterIdLst>
  <p:sldIdLst>
    <p:sldId id="336" r:id="rId7"/>
    <p:sldId id="310" r:id="rId8"/>
    <p:sldId id="296" r:id="rId9"/>
    <p:sldId id="377" r:id="rId10"/>
    <p:sldId id="378" r:id="rId11"/>
    <p:sldId id="404" r:id="rId12"/>
    <p:sldId id="380" r:id="rId13"/>
    <p:sldId id="327" r:id="rId14"/>
    <p:sldId id="402" r:id="rId15"/>
    <p:sldId id="355" r:id="rId16"/>
    <p:sldId id="351" r:id="rId17"/>
    <p:sldId id="359" r:id="rId18"/>
    <p:sldId id="344" r:id="rId19"/>
    <p:sldId id="369" r:id="rId20"/>
    <p:sldId id="349" r:id="rId21"/>
    <p:sldId id="403" r:id="rId22"/>
    <p:sldId id="362" r:id="rId23"/>
    <p:sldId id="346" r:id="rId24"/>
    <p:sldId id="304" r:id="rId25"/>
    <p:sldId id="335" r:id="rId26"/>
    <p:sldId id="370" r:id="rId27"/>
    <p:sldId id="371" r:id="rId28"/>
    <p:sldId id="372" r:id="rId29"/>
    <p:sldId id="358" r:id="rId30"/>
    <p:sldId id="357" r:id="rId31"/>
    <p:sldId id="278" r:id="rId32"/>
    <p:sldId id="313" r:id="rId33"/>
    <p:sldId id="314" r:id="rId34"/>
    <p:sldId id="303" r:id="rId35"/>
    <p:sldId id="354" r:id="rId36"/>
    <p:sldId id="363" r:id="rId37"/>
    <p:sldId id="348" r:id="rId38"/>
    <p:sldId id="375" r:id="rId39"/>
    <p:sldId id="388" r:id="rId40"/>
    <p:sldId id="389" r:id="rId41"/>
    <p:sldId id="390" r:id="rId42"/>
    <p:sldId id="400" r:id="rId43"/>
    <p:sldId id="391" r:id="rId44"/>
    <p:sldId id="399" r:id="rId45"/>
    <p:sldId id="396" r:id="rId46"/>
    <p:sldId id="395" r:id="rId47"/>
    <p:sldId id="323" r:id="rId48"/>
    <p:sldId id="324" r:id="rId49"/>
    <p:sldId id="325" r:id="rId50"/>
    <p:sldId id="326" r:id="rId51"/>
    <p:sldId id="333" r:id="rId52"/>
    <p:sldId id="334" r:id="rId53"/>
    <p:sldId id="332" r:id="rId54"/>
    <p:sldId id="365" r:id="rId55"/>
    <p:sldId id="338" r:id="rId56"/>
    <p:sldId id="339" r:id="rId57"/>
    <p:sldId id="340" r:id="rId58"/>
    <p:sldId id="341" r:id="rId59"/>
    <p:sldId id="342" r:id="rId6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FF"/>
    <a:srgbClr val="00000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2819" autoAdjust="0"/>
  </p:normalViewPr>
  <p:slideViewPr>
    <p:cSldViewPr>
      <p:cViewPr>
        <p:scale>
          <a:sx n="74" d="100"/>
          <a:sy n="74" d="100"/>
        </p:scale>
        <p:origin x="-32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3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10.25.42.247\disk1\&#21307;&#24107;&#30906;&#20445;&#31561;&#22320;&#22495;&#21307;&#30274;&#23550;&#31574;&#23460;\01&#12288;&#35336;&#30011;&#12539;&#27083;&#24819;\60%20%20&#12452;&#12531;&#12479;&#12540;&#12531;\&#12452;&#12531;&#12479;&#12540;&#12531;&#33833;&#21407;&#24736;&#20171;\&#12452;&#12531;&#12479;&#12540;&#12531;&#31532;&#20108;&#36913;\20190613&#12464;&#12521;&#12501;.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9.xml"/><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0.xml"/><Relationship Id="rId4"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microsoft.com/office/2011/relationships/chartColorStyle" Target="colors12.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1.xml"/><Relationship Id="rId4"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microsoft.com/office/2011/relationships/chartColorStyle" Target="colors13.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2.xml"/><Relationship Id="rId4"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microsoft.com/office/2011/relationships/chartColorStyle" Target="colors14.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3.xml"/><Relationship Id="rId4"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4.xml"/><Relationship Id="rId4"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microsoft.com/office/2011/relationships/chartColorStyle" Target="colors16.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5.xml"/><Relationship Id="rId4"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microsoft.com/office/2011/relationships/chartColorStyle" Target="colors17.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6.xml"/><Relationship Id="rId4"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C:\Users\JKrr\Desktop\&#12464;&#12521;&#12501;&#20803;&#12487;&#12540;&#12479;.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C:\Users\JKrr\Desktop\&#12464;&#12521;&#12501;&#20803;&#12487;&#12540;&#12479;.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3.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4.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5.xml"/><Relationship Id="rId4" Type="http://schemas.microsoft.com/office/2011/relationships/chartStyle" Target="style6.xm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6.xml"/><Relationship Id="rId4" Type="http://schemas.microsoft.com/office/2011/relationships/chartStyle" Target="style7.xm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7.xml"/><Relationship Id="rId4" Type="http://schemas.microsoft.com/office/2011/relationships/chartStyle" Target="style8.xm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openxmlformats.org/officeDocument/2006/relationships/oleObject" Target="file:///\\10.25.42.247\disk1\&#21307;&#24107;&#30906;&#20445;&#31561;&#22320;&#22495;&#21307;&#30274;&#23550;&#31574;&#23460;\01&#12288;&#35336;&#30011;&#12539;&#27083;&#24819;\60%20%20&#12452;&#12531;&#12479;&#12540;&#12531;\&#12452;&#12531;&#12479;&#12540;&#12531;%20&#27178;&#30000;&#33521;&#21338;\&#36039;&#26009;&#36028;&#12426;&#20184;&#12369;&#29992;&#12464;&#12521;&#12501;.xlsx" TargetMode="External"/><Relationship Id="rId1" Type="http://schemas.openxmlformats.org/officeDocument/2006/relationships/themeOverride" Target="../theme/themeOverride8.xml"/><Relationship Id="rId4"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dirty="0">
                <a:latin typeface="メイリオ" panose="020B0604030504040204" pitchFamily="50" charset="-128"/>
                <a:ea typeface="メイリオ" panose="020B0604030504040204" pitchFamily="50" charset="-128"/>
              </a:rPr>
              <a:t>経皮的冠動脈形成術</a:t>
            </a:r>
          </a:p>
        </c:rich>
      </c:tx>
      <c:layout/>
      <c:overlay val="0"/>
      <c:spPr>
        <a:noFill/>
        <a:ln>
          <a:noFill/>
        </a:ln>
        <a:effectLst/>
      </c:spPr>
    </c:title>
    <c:autoTitleDeleted val="0"/>
    <c:plotArea>
      <c:layout/>
      <c:barChart>
        <c:barDir val="col"/>
        <c:grouping val="clustered"/>
        <c:varyColors val="0"/>
        <c:ser>
          <c:idx val="0"/>
          <c:order val="0"/>
          <c:tx>
            <c:strRef>
              <c:f>Sheet1!$M$1</c:f>
              <c:strCache>
                <c:ptCount val="1"/>
                <c:pt idx="0">
                  <c:v>心カテ_急性</c:v>
                </c:pt>
              </c:strCache>
            </c:strRef>
          </c:tx>
          <c:spPr>
            <a:solidFill>
              <a:schemeClr val="accent1"/>
            </a:solidFill>
            <a:ln>
              <a:noFill/>
            </a:ln>
            <a:effectLst/>
          </c:spPr>
          <c:invertIfNegative val="0"/>
          <c:dPt>
            <c:idx val="0"/>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CB59-455B-887B-B9EBDBDF1A47}"/>
              </c:ext>
            </c:extLst>
          </c:dPt>
          <c:dPt>
            <c:idx val="1"/>
            <c:invertIfNegative val="0"/>
            <c:bubble3D val="0"/>
            <c:spPr>
              <a:solidFill>
                <a:srgbClr val="006666"/>
              </a:solidFill>
              <a:ln>
                <a:noFill/>
              </a:ln>
              <a:effectLst/>
            </c:spPr>
            <c:extLst xmlns:c16r2="http://schemas.microsoft.com/office/drawing/2015/06/chart">
              <c:ext xmlns:c16="http://schemas.microsoft.com/office/drawing/2014/chart" uri="{C3380CC4-5D6E-409C-BE32-E72D297353CC}">
                <c16:uniqueId val="{00000002-CB59-455B-887B-B9EBDBDF1A47}"/>
              </c:ext>
            </c:extLst>
          </c:dPt>
          <c:dPt>
            <c:idx val="2"/>
            <c:invertIfNegative val="0"/>
            <c:bubble3D val="0"/>
            <c:spPr>
              <a:solidFill>
                <a:srgbClr val="006666"/>
              </a:solidFill>
              <a:ln>
                <a:noFill/>
              </a:ln>
              <a:effectLst/>
            </c:spPr>
            <c:extLst xmlns:c16r2="http://schemas.microsoft.com/office/drawing/2015/06/chart">
              <c:ext xmlns:c16="http://schemas.microsoft.com/office/drawing/2014/chart" uri="{C3380CC4-5D6E-409C-BE32-E72D297353CC}">
                <c16:uniqueId val="{00000003-CB59-455B-887B-B9EBDBDF1A47}"/>
              </c:ext>
            </c:extLst>
          </c:dPt>
          <c:cat>
            <c:strRef>
              <c:f>Sheet1!$B$2:$B$4</c:f>
              <c:strCache>
                <c:ptCount val="3"/>
                <c:pt idx="0">
                  <c:v>A病院</c:v>
                </c:pt>
                <c:pt idx="1">
                  <c:v>B病院</c:v>
                </c:pt>
                <c:pt idx="2">
                  <c:v>C病院</c:v>
                </c:pt>
              </c:strCache>
            </c:strRef>
          </c:cat>
          <c:val>
            <c:numRef>
              <c:f>Sheet1!$M$2:$M$4</c:f>
              <c:numCache>
                <c:formatCode>General</c:formatCode>
                <c:ptCount val="3"/>
                <c:pt idx="0">
                  <c:v>10</c:v>
                </c:pt>
                <c:pt idx="1">
                  <c:v>1</c:v>
                </c:pt>
                <c:pt idx="2">
                  <c:v>5</c:v>
                </c:pt>
              </c:numCache>
            </c:numRef>
          </c:val>
          <c:extLst xmlns:c16r2="http://schemas.microsoft.com/office/drawing/2015/06/chart">
            <c:ext xmlns:c16="http://schemas.microsoft.com/office/drawing/2014/chart" uri="{C3380CC4-5D6E-409C-BE32-E72D297353CC}">
              <c16:uniqueId val="{00000000-CB59-455B-887B-B9EBDBDF1A47}"/>
            </c:ext>
          </c:extLst>
        </c:ser>
        <c:dLbls>
          <c:showLegendKey val="0"/>
          <c:showVal val="0"/>
          <c:showCatName val="0"/>
          <c:showSerName val="0"/>
          <c:showPercent val="0"/>
          <c:showBubbleSize val="0"/>
        </c:dLbls>
        <c:gapWidth val="219"/>
        <c:overlap val="-27"/>
        <c:axId val="138981376"/>
        <c:axId val="39282944"/>
      </c:barChart>
      <c:catAx>
        <c:axId val="13898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82944"/>
        <c:crosses val="autoZero"/>
        <c:auto val="1"/>
        <c:lblAlgn val="ctr"/>
        <c:lblOffset val="100"/>
        <c:noMultiLvlLbl val="0"/>
      </c:catAx>
      <c:valAx>
        <c:axId val="3928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98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全身麻酔の手術</a:t>
            </a:r>
          </a:p>
        </c:rich>
      </c:tx>
      <c:overlay val="0"/>
      <c:spPr>
        <a:noFill/>
        <a:ln>
          <a:noFill/>
        </a:ln>
        <a:effectLst/>
      </c:spPr>
    </c:title>
    <c:autoTitleDeleted val="0"/>
    <c:plotArea>
      <c:layout/>
      <c:barChart>
        <c:barDir val="col"/>
        <c:grouping val="clustered"/>
        <c:varyColors val="0"/>
        <c:ser>
          <c:idx val="0"/>
          <c:order val="0"/>
          <c:tx>
            <c:strRef>
              <c:f>'p6 湖南'!$F$1</c:f>
              <c:strCache>
                <c:ptCount val="1"/>
                <c:pt idx="0">
                  <c:v>全身麻酔の手術</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3071-496B-B8C6-B98315A1A719}"/>
              </c:ext>
            </c:extLst>
          </c:dPt>
          <c:cat>
            <c:strRef>
              <c:f>'p6 湖南'!$A$2:$A$6</c:f>
              <c:strCache>
                <c:ptCount val="5"/>
                <c:pt idx="0">
                  <c:v>A病院</c:v>
                </c:pt>
                <c:pt idx="1">
                  <c:v>B病院</c:v>
                </c:pt>
                <c:pt idx="2">
                  <c:v>C病院</c:v>
                </c:pt>
                <c:pt idx="3">
                  <c:v>D病院</c:v>
                </c:pt>
                <c:pt idx="4">
                  <c:v>E病院</c:v>
                </c:pt>
              </c:strCache>
            </c:strRef>
          </c:cat>
          <c:val>
            <c:numRef>
              <c:f>'p6 湖南'!$F$2:$F$6</c:f>
              <c:numCache>
                <c:formatCode>General</c:formatCode>
                <c:ptCount val="5"/>
                <c:pt idx="0">
                  <c:v>159</c:v>
                </c:pt>
                <c:pt idx="1">
                  <c:v>200</c:v>
                </c:pt>
                <c:pt idx="2">
                  <c:v>169</c:v>
                </c:pt>
                <c:pt idx="3">
                  <c:v>14</c:v>
                </c:pt>
                <c:pt idx="4">
                  <c:v>23</c:v>
                </c:pt>
              </c:numCache>
            </c:numRef>
          </c:val>
          <c:extLst xmlns:c16r2="http://schemas.microsoft.com/office/drawing/2015/06/chart">
            <c:ext xmlns:c16="http://schemas.microsoft.com/office/drawing/2014/chart" uri="{C3380CC4-5D6E-409C-BE32-E72D297353CC}">
              <c16:uniqueId val="{00000002-3071-496B-B8C6-B98315A1A719}"/>
            </c:ext>
          </c:extLst>
        </c:ser>
        <c:dLbls>
          <c:showLegendKey val="0"/>
          <c:showVal val="0"/>
          <c:showCatName val="0"/>
          <c:showSerName val="0"/>
          <c:showPercent val="0"/>
          <c:showBubbleSize val="0"/>
        </c:dLbls>
        <c:gapWidth val="219"/>
        <c:overlap val="-27"/>
        <c:axId val="140460032"/>
        <c:axId val="140314304"/>
      </c:barChart>
      <c:catAx>
        <c:axId val="14046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14304"/>
        <c:crosses val="autoZero"/>
        <c:auto val="1"/>
        <c:lblAlgn val="ctr"/>
        <c:lblOffset val="100"/>
        <c:noMultiLvlLbl val="0"/>
      </c:catAx>
      <c:valAx>
        <c:axId val="140314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460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人工心肺を用いた手術</a:t>
            </a:r>
          </a:p>
        </c:rich>
      </c:tx>
      <c:overlay val="0"/>
      <c:spPr>
        <a:noFill/>
        <a:ln>
          <a:noFill/>
        </a:ln>
        <a:effectLst/>
      </c:spPr>
    </c:title>
    <c:autoTitleDeleted val="0"/>
    <c:plotArea>
      <c:layout/>
      <c:barChart>
        <c:barDir val="col"/>
        <c:grouping val="clustered"/>
        <c:varyColors val="0"/>
        <c:ser>
          <c:idx val="0"/>
          <c:order val="0"/>
          <c:tx>
            <c:strRef>
              <c:f>'p6 湖南'!$G$1</c:f>
              <c:strCache>
                <c:ptCount val="1"/>
                <c:pt idx="0">
                  <c:v>人工心肺を用いた手術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湖南'!$G$2:$G$6</c:f>
              <c:numCache>
                <c:formatCode>General</c:formatCode>
                <c:ptCount val="5"/>
                <c:pt idx="0">
                  <c:v>2</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0-F345-41D8-BE27-FC2A8315591B}"/>
            </c:ext>
          </c:extLst>
        </c:ser>
        <c:dLbls>
          <c:showLegendKey val="0"/>
          <c:showVal val="0"/>
          <c:showCatName val="0"/>
          <c:showSerName val="0"/>
          <c:showPercent val="0"/>
          <c:showBubbleSize val="0"/>
        </c:dLbls>
        <c:gapWidth val="219"/>
        <c:overlap val="-27"/>
        <c:axId val="140461568"/>
        <c:axId val="140318912"/>
      </c:barChart>
      <c:catAx>
        <c:axId val="14046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18912"/>
        <c:crosses val="autoZero"/>
        <c:auto val="1"/>
        <c:lblAlgn val="ctr"/>
        <c:lblOffset val="100"/>
        <c:noMultiLvlLbl val="0"/>
      </c:catAx>
      <c:valAx>
        <c:axId val="14031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461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胸腔鏡下手術</a:t>
            </a:r>
          </a:p>
        </c:rich>
      </c:tx>
      <c:overlay val="0"/>
      <c:spPr>
        <a:noFill/>
        <a:ln>
          <a:noFill/>
        </a:ln>
        <a:effectLst/>
      </c:spPr>
    </c:title>
    <c:autoTitleDeleted val="0"/>
    <c:plotArea>
      <c:layout/>
      <c:barChart>
        <c:barDir val="col"/>
        <c:grouping val="clustered"/>
        <c:varyColors val="0"/>
        <c:ser>
          <c:idx val="0"/>
          <c:order val="0"/>
          <c:tx>
            <c:strRef>
              <c:f>'p6 湖南'!$H$1</c:f>
              <c:strCache>
                <c:ptCount val="1"/>
                <c:pt idx="0">
                  <c:v>胸腔鏡下手術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湖南'!$H$2:$H$6</c:f>
              <c:numCache>
                <c:formatCode>General</c:formatCode>
                <c:ptCount val="5"/>
                <c:pt idx="0">
                  <c:v>13</c:v>
                </c:pt>
                <c:pt idx="1">
                  <c:v>5</c:v>
                </c:pt>
                <c:pt idx="2">
                  <c:v>2</c:v>
                </c:pt>
                <c:pt idx="3">
                  <c:v>0</c:v>
                </c:pt>
                <c:pt idx="4">
                  <c:v>0</c:v>
                </c:pt>
              </c:numCache>
            </c:numRef>
          </c:val>
          <c:extLst xmlns:c16r2="http://schemas.microsoft.com/office/drawing/2015/06/chart">
            <c:ext xmlns:c16="http://schemas.microsoft.com/office/drawing/2014/chart" uri="{C3380CC4-5D6E-409C-BE32-E72D297353CC}">
              <c16:uniqueId val="{00000000-EF9E-4E98-92AF-756576E5B929}"/>
            </c:ext>
          </c:extLst>
        </c:ser>
        <c:dLbls>
          <c:showLegendKey val="0"/>
          <c:showVal val="0"/>
          <c:showCatName val="0"/>
          <c:showSerName val="0"/>
          <c:showPercent val="0"/>
          <c:showBubbleSize val="0"/>
        </c:dLbls>
        <c:gapWidth val="219"/>
        <c:overlap val="-27"/>
        <c:axId val="140463104"/>
        <c:axId val="140361728"/>
      </c:barChart>
      <c:catAx>
        <c:axId val="14046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61728"/>
        <c:crosses val="autoZero"/>
        <c:auto val="1"/>
        <c:lblAlgn val="ctr"/>
        <c:lblOffset val="100"/>
        <c:noMultiLvlLbl val="0"/>
      </c:catAx>
      <c:valAx>
        <c:axId val="140361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463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腹腔鏡下手術</a:t>
            </a:r>
          </a:p>
        </c:rich>
      </c:tx>
      <c:overlay val="0"/>
      <c:spPr>
        <a:noFill/>
        <a:ln>
          <a:noFill/>
        </a:ln>
        <a:effectLst/>
      </c:spPr>
    </c:title>
    <c:autoTitleDeleted val="0"/>
    <c:plotArea>
      <c:layout/>
      <c:barChart>
        <c:barDir val="col"/>
        <c:grouping val="clustered"/>
        <c:varyColors val="0"/>
        <c:ser>
          <c:idx val="0"/>
          <c:order val="0"/>
          <c:tx>
            <c:strRef>
              <c:f>'p6 湖南'!$I$1</c:f>
              <c:strCache>
                <c:ptCount val="1"/>
                <c:pt idx="0">
                  <c:v>腹腔鏡下手術</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1704-4EF7-9744-300CE2103226}"/>
              </c:ext>
            </c:extLst>
          </c:dPt>
          <c:cat>
            <c:strRef>
              <c:f>'p6 湖南'!$A$2:$A$6</c:f>
              <c:strCache>
                <c:ptCount val="5"/>
                <c:pt idx="0">
                  <c:v>A病院</c:v>
                </c:pt>
                <c:pt idx="1">
                  <c:v>B病院</c:v>
                </c:pt>
                <c:pt idx="2">
                  <c:v>C病院</c:v>
                </c:pt>
                <c:pt idx="3">
                  <c:v>D病院</c:v>
                </c:pt>
                <c:pt idx="4">
                  <c:v>E病院</c:v>
                </c:pt>
              </c:strCache>
            </c:strRef>
          </c:cat>
          <c:val>
            <c:numRef>
              <c:f>'p6 湖南'!$I$2:$I$6</c:f>
              <c:numCache>
                <c:formatCode>General</c:formatCode>
                <c:ptCount val="5"/>
                <c:pt idx="0">
                  <c:v>38</c:v>
                </c:pt>
                <c:pt idx="1">
                  <c:v>68</c:v>
                </c:pt>
                <c:pt idx="2">
                  <c:v>35</c:v>
                </c:pt>
                <c:pt idx="3">
                  <c:v>4</c:v>
                </c:pt>
                <c:pt idx="4">
                  <c:v>2</c:v>
                </c:pt>
              </c:numCache>
            </c:numRef>
          </c:val>
          <c:extLst xmlns:c16r2="http://schemas.microsoft.com/office/drawing/2015/06/chart">
            <c:ext xmlns:c16="http://schemas.microsoft.com/office/drawing/2014/chart" uri="{C3380CC4-5D6E-409C-BE32-E72D297353CC}">
              <c16:uniqueId val="{00000002-1704-4EF7-9744-300CE2103226}"/>
            </c:ext>
          </c:extLst>
        </c:ser>
        <c:dLbls>
          <c:showLegendKey val="0"/>
          <c:showVal val="0"/>
          <c:showCatName val="0"/>
          <c:showSerName val="0"/>
          <c:showPercent val="0"/>
          <c:showBubbleSize val="0"/>
        </c:dLbls>
        <c:gapWidth val="219"/>
        <c:overlap val="-27"/>
        <c:axId val="140547072"/>
        <c:axId val="140363456"/>
      </c:barChart>
      <c:catAx>
        <c:axId val="14054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63456"/>
        <c:crosses val="autoZero"/>
        <c:auto val="1"/>
        <c:lblAlgn val="ctr"/>
        <c:lblOffset val="100"/>
        <c:noMultiLvlLbl val="0"/>
      </c:catAx>
      <c:valAx>
        <c:axId val="140363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54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経皮的冠動脈形成術</a:t>
            </a:r>
          </a:p>
        </c:rich>
      </c:tx>
      <c:overlay val="0"/>
      <c:spPr>
        <a:noFill/>
        <a:ln>
          <a:noFill/>
        </a:ln>
        <a:effectLst/>
      </c:spPr>
    </c:title>
    <c:autoTitleDeleted val="0"/>
    <c:plotArea>
      <c:layout/>
      <c:barChart>
        <c:barDir val="col"/>
        <c:grouping val="clustered"/>
        <c:varyColors val="0"/>
        <c:ser>
          <c:idx val="0"/>
          <c:order val="0"/>
          <c:tx>
            <c:strRef>
              <c:f>'p6 湖南'!$J$1</c:f>
              <c:strCache>
                <c:ptCount val="1"/>
                <c:pt idx="0">
                  <c:v>経皮的冠動脈形成術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湖南'!$J$2:$J$6</c:f>
              <c:numCache>
                <c:formatCode>General</c:formatCode>
                <c:ptCount val="5"/>
                <c:pt idx="0">
                  <c:v>26</c:v>
                </c:pt>
                <c:pt idx="1">
                  <c:v>28</c:v>
                </c:pt>
                <c:pt idx="2">
                  <c:v>35</c:v>
                </c:pt>
                <c:pt idx="3">
                  <c:v>0</c:v>
                </c:pt>
                <c:pt idx="4">
                  <c:v>0</c:v>
                </c:pt>
              </c:numCache>
            </c:numRef>
          </c:val>
          <c:extLst xmlns:c16r2="http://schemas.microsoft.com/office/drawing/2015/06/chart">
            <c:ext xmlns:c16="http://schemas.microsoft.com/office/drawing/2014/chart" uri="{C3380CC4-5D6E-409C-BE32-E72D297353CC}">
              <c16:uniqueId val="{00000000-5352-4F48-B9A7-9E7425A37D5D}"/>
            </c:ext>
          </c:extLst>
        </c:ser>
        <c:dLbls>
          <c:showLegendKey val="0"/>
          <c:showVal val="0"/>
          <c:showCatName val="0"/>
          <c:showSerName val="0"/>
          <c:showPercent val="0"/>
          <c:showBubbleSize val="0"/>
        </c:dLbls>
        <c:gapWidth val="219"/>
        <c:overlap val="-27"/>
        <c:axId val="140548096"/>
        <c:axId val="140362304"/>
      </c:barChart>
      <c:catAx>
        <c:axId val="14054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62304"/>
        <c:crosses val="autoZero"/>
        <c:auto val="1"/>
        <c:lblAlgn val="ctr"/>
        <c:lblOffset val="100"/>
        <c:noMultiLvlLbl val="0"/>
      </c:catAx>
      <c:valAx>
        <c:axId val="14036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54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化学療法</a:t>
            </a:r>
          </a:p>
        </c:rich>
      </c:tx>
      <c:overlay val="0"/>
      <c:spPr>
        <a:noFill/>
        <a:ln>
          <a:noFill/>
        </a:ln>
        <a:effectLst/>
      </c:spPr>
    </c:title>
    <c:autoTitleDeleted val="0"/>
    <c:plotArea>
      <c:layout/>
      <c:barChart>
        <c:barDir val="col"/>
        <c:grouping val="clustered"/>
        <c:varyColors val="0"/>
        <c:ser>
          <c:idx val="0"/>
          <c:order val="0"/>
          <c:tx>
            <c:strRef>
              <c:f>'p6 湖南'!$K$1</c:f>
              <c:strCache>
                <c:ptCount val="1"/>
                <c:pt idx="0">
                  <c:v>化学療法</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AEB5-4604-891A-D298C43A7CC9}"/>
              </c:ext>
            </c:extLst>
          </c:dPt>
          <c:cat>
            <c:strRef>
              <c:f>'p6 湖南'!$A$2:$A$6</c:f>
              <c:strCache>
                <c:ptCount val="5"/>
                <c:pt idx="0">
                  <c:v>A病院</c:v>
                </c:pt>
                <c:pt idx="1">
                  <c:v>B病院</c:v>
                </c:pt>
                <c:pt idx="2">
                  <c:v>C病院</c:v>
                </c:pt>
                <c:pt idx="3">
                  <c:v>D病院</c:v>
                </c:pt>
                <c:pt idx="4">
                  <c:v>E病院</c:v>
                </c:pt>
              </c:strCache>
            </c:strRef>
          </c:cat>
          <c:val>
            <c:numRef>
              <c:f>'p6 湖南'!$K$2:$K$6</c:f>
              <c:numCache>
                <c:formatCode>General</c:formatCode>
                <c:ptCount val="5"/>
                <c:pt idx="0">
                  <c:v>289</c:v>
                </c:pt>
                <c:pt idx="1">
                  <c:v>143</c:v>
                </c:pt>
                <c:pt idx="2">
                  <c:v>285</c:v>
                </c:pt>
                <c:pt idx="3">
                  <c:v>4</c:v>
                </c:pt>
                <c:pt idx="4">
                  <c:v>1</c:v>
                </c:pt>
              </c:numCache>
            </c:numRef>
          </c:val>
          <c:extLst xmlns:c16r2="http://schemas.microsoft.com/office/drawing/2015/06/chart">
            <c:ext xmlns:c16="http://schemas.microsoft.com/office/drawing/2014/chart" uri="{C3380CC4-5D6E-409C-BE32-E72D297353CC}">
              <c16:uniqueId val="{00000002-AEB5-4604-891A-D298C43A7CC9}"/>
            </c:ext>
          </c:extLst>
        </c:ser>
        <c:dLbls>
          <c:showLegendKey val="0"/>
          <c:showVal val="0"/>
          <c:showCatName val="0"/>
          <c:showSerName val="0"/>
          <c:showPercent val="0"/>
          <c:showBubbleSize val="0"/>
        </c:dLbls>
        <c:gapWidth val="219"/>
        <c:overlap val="-27"/>
        <c:axId val="140549632"/>
        <c:axId val="140366912"/>
      </c:barChart>
      <c:catAx>
        <c:axId val="14054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66912"/>
        <c:crosses val="autoZero"/>
        <c:auto val="1"/>
        <c:lblAlgn val="ctr"/>
        <c:lblOffset val="100"/>
        <c:noMultiLvlLbl val="0"/>
      </c:catAx>
      <c:valAx>
        <c:axId val="14036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54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放射線治療</a:t>
            </a:r>
          </a:p>
        </c:rich>
      </c:tx>
      <c:overlay val="0"/>
      <c:spPr>
        <a:noFill/>
        <a:ln>
          <a:noFill/>
        </a:ln>
        <a:effectLst/>
      </c:spPr>
    </c:title>
    <c:autoTitleDeleted val="0"/>
    <c:plotArea>
      <c:layout/>
      <c:barChart>
        <c:barDir val="col"/>
        <c:grouping val="clustered"/>
        <c:varyColors val="0"/>
        <c:ser>
          <c:idx val="0"/>
          <c:order val="0"/>
          <c:tx>
            <c:strRef>
              <c:f>'p6 湖南'!$L$1</c:f>
              <c:strCache>
                <c:ptCount val="1"/>
                <c:pt idx="0">
                  <c:v>放射線治療</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湖南'!$L$2:$L$6</c:f>
              <c:numCache>
                <c:formatCode>General</c:formatCode>
                <c:ptCount val="5"/>
                <c:pt idx="0">
                  <c:v>33</c:v>
                </c:pt>
                <c:pt idx="1">
                  <c:v>7</c:v>
                </c:pt>
                <c:pt idx="2">
                  <c:v>9</c:v>
                </c:pt>
                <c:pt idx="3">
                  <c:v>0</c:v>
                </c:pt>
                <c:pt idx="4">
                  <c:v>0</c:v>
                </c:pt>
              </c:numCache>
            </c:numRef>
          </c:val>
          <c:extLst xmlns:c16r2="http://schemas.microsoft.com/office/drawing/2015/06/chart">
            <c:ext xmlns:c16="http://schemas.microsoft.com/office/drawing/2014/chart" uri="{C3380CC4-5D6E-409C-BE32-E72D297353CC}">
              <c16:uniqueId val="{00000000-47EE-453F-9469-90BEEBB00B93}"/>
            </c:ext>
          </c:extLst>
        </c:ser>
        <c:dLbls>
          <c:showLegendKey val="0"/>
          <c:showVal val="0"/>
          <c:showCatName val="0"/>
          <c:showSerName val="0"/>
          <c:showPercent val="0"/>
          <c:showBubbleSize val="0"/>
        </c:dLbls>
        <c:gapWidth val="219"/>
        <c:overlap val="-27"/>
        <c:axId val="140826624"/>
        <c:axId val="140368640"/>
      </c:barChart>
      <c:catAx>
        <c:axId val="1408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68640"/>
        <c:crosses val="autoZero"/>
        <c:auto val="1"/>
        <c:lblAlgn val="ctr"/>
        <c:lblOffset val="100"/>
        <c:noMultiLvlLbl val="0"/>
      </c:catAx>
      <c:valAx>
        <c:axId val="140368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82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救急車の受入件数</a:t>
            </a:r>
          </a:p>
        </c:rich>
      </c:tx>
      <c:overlay val="0"/>
      <c:spPr>
        <a:noFill/>
        <a:ln>
          <a:noFill/>
        </a:ln>
        <a:effectLst/>
      </c:spPr>
    </c:title>
    <c:autoTitleDeleted val="0"/>
    <c:plotArea>
      <c:layout/>
      <c:barChart>
        <c:barDir val="col"/>
        <c:grouping val="clustered"/>
        <c:varyColors val="0"/>
        <c:ser>
          <c:idx val="0"/>
          <c:order val="0"/>
          <c:tx>
            <c:strRef>
              <c:f>'p6 湖南'!$M$1</c:f>
              <c:strCache>
                <c:ptCount val="1"/>
                <c:pt idx="0">
                  <c:v>救急車の受入件数</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0B88-4031-8909-E4B40FCDC64D}"/>
              </c:ext>
            </c:extLst>
          </c:dPt>
          <c:cat>
            <c:strRef>
              <c:f>'p6 湖南'!$A$2:$A$6</c:f>
              <c:strCache>
                <c:ptCount val="5"/>
                <c:pt idx="0">
                  <c:v>A病院</c:v>
                </c:pt>
                <c:pt idx="1">
                  <c:v>B病院</c:v>
                </c:pt>
                <c:pt idx="2">
                  <c:v>C病院</c:v>
                </c:pt>
                <c:pt idx="3">
                  <c:v>D病院</c:v>
                </c:pt>
                <c:pt idx="4">
                  <c:v>E病院</c:v>
                </c:pt>
              </c:strCache>
            </c:strRef>
          </c:cat>
          <c:val>
            <c:numRef>
              <c:f>'p6 湖南'!$M$2:$M$6</c:f>
              <c:numCache>
                <c:formatCode>General</c:formatCode>
                <c:ptCount val="5"/>
                <c:pt idx="0">
                  <c:v>1815</c:v>
                </c:pt>
                <c:pt idx="1">
                  <c:v>3154</c:v>
                </c:pt>
                <c:pt idx="2">
                  <c:v>6183</c:v>
                </c:pt>
                <c:pt idx="3">
                  <c:v>611</c:v>
                </c:pt>
                <c:pt idx="4">
                  <c:v>541</c:v>
                </c:pt>
              </c:numCache>
            </c:numRef>
          </c:val>
          <c:extLst xmlns:c16r2="http://schemas.microsoft.com/office/drawing/2015/06/chart">
            <c:ext xmlns:c16="http://schemas.microsoft.com/office/drawing/2014/chart" uri="{C3380CC4-5D6E-409C-BE32-E72D297353CC}">
              <c16:uniqueId val="{00000002-0B88-4031-8909-E4B40FCDC64D}"/>
            </c:ext>
          </c:extLst>
        </c:ser>
        <c:dLbls>
          <c:showLegendKey val="0"/>
          <c:showVal val="0"/>
          <c:showCatName val="0"/>
          <c:showSerName val="0"/>
          <c:showPercent val="0"/>
          <c:showBubbleSize val="0"/>
        </c:dLbls>
        <c:gapWidth val="219"/>
        <c:overlap val="-27"/>
        <c:axId val="140828160"/>
        <c:axId val="140730944"/>
      </c:barChart>
      <c:catAx>
        <c:axId val="14082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730944"/>
        <c:crosses val="autoZero"/>
        <c:auto val="1"/>
        <c:lblAlgn val="ctr"/>
        <c:lblOffset val="100"/>
        <c:noMultiLvlLbl val="0"/>
      </c:catAx>
      <c:valAx>
        <c:axId val="14073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82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75000"/>
              </a:schemeClr>
            </a:solidFill>
            <a:ln>
              <a:noFill/>
            </a:ln>
            <a:effectLst/>
          </c:spPr>
          <c:invertIfNegative val="0"/>
          <c:cat>
            <c:strRef>
              <c:f>'スライド19～21'!$C$19:$C$26</c:f>
              <c:strCache>
                <c:ptCount val="8"/>
                <c:pt idx="0">
                  <c:v>特定機能病院一般病棟入院基本料等</c:v>
                </c:pt>
                <c:pt idx="1">
                  <c:v>周産期・新生児・小児集中治療室管理料等</c:v>
                </c:pt>
                <c:pt idx="2">
                  <c:v>緩和ケア病棟入院料</c:v>
                </c:pt>
                <c:pt idx="3">
                  <c:v>地域包括ケア病棟（療養）</c:v>
                </c:pt>
                <c:pt idx="4">
                  <c:v>一般病棟7対1</c:v>
                </c:pt>
                <c:pt idx="5">
                  <c:v>救命救急入院料・特定集中治療室管理料等</c:v>
                </c:pt>
                <c:pt idx="6">
                  <c:v>回復期リハ病棟（一般）</c:v>
                </c:pt>
                <c:pt idx="7">
                  <c:v>地域包括ケア病棟（一般）</c:v>
                </c:pt>
              </c:strCache>
            </c:strRef>
          </c:cat>
          <c:val>
            <c:numRef>
              <c:f>'スライド19～21'!$D$19:$D$26</c:f>
              <c:numCache>
                <c:formatCode>#,##0;"▲ "#,##0</c:formatCode>
                <c:ptCount val="8"/>
                <c:pt idx="0">
                  <c:v>54</c:v>
                </c:pt>
                <c:pt idx="1">
                  <c:v>90</c:v>
                </c:pt>
                <c:pt idx="2">
                  <c:v>109</c:v>
                </c:pt>
                <c:pt idx="3">
                  <c:v>133</c:v>
                </c:pt>
                <c:pt idx="4">
                  <c:v>188</c:v>
                </c:pt>
                <c:pt idx="5">
                  <c:v>319</c:v>
                </c:pt>
                <c:pt idx="6">
                  <c:v>494</c:v>
                </c:pt>
                <c:pt idx="7">
                  <c:v>1232</c:v>
                </c:pt>
              </c:numCache>
            </c:numRef>
          </c:val>
          <c:extLst xmlns:c16r2="http://schemas.microsoft.com/office/drawing/2015/06/chart">
            <c:ext xmlns:c16="http://schemas.microsoft.com/office/drawing/2014/chart" uri="{C3380CC4-5D6E-409C-BE32-E72D297353CC}">
              <c16:uniqueId val="{00000000-F567-42A8-A675-BEB431AB10CD}"/>
            </c:ext>
          </c:extLst>
        </c:ser>
        <c:dLbls>
          <c:showLegendKey val="0"/>
          <c:showVal val="0"/>
          <c:showCatName val="0"/>
          <c:showSerName val="0"/>
          <c:showPercent val="0"/>
          <c:showBubbleSize val="0"/>
        </c:dLbls>
        <c:gapWidth val="88"/>
        <c:axId val="140996608"/>
        <c:axId val="140369216"/>
      </c:barChart>
      <c:catAx>
        <c:axId val="140996608"/>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40369216"/>
        <c:crosses val="autoZero"/>
        <c:auto val="1"/>
        <c:lblAlgn val="ctr"/>
        <c:lblOffset val="100"/>
        <c:noMultiLvlLbl val="0"/>
      </c:catAx>
      <c:valAx>
        <c:axId val="140369216"/>
        <c:scaling>
          <c:orientation val="minMax"/>
        </c:scaling>
        <c:delete val="0"/>
        <c:axPos val="b"/>
        <c:majorGridlines>
          <c:spPr>
            <a:ln w="15875" cap="flat" cmpd="sng" algn="ctr">
              <a:solidFill>
                <a:schemeClr val="tx1">
                  <a:lumMod val="15000"/>
                  <a:lumOff val="85000"/>
                </a:schemeClr>
              </a:solidFill>
              <a:prstDash val="sysDot"/>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4099660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AD403D"/>
            </a:solidFill>
            <a:ln>
              <a:noFill/>
            </a:ln>
            <a:effectLst/>
          </c:spPr>
          <c:invertIfNegative val="0"/>
          <c:cat>
            <c:strRef>
              <c:f>'スライド19～21'!$C$27:$C$36</c:f>
              <c:strCache>
                <c:ptCount val="10"/>
                <c:pt idx="0">
                  <c:v>介護療養病床</c:v>
                </c:pt>
                <c:pt idx="1">
                  <c:v>医療療養病床</c:v>
                </c:pt>
                <c:pt idx="2">
                  <c:v>一般病棟15対1</c:v>
                </c:pt>
                <c:pt idx="3">
                  <c:v>一般病棟13対1</c:v>
                </c:pt>
                <c:pt idx="4">
                  <c:v>障害者施設等</c:v>
                </c:pt>
                <c:pt idx="5">
                  <c:v>一般病棟10対1</c:v>
                </c:pt>
                <c:pt idx="6">
                  <c:v>回復期リハ病棟（療養）</c:v>
                </c:pt>
                <c:pt idx="7">
                  <c:v>小児入院管理料</c:v>
                </c:pt>
                <c:pt idx="8">
                  <c:v>一般病棟特別入院基本料</c:v>
                </c:pt>
                <c:pt idx="9">
                  <c:v>特殊疾患病棟</c:v>
                </c:pt>
              </c:strCache>
            </c:strRef>
          </c:cat>
          <c:val>
            <c:numRef>
              <c:f>'スライド19～21'!$D$27:$D$36</c:f>
              <c:numCache>
                <c:formatCode>#,##0;"▲ "#,##0</c:formatCode>
                <c:ptCount val="10"/>
                <c:pt idx="0">
                  <c:v>-1207</c:v>
                </c:pt>
                <c:pt idx="1">
                  <c:v>-544</c:v>
                </c:pt>
                <c:pt idx="2">
                  <c:v>-400</c:v>
                </c:pt>
                <c:pt idx="3">
                  <c:v>-380</c:v>
                </c:pt>
                <c:pt idx="4">
                  <c:v>-380</c:v>
                </c:pt>
                <c:pt idx="5">
                  <c:v>-171</c:v>
                </c:pt>
                <c:pt idx="6">
                  <c:v>-63</c:v>
                </c:pt>
                <c:pt idx="7">
                  <c:v>-61</c:v>
                </c:pt>
                <c:pt idx="8">
                  <c:v>-29</c:v>
                </c:pt>
                <c:pt idx="9">
                  <c:v>-6</c:v>
                </c:pt>
              </c:numCache>
            </c:numRef>
          </c:val>
          <c:extLst xmlns:c16r2="http://schemas.microsoft.com/office/drawing/2015/06/chart">
            <c:ext xmlns:c16="http://schemas.microsoft.com/office/drawing/2014/chart" uri="{C3380CC4-5D6E-409C-BE32-E72D297353CC}">
              <c16:uniqueId val="{00000000-CB0B-4DA8-B181-EED148A48C94}"/>
            </c:ext>
          </c:extLst>
        </c:ser>
        <c:dLbls>
          <c:showLegendKey val="0"/>
          <c:showVal val="0"/>
          <c:showCatName val="0"/>
          <c:showSerName val="0"/>
          <c:showPercent val="0"/>
          <c:showBubbleSize val="0"/>
        </c:dLbls>
        <c:gapWidth val="88"/>
        <c:axId val="140998144"/>
        <c:axId val="140734400"/>
      </c:barChart>
      <c:catAx>
        <c:axId val="140998144"/>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734400"/>
        <c:crosses val="autoZero"/>
        <c:auto val="1"/>
        <c:lblAlgn val="ctr"/>
        <c:lblOffset val="100"/>
        <c:noMultiLvlLbl val="0"/>
      </c:catAx>
      <c:valAx>
        <c:axId val="140734400"/>
        <c:scaling>
          <c:orientation val="minMax"/>
        </c:scaling>
        <c:delete val="0"/>
        <c:axPos val="t"/>
        <c:majorGridlines>
          <c:spPr>
            <a:ln w="15875" cap="flat" cmpd="sng" algn="ctr">
              <a:solidFill>
                <a:schemeClr val="tx1">
                  <a:lumMod val="15000"/>
                  <a:lumOff val="85000"/>
                </a:schemeClr>
              </a:solidFill>
              <a:prstDash val="sysDot"/>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4099814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'p6 湖南'!$M$1</c:f>
              <c:strCache>
                <c:ptCount val="1"/>
                <c:pt idx="0">
                  <c:v>救急車の受入件数</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E5DA-48F0-BDA5-5FD069C6CB91}"/>
              </c:ext>
            </c:extLst>
          </c:dPt>
          <c:cat>
            <c:strRef>
              <c:f>'p6 湖南'!$A$2:$A$6</c:f>
              <c:strCache>
                <c:ptCount val="5"/>
                <c:pt idx="0">
                  <c:v>A病院</c:v>
                </c:pt>
                <c:pt idx="1">
                  <c:v>B病院</c:v>
                </c:pt>
                <c:pt idx="2">
                  <c:v>C病院</c:v>
                </c:pt>
                <c:pt idx="3">
                  <c:v>D病院</c:v>
                </c:pt>
                <c:pt idx="4">
                  <c:v>E病院</c:v>
                </c:pt>
              </c:strCache>
            </c:strRef>
          </c:cat>
          <c:val>
            <c:numRef>
              <c:f>'p6 湖南'!$M$2:$M$6</c:f>
              <c:numCache>
                <c:formatCode>General</c:formatCode>
                <c:ptCount val="5"/>
                <c:pt idx="0">
                  <c:v>1815</c:v>
                </c:pt>
                <c:pt idx="1">
                  <c:v>3154</c:v>
                </c:pt>
                <c:pt idx="2">
                  <c:v>6183</c:v>
                </c:pt>
                <c:pt idx="3">
                  <c:v>611</c:v>
                </c:pt>
                <c:pt idx="4">
                  <c:v>541</c:v>
                </c:pt>
              </c:numCache>
            </c:numRef>
          </c:val>
          <c:extLst xmlns:c16r2="http://schemas.microsoft.com/office/drawing/2015/06/chart">
            <c:ext xmlns:c16="http://schemas.microsoft.com/office/drawing/2014/chart" uri="{C3380CC4-5D6E-409C-BE32-E72D297353CC}">
              <c16:uniqueId val="{00000002-E5DA-48F0-BDA5-5FD069C6CB91}"/>
            </c:ext>
          </c:extLst>
        </c:ser>
        <c:dLbls>
          <c:showLegendKey val="0"/>
          <c:showVal val="0"/>
          <c:showCatName val="0"/>
          <c:showSerName val="0"/>
          <c:showPercent val="0"/>
          <c:showBubbleSize val="0"/>
        </c:dLbls>
        <c:gapWidth val="219"/>
        <c:overlap val="-27"/>
        <c:axId val="139329024"/>
        <c:axId val="39286400"/>
      </c:barChart>
      <c:catAx>
        <c:axId val="13932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86400"/>
        <c:crosses val="autoZero"/>
        <c:auto val="1"/>
        <c:lblAlgn val="ctr"/>
        <c:lblOffset val="100"/>
        <c:noMultiLvlLbl val="0"/>
      </c:catAx>
      <c:valAx>
        <c:axId val="3928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32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zh-TW" altLang="en-US" sz="1200" dirty="0">
                <a:latin typeface="游ゴシック" panose="020B0400000000000000" pitchFamily="50" charset="-128"/>
                <a:ea typeface="游ゴシック" panose="020B0400000000000000" pitchFamily="50" charset="-128"/>
              </a:rPr>
              <a:t>経皮的冠動脈形成術</a:t>
            </a:r>
          </a:p>
        </c:rich>
      </c:tx>
      <c:layout/>
      <c:overlay val="0"/>
      <c:spPr>
        <a:noFill/>
        <a:ln>
          <a:noFill/>
        </a:ln>
        <a:effectLst/>
      </c:spPr>
    </c:title>
    <c:autoTitleDeleted val="0"/>
    <c:plotArea>
      <c:layout/>
      <c:barChart>
        <c:barDir val="col"/>
        <c:grouping val="clustered"/>
        <c:varyColors val="0"/>
        <c:ser>
          <c:idx val="0"/>
          <c:order val="0"/>
          <c:tx>
            <c:strRef>
              <c:f>'p6 湖南'!$J$1</c:f>
              <c:strCache>
                <c:ptCount val="1"/>
                <c:pt idx="0">
                  <c:v>経皮的冠動脈形成術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湖南'!$J$2:$J$6</c:f>
              <c:numCache>
                <c:formatCode>General</c:formatCode>
                <c:ptCount val="5"/>
                <c:pt idx="0">
                  <c:v>26</c:v>
                </c:pt>
                <c:pt idx="1">
                  <c:v>28</c:v>
                </c:pt>
                <c:pt idx="2">
                  <c:v>35</c:v>
                </c:pt>
                <c:pt idx="3">
                  <c:v>0</c:v>
                </c:pt>
                <c:pt idx="4">
                  <c:v>0</c:v>
                </c:pt>
              </c:numCache>
            </c:numRef>
          </c:val>
          <c:extLst xmlns:c16r2="http://schemas.microsoft.com/office/drawing/2015/06/chart">
            <c:ext xmlns:c16="http://schemas.microsoft.com/office/drawing/2014/chart" uri="{C3380CC4-5D6E-409C-BE32-E72D297353CC}">
              <c16:uniqueId val="{00000000-6C91-4534-92AE-DD54BD15C300}"/>
            </c:ext>
          </c:extLst>
        </c:ser>
        <c:dLbls>
          <c:showLegendKey val="0"/>
          <c:showVal val="0"/>
          <c:showCatName val="0"/>
          <c:showSerName val="0"/>
          <c:showPercent val="0"/>
          <c:showBubbleSize val="0"/>
        </c:dLbls>
        <c:gapWidth val="219"/>
        <c:overlap val="-27"/>
        <c:axId val="139328000"/>
        <c:axId val="39288128"/>
      </c:barChart>
      <c:catAx>
        <c:axId val="13932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88128"/>
        <c:crosses val="autoZero"/>
        <c:auto val="1"/>
        <c:lblAlgn val="ctr"/>
        <c:lblOffset val="100"/>
        <c:noMultiLvlLbl val="0"/>
      </c:catAx>
      <c:valAx>
        <c:axId val="3928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32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smtClean="0"/>
              <a:t>消化管悪性腫瘍手術</a:t>
            </a:r>
            <a:endParaRPr lang="ja-JP" altLang="en-US" sz="1200" dirty="0"/>
          </a:p>
        </c:rich>
      </c:tx>
      <c:layout/>
      <c:overlay val="0"/>
      <c:spPr>
        <a:noFill/>
        <a:ln>
          <a:noFill/>
        </a:ln>
        <a:effectLst/>
      </c:spPr>
    </c:title>
    <c:autoTitleDeleted val="0"/>
    <c:plotArea>
      <c:layout/>
      <c:barChart>
        <c:barDir val="col"/>
        <c:grouping val="clustered"/>
        <c:varyColors val="0"/>
        <c:ser>
          <c:idx val="0"/>
          <c:order val="0"/>
          <c:tx>
            <c:strRef>
              <c:f>'p6 湖南'!$F$1</c:f>
              <c:strCache>
                <c:ptCount val="1"/>
                <c:pt idx="0">
                  <c:v>全身麻酔の手術</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5C8D-4C58-B7CE-1FB0F470C8D5}"/>
              </c:ext>
            </c:extLst>
          </c:dPt>
          <c:cat>
            <c:strRef>
              <c:f>'p6 湖南'!$A$2:$A$6</c:f>
              <c:strCache>
                <c:ptCount val="5"/>
                <c:pt idx="0">
                  <c:v>A病院</c:v>
                </c:pt>
                <c:pt idx="1">
                  <c:v>B病院</c:v>
                </c:pt>
                <c:pt idx="2">
                  <c:v>C病院</c:v>
                </c:pt>
                <c:pt idx="3">
                  <c:v>D病院</c:v>
                </c:pt>
                <c:pt idx="4">
                  <c:v>E病院</c:v>
                </c:pt>
              </c:strCache>
            </c:strRef>
          </c:cat>
          <c:val>
            <c:numRef>
              <c:f>'p6 湖南'!$F$2:$F$6</c:f>
              <c:numCache>
                <c:formatCode>General</c:formatCode>
                <c:ptCount val="5"/>
                <c:pt idx="0">
                  <c:v>159</c:v>
                </c:pt>
                <c:pt idx="1">
                  <c:v>200</c:v>
                </c:pt>
                <c:pt idx="2">
                  <c:v>169</c:v>
                </c:pt>
                <c:pt idx="3">
                  <c:v>14</c:v>
                </c:pt>
                <c:pt idx="4">
                  <c:v>23</c:v>
                </c:pt>
              </c:numCache>
            </c:numRef>
          </c:val>
          <c:extLst xmlns:c16r2="http://schemas.microsoft.com/office/drawing/2015/06/chart">
            <c:ext xmlns:c16="http://schemas.microsoft.com/office/drawing/2014/chart" uri="{C3380CC4-5D6E-409C-BE32-E72D297353CC}">
              <c16:uniqueId val="{00000002-5C8D-4C58-B7CE-1FB0F470C8D5}"/>
            </c:ext>
          </c:extLst>
        </c:ser>
        <c:dLbls>
          <c:showLegendKey val="0"/>
          <c:showVal val="0"/>
          <c:showCatName val="0"/>
          <c:showSerName val="0"/>
          <c:showPercent val="0"/>
          <c:showBubbleSize val="0"/>
        </c:dLbls>
        <c:gapWidth val="219"/>
        <c:overlap val="-27"/>
        <c:axId val="139213824"/>
        <c:axId val="39286976"/>
      </c:barChart>
      <c:catAx>
        <c:axId val="13921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286976"/>
        <c:crosses val="autoZero"/>
        <c:auto val="1"/>
        <c:lblAlgn val="ctr"/>
        <c:lblOffset val="100"/>
        <c:noMultiLvlLbl val="0"/>
      </c:catAx>
      <c:valAx>
        <c:axId val="3928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21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r>
              <a:rPr lang="ja-JP" altLang="en-US" sz="1050" dirty="0" smtClean="0">
                <a:latin typeface="游ゴシック" panose="020B0400000000000000" pitchFamily="50" charset="-128"/>
                <a:ea typeface="游ゴシック" panose="020B0400000000000000" pitchFamily="50" charset="-128"/>
              </a:rPr>
              <a:t>脳動脈瘤クリッピング術</a:t>
            </a:r>
            <a:endParaRPr lang="zh-TW" altLang="en-US" dirty="0">
              <a:latin typeface="游ゴシック" panose="020B0400000000000000" pitchFamily="50" charset="-128"/>
              <a:ea typeface="游ゴシック" panose="020B0400000000000000" pitchFamily="50" charset="-128"/>
            </a:endParaRPr>
          </a:p>
        </c:rich>
      </c:tx>
      <c:layout/>
      <c:overlay val="0"/>
      <c:spPr>
        <a:noFill/>
        <a:ln>
          <a:noFill/>
        </a:ln>
        <a:effectLst/>
      </c:spPr>
    </c:title>
    <c:autoTitleDeleted val="0"/>
    <c:plotArea>
      <c:layout/>
      <c:barChart>
        <c:barDir val="col"/>
        <c:grouping val="clustered"/>
        <c:varyColors val="0"/>
        <c:ser>
          <c:idx val="0"/>
          <c:order val="0"/>
          <c:tx>
            <c:strRef>
              <c:f>'p6 湖南'!$B$1</c:f>
              <c:strCache>
                <c:ptCount val="1"/>
                <c:pt idx="0">
                  <c:v>乳腺悪性腫瘍手術</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27D4-4800-89D7-6E16269442F6}"/>
              </c:ext>
            </c:extLst>
          </c:dPt>
          <c:cat>
            <c:strRef>
              <c:f>'p6 湖南'!$A$2:$A$6</c:f>
              <c:strCache>
                <c:ptCount val="5"/>
                <c:pt idx="0">
                  <c:v>A病院</c:v>
                </c:pt>
                <c:pt idx="1">
                  <c:v>B病院</c:v>
                </c:pt>
                <c:pt idx="2">
                  <c:v>C病院</c:v>
                </c:pt>
                <c:pt idx="3">
                  <c:v>D病院</c:v>
                </c:pt>
                <c:pt idx="4">
                  <c:v>E病院</c:v>
                </c:pt>
              </c:strCache>
            </c:strRef>
          </c:cat>
          <c:val>
            <c:numRef>
              <c:f>'p6 湖南'!$B$2:$B$6</c:f>
              <c:numCache>
                <c:formatCode>General</c:formatCode>
                <c:ptCount val="5"/>
                <c:pt idx="0">
                  <c:v>7</c:v>
                </c:pt>
                <c:pt idx="1">
                  <c:v>0</c:v>
                </c:pt>
                <c:pt idx="2">
                  <c:v>2</c:v>
                </c:pt>
                <c:pt idx="3">
                  <c:v>0</c:v>
                </c:pt>
                <c:pt idx="4">
                  <c:v>1</c:v>
                </c:pt>
              </c:numCache>
            </c:numRef>
          </c:val>
          <c:extLst xmlns:c16r2="http://schemas.microsoft.com/office/drawing/2015/06/chart">
            <c:ext xmlns:c16="http://schemas.microsoft.com/office/drawing/2014/chart" uri="{C3380CC4-5D6E-409C-BE32-E72D297353CC}">
              <c16:uniqueId val="{00000002-27D4-4800-89D7-6E16269442F6}"/>
            </c:ext>
          </c:extLst>
        </c:ser>
        <c:dLbls>
          <c:showLegendKey val="0"/>
          <c:showVal val="0"/>
          <c:showCatName val="0"/>
          <c:showSerName val="0"/>
          <c:showPercent val="0"/>
          <c:showBubbleSize val="0"/>
        </c:dLbls>
        <c:gapWidth val="219"/>
        <c:overlap val="-27"/>
        <c:axId val="139571200"/>
        <c:axId val="139619136"/>
      </c:barChart>
      <c:catAx>
        <c:axId val="13957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19136"/>
        <c:crosses val="autoZero"/>
        <c:auto val="1"/>
        <c:lblAlgn val="ctr"/>
        <c:lblOffset val="100"/>
        <c:noMultiLvlLbl val="0"/>
      </c:catAx>
      <c:valAx>
        <c:axId val="139619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57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dirty="0">
                <a:latin typeface="ＭＳ Ｐゴシック" panose="020B0600070205080204" pitchFamily="50" charset="-128"/>
                <a:ea typeface="ＭＳ Ｐゴシック" panose="020B0600070205080204" pitchFamily="50" charset="-128"/>
              </a:rPr>
              <a:t>乳腺悪性腫瘍手術</a:t>
            </a:r>
          </a:p>
        </c:rich>
      </c:tx>
      <c:overlay val="0"/>
      <c:spPr>
        <a:noFill/>
        <a:ln>
          <a:noFill/>
        </a:ln>
        <a:effectLst/>
      </c:spPr>
    </c:title>
    <c:autoTitleDeleted val="0"/>
    <c:plotArea>
      <c:layout/>
      <c:barChart>
        <c:barDir val="col"/>
        <c:grouping val="clustered"/>
        <c:varyColors val="0"/>
        <c:ser>
          <c:idx val="0"/>
          <c:order val="0"/>
          <c:tx>
            <c:strRef>
              <c:f>'p6 湖南'!$B$1</c:f>
              <c:strCache>
                <c:ptCount val="1"/>
                <c:pt idx="0">
                  <c:v>乳腺悪性腫瘍手術</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6F88-409E-B4D4-C21C8EB44A1D}"/>
              </c:ext>
            </c:extLst>
          </c:dPt>
          <c:cat>
            <c:strRef>
              <c:f>'p6 湖南'!$A$2:$A$6</c:f>
              <c:strCache>
                <c:ptCount val="5"/>
                <c:pt idx="0">
                  <c:v>A病院</c:v>
                </c:pt>
                <c:pt idx="1">
                  <c:v>B病院</c:v>
                </c:pt>
                <c:pt idx="2">
                  <c:v>C病院</c:v>
                </c:pt>
                <c:pt idx="3">
                  <c:v>D病院</c:v>
                </c:pt>
                <c:pt idx="4">
                  <c:v>E病院</c:v>
                </c:pt>
              </c:strCache>
            </c:strRef>
          </c:cat>
          <c:val>
            <c:numRef>
              <c:f>'p6 湖南'!$B$2:$B$6</c:f>
              <c:numCache>
                <c:formatCode>General</c:formatCode>
                <c:ptCount val="5"/>
                <c:pt idx="0">
                  <c:v>7</c:v>
                </c:pt>
                <c:pt idx="1">
                  <c:v>0</c:v>
                </c:pt>
                <c:pt idx="2">
                  <c:v>2</c:v>
                </c:pt>
                <c:pt idx="3">
                  <c:v>0</c:v>
                </c:pt>
                <c:pt idx="4">
                  <c:v>1</c:v>
                </c:pt>
              </c:numCache>
            </c:numRef>
          </c:val>
          <c:extLst xmlns:c16r2="http://schemas.microsoft.com/office/drawing/2015/06/chart">
            <c:ext xmlns:c16="http://schemas.microsoft.com/office/drawing/2014/chart" uri="{C3380CC4-5D6E-409C-BE32-E72D297353CC}">
              <c16:uniqueId val="{00000002-6F88-409E-B4D4-C21C8EB44A1D}"/>
            </c:ext>
          </c:extLst>
        </c:ser>
        <c:dLbls>
          <c:showLegendKey val="0"/>
          <c:showVal val="0"/>
          <c:showCatName val="0"/>
          <c:showSerName val="0"/>
          <c:showPercent val="0"/>
          <c:showBubbleSize val="0"/>
        </c:dLbls>
        <c:gapWidth val="219"/>
        <c:overlap val="-27"/>
        <c:axId val="138277888"/>
        <c:axId val="139619712"/>
      </c:barChart>
      <c:catAx>
        <c:axId val="13827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19712"/>
        <c:crosses val="autoZero"/>
        <c:auto val="1"/>
        <c:lblAlgn val="ctr"/>
        <c:lblOffset val="100"/>
        <c:noMultiLvlLbl val="0"/>
      </c:catAx>
      <c:valAx>
        <c:axId val="13961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277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冠動脈バイパス手術</a:t>
            </a:r>
          </a:p>
        </c:rich>
      </c:tx>
      <c:overlay val="0"/>
      <c:spPr>
        <a:noFill/>
        <a:ln>
          <a:noFill/>
        </a:ln>
        <a:effectLst/>
      </c:spPr>
    </c:title>
    <c:autoTitleDeleted val="0"/>
    <c:plotArea>
      <c:layout/>
      <c:barChart>
        <c:barDir val="col"/>
        <c:grouping val="clustered"/>
        <c:varyColors val="0"/>
        <c:ser>
          <c:idx val="0"/>
          <c:order val="0"/>
          <c:tx>
            <c:strRef>
              <c:f>'p6 湖南'!$C$1</c:f>
              <c:strCache>
                <c:ptCount val="1"/>
                <c:pt idx="0">
                  <c:v>冠動脈バイパス手術</c:v>
                </c:pt>
              </c:strCache>
            </c:strRef>
          </c:tx>
          <c:spPr>
            <a:solidFill>
              <a:schemeClr val="accent1"/>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湖南'!$C$2:$C$6</c:f>
              <c:numCache>
                <c:formatCode>General</c:formatCode>
                <c:ptCount val="5"/>
                <c:pt idx="0">
                  <c:v>0</c:v>
                </c:pt>
                <c:pt idx="1">
                  <c:v>0</c:v>
                </c:pt>
                <c:pt idx="2">
                  <c:v>0</c:v>
                </c:pt>
                <c:pt idx="3">
                  <c:v>0</c:v>
                </c:pt>
                <c:pt idx="4">
                  <c:v>0</c:v>
                </c:pt>
              </c:numCache>
            </c:numRef>
          </c:val>
          <c:extLst xmlns:c16r2="http://schemas.microsoft.com/office/drawing/2015/06/chart">
            <c:ext xmlns:c16="http://schemas.microsoft.com/office/drawing/2014/chart" uri="{C3380CC4-5D6E-409C-BE32-E72D297353CC}">
              <c16:uniqueId val="{00000000-DE96-4932-B199-9184D6728B14}"/>
            </c:ext>
          </c:extLst>
        </c:ser>
        <c:dLbls>
          <c:showLegendKey val="0"/>
          <c:showVal val="0"/>
          <c:showCatName val="0"/>
          <c:showSerName val="0"/>
          <c:showPercent val="0"/>
          <c:showBubbleSize val="0"/>
        </c:dLbls>
        <c:gapWidth val="219"/>
        <c:overlap val="-27"/>
        <c:axId val="138279936"/>
        <c:axId val="139623744"/>
      </c:barChart>
      <c:catAx>
        <c:axId val="13827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623744"/>
        <c:crosses val="autoZero"/>
        <c:auto val="1"/>
        <c:lblAlgn val="ctr"/>
        <c:lblOffset val="100"/>
        <c:noMultiLvlLbl val="0"/>
      </c:catAx>
      <c:valAx>
        <c:axId val="13962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27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400" dirty="0">
                <a:latin typeface="ＭＳ Ｐゴシック" panose="020B0600070205080204" pitchFamily="50" charset="-128"/>
                <a:ea typeface="ＭＳ Ｐゴシック" panose="020B0600070205080204" pitchFamily="50" charset="-128"/>
              </a:rPr>
              <a:t>脳動脈瘤クリッピング術</a:t>
            </a:r>
          </a:p>
        </c:rich>
      </c:tx>
      <c:overlay val="0"/>
      <c:spPr>
        <a:noFill/>
        <a:ln>
          <a:noFill/>
        </a:ln>
        <a:effectLst/>
      </c:spPr>
    </c:title>
    <c:autoTitleDeleted val="0"/>
    <c:plotArea>
      <c:layout/>
      <c:barChart>
        <c:barDir val="col"/>
        <c:grouping val="clustered"/>
        <c:varyColors val="0"/>
        <c:ser>
          <c:idx val="0"/>
          <c:order val="0"/>
          <c:tx>
            <c:strRef>
              <c:f>'p6 湖南'!$D$1</c:f>
              <c:strCache>
                <c:ptCount val="1"/>
                <c:pt idx="0">
                  <c:v>脳動脈瘤クリッピング術</c:v>
                </c:pt>
              </c:strCache>
            </c:strRef>
          </c:tx>
          <c:spPr>
            <a:solidFill>
              <a:srgbClr val="006666"/>
            </a:solidFill>
            <a:ln>
              <a:noFill/>
            </a:ln>
            <a:effectLst/>
          </c:spPr>
          <c:invertIfNegative val="0"/>
          <c:cat>
            <c:strRef>
              <c:f>'p6 湖南'!$A$2:$A$6</c:f>
              <c:strCache>
                <c:ptCount val="5"/>
                <c:pt idx="0">
                  <c:v>A病院</c:v>
                </c:pt>
                <c:pt idx="1">
                  <c:v>B病院</c:v>
                </c:pt>
                <c:pt idx="2">
                  <c:v>C病院</c:v>
                </c:pt>
                <c:pt idx="3">
                  <c:v>D病院</c:v>
                </c:pt>
                <c:pt idx="4">
                  <c:v>E病院</c:v>
                </c:pt>
              </c:strCache>
            </c:strRef>
          </c:cat>
          <c:val>
            <c:numRef>
              <c:f>'p6 湖南'!$D$2:$D$6</c:f>
              <c:numCache>
                <c:formatCode>General</c:formatCode>
                <c:ptCount val="5"/>
                <c:pt idx="0">
                  <c:v>0</c:v>
                </c:pt>
                <c:pt idx="1">
                  <c:v>1</c:v>
                </c:pt>
                <c:pt idx="2">
                  <c:v>3</c:v>
                </c:pt>
                <c:pt idx="3">
                  <c:v>0</c:v>
                </c:pt>
                <c:pt idx="4">
                  <c:v>0</c:v>
                </c:pt>
              </c:numCache>
            </c:numRef>
          </c:val>
          <c:extLst xmlns:c16r2="http://schemas.microsoft.com/office/drawing/2015/06/chart">
            <c:ext xmlns:c16="http://schemas.microsoft.com/office/drawing/2014/chart" uri="{C3380CC4-5D6E-409C-BE32-E72D297353CC}">
              <c16:uniqueId val="{00000000-2719-435F-8701-14751378749C}"/>
            </c:ext>
          </c:extLst>
        </c:ser>
        <c:dLbls>
          <c:showLegendKey val="0"/>
          <c:showVal val="0"/>
          <c:showCatName val="0"/>
          <c:showSerName val="0"/>
          <c:showPercent val="0"/>
          <c:showBubbleSize val="0"/>
        </c:dLbls>
        <c:gapWidth val="219"/>
        <c:overlap val="-27"/>
        <c:axId val="140271616"/>
        <c:axId val="140313728"/>
      </c:barChart>
      <c:catAx>
        <c:axId val="14027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13728"/>
        <c:crosses val="autoZero"/>
        <c:auto val="1"/>
        <c:lblAlgn val="ctr"/>
        <c:lblOffset val="100"/>
        <c:noMultiLvlLbl val="0"/>
      </c:catAx>
      <c:valAx>
        <c:axId val="14031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271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latin typeface="ＭＳ Ｐゴシック" panose="020B0600070205080204" pitchFamily="50" charset="-128"/>
                <a:ea typeface="ＭＳ Ｐゴシック" panose="020B0600070205080204" pitchFamily="50" charset="-128"/>
              </a:rPr>
              <a:t>手術 総数</a:t>
            </a:r>
          </a:p>
        </c:rich>
      </c:tx>
      <c:overlay val="0"/>
      <c:spPr>
        <a:noFill/>
        <a:ln>
          <a:noFill/>
        </a:ln>
        <a:effectLst/>
      </c:spPr>
    </c:title>
    <c:autoTitleDeleted val="0"/>
    <c:plotArea>
      <c:layout/>
      <c:barChart>
        <c:barDir val="col"/>
        <c:grouping val="clustered"/>
        <c:varyColors val="0"/>
        <c:ser>
          <c:idx val="0"/>
          <c:order val="0"/>
          <c:tx>
            <c:strRef>
              <c:f>'p6 湖南'!$E$1</c:f>
              <c:strCache>
                <c:ptCount val="1"/>
                <c:pt idx="0">
                  <c:v>手術 総数</c:v>
                </c:pt>
              </c:strCache>
            </c:strRef>
          </c:tx>
          <c:spPr>
            <a:solidFill>
              <a:srgbClr val="006666"/>
            </a:solidFill>
            <a:ln>
              <a:noFill/>
            </a:ln>
            <a:effectLst/>
          </c:spPr>
          <c:invertIfNegative val="0"/>
          <c:dPt>
            <c:idx val="4"/>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1-93F8-42AF-8CCB-3AB90FA6B2D4}"/>
              </c:ext>
            </c:extLst>
          </c:dPt>
          <c:cat>
            <c:strRef>
              <c:f>'p6 湖南'!$A$2:$A$6</c:f>
              <c:strCache>
                <c:ptCount val="5"/>
                <c:pt idx="0">
                  <c:v>A病院</c:v>
                </c:pt>
                <c:pt idx="1">
                  <c:v>B病院</c:v>
                </c:pt>
                <c:pt idx="2">
                  <c:v>C病院</c:v>
                </c:pt>
                <c:pt idx="3">
                  <c:v>D病院</c:v>
                </c:pt>
                <c:pt idx="4">
                  <c:v>E病院</c:v>
                </c:pt>
              </c:strCache>
            </c:strRef>
          </c:cat>
          <c:val>
            <c:numRef>
              <c:f>'p6 湖南'!$E$2:$E$6</c:f>
              <c:numCache>
                <c:formatCode>General</c:formatCode>
                <c:ptCount val="5"/>
                <c:pt idx="0">
                  <c:v>554</c:v>
                </c:pt>
                <c:pt idx="1">
                  <c:v>498</c:v>
                </c:pt>
                <c:pt idx="2">
                  <c:v>501</c:v>
                </c:pt>
                <c:pt idx="3">
                  <c:v>36</c:v>
                </c:pt>
                <c:pt idx="4">
                  <c:v>74</c:v>
                </c:pt>
              </c:numCache>
            </c:numRef>
          </c:val>
          <c:extLst xmlns:c16r2="http://schemas.microsoft.com/office/drawing/2015/06/chart">
            <c:ext xmlns:c16="http://schemas.microsoft.com/office/drawing/2014/chart" uri="{C3380CC4-5D6E-409C-BE32-E72D297353CC}">
              <c16:uniqueId val="{00000002-93F8-42AF-8CCB-3AB90FA6B2D4}"/>
            </c:ext>
          </c:extLst>
        </c:ser>
        <c:dLbls>
          <c:showLegendKey val="0"/>
          <c:showVal val="0"/>
          <c:showCatName val="0"/>
          <c:showSerName val="0"/>
          <c:showPercent val="0"/>
          <c:showBubbleSize val="0"/>
        </c:dLbls>
        <c:gapWidth val="219"/>
        <c:overlap val="-27"/>
        <c:axId val="140274688"/>
        <c:axId val="140315456"/>
      </c:barChart>
      <c:catAx>
        <c:axId val="14027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315456"/>
        <c:crosses val="autoZero"/>
        <c:auto val="1"/>
        <c:lblAlgn val="ctr"/>
        <c:lblOffset val="100"/>
        <c:noMultiLvlLbl val="0"/>
      </c:catAx>
      <c:valAx>
        <c:axId val="14031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0274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2019/8/5</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2019/8/5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25466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12</a:t>
            </a:fld>
            <a:endParaRPr kumimoji="1" lang="ja-JP" altLang="en-US"/>
          </a:p>
        </p:txBody>
      </p:sp>
    </p:spTree>
    <p:extLst>
      <p:ext uri="{BB962C8B-B14F-4D97-AF65-F5344CB8AC3E}">
        <p14:creationId xmlns:p14="http://schemas.microsoft.com/office/powerpoint/2010/main" val="146341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13</a:t>
            </a:fld>
            <a:endParaRPr kumimoji="1" lang="ja-JP" altLang="en-US"/>
          </a:p>
        </p:txBody>
      </p:sp>
    </p:spTree>
    <p:extLst>
      <p:ext uri="{BB962C8B-B14F-4D97-AF65-F5344CB8AC3E}">
        <p14:creationId xmlns:p14="http://schemas.microsoft.com/office/powerpoint/2010/main" val="3438534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15</a:t>
            </a:fld>
            <a:endParaRPr kumimoji="1" lang="ja-JP" altLang="en-US"/>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894053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16</a:t>
            </a:fld>
            <a:endParaRPr kumimoji="1" lang="ja-JP" altLang="en-US"/>
          </a:p>
        </p:txBody>
      </p:sp>
    </p:spTree>
    <p:extLst>
      <p:ext uri="{BB962C8B-B14F-4D97-AF65-F5344CB8AC3E}">
        <p14:creationId xmlns:p14="http://schemas.microsoft.com/office/powerpoint/2010/main" val="384765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17</a:t>
            </a:fld>
            <a:endParaRPr kumimoji="1" lang="ja-JP" altLang="en-US"/>
          </a:p>
        </p:txBody>
      </p:sp>
    </p:spTree>
    <p:extLst>
      <p:ext uri="{BB962C8B-B14F-4D97-AF65-F5344CB8AC3E}">
        <p14:creationId xmlns:p14="http://schemas.microsoft.com/office/powerpoint/2010/main" val="62386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18</a:t>
            </a:fld>
            <a:endParaRPr kumimoji="1" lang="ja-JP" altLang="en-US"/>
          </a:p>
        </p:txBody>
      </p:sp>
    </p:spTree>
    <p:extLst>
      <p:ext uri="{BB962C8B-B14F-4D97-AF65-F5344CB8AC3E}">
        <p14:creationId xmlns:p14="http://schemas.microsoft.com/office/powerpoint/2010/main" val="4161812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687962-1732-4DEA-94EE-209433AE6D92}" type="slidenum">
              <a:rPr kumimoji="1" lang="ja-JP" altLang="en-US" smtClean="0"/>
              <a:t>25</a:t>
            </a:fld>
            <a:endParaRPr kumimoji="1" lang="ja-JP" altLang="en-US"/>
          </a:p>
        </p:txBody>
      </p:sp>
    </p:spTree>
    <p:extLst>
      <p:ext uri="{BB962C8B-B14F-4D97-AF65-F5344CB8AC3E}">
        <p14:creationId xmlns:p14="http://schemas.microsoft.com/office/powerpoint/2010/main" val="2700168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20750" y="746125"/>
            <a:ext cx="4965700" cy="3725863"/>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01311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27</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28</a:t>
            </a:fld>
            <a:endParaRPr kumimoji="1" lang="ja-JP" altLang="en-US"/>
          </a:p>
        </p:txBody>
      </p:sp>
    </p:spTree>
    <p:extLst>
      <p:ext uri="{BB962C8B-B14F-4D97-AF65-F5344CB8AC3E}">
        <p14:creationId xmlns:p14="http://schemas.microsoft.com/office/powerpoint/2010/main" val="33688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3</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30</a:t>
            </a:fld>
            <a:endParaRPr kumimoji="1" lang="ja-JP" altLang="en-US"/>
          </a:p>
        </p:txBody>
      </p:sp>
    </p:spTree>
    <p:extLst>
      <p:ext uri="{BB962C8B-B14F-4D97-AF65-F5344CB8AC3E}">
        <p14:creationId xmlns:p14="http://schemas.microsoft.com/office/powerpoint/2010/main" val="280998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31</a:t>
            </a:fld>
            <a:endParaRPr kumimoji="1" lang="ja-JP" altLang="en-US"/>
          </a:p>
        </p:txBody>
      </p:sp>
    </p:spTree>
    <p:extLst>
      <p:ext uri="{BB962C8B-B14F-4D97-AF65-F5344CB8AC3E}">
        <p14:creationId xmlns:p14="http://schemas.microsoft.com/office/powerpoint/2010/main" val="3011973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42</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43</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44</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45</a:t>
            </a:fld>
            <a:endParaRPr kumimoji="1" lang="ja-JP" altLang="en-US"/>
          </a:p>
        </p:txBody>
      </p:sp>
    </p:spTree>
    <p:extLst>
      <p:ext uri="{BB962C8B-B14F-4D97-AF65-F5344CB8AC3E}">
        <p14:creationId xmlns:p14="http://schemas.microsoft.com/office/powerpoint/2010/main" val="2024750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47</a:t>
            </a:fld>
            <a:endParaRPr lang="ja-JP" altLang="en-US"/>
          </a:p>
        </p:txBody>
      </p:sp>
    </p:spTree>
    <p:extLst>
      <p:ext uri="{BB962C8B-B14F-4D97-AF65-F5344CB8AC3E}">
        <p14:creationId xmlns:p14="http://schemas.microsoft.com/office/powerpoint/2010/main" val="3093433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49</a:t>
            </a:fld>
            <a:endParaRPr lang="ja-JP" altLang="en-US"/>
          </a:p>
        </p:txBody>
      </p:sp>
    </p:spTree>
    <p:extLst>
      <p:ext uri="{BB962C8B-B14F-4D97-AF65-F5344CB8AC3E}">
        <p14:creationId xmlns:p14="http://schemas.microsoft.com/office/powerpoint/2010/main" val="2101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B252941-3521-441E-B5B2-4A23F8D8F8E7}"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183299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5713">
              <a:defRPr/>
            </a:pPr>
            <a:fld id="{3B252941-3521-441E-B5B2-4A23F8D8F8E7}" type="slidenum">
              <a:rPr kumimoji="1" lang="ja-JP" altLang="en-US">
                <a:solidFill>
                  <a:prstClr val="black"/>
                </a:solidFill>
                <a:latin typeface="Calibri"/>
                <a:ea typeface="ＭＳ Ｐゴシック" panose="020B0600070205080204" pitchFamily="50" charset="-128"/>
              </a:rPr>
              <a:pPr defTabSz="905713">
                <a:defRPr/>
              </a:pPr>
              <a:t>5</a:t>
            </a:fld>
            <a:endParaRPr kumimoji="1"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814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52941-3521-441E-B5B2-4A23F8D8F8E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0703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18">
              <a:defRPr/>
            </a:pPr>
            <a:fld id="{08640F2C-B3F2-47DF-8BF3-C3065C67BFC4}" type="slidenum">
              <a:rPr kumimoji="1" lang="ja-JP" altLang="en-US">
                <a:solidFill>
                  <a:prstClr val="black"/>
                </a:solidFill>
                <a:latin typeface="游ゴシック" panose="020F0502020204030204"/>
                <a:ea typeface="游ゴシック" panose="020B0400000000000000" pitchFamily="50" charset="-128"/>
              </a:rPr>
              <a:pPr defTabSz="914318">
                <a:defRPr/>
              </a:pPr>
              <a:t>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704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3657638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41388" y="752475"/>
            <a:ext cx="5005387" cy="3754438"/>
          </a:xfrm>
          <a:ln/>
        </p:spPr>
      </p:sp>
      <p:sp>
        <p:nvSpPr>
          <p:cNvPr id="819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472411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a:t>
            </a:r>
            <a:r>
              <a:rPr kumimoji="1" lang="en-US" altLang="ja-JP" dirty="0"/>
              <a:t>8</a:t>
            </a:r>
            <a:r>
              <a:rPr kumimoji="1" lang="ja-JP" altLang="en-US" dirty="0"/>
              <a:t>節</a:t>
            </a:r>
            <a:endParaRPr kumimoji="1" lang="en-US" altLang="ja-JP" dirty="0"/>
          </a:p>
          <a:p>
            <a:r>
              <a:rPr kumimoji="1" lang="en-US" altLang="ja-JP" dirty="0"/>
              <a:t>P.456</a:t>
            </a:r>
          </a:p>
          <a:p>
            <a:r>
              <a:rPr kumimoji="1" lang="ja-JP" altLang="en-US" dirty="0"/>
              <a:t>図表</a:t>
            </a:r>
            <a:r>
              <a:rPr kumimoji="1" lang="en-US" altLang="ja-JP" dirty="0"/>
              <a:t>9-8-5</a:t>
            </a:r>
          </a:p>
        </p:txBody>
      </p:sp>
      <p:sp>
        <p:nvSpPr>
          <p:cNvPr id="4" name="スライド番号プレースホルダー 3"/>
          <p:cNvSpPr>
            <a:spLocks noGrp="1"/>
          </p:cNvSpPr>
          <p:nvPr>
            <p:ph type="sldNum" sz="quarter" idx="10"/>
          </p:nvPr>
        </p:nvSpPr>
        <p:spPr/>
        <p:txBody>
          <a:bodyPr/>
          <a:lstStyle/>
          <a:p>
            <a:fld id="{628E2AA0-33CF-40B2-BE69-561B69758472}" type="slidenum">
              <a:rPr kumimoji="1" lang="ja-JP" altLang="en-US" smtClean="0"/>
              <a:t>11</a:t>
            </a:fld>
            <a:endParaRPr kumimoji="1" lang="ja-JP" altLang="en-US"/>
          </a:p>
        </p:txBody>
      </p:sp>
    </p:spTree>
    <p:extLst>
      <p:ext uri="{BB962C8B-B14F-4D97-AF65-F5344CB8AC3E}">
        <p14:creationId xmlns:p14="http://schemas.microsoft.com/office/powerpoint/2010/main" val="197597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0E80D3-1A97-4DE8-BB97-80CF5CF5EC9E}"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D5722B0-4736-44ED-A8F9-1A02E9978DF4}"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924245-E52E-41AC-A388-6D3545D4C5C8}"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79BDD-2B1A-498A-AEC7-09D198234CB7}"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07D123-D685-4764-9B4E-03D63BAFD9BB}" type="datetime1">
              <a:rPr kumimoji="1" lang="ja-JP" altLang="en-US" smtClean="0"/>
              <a:t>2019/8/5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334360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BED27A-91BD-41E2-981D-3A65BE1D64F5}"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567396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50369C4-1156-4564-B519-C9C9666E50AE}"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945888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A82206-7572-4CC9-B856-A6BE8FB86EDF}"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519095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E8906CB-A0FD-4118-9514-1E84039D547E}"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75069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EA9B5D7-CFB7-4A51-9AF9-8C7E4411418C}"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862359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FAE70AC-CD0A-41A6-8886-998CDB8AE725}" type="datetime1">
              <a:rPr kumimoji="1" lang="ja-JP" altLang="en-US" smtClean="0"/>
              <a:t>2019/8/5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3992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050CB8E-26A5-4979-A8AC-F88F78CAF13A}" type="datetime1">
              <a:rPr kumimoji="1" lang="ja-JP" altLang="en-US" smtClean="0"/>
              <a:t>2019/8/5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777427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CC2C44-E462-4C3D-A942-3637063B6789}" type="datetime1">
              <a:rPr kumimoji="1" lang="ja-JP" altLang="en-US" smtClean="0"/>
              <a:t>2019/8/5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94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10BB36-75D7-4626-A510-A78C66D16758}"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30570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5BEC8B0-0CCB-4DCC-871D-894E87BB4F30}"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995077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DB638B-F631-4D3E-9BE5-ADD0188AEECB}"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941673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3D634C-28A4-410B-9F08-7E474A72F289}"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2141972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2D88E86-69F2-410E-9461-757255CEBE3F}"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386056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FE3940-72DD-4050-86B5-5EF87CC2D53B}"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7133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93DFB4-1FCC-42AB-8B56-FA0BD663D17E}"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8973670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7B1F25-E914-4DAA-923D-6516F6D45939}"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63344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DB4B558-236F-43F0-A953-ACB0CEC5CB2E}" type="datetime1">
              <a:rPr kumimoji="1" lang="ja-JP" altLang="en-US" smtClean="0"/>
              <a:t>2019/8/5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21102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AC53509-7AD7-432C-9B28-3276CC0E52A4}" type="datetime1">
              <a:rPr kumimoji="1" lang="ja-JP" altLang="en-US" smtClean="0"/>
              <a:t>2019/8/5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57849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8B58CCD-2CF0-4382-949C-F440D7AA29E1}" type="datetime1">
              <a:rPr kumimoji="1" lang="ja-JP" altLang="en-US" smtClean="0"/>
              <a:t>2019/8/5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07079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3F800E-36B0-4543-9EE8-4B6F764D712C}" type="datetime1">
              <a:rPr kumimoji="1" lang="ja-JP" altLang="en-US" smtClean="0"/>
              <a:t>2019/8/5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70903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6D6A04-4B87-499C-9622-CBDF944A6FB1}"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3966837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B0C319-90CA-4015-BB25-A89A3D04D9B6}"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2988159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DFFDA4-6561-495D-B9A9-7DD3A9DED8A9}"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887129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46BA08-7D1A-4CDC-A15D-4717093D8321}"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21509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9A0370-560E-4551-B629-4D572CB559E6}" type="datetime1">
              <a:rPr kumimoji="1" lang="ja-JP" altLang="en-US" smtClean="0"/>
              <a:t>2019/8/5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EF6789C-6526-42FA-A61F-FD730534EF2C}"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C61CC3-284D-40EB-A41F-58B8FAC25BEA}" type="datetime1">
              <a:rPr kumimoji="1" lang="ja-JP" altLang="en-US" smtClean="0"/>
              <a:t>2019/8/5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81AD243-39B0-4805-AF51-7CF68E08B0E0}" type="datetime1">
              <a:rPr kumimoji="1" lang="ja-JP" altLang="en-US" smtClean="0"/>
              <a:t>2019/8/5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42227D-08FF-44ED-BBAE-BA177DC38DEC}" type="datetime1">
              <a:rPr kumimoji="1" lang="ja-JP" altLang="en-US" smtClean="0"/>
              <a:t>2019/8/5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3DBC58-7EEE-4EA5-B8EF-433EA802B16F}" type="datetime1">
              <a:rPr kumimoji="1" lang="ja-JP" altLang="en-US" smtClean="0"/>
              <a:t>2019/8/5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DFC48-F4BA-40CD-A1FE-CDBFA163CBE8}" type="datetime1">
              <a:rPr kumimoji="1" lang="ja-JP" altLang="en-US" smtClean="0"/>
              <a:t>2019/8/5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14F5D-60B6-4DCB-952C-AF51DC850C6C}" type="datetime1">
              <a:rPr kumimoji="1" lang="ja-JP" altLang="en-US" smtClean="0"/>
              <a:t>2019/8/5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23846-AB7F-4CF3-BC71-94365683830C}" type="slidenum">
              <a:rPr kumimoji="1" lang="ja-JP" altLang="en-US" smtClean="0"/>
              <a:t>‹#›</a:t>
            </a:fld>
            <a:endParaRPr kumimoji="1" lang="ja-JP" altLang="en-US"/>
          </a:p>
        </p:txBody>
      </p:sp>
    </p:spTree>
    <p:extLst>
      <p:ext uri="{BB962C8B-B14F-4D97-AF65-F5344CB8AC3E}">
        <p14:creationId xmlns:p14="http://schemas.microsoft.com/office/powerpoint/2010/main" val="10877755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C5803-2D3B-489D-82ED-5BA54CBCADCD}" type="datetime1">
              <a:rPr kumimoji="1" lang="ja-JP" altLang="en-US" smtClean="0"/>
              <a:t>2019/8/5</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AC6E3-8495-4D6A-888E-412959BAAA3D}" type="slidenum">
              <a:rPr kumimoji="1" lang="ja-JP" altLang="en-US" smtClean="0"/>
              <a:t>‹#›</a:t>
            </a:fld>
            <a:endParaRPr kumimoji="1" lang="ja-JP" altLang="en-US"/>
          </a:p>
        </p:txBody>
      </p:sp>
    </p:spTree>
    <p:extLst>
      <p:ext uri="{BB962C8B-B14F-4D97-AF65-F5344CB8AC3E}">
        <p14:creationId xmlns:p14="http://schemas.microsoft.com/office/powerpoint/2010/main" val="191313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emf"/><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slide" Target="slide3.xml"/><Relationship Id="rId3" Type="http://schemas.openxmlformats.org/officeDocument/2006/relationships/image" Target="../media/image18.wmf"/><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wmf"/><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gif"/></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chart" Target="../charts/chart16.xml"/><Relationship Id="rId3" Type="http://schemas.openxmlformats.org/officeDocument/2006/relationships/chart" Target="../charts/chart6.xml"/><Relationship Id="rId7" Type="http://schemas.openxmlformats.org/officeDocument/2006/relationships/chart" Target="../charts/chart10.xml"/><Relationship Id="rId12"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chart" Target="../charts/chart9.xml"/><Relationship Id="rId11" Type="http://schemas.openxmlformats.org/officeDocument/2006/relationships/chart" Target="../charts/chart14.xml"/><Relationship Id="rId5" Type="http://schemas.openxmlformats.org/officeDocument/2006/relationships/chart" Target="../charts/chart8.xml"/><Relationship Id="rId15" Type="http://schemas.openxmlformats.org/officeDocument/2006/relationships/slide" Target="slide3.xml"/><Relationship Id="rId10" Type="http://schemas.openxmlformats.org/officeDocument/2006/relationships/chart" Target="../charts/chart13.xml"/><Relationship Id="rId4" Type="http://schemas.openxmlformats.org/officeDocument/2006/relationships/chart" Target="../charts/chart7.xml"/><Relationship Id="rId9" Type="http://schemas.openxmlformats.org/officeDocument/2006/relationships/chart" Target="../charts/chart12.xml"/><Relationship Id="rId14" Type="http://schemas.openxmlformats.org/officeDocument/2006/relationships/chart" Target="../charts/chart17.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13868"/>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a:solidFill>
                  <a:schemeClr val="tx2"/>
                </a:solidFill>
                <a:latin typeface="HGP創英角ｺﾞｼｯｸUB" panose="020B0900000000000000" pitchFamily="50" charset="-128"/>
                <a:ea typeface="HGP創英角ｺﾞｼｯｸUB" panose="020B0900000000000000" pitchFamily="50" charset="-128"/>
              </a:rPr>
              <a:t>進め方について</a:t>
            </a:r>
          </a:p>
        </p:txBody>
      </p:sp>
      <p:sp>
        <p:nvSpPr>
          <p:cNvPr id="11" name="テキスト ボックス 10"/>
          <p:cNvSpPr txBox="1"/>
          <p:nvPr/>
        </p:nvSpPr>
        <p:spPr>
          <a:xfrm>
            <a:off x="7668344" y="270367"/>
            <a:ext cx="1101212" cy="461665"/>
          </a:xfrm>
          <a:prstGeom prst="rect">
            <a:avLst/>
          </a:prstGeom>
          <a:solidFill>
            <a:schemeClr val="bg1"/>
          </a:solidFill>
          <a:ln>
            <a:solidFill>
              <a:schemeClr val="tx1"/>
            </a:solidFill>
          </a:ln>
        </p:spPr>
        <p:txBody>
          <a:bodyPr wrap="square" rtlCol="0">
            <a:spAutoFit/>
          </a:bodyPr>
          <a:lstStyle/>
          <a:p>
            <a:r>
              <a:rPr kumimoji="1" lang="ja-JP" altLang="en-US" sz="2400" dirty="0" smtClean="0"/>
              <a:t>資料</a:t>
            </a:r>
            <a:r>
              <a:rPr lang="ja-JP" altLang="en-US" sz="2400" dirty="0"/>
              <a:t>１</a:t>
            </a:r>
            <a:endParaRPr kumimoji="1" lang="en-US" altLang="ja-JP" sz="2400" dirty="0"/>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公民のイコールフッティングで</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tx1"/>
                </a:solidFill>
              </a:rPr>
              <a:t>1</a:t>
            </a:fld>
            <a:endParaRPr kumimoji="1" lang="ja-JP" altLang="en-US" sz="1800" dirty="0">
              <a:solidFill>
                <a:schemeClr val="tx1"/>
              </a:solidFill>
            </a:endParaRPr>
          </a:p>
        </p:txBody>
      </p:sp>
    </p:spTree>
    <p:extLst>
      <p:ext uri="{BB962C8B-B14F-4D97-AF65-F5344CB8AC3E}">
        <p14:creationId xmlns:p14="http://schemas.microsoft.com/office/powerpoint/2010/main" val="135330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857155" y="2453732"/>
            <a:ext cx="8847360" cy="3139321"/>
          </a:xfrm>
          <a:prstGeom prst="rect">
            <a:avLst/>
          </a:prstGeom>
          <a:noFill/>
          <a:ln w="9525" cap="rnd">
            <a:noFill/>
            <a:prstDash val="solid"/>
            <a:miter lim="800000"/>
            <a:headEnd/>
            <a:tailEnd/>
          </a:ln>
          <a:effectLst/>
        </p:spPr>
        <p:txBody>
          <a:bodyPr wrap="square">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50000"/>
              </a:lnSpc>
              <a:defRPr/>
            </a:pPr>
            <a:r>
              <a:rPr lang="ja-JP" altLang="en-US" sz="2000">
                <a:latin typeface="HGS創英角ｺﾞｼｯｸUB" panose="020B0900000000000000" pitchFamily="50" charset="-128"/>
                <a:ea typeface="HGS創英角ｺﾞｼｯｸUB" panose="020B0900000000000000" pitchFamily="50" charset="-128"/>
              </a:rPr>
              <a:t>　</a:t>
            </a:r>
            <a:r>
              <a:rPr lang="ja-JP" altLang="en-US" sz="2000" smtClean="0">
                <a:latin typeface="HGS創英角ｺﾞｼｯｸUB" panose="020B0900000000000000" pitchFamily="50" charset="-128"/>
                <a:ea typeface="HGS創英角ｺﾞｼｯｸUB" panose="020B0900000000000000" pitchFamily="50" charset="-128"/>
              </a:rPr>
              <a:t>◆病床</a:t>
            </a:r>
            <a:r>
              <a:rPr lang="ja-JP" altLang="en-US" sz="2000">
                <a:latin typeface="HGS創英角ｺﾞｼｯｸUB" panose="020B0900000000000000" pitchFamily="50" charset="-128"/>
                <a:ea typeface="HGS創英角ｺﾞｼｯｸUB" panose="020B0900000000000000" pitchFamily="50" charset="-128"/>
              </a:rPr>
              <a:t>機能</a:t>
            </a:r>
            <a:r>
              <a:rPr lang="ja-JP" altLang="en-US" sz="2000" smtClean="0">
                <a:latin typeface="HGS創英角ｺﾞｼｯｸUB" panose="020B0900000000000000" pitchFamily="50" charset="-128"/>
                <a:ea typeface="HGS創英角ｺﾞｼｯｸUB" panose="020B0900000000000000" pitchFamily="50" charset="-128"/>
              </a:rPr>
              <a:t>の</a:t>
            </a:r>
            <a:r>
              <a:rPr lang="ja-JP" altLang="en-US" sz="2000" dirty="0">
                <a:latin typeface="HGS創英角ｺﾞｼｯｸUB" panose="020B0900000000000000" pitchFamily="50" charset="-128"/>
                <a:ea typeface="HGS創英角ｺﾞｼｯｸUB" panose="020B0900000000000000" pitchFamily="50" charset="-128"/>
              </a:rPr>
              <a:t>さらなる可視化</a:t>
            </a:r>
          </a:p>
          <a:p>
            <a:pPr eaLnBrk="1" hangingPunct="1">
              <a:lnSpc>
                <a:spcPct val="150000"/>
              </a:lnSpc>
              <a:defRPr/>
            </a:pP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年の具体的な病床転換内容（入院料別）を見える化</a:t>
            </a:r>
            <a:endParaRPr lang="en-US" altLang="ja-JP" dirty="0">
              <a:latin typeface="Meiryo UI" panose="020B0604030504040204" pitchFamily="50" charset="-128"/>
              <a:ea typeface="Meiryo UI" panose="020B0604030504040204" pitchFamily="50" charset="-128"/>
            </a:endParaRPr>
          </a:p>
          <a:p>
            <a:pPr eaLnBrk="1" hangingPunct="1">
              <a:lnSpc>
                <a:spcPct val="150000"/>
              </a:lnSpc>
              <a:defRPr/>
            </a:pPr>
            <a:r>
              <a:rPr lang="ja-JP" altLang="en-US" sz="2000" dirty="0">
                <a:latin typeface="HGS創英角ｺﾞｼｯｸUB" panose="020B0900000000000000" pitchFamily="50" charset="-128"/>
                <a:ea typeface="HGS創英角ｺﾞｼｯｸUB" panose="020B0900000000000000" pitchFamily="50" charset="-128"/>
              </a:rPr>
              <a:t>　◆病床機能報告の定量的分析</a:t>
            </a:r>
            <a:endParaRPr lang="en-US" altLang="ja-JP" sz="2000" dirty="0">
              <a:latin typeface="HGS創英角ｺﾞｼｯｸUB" panose="020B0900000000000000" pitchFamily="50" charset="-128"/>
              <a:ea typeface="HGS創英角ｺﾞｼｯｸUB" panose="020B0900000000000000" pitchFamily="50" charset="-128"/>
            </a:endParaRPr>
          </a:p>
          <a:p>
            <a:pPr eaLnBrk="1" hangingPunct="1">
              <a:lnSpc>
                <a:spcPct val="150000"/>
              </a:lnSpc>
              <a:defRPr/>
            </a:pPr>
            <a:r>
              <a:rPr lang="ja-JP" altLang="en-US" dirty="0">
                <a:latin typeface="Meiryo UI" panose="020B0604030504040204" pitchFamily="50" charset="-128"/>
                <a:ea typeface="Meiryo UI" panose="020B0604030504040204" pitchFamily="50" charset="-128"/>
              </a:rPr>
              <a:t>　　・「高度急性期」における定量的分析を新たに実施</a:t>
            </a:r>
            <a:endParaRPr lang="en-US" altLang="ja-JP" dirty="0">
              <a:latin typeface="Meiryo UI" panose="020B0604030504040204" pitchFamily="50" charset="-128"/>
              <a:ea typeface="Meiryo UI" panose="020B0604030504040204" pitchFamily="50" charset="-128"/>
            </a:endParaRPr>
          </a:p>
          <a:p>
            <a:pPr eaLnBrk="1" hangingPunct="1">
              <a:lnSpc>
                <a:spcPct val="150000"/>
              </a:lnSpc>
              <a:defRPr/>
            </a:pPr>
            <a:r>
              <a:rPr lang="ja-JP" altLang="en-US" sz="2000" dirty="0">
                <a:latin typeface="HGS創英角ｺﾞｼｯｸUB" panose="020B0900000000000000" pitchFamily="50" charset="-128"/>
                <a:ea typeface="HGS創英角ｺﾞｼｯｸUB" panose="020B0900000000000000" pitchFamily="50" charset="-128"/>
              </a:rPr>
              <a:t>　◆診療実態データ分析の充実</a:t>
            </a:r>
          </a:p>
          <a:p>
            <a:pPr eaLnBrk="1" hangingPunct="1">
              <a:lnSpc>
                <a:spcPct val="150000"/>
              </a:lnSpc>
              <a:defRPr/>
            </a:pPr>
            <a:r>
              <a:rPr lang="ja-JP" altLang="en-US" dirty="0">
                <a:latin typeface="Meiryo UI" panose="020B0604030504040204" pitchFamily="50" charset="-128"/>
                <a:ea typeface="Meiryo UI" panose="020B0604030504040204" pitchFamily="50" charset="-128"/>
              </a:rPr>
              <a:t>　　・各種資料について、極力数値だけでなく、グラフを用い見える化を図る。</a:t>
            </a:r>
            <a:endParaRPr lang="en-US" altLang="ja-JP" dirty="0">
              <a:latin typeface="Meiryo UI" panose="020B0604030504040204" pitchFamily="50" charset="-128"/>
              <a:ea typeface="Meiryo UI" panose="020B0604030504040204" pitchFamily="50" charset="-128"/>
            </a:endParaRPr>
          </a:p>
          <a:p>
            <a:pPr eaLnBrk="1" hangingPunct="1">
              <a:lnSpc>
                <a:spcPct val="150000"/>
              </a:lnSpc>
              <a:defRPr/>
            </a:pPr>
            <a:r>
              <a:rPr lang="ja-JP" altLang="en-US" dirty="0">
                <a:latin typeface="Meiryo UI" panose="020B0604030504040204" pitchFamily="50" charset="-128"/>
                <a:ea typeface="Meiryo UI" panose="020B0604030504040204" pitchFamily="50" charset="-128"/>
              </a:rPr>
              <a:t>　　・二次医療圏の医療実態をより的確に把握するため、経年評価を行う。</a:t>
            </a:r>
            <a:endParaRPr lang="en-US" altLang="ja-JP" dirty="0">
              <a:latin typeface="Meiryo UI" panose="020B0604030504040204" pitchFamily="50" charset="-128"/>
              <a:ea typeface="Meiryo UI" panose="020B0604030504040204" pitchFamily="50" charset="-128"/>
            </a:endParaRPr>
          </a:p>
        </p:txBody>
      </p:sp>
      <p:sp>
        <p:nvSpPr>
          <p:cNvPr id="13" name="フローチャート : 組合せ 7">
            <a:extLst>
              <a:ext uri="{FF2B5EF4-FFF2-40B4-BE49-F238E27FC236}">
                <a16:creationId xmlns="" xmlns:a16="http://schemas.microsoft.com/office/drawing/2014/main" id="{4F6F94B7-D49D-43BA-B64D-59F7C1284A10}"/>
              </a:ext>
            </a:extLst>
          </p:cNvPr>
          <p:cNvSpPr/>
          <p:nvPr/>
        </p:nvSpPr>
        <p:spPr>
          <a:xfrm>
            <a:off x="4166297" y="5621536"/>
            <a:ext cx="1114538" cy="283507"/>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p:cNvSpPr txBox="1">
            <a:spLocks noChangeArrowheads="1"/>
          </p:cNvSpPr>
          <p:nvPr/>
        </p:nvSpPr>
        <p:spPr bwMode="auto">
          <a:xfrm>
            <a:off x="299886" y="6031139"/>
            <a:ext cx="8847360" cy="400110"/>
          </a:xfrm>
          <a:prstGeom prst="rect">
            <a:avLst/>
          </a:prstGeom>
          <a:noFill/>
          <a:ln w="9525" cap="rnd">
            <a:noFill/>
            <a:prstDash val="solid"/>
            <a:miter lim="800000"/>
            <a:headEnd/>
            <a:tailEnd/>
          </a:ln>
          <a:effectLst/>
        </p:spPr>
        <p:txBody>
          <a:bodyPr wrap="square" anchor="ctr">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tabLst>
                <a:tab pos="85725" algn="l"/>
              </a:tabLst>
              <a:defRPr/>
            </a:pPr>
            <a:r>
              <a:rPr lang="en-US" altLang="ja-JP" sz="2000" b="1" dirty="0">
                <a:latin typeface="HGS創英角ｺﾞｼｯｸUB" panose="020B0900000000000000" pitchFamily="50" charset="-128"/>
                <a:ea typeface="HGS創英角ｺﾞｼｯｸUB" panose="020B0900000000000000" pitchFamily="50" charset="-128"/>
              </a:rPr>
              <a:t> </a:t>
            </a:r>
            <a:r>
              <a:rPr lang="ja-JP" altLang="en-US" sz="2000" dirty="0">
                <a:latin typeface="HGS創英角ｺﾞｼｯｸUB" panose="020B0900000000000000" pitchFamily="50" charset="-128"/>
                <a:ea typeface="HGS創英角ｺﾞｼｯｸUB" panose="020B0900000000000000" pitchFamily="50" charset="-128"/>
              </a:rPr>
              <a:t>　将来の機能分化についてより精緻に協議</a:t>
            </a:r>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スライド番号プレースホルダー 1"/>
          <p:cNvSpPr>
            <a:spLocks noGrp="1"/>
          </p:cNvSpPr>
          <p:nvPr>
            <p:ph type="sldNum" sz="quarter" idx="12"/>
          </p:nvPr>
        </p:nvSpPr>
        <p:spPr>
          <a:xfrm>
            <a:off x="7057313" y="6492875"/>
            <a:ext cx="2133600" cy="365125"/>
          </a:xfrm>
        </p:spPr>
        <p:txBody>
          <a:bodyPr/>
          <a:lstStyle/>
          <a:p>
            <a:fld id="{A9848611-8FAA-4BFC-BAAD-33CAF1A3E273}" type="slidenum">
              <a:rPr kumimoji="1" lang="ja-JP" altLang="en-US" sz="1800" smtClean="0">
                <a:solidFill>
                  <a:schemeClr val="tx1"/>
                </a:solidFill>
              </a:rPr>
              <a:t>10</a:t>
            </a:fld>
            <a:endParaRPr kumimoji="1" lang="ja-JP" altLang="en-US" sz="1800" dirty="0">
              <a:solidFill>
                <a:schemeClr val="tx1"/>
              </a:solidFill>
            </a:endParaRPr>
          </a:p>
        </p:txBody>
      </p:sp>
      <p:sp>
        <p:nvSpPr>
          <p:cNvPr id="1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2564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5" name="タイトル 1">
            <a:extLst>
              <a:ext uri="{FF2B5EF4-FFF2-40B4-BE49-F238E27FC236}">
                <a16:creationId xmlns="" xmlns:a16="http://schemas.microsoft.com/office/drawing/2014/main" id="{30BE5A27-A407-4A14-A9BE-5866682C3C6B}"/>
              </a:ext>
            </a:extLst>
          </p:cNvPr>
          <p:cNvSpPr txBox="1">
            <a:spLocks/>
          </p:cNvSpPr>
          <p:nvPr/>
        </p:nvSpPr>
        <p:spPr>
          <a:xfrm>
            <a:off x="199715" y="9973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診療実態の見える化①（考え方）</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 xmlns:a16="http://schemas.microsoft.com/office/drawing/2014/main" id="{47FDF32D-43ED-4A66-9CFA-E114E8625D81}"/>
              </a:ext>
            </a:extLst>
          </p:cNvPr>
          <p:cNvSpPr txBox="1"/>
          <p:nvPr/>
        </p:nvSpPr>
        <p:spPr>
          <a:xfrm>
            <a:off x="611560" y="1990574"/>
            <a:ext cx="6430068"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2000" dirty="0">
                <a:solidFill>
                  <a:schemeClr val="tx1"/>
                </a:solidFill>
                <a:latin typeface="HGP創英角ｺﾞｼｯｸUB" panose="020B0900000000000000" pitchFamily="50" charset="-128"/>
                <a:ea typeface="HGP創英角ｺﾞｼｯｸUB" panose="020B0900000000000000" pitchFamily="50" charset="-128"/>
              </a:rPr>
              <a:t>2019</a:t>
            </a:r>
            <a:r>
              <a:rPr lang="ja-JP" altLang="en-US" sz="2000" dirty="0">
                <a:solidFill>
                  <a:schemeClr val="tx1"/>
                </a:solidFill>
                <a:latin typeface="HGP創英角ｺﾞｼｯｸUB" panose="020B0900000000000000" pitchFamily="50" charset="-128"/>
                <a:ea typeface="HGP創英角ｺﾞｼｯｸUB" panose="020B0900000000000000" pitchFamily="50" charset="-128"/>
              </a:rPr>
              <a:t>年度の診療実態の見える化についての考え方</a:t>
            </a:r>
          </a:p>
        </p:txBody>
      </p:sp>
      <p:sp>
        <p:nvSpPr>
          <p:cNvPr id="16" name="タイトル 1">
            <a:extLst>
              <a:ext uri="{FF2B5EF4-FFF2-40B4-BE49-F238E27FC236}">
                <a16:creationId xmlns="" xmlns:a16="http://schemas.microsoft.com/office/drawing/2014/main" id="{77D78C8B-7190-4F9F-BF24-FAD4DFE9F181}"/>
              </a:ext>
            </a:extLst>
          </p:cNvPr>
          <p:cNvSpPr txBox="1">
            <a:spLocks/>
          </p:cNvSpPr>
          <p:nvPr/>
        </p:nvSpPr>
        <p:spPr>
          <a:xfrm>
            <a:off x="235176" y="698047"/>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latin typeface="HGP創英角ｺﾞｼｯｸUB" panose="020B0900000000000000" pitchFamily="50" charset="-128"/>
                <a:ea typeface="HGP創英角ｺﾞｼｯｸUB" panose="020B0900000000000000" pitchFamily="50" charset="-128"/>
              </a:rPr>
              <a:t>2025</a:t>
            </a:r>
            <a:r>
              <a:rPr lang="ja-JP" altLang="en-US" sz="2400" dirty="0">
                <a:latin typeface="HGP創英角ｺﾞｼｯｸUB" panose="020B0900000000000000" pitchFamily="50" charset="-128"/>
                <a:ea typeface="HGP創英角ｺﾞｼｯｸUB" panose="020B0900000000000000" pitchFamily="50" charset="-128"/>
              </a:rPr>
              <a:t>年に向けた各病院の自主的な機能分化を支援するため、</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診療実態データの見える化を充実させる</a:t>
            </a:r>
            <a:endParaRPr lang="en-US" altLang="ja-JP" sz="2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174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2564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 xmlns:a16="http://schemas.microsoft.com/office/drawing/2014/main" id="{30BE5A27-A407-4A14-A9BE-5866682C3C6B}"/>
              </a:ext>
            </a:extLst>
          </p:cNvPr>
          <p:cNvSpPr txBox="1">
            <a:spLocks/>
          </p:cNvSpPr>
          <p:nvPr/>
        </p:nvSpPr>
        <p:spPr>
          <a:xfrm>
            <a:off x="199715" y="9973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（病床機能別実態）</a:t>
            </a:r>
          </a:p>
        </p:txBody>
      </p:sp>
      <p:sp>
        <p:nvSpPr>
          <p:cNvPr id="76" name="タイトル 1">
            <a:extLst>
              <a:ext uri="{FF2B5EF4-FFF2-40B4-BE49-F238E27FC236}">
                <a16:creationId xmlns="" xmlns:a16="http://schemas.microsoft.com/office/drawing/2014/main" id="{77D78C8B-7190-4F9F-BF24-FAD4DFE9F181}"/>
              </a:ext>
            </a:extLst>
          </p:cNvPr>
          <p:cNvSpPr txBox="1">
            <a:spLocks/>
          </p:cNvSpPr>
          <p:nvPr/>
        </p:nvSpPr>
        <p:spPr>
          <a:xfrm>
            <a:off x="235176" y="698047"/>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急性期・回復期・慢性期において、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民間病院等が有する病床数が多い</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16" name="図 15"/>
          <p:cNvPicPr>
            <a:picLocks noChangeAspect="1"/>
          </p:cNvPicPr>
          <p:nvPr/>
        </p:nvPicPr>
        <p:blipFill>
          <a:blip r:embed="rId4"/>
          <a:stretch>
            <a:fillRect/>
          </a:stretch>
        </p:blipFill>
        <p:spPr>
          <a:xfrm>
            <a:off x="849309" y="2097112"/>
            <a:ext cx="7136876" cy="4734969"/>
          </a:xfrm>
          <a:prstGeom prst="rect">
            <a:avLst/>
          </a:prstGeom>
        </p:spPr>
      </p:pic>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6256407" y="6461403"/>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89" name="テキスト ボックス 10">
            <a:extLst>
              <a:ext uri="{FF2B5EF4-FFF2-40B4-BE49-F238E27FC236}">
                <a16:creationId xmlns="" xmlns:a16="http://schemas.microsoft.com/office/drawing/2014/main" id="{47FDF32D-43ED-4A66-9CFA-E114E8625D81}"/>
              </a:ext>
            </a:extLst>
          </p:cNvPr>
          <p:cNvSpPr txBox="1"/>
          <p:nvPr/>
        </p:nvSpPr>
        <p:spPr>
          <a:xfrm>
            <a:off x="659534" y="1674843"/>
            <a:ext cx="67497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●病床機能別病床数（病院プラン等提出</a:t>
            </a:r>
            <a:r>
              <a:rPr lang="en-US" altLang="ja-JP" sz="1400" dirty="0">
                <a:solidFill>
                  <a:schemeClr val="tx1"/>
                </a:solidFill>
              </a:rPr>
              <a:t>456</a:t>
            </a:r>
            <a:r>
              <a:rPr lang="ja-JP" altLang="en-US" sz="1400" dirty="0">
                <a:solidFill>
                  <a:schemeClr val="tx1"/>
                </a:solidFill>
              </a:rPr>
              <a:t>病院（公立</a:t>
            </a:r>
            <a:r>
              <a:rPr lang="en-US" altLang="ja-JP" sz="1400" dirty="0">
                <a:solidFill>
                  <a:schemeClr val="tx1"/>
                </a:solidFill>
              </a:rPr>
              <a:t>23</a:t>
            </a:r>
            <a:r>
              <a:rPr lang="ja-JP" altLang="en-US" sz="1400" dirty="0" err="1">
                <a:solidFill>
                  <a:schemeClr val="tx1"/>
                </a:solidFill>
              </a:rPr>
              <a:t>、</a:t>
            </a:r>
            <a:r>
              <a:rPr lang="ja-JP" altLang="en-US" sz="1400" dirty="0">
                <a:solidFill>
                  <a:schemeClr val="tx1"/>
                </a:solidFill>
              </a:rPr>
              <a:t>公的</a:t>
            </a:r>
            <a:r>
              <a:rPr lang="en-US" altLang="ja-JP" sz="1400" dirty="0">
                <a:solidFill>
                  <a:schemeClr val="tx1"/>
                </a:solidFill>
              </a:rPr>
              <a:t>41</a:t>
            </a:r>
            <a:r>
              <a:rPr lang="ja-JP" altLang="en-US" sz="1400" dirty="0">
                <a:solidFill>
                  <a:schemeClr val="tx1"/>
                </a:solidFill>
              </a:rPr>
              <a:t>、民間等</a:t>
            </a:r>
            <a:r>
              <a:rPr lang="en-US" altLang="ja-JP" sz="1400" dirty="0">
                <a:solidFill>
                  <a:schemeClr val="tx1"/>
                </a:solidFill>
              </a:rPr>
              <a:t>392</a:t>
            </a:r>
            <a:r>
              <a:rPr lang="ja-JP" altLang="en-US" sz="1400" dirty="0">
                <a:solidFill>
                  <a:schemeClr val="tx1"/>
                </a:solidFill>
              </a:rPr>
              <a:t>））</a:t>
            </a:r>
          </a:p>
        </p:txBody>
      </p:sp>
      <p:sp>
        <p:nvSpPr>
          <p:cNvPr id="2" name="スライド番号プレースホルダー 1"/>
          <p:cNvSpPr>
            <a:spLocks noGrp="1"/>
          </p:cNvSpPr>
          <p:nvPr>
            <p:ph type="sldNum" sz="quarter" idx="12"/>
          </p:nvPr>
        </p:nvSpPr>
        <p:spPr>
          <a:xfrm>
            <a:off x="7010400" y="6537377"/>
            <a:ext cx="2133600" cy="365125"/>
          </a:xfrm>
        </p:spPr>
        <p:txBody>
          <a:bodyPr/>
          <a:lstStyle/>
          <a:p>
            <a:fld id="{A9848611-8FAA-4BFC-BAAD-33CAF1A3E273}" type="slidenum">
              <a:rPr kumimoji="1" lang="ja-JP" altLang="en-US" sz="1800" smtClean="0">
                <a:solidFill>
                  <a:schemeClr val="tx1"/>
                </a:solidFill>
              </a:rPr>
              <a:t>11</a:t>
            </a:fld>
            <a:endParaRPr kumimoji="1" lang="ja-JP" altLang="en-US" sz="1800" dirty="0">
              <a:solidFill>
                <a:schemeClr val="tx1"/>
              </a:solidFill>
            </a:endParaRPr>
          </a:p>
        </p:txBody>
      </p:sp>
      <p:sp>
        <p:nvSpPr>
          <p:cNvPr id="9" name="テキスト ボックス 8">
            <a:extLst>
              <a:ext uri="{FF2B5EF4-FFF2-40B4-BE49-F238E27FC236}">
                <a16:creationId xmlns="" xmlns:a16="http://schemas.microsoft.com/office/drawing/2014/main" id="{E75DA8E4-09B6-4C9E-9915-F014835AAC18}"/>
              </a:ext>
            </a:extLst>
          </p:cNvPr>
          <p:cNvSpPr txBox="1"/>
          <p:nvPr/>
        </p:nvSpPr>
        <p:spPr>
          <a:xfrm>
            <a:off x="1475656" y="1969142"/>
            <a:ext cx="35165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tx1"/>
                </a:solidFill>
              </a:rPr>
              <a:t>床</a:t>
            </a:r>
            <a:endParaRPr lang="en-US" altLang="ja-JP" sz="1400" dirty="0">
              <a:solidFill>
                <a:schemeClr val="tx1"/>
              </a:solidFill>
            </a:endParaRPr>
          </a:p>
        </p:txBody>
      </p:sp>
    </p:spTree>
    <p:extLst>
      <p:ext uri="{BB962C8B-B14F-4D97-AF65-F5344CB8AC3E}">
        <p14:creationId xmlns:p14="http://schemas.microsoft.com/office/powerpoint/2010/main" val="1221253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36800" y="122521"/>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9" name="タイトル 1">
            <a:extLst>
              <a:ext uri="{FF2B5EF4-FFF2-40B4-BE49-F238E27FC236}">
                <a16:creationId xmlns="" xmlns:a16="http://schemas.microsoft.com/office/drawing/2014/main" id="{30BE5A27-A407-4A14-A9BE-5866682C3C6B}"/>
              </a:ext>
            </a:extLst>
          </p:cNvPr>
          <p:cNvSpPr txBox="1">
            <a:spLocks/>
          </p:cNvSpPr>
          <p:nvPr/>
        </p:nvSpPr>
        <p:spPr>
          <a:xfrm>
            <a:off x="158156" y="11945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（公民別病床機能）</a:t>
            </a:r>
          </a:p>
        </p:txBody>
      </p:sp>
      <p:sp>
        <p:nvSpPr>
          <p:cNvPr id="78" name="テキスト ボックス 10">
            <a:extLst>
              <a:ext uri="{FF2B5EF4-FFF2-40B4-BE49-F238E27FC236}">
                <a16:creationId xmlns="" xmlns:a16="http://schemas.microsoft.com/office/drawing/2014/main" id="{8957656B-6DE6-44E0-85D6-7CF39E5B6647}"/>
              </a:ext>
            </a:extLst>
          </p:cNvPr>
          <p:cNvSpPr txBox="1"/>
          <p:nvPr/>
        </p:nvSpPr>
        <p:spPr>
          <a:xfrm>
            <a:off x="6223544" y="6398953"/>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 name="スライド番号プレースホルダー 1"/>
          <p:cNvSpPr>
            <a:spLocks noGrp="1"/>
          </p:cNvSpPr>
          <p:nvPr>
            <p:ph type="sldNum" sz="quarter" idx="12"/>
          </p:nvPr>
        </p:nvSpPr>
        <p:spPr>
          <a:xfrm>
            <a:off x="7010400" y="6537453"/>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pic>
        <p:nvPicPr>
          <p:cNvPr id="16" name="図 15"/>
          <p:cNvPicPr>
            <a:picLocks noChangeAspect="1"/>
          </p:cNvPicPr>
          <p:nvPr/>
        </p:nvPicPr>
        <p:blipFill>
          <a:blip r:embed="rId4"/>
          <a:stretch>
            <a:fillRect/>
          </a:stretch>
        </p:blipFill>
        <p:spPr>
          <a:xfrm>
            <a:off x="6274229" y="2495634"/>
            <a:ext cx="2724091" cy="2782155"/>
          </a:xfrm>
          <a:prstGeom prst="rect">
            <a:avLst/>
          </a:prstGeom>
        </p:spPr>
      </p:pic>
      <p:pic>
        <p:nvPicPr>
          <p:cNvPr id="19" name="図 18"/>
          <p:cNvPicPr>
            <a:picLocks noChangeAspect="1"/>
          </p:cNvPicPr>
          <p:nvPr/>
        </p:nvPicPr>
        <p:blipFill>
          <a:blip r:embed="rId5"/>
          <a:stretch>
            <a:fillRect/>
          </a:stretch>
        </p:blipFill>
        <p:spPr>
          <a:xfrm>
            <a:off x="3010430" y="2420888"/>
            <a:ext cx="3250977" cy="2808312"/>
          </a:xfrm>
          <a:prstGeom prst="rect">
            <a:avLst/>
          </a:prstGeom>
        </p:spPr>
      </p:pic>
      <p:sp>
        <p:nvSpPr>
          <p:cNvPr id="5" name="正方形/長方形 4"/>
          <p:cNvSpPr/>
          <p:nvPr/>
        </p:nvSpPr>
        <p:spPr>
          <a:xfrm>
            <a:off x="366342" y="1865270"/>
            <a:ext cx="7366172"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a:t>
            </a:r>
            <a:r>
              <a:rPr lang="ja-JP" altLang="en-US" sz="1400" dirty="0">
                <a:solidFill>
                  <a:schemeClr val="tx1"/>
                </a:solidFill>
              </a:rPr>
              <a:t>公民別病床数の病床機能別割合（病院プラン等提出</a:t>
            </a:r>
            <a:r>
              <a:rPr lang="en-US" altLang="ja-JP" sz="1400" dirty="0" smtClean="0">
                <a:solidFill>
                  <a:schemeClr val="tx1"/>
                </a:solidFill>
              </a:rPr>
              <a:t>455</a:t>
            </a:r>
            <a:r>
              <a:rPr lang="ja-JP" altLang="en-US" sz="1400" dirty="0" smtClean="0">
                <a:solidFill>
                  <a:schemeClr val="tx1"/>
                </a:solidFill>
              </a:rPr>
              <a:t>病院</a:t>
            </a:r>
            <a:r>
              <a:rPr lang="ja-JP" altLang="en-US" sz="1400" dirty="0">
                <a:solidFill>
                  <a:schemeClr val="tx1"/>
                </a:solidFill>
              </a:rPr>
              <a:t>（公立</a:t>
            </a:r>
            <a:r>
              <a:rPr lang="en-US" altLang="ja-JP" sz="1400" dirty="0">
                <a:solidFill>
                  <a:schemeClr val="tx1"/>
                </a:solidFill>
              </a:rPr>
              <a:t>23</a:t>
            </a:r>
            <a:r>
              <a:rPr lang="ja-JP" altLang="en-US" sz="1400" dirty="0" err="1">
                <a:solidFill>
                  <a:schemeClr val="tx1"/>
                </a:solidFill>
              </a:rPr>
              <a:t>、</a:t>
            </a:r>
            <a:r>
              <a:rPr lang="ja-JP" altLang="en-US" sz="1400" dirty="0">
                <a:solidFill>
                  <a:schemeClr val="tx1"/>
                </a:solidFill>
              </a:rPr>
              <a:t>公的</a:t>
            </a:r>
            <a:r>
              <a:rPr lang="en-US" altLang="ja-JP" sz="1400" dirty="0">
                <a:solidFill>
                  <a:schemeClr val="tx1"/>
                </a:solidFill>
              </a:rPr>
              <a:t>41</a:t>
            </a:r>
            <a:r>
              <a:rPr lang="ja-JP" altLang="en-US" sz="1400" dirty="0" err="1">
                <a:solidFill>
                  <a:schemeClr val="tx1"/>
                </a:solidFill>
              </a:rPr>
              <a:t>、</a:t>
            </a:r>
            <a:r>
              <a:rPr lang="ja-JP" altLang="en-US" sz="1400" dirty="0">
                <a:solidFill>
                  <a:schemeClr val="tx1"/>
                </a:solidFill>
              </a:rPr>
              <a:t>民間等</a:t>
            </a:r>
            <a:r>
              <a:rPr lang="en-US" altLang="ja-JP" sz="1400" dirty="0">
                <a:solidFill>
                  <a:schemeClr val="tx1"/>
                </a:solidFill>
              </a:rPr>
              <a:t>392</a:t>
            </a:r>
            <a:r>
              <a:rPr lang="ja-JP" altLang="en-US" sz="1400" dirty="0">
                <a:solidFill>
                  <a:schemeClr val="tx1"/>
                </a:solidFill>
              </a:rPr>
              <a:t>））</a:t>
            </a: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363502" y="668628"/>
            <a:ext cx="8365142"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公立・公的・民間等、それぞれにおいて有する</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病床機能の割合は異なっている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pic>
        <p:nvPicPr>
          <p:cNvPr id="3" name="図 2"/>
          <p:cNvPicPr>
            <a:picLocks noChangeAspect="1"/>
          </p:cNvPicPr>
          <p:nvPr/>
        </p:nvPicPr>
        <p:blipFill>
          <a:blip r:embed="rId6"/>
          <a:stretch>
            <a:fillRect/>
          </a:stretch>
        </p:blipFill>
        <p:spPr>
          <a:xfrm>
            <a:off x="22256" y="2495634"/>
            <a:ext cx="2988174" cy="2578580"/>
          </a:xfrm>
          <a:prstGeom prst="rect">
            <a:avLst/>
          </a:prstGeom>
        </p:spPr>
      </p:pic>
      <p:sp>
        <p:nvSpPr>
          <p:cNvPr id="12" name="テキスト ボックス 11"/>
          <p:cNvSpPr txBox="1"/>
          <p:nvPr/>
        </p:nvSpPr>
        <p:spPr>
          <a:xfrm>
            <a:off x="412840" y="5352769"/>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病床数合計</a:t>
            </a:r>
            <a:r>
              <a:rPr lang="ja-JP" altLang="en-US" sz="1200" dirty="0" smtClean="0">
                <a:latin typeface="Meiryo UI" panose="020B0604030504040204" pitchFamily="50" charset="-128"/>
                <a:ea typeface="Meiryo UI" panose="020B0604030504040204" pitchFamily="50" charset="-128"/>
              </a:rPr>
              <a:t>（割合）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8,666</a:t>
            </a:r>
            <a:r>
              <a:rPr kumimoji="1" lang="ja-JP" altLang="en-US" sz="1400" dirty="0" smtClean="0">
                <a:latin typeface="Meiryo UI" panose="020B0604030504040204" pitchFamily="50" charset="-128"/>
                <a:ea typeface="Meiryo UI" panose="020B0604030504040204" pitchFamily="50" charset="-128"/>
              </a:rPr>
              <a:t>床（</a:t>
            </a:r>
            <a:r>
              <a:rPr lang="en-US" altLang="ja-JP" sz="1400" dirty="0" smtClean="0">
                <a:latin typeface="Meiryo UI" panose="020B0604030504040204" pitchFamily="50" charset="-128"/>
                <a:ea typeface="Meiryo UI" panose="020B0604030504040204" pitchFamily="50" charset="-128"/>
              </a:rPr>
              <a:t>10.4%</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3419591" y="5352769"/>
            <a:ext cx="2252964" cy="492443"/>
          </a:xfrm>
          <a:prstGeom prst="rect">
            <a:avLst/>
          </a:prstGeom>
          <a:noFill/>
        </p:spPr>
        <p:txBody>
          <a:bodyPr wrap="square" rtlCol="0">
            <a:spAutoFit/>
          </a:bodyPr>
          <a:lstStyle/>
          <a:p>
            <a:pPr algn="ctr"/>
            <a:r>
              <a:rPr lang="ja-JP" altLang="en-US" sz="1200" dirty="0">
                <a:latin typeface="Meiryo UI" panose="020B0604030504040204" pitchFamily="50" charset="-128"/>
                <a:ea typeface="Meiryo UI" panose="020B0604030504040204" pitchFamily="50" charset="-128"/>
              </a:rPr>
              <a:t>病床数合計（割合）</a:t>
            </a:r>
            <a:endParaRPr lang="en-US" altLang="ja-JP" sz="1200" dirty="0">
              <a:latin typeface="Meiryo UI" panose="020B0604030504040204" pitchFamily="50" charset="-128"/>
              <a:ea typeface="Meiryo UI" panose="020B0604030504040204" pitchFamily="50" charset="-128"/>
            </a:endParaRPr>
          </a:p>
          <a:p>
            <a:pPr algn="ctr"/>
            <a:r>
              <a:rPr kumimoji="1" lang="en-US" altLang="ja-JP" sz="1400" dirty="0" smtClean="0">
                <a:latin typeface="Meiryo UI" panose="020B0604030504040204" pitchFamily="50" charset="-128"/>
                <a:ea typeface="Meiryo UI" panose="020B0604030504040204" pitchFamily="50" charset="-128"/>
              </a:rPr>
              <a:t>18,962</a:t>
            </a:r>
            <a:r>
              <a:rPr kumimoji="1" lang="ja-JP" altLang="en-US" sz="1400" dirty="0" smtClean="0">
                <a:latin typeface="Meiryo UI" panose="020B0604030504040204" pitchFamily="50" charset="-128"/>
                <a:ea typeface="Meiryo UI" panose="020B0604030504040204" pitchFamily="50" charset="-128"/>
              </a:rPr>
              <a:t>床</a:t>
            </a:r>
            <a:r>
              <a:rPr lang="ja-JP" altLang="en-US" sz="1400" dirty="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22.8%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6606032" y="5345927"/>
            <a:ext cx="2252964" cy="492443"/>
          </a:xfrm>
          <a:prstGeom prst="rect">
            <a:avLst/>
          </a:prstGeom>
          <a:noFill/>
        </p:spPr>
        <p:txBody>
          <a:bodyPr wrap="square" rtlCol="0">
            <a:spAutoFit/>
          </a:bodyPr>
          <a:lstStyle/>
          <a:p>
            <a:pPr algn="ctr"/>
            <a:r>
              <a:rPr kumimoji="1" lang="ja-JP" altLang="en-US" sz="1200" dirty="0" smtClean="0">
                <a:latin typeface="Meiryo UI" panose="020B0604030504040204" pitchFamily="50" charset="-128"/>
                <a:ea typeface="Meiryo UI" panose="020B0604030504040204" pitchFamily="50" charset="-128"/>
              </a:rPr>
              <a:t>病床数（割合）</a:t>
            </a:r>
            <a:endParaRPr kumimoji="1" lang="en-US" altLang="ja-JP" sz="1200" dirty="0" smtClean="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55,544</a:t>
            </a:r>
            <a:r>
              <a:rPr kumimoji="1" lang="ja-JP" altLang="en-US" sz="1400" dirty="0" smtClean="0">
                <a:latin typeface="Meiryo UI" panose="020B0604030504040204" pitchFamily="50" charset="-128"/>
                <a:ea typeface="Meiryo UI" panose="020B0604030504040204" pitchFamily="50" charset="-128"/>
              </a:rPr>
              <a:t>床（</a:t>
            </a:r>
            <a:r>
              <a:rPr kumimoji="1" lang="en-US" altLang="ja-JP" sz="1400" dirty="0" smtClean="0">
                <a:latin typeface="Meiryo UI" panose="020B0604030504040204" pitchFamily="50" charset="-128"/>
                <a:ea typeface="Meiryo UI" panose="020B0604030504040204" pitchFamily="50" charset="-128"/>
              </a:rPr>
              <a:t>66.8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7300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6469" y="1408183"/>
            <a:ext cx="5951474" cy="300083"/>
          </a:xfrm>
          <a:prstGeom prst="rect">
            <a:avLst/>
          </a:prstGeom>
          <a:solidFill>
            <a:srgbClr val="0070C0"/>
          </a:solidFill>
        </p:spPr>
        <p:txBody>
          <a:bodyPr wrap="square" rtlCol="0">
            <a:noAutofit/>
          </a:bodyPr>
          <a:lstStyle/>
          <a:p>
            <a:pPr algn="ctr"/>
            <a:r>
              <a:rPr lang="ja-JP" altLang="en-US" sz="1500" b="1" dirty="0">
                <a:solidFill>
                  <a:schemeClr val="bg1"/>
                </a:solidFill>
              </a:rPr>
              <a:t>医療保険</a:t>
            </a:r>
          </a:p>
        </p:txBody>
      </p:sp>
      <p:grpSp>
        <p:nvGrpSpPr>
          <p:cNvPr id="93" name="グループ化 92"/>
          <p:cNvGrpSpPr/>
          <p:nvPr/>
        </p:nvGrpSpPr>
        <p:grpSpPr>
          <a:xfrm>
            <a:off x="229517" y="1812092"/>
            <a:ext cx="5922858" cy="4652264"/>
            <a:chOff x="101986" y="567691"/>
            <a:chExt cx="7897144" cy="6203019"/>
          </a:xfrm>
        </p:grpSpPr>
        <p:sp>
          <p:nvSpPr>
            <p:cNvPr id="5" name="正方形/長方形 4"/>
            <p:cNvSpPr/>
            <p:nvPr/>
          </p:nvSpPr>
          <p:spPr>
            <a:xfrm>
              <a:off x="101986" y="567691"/>
              <a:ext cx="6480000" cy="523021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grpSp>
          <p:nvGrpSpPr>
            <p:cNvPr id="92" name="グループ化 91"/>
            <p:cNvGrpSpPr/>
            <p:nvPr/>
          </p:nvGrpSpPr>
          <p:grpSpPr>
            <a:xfrm>
              <a:off x="475871" y="629023"/>
              <a:ext cx="3270629" cy="5143485"/>
              <a:chOff x="475871" y="629023"/>
              <a:chExt cx="3270629" cy="5143485"/>
            </a:xfrm>
          </p:grpSpPr>
          <p:sp>
            <p:nvSpPr>
              <p:cNvPr id="10" name="角丸四角形 9"/>
              <p:cNvSpPr/>
              <p:nvPr/>
            </p:nvSpPr>
            <p:spPr>
              <a:xfrm>
                <a:off x="475871" y="1019723"/>
                <a:ext cx="3270629" cy="4752785"/>
              </a:xfrm>
              <a:prstGeom prst="roundRect">
                <a:avLst/>
              </a:prstGeom>
              <a:solidFill>
                <a:schemeClr val="accent1">
                  <a:alpha val="5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 name="テキスト ボックス 10"/>
              <p:cNvSpPr txBox="1"/>
              <p:nvPr/>
            </p:nvSpPr>
            <p:spPr>
              <a:xfrm>
                <a:off x="1465231" y="629023"/>
                <a:ext cx="1296000" cy="720000"/>
              </a:xfrm>
              <a:prstGeom prst="rect">
                <a:avLst/>
              </a:prstGeom>
              <a:solidFill>
                <a:schemeClr val="accent1">
                  <a:lumMod val="40000"/>
                  <a:lumOff val="60000"/>
                </a:schemeClr>
              </a:solidFill>
              <a:ln>
                <a:solidFill>
                  <a:schemeClr val="accent1"/>
                </a:solidFill>
              </a:ln>
            </p:spPr>
            <p:txBody>
              <a:bodyPr wrap="square" rtlCol="0" anchor="ctr">
                <a:noAutofit/>
              </a:bodyPr>
              <a:lstStyle/>
              <a:p>
                <a:pPr algn="ctr"/>
                <a:r>
                  <a:rPr lang="en-US" altLang="ja-JP" sz="1650" dirty="0"/>
                  <a:t>DPC</a:t>
                </a:r>
                <a:endParaRPr lang="en-US" altLang="ja-JP" sz="900" dirty="0"/>
              </a:p>
              <a:p>
                <a:pPr algn="ctr"/>
                <a:r>
                  <a:rPr lang="en-US" altLang="ja-JP" sz="900" dirty="0"/>
                  <a:t>129</a:t>
                </a:r>
                <a:r>
                  <a:rPr lang="ja-JP" altLang="en-US" sz="900" dirty="0"/>
                  <a:t>施設 </a:t>
                </a:r>
                <a:r>
                  <a:rPr lang="en-US" altLang="ja-JP" sz="900" dirty="0"/>
                  <a:t>43,798</a:t>
                </a:r>
                <a:r>
                  <a:rPr lang="ja-JP" altLang="en-US" sz="900" dirty="0"/>
                  <a:t>床</a:t>
                </a:r>
                <a:endParaRPr lang="en-US" altLang="ja-JP" sz="900" dirty="0"/>
              </a:p>
            </p:txBody>
          </p:sp>
        </p:grpSp>
        <p:sp>
          <p:nvSpPr>
            <p:cNvPr id="6" name="テキスト ボックス 5"/>
            <p:cNvSpPr txBox="1"/>
            <p:nvPr/>
          </p:nvSpPr>
          <p:spPr>
            <a:xfrm>
              <a:off x="4292547" y="648084"/>
              <a:ext cx="1862048" cy="707887"/>
            </a:xfrm>
            <a:prstGeom prst="rect">
              <a:avLst/>
            </a:prstGeom>
            <a:noFill/>
          </p:spPr>
          <p:txBody>
            <a:bodyPr wrap="none" rtlCol="0">
              <a:spAutoFit/>
            </a:bodyPr>
            <a:lstStyle/>
            <a:p>
              <a:pPr algn="ctr"/>
              <a:r>
                <a:rPr lang="ja-JP" altLang="en-US" sz="1050" b="1" dirty="0"/>
                <a:t>一般病棟入院基本料</a:t>
              </a:r>
              <a:endParaRPr lang="en-US" altLang="ja-JP" sz="1050" b="1" dirty="0"/>
            </a:p>
            <a:p>
              <a:pPr algn="ctr"/>
              <a:r>
                <a:rPr lang="en-US" altLang="ja-JP" sz="900" b="1" dirty="0"/>
                <a:t>318</a:t>
              </a:r>
              <a:r>
                <a:rPr lang="ja-JP" altLang="en-US" sz="900" b="1" dirty="0"/>
                <a:t>施設</a:t>
              </a:r>
              <a:endParaRPr lang="en-US" altLang="ja-JP" sz="900" b="1" dirty="0"/>
            </a:p>
            <a:p>
              <a:pPr algn="ctr"/>
              <a:r>
                <a:rPr lang="en-US" altLang="ja-JP" sz="900" b="1" dirty="0"/>
                <a:t>42,487</a:t>
              </a:r>
              <a:r>
                <a:rPr lang="ja-JP" altLang="en-US" sz="900" b="1" dirty="0"/>
                <a:t>床</a:t>
              </a:r>
              <a:endParaRPr lang="en-US" altLang="ja-JP" sz="900" b="1" dirty="0"/>
            </a:p>
          </p:txBody>
        </p:sp>
        <p:sp>
          <p:nvSpPr>
            <p:cNvPr id="8" name="テキスト ボックス 7"/>
            <p:cNvSpPr txBox="1"/>
            <p:nvPr/>
          </p:nvSpPr>
          <p:spPr>
            <a:xfrm>
              <a:off x="114686" y="588867"/>
              <a:ext cx="1260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一般病床</a:t>
              </a:r>
            </a:p>
          </p:txBody>
        </p:sp>
        <p:sp>
          <p:nvSpPr>
            <p:cNvPr id="14" name="正方形/長方形 13"/>
            <p:cNvSpPr/>
            <p:nvPr/>
          </p:nvSpPr>
          <p:spPr>
            <a:xfrm>
              <a:off x="6662561" y="567692"/>
              <a:ext cx="1332000" cy="6174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5" name="テキスト ボックス 14"/>
            <p:cNvSpPr txBox="1"/>
            <p:nvPr/>
          </p:nvSpPr>
          <p:spPr>
            <a:xfrm>
              <a:off x="6667130" y="588867"/>
              <a:ext cx="1332000" cy="360000"/>
            </a:xfrm>
            <a:prstGeom prst="rect">
              <a:avLst/>
            </a:prstGeom>
            <a:solidFill>
              <a:schemeClr val="accent5">
                <a:lumMod val="20000"/>
                <a:lumOff val="80000"/>
              </a:schemeClr>
            </a:solidFill>
            <a:ln w="38100">
              <a:solidFill>
                <a:srgbClr val="0070C0"/>
              </a:solidFill>
            </a:ln>
          </p:spPr>
          <p:txBody>
            <a:bodyPr wrap="square" rtlCol="0">
              <a:noAutofit/>
            </a:bodyPr>
            <a:lstStyle/>
            <a:p>
              <a:pPr algn="ctr"/>
              <a:r>
                <a:rPr lang="ja-JP" altLang="en-US" sz="1350" b="1" dirty="0"/>
                <a:t>療養病床</a:t>
              </a:r>
            </a:p>
          </p:txBody>
        </p:sp>
        <p:sp>
          <p:nvSpPr>
            <p:cNvPr id="18" name="角丸四角形 17"/>
            <p:cNvSpPr/>
            <p:nvPr/>
          </p:nvSpPr>
          <p:spPr>
            <a:xfrm>
              <a:off x="5890445" y="2009740"/>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900" b="1" dirty="0">
                  <a:solidFill>
                    <a:schemeClr val="tx1"/>
                  </a:solidFill>
                </a:rPr>
                <a:t>   </a:t>
              </a:r>
              <a:r>
                <a:rPr lang="ja-JP" altLang="en-US" sz="1050" b="1" dirty="0">
                  <a:solidFill>
                    <a:schemeClr val="tx1"/>
                  </a:solidFill>
                </a:rPr>
                <a:t>回復期</a:t>
              </a:r>
              <a:endParaRPr lang="en-US" altLang="ja-JP" sz="1050" b="1" dirty="0">
                <a:solidFill>
                  <a:schemeClr val="tx1"/>
                </a:solidFill>
              </a:endParaRPr>
            </a:p>
            <a:p>
              <a:pPr algn="ctr"/>
              <a:r>
                <a:rPr lang="ja-JP" altLang="en-US" sz="1050" b="1" dirty="0">
                  <a:solidFill>
                    <a:schemeClr val="tx1"/>
                  </a:solidFill>
                </a:rPr>
                <a:t>リハビリテーション</a:t>
              </a:r>
              <a:endParaRPr lang="en-US" altLang="ja-JP" sz="1050" b="1" dirty="0">
                <a:solidFill>
                  <a:schemeClr val="tx1"/>
                </a:solidFill>
              </a:endParaRPr>
            </a:p>
            <a:p>
              <a:pPr algn="ctr"/>
              <a:r>
                <a:rPr lang="en-US" altLang="ja-JP" sz="900" dirty="0">
                  <a:solidFill>
                    <a:schemeClr val="tx1"/>
                  </a:solidFill>
                </a:rPr>
                <a:t>103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6,045</a:t>
              </a:r>
              <a:r>
                <a:rPr lang="ja-JP" altLang="en-US" sz="900" dirty="0">
                  <a:solidFill>
                    <a:schemeClr val="tx1"/>
                  </a:solidFill>
                </a:rPr>
                <a:t>床</a:t>
              </a:r>
              <a:endParaRPr lang="en-US" altLang="ja-JP" sz="900" dirty="0">
                <a:solidFill>
                  <a:schemeClr val="tx1"/>
                </a:solidFill>
              </a:endParaRPr>
            </a:p>
          </p:txBody>
        </p:sp>
        <p:sp>
          <p:nvSpPr>
            <p:cNvPr id="19" name="角丸四角形 18"/>
            <p:cNvSpPr/>
            <p:nvPr/>
          </p:nvSpPr>
          <p:spPr>
            <a:xfrm>
              <a:off x="5895494" y="3192903"/>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地域包括ケア病棟</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2,697</a:t>
              </a:r>
              <a:r>
                <a:rPr lang="ja-JP" altLang="en-US" sz="900" dirty="0">
                  <a:solidFill>
                    <a:schemeClr val="tx1"/>
                  </a:solidFill>
                </a:rPr>
                <a:t>床</a:t>
              </a:r>
              <a:endParaRPr lang="en-US" altLang="ja-JP" sz="900" dirty="0">
                <a:solidFill>
                  <a:schemeClr val="tx1"/>
                </a:solidFill>
              </a:endParaRPr>
            </a:p>
          </p:txBody>
        </p:sp>
        <p:sp>
          <p:nvSpPr>
            <p:cNvPr id="20" name="テキスト ボックス 19"/>
            <p:cNvSpPr txBox="1"/>
            <p:nvPr/>
          </p:nvSpPr>
          <p:spPr>
            <a:xfrm>
              <a:off x="6665572" y="1038294"/>
              <a:ext cx="1327648" cy="892552"/>
            </a:xfrm>
            <a:prstGeom prst="rect">
              <a:avLst/>
            </a:prstGeom>
            <a:noFill/>
          </p:spPr>
          <p:txBody>
            <a:bodyPr wrap="square" rtlCol="0">
              <a:noAutofit/>
            </a:bodyPr>
            <a:lstStyle/>
            <a:p>
              <a:pPr algn="ctr"/>
              <a:r>
                <a:rPr lang="ja-JP" altLang="en-US" sz="1050" b="1" dirty="0"/>
                <a:t>療養病棟</a:t>
              </a:r>
              <a:endParaRPr lang="en-US" altLang="ja-JP" sz="1050" b="1" dirty="0"/>
            </a:p>
            <a:p>
              <a:pPr algn="ctr"/>
              <a:r>
                <a:rPr lang="ja-JP" altLang="en-US" sz="1050" b="1" dirty="0"/>
                <a:t>入院基本料</a:t>
              </a:r>
              <a:endParaRPr lang="en-US" altLang="ja-JP" sz="1050" b="1" dirty="0"/>
            </a:p>
            <a:p>
              <a:pPr algn="ctr"/>
              <a:r>
                <a:rPr lang="en-US" altLang="ja-JP" sz="900" b="1" dirty="0" smtClean="0"/>
                <a:t>198</a:t>
              </a:r>
              <a:r>
                <a:rPr lang="ja-JP" altLang="en-US" sz="900" b="1" dirty="0" smtClean="0"/>
                <a:t>施設</a:t>
              </a:r>
              <a:endParaRPr lang="en-US" altLang="ja-JP" sz="900" b="1" dirty="0"/>
            </a:p>
            <a:p>
              <a:pPr algn="ctr"/>
              <a:r>
                <a:rPr lang="en-US" altLang="ja-JP" sz="900" b="1" dirty="0"/>
                <a:t>17,006</a:t>
              </a:r>
              <a:r>
                <a:rPr lang="ja-JP" altLang="en-US" sz="900" b="1" dirty="0"/>
                <a:t>床</a:t>
              </a:r>
              <a:endParaRPr lang="en-US" altLang="ja-JP" sz="900" b="1" dirty="0"/>
            </a:p>
          </p:txBody>
        </p:sp>
        <p:sp>
          <p:nvSpPr>
            <p:cNvPr id="35" name="角丸四角形 34"/>
            <p:cNvSpPr/>
            <p:nvPr/>
          </p:nvSpPr>
          <p:spPr>
            <a:xfrm>
              <a:off x="4005915" y="1291932"/>
              <a:ext cx="1800000"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825" b="1" dirty="0">
                  <a:solidFill>
                    <a:schemeClr val="tx1"/>
                  </a:solidFill>
                </a:rPr>
                <a:t>　</a:t>
              </a: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　</a:t>
              </a:r>
              <a:r>
                <a:rPr lang="en-US" altLang="ja-JP" sz="900" dirty="0">
                  <a:solidFill>
                    <a:schemeClr val="tx1"/>
                  </a:solidFill>
                </a:rPr>
                <a:t>1,488</a:t>
              </a:r>
              <a:r>
                <a:rPr lang="ja-JP" altLang="en-US" sz="900" dirty="0">
                  <a:solidFill>
                    <a:schemeClr val="tx1"/>
                  </a:solidFill>
                </a:rPr>
                <a:t>床</a:t>
              </a:r>
              <a:endParaRPr lang="en-US" altLang="ja-JP" sz="900" dirty="0">
                <a:solidFill>
                  <a:schemeClr val="tx1"/>
                </a:solidFill>
              </a:endParaRPr>
            </a:p>
          </p:txBody>
        </p:sp>
        <p:sp>
          <p:nvSpPr>
            <p:cNvPr id="36" name="角丸四角形 35"/>
            <p:cNvSpPr/>
            <p:nvPr/>
          </p:nvSpPr>
          <p:spPr>
            <a:xfrm>
              <a:off x="4005915" y="268252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障害者施設等</a:t>
              </a:r>
              <a:endParaRPr lang="en-US" altLang="ja-JP" sz="1050" b="1" dirty="0">
                <a:solidFill>
                  <a:schemeClr val="tx1"/>
                </a:solidFill>
              </a:endParaRPr>
            </a:p>
            <a:p>
              <a:pPr algn="ctr"/>
              <a:r>
                <a:rPr lang="en-US" altLang="ja-JP" sz="900" dirty="0">
                  <a:solidFill>
                    <a:schemeClr val="tx1"/>
                  </a:solidFill>
                </a:rPr>
                <a:t>92</a:t>
              </a:r>
              <a:r>
                <a:rPr lang="ja-JP" altLang="en-US" sz="900" dirty="0">
                  <a:solidFill>
                    <a:schemeClr val="tx1"/>
                  </a:solidFill>
                </a:rPr>
                <a:t>施設　</a:t>
              </a:r>
              <a:r>
                <a:rPr lang="en-US" altLang="ja-JP" sz="900" dirty="0">
                  <a:solidFill>
                    <a:schemeClr val="tx1"/>
                  </a:solidFill>
                </a:rPr>
                <a:t>5,968</a:t>
              </a:r>
              <a:r>
                <a:rPr lang="ja-JP" altLang="en-US" sz="900" dirty="0">
                  <a:solidFill>
                    <a:schemeClr val="tx1"/>
                  </a:solidFill>
                </a:rPr>
                <a:t>床</a:t>
              </a:r>
              <a:endParaRPr lang="en-US" altLang="ja-JP" sz="900" dirty="0">
                <a:solidFill>
                  <a:schemeClr val="tx1"/>
                </a:solidFill>
              </a:endParaRPr>
            </a:p>
          </p:txBody>
        </p:sp>
        <p:sp>
          <p:nvSpPr>
            <p:cNvPr id="38" name="角丸四角形 37"/>
            <p:cNvSpPr/>
            <p:nvPr/>
          </p:nvSpPr>
          <p:spPr>
            <a:xfrm>
              <a:off x="4000791" y="2113419"/>
              <a:ext cx="18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緩和ケア病棟</a:t>
              </a:r>
              <a:endParaRPr lang="en-US" altLang="ja-JP" sz="1050" b="1" dirty="0">
                <a:solidFill>
                  <a:schemeClr val="tx1"/>
                </a:solidFill>
              </a:endParaRPr>
            </a:p>
            <a:p>
              <a:pPr algn="ctr"/>
              <a:r>
                <a:rPr lang="en-US" altLang="ja-JP" sz="900" dirty="0">
                  <a:solidFill>
                    <a:schemeClr val="tx1"/>
                  </a:solidFill>
                </a:rPr>
                <a:t>27</a:t>
              </a:r>
              <a:r>
                <a:rPr lang="ja-JP" altLang="en-US" sz="900" dirty="0">
                  <a:solidFill>
                    <a:schemeClr val="tx1"/>
                  </a:solidFill>
                </a:rPr>
                <a:t>施設　</a:t>
              </a:r>
              <a:r>
                <a:rPr lang="en-US" altLang="ja-JP" sz="900" dirty="0">
                  <a:solidFill>
                    <a:schemeClr val="tx1"/>
                  </a:solidFill>
                </a:rPr>
                <a:t>643</a:t>
              </a:r>
              <a:r>
                <a:rPr lang="ja-JP" altLang="en-US" sz="900" dirty="0">
                  <a:solidFill>
                    <a:schemeClr val="tx1"/>
                  </a:solidFill>
                </a:rPr>
                <a:t>床</a:t>
              </a:r>
              <a:endParaRPr lang="en-US" altLang="ja-JP" sz="900" dirty="0">
                <a:solidFill>
                  <a:schemeClr val="tx1"/>
                </a:solidFill>
              </a:endParaRPr>
            </a:p>
          </p:txBody>
        </p:sp>
        <p:sp>
          <p:nvSpPr>
            <p:cNvPr id="2" name="正方形/長方形 1"/>
            <p:cNvSpPr/>
            <p:nvPr/>
          </p:nvSpPr>
          <p:spPr>
            <a:xfrm>
              <a:off x="4005915" y="4838586"/>
              <a:ext cx="1794876" cy="86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一般</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189</a:t>
              </a:r>
              <a:r>
                <a:rPr lang="ja-JP" altLang="en-US" sz="900" dirty="0">
                  <a:solidFill>
                    <a:schemeClr val="tx1"/>
                  </a:solidFill>
                </a:rPr>
                <a:t>施設　</a:t>
              </a:r>
              <a:r>
                <a:rPr lang="en-US" altLang="ja-JP" sz="900" dirty="0">
                  <a:solidFill>
                    <a:schemeClr val="tx1"/>
                  </a:solidFill>
                </a:rPr>
                <a:t>1,981</a:t>
              </a:r>
              <a:r>
                <a:rPr lang="ja-JP" altLang="en-US" sz="900" dirty="0">
                  <a:solidFill>
                    <a:schemeClr val="tx1"/>
                  </a:solidFill>
                </a:rPr>
                <a:t>床</a:t>
              </a:r>
            </a:p>
          </p:txBody>
        </p:sp>
        <p:sp>
          <p:nvSpPr>
            <p:cNvPr id="57" name="角丸四角形 56"/>
            <p:cNvSpPr/>
            <p:nvPr/>
          </p:nvSpPr>
          <p:spPr>
            <a:xfrm>
              <a:off x="5892930" y="4381225"/>
              <a:ext cx="1800000" cy="108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地域包括</a:t>
              </a:r>
              <a:r>
                <a:rPr lang="ja-JP" altLang="en-US" sz="1050" b="1" dirty="0" smtClean="0">
                  <a:solidFill>
                    <a:schemeClr val="tx1"/>
                  </a:solidFill>
                </a:rPr>
                <a:t>ケア病棟</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smtClean="0">
                  <a:solidFill>
                    <a:schemeClr val="tx1"/>
                  </a:solidFill>
                </a:rPr>
                <a:t>57</a:t>
              </a:r>
              <a:r>
                <a:rPr lang="ja-JP" altLang="en-US" sz="900" dirty="0" smtClean="0">
                  <a:solidFill>
                    <a:schemeClr val="tx1"/>
                  </a:solidFill>
                </a:rPr>
                <a:t>施設</a:t>
              </a:r>
              <a:endParaRPr lang="en-US" altLang="ja-JP" sz="900" dirty="0">
                <a:solidFill>
                  <a:schemeClr val="tx1"/>
                </a:solidFill>
              </a:endParaRPr>
            </a:p>
            <a:p>
              <a:pPr algn="ctr"/>
              <a:r>
                <a:rPr lang="en-US" altLang="ja-JP" sz="900" dirty="0" smtClean="0">
                  <a:solidFill>
                    <a:schemeClr val="tx1"/>
                  </a:solidFill>
                </a:rPr>
                <a:t>1,088</a:t>
              </a:r>
              <a:r>
                <a:rPr lang="ja-JP" altLang="en-US" sz="900" dirty="0" smtClean="0">
                  <a:solidFill>
                    <a:schemeClr val="tx1"/>
                  </a:solidFill>
                </a:rPr>
                <a:t>床</a:t>
              </a:r>
              <a:endParaRPr lang="en-US" altLang="ja-JP" sz="900" dirty="0">
                <a:solidFill>
                  <a:schemeClr val="tx1"/>
                </a:solidFill>
              </a:endParaRPr>
            </a:p>
          </p:txBody>
        </p:sp>
        <p:grpSp>
          <p:nvGrpSpPr>
            <p:cNvPr id="3" name="グループ化 2"/>
            <p:cNvGrpSpPr/>
            <p:nvPr/>
          </p:nvGrpSpPr>
          <p:grpSpPr>
            <a:xfrm>
              <a:off x="101986" y="5844171"/>
              <a:ext cx="2088000" cy="918798"/>
              <a:chOff x="83559" y="5173698"/>
              <a:chExt cx="1821442" cy="1073156"/>
            </a:xfrm>
          </p:grpSpPr>
          <p:sp>
            <p:nvSpPr>
              <p:cNvPr id="41" name="正方形/長方形 40"/>
              <p:cNvSpPr/>
              <p:nvPr/>
            </p:nvSpPr>
            <p:spPr>
              <a:xfrm>
                <a:off x="83559" y="5173698"/>
                <a:ext cx="1821442" cy="1051200"/>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4" name="テキスト ボックス 43"/>
              <p:cNvSpPr txBox="1"/>
              <p:nvPr/>
            </p:nvSpPr>
            <p:spPr>
              <a:xfrm>
                <a:off x="564912" y="5257163"/>
                <a:ext cx="841255" cy="395432"/>
              </a:xfrm>
              <a:prstGeom prst="rect">
                <a:avLst/>
              </a:prstGeom>
              <a:noFill/>
              <a:ln w="38100">
                <a:solidFill>
                  <a:srgbClr val="0070C0"/>
                </a:solidFill>
              </a:ln>
            </p:spPr>
            <p:txBody>
              <a:bodyPr wrap="none" rtlCol="0">
                <a:spAutoFit/>
              </a:bodyPr>
              <a:lstStyle/>
              <a:p>
                <a:pPr algn="ctr"/>
                <a:r>
                  <a:rPr lang="ja-JP" altLang="en-US" sz="1050" b="1" dirty="0"/>
                  <a:t>精神病床</a:t>
                </a:r>
                <a:endParaRPr lang="en-US" altLang="ja-JP" sz="1050" b="1" dirty="0"/>
              </a:p>
            </p:txBody>
          </p:sp>
          <p:sp>
            <p:nvSpPr>
              <p:cNvPr id="81" name="テキスト ボックス 80"/>
              <p:cNvSpPr txBox="1"/>
              <p:nvPr/>
            </p:nvSpPr>
            <p:spPr>
              <a:xfrm>
                <a:off x="205215" y="5691525"/>
                <a:ext cx="1570823" cy="555329"/>
              </a:xfrm>
              <a:prstGeom prst="rect">
                <a:avLst/>
              </a:prstGeom>
              <a:noFill/>
            </p:spPr>
            <p:txBody>
              <a:bodyPr wrap="square" rtlCol="0">
                <a:noAutofit/>
              </a:bodyPr>
              <a:lstStyle/>
              <a:p>
                <a:pPr algn="ctr"/>
                <a:r>
                  <a:rPr lang="en-US" altLang="ja-JP" sz="900" dirty="0"/>
                  <a:t>63</a:t>
                </a:r>
                <a:r>
                  <a:rPr lang="ja-JP" altLang="en-US" sz="900" dirty="0"/>
                  <a:t>施設　</a:t>
                </a:r>
                <a:endParaRPr lang="en-US" altLang="ja-JP" sz="900" dirty="0"/>
              </a:p>
              <a:p>
                <a:pPr algn="ctr"/>
                <a:r>
                  <a:rPr lang="en-US" altLang="ja-JP" sz="900" dirty="0"/>
                  <a:t>18,406</a:t>
                </a:r>
                <a:r>
                  <a:rPr lang="ja-JP" altLang="en-US" sz="900" dirty="0"/>
                  <a:t>床</a:t>
                </a:r>
                <a:endParaRPr lang="en-US" altLang="ja-JP" sz="900" dirty="0"/>
              </a:p>
            </p:txBody>
          </p:sp>
        </p:grpSp>
        <p:grpSp>
          <p:nvGrpSpPr>
            <p:cNvPr id="7" name="グループ化 6"/>
            <p:cNvGrpSpPr/>
            <p:nvPr/>
          </p:nvGrpSpPr>
          <p:grpSpPr>
            <a:xfrm>
              <a:off x="2296739" y="5846096"/>
              <a:ext cx="2088000" cy="924614"/>
              <a:chOff x="1995911" y="5168182"/>
              <a:chExt cx="1821442" cy="1080297"/>
            </a:xfrm>
          </p:grpSpPr>
          <p:sp>
            <p:nvSpPr>
              <p:cNvPr id="82" name="正方形/長方形 81"/>
              <p:cNvSpPr/>
              <p:nvPr/>
            </p:nvSpPr>
            <p:spPr>
              <a:xfrm>
                <a:off x="1995911" y="5168182"/>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45" name="テキスト ボックス 44"/>
              <p:cNvSpPr txBox="1"/>
              <p:nvPr/>
            </p:nvSpPr>
            <p:spPr>
              <a:xfrm>
                <a:off x="2270131" y="5276644"/>
                <a:ext cx="1256167" cy="336492"/>
              </a:xfrm>
              <a:prstGeom prst="rect">
                <a:avLst/>
              </a:prstGeom>
              <a:noFill/>
              <a:ln w="38100">
                <a:solidFill>
                  <a:srgbClr val="0070C0"/>
                </a:solidFill>
              </a:ln>
            </p:spPr>
            <p:txBody>
              <a:bodyPr wrap="square" rtlCol="0">
                <a:noAutofit/>
              </a:bodyPr>
              <a:lstStyle/>
              <a:p>
                <a:pPr algn="ctr"/>
                <a:r>
                  <a:rPr lang="ja-JP" altLang="en-US" sz="1050" b="1" dirty="0"/>
                  <a:t>結核病床</a:t>
                </a:r>
                <a:endParaRPr lang="en-US" altLang="ja-JP" sz="1050" b="1" dirty="0"/>
              </a:p>
            </p:txBody>
          </p:sp>
          <p:sp>
            <p:nvSpPr>
              <p:cNvPr id="84" name="テキスト ボックス 83"/>
              <p:cNvSpPr txBox="1"/>
              <p:nvPr/>
            </p:nvSpPr>
            <p:spPr>
              <a:xfrm>
                <a:off x="2093987" y="5666403"/>
                <a:ext cx="1570823" cy="582076"/>
              </a:xfrm>
              <a:prstGeom prst="rect">
                <a:avLst/>
              </a:prstGeom>
              <a:noFill/>
            </p:spPr>
            <p:txBody>
              <a:bodyPr wrap="square" rtlCol="0">
                <a:noAutofit/>
              </a:bodyPr>
              <a:lstStyle/>
              <a:p>
                <a:pPr algn="ctr"/>
                <a:r>
                  <a:rPr lang="en-US" altLang="ja-JP" sz="900" dirty="0"/>
                  <a:t>7</a:t>
                </a:r>
                <a:r>
                  <a:rPr lang="ja-JP" altLang="en-US" sz="900" dirty="0"/>
                  <a:t>施設　</a:t>
                </a:r>
                <a:endParaRPr lang="en-US" altLang="ja-JP" sz="900" dirty="0"/>
              </a:p>
              <a:p>
                <a:pPr algn="ctr"/>
                <a:r>
                  <a:rPr lang="en-US" altLang="ja-JP" sz="900" dirty="0"/>
                  <a:t>414</a:t>
                </a:r>
                <a:r>
                  <a:rPr lang="ja-JP" altLang="en-US" sz="900" dirty="0"/>
                  <a:t>床</a:t>
                </a:r>
                <a:endParaRPr lang="en-US" altLang="ja-JP" sz="900" dirty="0"/>
              </a:p>
            </p:txBody>
          </p:sp>
        </p:grpSp>
        <p:grpSp>
          <p:nvGrpSpPr>
            <p:cNvPr id="9" name="グループ化 8"/>
            <p:cNvGrpSpPr/>
            <p:nvPr/>
          </p:nvGrpSpPr>
          <p:grpSpPr>
            <a:xfrm>
              <a:off x="4486981" y="5838667"/>
              <a:ext cx="2088000" cy="900000"/>
              <a:chOff x="3881647" y="5161015"/>
              <a:chExt cx="1821442" cy="1051539"/>
            </a:xfrm>
          </p:grpSpPr>
          <p:sp>
            <p:nvSpPr>
              <p:cNvPr id="83" name="正方形/長方形 82"/>
              <p:cNvSpPr/>
              <p:nvPr/>
            </p:nvSpPr>
            <p:spPr>
              <a:xfrm>
                <a:off x="3881647" y="5161015"/>
                <a:ext cx="1821442" cy="1051539"/>
              </a:xfrm>
              <a:prstGeom prst="rect">
                <a:avLst/>
              </a:prstGeom>
              <a:solidFill>
                <a:srgbClr val="2E75B6">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825" dirty="0">
                  <a:solidFill>
                    <a:schemeClr val="tx1"/>
                  </a:solidFill>
                </a:endParaRPr>
              </a:p>
            </p:txBody>
          </p:sp>
          <p:sp>
            <p:nvSpPr>
              <p:cNvPr id="79" name="テキスト ボックス 78"/>
              <p:cNvSpPr txBox="1"/>
              <p:nvPr/>
            </p:nvSpPr>
            <p:spPr>
              <a:xfrm>
                <a:off x="4173661" y="5276645"/>
                <a:ext cx="1256167" cy="336492"/>
              </a:xfrm>
              <a:prstGeom prst="rect">
                <a:avLst/>
              </a:prstGeom>
              <a:noFill/>
              <a:ln w="38100">
                <a:solidFill>
                  <a:srgbClr val="0070C0"/>
                </a:solidFill>
              </a:ln>
            </p:spPr>
            <p:txBody>
              <a:bodyPr wrap="square" rtlCol="0">
                <a:noAutofit/>
              </a:bodyPr>
              <a:lstStyle/>
              <a:p>
                <a:pPr algn="ctr"/>
                <a:r>
                  <a:rPr lang="ja-JP" altLang="en-US" sz="1050" b="1" dirty="0"/>
                  <a:t>感染症病床</a:t>
                </a:r>
                <a:endParaRPr lang="en-US" altLang="ja-JP" sz="1050" b="1" dirty="0"/>
              </a:p>
            </p:txBody>
          </p:sp>
          <p:sp>
            <p:nvSpPr>
              <p:cNvPr id="85" name="テキスト ボックス 84"/>
              <p:cNvSpPr txBox="1"/>
              <p:nvPr/>
            </p:nvSpPr>
            <p:spPr>
              <a:xfrm>
                <a:off x="4019338" y="5685460"/>
                <a:ext cx="1570823" cy="461665"/>
              </a:xfrm>
              <a:prstGeom prst="rect">
                <a:avLst/>
              </a:prstGeom>
              <a:noFill/>
            </p:spPr>
            <p:txBody>
              <a:bodyPr wrap="square" rtlCol="0">
                <a:noAutofit/>
              </a:bodyPr>
              <a:lstStyle/>
              <a:p>
                <a:pPr algn="ctr"/>
                <a:r>
                  <a:rPr lang="en-US" altLang="ja-JP" sz="900" dirty="0"/>
                  <a:t>6</a:t>
                </a:r>
                <a:r>
                  <a:rPr lang="ja-JP" altLang="en-US" sz="900" dirty="0"/>
                  <a:t>施設　</a:t>
                </a:r>
                <a:endParaRPr lang="en-US" altLang="ja-JP" sz="900" dirty="0"/>
              </a:p>
              <a:p>
                <a:pPr algn="ctr"/>
                <a:r>
                  <a:rPr lang="en-US" altLang="ja-JP" sz="900" dirty="0"/>
                  <a:t>78</a:t>
                </a:r>
                <a:r>
                  <a:rPr lang="ja-JP" altLang="en-US" sz="900" dirty="0"/>
                  <a:t>床</a:t>
                </a:r>
                <a:endParaRPr lang="en-US" altLang="ja-JP" sz="900" dirty="0"/>
              </a:p>
            </p:txBody>
          </p:sp>
        </p:grpSp>
        <p:sp>
          <p:nvSpPr>
            <p:cNvPr id="91" name="正方形/長方形 90"/>
            <p:cNvSpPr/>
            <p:nvPr/>
          </p:nvSpPr>
          <p:spPr>
            <a:xfrm>
              <a:off x="6762748" y="5597459"/>
              <a:ext cx="1116000" cy="1044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dirty="0">
                  <a:solidFill>
                    <a:schemeClr val="tx1"/>
                  </a:solidFill>
                  <a:latin typeface="+mn-ea"/>
                </a:rPr>
                <a:t>有床診療所</a:t>
              </a:r>
              <a:endParaRPr lang="en-US" altLang="ja-JP" sz="1050" dirty="0">
                <a:solidFill>
                  <a:schemeClr val="tx1"/>
                </a:solidFill>
                <a:latin typeface="+mn-ea"/>
              </a:endParaRPr>
            </a:p>
            <a:p>
              <a:pPr algn="ctr"/>
              <a:r>
                <a:rPr lang="ja-JP" altLang="en-US" sz="1050" dirty="0">
                  <a:solidFill>
                    <a:schemeClr val="tx1"/>
                  </a:solidFill>
                  <a:latin typeface="+mn-ea"/>
                </a:rPr>
                <a:t>療養</a:t>
              </a:r>
              <a:endParaRPr lang="en-US" altLang="ja-JP" sz="1050" dirty="0">
                <a:solidFill>
                  <a:schemeClr val="tx1"/>
                </a:solidFill>
                <a:latin typeface="+mn-ea"/>
              </a:endParaRPr>
            </a:p>
            <a:p>
              <a:pPr algn="ctr"/>
              <a:endParaRPr lang="en-US" altLang="ja-JP" sz="750" dirty="0">
                <a:solidFill>
                  <a:schemeClr val="tx1"/>
                </a:solidFill>
                <a:latin typeface="+mn-ea"/>
              </a:endParaRPr>
            </a:p>
            <a:p>
              <a:pPr algn="ctr"/>
              <a:r>
                <a:rPr lang="en-US" altLang="ja-JP" sz="900" dirty="0">
                  <a:solidFill>
                    <a:schemeClr val="tx1"/>
                  </a:solidFill>
                </a:rPr>
                <a:t>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a:t>
              </a:r>
              <a:r>
                <a:rPr lang="ja-JP" altLang="en-US" sz="900" dirty="0">
                  <a:solidFill>
                    <a:schemeClr val="tx1"/>
                  </a:solidFill>
                </a:rPr>
                <a:t>床</a:t>
              </a:r>
            </a:p>
          </p:txBody>
        </p:sp>
      </p:grpSp>
      <p:grpSp>
        <p:nvGrpSpPr>
          <p:cNvPr id="59" name="グループ化 58"/>
          <p:cNvGrpSpPr/>
          <p:nvPr/>
        </p:nvGrpSpPr>
        <p:grpSpPr>
          <a:xfrm>
            <a:off x="430149" y="2474252"/>
            <a:ext cx="2722154" cy="3124627"/>
            <a:chOff x="286277" y="1460181"/>
            <a:chExt cx="3629538" cy="4166169"/>
          </a:xfrm>
        </p:grpSpPr>
        <p:sp>
          <p:nvSpPr>
            <p:cNvPr id="13" name="角丸四角形 12"/>
            <p:cNvSpPr/>
            <p:nvPr/>
          </p:nvSpPr>
          <p:spPr>
            <a:xfrm>
              <a:off x="286277" y="1471582"/>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特定機能病院</a:t>
              </a:r>
              <a:endParaRPr lang="en-US" altLang="ja-JP" sz="1050" b="1" dirty="0">
                <a:solidFill>
                  <a:schemeClr val="tx1"/>
                </a:solidFill>
              </a:endParaRPr>
            </a:p>
            <a:p>
              <a:pPr algn="ctr"/>
              <a:r>
                <a:rPr lang="en-US" altLang="ja-JP" sz="900" dirty="0">
                  <a:solidFill>
                    <a:schemeClr val="tx1"/>
                  </a:solidFill>
                </a:rPr>
                <a:t>7</a:t>
              </a:r>
              <a:r>
                <a:rPr lang="ja-JP" altLang="en-US" sz="900" dirty="0">
                  <a:solidFill>
                    <a:schemeClr val="tx1"/>
                  </a:solidFill>
                </a:rPr>
                <a:t>施設　</a:t>
              </a:r>
              <a:r>
                <a:rPr lang="en-US" altLang="ja-JP" sz="900" dirty="0">
                  <a:solidFill>
                    <a:schemeClr val="tx1"/>
                  </a:solidFill>
                </a:rPr>
                <a:t>4,805</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（一般病床に限る）</a:t>
              </a:r>
            </a:p>
          </p:txBody>
        </p:sp>
        <p:sp>
          <p:nvSpPr>
            <p:cNvPr id="24" name="角丸四角形 23"/>
            <p:cNvSpPr/>
            <p:nvPr/>
          </p:nvSpPr>
          <p:spPr>
            <a:xfrm>
              <a:off x="2097248" y="146018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専門病院</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164</a:t>
              </a:r>
              <a:r>
                <a:rPr lang="ja-JP" altLang="en-US" sz="900" dirty="0">
                  <a:solidFill>
                    <a:schemeClr val="tx1"/>
                  </a:solidFill>
                </a:rPr>
                <a:t>床</a:t>
              </a:r>
              <a:endParaRPr lang="en-US" altLang="ja-JP" sz="900" dirty="0">
                <a:solidFill>
                  <a:schemeClr val="tx1"/>
                </a:solidFill>
              </a:endParaRPr>
            </a:p>
          </p:txBody>
        </p:sp>
        <p:sp>
          <p:nvSpPr>
            <p:cNvPr id="26" name="角丸四角形 25"/>
            <p:cNvSpPr/>
            <p:nvPr/>
          </p:nvSpPr>
          <p:spPr>
            <a:xfrm>
              <a:off x="292873"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救命救急</a:t>
              </a:r>
              <a:endParaRPr lang="en-US" altLang="ja-JP" sz="825" b="1" dirty="0">
                <a:solidFill>
                  <a:schemeClr val="tx1"/>
                </a:solidFill>
              </a:endParaRPr>
            </a:p>
            <a:p>
              <a:pPr algn="ctr"/>
              <a:r>
                <a:rPr lang="en-US" altLang="ja-JP" sz="900" dirty="0">
                  <a:solidFill>
                    <a:schemeClr val="tx1"/>
                  </a:solidFill>
                </a:rPr>
                <a:t>17</a:t>
              </a:r>
              <a:r>
                <a:rPr lang="ja-JP" altLang="en-US" sz="900" dirty="0">
                  <a:solidFill>
                    <a:schemeClr val="tx1"/>
                  </a:solidFill>
                </a:rPr>
                <a:t>施設　</a:t>
              </a:r>
              <a:r>
                <a:rPr lang="en-US" altLang="ja-JP" sz="900" dirty="0">
                  <a:solidFill>
                    <a:schemeClr val="tx1"/>
                  </a:solidFill>
                </a:rPr>
                <a:t>417</a:t>
              </a:r>
              <a:r>
                <a:rPr lang="ja-JP" altLang="en-US" sz="900" dirty="0">
                  <a:solidFill>
                    <a:schemeClr val="tx1"/>
                  </a:solidFill>
                </a:rPr>
                <a:t>床</a:t>
              </a:r>
              <a:endParaRPr lang="en-US" altLang="ja-JP" sz="900" dirty="0">
                <a:solidFill>
                  <a:schemeClr val="tx1"/>
                </a:solidFill>
              </a:endParaRPr>
            </a:p>
          </p:txBody>
        </p:sp>
        <p:sp>
          <p:nvSpPr>
            <p:cNvPr id="28" name="角丸四角形 27"/>
            <p:cNvSpPr/>
            <p:nvPr/>
          </p:nvSpPr>
          <p:spPr>
            <a:xfrm>
              <a:off x="2108212" y="21684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53</a:t>
              </a:r>
              <a:r>
                <a:rPr lang="ja-JP" altLang="en-US" sz="900" dirty="0">
                  <a:solidFill>
                    <a:schemeClr val="tx1"/>
                  </a:solidFill>
                </a:rPr>
                <a:t>施設　</a:t>
              </a:r>
              <a:r>
                <a:rPr lang="en-US" altLang="ja-JP" sz="900" dirty="0">
                  <a:solidFill>
                    <a:schemeClr val="tx1"/>
                  </a:solidFill>
                </a:rPr>
                <a:t>538</a:t>
              </a:r>
              <a:r>
                <a:rPr lang="ja-JP" altLang="en-US" sz="900" dirty="0">
                  <a:solidFill>
                    <a:schemeClr val="tx1"/>
                  </a:solidFill>
                </a:rPr>
                <a:t>床</a:t>
              </a:r>
              <a:endParaRPr lang="en-US" altLang="ja-JP" sz="900" dirty="0">
                <a:solidFill>
                  <a:schemeClr val="tx1"/>
                </a:solidFill>
              </a:endParaRPr>
            </a:p>
          </p:txBody>
        </p:sp>
        <p:sp>
          <p:nvSpPr>
            <p:cNvPr id="29" name="角丸四角形 28"/>
            <p:cNvSpPr/>
            <p:nvPr/>
          </p:nvSpPr>
          <p:spPr>
            <a:xfrm>
              <a:off x="302554" y="4253011"/>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1050" b="1" dirty="0">
                <a:solidFill>
                  <a:schemeClr val="tx1"/>
                </a:solidFill>
              </a:endParaRPr>
            </a:p>
            <a:p>
              <a:pPr algn="ctr"/>
              <a:r>
                <a:rPr lang="en-US" altLang="ja-JP" sz="900" dirty="0">
                  <a:solidFill>
                    <a:schemeClr val="tx1"/>
                  </a:solidFill>
                </a:rPr>
                <a:t>15</a:t>
              </a:r>
              <a:r>
                <a:rPr lang="ja-JP" altLang="en-US" sz="900" dirty="0">
                  <a:solidFill>
                    <a:schemeClr val="tx1"/>
                  </a:solidFill>
                </a:rPr>
                <a:t>施設　</a:t>
              </a:r>
              <a:r>
                <a:rPr lang="en-US" altLang="ja-JP" sz="900" dirty="0">
                  <a:solidFill>
                    <a:schemeClr val="tx1"/>
                  </a:solidFill>
                </a:rPr>
                <a:t>117</a:t>
              </a:r>
              <a:r>
                <a:rPr lang="ja-JP" altLang="en-US" sz="900" dirty="0">
                  <a:solidFill>
                    <a:schemeClr val="tx1"/>
                  </a:solidFill>
                </a:rPr>
                <a:t>床</a:t>
              </a:r>
              <a:endParaRPr lang="en-US" altLang="ja-JP" sz="900" dirty="0">
                <a:solidFill>
                  <a:schemeClr val="tx1"/>
                </a:solidFill>
              </a:endParaRPr>
            </a:p>
          </p:txBody>
        </p:sp>
        <p:sp>
          <p:nvSpPr>
            <p:cNvPr id="30" name="角丸四角形 29"/>
            <p:cNvSpPr/>
            <p:nvPr/>
          </p:nvSpPr>
          <p:spPr>
            <a:xfrm>
              <a:off x="2115815" y="4252829"/>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新生児</a:t>
              </a:r>
              <a:endParaRPr lang="en-US" altLang="ja-JP" sz="1050" b="1" dirty="0">
                <a:solidFill>
                  <a:schemeClr val="tx1"/>
                </a:solidFill>
              </a:endParaRPr>
            </a:p>
            <a:p>
              <a:pPr algn="ctr"/>
              <a:r>
                <a:rPr lang="ja-JP" altLang="en-US" sz="1050" b="1" dirty="0">
                  <a:solidFill>
                    <a:schemeClr val="tx1"/>
                  </a:solidFill>
                </a:rPr>
                <a:t>治療回復室</a:t>
              </a:r>
              <a:endParaRPr lang="en-US" altLang="ja-JP" sz="825" b="1" dirty="0">
                <a:solidFill>
                  <a:schemeClr val="tx1"/>
                </a:solidFill>
              </a:endParaRPr>
            </a:p>
            <a:p>
              <a:pPr algn="ctr"/>
              <a:r>
                <a:rPr lang="en-US" altLang="ja-JP" sz="900" dirty="0">
                  <a:solidFill>
                    <a:schemeClr val="tx1"/>
                  </a:solidFill>
                </a:rPr>
                <a:t>13</a:t>
              </a:r>
              <a:r>
                <a:rPr lang="ja-JP" altLang="en-US" sz="900" dirty="0">
                  <a:solidFill>
                    <a:schemeClr val="tx1"/>
                  </a:solidFill>
                </a:rPr>
                <a:t>施設　</a:t>
              </a:r>
              <a:r>
                <a:rPr lang="en-US" altLang="ja-JP" sz="900" dirty="0">
                  <a:solidFill>
                    <a:schemeClr val="tx1"/>
                  </a:solidFill>
                </a:rPr>
                <a:t>150</a:t>
              </a:r>
              <a:r>
                <a:rPr lang="ja-JP" altLang="en-US" sz="900" dirty="0">
                  <a:solidFill>
                    <a:schemeClr val="tx1"/>
                  </a:solidFill>
                </a:rPr>
                <a:t>床</a:t>
              </a:r>
              <a:endParaRPr lang="en-US" altLang="ja-JP" sz="900" dirty="0">
                <a:solidFill>
                  <a:schemeClr val="tx1"/>
                </a:solidFill>
              </a:endParaRPr>
            </a:p>
          </p:txBody>
        </p:sp>
        <p:sp>
          <p:nvSpPr>
            <p:cNvPr id="32" name="角丸四角形 31"/>
            <p:cNvSpPr/>
            <p:nvPr/>
          </p:nvSpPr>
          <p:spPr>
            <a:xfrm>
              <a:off x="306852" y="3559413"/>
              <a:ext cx="36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総合周産期特定集中治療室</a:t>
              </a:r>
              <a:r>
                <a:rPr lang="ja-JP" altLang="en-US" sz="825" b="1" dirty="0">
                  <a:solidFill>
                    <a:schemeClr val="tx1"/>
                  </a:solidFill>
                </a:rPr>
                <a:t>　</a:t>
              </a:r>
              <a:r>
                <a:rPr lang="ja-JP" altLang="en-US" sz="825" dirty="0">
                  <a:solidFill>
                    <a:schemeClr val="tx1"/>
                  </a:solidFill>
                </a:rPr>
                <a:t>　</a:t>
              </a:r>
              <a:endParaRPr lang="en-US" altLang="ja-JP" sz="825" dirty="0">
                <a:solidFill>
                  <a:schemeClr val="tx1"/>
                </a:solidFill>
              </a:endParaRPr>
            </a:p>
            <a:p>
              <a:pPr algn="ctr"/>
              <a:r>
                <a:rPr lang="ja-JP" altLang="en-US" sz="900" dirty="0">
                  <a:solidFill>
                    <a:schemeClr val="tx1"/>
                  </a:solidFill>
                </a:rPr>
                <a:t>母体・胎児　</a:t>
              </a:r>
              <a:r>
                <a:rPr lang="en-US" altLang="ja-JP" sz="900" dirty="0">
                  <a:solidFill>
                    <a:schemeClr val="tx1"/>
                  </a:solidFill>
                </a:rPr>
                <a:t>11</a:t>
              </a:r>
              <a:r>
                <a:rPr lang="ja-JP" altLang="en-US" sz="900" dirty="0">
                  <a:solidFill>
                    <a:schemeClr val="tx1"/>
                  </a:solidFill>
                </a:rPr>
                <a:t>施設  　</a:t>
              </a:r>
              <a:r>
                <a:rPr lang="en-US" altLang="ja-JP" sz="900" dirty="0">
                  <a:solidFill>
                    <a:schemeClr val="tx1"/>
                  </a:solidFill>
                </a:rPr>
                <a:t>69</a:t>
              </a:r>
              <a:r>
                <a:rPr lang="ja-JP" altLang="en-US" sz="900" dirty="0">
                  <a:solidFill>
                    <a:schemeClr val="tx1"/>
                  </a:solidFill>
                </a:rPr>
                <a:t>床</a:t>
              </a:r>
              <a:endParaRPr lang="en-US" altLang="ja-JP" sz="900" dirty="0">
                <a:solidFill>
                  <a:schemeClr val="tx1"/>
                </a:solidFill>
              </a:endParaRPr>
            </a:p>
            <a:p>
              <a:pPr algn="ctr"/>
              <a:r>
                <a:rPr lang="ja-JP" altLang="en-US" sz="900" dirty="0">
                  <a:solidFill>
                    <a:schemeClr val="tx1"/>
                  </a:solidFill>
                </a:rPr>
                <a:t>新生児　       </a:t>
              </a:r>
              <a:r>
                <a:rPr lang="en-US" altLang="ja-JP" sz="900" dirty="0">
                  <a:solidFill>
                    <a:schemeClr val="tx1"/>
                  </a:solidFill>
                </a:rPr>
                <a:t>9</a:t>
              </a:r>
              <a:r>
                <a:rPr lang="ja-JP" altLang="en-US" sz="900" dirty="0">
                  <a:solidFill>
                    <a:schemeClr val="tx1"/>
                  </a:solidFill>
                </a:rPr>
                <a:t>施設　  </a:t>
              </a:r>
              <a:r>
                <a:rPr lang="en-US" altLang="ja-JP" sz="900" dirty="0">
                  <a:solidFill>
                    <a:schemeClr val="tx1"/>
                  </a:solidFill>
                </a:rPr>
                <a:t>123</a:t>
              </a:r>
              <a:r>
                <a:rPr lang="ja-JP" altLang="en-US" sz="900" dirty="0">
                  <a:solidFill>
                    <a:schemeClr val="tx1"/>
                  </a:solidFill>
                </a:rPr>
                <a:t>床</a:t>
              </a:r>
              <a:endParaRPr lang="en-US" altLang="ja-JP" sz="900" dirty="0">
                <a:solidFill>
                  <a:schemeClr val="tx1"/>
                </a:solidFill>
              </a:endParaRPr>
            </a:p>
          </p:txBody>
        </p:sp>
        <p:sp>
          <p:nvSpPr>
            <p:cNvPr id="33" name="角丸四角形 32"/>
            <p:cNvSpPr/>
            <p:nvPr/>
          </p:nvSpPr>
          <p:spPr>
            <a:xfrm>
              <a:off x="2106771" y="2861205"/>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脳卒中ケアユニット</a:t>
              </a:r>
              <a:endParaRPr lang="en-US" altLang="ja-JP" sz="825" b="1" dirty="0">
                <a:solidFill>
                  <a:schemeClr val="tx1"/>
                </a:solidFill>
              </a:endParaRPr>
            </a:p>
            <a:p>
              <a:pPr algn="ctr"/>
              <a:r>
                <a:rPr lang="en-US" altLang="ja-JP" sz="900" dirty="0">
                  <a:solidFill>
                    <a:schemeClr val="tx1"/>
                  </a:solidFill>
                </a:rPr>
                <a:t>21</a:t>
              </a:r>
              <a:r>
                <a:rPr lang="ja-JP" altLang="en-US" sz="900" dirty="0">
                  <a:solidFill>
                    <a:schemeClr val="tx1"/>
                  </a:solidFill>
                </a:rPr>
                <a:t>施設　</a:t>
              </a:r>
              <a:r>
                <a:rPr lang="en-US" altLang="ja-JP" sz="900" dirty="0">
                  <a:solidFill>
                    <a:schemeClr val="tx1"/>
                  </a:solidFill>
                </a:rPr>
                <a:t>183</a:t>
              </a:r>
              <a:r>
                <a:rPr lang="ja-JP" altLang="en-US" sz="900" dirty="0">
                  <a:solidFill>
                    <a:schemeClr val="tx1"/>
                  </a:solidFill>
                </a:rPr>
                <a:t>床</a:t>
              </a:r>
              <a:endParaRPr lang="en-US" altLang="ja-JP" sz="900" dirty="0">
                <a:solidFill>
                  <a:schemeClr val="tx1"/>
                </a:solidFill>
              </a:endParaRPr>
            </a:p>
          </p:txBody>
        </p:sp>
        <p:sp>
          <p:nvSpPr>
            <p:cNvPr id="34" name="角丸四角形 33"/>
            <p:cNvSpPr/>
            <p:nvPr/>
          </p:nvSpPr>
          <p:spPr>
            <a:xfrm>
              <a:off x="286890" y="2862913"/>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ハイケアユニット</a:t>
              </a:r>
              <a:endParaRPr lang="en-US" altLang="ja-JP" sz="825" b="1" dirty="0">
                <a:solidFill>
                  <a:schemeClr val="tx1"/>
                </a:solidFill>
              </a:endParaRPr>
            </a:p>
            <a:p>
              <a:pPr algn="ctr"/>
              <a:r>
                <a:rPr lang="en-US" altLang="ja-JP" sz="900" dirty="0">
                  <a:solidFill>
                    <a:schemeClr val="tx1"/>
                  </a:solidFill>
                </a:rPr>
                <a:t>57</a:t>
              </a:r>
              <a:r>
                <a:rPr lang="ja-JP" altLang="en-US" sz="900" dirty="0">
                  <a:solidFill>
                    <a:schemeClr val="tx1"/>
                  </a:solidFill>
                </a:rPr>
                <a:t>施設　</a:t>
              </a:r>
              <a:r>
                <a:rPr lang="en-US" altLang="ja-JP" sz="900" dirty="0">
                  <a:solidFill>
                    <a:schemeClr val="tx1"/>
                  </a:solidFill>
                </a:rPr>
                <a:t>558</a:t>
              </a:r>
              <a:r>
                <a:rPr lang="ja-JP" altLang="en-US" sz="900" dirty="0">
                  <a:solidFill>
                    <a:schemeClr val="tx1"/>
                  </a:solidFill>
                </a:rPr>
                <a:t>床</a:t>
              </a:r>
              <a:endParaRPr lang="en-US" altLang="ja-JP" sz="900" dirty="0">
                <a:solidFill>
                  <a:schemeClr val="tx1"/>
                </a:solidFill>
              </a:endParaRPr>
            </a:p>
          </p:txBody>
        </p:sp>
        <p:sp>
          <p:nvSpPr>
            <p:cNvPr id="31" name="角丸四角形 30"/>
            <p:cNvSpPr/>
            <p:nvPr/>
          </p:nvSpPr>
          <p:spPr>
            <a:xfrm>
              <a:off x="313081" y="4942350"/>
              <a:ext cx="1800000" cy="68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小児</a:t>
              </a:r>
              <a:endParaRPr lang="en-US" altLang="ja-JP" sz="1050" b="1" dirty="0">
                <a:solidFill>
                  <a:schemeClr val="tx1"/>
                </a:solidFill>
              </a:endParaRPr>
            </a:p>
            <a:p>
              <a:pPr algn="ctr"/>
              <a:r>
                <a:rPr lang="ja-JP" altLang="en-US" sz="1050" b="1" dirty="0">
                  <a:solidFill>
                    <a:schemeClr val="tx1"/>
                  </a:solidFill>
                </a:rPr>
                <a:t>特定集中治療室</a:t>
              </a:r>
              <a:endParaRPr lang="en-US" altLang="ja-JP" sz="825" b="1" dirty="0">
                <a:solidFill>
                  <a:schemeClr val="tx1"/>
                </a:solidFill>
              </a:endParaRPr>
            </a:p>
            <a:p>
              <a:pPr algn="ctr"/>
              <a:r>
                <a:rPr lang="en-US" altLang="ja-JP" sz="900" dirty="0">
                  <a:solidFill>
                    <a:schemeClr val="tx1"/>
                  </a:solidFill>
                </a:rPr>
                <a:t>0</a:t>
              </a:r>
              <a:r>
                <a:rPr lang="ja-JP" altLang="en-US" sz="900" dirty="0">
                  <a:solidFill>
                    <a:schemeClr val="tx1"/>
                  </a:solidFill>
                </a:rPr>
                <a:t>施設　</a:t>
              </a:r>
              <a:r>
                <a:rPr lang="en-US" altLang="ja-JP" sz="900" dirty="0">
                  <a:solidFill>
                    <a:schemeClr val="tx1"/>
                  </a:solidFill>
                </a:rPr>
                <a:t>0</a:t>
              </a:r>
              <a:r>
                <a:rPr lang="ja-JP" altLang="en-US" sz="900" dirty="0">
                  <a:solidFill>
                    <a:schemeClr val="tx1"/>
                  </a:solidFill>
                </a:rPr>
                <a:t>床</a:t>
              </a:r>
              <a:endParaRPr lang="en-US" altLang="ja-JP" sz="900" dirty="0">
                <a:solidFill>
                  <a:schemeClr val="tx1"/>
                </a:solidFill>
              </a:endParaRPr>
            </a:p>
          </p:txBody>
        </p:sp>
      </p:grpSp>
      <p:sp>
        <p:nvSpPr>
          <p:cNvPr id="86" name="角丸四角形 85"/>
          <p:cNvSpPr/>
          <p:nvPr/>
        </p:nvSpPr>
        <p:spPr>
          <a:xfrm>
            <a:off x="3214494" y="3873076"/>
            <a:ext cx="1362871"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（入院料）</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　</a:t>
            </a:r>
            <a:r>
              <a:rPr lang="en-US" altLang="ja-JP" sz="900" dirty="0">
                <a:solidFill>
                  <a:schemeClr val="tx1"/>
                </a:solidFill>
              </a:rPr>
              <a:t>108</a:t>
            </a:r>
            <a:r>
              <a:rPr lang="ja-JP" altLang="en-US" sz="900" dirty="0">
                <a:solidFill>
                  <a:schemeClr val="tx1"/>
                </a:solidFill>
              </a:rPr>
              <a:t>床</a:t>
            </a:r>
            <a:endParaRPr lang="en-US" altLang="ja-JP" sz="900" dirty="0">
              <a:solidFill>
                <a:schemeClr val="tx1"/>
              </a:solidFill>
            </a:endParaRPr>
          </a:p>
        </p:txBody>
      </p:sp>
      <p:sp>
        <p:nvSpPr>
          <p:cNvPr id="87" name="角丸四角形 86"/>
          <p:cNvSpPr/>
          <p:nvPr/>
        </p:nvSpPr>
        <p:spPr>
          <a:xfrm>
            <a:off x="3216035" y="4450501"/>
            <a:ext cx="1350943" cy="547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特殊疾患</a:t>
            </a:r>
            <a:endParaRPr lang="en-US" altLang="ja-JP" sz="1050" b="1" dirty="0">
              <a:solidFill>
                <a:schemeClr val="tx1"/>
              </a:solidFill>
            </a:endParaRPr>
          </a:p>
          <a:p>
            <a:pPr algn="ctr"/>
            <a:r>
              <a:rPr lang="ja-JP" altLang="en-US" sz="1050" b="1" dirty="0">
                <a:solidFill>
                  <a:schemeClr val="tx1"/>
                </a:solidFill>
              </a:rPr>
              <a:t>（入院医療管理料）</a:t>
            </a:r>
            <a:endParaRPr lang="en-US" altLang="ja-JP" sz="1050" b="1" dirty="0">
              <a:solidFill>
                <a:schemeClr val="tx1"/>
              </a:solidFill>
            </a:endParaRPr>
          </a:p>
          <a:p>
            <a:pPr algn="ctr"/>
            <a:r>
              <a:rPr lang="en-US" altLang="ja-JP" sz="900" dirty="0">
                <a:solidFill>
                  <a:schemeClr val="tx1"/>
                </a:solidFill>
              </a:rPr>
              <a:t>1</a:t>
            </a:r>
            <a:r>
              <a:rPr lang="ja-JP" altLang="en-US" sz="900" dirty="0">
                <a:solidFill>
                  <a:schemeClr val="tx1"/>
                </a:solidFill>
              </a:rPr>
              <a:t>施設　</a:t>
            </a:r>
            <a:r>
              <a:rPr lang="en-US" altLang="ja-JP" sz="900" dirty="0">
                <a:solidFill>
                  <a:schemeClr val="tx1"/>
                </a:solidFill>
              </a:rPr>
              <a:t>151</a:t>
            </a:r>
            <a:r>
              <a:rPr lang="ja-JP" altLang="en-US" sz="900" dirty="0">
                <a:solidFill>
                  <a:schemeClr val="tx1"/>
                </a:solidFill>
              </a:rPr>
              <a:t>床</a:t>
            </a:r>
            <a:endParaRPr lang="en-US" altLang="ja-JP" sz="900" dirty="0">
              <a:solidFill>
                <a:schemeClr val="tx1"/>
              </a:solidFill>
            </a:endParaRPr>
          </a:p>
        </p:txBody>
      </p:sp>
      <p:sp>
        <p:nvSpPr>
          <p:cNvPr id="98"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0" name="タイトル 1">
            <a:extLst>
              <a:ext uri="{FF2B5EF4-FFF2-40B4-BE49-F238E27FC236}">
                <a16:creationId xmlns="" xmlns:a16="http://schemas.microsoft.com/office/drawing/2014/main" id="{77D78C8B-7190-4F9F-BF24-FAD4DFE9F181}"/>
              </a:ext>
            </a:extLst>
          </p:cNvPr>
          <p:cNvSpPr txBox="1">
            <a:spLocks/>
          </p:cNvSpPr>
          <p:nvPr/>
        </p:nvSpPr>
        <p:spPr>
          <a:xfrm>
            <a:off x="236021" y="495609"/>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医療・介護提供体制は、多くの機能・施設から構成されている</a:t>
            </a:r>
          </a:p>
        </p:txBody>
      </p:sp>
      <p:sp>
        <p:nvSpPr>
          <p:cNvPr id="99" name="タイトル 1">
            <a:extLst>
              <a:ext uri="{FF2B5EF4-FFF2-40B4-BE49-F238E27FC236}">
                <a16:creationId xmlns="" xmlns:a16="http://schemas.microsoft.com/office/drawing/2014/main" id="{30BE5A27-A407-4A14-A9BE-5866682C3C6B}"/>
              </a:ext>
            </a:extLst>
          </p:cNvPr>
          <p:cNvSpPr txBox="1">
            <a:spLocks/>
          </p:cNvSpPr>
          <p:nvPr/>
        </p:nvSpPr>
        <p:spPr>
          <a:xfrm>
            <a:off x="179512" y="58471"/>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診療実態の見える化④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（医療・介護体制）</a:t>
            </a:r>
          </a:p>
        </p:txBody>
      </p:sp>
      <p:sp>
        <p:nvSpPr>
          <p:cNvPr id="12" name="スライド番号プレースホルダー 11"/>
          <p:cNvSpPr>
            <a:spLocks noGrp="1"/>
          </p:cNvSpPr>
          <p:nvPr>
            <p:ph type="sldNum" sz="quarter" idx="12"/>
          </p:nvPr>
        </p:nvSpPr>
        <p:spPr>
          <a:xfrm>
            <a:off x="7027940" y="6492875"/>
            <a:ext cx="2133600" cy="365125"/>
          </a:xfrm>
        </p:spPr>
        <p:txBody>
          <a:bodyPr/>
          <a:lstStyle/>
          <a:p>
            <a:fld id="{A9848611-8FAA-4BFC-BAAD-33CAF1A3E273}" type="slidenum">
              <a:rPr kumimoji="1" lang="ja-JP" altLang="en-US" sz="1800" smtClean="0">
                <a:solidFill>
                  <a:schemeClr val="tx1"/>
                </a:solidFill>
              </a:rPr>
              <a:t>13</a:t>
            </a:fld>
            <a:endParaRPr kumimoji="1" lang="ja-JP" altLang="en-US" dirty="0">
              <a:solidFill>
                <a:schemeClr val="tx1"/>
              </a:solidFill>
            </a:endParaRPr>
          </a:p>
        </p:txBody>
      </p:sp>
      <p:sp>
        <p:nvSpPr>
          <p:cNvPr id="72" name="テキスト ボックス 71"/>
          <p:cNvSpPr txBox="1"/>
          <p:nvPr/>
        </p:nvSpPr>
        <p:spPr>
          <a:xfrm>
            <a:off x="6196148" y="1421955"/>
            <a:ext cx="1872000" cy="294367"/>
          </a:xfrm>
          <a:prstGeom prst="rect">
            <a:avLst/>
          </a:prstGeom>
          <a:solidFill>
            <a:srgbClr val="0070C0"/>
          </a:solidFill>
        </p:spPr>
        <p:txBody>
          <a:bodyPr wrap="square" rtlCol="0">
            <a:noAutofit/>
          </a:bodyPr>
          <a:lstStyle/>
          <a:p>
            <a:pPr algn="ctr"/>
            <a:r>
              <a:rPr lang="ja-JP" altLang="en-US" sz="1500" b="1" dirty="0">
                <a:solidFill>
                  <a:schemeClr val="bg1"/>
                </a:solidFill>
              </a:rPr>
              <a:t>介護保険</a:t>
            </a:r>
          </a:p>
        </p:txBody>
      </p:sp>
      <p:sp>
        <p:nvSpPr>
          <p:cNvPr id="73" name="テキスト ボックス 72"/>
          <p:cNvSpPr txBox="1"/>
          <p:nvPr/>
        </p:nvSpPr>
        <p:spPr>
          <a:xfrm>
            <a:off x="8108298" y="1421954"/>
            <a:ext cx="972000" cy="300083"/>
          </a:xfrm>
          <a:prstGeom prst="rect">
            <a:avLst/>
          </a:prstGeom>
          <a:solidFill>
            <a:srgbClr val="0070C0"/>
          </a:solidFill>
        </p:spPr>
        <p:txBody>
          <a:bodyPr wrap="square" rtlCol="0">
            <a:noAutofit/>
          </a:bodyPr>
          <a:lstStyle/>
          <a:p>
            <a:pPr algn="ctr"/>
            <a:r>
              <a:rPr lang="ja-JP" altLang="en-US" sz="1500" b="1" dirty="0">
                <a:solidFill>
                  <a:schemeClr val="bg1"/>
                </a:solidFill>
              </a:rPr>
              <a:t>その他</a:t>
            </a:r>
          </a:p>
        </p:txBody>
      </p:sp>
      <p:grpSp>
        <p:nvGrpSpPr>
          <p:cNvPr id="74" name="グループ化 73"/>
          <p:cNvGrpSpPr/>
          <p:nvPr/>
        </p:nvGrpSpPr>
        <p:grpSpPr>
          <a:xfrm>
            <a:off x="6198690" y="1782492"/>
            <a:ext cx="1620000" cy="4644000"/>
            <a:chOff x="8211502" y="617458"/>
            <a:chExt cx="1908002" cy="6120498"/>
          </a:xfrm>
        </p:grpSpPr>
        <p:sp>
          <p:nvSpPr>
            <p:cNvPr id="75" name="正方形/長方形 74"/>
            <p:cNvSpPr/>
            <p:nvPr/>
          </p:nvSpPr>
          <p:spPr>
            <a:xfrm>
              <a:off x="8211502" y="644880"/>
              <a:ext cx="1908000" cy="3496319"/>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dirty="0"/>
            </a:p>
          </p:txBody>
        </p:sp>
        <p:sp>
          <p:nvSpPr>
            <p:cNvPr id="77" name="角丸四角形 76"/>
            <p:cNvSpPr/>
            <p:nvPr/>
          </p:nvSpPr>
          <p:spPr>
            <a:xfrm>
              <a:off x="8266342" y="1270253"/>
              <a:ext cx="1823202" cy="6570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特別養護老人ホーム</a:t>
              </a:r>
              <a:endParaRPr lang="en-US" altLang="ja-JP" sz="1050" b="1" dirty="0">
                <a:solidFill>
                  <a:schemeClr val="tx1"/>
                </a:solidFill>
              </a:endParaRPr>
            </a:p>
            <a:p>
              <a:pPr algn="ctr"/>
              <a:r>
                <a:rPr lang="en-US" altLang="ja-JP" sz="900" dirty="0">
                  <a:solidFill>
                    <a:schemeClr val="tx1"/>
                  </a:solidFill>
                </a:rPr>
                <a:t>434</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33,142</a:t>
              </a:r>
              <a:r>
                <a:rPr lang="ja-JP" altLang="en-US" sz="900" dirty="0">
                  <a:solidFill>
                    <a:schemeClr val="tx1"/>
                  </a:solidFill>
                </a:rPr>
                <a:t>人定員</a:t>
              </a:r>
              <a:endParaRPr lang="en-US" altLang="ja-JP" sz="900" dirty="0">
                <a:solidFill>
                  <a:schemeClr val="tx1"/>
                </a:solidFill>
              </a:endParaRPr>
            </a:p>
          </p:txBody>
        </p:sp>
        <p:sp>
          <p:nvSpPr>
            <p:cNvPr id="80" name="テキスト ボックス 79"/>
            <p:cNvSpPr txBox="1"/>
            <p:nvPr/>
          </p:nvSpPr>
          <p:spPr>
            <a:xfrm>
              <a:off x="8413356" y="617458"/>
              <a:ext cx="1529132" cy="677108"/>
            </a:xfrm>
            <a:prstGeom prst="rect">
              <a:avLst/>
            </a:prstGeom>
            <a:noFill/>
          </p:spPr>
          <p:txBody>
            <a:bodyPr wrap="square" rtlCol="0">
              <a:noAutofit/>
            </a:bodyPr>
            <a:lstStyle/>
            <a:p>
              <a:pPr algn="ctr"/>
              <a:r>
                <a:rPr lang="ja-JP" altLang="en-US" sz="1050" b="1" dirty="0"/>
                <a:t>介護保険施設</a:t>
              </a:r>
              <a:endParaRPr lang="en-US" altLang="ja-JP" sz="1050" b="1" dirty="0"/>
            </a:p>
            <a:p>
              <a:pPr algn="ctr"/>
              <a:r>
                <a:rPr lang="en-US" altLang="ja-JP" sz="900" b="1" dirty="0"/>
                <a:t>690</a:t>
              </a:r>
              <a:r>
                <a:rPr lang="ja-JP" altLang="en-US" sz="900" b="1" dirty="0"/>
                <a:t>施設</a:t>
              </a:r>
              <a:endParaRPr lang="en-US" altLang="ja-JP" sz="900" b="1" dirty="0"/>
            </a:p>
            <a:p>
              <a:pPr algn="ctr"/>
              <a:r>
                <a:rPr lang="en-US" altLang="ja-JP" sz="900" b="1" dirty="0"/>
                <a:t>55,625</a:t>
              </a:r>
              <a:r>
                <a:rPr lang="ja-JP" altLang="en-US" sz="900" b="1" dirty="0"/>
                <a:t>人定員</a:t>
              </a:r>
              <a:endParaRPr lang="en-US" altLang="ja-JP" sz="900" b="1" dirty="0"/>
            </a:p>
          </p:txBody>
        </p:sp>
        <p:sp>
          <p:nvSpPr>
            <p:cNvPr id="95" name="角丸四角形 94"/>
            <p:cNvSpPr/>
            <p:nvPr/>
          </p:nvSpPr>
          <p:spPr>
            <a:xfrm>
              <a:off x="8268645" y="1950782"/>
              <a:ext cx="1800000" cy="6101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ja-JP" altLang="en-US" sz="1050" b="1" dirty="0">
                  <a:solidFill>
                    <a:prstClr val="black"/>
                  </a:solidFill>
                </a:rPr>
                <a:t>介護老人保健施設</a:t>
              </a:r>
              <a:endParaRPr lang="en-US" altLang="ja-JP" sz="1050" b="1" dirty="0">
                <a:solidFill>
                  <a:prstClr val="black"/>
                </a:solidFill>
              </a:endParaRPr>
            </a:p>
            <a:p>
              <a:pPr algn="ctr"/>
              <a:r>
                <a:rPr lang="en-US" altLang="ja-JP" sz="900" dirty="0">
                  <a:solidFill>
                    <a:schemeClr val="tx1"/>
                  </a:solidFill>
                </a:rPr>
                <a:t>229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21,167</a:t>
              </a:r>
              <a:r>
                <a:rPr lang="ja-JP" altLang="en-US" sz="900" dirty="0">
                  <a:solidFill>
                    <a:schemeClr val="tx1"/>
                  </a:solidFill>
                </a:rPr>
                <a:t>人定員</a:t>
              </a:r>
              <a:endParaRPr lang="en-US" altLang="ja-JP" sz="900" dirty="0">
                <a:solidFill>
                  <a:schemeClr val="tx1"/>
                </a:solidFill>
              </a:endParaRPr>
            </a:p>
          </p:txBody>
        </p:sp>
        <p:sp>
          <p:nvSpPr>
            <p:cNvPr id="96" name="角丸四角形 95"/>
            <p:cNvSpPr/>
            <p:nvPr/>
          </p:nvSpPr>
          <p:spPr>
            <a:xfrm>
              <a:off x="8268645" y="2607845"/>
              <a:ext cx="1800000" cy="797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介護療養型医療施設</a:t>
              </a:r>
              <a:endParaRPr lang="en-US" altLang="ja-JP" sz="1050" b="1" dirty="0">
                <a:solidFill>
                  <a:schemeClr val="tx1"/>
                </a:solidFill>
              </a:endParaRPr>
            </a:p>
            <a:p>
              <a:pPr algn="ctr"/>
              <a:r>
                <a:rPr lang="ja-JP" altLang="en-US" sz="1050" b="1" dirty="0">
                  <a:solidFill>
                    <a:schemeClr val="tx1"/>
                  </a:solidFill>
                </a:rPr>
                <a:t>（介護療養病床）</a:t>
              </a:r>
              <a:endParaRPr lang="en-US" altLang="ja-JP" sz="1050" b="1" dirty="0">
                <a:solidFill>
                  <a:schemeClr val="tx1"/>
                </a:solidFill>
              </a:endParaRPr>
            </a:p>
            <a:p>
              <a:pPr algn="ctr"/>
              <a:r>
                <a:rPr lang="en-US" altLang="ja-JP" sz="900" dirty="0">
                  <a:solidFill>
                    <a:schemeClr val="tx1"/>
                  </a:solidFill>
                </a:rPr>
                <a:t>25</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1,219</a:t>
              </a:r>
              <a:r>
                <a:rPr lang="ja-JP" altLang="en-US" sz="900" dirty="0">
                  <a:solidFill>
                    <a:schemeClr val="tx1"/>
                  </a:solidFill>
                </a:rPr>
                <a:t>人定員</a:t>
              </a:r>
              <a:endParaRPr lang="en-US" altLang="ja-JP" sz="900" dirty="0">
                <a:solidFill>
                  <a:schemeClr val="tx1"/>
                </a:solidFill>
              </a:endParaRPr>
            </a:p>
          </p:txBody>
        </p:sp>
        <p:sp>
          <p:nvSpPr>
            <p:cNvPr id="105" name="正方形/長方形 104"/>
            <p:cNvSpPr/>
            <p:nvPr/>
          </p:nvSpPr>
          <p:spPr>
            <a:xfrm>
              <a:off x="8211504" y="4141198"/>
              <a:ext cx="1908000" cy="259675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ja-JP" altLang="en-US" sz="1350"/>
            </a:p>
          </p:txBody>
        </p:sp>
        <p:sp>
          <p:nvSpPr>
            <p:cNvPr id="111" name="テキスト ボックス 110"/>
            <p:cNvSpPr txBox="1"/>
            <p:nvPr/>
          </p:nvSpPr>
          <p:spPr>
            <a:xfrm>
              <a:off x="8464156" y="4127098"/>
              <a:ext cx="1433867" cy="892552"/>
            </a:xfrm>
            <a:prstGeom prst="rect">
              <a:avLst/>
            </a:prstGeom>
            <a:noFill/>
          </p:spPr>
          <p:txBody>
            <a:bodyPr wrap="square" rtlCol="0">
              <a:noAutofit/>
            </a:bodyPr>
            <a:lstStyle/>
            <a:p>
              <a:pPr algn="ctr"/>
              <a:r>
                <a:rPr lang="ja-JP" altLang="en-US" sz="1050" b="1" dirty="0"/>
                <a:t>主な地域密着型サービス</a:t>
              </a:r>
              <a:endParaRPr lang="en-US" altLang="ja-JP" sz="1050" b="1" dirty="0"/>
            </a:p>
            <a:p>
              <a:pPr algn="ctr"/>
              <a:r>
                <a:rPr lang="en-US" altLang="ja-JP" sz="900" b="1" dirty="0"/>
                <a:t>787</a:t>
              </a:r>
              <a:r>
                <a:rPr lang="ja-JP" altLang="en-US" sz="900" b="1" dirty="0"/>
                <a:t>施設</a:t>
              </a:r>
              <a:endParaRPr lang="en-US" altLang="ja-JP" sz="900" b="1" dirty="0"/>
            </a:p>
            <a:p>
              <a:pPr algn="ctr"/>
              <a:r>
                <a:rPr lang="en-US" altLang="ja-JP" sz="900" b="1" dirty="0"/>
                <a:t>14,702</a:t>
              </a:r>
              <a:r>
                <a:rPr lang="ja-JP" altLang="en-US" sz="900" b="1" dirty="0"/>
                <a:t>人定員</a:t>
              </a:r>
              <a:endParaRPr lang="en-US" altLang="ja-JP" sz="900" b="1" dirty="0"/>
            </a:p>
          </p:txBody>
        </p:sp>
        <p:sp>
          <p:nvSpPr>
            <p:cNvPr id="114" name="角丸四角形 113"/>
            <p:cNvSpPr/>
            <p:nvPr/>
          </p:nvSpPr>
          <p:spPr>
            <a:xfrm>
              <a:off x="8259379" y="4998045"/>
              <a:ext cx="1800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地域密着型</a:t>
              </a:r>
              <a:endParaRPr lang="en-US" altLang="ja-JP" sz="1050" b="1" dirty="0">
                <a:solidFill>
                  <a:schemeClr val="tx1"/>
                </a:solidFill>
              </a:endParaRPr>
            </a:p>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128</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3,605</a:t>
              </a:r>
              <a:r>
                <a:rPr lang="ja-JP" altLang="en-US" sz="900" dirty="0">
                  <a:solidFill>
                    <a:schemeClr val="tx1"/>
                  </a:solidFill>
                </a:rPr>
                <a:t>人定員</a:t>
              </a:r>
              <a:endParaRPr lang="en-US" altLang="ja-JP" sz="900" dirty="0">
                <a:solidFill>
                  <a:schemeClr val="tx1"/>
                </a:solidFill>
              </a:endParaRPr>
            </a:p>
          </p:txBody>
        </p:sp>
        <p:sp>
          <p:nvSpPr>
            <p:cNvPr id="115" name="角丸四角形 114"/>
            <p:cNvSpPr/>
            <p:nvPr/>
          </p:nvSpPr>
          <p:spPr>
            <a:xfrm>
              <a:off x="8268413" y="5865533"/>
              <a:ext cx="1790966"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050" b="1" dirty="0">
                  <a:solidFill>
                    <a:schemeClr val="tx1"/>
                  </a:solidFill>
                </a:rPr>
                <a:t>認知症高齢者</a:t>
              </a:r>
              <a:endParaRPr lang="en-US" altLang="ja-JP" sz="1050" b="1" dirty="0">
                <a:solidFill>
                  <a:schemeClr val="tx1"/>
                </a:solidFill>
              </a:endParaRPr>
            </a:p>
            <a:p>
              <a:pPr algn="ctr"/>
              <a:r>
                <a:rPr lang="ja-JP" altLang="en-US" sz="1050" b="1" dirty="0">
                  <a:solidFill>
                    <a:schemeClr val="tx1"/>
                  </a:solidFill>
                </a:rPr>
                <a:t>グループホーム</a:t>
              </a:r>
              <a:endParaRPr lang="en-US" altLang="ja-JP" sz="1050" b="1" dirty="0">
                <a:solidFill>
                  <a:schemeClr val="tx1"/>
                </a:solidFill>
              </a:endParaRPr>
            </a:p>
            <a:p>
              <a:pPr algn="ctr"/>
              <a:r>
                <a:rPr lang="en-US" altLang="ja-JP" sz="900" dirty="0">
                  <a:solidFill>
                    <a:schemeClr val="tx1"/>
                  </a:solidFill>
                </a:rPr>
                <a:t>659</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11,097</a:t>
              </a:r>
              <a:r>
                <a:rPr lang="ja-JP" altLang="en-US" sz="900" dirty="0">
                  <a:solidFill>
                    <a:schemeClr val="tx1"/>
                  </a:solidFill>
                </a:rPr>
                <a:t>人定員</a:t>
              </a:r>
              <a:endParaRPr lang="en-US" altLang="ja-JP" sz="900" dirty="0">
                <a:solidFill>
                  <a:schemeClr val="tx1"/>
                </a:solidFill>
              </a:endParaRPr>
            </a:p>
          </p:txBody>
        </p:sp>
      </p:grpSp>
      <p:grpSp>
        <p:nvGrpSpPr>
          <p:cNvPr id="116" name="グループ化 115"/>
          <p:cNvGrpSpPr/>
          <p:nvPr/>
        </p:nvGrpSpPr>
        <p:grpSpPr>
          <a:xfrm>
            <a:off x="7871195" y="1818281"/>
            <a:ext cx="1195904" cy="2025000"/>
            <a:chOff x="10804492" y="1190142"/>
            <a:chExt cx="1594539" cy="2700000"/>
          </a:xfrm>
        </p:grpSpPr>
        <p:sp>
          <p:nvSpPr>
            <p:cNvPr id="117" name="正方形/長方形 116"/>
            <p:cNvSpPr/>
            <p:nvPr/>
          </p:nvSpPr>
          <p:spPr>
            <a:xfrm>
              <a:off x="10804492" y="1190142"/>
              <a:ext cx="1584000" cy="2700000"/>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8" name="角丸四角形 117"/>
            <p:cNvSpPr/>
            <p:nvPr/>
          </p:nvSpPr>
          <p:spPr>
            <a:xfrm>
              <a:off x="10804492" y="1243645"/>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有料老人ホーム</a:t>
              </a:r>
              <a:endParaRPr lang="en-US" altLang="ja-JP" sz="1050" b="1" dirty="0">
                <a:solidFill>
                  <a:schemeClr val="tx1"/>
                </a:solidFill>
              </a:endParaRPr>
            </a:p>
            <a:p>
              <a:pPr algn="ctr"/>
              <a:r>
                <a:rPr lang="en-US" altLang="ja-JP" sz="900" dirty="0">
                  <a:solidFill>
                    <a:schemeClr val="tx1"/>
                  </a:solidFill>
                </a:rPr>
                <a:t>1,003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44,768</a:t>
              </a:r>
              <a:r>
                <a:rPr lang="ja-JP" altLang="en-US" sz="900" dirty="0">
                  <a:solidFill>
                    <a:schemeClr val="tx1"/>
                  </a:solidFill>
                </a:rPr>
                <a:t>人定員</a:t>
              </a:r>
              <a:endParaRPr lang="en-US" altLang="ja-JP" sz="900" dirty="0">
                <a:solidFill>
                  <a:schemeClr val="tx1"/>
                </a:solidFill>
              </a:endParaRPr>
            </a:p>
          </p:txBody>
        </p:sp>
        <p:sp>
          <p:nvSpPr>
            <p:cNvPr id="119" name="角丸四角形 118"/>
            <p:cNvSpPr/>
            <p:nvPr/>
          </p:nvSpPr>
          <p:spPr>
            <a:xfrm>
              <a:off x="10804492" y="2134127"/>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養護老人ホーム</a:t>
              </a:r>
              <a:endParaRPr lang="en-US" altLang="ja-JP" sz="1050" b="1" dirty="0">
                <a:solidFill>
                  <a:schemeClr val="tx1"/>
                </a:solidFill>
              </a:endParaRPr>
            </a:p>
            <a:p>
              <a:pPr algn="ctr"/>
              <a:r>
                <a:rPr lang="en-US" altLang="ja-JP" sz="900" dirty="0">
                  <a:solidFill>
                    <a:schemeClr val="tx1"/>
                  </a:solidFill>
                </a:rPr>
                <a:t>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2,354</a:t>
              </a:r>
              <a:r>
                <a:rPr lang="ja-JP" altLang="en-US" sz="900" dirty="0">
                  <a:solidFill>
                    <a:schemeClr val="tx1"/>
                  </a:solidFill>
                </a:rPr>
                <a:t>人定員</a:t>
              </a:r>
              <a:endParaRPr lang="en-US" altLang="ja-JP" sz="900" dirty="0">
                <a:solidFill>
                  <a:schemeClr val="tx1"/>
                </a:solidFill>
              </a:endParaRPr>
            </a:p>
          </p:txBody>
        </p:sp>
        <p:sp>
          <p:nvSpPr>
            <p:cNvPr id="120" name="角丸四角形 119"/>
            <p:cNvSpPr/>
            <p:nvPr/>
          </p:nvSpPr>
          <p:spPr>
            <a:xfrm>
              <a:off x="10815031" y="2995390"/>
              <a:ext cx="1584000" cy="82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軽費老人ホーム</a:t>
              </a:r>
              <a:endParaRPr lang="en-US" altLang="ja-JP" sz="1050" b="1" dirty="0">
                <a:solidFill>
                  <a:schemeClr val="tx1"/>
                </a:solidFill>
              </a:endParaRPr>
            </a:p>
            <a:p>
              <a:pPr algn="ctr"/>
              <a:r>
                <a:rPr lang="en-US" altLang="ja-JP" sz="900" dirty="0">
                  <a:solidFill>
                    <a:schemeClr val="tx1"/>
                  </a:solidFill>
                </a:rPr>
                <a:t>130</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5,614</a:t>
              </a:r>
              <a:r>
                <a:rPr lang="ja-JP" altLang="en-US" sz="900" dirty="0">
                  <a:solidFill>
                    <a:schemeClr val="tx1"/>
                  </a:solidFill>
                </a:rPr>
                <a:t>人定員</a:t>
              </a:r>
              <a:endParaRPr lang="en-US" altLang="ja-JP" sz="900" dirty="0">
                <a:solidFill>
                  <a:schemeClr val="tx1"/>
                </a:solidFill>
              </a:endParaRPr>
            </a:p>
          </p:txBody>
        </p:sp>
      </p:grpSp>
      <p:sp>
        <p:nvSpPr>
          <p:cNvPr id="121" name="正方形/長方形 120"/>
          <p:cNvSpPr/>
          <p:nvPr/>
        </p:nvSpPr>
        <p:spPr>
          <a:xfrm>
            <a:off x="7852405" y="4374843"/>
            <a:ext cx="1232583" cy="1083388"/>
          </a:xfrm>
          <a:prstGeom prst="rect">
            <a:avLst/>
          </a:prstGeom>
          <a:pattFill prst="pct60">
            <a:fgClr>
              <a:schemeClr val="accent5">
                <a:lumMod val="20000"/>
                <a:lumOff val="80000"/>
              </a:schemeClr>
            </a:fgClr>
            <a:bgClr>
              <a:schemeClr val="bg1"/>
            </a:bgClr>
          </a:patt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2" name="角丸四角形 121"/>
          <p:cNvSpPr/>
          <p:nvPr/>
        </p:nvSpPr>
        <p:spPr>
          <a:xfrm>
            <a:off x="7883808" y="4432759"/>
            <a:ext cx="1169779" cy="96755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サービス</a:t>
            </a:r>
            <a:endParaRPr lang="en-US" altLang="ja-JP" sz="1050" b="1" dirty="0">
              <a:solidFill>
                <a:schemeClr val="tx1"/>
              </a:solidFill>
            </a:endParaRPr>
          </a:p>
          <a:p>
            <a:pPr algn="ctr"/>
            <a:r>
              <a:rPr lang="ja-JP" altLang="en-US" sz="1050" b="1" dirty="0">
                <a:solidFill>
                  <a:schemeClr val="tx1"/>
                </a:solidFill>
              </a:rPr>
              <a:t>付き</a:t>
            </a:r>
            <a:endParaRPr lang="en-US" altLang="ja-JP" sz="1050" b="1" dirty="0">
              <a:solidFill>
                <a:schemeClr val="tx1"/>
              </a:solidFill>
            </a:endParaRPr>
          </a:p>
          <a:p>
            <a:pPr algn="ctr"/>
            <a:r>
              <a:rPr lang="ja-JP" altLang="en-US" sz="1050" b="1" dirty="0">
                <a:solidFill>
                  <a:schemeClr val="tx1"/>
                </a:solidFill>
              </a:rPr>
              <a:t>高齢者向け</a:t>
            </a:r>
            <a:endParaRPr lang="en-US" altLang="ja-JP" sz="1050" b="1" dirty="0">
              <a:solidFill>
                <a:schemeClr val="tx1"/>
              </a:solidFill>
            </a:endParaRPr>
          </a:p>
          <a:p>
            <a:pPr algn="ctr"/>
            <a:r>
              <a:rPr lang="ja-JP" altLang="en-US" sz="1050" b="1" dirty="0">
                <a:solidFill>
                  <a:schemeClr val="tx1"/>
                </a:solidFill>
              </a:rPr>
              <a:t>住宅</a:t>
            </a:r>
            <a:endParaRPr lang="en-US" altLang="ja-JP" sz="1050" b="1" dirty="0">
              <a:solidFill>
                <a:schemeClr val="tx1"/>
              </a:solidFill>
            </a:endParaRPr>
          </a:p>
          <a:p>
            <a:pPr algn="ctr"/>
            <a:r>
              <a:rPr lang="en-US" altLang="ja-JP" sz="900" dirty="0">
                <a:solidFill>
                  <a:schemeClr val="tx1"/>
                </a:solidFill>
              </a:rPr>
              <a:t>683</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26,658</a:t>
            </a:r>
            <a:r>
              <a:rPr lang="ja-JP" altLang="en-US" sz="900" dirty="0">
                <a:solidFill>
                  <a:schemeClr val="tx1"/>
                </a:solidFill>
              </a:rPr>
              <a:t>人定員</a:t>
            </a:r>
            <a:endParaRPr lang="en-US" altLang="ja-JP" sz="900" dirty="0">
              <a:solidFill>
                <a:schemeClr val="tx1"/>
              </a:solidFill>
            </a:endParaRPr>
          </a:p>
        </p:txBody>
      </p:sp>
      <p:sp>
        <p:nvSpPr>
          <p:cNvPr id="123" name="角丸四角形 122"/>
          <p:cNvSpPr/>
          <p:nvPr/>
        </p:nvSpPr>
        <p:spPr>
          <a:xfrm>
            <a:off x="6247010" y="3918916"/>
            <a:ext cx="1540329" cy="50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r>
              <a:rPr lang="ja-JP" altLang="en-US" sz="1050" b="1" dirty="0">
                <a:solidFill>
                  <a:schemeClr val="tx1"/>
                </a:solidFill>
              </a:rPr>
              <a:t>介護医療院</a:t>
            </a:r>
            <a:endParaRPr lang="en-US" altLang="ja-JP" sz="1050" b="1" dirty="0">
              <a:solidFill>
                <a:schemeClr val="tx1"/>
              </a:solidFill>
            </a:endParaRPr>
          </a:p>
          <a:p>
            <a:pPr algn="ctr"/>
            <a:r>
              <a:rPr lang="en-US" altLang="ja-JP" sz="900" dirty="0">
                <a:solidFill>
                  <a:schemeClr val="tx1"/>
                </a:solidFill>
              </a:rPr>
              <a:t>2</a:t>
            </a:r>
            <a:r>
              <a:rPr lang="ja-JP" altLang="en-US" sz="900" dirty="0">
                <a:solidFill>
                  <a:schemeClr val="tx1"/>
                </a:solidFill>
              </a:rPr>
              <a:t>施設</a:t>
            </a:r>
            <a:endParaRPr lang="en-US" altLang="ja-JP" sz="900" dirty="0">
              <a:solidFill>
                <a:schemeClr val="tx1"/>
              </a:solidFill>
            </a:endParaRPr>
          </a:p>
          <a:p>
            <a:pPr algn="ctr"/>
            <a:r>
              <a:rPr lang="en-US" altLang="ja-JP" sz="900" dirty="0">
                <a:solidFill>
                  <a:schemeClr val="tx1"/>
                </a:solidFill>
              </a:rPr>
              <a:t>97</a:t>
            </a:r>
            <a:r>
              <a:rPr lang="ja-JP" altLang="en-US" sz="900" dirty="0">
                <a:solidFill>
                  <a:schemeClr val="tx1"/>
                </a:solidFill>
              </a:rPr>
              <a:t>人定員</a:t>
            </a:r>
            <a:endParaRPr lang="en-US" altLang="ja-JP" sz="900" dirty="0">
              <a:solidFill>
                <a:schemeClr val="tx1"/>
              </a:solidFill>
            </a:endParaRPr>
          </a:p>
        </p:txBody>
      </p:sp>
      <p:sp>
        <p:nvSpPr>
          <p:cNvPr id="71" name="正方形/長方形 70"/>
          <p:cNvSpPr/>
          <p:nvPr/>
        </p:nvSpPr>
        <p:spPr>
          <a:xfrm>
            <a:off x="206275" y="6328083"/>
            <a:ext cx="8614197" cy="6365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nSpc>
                <a:spcPts val="1200"/>
              </a:lnSpc>
            </a:pPr>
            <a:r>
              <a:rPr lang="ja-JP" sz="700" kern="100" dirty="0">
                <a:effectLst/>
                <a:ea typeface="ＭＳ ゴシック" panose="020B0609070205080204" pitchFamily="49" charset="-128"/>
                <a:cs typeface="Times New Roman" panose="02020603050405020304" pitchFamily="18" charset="0"/>
              </a:rPr>
              <a:t>出典　</a:t>
            </a:r>
            <a:r>
              <a:rPr lang="ja-JP" altLang="en-US" sz="700" kern="100" dirty="0">
                <a:effectLst/>
                <a:ea typeface="ＭＳ ゴシック" panose="020B0609070205080204" pitchFamily="49" charset="-128"/>
                <a:cs typeface="Times New Roman" panose="02020603050405020304" pitchFamily="18" charset="0"/>
              </a:rPr>
              <a:t>「医療保険」</a:t>
            </a:r>
            <a:r>
              <a:rPr lang="ja-JP" sz="700" kern="100" dirty="0">
                <a:effectLst/>
                <a:ea typeface="ＭＳ ゴシック" panose="020B0609070205080204" pitchFamily="49" charset="-128"/>
                <a:cs typeface="Times New Roman" panose="02020603050405020304" pitchFamily="18" charset="0"/>
              </a:rPr>
              <a:t>病床機能報告（</a:t>
            </a:r>
            <a:r>
              <a:rPr lang="en-US" sz="700" kern="100" dirty="0">
                <a:effectLst/>
                <a:ea typeface="ＭＳ ゴシック" panose="020B0609070205080204" pitchFamily="49" charset="-128"/>
                <a:cs typeface="Times New Roman" panose="02020603050405020304" pitchFamily="18" charset="0"/>
              </a:rPr>
              <a:t>2017</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7</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日時点の医療機能：</a:t>
            </a:r>
            <a:r>
              <a:rPr lang="en-US" sz="700" kern="100" dirty="0">
                <a:effectLst/>
                <a:ea typeface="ＭＳ ゴシック" panose="020B0609070205080204" pitchFamily="49" charset="-128"/>
                <a:cs typeface="Times New Roman" panose="02020603050405020304" pitchFamily="18" charset="0"/>
              </a:rPr>
              <a:t>2018</a:t>
            </a:r>
            <a:r>
              <a:rPr lang="ja-JP" sz="700" kern="100" dirty="0">
                <a:effectLst/>
                <a:ea typeface="ＭＳ ゴシック" panose="020B0609070205080204" pitchFamily="49" charset="-128"/>
                <a:cs typeface="Times New Roman" panose="02020603050405020304" pitchFamily="18" charset="0"/>
              </a:rPr>
              <a:t>年</a:t>
            </a:r>
            <a:r>
              <a:rPr lang="en-US" sz="700" kern="100" dirty="0">
                <a:effectLst/>
                <a:ea typeface="ＭＳ ゴシック" panose="020B0609070205080204" pitchFamily="49" charset="-128"/>
                <a:cs typeface="Times New Roman" panose="02020603050405020304" pitchFamily="18" charset="0"/>
              </a:rPr>
              <a:t>10</a:t>
            </a:r>
            <a:r>
              <a:rPr lang="ja-JP" sz="700" kern="100" dirty="0">
                <a:effectLst/>
                <a:ea typeface="ＭＳ ゴシック" panose="020B0609070205080204" pitchFamily="49" charset="-128"/>
                <a:cs typeface="Times New Roman" panose="02020603050405020304" pitchFamily="18" charset="0"/>
              </a:rPr>
              <a:t>月集計）</a:t>
            </a:r>
            <a:r>
              <a:rPr lang="ja-JP" altLang="en-US" sz="700" kern="100" dirty="0">
                <a:effectLst/>
                <a:ea typeface="ＭＳ ゴシック" panose="020B0609070205080204" pitchFamily="49" charset="-128"/>
                <a:cs typeface="Times New Roman" panose="02020603050405020304" pitchFamily="18" charset="0"/>
              </a:rPr>
              <a:t>ただし、次項目は右記のとおり、精神病床</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結核病床・感染症病床（</a:t>
            </a:r>
            <a:r>
              <a:rPr lang="ja-JP" sz="700" kern="100" dirty="0">
                <a:effectLst/>
                <a:ea typeface="ＭＳ ゴシック" panose="020B0609070205080204" pitchFamily="49" charset="-128"/>
                <a:cs typeface="Times New Roman" panose="02020603050405020304" pitchFamily="18" charset="0"/>
              </a:rPr>
              <a:t>大阪府健康医療部</a:t>
            </a:r>
            <a:r>
              <a:rPr lang="ja-JP" altLang="en-US" sz="700" kern="100" dirty="0">
                <a:effectLst/>
                <a:ea typeface="ＭＳ ゴシック" panose="020B0609070205080204" pitchFamily="49" charset="-128"/>
                <a:cs typeface="Times New Roman" panose="02020603050405020304" pitchFamily="18" charset="0"/>
              </a:rPr>
              <a:t>資料</a:t>
            </a:r>
            <a:r>
              <a:rPr lang="ja-JP" sz="700" kern="100" dirty="0">
                <a:effectLst/>
                <a:ea typeface="ＭＳ ゴシック" panose="020B0609070205080204" pitchFamily="49" charset="-128"/>
                <a:cs typeface="Times New Roman" panose="02020603050405020304" pitchFamily="18" charset="0"/>
              </a:rPr>
              <a:t>（</a:t>
            </a:r>
            <a:r>
              <a:rPr lang="en-US" sz="700" kern="100" dirty="0">
                <a:effectLst/>
                <a:ea typeface="ＭＳ ゴシック" panose="020B0609070205080204" pitchFamily="49" charset="-128"/>
                <a:cs typeface="Times New Roman" panose="02020603050405020304" pitchFamily="18" charset="0"/>
              </a:rPr>
              <a:t>201</a:t>
            </a:r>
            <a:r>
              <a:rPr lang="en-US" altLang="ja-JP" sz="700" kern="100" dirty="0">
                <a:effectLst/>
                <a:ea typeface="ＭＳ ゴシック" panose="020B0609070205080204" pitchFamily="49" charset="-128"/>
                <a:cs typeface="Times New Roman" panose="02020603050405020304" pitchFamily="18" charset="0"/>
              </a:rPr>
              <a:t>9</a:t>
            </a:r>
            <a:r>
              <a:rPr lang="ja-JP" sz="700" kern="100" dirty="0">
                <a:effectLst/>
                <a:ea typeface="ＭＳ ゴシック" panose="020B0609070205080204" pitchFamily="49" charset="-128"/>
                <a:cs typeface="Times New Roman" panose="02020603050405020304" pitchFamily="18" charset="0"/>
              </a:rPr>
              <a:t>年</a:t>
            </a:r>
            <a:r>
              <a:rPr lang="en-US" altLang="ja-JP" sz="700" kern="100" dirty="0">
                <a:ea typeface="ＭＳ ゴシック" panose="020B0609070205080204" pitchFamily="49" charset="-128"/>
                <a:cs typeface="Times New Roman" panose="02020603050405020304" pitchFamily="18" charset="0"/>
              </a:rPr>
              <a:t>3</a:t>
            </a:r>
            <a:r>
              <a:rPr lang="ja-JP" sz="700" kern="100" dirty="0">
                <a:effectLst/>
                <a:ea typeface="ＭＳ ゴシック" panose="020B0609070205080204" pitchFamily="49" charset="-128"/>
                <a:cs typeface="Times New Roman" panose="02020603050405020304" pitchFamily="18" charset="0"/>
              </a:rPr>
              <a:t>月</a:t>
            </a:r>
            <a:r>
              <a:rPr lang="en-US" sz="700" kern="100" dirty="0">
                <a:effectLst/>
                <a:ea typeface="ＭＳ ゴシック" panose="020B0609070205080204" pitchFamily="49" charset="-128"/>
                <a:cs typeface="Times New Roman" panose="02020603050405020304" pitchFamily="18" charset="0"/>
              </a:rPr>
              <a:t>3</a:t>
            </a:r>
            <a:r>
              <a:rPr lang="en-US" altLang="ja-JP" sz="700" kern="100" dirty="0">
                <a:effectLst/>
                <a:ea typeface="ＭＳ ゴシック" panose="020B0609070205080204" pitchFamily="49" charset="-128"/>
                <a:cs typeface="Times New Roman" panose="02020603050405020304" pitchFamily="18" charset="0"/>
              </a:rPr>
              <a:t>1</a:t>
            </a:r>
            <a:r>
              <a:rPr lang="ja-JP" sz="700" kern="100" dirty="0">
                <a:effectLst/>
                <a:ea typeface="ＭＳ ゴシック" panose="020B0609070205080204" pitchFamily="49" charset="-128"/>
                <a:cs typeface="Times New Roman" panose="02020603050405020304" pitchFamily="18" charset="0"/>
              </a:rPr>
              <a:t>日現在）</a:t>
            </a:r>
            <a:r>
              <a:rPr lang="ja-JP" altLang="en-US" sz="700" kern="100" dirty="0">
                <a:effectLst/>
                <a:ea typeface="ＭＳ ゴシック" panose="020B0609070205080204" pitchFamily="49" charset="-128"/>
                <a:cs typeface="Times New Roman" panose="02020603050405020304" pitchFamily="18" charset="0"/>
              </a:rPr>
              <a:t>）</a:t>
            </a:r>
            <a:r>
              <a:rPr lang="ja-JP" altLang="en-US" sz="700" kern="100" dirty="0">
                <a:ea typeface="ＭＳ ゴシック" panose="020B0609070205080204" pitchFamily="49" charset="-128"/>
                <a:cs typeface="Times New Roman" panose="02020603050405020304" pitchFamily="18" charset="0"/>
              </a:rPr>
              <a:t>「介護保険</a:t>
            </a:r>
            <a:r>
              <a:rPr lang="ja-JP" sz="700" kern="100" dirty="0">
                <a:effectLst/>
                <a:ea typeface="ＭＳ ゴシック" panose="020B0609070205080204" pitchFamily="49" charset="-128"/>
                <a:cs typeface="Times New Roman" panose="02020603050405020304" pitchFamily="18" charset="0"/>
              </a:rPr>
              <a:t>・</a:t>
            </a:r>
            <a:r>
              <a:rPr lang="ja-JP" altLang="en-US" sz="700" kern="100" dirty="0">
                <a:effectLst/>
                <a:ea typeface="ＭＳ ゴシック" panose="020B0609070205080204" pitchFamily="49" charset="-128"/>
                <a:cs typeface="Times New Roman" panose="02020603050405020304" pitchFamily="18" charset="0"/>
              </a:rPr>
              <a:t>その他」</a:t>
            </a:r>
            <a:r>
              <a:rPr lang="ja-JP" sz="700" kern="100" dirty="0">
                <a:effectLst/>
                <a:ea typeface="ＭＳ ゴシック" panose="020B0609070205080204" pitchFamily="49" charset="-128"/>
                <a:cs typeface="Times New Roman" panose="02020603050405020304" pitchFamily="18" charset="0"/>
              </a:rPr>
              <a:t>大阪府福祉部資料</a:t>
            </a:r>
            <a:r>
              <a:rPr lang="ja-JP" sz="700" kern="100" dirty="0">
                <a:solidFill>
                  <a:schemeClr val="tx1"/>
                </a:solidFill>
                <a:effectLst/>
                <a:ea typeface="ＭＳ ゴシック" panose="020B0609070205080204" pitchFamily="49" charset="-128"/>
                <a:cs typeface="Times New Roman" panose="02020603050405020304" pitchFamily="18" charset="0"/>
              </a:rPr>
              <a:t>（認知症高齢者グループホームは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8</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日現在、その他施設は</a:t>
            </a:r>
            <a:r>
              <a:rPr lang="en-US" sz="700" kern="100" dirty="0">
                <a:solidFill>
                  <a:schemeClr val="tx1"/>
                </a:solidFill>
                <a:effectLst/>
                <a:ea typeface="ＭＳ ゴシック" panose="020B0609070205080204" pitchFamily="49" charset="-128"/>
                <a:cs typeface="Times New Roman" panose="02020603050405020304" pitchFamily="18" charset="0"/>
              </a:rPr>
              <a:t>201</a:t>
            </a:r>
            <a:r>
              <a:rPr lang="en-US" altLang="ja-JP" sz="700" kern="100" dirty="0">
                <a:solidFill>
                  <a:schemeClr val="tx1"/>
                </a:solidFill>
                <a:ea typeface="ＭＳ ゴシック" panose="020B0609070205080204" pitchFamily="49" charset="-128"/>
                <a:cs typeface="Times New Roman" panose="02020603050405020304" pitchFamily="18" charset="0"/>
              </a:rPr>
              <a:t>9</a:t>
            </a:r>
            <a:r>
              <a:rPr lang="ja-JP" sz="700" kern="100" dirty="0">
                <a:solidFill>
                  <a:schemeClr val="tx1"/>
                </a:solidFill>
                <a:effectLst/>
                <a:ea typeface="ＭＳ ゴシック" panose="020B0609070205080204" pitchFamily="49" charset="-128"/>
                <a:cs typeface="Times New Roman" panose="02020603050405020304" pitchFamily="18" charset="0"/>
              </a:rPr>
              <a:t>年</a:t>
            </a:r>
            <a:r>
              <a:rPr lang="en-US" sz="700" kern="100" dirty="0">
                <a:solidFill>
                  <a:schemeClr val="tx1"/>
                </a:solidFill>
                <a:effectLst/>
                <a:ea typeface="ＭＳ ゴシック" panose="020B0609070205080204" pitchFamily="49" charset="-128"/>
                <a:cs typeface="Times New Roman" panose="02020603050405020304" pitchFamily="18" charset="0"/>
              </a:rPr>
              <a:t>4</a:t>
            </a:r>
            <a:r>
              <a:rPr lang="ja-JP" sz="700" kern="100" dirty="0">
                <a:solidFill>
                  <a:schemeClr val="tx1"/>
                </a:solidFill>
                <a:effectLst/>
                <a:ea typeface="ＭＳ ゴシック" panose="020B0609070205080204" pitchFamily="49" charset="-128"/>
                <a:cs typeface="Times New Roman" panose="02020603050405020304" pitchFamily="18" charset="0"/>
              </a:rPr>
              <a:t>月</a:t>
            </a:r>
            <a:r>
              <a:rPr lang="en-US" sz="700" kern="100" dirty="0">
                <a:solidFill>
                  <a:schemeClr val="tx1"/>
                </a:solidFill>
                <a:effectLst/>
                <a:ea typeface="ＭＳ ゴシック" panose="020B0609070205080204" pitchFamily="49" charset="-128"/>
                <a:cs typeface="Times New Roman" panose="02020603050405020304" pitchFamily="18" charset="0"/>
              </a:rPr>
              <a:t>1</a:t>
            </a:r>
            <a:r>
              <a:rPr lang="ja-JP" sz="700" kern="100" dirty="0">
                <a:solidFill>
                  <a:schemeClr val="tx1"/>
                </a:solidFill>
                <a:effectLst/>
                <a:ea typeface="ＭＳ ゴシック" panose="020B0609070205080204" pitchFamily="49" charset="-128"/>
                <a:cs typeface="Times New Roman" panose="02020603050405020304" pitchFamily="18" charset="0"/>
              </a:rPr>
              <a:t>日現在）</a:t>
            </a:r>
            <a:endParaRPr lang="ja-JP" sz="700" kern="100" dirty="0">
              <a:solidFill>
                <a:schemeClr val="tx1"/>
              </a:solidFill>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62056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4"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9263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 xmlns:a16="http://schemas.microsoft.com/office/drawing/2014/main" id="{30BE5A27-A407-4A14-A9BE-5866682C3C6B}"/>
              </a:ext>
            </a:extLst>
          </p:cNvPr>
          <p:cNvSpPr txBox="1">
            <a:spLocks/>
          </p:cNvSpPr>
          <p:nvPr/>
        </p:nvSpPr>
        <p:spPr>
          <a:xfrm>
            <a:off x="179512" y="89570"/>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診療実態の見える化⑤ （入院料別病床数の経年変化）</a:t>
            </a:r>
          </a:p>
        </p:txBody>
      </p:sp>
      <p:sp>
        <p:nvSpPr>
          <p:cNvPr id="6" name="タイトル 1">
            <a:extLst>
              <a:ext uri="{FF2B5EF4-FFF2-40B4-BE49-F238E27FC236}">
                <a16:creationId xmlns=""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a:t>
            </a:r>
            <a:r>
              <a:rPr lang="ja-JP" altLang="en-US" sz="1400" dirty="0" smtClean="0">
                <a:solidFill>
                  <a:schemeClr val="tx1"/>
                </a:solidFill>
              </a:rPr>
              <a:t>報告病床数</a:t>
            </a:r>
            <a:r>
              <a:rPr lang="ja-JP" altLang="en-US" sz="1400" dirty="0">
                <a:solidFill>
                  <a:schemeClr val="tx1"/>
                </a:solidFill>
              </a:rPr>
              <a:t>の推移</a:t>
            </a:r>
          </a:p>
        </p:txBody>
      </p:sp>
    </p:spTree>
    <p:extLst>
      <p:ext uri="{BB962C8B-B14F-4D97-AF65-F5344CB8AC3E}">
        <p14:creationId xmlns:p14="http://schemas.microsoft.com/office/powerpoint/2010/main" val="256386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
            <a:extLst>
              <a:ext uri="{FF2B5EF4-FFF2-40B4-BE49-F238E27FC236}">
                <a16:creationId xmlns=""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 xmlns:a16="http://schemas.microsoft.com/office/drawing/2014/main" id="{30BE5A27-A407-4A14-A9BE-5866682C3C6B}"/>
              </a:ext>
            </a:extLst>
          </p:cNvPr>
          <p:cNvSpPr txBox="1">
            <a:spLocks/>
          </p:cNvSpPr>
          <p:nvPr/>
        </p:nvSpPr>
        <p:spPr>
          <a:xfrm>
            <a:off x="8230989" y="3881756"/>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graphicFrame>
        <p:nvGraphicFramePr>
          <p:cNvPr id="15" name="グラフ 14">
            <a:extLst>
              <a:ext uri="{FF2B5EF4-FFF2-40B4-BE49-F238E27FC236}">
                <a16:creationId xmlns="" xmlns:a16="http://schemas.microsoft.com/office/drawing/2014/main" id="{00000000-0008-0000-0600-000005000000}"/>
              </a:ext>
            </a:extLst>
          </p:cNvPr>
          <p:cNvGraphicFramePr>
            <a:graphicFrameLocks/>
          </p:cNvGraphicFramePr>
          <p:nvPr>
            <p:extLst>
              <p:ext uri="{D42A27DB-BD31-4B8C-83A1-F6EECF244321}">
                <p14:modId xmlns:p14="http://schemas.microsoft.com/office/powerpoint/2010/main" val="1270492310"/>
              </p:ext>
            </p:extLst>
          </p:nvPr>
        </p:nvGraphicFramePr>
        <p:xfrm>
          <a:off x="3203848" y="1641329"/>
          <a:ext cx="5387181"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a:extLst>
              <a:ext uri="{FF2B5EF4-FFF2-40B4-BE49-F238E27FC236}">
                <a16:creationId xmlns="" xmlns:a16="http://schemas.microsoft.com/office/drawing/2014/main" id="{00000000-0008-0000-0600-000006000000}"/>
              </a:ext>
            </a:extLst>
          </p:cNvPr>
          <p:cNvGraphicFramePr>
            <a:graphicFrameLocks/>
          </p:cNvGraphicFramePr>
          <p:nvPr>
            <p:extLst>
              <p:ext uri="{D42A27DB-BD31-4B8C-83A1-F6EECF244321}">
                <p14:modId xmlns:p14="http://schemas.microsoft.com/office/powerpoint/2010/main" val="2948902065"/>
              </p:ext>
            </p:extLst>
          </p:nvPr>
        </p:nvGraphicFramePr>
        <p:xfrm>
          <a:off x="1602040" y="3853729"/>
          <a:ext cx="5351462" cy="2996952"/>
        </p:xfrm>
        <a:graphic>
          <a:graphicData uri="http://schemas.openxmlformats.org/drawingml/2006/chart">
            <c:chart xmlns:c="http://schemas.openxmlformats.org/drawingml/2006/chart" xmlns:r="http://schemas.openxmlformats.org/officeDocument/2006/relationships" r:id="rId4"/>
          </a:graphicData>
        </a:graphic>
      </p:graphicFrame>
      <p:sp>
        <p:nvSpPr>
          <p:cNvPr id="4" name="四角形: 角を丸くする 3">
            <a:extLst>
              <a:ext uri="{FF2B5EF4-FFF2-40B4-BE49-F238E27FC236}">
                <a16:creationId xmlns="" xmlns:a16="http://schemas.microsoft.com/office/drawing/2014/main" id="{9952FEC7-6F0A-4402-A093-43D08E6F1F3A}"/>
              </a:ext>
            </a:extLst>
          </p:cNvPr>
          <p:cNvSpPr/>
          <p:nvPr/>
        </p:nvSpPr>
        <p:spPr>
          <a:xfrm>
            <a:off x="4355976" y="4665665"/>
            <a:ext cx="2232248" cy="528235"/>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 xmlns:a16="http://schemas.microsoft.com/office/drawing/2014/main" id="{8AF4F525-33C2-458A-A335-F1F4602DA4AC}"/>
              </a:ext>
            </a:extLst>
          </p:cNvPr>
          <p:cNvSpPr/>
          <p:nvPr/>
        </p:nvSpPr>
        <p:spPr>
          <a:xfrm>
            <a:off x="2267744" y="4161609"/>
            <a:ext cx="4320480" cy="528235"/>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 xmlns:a16="http://schemas.microsoft.com/office/drawing/2014/main" id="{C5752A1E-F6F9-4CC9-BBC3-5BF96AA54E04}"/>
              </a:ext>
            </a:extLst>
          </p:cNvPr>
          <p:cNvSpPr/>
          <p:nvPr/>
        </p:nvSpPr>
        <p:spPr>
          <a:xfrm>
            <a:off x="4067944" y="1778075"/>
            <a:ext cx="4104456" cy="528235"/>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 xmlns:a16="http://schemas.microsoft.com/office/drawing/2014/main" id="{71EA495F-493A-477B-BC7D-422C315F91CC}"/>
              </a:ext>
            </a:extLst>
          </p:cNvPr>
          <p:cNvSpPr/>
          <p:nvPr/>
        </p:nvSpPr>
        <p:spPr>
          <a:xfrm>
            <a:off x="4067944" y="2820841"/>
            <a:ext cx="2016224" cy="22586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15</a:t>
            </a:fld>
            <a:endParaRPr lang="ja-JP" altLang="en-US" dirty="0">
              <a:solidFill>
                <a:schemeClr val="tx1"/>
              </a:solidFill>
            </a:endParaRPr>
          </a:p>
        </p:txBody>
      </p:sp>
      <p:pic>
        <p:nvPicPr>
          <p:cNvPr id="21" name="図 20"/>
          <p:cNvPicPr>
            <a:picLocks noChangeAspect="1"/>
          </p:cNvPicPr>
          <p:nvPr/>
        </p:nvPicPr>
        <p:blipFill>
          <a:blip r:embed="rId5"/>
          <a:stretch>
            <a:fillRect/>
          </a:stretch>
        </p:blipFill>
        <p:spPr>
          <a:xfrm>
            <a:off x="419631" y="5673065"/>
            <a:ext cx="3942982" cy="1103338"/>
          </a:xfrm>
          <a:prstGeom prst="rect">
            <a:avLst/>
          </a:prstGeom>
        </p:spPr>
      </p:pic>
      <p:sp>
        <p:nvSpPr>
          <p:cNvPr id="22" name="正方形/長方形 21"/>
          <p:cNvSpPr/>
          <p:nvPr/>
        </p:nvSpPr>
        <p:spPr>
          <a:xfrm>
            <a:off x="391991" y="6543635"/>
            <a:ext cx="3942982" cy="2031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 xmlns:a16="http://schemas.microsoft.com/office/drawing/2014/main" id="{45F45CE9-985D-441B-AF35-C9A9C0C7A9C3}"/>
              </a:ext>
            </a:extLst>
          </p:cNvPr>
          <p:cNvSpPr txBox="1">
            <a:spLocks/>
          </p:cNvSpPr>
          <p:nvPr/>
        </p:nvSpPr>
        <p:spPr>
          <a:xfrm>
            <a:off x="6588224" y="4779717"/>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25"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6" name="タイトル 1">
            <a:extLst>
              <a:ext uri="{FF2B5EF4-FFF2-40B4-BE49-F238E27FC236}">
                <a16:creationId xmlns=""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診療実態の見える化⑥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2025</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年に向けた検討状況）</a:t>
            </a:r>
          </a:p>
        </p:txBody>
      </p:sp>
      <p:sp>
        <p:nvSpPr>
          <p:cNvPr id="32" name="テキスト ボックス 10">
            <a:extLst>
              <a:ext uri="{FF2B5EF4-FFF2-40B4-BE49-F238E27FC236}">
                <a16:creationId xmlns=""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 xmlns:a16="http://schemas.microsoft.com/office/drawing/2014/main" id="{8957656B-6DE6-44E0-85D6-7CF39E5B6647}"/>
              </a:ext>
            </a:extLst>
          </p:cNvPr>
          <p:cNvSpPr txBox="1"/>
          <p:nvPr/>
        </p:nvSpPr>
        <p:spPr>
          <a:xfrm>
            <a:off x="6420291" y="6555080"/>
            <a:ext cx="2343911"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出典 </a:t>
            </a:r>
            <a:r>
              <a:rPr lang="en-US" altLang="ja-JP" sz="1200" kern="100" dirty="0">
                <a:effectLst/>
                <a:latin typeface="Meiryo UI" panose="020B0604030504040204" pitchFamily="50" charset="-128"/>
                <a:ea typeface="Meiryo UI" panose="020B0604030504040204" pitchFamily="50" charset="-128"/>
                <a:cs typeface="Times New Roman"/>
              </a:rPr>
              <a:t>2018</a:t>
            </a:r>
            <a:r>
              <a:rPr lang="ja-JP" altLang="en-US" sz="1200" kern="100" dirty="0">
                <a:effectLst/>
                <a:latin typeface="Meiryo UI" panose="020B0604030504040204" pitchFamily="50" charset="-128"/>
                <a:ea typeface="Meiryo UI" panose="020B0604030504040204" pitchFamily="50" charset="-128"/>
                <a:cs typeface="Times New Roman"/>
              </a:rPr>
              <a:t>年度病院プラン調査等</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2320301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 xmlns:a16="http://schemas.microsoft.com/office/drawing/2014/main" id="{8C3D79F2-5D5F-45EF-8216-2587C8434FDB}"/>
              </a:ext>
            </a:extLst>
          </p:cNvPr>
          <p:cNvPicPr>
            <a:picLocks noChangeAspect="1"/>
          </p:cNvPicPr>
          <p:nvPr/>
        </p:nvPicPr>
        <p:blipFill>
          <a:blip r:embed="rId3"/>
          <a:stretch>
            <a:fillRect/>
          </a:stretch>
        </p:blipFill>
        <p:spPr>
          <a:xfrm>
            <a:off x="206286" y="2008246"/>
            <a:ext cx="8064240" cy="4422327"/>
          </a:xfrm>
          <a:prstGeom prst="rect">
            <a:avLst/>
          </a:prstGeom>
        </p:spPr>
      </p:pic>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新規入棟患者延べ数は前年度より微増しており、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回復期、慢性期で増加率が高い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2"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診療実態の見える化⑦ （新規入棟患者延べ数の推移）</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lang="ja-JP" altLang="en-US" smtClean="0">
                <a:solidFill>
                  <a:schemeClr val="tx1"/>
                </a:solidFill>
              </a:rPr>
              <a:pPr/>
              <a:t>16</a:t>
            </a:fld>
            <a:endParaRPr lang="ja-JP" altLang="en-US" dirty="0">
              <a:solidFill>
                <a:schemeClr val="tx1"/>
              </a:solidFill>
            </a:endParaRPr>
          </a:p>
        </p:txBody>
      </p:sp>
      <p:sp>
        <p:nvSpPr>
          <p:cNvPr id="4" name="テキスト ボックス 3"/>
          <p:cNvSpPr txBox="1"/>
          <p:nvPr/>
        </p:nvSpPr>
        <p:spPr>
          <a:xfrm>
            <a:off x="5220072" y="4152224"/>
            <a:ext cx="3373367" cy="1319592"/>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新規入棟患者延べ数（総数）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1,458,790</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1,526,707</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1.05</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 xmlns:a16="http://schemas.microsoft.com/office/drawing/2014/main"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新規入棟患者延べ数の推移</a:t>
            </a:r>
          </a:p>
        </p:txBody>
      </p:sp>
      <p:sp>
        <p:nvSpPr>
          <p:cNvPr id="9" name="テキスト ボックス 10">
            <a:extLst>
              <a:ext uri="{FF2B5EF4-FFF2-40B4-BE49-F238E27FC236}">
                <a16:creationId xmlns="" xmlns:a16="http://schemas.microsoft.com/office/drawing/2014/main" id="{8957656B-6DE6-44E0-85D6-7CF39E5B6647}"/>
              </a:ext>
            </a:extLst>
          </p:cNvPr>
          <p:cNvSpPr txBox="1"/>
          <p:nvPr/>
        </p:nvSpPr>
        <p:spPr>
          <a:xfrm>
            <a:off x="6577215" y="6430573"/>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 xmlns:a16="http://schemas.microsoft.com/office/drawing/2014/main" id="{CC64B0F2-9BE1-47E2-AE1B-FD4879240EFD}"/>
              </a:ext>
            </a:extLst>
          </p:cNvPr>
          <p:cNvSpPr txBox="1"/>
          <p:nvPr/>
        </p:nvSpPr>
        <p:spPr>
          <a:xfrm>
            <a:off x="4860032" y="2723141"/>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1.07</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 xmlns:a16="http://schemas.microsoft.com/office/drawing/2014/main" id="{EA869962-BF22-4597-A416-52A163D26971}"/>
              </a:ext>
            </a:extLst>
          </p:cNvPr>
          <p:cNvSpPr txBox="1"/>
          <p:nvPr/>
        </p:nvSpPr>
        <p:spPr>
          <a:xfrm>
            <a:off x="6732793" y="3667316"/>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1.02</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 xmlns:a16="http://schemas.microsoft.com/office/drawing/2014/main" id="{E5374876-303B-4642-A20F-7D9370359128}"/>
              </a:ext>
            </a:extLst>
          </p:cNvPr>
          <p:cNvSpPr txBox="1"/>
          <p:nvPr/>
        </p:nvSpPr>
        <p:spPr>
          <a:xfrm>
            <a:off x="2627784" y="3975093"/>
            <a:ext cx="1683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1.14</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endPar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endParaRPr>
          </a:p>
        </p:txBody>
      </p:sp>
      <p:sp>
        <p:nvSpPr>
          <p:cNvPr id="13" name="テキスト ボックス 12">
            <a:extLst>
              <a:ext uri="{FF2B5EF4-FFF2-40B4-BE49-F238E27FC236}">
                <a16:creationId xmlns="" xmlns:a16="http://schemas.microsoft.com/office/drawing/2014/main" id="{B0F91FD0-5828-47C0-A6FE-2456DBDC2594}"/>
              </a:ext>
            </a:extLst>
          </p:cNvPr>
          <p:cNvSpPr txBox="1"/>
          <p:nvPr/>
        </p:nvSpPr>
        <p:spPr>
          <a:xfrm>
            <a:off x="2641447" y="4494501"/>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1.21</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Tree>
    <p:extLst>
      <p:ext uri="{BB962C8B-B14F-4D97-AF65-F5344CB8AC3E}">
        <p14:creationId xmlns:p14="http://schemas.microsoft.com/office/powerpoint/2010/main" val="646377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9512" y="2070547"/>
            <a:ext cx="7920880" cy="4422328"/>
          </a:xfrm>
          <a:prstGeom prst="rect">
            <a:avLst/>
          </a:prstGeom>
        </p:spPr>
      </p:pic>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在棟患者延べ数は前年度より微増しており、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回復期での増加率が特に高い　　　　　　　　　　　　　　　　　</a:t>
            </a:r>
          </a:p>
        </p:txBody>
      </p:sp>
      <p:sp>
        <p:nvSpPr>
          <p:cNvPr id="22"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診療実態の見える化⑧ （在棟患者延べ数の推移）</a:t>
            </a:r>
          </a:p>
        </p:txBody>
      </p:sp>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lang="ja-JP" altLang="en-US" smtClean="0">
                <a:solidFill>
                  <a:schemeClr val="tx1"/>
                </a:solidFill>
              </a:rPr>
              <a:pPr/>
              <a:t>17</a:t>
            </a:fld>
            <a:endParaRPr lang="ja-JP" altLang="en-US" dirty="0">
              <a:solidFill>
                <a:schemeClr val="tx1"/>
              </a:solidFill>
            </a:endParaRPr>
          </a:p>
        </p:txBody>
      </p:sp>
      <p:sp>
        <p:nvSpPr>
          <p:cNvPr id="4" name="テキスト ボックス 3"/>
          <p:cNvSpPr txBox="1"/>
          <p:nvPr/>
        </p:nvSpPr>
        <p:spPr>
          <a:xfrm>
            <a:off x="5586456" y="4313605"/>
            <a:ext cx="3373367" cy="1361911"/>
          </a:xfrm>
          <a:prstGeom prst="rect">
            <a:avLst/>
          </a:prstGeom>
          <a:solidFill>
            <a:schemeClr val="accent1">
              <a:lumMod val="20000"/>
              <a:lumOff val="80000"/>
            </a:schemeClr>
          </a:solidFill>
        </p:spPr>
        <p:txBody>
          <a:bodyPr wrap="square" rtlCol="0">
            <a:spAutoFit/>
          </a:bodyPr>
          <a:lstStyle/>
          <a:p>
            <a:pPr>
              <a:lnSpc>
                <a:spcPct val="125000"/>
              </a:lnSpc>
            </a:pPr>
            <a:r>
              <a:rPr lang="ja-JP" altLang="en-US" dirty="0">
                <a:latin typeface="HGS創英角ｺﾞｼｯｸUB" panose="020B0900000000000000" pitchFamily="50" charset="-128"/>
                <a:ea typeface="HGS創英角ｺﾞｼｯｸUB" panose="020B0900000000000000" pitchFamily="50" charset="-128"/>
              </a:rPr>
              <a:t>在棟患者延べ数（総数）</a:t>
            </a:r>
            <a:endParaRPr lang="en-US" altLang="ja-JP" dirty="0">
              <a:latin typeface="HGS創英角ｺﾞｼｯｸUB" panose="020B0900000000000000" pitchFamily="50" charset="-128"/>
              <a:ea typeface="HGS創英角ｺﾞｼｯｸUB" panose="020B0900000000000000" pitchFamily="50" charset="-128"/>
            </a:endParaRPr>
          </a:p>
          <a:p>
            <a:pPr>
              <a:lnSpc>
                <a:spcPct val="125000"/>
              </a:lnSpc>
            </a:pPr>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25,611,590</a:t>
            </a:r>
            <a:r>
              <a:rPr lang="ja-JP" altLang="en-US" sz="1600" dirty="0">
                <a:latin typeface="Meiryo UI" panose="020B0604030504040204" pitchFamily="50" charset="-128"/>
                <a:ea typeface="Meiryo UI" panose="020B0604030504040204" pitchFamily="50" charset="-128"/>
              </a:rPr>
              <a:t>人</a:t>
            </a:r>
            <a:endParaRPr lang="en-US" altLang="ja-JP" sz="1600" dirty="0">
              <a:latin typeface="Meiryo UI" panose="020B0604030504040204" pitchFamily="50" charset="-128"/>
              <a:ea typeface="Meiryo UI" panose="020B0604030504040204" pitchFamily="50" charset="-128"/>
            </a:endParaRPr>
          </a:p>
          <a:p>
            <a:pPr>
              <a:lnSpc>
                <a:spcPct val="125000"/>
              </a:lnSpc>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rPr>
              <a:t>26,443,015</a:t>
            </a:r>
            <a:r>
              <a:rPr lang="ja-JP" altLang="en-US" sz="1600" dirty="0">
                <a:latin typeface="Meiryo UI" panose="020B0604030504040204" pitchFamily="50" charset="-128"/>
                <a:ea typeface="Meiryo UI" panose="020B0604030504040204" pitchFamily="50" charset="-128"/>
              </a:rPr>
              <a:t>人</a:t>
            </a:r>
            <a:endParaRPr lang="en-US" altLang="ja-JP" sz="1600" dirty="0">
              <a:latin typeface="HGS創英角ｺﾞｼｯｸUB" panose="020B0900000000000000" pitchFamily="50" charset="-128"/>
              <a:ea typeface="HGS創英角ｺﾞｼｯｸUB" panose="020B0900000000000000" pitchFamily="50" charset="-128"/>
            </a:endParaRPr>
          </a:p>
          <a:p>
            <a:pPr>
              <a:lnSpc>
                <a:spcPct val="125000"/>
              </a:lnSpc>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a:latin typeface="HGP創英角ｺﾞｼｯｸUB" panose="020B0900000000000000" pitchFamily="50" charset="-128"/>
                <a:ea typeface="HGP創英角ｺﾞｼｯｸUB" panose="020B0900000000000000" pitchFamily="50" charset="-128"/>
              </a:rPr>
              <a:t>（前年度比 </a:t>
            </a:r>
            <a:r>
              <a:rPr lang="en-US" altLang="ja-JP" sz="1600" dirty="0">
                <a:latin typeface="HGP創英角ｺﾞｼｯｸUB" panose="020B0900000000000000" pitchFamily="50" charset="-128"/>
                <a:ea typeface="HGP創英角ｺﾞｼｯｸUB" panose="020B0900000000000000" pitchFamily="50" charset="-128"/>
              </a:rPr>
              <a:t>1.03</a:t>
            </a:r>
            <a:r>
              <a:rPr lang="ja-JP" altLang="en-US" sz="1600" dirty="0">
                <a:latin typeface="HGP創英角ｺﾞｼｯｸUB" panose="020B0900000000000000" pitchFamily="50" charset="-128"/>
                <a:ea typeface="HGP創英角ｺﾞｼｯｸUB" panose="020B0900000000000000" pitchFamily="50" charset="-128"/>
              </a:rPr>
              <a:t>倍）</a:t>
            </a:r>
            <a:endParaRPr lang="en-US" altLang="ja-JP" sz="16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10">
            <a:extLst>
              <a:ext uri="{FF2B5EF4-FFF2-40B4-BE49-F238E27FC236}">
                <a16:creationId xmlns="" xmlns:a16="http://schemas.microsoft.com/office/drawing/2014/main" id="{47FDF32D-43ED-4A66-9CFA-E114E8625D81}"/>
              </a:ext>
            </a:extLst>
          </p:cNvPr>
          <p:cNvSpPr txBox="1"/>
          <p:nvPr/>
        </p:nvSpPr>
        <p:spPr>
          <a:xfrm>
            <a:off x="384858" y="1796615"/>
            <a:ext cx="3148716"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600" dirty="0">
                <a:solidFill>
                  <a:schemeClr val="accent1">
                    <a:lumMod val="75000"/>
                  </a:schemeClr>
                </a:solidFill>
              </a:rPr>
              <a:t>●</a:t>
            </a:r>
            <a:r>
              <a:rPr lang="ja-JP" altLang="en-US" sz="1600" dirty="0">
                <a:solidFill>
                  <a:schemeClr val="tx1"/>
                </a:solidFill>
              </a:rPr>
              <a:t>在棟患者延べ数の推移</a:t>
            </a:r>
          </a:p>
        </p:txBody>
      </p:sp>
      <p:sp>
        <p:nvSpPr>
          <p:cNvPr id="9" name="テキスト ボックス 10">
            <a:extLst>
              <a:ext uri="{FF2B5EF4-FFF2-40B4-BE49-F238E27FC236}">
                <a16:creationId xmlns="" xmlns:a16="http://schemas.microsoft.com/office/drawing/2014/main" id="{8957656B-6DE6-44E0-85D6-7CF39E5B6647}"/>
              </a:ext>
            </a:extLst>
          </p:cNvPr>
          <p:cNvSpPr txBox="1"/>
          <p:nvPr/>
        </p:nvSpPr>
        <p:spPr>
          <a:xfrm>
            <a:off x="6577215" y="6430573"/>
            <a:ext cx="2016224"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出典 病床機能報告</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10" name="テキスト ボックス 9">
            <a:extLst>
              <a:ext uri="{FF2B5EF4-FFF2-40B4-BE49-F238E27FC236}">
                <a16:creationId xmlns="" xmlns:a16="http://schemas.microsoft.com/office/drawing/2014/main" id="{CC64B0F2-9BE1-47E2-AE1B-FD4879240EFD}"/>
              </a:ext>
            </a:extLst>
          </p:cNvPr>
          <p:cNvSpPr txBox="1"/>
          <p:nvPr/>
        </p:nvSpPr>
        <p:spPr>
          <a:xfrm>
            <a:off x="3779912" y="2883645"/>
            <a:ext cx="158417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1.06</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1" name="テキスト ボックス 10">
            <a:extLst>
              <a:ext uri="{FF2B5EF4-FFF2-40B4-BE49-F238E27FC236}">
                <a16:creationId xmlns="" xmlns:a16="http://schemas.microsoft.com/office/drawing/2014/main" id="{EA869962-BF22-4597-A416-52A163D26971}"/>
              </a:ext>
            </a:extLst>
          </p:cNvPr>
          <p:cNvSpPr txBox="1"/>
          <p:nvPr/>
        </p:nvSpPr>
        <p:spPr>
          <a:xfrm>
            <a:off x="6804248" y="3533630"/>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0.98</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2" name="テキスト ボックス 11">
            <a:extLst>
              <a:ext uri="{FF2B5EF4-FFF2-40B4-BE49-F238E27FC236}">
                <a16:creationId xmlns="" xmlns:a16="http://schemas.microsoft.com/office/drawing/2014/main" id="{E5374876-303B-4642-A20F-7D9370359128}"/>
              </a:ext>
            </a:extLst>
          </p:cNvPr>
          <p:cNvSpPr txBox="1"/>
          <p:nvPr/>
        </p:nvSpPr>
        <p:spPr>
          <a:xfrm>
            <a:off x="3475303" y="4049335"/>
            <a:ext cx="1683511"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1.12</a:t>
            </a:r>
            <a:r>
              <a:rPr lang="ja-JP" altLang="en-US"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
        <p:nvSpPr>
          <p:cNvPr id="13" name="テキスト ボックス 12">
            <a:extLst>
              <a:ext uri="{FF2B5EF4-FFF2-40B4-BE49-F238E27FC236}">
                <a16:creationId xmlns="" xmlns:a16="http://schemas.microsoft.com/office/drawing/2014/main" id="{B0F91FD0-5828-47C0-A6FE-2456DBDC2594}"/>
              </a:ext>
            </a:extLst>
          </p:cNvPr>
          <p:cNvSpPr txBox="1"/>
          <p:nvPr/>
        </p:nvSpPr>
        <p:spPr>
          <a:xfrm>
            <a:off x="3851920" y="4956117"/>
            <a:ext cx="165618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前年度比 </a:t>
            </a:r>
            <a:r>
              <a:rPr lang="en-US" altLang="ja-JP"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1.06</a:t>
            </a:r>
            <a:r>
              <a:rPr lang="ja-JP" altLang="en-US" sz="1400" kern="100" dirty="0">
                <a:solidFill>
                  <a:schemeClr val="accent1"/>
                </a:solidFill>
                <a:latin typeface="HGS創英角ｺﾞｼｯｸUB" panose="020B0900000000000000" pitchFamily="50" charset="-128"/>
                <a:ea typeface="HGS創英角ｺﾞｼｯｸUB" panose="020B0900000000000000" pitchFamily="50" charset="-128"/>
                <a:cs typeface="Times New Roman"/>
              </a:rPr>
              <a:t>倍</a:t>
            </a:r>
          </a:p>
        </p:txBody>
      </p:sp>
    </p:spTree>
    <p:extLst>
      <p:ext uri="{BB962C8B-B14F-4D97-AF65-F5344CB8AC3E}">
        <p14:creationId xmlns:p14="http://schemas.microsoft.com/office/powerpoint/2010/main" val="451682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47636" y="2091029"/>
            <a:ext cx="7453336" cy="4472002"/>
          </a:xfrm>
          <a:prstGeom prst="rect">
            <a:avLst/>
          </a:prstGeom>
        </p:spPr>
      </p:pic>
      <p:sp>
        <p:nvSpPr>
          <p:cNvPr id="15" name="タイトル 1"/>
          <p:cNvSpPr txBox="1">
            <a:spLocks/>
          </p:cNvSpPr>
          <p:nvPr/>
        </p:nvSpPr>
        <p:spPr>
          <a:xfrm>
            <a:off x="495308" y="1452000"/>
            <a:ext cx="3491880" cy="66555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800" dirty="0">
                <a:solidFill>
                  <a:schemeClr val="tx2">
                    <a:lumMod val="60000"/>
                    <a:lumOff val="40000"/>
                  </a:schemeClr>
                </a:solidFill>
                <a:latin typeface="HGS創英角ｺﾞｼｯｸUB" panose="020B0900000000000000" pitchFamily="50" charset="-128"/>
                <a:ea typeface="HGS創英角ｺﾞｼｯｸUB" panose="020B0900000000000000" pitchFamily="50" charset="-128"/>
              </a:rPr>
              <a:t>病床機能転換補助 実績（実績）</a:t>
            </a:r>
          </a:p>
        </p:txBody>
      </p:sp>
      <p:sp>
        <p:nvSpPr>
          <p:cNvPr id="21" name="タイトル 1">
            <a:extLst>
              <a:ext uri="{FF2B5EF4-FFF2-40B4-BE49-F238E27FC236}">
                <a16:creationId xmlns=""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病床転換補助金を活用する病院は増えており、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引き続き、転換を希望する病院を支援</a:t>
            </a:r>
          </a:p>
        </p:txBody>
      </p:sp>
      <p:sp>
        <p:nvSpPr>
          <p:cNvPr id="22"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179512" y="58471"/>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診療実態の見える化⑨ （病床転換補助金）</a:t>
            </a:r>
          </a:p>
        </p:txBody>
      </p:sp>
      <p:sp>
        <p:nvSpPr>
          <p:cNvPr id="2" name="スライド番号プレースホルダー 1"/>
          <p:cNvSpPr>
            <a:spLocks noGrp="1"/>
          </p:cNvSpPr>
          <p:nvPr>
            <p:ph type="sldNum" sz="quarter" idx="12"/>
          </p:nvPr>
        </p:nvSpPr>
        <p:spPr>
          <a:xfrm>
            <a:off x="7010400" y="6563031"/>
            <a:ext cx="2133600" cy="365125"/>
          </a:xfrm>
        </p:spPr>
        <p:txBody>
          <a:bodyPr/>
          <a:lstStyle/>
          <a:p>
            <a:fld id="{A9848611-8FAA-4BFC-BAAD-33CAF1A3E273}" type="slidenum">
              <a:rPr lang="ja-JP" altLang="en-US" smtClean="0">
                <a:solidFill>
                  <a:schemeClr val="tx1"/>
                </a:solidFill>
              </a:rPr>
              <a:pPr/>
              <a:t>18</a:t>
            </a:fld>
            <a:endParaRPr lang="ja-JP" altLang="en-US" dirty="0">
              <a:solidFill>
                <a:schemeClr val="tx1"/>
              </a:solidFill>
            </a:endParaRPr>
          </a:p>
        </p:txBody>
      </p:sp>
      <p:sp>
        <p:nvSpPr>
          <p:cNvPr id="30" name="角丸四角形 29"/>
          <p:cNvSpPr/>
          <p:nvPr/>
        </p:nvSpPr>
        <p:spPr>
          <a:xfrm>
            <a:off x="1619672" y="2480086"/>
            <a:ext cx="1728192" cy="987710"/>
          </a:xfrm>
          <a:prstGeom prst="roundRect">
            <a:avLst/>
          </a:prstGeom>
        </p:spPr>
        <p:style>
          <a:lnRef idx="0">
            <a:schemeClr val="accent1"/>
          </a:lnRef>
          <a:fillRef idx="3">
            <a:schemeClr val="accent1"/>
          </a:fillRef>
          <a:effectRef idx="3">
            <a:schemeClr val="accent1"/>
          </a:effectRef>
          <a:fontRef idx="minor">
            <a:schemeClr val="lt1"/>
          </a:fontRef>
        </p:style>
        <p:txBody>
          <a:bodyPr rtlCol="0" anchor="t"/>
          <a:lstStyle/>
          <a:p>
            <a:pPr algn="ctr"/>
            <a:r>
              <a:rPr lang="ja-JP" altLang="en-US" sz="1400" dirty="0"/>
              <a:t>転換完了病床</a:t>
            </a:r>
            <a:endParaRPr lang="en-US" altLang="ja-JP" sz="1400" dirty="0"/>
          </a:p>
          <a:p>
            <a:pPr algn="ctr"/>
            <a:r>
              <a:rPr lang="ja-JP" altLang="en-US" sz="1400" dirty="0"/>
              <a:t>４か年合計</a:t>
            </a:r>
            <a:endParaRPr kumimoji="1" lang="en-US" altLang="ja-JP" sz="1400" dirty="0"/>
          </a:p>
          <a:p>
            <a:pPr algn="ctr"/>
            <a:r>
              <a:rPr lang="en-US" altLang="ja-JP" sz="2400" dirty="0"/>
              <a:t>592</a:t>
            </a:r>
            <a:r>
              <a:rPr lang="ja-JP" altLang="en-US" sz="1400" dirty="0"/>
              <a:t>床</a:t>
            </a:r>
            <a:endParaRPr kumimoji="1" lang="ja-JP" altLang="en-US" sz="1400" dirty="0"/>
          </a:p>
        </p:txBody>
      </p:sp>
      <p:sp>
        <p:nvSpPr>
          <p:cNvPr id="5" name="テキスト ボックス 4"/>
          <p:cNvSpPr txBox="1"/>
          <p:nvPr/>
        </p:nvSpPr>
        <p:spPr>
          <a:xfrm>
            <a:off x="1007096" y="1963668"/>
            <a:ext cx="900608" cy="307777"/>
          </a:xfrm>
          <a:prstGeom prst="rect">
            <a:avLst/>
          </a:prstGeom>
          <a:noFill/>
        </p:spPr>
        <p:txBody>
          <a:bodyPr wrap="square" rtlCol="0">
            <a:spAutoFit/>
          </a:bodyPr>
          <a:lstStyle/>
          <a:p>
            <a:r>
              <a:rPr lang="ja-JP" altLang="en-US" sz="1400" dirty="0"/>
              <a:t>病床数</a:t>
            </a:r>
            <a:endParaRPr kumimoji="1" lang="ja-JP" altLang="en-US" sz="1400" dirty="0"/>
          </a:p>
        </p:txBody>
      </p:sp>
      <p:sp>
        <p:nvSpPr>
          <p:cNvPr id="25" name="テキスト ボックス 24"/>
          <p:cNvSpPr txBox="1"/>
          <p:nvPr/>
        </p:nvSpPr>
        <p:spPr>
          <a:xfrm>
            <a:off x="7650668" y="1878142"/>
            <a:ext cx="900608" cy="307777"/>
          </a:xfrm>
          <a:prstGeom prst="rect">
            <a:avLst/>
          </a:prstGeom>
          <a:noFill/>
        </p:spPr>
        <p:txBody>
          <a:bodyPr wrap="square" rtlCol="0">
            <a:spAutoFit/>
          </a:bodyPr>
          <a:lstStyle/>
          <a:p>
            <a:r>
              <a:rPr lang="ja-JP" altLang="en-US" sz="1400" dirty="0"/>
              <a:t>病院数</a:t>
            </a:r>
            <a:endParaRPr kumimoji="1" lang="ja-JP" altLang="en-US" sz="1400" dirty="0"/>
          </a:p>
        </p:txBody>
      </p:sp>
    </p:spTree>
    <p:extLst>
      <p:ext uri="{BB962C8B-B14F-4D97-AF65-F5344CB8AC3E}">
        <p14:creationId xmlns:p14="http://schemas.microsoft.com/office/powerpoint/2010/main" val="370177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19</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1085858502"/>
              </p:ext>
            </p:extLst>
          </p:nvPr>
        </p:nvGraphicFramePr>
        <p:xfrm>
          <a:off x="592080" y="1484784"/>
          <a:ext cx="7909864" cy="4896544"/>
        </p:xfrm>
        <a:graphic>
          <a:graphicData uri="http://schemas.openxmlformats.org/drawingml/2006/table">
            <a:tbl>
              <a:tblPr>
                <a:tableStyleId>{BC89EF96-8CEA-46FF-86C4-4CE0E7609802}</a:tableStyleId>
              </a:tblPr>
              <a:tblGrid>
                <a:gridCol w="832451">
                  <a:extLst>
                    <a:ext uri="{9D8B030D-6E8A-4147-A177-3AD203B41FA5}">
                      <a16:colId xmlns="" xmlns:a16="http://schemas.microsoft.com/office/drawing/2014/main" val="20000"/>
                    </a:ext>
                  </a:extLst>
                </a:gridCol>
                <a:gridCol w="7077413">
                  <a:extLst>
                    <a:ext uri="{9D8B030D-6E8A-4147-A177-3AD203B41FA5}">
                      <a16:colId xmlns="" xmlns:a16="http://schemas.microsoft.com/office/drawing/2014/main" val="20001"/>
                    </a:ext>
                  </a:extLst>
                </a:gridCol>
              </a:tblGrid>
              <a:tr h="795123">
                <a:tc>
                  <a:txBody>
                    <a:bodyPr/>
                    <a:lstStyle/>
                    <a:p>
                      <a:pPr algn="ctr" fontAlgn="ctr"/>
                      <a:r>
                        <a:rPr lang="ja-JP" altLang="en-US" sz="1400" b="0" i="0" u="none" strike="noStrike" dirty="0">
                          <a:solidFill>
                            <a:srgbClr val="000000"/>
                          </a:solidFill>
                          <a:effectLst/>
                          <a:latin typeface="ＭＳ Ｐゴシック"/>
                        </a:rPr>
                        <a:t>分析</a:t>
                      </a:r>
                      <a:endParaRPr lang="en-US" altLang="ja-JP" sz="1400" b="0" i="0" u="none" strike="noStrike" dirty="0">
                        <a:solidFill>
                          <a:srgbClr val="000000"/>
                        </a:solidFill>
                        <a:effectLst/>
                        <a:latin typeface="ＭＳ Ｐゴシック"/>
                      </a:endParaRPr>
                    </a:p>
                    <a:p>
                      <a:pPr algn="ctr" fontAlgn="ctr"/>
                      <a:r>
                        <a:rPr lang="ja-JP" altLang="en-US" sz="1400" b="0" i="0" u="none" strike="noStrike" dirty="0">
                          <a:solidFill>
                            <a:srgbClr val="000000"/>
                          </a:solidFill>
                          <a:effectLst/>
                          <a:latin typeface="ＭＳ Ｐゴシック"/>
                        </a:rPr>
                        <a:t>対象</a:t>
                      </a: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平成</a:t>
                      </a:r>
                      <a:r>
                        <a:rPr lang="en-US" altLang="ja-JP" sz="1400" u="none" strike="noStrike" dirty="0">
                          <a:effectLst/>
                        </a:rPr>
                        <a:t>29</a:t>
                      </a:r>
                      <a:r>
                        <a:rPr lang="ja-JP" altLang="en-US" sz="1400" u="none" strike="noStrike" dirty="0">
                          <a:effectLst/>
                        </a:rPr>
                        <a:t>年度病床機能報告において、</a:t>
                      </a:r>
                      <a:r>
                        <a:rPr lang="ja-JP" altLang="en-US" sz="1600" b="1" u="none" strike="noStrike" dirty="0">
                          <a:effectLst/>
                        </a:rPr>
                        <a:t>急性期で報告</a:t>
                      </a:r>
                      <a:r>
                        <a:rPr lang="ja-JP" altLang="en-US" sz="1400" u="none" strike="noStrike" dirty="0">
                          <a:effectLst/>
                        </a:rPr>
                        <a:t>している病棟</a:t>
                      </a:r>
                      <a:endParaRPr lang="en-US" altLang="ja-JP" sz="1400" u="none" strike="noStrike" dirty="0">
                        <a:effectLst/>
                      </a:endParaRPr>
                    </a:p>
                    <a:p>
                      <a:pPr algn="l" fontAlgn="ctr"/>
                      <a:r>
                        <a:rPr lang="ja-JP" altLang="en-US" sz="1400" u="none" strike="noStrike" dirty="0">
                          <a:effectLst/>
                        </a:rPr>
                        <a:t>　　</a:t>
                      </a:r>
                      <a:r>
                        <a:rPr lang="en-US" altLang="ja-JP" sz="1400" u="none" strike="noStrike" dirty="0">
                          <a:effectLst/>
                        </a:rPr>
                        <a:t>※</a:t>
                      </a:r>
                      <a:r>
                        <a:rPr lang="ja-JP" altLang="en-US" sz="1400" u="none" strike="noStrike" dirty="0">
                          <a:effectLst/>
                        </a:rPr>
                        <a:t>有床診療所における急性期報告病床は、地域急性期として扱う</a:t>
                      </a:r>
                      <a:endParaRPr lang="en-US" altLang="ja-JP" sz="1400" u="none" strike="noStrike" dirty="0">
                        <a:effectLst/>
                      </a:endParaRPr>
                    </a:p>
                  </a:txBody>
                  <a:tcPr marL="7750" marR="7750" marT="7750" marB="0" anchor="ctr"/>
                </a:tc>
                <a:extLst>
                  <a:ext uri="{0D108BD9-81ED-4DB2-BD59-A6C34878D82A}">
                    <a16:rowId xmlns="" xmlns:a16="http://schemas.microsoft.com/office/drawing/2014/main" val="10000"/>
                  </a:ext>
                </a:extLst>
              </a:tr>
              <a:tr h="795123">
                <a:tc>
                  <a:txBody>
                    <a:bodyPr/>
                    <a:lstStyle/>
                    <a:p>
                      <a:pPr algn="ctr" fontAlgn="ctr"/>
                      <a:r>
                        <a:rPr lang="ja-JP" altLang="en-US" sz="1400" u="none" strike="noStrike" dirty="0">
                          <a:effectLst/>
                        </a:rPr>
                        <a:t>指標</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「救急医療の実施状況・手術の実施状況・呼吸心拍の実施状況  ・化学療法」の</a:t>
                      </a:r>
                      <a:endParaRPr lang="en-US" altLang="ja-JP" sz="1400" u="none" strike="noStrike" dirty="0">
                        <a:effectLst/>
                      </a:endParaRPr>
                    </a:p>
                    <a:p>
                      <a:pPr algn="l" fontAlgn="ctr"/>
                      <a:r>
                        <a:rPr lang="ja-JP" altLang="en-US" sz="1400" u="none" strike="noStrike" dirty="0">
                          <a:effectLst/>
                        </a:rPr>
                        <a:t>　</a:t>
                      </a:r>
                      <a:r>
                        <a:rPr lang="ja-JP" altLang="en-US" sz="1600" b="1" u="none" strike="noStrike" dirty="0">
                          <a:effectLst/>
                        </a:rPr>
                        <a:t>病棟</a:t>
                      </a:r>
                      <a:r>
                        <a:rPr lang="ja-JP" altLang="en-US" sz="1400" u="none" strike="noStrike" dirty="0">
                          <a:effectLst/>
                        </a:rPr>
                        <a:t>あたりの件数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 xmlns:a16="http://schemas.microsoft.com/office/drawing/2014/main" val="10001"/>
                  </a:ext>
                </a:extLst>
              </a:tr>
              <a:tr h="930034">
                <a:tc rowSpan="5">
                  <a:txBody>
                    <a:bodyPr/>
                    <a:lstStyle/>
                    <a:p>
                      <a:pPr algn="ctr" fontAlgn="ctr"/>
                      <a:r>
                        <a:rPr lang="ja-JP" altLang="en-US" sz="1400" u="none" strike="noStrike" dirty="0">
                          <a:effectLst/>
                        </a:rPr>
                        <a:t>算出方法</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①月あたり救急医療実施件数 </a:t>
                      </a:r>
                      <a:r>
                        <a:rPr lang="en-US" altLang="ja-JP" sz="1400" u="none" strike="noStrike" dirty="0">
                          <a:effectLst/>
                        </a:rPr>
                        <a:t>÷ 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br>
                        <a:rPr lang="ja-JP" altLang="en-US" sz="1400" u="none" strike="noStrike" dirty="0">
                          <a:effectLst/>
                        </a:rPr>
                      </a:br>
                      <a:r>
                        <a:rPr lang="ja-JP" altLang="en-US" sz="1400" u="none" strike="noStrike" dirty="0">
                          <a:effectLst/>
                        </a:rPr>
                        <a:t>　②月</a:t>
                      </a:r>
                      <a:r>
                        <a:rPr lang="ja-JP" altLang="en-US" sz="1400" u="none" strike="noStrike" dirty="0" smtClean="0">
                          <a:effectLst/>
                        </a:rPr>
                        <a:t>あたり手術</a:t>
                      </a:r>
                      <a:r>
                        <a:rPr lang="ja-JP" altLang="en-US" sz="1400" u="none" strike="noStrike" dirty="0">
                          <a:effectLst/>
                        </a:rPr>
                        <a:t>件数</a:t>
                      </a:r>
                      <a:r>
                        <a:rPr lang="en-US" altLang="ja-JP" sz="1400" u="none" strike="noStrike" dirty="0">
                          <a:effectLst/>
                        </a:rPr>
                        <a:t>÷30</a:t>
                      </a:r>
                      <a:r>
                        <a:rPr lang="ja-JP" altLang="en-US" sz="1400" u="none" strike="noStrike" dirty="0">
                          <a:effectLst/>
                        </a:rPr>
                        <a:t>日</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　</a:t>
                      </a:r>
                      <a:endParaRPr lang="en-US" altLang="ja-JP" sz="14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Ｐゴシック"/>
                        </a:rPr>
                        <a:t>　</a:t>
                      </a:r>
                      <a:r>
                        <a:rPr lang="ja-JP" altLang="en-US" sz="1400" b="0" i="0" u="none" strike="noStrike" dirty="0" smtClean="0">
                          <a:solidFill>
                            <a:srgbClr val="000000"/>
                          </a:solidFill>
                          <a:effectLst/>
                          <a:latin typeface="ＭＳ Ｐゴシック"/>
                        </a:rPr>
                        <a:t>③月あたり呼吸</a:t>
                      </a:r>
                      <a:r>
                        <a:rPr lang="ja-JP" altLang="en-US" sz="1400" b="0" i="0" u="none" strike="noStrike" dirty="0">
                          <a:solidFill>
                            <a:srgbClr val="000000"/>
                          </a:solidFill>
                          <a:effectLst/>
                          <a:latin typeface="ＭＳ Ｐゴシック"/>
                        </a:rPr>
                        <a:t>心拍監視（３時間を超え７日以内</a:t>
                      </a:r>
                      <a:r>
                        <a:rPr lang="ja-JP" altLang="en-US" sz="1400" u="none" strike="noStrike" dirty="0">
                          <a:effectLst/>
                        </a:rPr>
                        <a:t>）</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b="0" i="0" u="none" strike="noStrike" dirty="0">
                        <a:solidFill>
                          <a:srgbClr val="000000"/>
                        </a:solidFill>
                        <a:effectLst/>
                        <a:latin typeface="ＭＳ Ｐゴシック"/>
                      </a:endParaRPr>
                    </a:p>
                    <a:p>
                      <a:pPr algn="l" fontAlgn="ctr"/>
                      <a:r>
                        <a:rPr lang="ja-JP" altLang="en-US" sz="1400" u="none" strike="noStrike" dirty="0">
                          <a:effectLst/>
                        </a:rPr>
                        <a:t>　④月あたり化学療法実施件数</a:t>
                      </a:r>
                      <a:r>
                        <a:rPr lang="en-US" altLang="ja-JP" sz="1400" u="none" strike="noStrike" dirty="0">
                          <a:effectLst/>
                        </a:rPr>
                        <a:t> ÷30</a:t>
                      </a:r>
                      <a:r>
                        <a:rPr lang="ja-JP" altLang="en-US" sz="1400" u="none" strike="noStrike" dirty="0">
                          <a:effectLst/>
                        </a:rPr>
                        <a:t>日　</a:t>
                      </a:r>
                      <a:r>
                        <a:rPr lang="en-US" altLang="ja-JP" sz="1400" u="none" strike="noStrike" dirty="0">
                          <a:effectLst/>
                        </a:rPr>
                        <a:t>×</a:t>
                      </a:r>
                      <a:r>
                        <a:rPr lang="ja-JP" altLang="en-US" sz="1400" u="none" strike="noStrike" dirty="0">
                          <a:effectLst/>
                        </a:rPr>
                        <a:t>（</a:t>
                      </a:r>
                      <a:r>
                        <a:rPr lang="en-US" altLang="ja-JP" sz="1400" u="none" strike="noStrike" dirty="0">
                          <a:effectLst/>
                        </a:rPr>
                        <a:t>50</a:t>
                      </a:r>
                      <a:r>
                        <a:rPr lang="ja-JP" altLang="en-US" sz="1400" u="none" strike="noStrike" dirty="0">
                          <a:effectLst/>
                        </a:rPr>
                        <a:t>床</a:t>
                      </a:r>
                      <a:r>
                        <a:rPr lang="en-US" altLang="ja-JP" sz="1400" u="none" strike="noStrike" dirty="0">
                          <a:effectLst/>
                        </a:rPr>
                        <a:t>÷</a:t>
                      </a:r>
                      <a:r>
                        <a:rPr lang="ja-JP" altLang="en-US" sz="1400" u="none" strike="noStrike" dirty="0">
                          <a:effectLst/>
                        </a:rPr>
                        <a:t>許可病床数）</a:t>
                      </a:r>
                      <a:endParaRPr lang="en-US" altLang="ja-JP" sz="1400" u="none" strike="noStrike" dirty="0">
                        <a:effectLst/>
                      </a:endParaRPr>
                    </a:p>
                  </a:txBody>
                  <a:tcPr marL="7750" marR="7750" marT="7750" marB="0" anchor="ctr"/>
                </a:tc>
                <a:extLst>
                  <a:ext uri="{0D108BD9-81ED-4DB2-BD59-A6C34878D82A}">
                    <a16:rowId xmlns="" xmlns:a16="http://schemas.microsoft.com/office/drawing/2014/main" val="10002"/>
                  </a:ext>
                </a:extLst>
              </a:tr>
              <a:tr h="377321">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救急医療実施件数＝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救急医療管理加算レセプト件数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 xmlns:a16="http://schemas.microsoft.com/office/drawing/2014/main" val="10003"/>
                  </a:ext>
                </a:extLst>
              </a:tr>
              <a:tr h="410354">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手術件数＝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手術総数算定回数</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 xmlns:a16="http://schemas.microsoft.com/office/drawing/2014/main" val="10004"/>
                  </a:ext>
                </a:extLst>
              </a:tr>
              <a:tr h="416018">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呼吸心拍監視＝</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呼吸心拍監視（３時間を超え７日以内）算定回数</a:t>
                      </a:r>
                      <a:endParaRPr lang="en-US" altLang="ja-JP" sz="1400" u="none" strike="noStrike" dirty="0">
                        <a:effectLst/>
                      </a:endParaRPr>
                    </a:p>
                  </a:txBody>
                  <a:tcPr marL="7750" marR="7750" marT="7750" marB="0" anchor="ctr"/>
                </a:tc>
                <a:extLst>
                  <a:ext uri="{0D108BD9-81ED-4DB2-BD59-A6C34878D82A}">
                    <a16:rowId xmlns="" xmlns:a16="http://schemas.microsoft.com/office/drawing/2014/main" val="10005"/>
                  </a:ext>
                </a:extLst>
              </a:tr>
              <a:tr h="4160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化学療法件数＝</a:t>
                      </a:r>
                      <a:r>
                        <a:rPr lang="en-US" altLang="ja-JP" sz="1400" u="none" strike="noStrike" dirty="0">
                          <a:effectLst/>
                        </a:rPr>
                        <a:t>【</a:t>
                      </a:r>
                      <a:r>
                        <a:rPr lang="ja-JP" altLang="en-US" sz="1400" u="none" strike="noStrike" dirty="0">
                          <a:effectLst/>
                        </a:rPr>
                        <a:t>報告様式２</a:t>
                      </a:r>
                      <a:r>
                        <a:rPr lang="en-US" altLang="ja-JP" sz="1400" u="none" strike="noStrike" dirty="0">
                          <a:effectLst/>
                        </a:rPr>
                        <a:t>】</a:t>
                      </a:r>
                      <a:r>
                        <a:rPr lang="ja-JP" altLang="en-US" sz="1400" u="none" strike="noStrike" dirty="0">
                          <a:effectLst/>
                        </a:rPr>
                        <a:t>化学療法算定日数</a:t>
                      </a:r>
                      <a:endParaRPr lang="en-US" altLang="ja-JP" sz="1400" u="none" strike="noStrike" dirty="0">
                        <a:effectLst/>
                      </a:endParaRPr>
                    </a:p>
                  </a:txBody>
                  <a:tcPr marL="7750" marR="7750" marT="7750" marB="0" anchor="ctr"/>
                </a:tc>
                <a:extLst>
                  <a:ext uri="{0D108BD9-81ED-4DB2-BD59-A6C34878D82A}">
                    <a16:rowId xmlns="" xmlns:a16="http://schemas.microsoft.com/office/drawing/2014/main" val="10006"/>
                  </a:ext>
                </a:extLst>
              </a:tr>
              <a:tr h="396513">
                <a:tc rowSpan="2">
                  <a:txBody>
                    <a:bodyPr/>
                    <a:lstStyle/>
                    <a:p>
                      <a:pPr algn="ctr" fontAlgn="ctr"/>
                      <a:r>
                        <a:rPr lang="en-US" altLang="ja-JP" sz="1400" u="none" strike="noStrike" dirty="0">
                          <a:effectLst/>
                        </a:rPr>
                        <a:t>※</a:t>
                      </a:r>
                      <a:r>
                        <a:rPr lang="ja-JP" altLang="en-US" sz="1400" u="none" strike="noStrike" dirty="0">
                          <a:effectLst/>
                        </a:rPr>
                        <a:t>分類</a:t>
                      </a: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rPr>
                        <a:t>　（重症）急性期：①１以上 </a:t>
                      </a:r>
                      <a:r>
                        <a:rPr lang="en-US" sz="1400" u="none" strike="noStrike" dirty="0">
                          <a:effectLst/>
                        </a:rPr>
                        <a:t>or </a:t>
                      </a:r>
                      <a:r>
                        <a:rPr lang="ja-JP" altLang="en-US" sz="1400" u="none" strike="noStrike" dirty="0">
                          <a:effectLst/>
                        </a:rPr>
                        <a:t>②１以上 </a:t>
                      </a:r>
                      <a:r>
                        <a:rPr lang="en-US" sz="1400" u="none" strike="noStrike" dirty="0">
                          <a:effectLst/>
                        </a:rPr>
                        <a:t>or </a:t>
                      </a:r>
                      <a:r>
                        <a:rPr lang="ja-JP" altLang="en-US" sz="1400" u="none" strike="noStrike" dirty="0">
                          <a:effectLst/>
                        </a:rPr>
                        <a:t>③２以上</a:t>
                      </a:r>
                      <a:r>
                        <a:rPr lang="en-US" altLang="ja-JP" sz="1400" u="none" strike="noStrike" dirty="0">
                          <a:effectLst/>
                        </a:rPr>
                        <a:t>or </a:t>
                      </a:r>
                      <a:r>
                        <a:rPr lang="ja-JP" altLang="en-US" sz="1400" u="none" strike="noStrike" dirty="0">
                          <a:effectLst/>
                        </a:rPr>
                        <a:t>④１以上</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 xmlns:a16="http://schemas.microsoft.com/office/drawing/2014/main" val="10007"/>
                  </a:ext>
                </a:extLst>
              </a:tr>
              <a:tr h="360040">
                <a:tc vMerge="1">
                  <a:txBody>
                    <a:bodyPr/>
                    <a:lstStyle/>
                    <a:p>
                      <a:endParaRPr kumimoji="1" lang="ja-JP" altLang="en-US"/>
                    </a:p>
                  </a:txBody>
                  <a:tcPr/>
                </a:tc>
                <a:tc>
                  <a:txBody>
                    <a:bodyPr/>
                    <a:lstStyle/>
                    <a:p>
                      <a:pPr algn="l" fontAlgn="ctr"/>
                      <a:r>
                        <a:rPr lang="ja-JP" altLang="en-US" sz="1400" u="none" strike="noStrike" dirty="0">
                          <a:effectLst/>
                        </a:rPr>
                        <a:t>　地域急性期：その他</a:t>
                      </a:r>
                      <a:endParaRPr lang="ja-JP" altLang="en-US" sz="1400" b="0" i="0" u="none" strike="noStrike" dirty="0">
                        <a:solidFill>
                          <a:srgbClr val="000000"/>
                        </a:solidFill>
                        <a:effectLst/>
                        <a:latin typeface="ＭＳ Ｐゴシック"/>
                      </a:endParaRPr>
                    </a:p>
                  </a:txBody>
                  <a:tcPr marL="7750" marR="7750" marT="7750" marB="0" anchor="ctr"/>
                </a:tc>
                <a:extLst>
                  <a:ext uri="{0D108BD9-81ED-4DB2-BD59-A6C34878D82A}">
                    <a16:rowId xmlns="" xmlns:a16="http://schemas.microsoft.com/office/drawing/2014/main" val="10008"/>
                  </a:ext>
                </a:extLst>
              </a:tr>
            </a:tbl>
          </a:graphicData>
        </a:graphic>
      </p:graphicFrame>
      <p:sp>
        <p:nvSpPr>
          <p:cNvPr id="10"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9" name="タイトル 1">
            <a:extLst>
              <a:ext uri="{FF2B5EF4-FFF2-40B4-BE49-F238E27FC236}">
                <a16:creationId xmlns=""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急性期実態分析指標から「（重症）急性期病棟」と「地域急性期病棟</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（サブアキュート・ポストアキュート）」に</a:t>
            </a:r>
            <a:r>
              <a:rPr lang="ja-JP" altLang="en-US" sz="2400" dirty="0">
                <a:latin typeface="HGP創英角ｺﾞｼｯｸUB" panose="020B0900000000000000" pitchFamily="50" charset="-128"/>
                <a:ea typeface="HGP創英角ｺﾞｼｯｸUB" panose="020B0900000000000000" pitchFamily="50" charset="-128"/>
              </a:rPr>
              <a:t>便宜上分類する</a:t>
            </a:r>
          </a:p>
        </p:txBody>
      </p:sp>
      <p:sp>
        <p:nvSpPr>
          <p:cNvPr id="7" name="テキスト ボックス 6"/>
          <p:cNvSpPr txBox="1"/>
          <p:nvPr/>
        </p:nvSpPr>
        <p:spPr>
          <a:xfrm>
            <a:off x="766592" y="6430468"/>
            <a:ext cx="7765848" cy="369332"/>
          </a:xfrm>
          <a:prstGeom prst="rect">
            <a:avLst/>
          </a:prstGeom>
          <a:solidFill>
            <a:schemeClr val="accent1">
              <a:lumMod val="20000"/>
              <a:lumOff val="80000"/>
            </a:schemeClr>
          </a:solid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分類結果により、今後の病床機能報告における報告を制限するものではない。</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Text Box 3"/>
          <p:cNvSpPr txBox="1">
            <a:spLocks noChangeArrowheads="1"/>
          </p:cNvSpPr>
          <p:nvPr/>
        </p:nvSpPr>
        <p:spPr bwMode="auto">
          <a:xfrm>
            <a:off x="7452320" y="58471"/>
            <a:ext cx="1691680" cy="606226"/>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年度第１回医療・病床懇話会（部会）資料改変</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診療実態分析①（急性期の定量的分析）</a:t>
            </a:r>
          </a:p>
        </p:txBody>
      </p:sp>
    </p:spTree>
    <p:extLst>
      <p:ext uri="{BB962C8B-B14F-4D97-AF65-F5344CB8AC3E}">
        <p14:creationId xmlns:p14="http://schemas.microsoft.com/office/powerpoint/2010/main" val="3866559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タイトル 1"/>
          <p:cNvSpPr txBox="1">
            <a:spLocks/>
          </p:cNvSpPr>
          <p:nvPr/>
        </p:nvSpPr>
        <p:spPr>
          <a:xfrm>
            <a:off x="0" y="-27384"/>
            <a:ext cx="9144000" cy="93610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
        <p:nvSpPr>
          <p:cNvPr id="7" name="Oval 64">
            <a:hlinkClick r:id="rId2" action="ppaction://hlinksldjump"/>
          </p:cNvPr>
          <p:cNvSpPr>
            <a:spLocks/>
          </p:cNvSpPr>
          <p:nvPr/>
        </p:nvSpPr>
        <p:spPr>
          <a:xfrm>
            <a:off x="539552" y="1341512"/>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Rectangle 102"/>
          <p:cNvSpPr/>
          <p:nvPr/>
        </p:nvSpPr>
        <p:spPr>
          <a:xfrm>
            <a:off x="803681" y="3881770"/>
            <a:ext cx="3601095" cy="18668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 </a:t>
            </a:r>
            <a:r>
              <a:rPr lang="en-US" altLang="ja-JP" sz="2000" dirty="0">
                <a:solidFill>
                  <a:schemeClr val="tx2"/>
                </a:solidFill>
                <a:latin typeface="HGPｺﾞｼｯｸE" panose="020B0900000000000000" pitchFamily="50" charset="-128"/>
                <a:ea typeface="HGPｺﾞｼｯｸE" panose="020B0900000000000000" pitchFamily="50" charset="-128"/>
              </a:rPr>
              <a:t>2019</a:t>
            </a:r>
            <a:r>
              <a:rPr lang="ja-JP" altLang="en-US" sz="2000" dirty="0">
                <a:solidFill>
                  <a:schemeClr val="tx2"/>
                </a:solidFill>
                <a:latin typeface="HGPｺﾞｼｯｸE" panose="020B0900000000000000" pitchFamily="50" charset="-128"/>
                <a:ea typeface="HGPｺﾞｼｯｸE" panose="020B0900000000000000" pitchFamily="50" charset="-128"/>
              </a:rPr>
              <a:t>年度スケジュール</a:t>
            </a:r>
            <a:r>
              <a:rPr lang="en-US" altLang="ja-JP" sz="2000" dirty="0">
                <a:solidFill>
                  <a:schemeClr val="tx2"/>
                </a:solidFill>
                <a:latin typeface="HGPｺﾞｼｯｸE" panose="020B0900000000000000" pitchFamily="50" charset="-128"/>
                <a:ea typeface="HGPｺﾞｼｯｸE" panose="020B0900000000000000" pitchFamily="50" charset="-128"/>
              </a:rPr>
              <a:t>(</a:t>
            </a:r>
            <a:r>
              <a:rPr lang="ja-JP" altLang="en-US" sz="2000" dirty="0">
                <a:solidFill>
                  <a:schemeClr val="tx2"/>
                </a:solidFill>
                <a:latin typeface="HGPｺﾞｼｯｸE" panose="020B0900000000000000" pitchFamily="50" charset="-128"/>
                <a:ea typeface="HGPｺﾞｼｯｸE" panose="020B0900000000000000" pitchFamily="50" charset="-128"/>
              </a:rPr>
              <a:t>案</a:t>
            </a:r>
            <a:r>
              <a:rPr lang="en-US" altLang="ja-JP" sz="2000" dirty="0">
                <a:solidFill>
                  <a:schemeClr val="tx2"/>
                </a:solidFill>
                <a:latin typeface="HGPｺﾞｼｯｸE" panose="020B0900000000000000" pitchFamily="50" charset="-128"/>
                <a:ea typeface="HGPｺﾞｼｯｸE" panose="020B0900000000000000" pitchFamily="50" charset="-128"/>
              </a:rPr>
              <a:t>)</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（２）会議の議題</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（３）会議体の概要</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（４）会議体で取り扱う事項</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74" name="Oval 64">
            <a:hlinkClick r:id="rId2" action="ppaction://hlinksldjump"/>
          </p:cNvPr>
          <p:cNvSpPr>
            <a:spLocks/>
          </p:cNvSpPr>
          <p:nvPr/>
        </p:nvSpPr>
        <p:spPr>
          <a:xfrm>
            <a:off x="542682" y="355831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5" name="Oval 64">
            <a:hlinkClick r:id="rId2" action="ppaction://hlinksldjump"/>
          </p:cNvPr>
          <p:cNvSpPr>
            <a:spLocks/>
          </p:cNvSpPr>
          <p:nvPr/>
        </p:nvSpPr>
        <p:spPr>
          <a:xfrm>
            <a:off x="4754353" y="1379283"/>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テキスト ボックス 61"/>
          <p:cNvSpPr txBox="1"/>
          <p:nvPr/>
        </p:nvSpPr>
        <p:spPr>
          <a:xfrm>
            <a:off x="539552" y="1300444"/>
            <a:ext cx="3068550"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１　</a:t>
            </a:r>
            <a:r>
              <a:rPr lang="ja-JP" altLang="en-US" sz="2000" dirty="0">
                <a:latin typeface="HGPｺﾞｼｯｸE" panose="020B0900000000000000" pitchFamily="50" charset="-128"/>
                <a:ea typeface="HGPｺﾞｼｯｸE" panose="020B0900000000000000" pitchFamily="50" charset="-128"/>
              </a:rPr>
              <a:t>構想の推進</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3" name="テキスト ボックス 72"/>
          <p:cNvSpPr txBox="1"/>
          <p:nvPr/>
        </p:nvSpPr>
        <p:spPr>
          <a:xfrm>
            <a:off x="539552" y="3517242"/>
            <a:ext cx="4004545" cy="400110"/>
          </a:xfrm>
          <a:prstGeom prst="rect">
            <a:avLst/>
          </a:prstGeom>
          <a:noFill/>
        </p:spPr>
        <p:txBody>
          <a:bodyPr wrap="square" rtlCol="0">
            <a:spAutoFit/>
          </a:bodyPr>
          <a:lstStyle/>
          <a:p>
            <a:r>
              <a:rPr kumimoji="1" lang="ja-JP" altLang="en-US" sz="2000" dirty="0">
                <a:solidFill>
                  <a:schemeClr val="bg1"/>
                </a:solidFill>
                <a:latin typeface="HGPｺﾞｼｯｸE" panose="020B0900000000000000" pitchFamily="50" charset="-128"/>
                <a:ea typeface="HGPｺﾞｼｯｸE" panose="020B0900000000000000" pitchFamily="50" charset="-128"/>
              </a:rPr>
              <a:t>２　</a:t>
            </a:r>
            <a:r>
              <a:rPr lang="ja-JP" altLang="en-US" sz="2000" dirty="0">
                <a:latin typeface="HGPｺﾞｼｯｸE" panose="020B0900000000000000" pitchFamily="50" charset="-128"/>
                <a:ea typeface="HGPｺﾞｼｯｸE" panose="020B0900000000000000" pitchFamily="50" charset="-128"/>
              </a:rPr>
              <a:t>協議の進め方</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76" name="テキスト ボックス 75"/>
          <p:cNvSpPr txBox="1"/>
          <p:nvPr/>
        </p:nvSpPr>
        <p:spPr>
          <a:xfrm>
            <a:off x="4744179" y="1323459"/>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３</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会議資料</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57" name="Rectangle 102"/>
          <p:cNvSpPr/>
          <p:nvPr/>
        </p:nvSpPr>
        <p:spPr>
          <a:xfrm>
            <a:off x="4883794" y="1740972"/>
            <a:ext cx="3557287"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（１）各会議での使用資料</a:t>
            </a: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（２）地域医療</a:t>
            </a:r>
            <a:r>
              <a:rPr lang="ja-JP" altLang="en-US" sz="2000" dirty="0" smtClean="0">
                <a:solidFill>
                  <a:schemeClr val="tx2"/>
                </a:solidFill>
                <a:latin typeface="HGPｺﾞｼｯｸE" panose="020B0900000000000000" pitchFamily="50" charset="-128"/>
                <a:ea typeface="HGPｺﾞｼｯｸE" panose="020B0900000000000000" pitchFamily="50" charset="-128"/>
              </a:rPr>
              <a:t>構想・医療計画</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ja-JP" altLang="en-US" sz="2000" dirty="0" smtClean="0">
                <a:solidFill>
                  <a:schemeClr val="tx2"/>
                </a:solidFill>
                <a:latin typeface="HGPｺﾞｼｯｸE" panose="020B0900000000000000" pitchFamily="50" charset="-128"/>
                <a:ea typeface="HGPｺﾞｼｯｸE" panose="020B0900000000000000" pitchFamily="50" charset="-128"/>
              </a:rPr>
              <a:t>　 関連</a:t>
            </a:r>
            <a:r>
              <a:rPr lang="ja-JP" altLang="en-US" sz="2000" dirty="0">
                <a:solidFill>
                  <a:schemeClr val="tx2"/>
                </a:solidFill>
                <a:latin typeface="HGPｺﾞｼｯｸE" panose="020B0900000000000000" pitchFamily="50" charset="-128"/>
                <a:ea typeface="HGPｺﾞｼｯｸE" panose="020B0900000000000000" pitchFamily="50" charset="-128"/>
              </a:rPr>
              <a:t>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2" name="Rectangle 102"/>
          <p:cNvSpPr/>
          <p:nvPr/>
        </p:nvSpPr>
        <p:spPr>
          <a:xfrm>
            <a:off x="789483" y="1723569"/>
            <a:ext cx="3591854"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（１）基本的な考え方</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（２）診療実態の見える化</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a:t>
            </a:r>
            <a:r>
              <a:rPr lang="ja-JP" altLang="en-US" sz="2000">
                <a:solidFill>
                  <a:schemeClr val="tx2"/>
                </a:solidFill>
                <a:latin typeface="HGPｺﾞｼｯｸE" panose="020B0900000000000000" pitchFamily="50" charset="-128"/>
                <a:ea typeface="HGPｺﾞｼｯｸE" panose="020B0900000000000000" pitchFamily="50" charset="-128"/>
              </a:rPr>
              <a:t>３</a:t>
            </a:r>
            <a:r>
              <a:rPr lang="ja-JP" altLang="en-US" sz="2000" smtClean="0">
                <a:solidFill>
                  <a:schemeClr val="tx2"/>
                </a:solidFill>
                <a:latin typeface="HGPｺﾞｼｯｸE" panose="020B0900000000000000" pitchFamily="50" charset="-128"/>
                <a:ea typeface="HGPｺﾞｼｯｸE" panose="020B0900000000000000" pitchFamily="50" charset="-128"/>
              </a:rPr>
              <a:t>）診療実態分析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p:txBody>
      </p:sp>
      <p:sp>
        <p:nvSpPr>
          <p:cNvPr id="1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2</a:t>
            </a:fld>
            <a:endParaRPr lang="ja-JP" altLang="en-US" sz="1800" dirty="0">
              <a:solidFill>
                <a:schemeClr val="tx1"/>
              </a:solidFill>
            </a:endParaRPr>
          </a:p>
        </p:txBody>
      </p:sp>
      <p:sp>
        <p:nvSpPr>
          <p:cNvPr id="15" name="Oval 64">
            <a:hlinkClick r:id="rId2" action="ppaction://hlinksldjump"/>
          </p:cNvPr>
          <p:cNvSpPr>
            <a:spLocks/>
          </p:cNvSpPr>
          <p:nvPr/>
        </p:nvSpPr>
        <p:spPr>
          <a:xfrm>
            <a:off x="4754226" y="3284060"/>
            <a:ext cx="332137" cy="317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テキスト ボックス 15"/>
          <p:cNvSpPr txBox="1"/>
          <p:nvPr/>
        </p:nvSpPr>
        <p:spPr>
          <a:xfrm>
            <a:off x="4744179" y="3220598"/>
            <a:ext cx="3816424" cy="400110"/>
          </a:xfrm>
          <a:prstGeom prst="rect">
            <a:avLst/>
          </a:prstGeom>
          <a:noFill/>
        </p:spPr>
        <p:txBody>
          <a:bodyPr wrap="square" rtlCol="0">
            <a:spAutoFit/>
          </a:bodyPr>
          <a:lstStyle/>
          <a:p>
            <a:r>
              <a:rPr lang="ja-JP" altLang="en-US" sz="2000" dirty="0">
                <a:solidFill>
                  <a:schemeClr val="bg1"/>
                </a:solidFill>
                <a:latin typeface="HGPｺﾞｼｯｸE" panose="020B0900000000000000" pitchFamily="50" charset="-128"/>
                <a:ea typeface="HGPｺﾞｼｯｸE" panose="020B0900000000000000" pitchFamily="50" charset="-128"/>
              </a:rPr>
              <a:t> </a:t>
            </a:r>
            <a:r>
              <a:rPr kumimoji="1" lang="ja-JP" altLang="en-US" sz="2000" dirty="0">
                <a:solidFill>
                  <a:schemeClr val="bg1"/>
                </a:solidFill>
                <a:latin typeface="HGPｺﾞｼｯｸE" panose="020B0900000000000000" pitchFamily="50" charset="-128"/>
                <a:ea typeface="HGPｺﾞｼｯｸE" panose="020B0900000000000000" pitchFamily="50" charset="-128"/>
              </a:rPr>
              <a:t>　 </a:t>
            </a:r>
            <a:r>
              <a:rPr lang="ja-JP" altLang="en-US" sz="2000" dirty="0">
                <a:latin typeface="HGPｺﾞｼｯｸE" panose="020B0900000000000000" pitchFamily="50" charset="-128"/>
                <a:ea typeface="HGPｺﾞｼｯｸE" panose="020B0900000000000000" pitchFamily="50" charset="-128"/>
              </a:rPr>
              <a:t>参考</a:t>
            </a:r>
            <a:endParaRPr kumimoji="1" lang="ja-JP" altLang="en-US" sz="2000" dirty="0">
              <a:latin typeface="HGPｺﾞｼｯｸE" panose="020B0900000000000000" pitchFamily="50" charset="-128"/>
              <a:ea typeface="HGPｺﾞｼｯｸE" panose="020B0900000000000000" pitchFamily="50" charset="-128"/>
            </a:endParaRPr>
          </a:p>
        </p:txBody>
      </p:sp>
      <p:sp>
        <p:nvSpPr>
          <p:cNvPr id="17" name="Rectangle 102"/>
          <p:cNvSpPr/>
          <p:nvPr/>
        </p:nvSpPr>
        <p:spPr>
          <a:xfrm>
            <a:off x="4977867" y="3647020"/>
            <a:ext cx="4058629" cy="178510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（１）厚労省資料</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（２）医療データ</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a:lnSpc>
                <a:spcPct val="150000"/>
              </a:lnSpc>
            </a:pPr>
            <a:r>
              <a:rPr lang="ja-JP" altLang="en-US" sz="2000" dirty="0">
                <a:solidFill>
                  <a:schemeClr val="tx2"/>
                </a:solidFill>
                <a:latin typeface="HGPｺﾞｼｯｸE" panose="020B0900000000000000" pitchFamily="50" charset="-128"/>
                <a:ea typeface="HGPｺﾞｼｯｸE" panose="020B0900000000000000" pitchFamily="50" charset="-128"/>
              </a:rPr>
              <a:t>（３）病棟ごとの診療実態の分析</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r>
              <a:rPr lang="ja-JP" altLang="en-US" sz="2000" dirty="0">
                <a:solidFill>
                  <a:schemeClr val="tx2"/>
                </a:solidFill>
                <a:latin typeface="HGPｺﾞｼｯｸE" panose="020B0900000000000000" pitchFamily="50" charset="-128"/>
                <a:ea typeface="HGPｺﾞｼｯｸE" panose="020B0900000000000000" pitchFamily="50" charset="-128"/>
              </a:rPr>
              <a:t>　　　</a:t>
            </a:r>
            <a:r>
              <a:rPr lang="en-US" altLang="ja-JP" sz="2000" dirty="0">
                <a:solidFill>
                  <a:schemeClr val="tx2"/>
                </a:solidFill>
                <a:latin typeface="HGPｺﾞｼｯｸE" panose="020B0900000000000000" pitchFamily="50" charset="-128"/>
                <a:ea typeface="HGPｺﾞｼｯｸE" panose="020B0900000000000000" pitchFamily="50" charset="-128"/>
              </a:rPr>
              <a:t>【2018</a:t>
            </a:r>
            <a:r>
              <a:rPr lang="ja-JP" altLang="en-US" sz="2000" dirty="0">
                <a:solidFill>
                  <a:schemeClr val="tx2"/>
                </a:solidFill>
                <a:latin typeface="HGPｺﾞｼｯｸE" panose="020B0900000000000000" pitchFamily="50" charset="-128"/>
                <a:ea typeface="HGPｺﾞｼｯｸE" panose="020B0900000000000000" pitchFamily="50" charset="-128"/>
              </a:rPr>
              <a:t>年度会議資料抜粋</a:t>
            </a:r>
            <a:r>
              <a:rPr lang="en-US" altLang="ja-JP" sz="2000" dirty="0">
                <a:solidFill>
                  <a:schemeClr val="tx2"/>
                </a:solidFill>
                <a:latin typeface="HGPｺﾞｼｯｸE" panose="020B0900000000000000" pitchFamily="50" charset="-128"/>
                <a:ea typeface="HGPｺﾞｼｯｸE" panose="020B0900000000000000" pitchFamily="50" charset="-128"/>
              </a:rPr>
              <a:t>】</a:t>
            </a:r>
          </a:p>
        </p:txBody>
      </p:sp>
    </p:spTree>
    <p:extLst>
      <p:ext uri="{BB962C8B-B14F-4D97-AF65-F5344CB8AC3E}">
        <p14:creationId xmlns:p14="http://schemas.microsoft.com/office/powerpoint/2010/main" val="18924351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0612" y="4525572"/>
            <a:ext cx="5144757" cy="2268177"/>
          </a:xfrm>
          <a:prstGeom prst="rect">
            <a:avLst/>
          </a:prstGeom>
        </p:spPr>
      </p:pic>
      <p:pic>
        <p:nvPicPr>
          <p:cNvPr id="11" name="図 10"/>
          <p:cNvPicPr>
            <a:picLocks noChangeAspect="1"/>
          </p:cNvPicPr>
          <p:nvPr/>
        </p:nvPicPr>
        <p:blipFill>
          <a:blip r:embed="rId3"/>
          <a:stretch>
            <a:fillRect/>
          </a:stretch>
        </p:blipFill>
        <p:spPr>
          <a:xfrm>
            <a:off x="226093" y="3809224"/>
            <a:ext cx="7896317" cy="796510"/>
          </a:xfrm>
          <a:prstGeom prst="rect">
            <a:avLst/>
          </a:prstGeom>
        </p:spPr>
      </p:pic>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20</a:t>
            </a:fld>
            <a:endParaRPr kumimoji="1" lang="ja-JP" altLang="en-US" sz="1800" dirty="0">
              <a:solidFill>
                <a:schemeClr val="tx1"/>
              </a:solidFill>
            </a:endParaRPr>
          </a:p>
        </p:txBody>
      </p:sp>
      <p:sp>
        <p:nvSpPr>
          <p:cNvPr id="16" name="テキスト ボックス 10">
            <a:extLst>
              <a:ext uri="{FF2B5EF4-FFF2-40B4-BE49-F238E27FC236}">
                <a16:creationId xmlns="" xmlns:a16="http://schemas.microsoft.com/office/drawing/2014/main" id="{8957656B-6DE6-44E0-85D6-7CF39E5B6647}"/>
              </a:ext>
            </a:extLst>
          </p:cNvPr>
          <p:cNvSpPr txBox="1"/>
          <p:nvPr/>
        </p:nvSpPr>
        <p:spPr>
          <a:xfrm>
            <a:off x="4310426" y="6551546"/>
            <a:ext cx="441731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年は暫定集計（</a:t>
            </a:r>
            <a:r>
              <a:rPr lang="zh-TW" altLang="en-US" sz="1100" kern="100" dirty="0">
                <a:latin typeface="Meiryo UI" panose="020B0604030504040204" pitchFamily="50" charset="-128"/>
                <a:ea typeface="Meiryo UI" panose="020B0604030504040204" pitchFamily="50" charset="-128"/>
                <a:cs typeface="Times New Roman"/>
              </a:rPr>
              <a:t>病床機能報告集計日：</a:t>
            </a:r>
            <a:r>
              <a:rPr lang="en-US" altLang="ja-JP" sz="1100" kern="100" dirty="0">
                <a:latin typeface="Meiryo UI" panose="020B0604030504040204" pitchFamily="50" charset="-128"/>
                <a:ea typeface="Meiryo UI" panose="020B0604030504040204" pitchFamily="50" charset="-128"/>
                <a:cs typeface="Times New Roman"/>
              </a:rPr>
              <a:t>2019</a:t>
            </a:r>
            <a:r>
              <a:rPr lang="ja-JP" altLang="en-US" sz="1100" kern="100" dirty="0">
                <a:latin typeface="Meiryo UI" panose="020B0604030504040204" pitchFamily="50" charset="-128"/>
                <a:ea typeface="Meiryo UI" panose="020B0604030504040204" pitchFamily="50" charset="-128"/>
                <a:cs typeface="Times New Roman"/>
              </a:rPr>
              <a:t>年</a:t>
            </a:r>
            <a:r>
              <a:rPr lang="en-US" altLang="zh-TW" sz="1100" kern="100" dirty="0">
                <a:latin typeface="Meiryo UI" panose="020B0604030504040204" pitchFamily="50" charset="-128"/>
                <a:ea typeface="Meiryo UI" panose="020B0604030504040204" pitchFamily="50" charset="-128"/>
                <a:cs typeface="Times New Roman"/>
              </a:rPr>
              <a:t>2</a:t>
            </a:r>
            <a:r>
              <a:rPr lang="ja-JP" altLang="en-US" sz="1100" kern="100" dirty="0">
                <a:latin typeface="Meiryo UI" panose="020B0604030504040204" pitchFamily="50" charset="-128"/>
                <a:ea typeface="Meiryo UI" panose="020B0604030504040204" pitchFamily="50" charset="-128"/>
                <a:cs typeface="Times New Roman"/>
              </a:rPr>
              <a:t>月</a:t>
            </a:r>
            <a:r>
              <a:rPr lang="en-US" altLang="zh-TW" sz="1100" kern="100" dirty="0">
                <a:latin typeface="Meiryo UI" panose="020B0604030504040204" pitchFamily="50" charset="-128"/>
                <a:ea typeface="Meiryo UI" panose="020B0604030504040204" pitchFamily="50" charset="-128"/>
                <a:cs typeface="Times New Roman"/>
              </a:rPr>
              <a:t>15</a:t>
            </a:r>
            <a:r>
              <a:rPr lang="ja-JP" altLang="en-US" sz="1100" kern="100" dirty="0">
                <a:latin typeface="Meiryo UI" panose="020B0604030504040204" pitchFamily="50" charset="-128"/>
                <a:ea typeface="Meiryo UI" panose="020B0604030504040204" pitchFamily="50" charset="-128"/>
                <a:cs typeface="Times New Roman"/>
              </a:rPr>
              <a:t>日）</a:t>
            </a:r>
            <a:endParaRPr lang="ja-JP" sz="1100" kern="100" dirty="0">
              <a:effectLst/>
              <a:latin typeface="Meiryo UI" panose="020B0604030504040204" pitchFamily="50" charset="-128"/>
              <a:ea typeface="Meiryo UI" panose="020B0604030504040204" pitchFamily="50" charset="-128"/>
              <a:cs typeface="Times New Roman"/>
            </a:endParaRPr>
          </a:p>
        </p:txBody>
      </p:sp>
      <p:sp>
        <p:nvSpPr>
          <p:cNvPr id="25" name="タイトル 1">
            <a:extLst>
              <a:ext uri="{FF2B5EF4-FFF2-40B4-BE49-F238E27FC236}">
                <a16:creationId xmlns="" xmlns:a16="http://schemas.microsoft.com/office/drawing/2014/main" id="{77D78C8B-7190-4F9F-BF24-FAD4DFE9F181}"/>
              </a:ext>
            </a:extLst>
          </p:cNvPr>
          <p:cNvSpPr txBox="1">
            <a:spLocks/>
          </p:cNvSpPr>
          <p:nvPr/>
        </p:nvSpPr>
        <p:spPr>
          <a:xfrm>
            <a:off x="226093" y="50651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病床数の必要量における回復期機能を担う病床数の確保には、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府域全体で約</a:t>
            </a:r>
            <a:r>
              <a:rPr lang="en-US" altLang="ja-JP" sz="2200" dirty="0">
                <a:latin typeface="HGP創英角ｺﾞｼｯｸUB" panose="020B0900000000000000" pitchFamily="50" charset="-128"/>
                <a:ea typeface="HGP創英角ｺﾞｼｯｸUB" panose="020B0900000000000000" pitchFamily="50" charset="-128"/>
              </a:rPr>
              <a:t>10</a:t>
            </a:r>
            <a:r>
              <a:rPr lang="ja-JP" altLang="en-US" sz="2200" dirty="0">
                <a:latin typeface="HGP創英角ｺﾞｼｯｸUB" panose="020B0900000000000000" pitchFamily="50" charset="-128"/>
                <a:ea typeface="HGP創英角ｺﾞｼｯｸUB" panose="020B0900000000000000" pitchFamily="50" charset="-128"/>
              </a:rPr>
              <a:t>％程度同機能への転換が必要と推計</a:t>
            </a:r>
          </a:p>
        </p:txBody>
      </p:sp>
      <p:graphicFrame>
        <p:nvGraphicFramePr>
          <p:cNvPr id="21" name="表 20"/>
          <p:cNvGraphicFramePr>
            <a:graphicFrameLocks noGrp="1"/>
          </p:cNvGraphicFramePr>
          <p:nvPr>
            <p:extLst>
              <p:ext uri="{D42A27DB-BD31-4B8C-83A1-F6EECF244321}">
                <p14:modId xmlns:p14="http://schemas.microsoft.com/office/powerpoint/2010/main" val="1592225602"/>
              </p:ext>
            </p:extLst>
          </p:nvPr>
        </p:nvGraphicFramePr>
        <p:xfrm>
          <a:off x="4281413" y="5308693"/>
          <a:ext cx="2765490" cy="466960"/>
        </p:xfrm>
        <a:graphic>
          <a:graphicData uri="http://schemas.openxmlformats.org/drawingml/2006/table">
            <a:tbl>
              <a:tblPr>
                <a:tableStyleId>{BC89EF96-8CEA-46FF-86C4-4CE0E7609802}</a:tableStyleId>
              </a:tblPr>
              <a:tblGrid>
                <a:gridCol w="1878992">
                  <a:extLst>
                    <a:ext uri="{9D8B030D-6E8A-4147-A177-3AD203B41FA5}">
                      <a16:colId xmlns="" xmlns:a16="http://schemas.microsoft.com/office/drawing/2014/main" val="20000"/>
                    </a:ext>
                  </a:extLst>
                </a:gridCol>
                <a:gridCol w="886498">
                  <a:extLst>
                    <a:ext uri="{9D8B030D-6E8A-4147-A177-3AD203B41FA5}">
                      <a16:colId xmlns="" xmlns:a16="http://schemas.microsoft.com/office/drawing/2014/main" val="20001"/>
                    </a:ext>
                  </a:extLst>
                </a:gridCol>
              </a:tblGrid>
              <a:tr h="233480">
                <a:tc>
                  <a:txBody>
                    <a:bodyPr/>
                    <a:lstStyle/>
                    <a:p>
                      <a:pPr algn="l" fontAlgn="ctr"/>
                      <a:r>
                        <a:rPr lang="en-US" altLang="ja-JP" sz="1300" b="0" i="0" u="none" strike="noStrike" dirty="0">
                          <a:solidFill>
                            <a:schemeClr val="tx1"/>
                          </a:solidFill>
                          <a:effectLst/>
                          <a:latin typeface="+mn-ea"/>
                          <a:ea typeface="+mn-ea"/>
                        </a:rPr>
                        <a:t>2017</a:t>
                      </a:r>
                      <a:r>
                        <a:rPr lang="ja-JP" altLang="en-US" sz="1300" b="0" i="0" u="none" strike="noStrike" dirty="0">
                          <a:solidFill>
                            <a:schemeClr val="tx1"/>
                          </a:solidFill>
                          <a:effectLst/>
                          <a:latin typeface="+mn-ea"/>
                          <a:ea typeface="+mn-ea"/>
                        </a:rPr>
                        <a:t>年度</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u="none" strike="noStrike" dirty="0">
                          <a:effectLst/>
                          <a:latin typeface="+mn-lt"/>
                          <a:ea typeface="+mn-ea"/>
                        </a:rPr>
                        <a:t>22.6%</a:t>
                      </a:r>
                      <a:endParaRPr lang="en-US" altLang="ja-JP" sz="1400" b="0" i="0" u="none" strike="noStrike" dirty="0">
                        <a:solidFill>
                          <a:srgbClr val="000000"/>
                        </a:solidFill>
                        <a:effectLst/>
                        <a:latin typeface="+mn-lt"/>
                        <a:ea typeface="+mn-ea"/>
                      </a:endParaRPr>
                    </a:p>
                  </a:txBody>
                  <a:tcPr marL="9525" marR="9525" marT="9525" marB="0" anchor="ctr"/>
                </a:tc>
                <a:extLst>
                  <a:ext uri="{0D108BD9-81ED-4DB2-BD59-A6C34878D82A}">
                    <a16:rowId xmlns="" xmlns:a16="http://schemas.microsoft.com/office/drawing/2014/main" val="10000"/>
                  </a:ext>
                </a:extLst>
              </a:tr>
              <a:tr h="233480">
                <a:tc>
                  <a:txBody>
                    <a:bodyPr/>
                    <a:lstStyle/>
                    <a:p>
                      <a:pPr algn="l" fontAlgn="ctr"/>
                      <a:r>
                        <a:rPr lang="en-US" altLang="ja-JP" sz="1300" b="0" i="0" u="none" strike="noStrike" dirty="0">
                          <a:solidFill>
                            <a:srgbClr val="000000"/>
                          </a:solidFill>
                          <a:effectLst/>
                          <a:latin typeface="+mn-ea"/>
                          <a:ea typeface="+mn-ea"/>
                        </a:rPr>
                        <a:t>2018</a:t>
                      </a:r>
                      <a:r>
                        <a:rPr lang="ja-JP" altLang="en-US" sz="1300" b="0" i="0" u="none" strike="noStrike" dirty="0">
                          <a:solidFill>
                            <a:srgbClr val="000000"/>
                          </a:solidFill>
                          <a:effectLst/>
                          <a:latin typeface="+mn-ea"/>
                          <a:ea typeface="+mn-ea"/>
                        </a:rPr>
                        <a:t>年度（暫定）</a:t>
                      </a:r>
                      <a:endParaRPr lang="zh-TW" altLang="en-US" sz="1300" b="0" i="0" u="none" strike="noStrike" dirty="0">
                        <a:solidFill>
                          <a:srgbClr val="000000"/>
                        </a:solidFill>
                        <a:effectLst/>
                        <a:latin typeface="+mn-ea"/>
                        <a:ea typeface="+mn-ea"/>
                      </a:endParaRPr>
                    </a:p>
                  </a:txBody>
                  <a:tcPr marL="9525" marR="9525" marT="9525" marB="0" anchor="ctr"/>
                </a:tc>
                <a:tc>
                  <a:txBody>
                    <a:bodyPr/>
                    <a:lstStyle/>
                    <a:p>
                      <a:pPr algn="r" fontAlgn="ctr"/>
                      <a:r>
                        <a:rPr lang="en-US" altLang="ja-JP" sz="1400" b="0" i="0" u="none" strike="noStrike" dirty="0">
                          <a:solidFill>
                            <a:srgbClr val="000000"/>
                          </a:solidFill>
                          <a:effectLst/>
                          <a:latin typeface="+mn-lt"/>
                          <a:ea typeface="+mn-ea"/>
                        </a:rPr>
                        <a:t>22.4%</a:t>
                      </a:r>
                    </a:p>
                  </a:txBody>
                  <a:tcPr marL="9525" marR="9525" marT="9525" marB="0" anchor="ctr"/>
                </a:tc>
                <a:extLst>
                  <a:ext uri="{0D108BD9-81ED-4DB2-BD59-A6C34878D82A}">
                    <a16:rowId xmlns="" xmlns:a16="http://schemas.microsoft.com/office/drawing/2014/main" val="989151679"/>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923385041"/>
              </p:ext>
            </p:extLst>
          </p:nvPr>
        </p:nvGraphicFramePr>
        <p:xfrm>
          <a:off x="6088916" y="6164701"/>
          <a:ext cx="938392" cy="315460"/>
        </p:xfrm>
        <a:graphic>
          <a:graphicData uri="http://schemas.openxmlformats.org/drawingml/2006/table">
            <a:tbl>
              <a:tblPr>
                <a:tableStyleId>{BC89EF96-8CEA-46FF-86C4-4CE0E7609802}</a:tableStyleId>
              </a:tblPr>
              <a:tblGrid>
                <a:gridCol w="938392">
                  <a:extLst>
                    <a:ext uri="{9D8B030D-6E8A-4147-A177-3AD203B41FA5}">
                      <a16:colId xmlns="" xmlns:a16="http://schemas.microsoft.com/office/drawing/2014/main" val="20000"/>
                    </a:ext>
                  </a:extLst>
                </a:gridCol>
              </a:tblGrid>
              <a:tr h="315460">
                <a:tc>
                  <a:txBody>
                    <a:bodyPr/>
                    <a:lstStyle/>
                    <a:p>
                      <a:pPr algn="r" fontAlgn="ctr"/>
                      <a:r>
                        <a:rPr lang="en-US" altLang="ja-JP" sz="1400" u="none" strike="noStrike" dirty="0">
                          <a:effectLst/>
                        </a:rPr>
                        <a:t>30.9%</a:t>
                      </a:r>
                      <a:endParaRPr lang="en-US" altLang="ja-JP" sz="14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bl>
          </a:graphicData>
        </a:graphic>
      </p:graphicFrame>
      <p:sp>
        <p:nvSpPr>
          <p:cNvPr id="23" name="右中かっこ 22"/>
          <p:cNvSpPr/>
          <p:nvPr/>
        </p:nvSpPr>
        <p:spPr>
          <a:xfrm>
            <a:off x="7035783" y="5549757"/>
            <a:ext cx="250250" cy="898274"/>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24" name="角丸四角形 23"/>
          <p:cNvSpPr/>
          <p:nvPr/>
        </p:nvSpPr>
        <p:spPr>
          <a:xfrm>
            <a:off x="7350302" y="5595830"/>
            <a:ext cx="1327866" cy="80612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割合の差</a:t>
            </a:r>
            <a:endParaRPr kumimoji="1" lang="en-US" altLang="ja-JP" sz="1400" dirty="0"/>
          </a:p>
          <a:p>
            <a:pPr algn="ctr"/>
            <a:r>
              <a:rPr lang="en-US" altLang="ja-JP" sz="1400" dirty="0"/>
              <a:t>8</a:t>
            </a:r>
            <a:r>
              <a:rPr kumimoji="1" lang="en-US" altLang="ja-JP" sz="1400" dirty="0"/>
              <a:t>.5%</a:t>
            </a:r>
          </a:p>
          <a:p>
            <a:pPr algn="ctr"/>
            <a:r>
              <a:rPr kumimoji="1" lang="en-US" altLang="ja-JP" sz="1400" dirty="0"/>
              <a:t>(</a:t>
            </a:r>
            <a:r>
              <a:rPr kumimoji="1" lang="ja-JP" altLang="en-US" sz="1400" dirty="0"/>
              <a:t>約</a:t>
            </a:r>
            <a:r>
              <a:rPr lang="en-US" altLang="ja-JP" sz="1400" dirty="0"/>
              <a:t>7</a:t>
            </a:r>
            <a:r>
              <a:rPr kumimoji="1" lang="en-US" altLang="ja-JP" sz="1400" dirty="0"/>
              <a:t>,500</a:t>
            </a:r>
            <a:r>
              <a:rPr kumimoji="1" lang="ja-JP" altLang="en-US" sz="1400" dirty="0"/>
              <a:t>床</a:t>
            </a:r>
            <a:r>
              <a:rPr kumimoji="1" lang="en-US" altLang="ja-JP" sz="1400" dirty="0"/>
              <a:t>)</a:t>
            </a:r>
          </a:p>
        </p:txBody>
      </p:sp>
      <p:sp>
        <p:nvSpPr>
          <p:cNvPr id="27" name="テキスト ボックス 10">
            <a:extLst>
              <a:ext uri="{FF2B5EF4-FFF2-40B4-BE49-F238E27FC236}">
                <a16:creationId xmlns="" xmlns:a16="http://schemas.microsoft.com/office/drawing/2014/main" id="{8957656B-6DE6-44E0-85D6-7CF39E5B6647}"/>
              </a:ext>
            </a:extLst>
          </p:cNvPr>
          <p:cNvSpPr txBox="1"/>
          <p:nvPr/>
        </p:nvSpPr>
        <p:spPr>
          <a:xfrm>
            <a:off x="4192686" y="5856924"/>
            <a:ext cx="249807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latin typeface="+mn-ea"/>
                <a:cs typeface="Times New Roman"/>
              </a:rPr>
              <a:t>②</a:t>
            </a:r>
            <a:r>
              <a:rPr lang="ja-JP" altLang="en-US" sz="1400" kern="100" dirty="0">
                <a:effectLst/>
                <a:latin typeface="+mn-ea"/>
                <a:cs typeface="Times New Roman"/>
              </a:rPr>
              <a:t>病床数の必要量（回復期）</a:t>
            </a:r>
            <a:endParaRPr lang="ja-JP" sz="1400" kern="100" dirty="0">
              <a:effectLst/>
              <a:latin typeface="+mn-ea"/>
              <a:cs typeface="Times New Roman"/>
            </a:endParaRPr>
          </a:p>
        </p:txBody>
      </p:sp>
      <p:sp>
        <p:nvSpPr>
          <p:cNvPr id="5" name="角丸四角形 4"/>
          <p:cNvSpPr/>
          <p:nvPr/>
        </p:nvSpPr>
        <p:spPr>
          <a:xfrm>
            <a:off x="4996079" y="4293323"/>
            <a:ext cx="1417810" cy="14550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角丸四角形 28"/>
          <p:cNvSpPr/>
          <p:nvPr/>
        </p:nvSpPr>
        <p:spPr>
          <a:xfrm>
            <a:off x="5702760" y="4436572"/>
            <a:ext cx="711129" cy="1645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2" name="タイトル 1">
            <a:extLst>
              <a:ext uri="{FF2B5EF4-FFF2-40B4-BE49-F238E27FC236}">
                <a16:creationId xmlns=""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診療実態分析②（急性期の定量的分析の結果）</a:t>
            </a:r>
          </a:p>
        </p:txBody>
      </p:sp>
      <p:sp>
        <p:nvSpPr>
          <p:cNvPr id="15" name="テキスト ボックス 14">
            <a:extLst>
              <a:ext uri="{FF2B5EF4-FFF2-40B4-BE49-F238E27FC236}">
                <a16:creationId xmlns="" xmlns:a16="http://schemas.microsoft.com/office/drawing/2014/main" id="{8957656B-6DE6-44E0-85D6-7CF39E5B6647}"/>
              </a:ext>
            </a:extLst>
          </p:cNvPr>
          <p:cNvSpPr txBox="1"/>
          <p:nvPr/>
        </p:nvSpPr>
        <p:spPr>
          <a:xfrm>
            <a:off x="67190" y="1419121"/>
            <a:ext cx="328166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病床機能報告と病床数の必要量の比較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20" name="テキスト ボックス 19">
            <a:extLst>
              <a:ext uri="{FF2B5EF4-FFF2-40B4-BE49-F238E27FC236}">
                <a16:creationId xmlns="" xmlns:a16="http://schemas.microsoft.com/office/drawing/2014/main" id="{8957656B-6DE6-44E0-85D6-7CF39E5B6647}"/>
              </a:ext>
            </a:extLst>
          </p:cNvPr>
          <p:cNvSpPr txBox="1"/>
          <p:nvPr/>
        </p:nvSpPr>
        <p:spPr>
          <a:xfrm>
            <a:off x="0" y="3512857"/>
            <a:ext cx="5974713"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kern="100" dirty="0">
                <a:latin typeface="Meiryo UI" panose="020B0604030504040204" pitchFamily="50" charset="-128"/>
                <a:ea typeface="Meiryo UI" panose="020B0604030504040204" pitchFamily="50" charset="-128"/>
                <a:cs typeface="Times New Roman"/>
              </a:rPr>
              <a:t>病床機能報告（</a:t>
            </a:r>
            <a:r>
              <a:rPr lang="en-US" altLang="ja-JP" sz="1400" kern="100" dirty="0">
                <a:latin typeface="Meiryo UI" panose="020B0604030504040204" pitchFamily="50" charset="-128"/>
                <a:ea typeface="Meiryo UI" panose="020B0604030504040204" pitchFamily="50" charset="-128"/>
                <a:cs typeface="Times New Roman"/>
              </a:rPr>
              <a:t>2018</a:t>
            </a:r>
            <a:r>
              <a:rPr lang="ja-JP" altLang="en-US" sz="1400" kern="100" dirty="0">
                <a:latin typeface="Meiryo UI" panose="020B0604030504040204" pitchFamily="50" charset="-128"/>
                <a:ea typeface="Meiryo UI" panose="020B0604030504040204" pitchFamily="50" charset="-128"/>
                <a:cs typeface="Times New Roman"/>
              </a:rPr>
              <a:t>年度）と病床数の必要量（</a:t>
            </a:r>
            <a:r>
              <a:rPr lang="en-US" altLang="ja-JP" sz="1400" kern="100" dirty="0">
                <a:latin typeface="Meiryo UI" panose="020B0604030504040204" pitchFamily="50" charset="-128"/>
                <a:ea typeface="Meiryo UI" panose="020B0604030504040204" pitchFamily="50" charset="-128"/>
                <a:cs typeface="Times New Roman"/>
              </a:rPr>
              <a:t>2025</a:t>
            </a:r>
            <a:r>
              <a:rPr lang="ja-JP" altLang="en-US" sz="1400" kern="100" dirty="0">
                <a:latin typeface="Meiryo UI" panose="020B0604030504040204" pitchFamily="50" charset="-128"/>
                <a:ea typeface="Meiryo UI" panose="020B0604030504040204" pitchFamily="50" charset="-128"/>
                <a:cs typeface="Times New Roman"/>
              </a:rPr>
              <a:t>年）の割合の比較</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9" name="テキスト ボックス 16"/>
          <p:cNvSpPr txBox="1"/>
          <p:nvPr/>
        </p:nvSpPr>
        <p:spPr>
          <a:xfrm>
            <a:off x="4157357" y="4667139"/>
            <a:ext cx="4770004" cy="330692"/>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dirty="0">
                <a:latin typeface="HGP創英角ﾎﾟｯﾌﾟ体" panose="040B0A00000000000000" pitchFamily="50" charset="-128"/>
                <a:ea typeface="HGP創英角ﾎﾟｯﾌﾟ体" panose="040B0A00000000000000" pitchFamily="50" charset="-128"/>
              </a:rPr>
              <a:t>サブアキュート・ポスト　アキュート・リハビリ機能の</a:t>
            </a:r>
            <a:r>
              <a:rPr kumimoji="1" lang="ja-JP" altLang="en-US" sz="1400" dirty="0">
                <a:latin typeface="HGP創英角ﾎﾟｯﾌﾟ体" panose="040B0A00000000000000" pitchFamily="50" charset="-128"/>
                <a:ea typeface="HGP創英角ﾎﾟｯﾌﾟ体" panose="040B0A00000000000000" pitchFamily="50" charset="-128"/>
              </a:rPr>
              <a:t>現状と将来の予測</a:t>
            </a:r>
          </a:p>
        </p:txBody>
      </p:sp>
      <p:pic>
        <p:nvPicPr>
          <p:cNvPr id="12" name="図 11"/>
          <p:cNvPicPr>
            <a:picLocks noChangeAspect="1"/>
          </p:cNvPicPr>
          <p:nvPr/>
        </p:nvPicPr>
        <p:blipFill>
          <a:blip r:embed="rId5"/>
          <a:stretch>
            <a:fillRect/>
          </a:stretch>
        </p:blipFill>
        <p:spPr>
          <a:xfrm>
            <a:off x="230600" y="1706300"/>
            <a:ext cx="8722681" cy="1826932"/>
          </a:xfrm>
          <a:prstGeom prst="rect">
            <a:avLst/>
          </a:prstGeom>
        </p:spPr>
      </p:pic>
      <p:sp>
        <p:nvSpPr>
          <p:cNvPr id="39" name="テキスト ボックス 10">
            <a:extLst>
              <a:ext uri="{FF2B5EF4-FFF2-40B4-BE49-F238E27FC236}">
                <a16:creationId xmlns="" xmlns:a16="http://schemas.microsoft.com/office/drawing/2014/main" id="{8957656B-6DE6-44E0-85D6-7CF39E5B6647}"/>
              </a:ext>
            </a:extLst>
          </p:cNvPr>
          <p:cNvSpPr txBox="1"/>
          <p:nvPr/>
        </p:nvSpPr>
        <p:spPr>
          <a:xfrm>
            <a:off x="8122410" y="1461968"/>
            <a:ext cx="877163"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effectLst/>
                <a:latin typeface="+mn-ea"/>
                <a:cs typeface="Times New Roman"/>
              </a:rPr>
              <a:t>（単位：床）</a:t>
            </a:r>
            <a:endParaRPr lang="ja-JP" sz="1200" kern="100" dirty="0">
              <a:effectLst/>
              <a:latin typeface="+mn-ea"/>
              <a:cs typeface="Times New Roman"/>
            </a:endParaRPr>
          </a:p>
        </p:txBody>
      </p:sp>
      <p:sp>
        <p:nvSpPr>
          <p:cNvPr id="26" name="テキスト ボックス 10">
            <a:extLst>
              <a:ext uri="{FF2B5EF4-FFF2-40B4-BE49-F238E27FC236}">
                <a16:creationId xmlns="" xmlns:a16="http://schemas.microsoft.com/office/drawing/2014/main" id="{8957656B-6DE6-44E0-85D6-7CF39E5B6647}"/>
              </a:ext>
            </a:extLst>
          </p:cNvPr>
          <p:cNvSpPr txBox="1"/>
          <p:nvPr/>
        </p:nvSpPr>
        <p:spPr>
          <a:xfrm>
            <a:off x="4157357" y="5010545"/>
            <a:ext cx="373413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kern="100" dirty="0">
                <a:effectLst/>
                <a:latin typeface="+mn-ea"/>
                <a:cs typeface="Times New Roman"/>
              </a:rPr>
              <a:t>①病床機能報告（地域急性期＋回復期）</a:t>
            </a:r>
            <a:endParaRPr lang="ja-JP" sz="1400" kern="100" dirty="0">
              <a:effectLst/>
              <a:latin typeface="+mn-ea"/>
              <a:cs typeface="Times New Roman"/>
            </a:endParaRPr>
          </a:p>
        </p:txBody>
      </p:sp>
      <p:cxnSp>
        <p:nvCxnSpPr>
          <p:cNvPr id="28" name="直線矢印コネクタ 27"/>
          <p:cNvCxnSpPr/>
          <p:nvPr/>
        </p:nvCxnSpPr>
        <p:spPr>
          <a:xfrm>
            <a:off x="6413889" y="4601101"/>
            <a:ext cx="187368" cy="163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5463630" y="4436572"/>
            <a:ext cx="860752" cy="126639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6501219" y="3512857"/>
            <a:ext cx="2479654" cy="230832"/>
          </a:xfrm>
          <a:prstGeom prst="rect">
            <a:avLst/>
          </a:prstGeom>
          <a:noFill/>
        </p:spPr>
        <p:txBody>
          <a:bodyPr wrap="square" rtlCol="0">
            <a:spAutoFit/>
          </a:bodyPr>
          <a:lstStyle/>
          <a:p>
            <a:r>
              <a:rPr kumimoji="1" lang="en-US" altLang="ja-JP" sz="900" dirty="0" smtClean="0"/>
              <a:t>※</a:t>
            </a:r>
            <a:r>
              <a:rPr kumimoji="1" lang="ja-JP" altLang="en-US" sz="900" dirty="0" smtClean="0"/>
              <a:t>地域医療構想策定ガイドラインに</a:t>
            </a:r>
            <a:r>
              <a:rPr lang="ja-JP" altLang="en-US" sz="900" dirty="0" smtClean="0"/>
              <a:t>基づく数値</a:t>
            </a:r>
            <a:endParaRPr kumimoji="1" lang="ja-JP" altLang="en-US" sz="900" dirty="0"/>
          </a:p>
        </p:txBody>
      </p:sp>
      <p:sp>
        <p:nvSpPr>
          <p:cNvPr id="33" name="テキスト ボックス 32"/>
          <p:cNvSpPr txBox="1"/>
          <p:nvPr/>
        </p:nvSpPr>
        <p:spPr>
          <a:xfrm>
            <a:off x="1547664" y="3315295"/>
            <a:ext cx="436447" cy="215444"/>
          </a:xfrm>
          <a:prstGeom prst="rect">
            <a:avLst/>
          </a:prstGeom>
          <a:noFill/>
        </p:spPr>
        <p:txBody>
          <a:bodyPr wrap="square" rtlCol="0">
            <a:spAutoFit/>
          </a:bodyPr>
          <a:lstStyle/>
          <a:p>
            <a:r>
              <a:rPr kumimoji="1" lang="en-US" altLang="ja-JP" sz="800" dirty="0" smtClean="0"/>
              <a:t>※</a:t>
            </a:r>
            <a:endParaRPr kumimoji="1" lang="ja-JP" altLang="en-US" sz="800" dirty="0"/>
          </a:p>
        </p:txBody>
      </p:sp>
    </p:spTree>
    <p:extLst>
      <p:ext uri="{BB962C8B-B14F-4D97-AF65-F5344CB8AC3E}">
        <p14:creationId xmlns:p14="http://schemas.microsoft.com/office/powerpoint/2010/main" val="1777691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21</a:t>
            </a:fld>
            <a:endParaRPr kumimoji="1" lang="ja-JP" altLang="en-US" sz="1800">
              <a:solidFill>
                <a:schemeClr val="tx1"/>
              </a:solidFill>
            </a:endParaRPr>
          </a:p>
        </p:txBody>
      </p:sp>
      <p:sp>
        <p:nvSpPr>
          <p:cNvPr id="3" name="Text Box 5"/>
          <p:cNvSpPr txBox="1">
            <a:spLocks noChangeArrowheads="1"/>
          </p:cNvSpPr>
          <p:nvPr/>
        </p:nvSpPr>
        <p:spPr bwMode="auto">
          <a:xfrm>
            <a:off x="248138" y="5851477"/>
            <a:ext cx="8646859" cy="400110"/>
          </a:xfrm>
          <a:prstGeom prst="rect">
            <a:avLst/>
          </a:prstGeom>
          <a:noFill/>
          <a:ln w="9525" cap="rnd">
            <a:noFill/>
            <a:prstDash val="solid"/>
            <a:miter lim="800000"/>
            <a:headEnd/>
            <a:tailEnd/>
          </a:ln>
          <a:effectLst/>
        </p:spPr>
        <p:txBody>
          <a:bodyPr wrap="square" anchor="ctr">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tabLst>
                <a:tab pos="85725" algn="l"/>
              </a:tabLst>
              <a:defRPr/>
            </a:pPr>
            <a:r>
              <a:rPr lang="en-US" altLang="ja-JP" sz="1000" b="1" dirty="0">
                <a:latin typeface="ＭＳ ゴシック" panose="020B0609070205080204" pitchFamily="49" charset="-128"/>
                <a:ea typeface="ＭＳ ゴシック" panose="020B0609070205080204" pitchFamily="49" charset="-128"/>
              </a:rPr>
              <a:t> </a:t>
            </a:r>
            <a:r>
              <a:rPr lang="ja-JP" altLang="en-US" sz="1000" dirty="0">
                <a:latin typeface="ＭＳ ゴシック" panose="020B0609070205080204" pitchFamily="49" charset="-128"/>
                <a:ea typeface="ＭＳ ゴシック" panose="020B0609070205080204" pitchFamily="49" charset="-128"/>
              </a:rPr>
              <a:t>　注：救命救急入院料・特定集中治療室管理料等：救命救急入院料、特定集中治療室管理料、ﾊｲｹｱﾕﾆｯﾄ入院医療管理料、脳卒中ｹｱﾕﾆｯﾄ入院医療管理料、小児特定集中治療室管理料、新生児特定集中治療室管理料、総合周産期特定集中治療室管理料、新生児治療回復室入院医療管理料</a:t>
            </a:r>
            <a:endParaRPr lang="en-US" altLang="ja-JP" sz="1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618982" y="3094496"/>
            <a:ext cx="847950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dirty="0">
                <a:latin typeface="Meiryo UI" panose="020B0604030504040204" pitchFamily="50" charset="-128"/>
                <a:ea typeface="Meiryo UI" panose="020B0604030504040204" pitchFamily="50" charset="-128"/>
              </a:rPr>
              <a:t>分析対象は、病床機能報告において、高度急性期・急性期で報告している病棟のうち、</a:t>
            </a:r>
            <a:endParaRPr lang="en-US" altLang="ja-JP" dirty="0">
              <a:latin typeface="Meiryo UI" panose="020B0604030504040204" pitchFamily="50" charset="-128"/>
              <a:ea typeface="Meiryo UI" panose="020B0604030504040204" pitchFamily="50" charset="-128"/>
            </a:endParaRPr>
          </a:p>
          <a:p>
            <a:pPr marL="449263" indent="-163513">
              <a:lnSpc>
                <a:spcPct val="125000"/>
              </a:lnSpc>
            </a:pPr>
            <a:r>
              <a:rPr lang="ja-JP" altLang="en-US" b="1" u="sng" dirty="0">
                <a:latin typeface="Meiryo UI" panose="020B0604030504040204" pitchFamily="50" charset="-128"/>
                <a:ea typeface="Meiryo UI" panose="020B0604030504040204" pitchFamily="50" charset="-128"/>
              </a:rPr>
              <a:t>一般病棟入院基本料を算定している病棟</a:t>
            </a:r>
            <a:r>
              <a:rPr lang="ja-JP" altLang="en-US" b="1" dirty="0">
                <a:latin typeface="Meiryo UI" panose="020B0604030504040204" pitchFamily="50" charset="-128"/>
                <a:ea typeface="Meiryo UI" panose="020B0604030504040204" pitchFamily="50" charset="-128"/>
              </a:rPr>
              <a:t>。</a:t>
            </a:r>
          </a:p>
        </p:txBody>
      </p:sp>
      <p:sp>
        <p:nvSpPr>
          <p:cNvPr id="5"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63090" y="1543104"/>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目的</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6"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30546" y="6344477"/>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分析単位</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sp>
        <p:nvSpPr>
          <p:cNvPr id="7"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197134" y="6344477"/>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b="1" u="sng" dirty="0">
                <a:latin typeface="Meiryo UI" panose="020B0604030504040204" pitchFamily="50" charset="-128"/>
                <a:ea typeface="Meiryo UI" panose="020B0604030504040204" pitchFamily="50" charset="-128"/>
              </a:rPr>
              <a:t>分析単位は大阪府全体を基本とする。</a:t>
            </a:r>
            <a:endParaRPr lang="en-US" altLang="ja-JP" b="1" u="sng" dirty="0">
              <a:latin typeface="Meiryo UI" panose="020B0604030504040204" pitchFamily="50" charset="-128"/>
              <a:ea typeface="Meiryo UI" panose="020B0604030504040204" pitchFamily="50" charset="-128"/>
            </a:endParaRPr>
          </a:p>
        </p:txBody>
      </p:sp>
      <p:sp>
        <p:nvSpPr>
          <p:cNvPr id="8"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891992" y="1561116"/>
            <a:ext cx="8174179"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65113" indent="20638">
              <a:lnSpc>
                <a:spcPct val="125000"/>
              </a:lnSpc>
            </a:pPr>
            <a:r>
              <a:rPr lang="ja-JP" altLang="en-US" dirty="0">
                <a:latin typeface="Meiryo UI" panose="020B0604030504040204" pitchFamily="50" charset="-128"/>
                <a:ea typeface="Meiryo UI" panose="020B0604030504040204" pitchFamily="50" charset="-128"/>
              </a:rPr>
              <a:t>高度急性期、もしくは急性期での報告について、判断基準の目安の検討。</a:t>
            </a:r>
            <a:endParaRPr lang="en-US" altLang="ja-JP" dirty="0">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30546" y="1987728"/>
            <a:ext cx="8479501" cy="3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分析方法</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982595157"/>
              </p:ext>
            </p:extLst>
          </p:nvPr>
        </p:nvGraphicFramePr>
        <p:xfrm>
          <a:off x="847223" y="4142844"/>
          <a:ext cx="7628161" cy="1681480"/>
        </p:xfrm>
        <a:graphic>
          <a:graphicData uri="http://schemas.openxmlformats.org/drawingml/2006/table">
            <a:tbl>
              <a:tblPr firstRow="1" bandRow="1">
                <a:tableStyleId>{69012ECD-51FC-41F1-AA8D-1B2483CD663E}</a:tableStyleId>
              </a:tblPr>
              <a:tblGrid>
                <a:gridCol w="2728994">
                  <a:extLst>
                    <a:ext uri="{9D8B030D-6E8A-4147-A177-3AD203B41FA5}">
                      <a16:colId xmlns="" xmlns:a16="http://schemas.microsoft.com/office/drawing/2014/main" val="590779336"/>
                    </a:ext>
                  </a:extLst>
                </a:gridCol>
                <a:gridCol w="1420786">
                  <a:extLst>
                    <a:ext uri="{9D8B030D-6E8A-4147-A177-3AD203B41FA5}">
                      <a16:colId xmlns="" xmlns:a16="http://schemas.microsoft.com/office/drawing/2014/main" val="510376523"/>
                    </a:ext>
                  </a:extLst>
                </a:gridCol>
                <a:gridCol w="3478381">
                  <a:extLst>
                    <a:ext uri="{9D8B030D-6E8A-4147-A177-3AD203B41FA5}">
                      <a16:colId xmlns="" xmlns:a16="http://schemas.microsoft.com/office/drawing/2014/main" val="1432051749"/>
                    </a:ext>
                  </a:extLst>
                </a:gridCol>
              </a:tblGrid>
              <a:tr h="222970">
                <a:tc>
                  <a:txBody>
                    <a:bodyPr/>
                    <a:lstStyle/>
                    <a:p>
                      <a:pPr algn="ctr"/>
                      <a:r>
                        <a:rPr kumimoji="1" lang="ja-JP" altLang="en-US" sz="1200" dirty="0">
                          <a:solidFill>
                            <a:schemeClr val="tx1"/>
                          </a:solidFill>
                        </a:rPr>
                        <a:t>種別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分類上扱い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　備考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353770042"/>
                  </a:ext>
                </a:extLst>
              </a:tr>
              <a:tr h="370840">
                <a:tc>
                  <a:txBody>
                    <a:bodyPr/>
                    <a:lstStyle/>
                    <a:p>
                      <a:pPr algn="l"/>
                      <a:r>
                        <a:rPr kumimoji="1" lang="ja-JP" altLang="en-US" sz="1400" dirty="0"/>
                        <a:t>救命救急・特定集中管理料等</a:t>
                      </a:r>
                      <a:r>
                        <a:rPr kumimoji="1" lang="en-US" altLang="ja-JP" sz="1400" dirty="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特定重症</a:t>
                      </a:r>
                      <a:endParaRPr kumimoji="1" lang="en-US" altLang="ja-JP" sz="1400" dirty="0"/>
                    </a:p>
                    <a:p>
                      <a:pPr algn="ctr"/>
                      <a:r>
                        <a:rPr kumimoji="1" lang="ja-JP" altLang="en-US" sz="1400" dirty="0"/>
                        <a:t>急性期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t>病床機能報告ガイドラインにおいて、高度急性期病棟の例示として示されている。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513802467"/>
                  </a:ext>
                </a:extLst>
              </a:tr>
              <a:tr h="370840">
                <a:tc>
                  <a:txBody>
                    <a:bodyPr/>
                    <a:lstStyle/>
                    <a:p>
                      <a:pPr algn="l"/>
                      <a:r>
                        <a:rPr kumimoji="1" lang="ja-JP" altLang="en-US" sz="1400" dirty="0"/>
                        <a:t>特定機能病院入院基本料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kumimoji="1" lang="ja-JP" altLang="en-US" sz="1400" dirty="0"/>
                        <a:t>特定重症</a:t>
                      </a:r>
                      <a:endParaRPr kumimoji="1" lang="en-US" altLang="ja-JP" sz="1400" dirty="0"/>
                    </a:p>
                    <a:p>
                      <a:pPr algn="ctr"/>
                      <a:r>
                        <a:rPr kumimoji="1" lang="ja-JP" altLang="en-US" sz="1400" dirty="0"/>
                        <a:t>急性期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kumimoji="1" lang="ja-JP" altLang="en-US" sz="1400" dirty="0"/>
                        <a:t>特定機能病院は、高度医療を担う医療機関として三次医療圏単位での設置となっている。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685765187"/>
                  </a:ext>
                </a:extLst>
              </a:tr>
              <a:tr h="370840">
                <a:tc>
                  <a:txBody>
                    <a:bodyPr/>
                    <a:lstStyle/>
                    <a:p>
                      <a:pPr algn="l"/>
                      <a:r>
                        <a:rPr kumimoji="1" lang="ja-JP" altLang="en-US" sz="1400" dirty="0"/>
                        <a:t>有床診療所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t>地域急性期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400" dirty="0"/>
                        <a:t>―</a:t>
                      </a:r>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710157397"/>
                  </a:ext>
                </a:extLst>
              </a:tr>
            </a:tbl>
          </a:graphicData>
        </a:graphic>
      </p:graphicFrame>
      <p:sp>
        <p:nvSpPr>
          <p:cNvPr id="11"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415496" y="3812882"/>
            <a:ext cx="8479501" cy="3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400" b="1" dirty="0">
                <a:latin typeface="Meiryo UI" panose="020B0604030504040204" pitchFamily="50" charset="-128"/>
                <a:ea typeface="Meiryo UI" panose="020B0604030504040204" pitchFamily="50" charset="-128"/>
              </a:rPr>
              <a:t>〇一般病棟入院基本料以外の病棟の扱い</a:t>
            </a:r>
          </a:p>
        </p:txBody>
      </p:sp>
      <p:sp>
        <p:nvSpPr>
          <p:cNvPr id="12"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484475" y="2305755"/>
            <a:ext cx="81741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65113" indent="20638">
              <a:lnSpc>
                <a:spcPct val="125000"/>
              </a:lnSpc>
            </a:pPr>
            <a:r>
              <a:rPr lang="ja-JP" altLang="en-US" dirty="0">
                <a:latin typeface="Meiryo UI" panose="020B0604030504040204" pitchFamily="50" charset="-128"/>
                <a:ea typeface="Meiryo UI" panose="020B0604030504040204" pitchFamily="50" charset="-128"/>
              </a:rPr>
              <a:t>病床機能報告における、高度急性期、急性期報告病棟を、看護配置、診療実態の実績をもとに、便宜上の</a:t>
            </a:r>
            <a:r>
              <a:rPr lang="ja-JP" altLang="en-US" b="1" dirty="0">
                <a:latin typeface="Meiryo UI" panose="020B0604030504040204" pitchFamily="50" charset="-128"/>
                <a:ea typeface="Meiryo UI" panose="020B0604030504040204" pitchFamily="50" charset="-128"/>
              </a:rPr>
              <a:t>特定重症急性期</a:t>
            </a:r>
            <a:r>
              <a:rPr lang="ja-JP" altLang="en-US" dirty="0">
                <a:latin typeface="Meiryo UI" panose="020B0604030504040204" pitchFamily="50" charset="-128"/>
                <a:ea typeface="Meiryo UI" panose="020B0604030504040204" pitchFamily="50" charset="-128"/>
              </a:rPr>
              <a:t>と</a:t>
            </a:r>
            <a:r>
              <a:rPr lang="ja-JP" altLang="en-US" b="1" dirty="0">
                <a:latin typeface="Meiryo UI" panose="020B0604030504040204" pitchFamily="50" charset="-128"/>
                <a:ea typeface="Meiryo UI" panose="020B0604030504040204" pitchFamily="50" charset="-128"/>
              </a:rPr>
              <a:t>重症急性期</a:t>
            </a: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地域急性期</a:t>
            </a:r>
            <a:r>
              <a:rPr lang="ja-JP" altLang="en-US" dirty="0">
                <a:latin typeface="Meiryo UI" panose="020B0604030504040204" pitchFamily="50" charset="-128"/>
                <a:ea typeface="Meiryo UI" panose="020B0604030504040204" pitchFamily="50" charset="-128"/>
              </a:rPr>
              <a:t>に分類する。</a:t>
            </a:r>
            <a:endParaRPr lang="en-US" altLang="ja-JP" dirty="0">
              <a:latin typeface="Meiryo UI" panose="020B0604030504040204" pitchFamily="50" charset="-128"/>
              <a:ea typeface="Meiryo UI" panose="020B0604030504040204" pitchFamily="50" charset="-128"/>
            </a:endParaRPr>
          </a:p>
        </p:txBody>
      </p:sp>
      <p:sp>
        <p:nvSpPr>
          <p:cNvPr id="13"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4" name="タイトル 1">
            <a:extLst>
              <a:ext uri="{FF2B5EF4-FFF2-40B4-BE49-F238E27FC236}">
                <a16:creationId xmlns=""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診療実態分析③（高度急性期の定量的分析）</a:t>
            </a:r>
          </a:p>
        </p:txBody>
      </p:sp>
      <p:sp>
        <p:nvSpPr>
          <p:cNvPr id="15" name="タイトル 1">
            <a:extLst>
              <a:ext uri="{FF2B5EF4-FFF2-40B4-BE49-F238E27FC236}">
                <a16:creationId xmlns=""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高度急性期の報告についての判断基準の目安の検討</a:t>
            </a:r>
          </a:p>
        </p:txBody>
      </p:sp>
    </p:spTree>
    <p:extLst>
      <p:ext uri="{BB962C8B-B14F-4D97-AF65-F5344CB8AC3E}">
        <p14:creationId xmlns:p14="http://schemas.microsoft.com/office/powerpoint/2010/main" val="4101574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96743" y="6492875"/>
            <a:ext cx="2133600" cy="365125"/>
          </a:xfrm>
        </p:spPr>
        <p:txBody>
          <a:bodyPr/>
          <a:lstStyle/>
          <a:p>
            <a:fld id="{A9848611-8FAA-4BFC-BAAD-33CAF1A3E273}" type="slidenum">
              <a:rPr kumimoji="1" lang="ja-JP" altLang="en-US" sz="1800" smtClean="0">
                <a:solidFill>
                  <a:schemeClr val="tx1"/>
                </a:solidFill>
              </a:rPr>
              <a:t>22</a:t>
            </a:fld>
            <a:endParaRPr kumimoji="1" lang="ja-JP" altLang="en-US" sz="1800"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294878231"/>
              </p:ext>
            </p:extLst>
          </p:nvPr>
        </p:nvGraphicFramePr>
        <p:xfrm>
          <a:off x="312253" y="1511451"/>
          <a:ext cx="8469517" cy="4973194"/>
        </p:xfrm>
        <a:graphic>
          <a:graphicData uri="http://schemas.openxmlformats.org/drawingml/2006/table">
            <a:tbl>
              <a:tblPr>
                <a:tableStyleId>{BC89EF96-8CEA-46FF-86C4-4CE0E7609802}</a:tableStyleId>
              </a:tblPr>
              <a:tblGrid>
                <a:gridCol w="832221">
                  <a:extLst>
                    <a:ext uri="{9D8B030D-6E8A-4147-A177-3AD203B41FA5}">
                      <a16:colId xmlns="" xmlns:a16="http://schemas.microsoft.com/office/drawing/2014/main" val="20000"/>
                    </a:ext>
                  </a:extLst>
                </a:gridCol>
                <a:gridCol w="7637296">
                  <a:extLst>
                    <a:ext uri="{9D8B030D-6E8A-4147-A177-3AD203B41FA5}">
                      <a16:colId xmlns="" xmlns:a16="http://schemas.microsoft.com/office/drawing/2014/main" val="20001"/>
                    </a:ext>
                  </a:extLst>
                </a:gridCol>
              </a:tblGrid>
              <a:tr h="779752">
                <a:tc>
                  <a:txBody>
                    <a:bodyPr/>
                    <a:lstStyle/>
                    <a:p>
                      <a:pPr algn="ctr"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指標</a:t>
                      </a:r>
                      <a:endPar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vert="eaVert" anchor="ctr">
                    <a:solidFill>
                      <a:schemeClr val="accent1">
                        <a:lumMod val="20000"/>
                        <a:lumOff val="80000"/>
                      </a:schemeClr>
                    </a:solidFill>
                  </a:tcPr>
                </a:tc>
                <a:tc>
                  <a:txBody>
                    <a:bodyPr/>
                    <a:lstStyle/>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病棟あたりの下記報告項目</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・看護師数</a:t>
                      </a:r>
                      <a:endPar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・救急医療・手術・呼吸心拍・化学療法の実施状況 の実施件数</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1"/>
                  </a:ext>
                </a:extLst>
              </a:tr>
              <a:tr h="1001208">
                <a:tc rowSpan="6">
                  <a:txBody>
                    <a:bodyPr/>
                    <a:lstStyle/>
                    <a:p>
                      <a:pPr algn="ctr"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算出方法</a:t>
                      </a:r>
                      <a:endPar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vert="eaVert" anchor="ctr">
                    <a:solidFill>
                      <a:schemeClr val="accent1">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①看護師数</a:t>
                      </a:r>
                      <a:r>
                        <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許可病床数</a:t>
                      </a:r>
                      <a:endPar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smtClean="0">
                          <a:effectLst/>
                          <a:latin typeface="HG創英角ｺﾞｼｯｸUB" panose="020B0909000000000000" pitchFamily="49" charset="-128"/>
                          <a:ea typeface="HG創英角ｺﾞｼｯｸUB" panose="020B0909000000000000" pitchFamily="49" charset="-128"/>
                        </a:rPr>
                        <a:t>②月あたり救急</a:t>
                      </a:r>
                      <a:r>
                        <a:rPr lang="ja-JP" altLang="en-US" sz="1400" u="none" strike="noStrike" dirty="0">
                          <a:effectLst/>
                          <a:latin typeface="HG創英角ｺﾞｼｯｸUB" panose="020B0909000000000000" pitchFamily="49" charset="-128"/>
                          <a:ea typeface="HG創英角ｺﾞｼｯｸUB" panose="020B0909000000000000" pitchFamily="49" charset="-128"/>
                        </a:rPr>
                        <a:t>医療実施件数 </a:t>
                      </a:r>
                      <a:r>
                        <a:rPr lang="en-US" altLang="ja-JP" sz="1400" u="none" strike="noStrike" dirty="0">
                          <a:effectLst/>
                          <a:latin typeface="HG創英角ｺﾞｼｯｸUB" panose="020B0909000000000000" pitchFamily="49" charset="-128"/>
                          <a:ea typeface="HG創英角ｺﾞｼｯｸUB" panose="020B0909000000000000" pitchFamily="49" charset="-128"/>
                        </a:rPr>
                        <a:t>÷ 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a:t>
                      </a:r>
                      <a:br>
                        <a:rPr lang="ja-JP" altLang="en-US" sz="1400" u="none" strike="noStrike" dirty="0">
                          <a:effectLst/>
                          <a:latin typeface="HG創英角ｺﾞｼｯｸUB" panose="020B0909000000000000" pitchFamily="49" charset="-128"/>
                          <a:ea typeface="HG創英角ｺﾞｼｯｸUB" panose="020B0909000000000000" pitchFamily="49" charset="-128"/>
                        </a:rPr>
                      </a:b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smtClean="0">
                          <a:effectLst/>
                          <a:latin typeface="HG創英角ｺﾞｼｯｸUB" panose="020B0909000000000000" pitchFamily="49" charset="-128"/>
                          <a:ea typeface="HG創英角ｺﾞｼｯｸUB" panose="020B0909000000000000" pitchFamily="49" charset="-128"/>
                        </a:rPr>
                        <a:t>③月あたり手術</a:t>
                      </a:r>
                      <a:r>
                        <a:rPr lang="ja-JP" altLang="en-US" sz="1400" u="none" strike="noStrike" dirty="0">
                          <a:effectLst/>
                          <a:latin typeface="HG創英角ｺﾞｼｯｸUB" panose="020B0909000000000000" pitchFamily="49" charset="-128"/>
                          <a:ea typeface="HG創英角ｺﾞｼｯｸUB" panose="020B0909000000000000" pitchFamily="49" charset="-128"/>
                        </a:rPr>
                        <a:t>件数</a:t>
                      </a:r>
                      <a:r>
                        <a:rPr lang="en-US" altLang="ja-JP" sz="1400" u="none" strike="noStrike" dirty="0">
                          <a:effectLst/>
                          <a:latin typeface="HG創英角ｺﾞｼｯｸUB" panose="020B0909000000000000" pitchFamily="49" charset="-128"/>
                          <a:ea typeface="HG創英角ｺﾞｼｯｸUB" panose="020B0909000000000000" pitchFamily="49" charset="-128"/>
                        </a:rPr>
                        <a:t>÷30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　</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　</a:t>
                      </a:r>
                      <a:r>
                        <a:rPr lang="ja-JP" altLang="en-US" sz="1400" b="0" i="0" u="none" strike="noStrike" dirty="0" smtClean="0">
                          <a:solidFill>
                            <a:srgbClr val="000000"/>
                          </a:solidFill>
                          <a:effectLst/>
                          <a:latin typeface="HG創英角ｺﾞｼｯｸUB" panose="020B0909000000000000" pitchFamily="49" charset="-128"/>
                          <a:ea typeface="HG創英角ｺﾞｼｯｸUB" panose="020B0909000000000000" pitchFamily="49" charset="-128"/>
                        </a:rPr>
                        <a:t>④月あたり呼吸</a:t>
                      </a:r>
                      <a:r>
                        <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rPr>
                        <a:t>心拍監視（３時間を超え７日以内</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 ÷30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　</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smtClean="0">
                          <a:effectLst/>
                          <a:latin typeface="HG創英角ｺﾞｼｯｸUB" panose="020B0909000000000000" pitchFamily="49" charset="-128"/>
                          <a:ea typeface="HG創英角ｺﾞｼｯｸUB" panose="020B0909000000000000" pitchFamily="49" charset="-128"/>
                        </a:rPr>
                        <a:t>⑤月あたり化学</a:t>
                      </a:r>
                      <a:r>
                        <a:rPr lang="ja-JP" altLang="en-US" sz="1400" u="none" strike="noStrike" dirty="0">
                          <a:effectLst/>
                          <a:latin typeface="HG創英角ｺﾞｼｯｸUB" panose="020B0909000000000000" pitchFamily="49" charset="-128"/>
                          <a:ea typeface="HG創英角ｺﾞｼｯｸUB" panose="020B0909000000000000" pitchFamily="49" charset="-128"/>
                        </a:rPr>
                        <a:t>療法実施件数</a:t>
                      </a:r>
                      <a:r>
                        <a:rPr lang="en-US" altLang="ja-JP" sz="1400" u="none" strike="noStrike" dirty="0">
                          <a:effectLst/>
                          <a:latin typeface="HG創英角ｺﾞｼｯｸUB" panose="020B0909000000000000" pitchFamily="49" charset="-128"/>
                          <a:ea typeface="HG創英角ｺﾞｼｯｸUB" panose="020B0909000000000000" pitchFamily="49" charset="-128"/>
                        </a:rPr>
                        <a:t> ÷30</a:t>
                      </a:r>
                      <a:r>
                        <a:rPr lang="ja-JP" altLang="en-US" sz="1400" u="none" strike="noStrike" dirty="0">
                          <a:effectLst/>
                          <a:latin typeface="HG創英角ｺﾞｼｯｸUB" panose="020B0909000000000000" pitchFamily="49" charset="-128"/>
                          <a:ea typeface="HG創英角ｺﾞｼｯｸUB" panose="020B0909000000000000" pitchFamily="49" charset="-128"/>
                        </a:rPr>
                        <a:t>日　</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a:t>
                      </a:r>
                      <a:r>
                        <a:rPr lang="en-US" altLang="ja-JP" sz="1400" u="none" strike="noStrike" dirty="0">
                          <a:effectLst/>
                          <a:latin typeface="HG創英角ｺﾞｼｯｸUB" panose="020B0909000000000000" pitchFamily="49" charset="-128"/>
                          <a:ea typeface="HG創英角ｺﾞｼｯｸUB" panose="020B0909000000000000" pitchFamily="49" charset="-128"/>
                        </a:rPr>
                        <a:t>50</a:t>
                      </a:r>
                      <a:r>
                        <a:rPr lang="ja-JP" altLang="en-US" sz="1400" u="none" strike="noStrike" dirty="0">
                          <a:effectLst/>
                          <a:latin typeface="HG創英角ｺﾞｼｯｸUB" panose="020B0909000000000000" pitchFamily="49" charset="-128"/>
                          <a:ea typeface="HG創英角ｺﾞｼｯｸUB" panose="020B0909000000000000" pitchFamily="49" charset="-128"/>
                        </a:rPr>
                        <a:t>床</a:t>
                      </a:r>
                      <a:r>
                        <a:rPr lang="en-US" altLang="ja-JP" sz="1400" u="none" strike="noStrike" dirty="0">
                          <a:effectLst/>
                          <a:latin typeface="HG創英角ｺﾞｼｯｸUB" panose="020B0909000000000000" pitchFamily="49" charset="-128"/>
                          <a:ea typeface="HG創英角ｺﾞｼｯｸUB" panose="020B0909000000000000" pitchFamily="49" charset="-128"/>
                        </a:rPr>
                        <a:t>÷</a:t>
                      </a:r>
                      <a:r>
                        <a:rPr lang="ja-JP" altLang="en-US" sz="1400" u="none" strike="noStrike" dirty="0">
                          <a:effectLst/>
                          <a:latin typeface="HG創英角ｺﾞｼｯｸUB" panose="020B0909000000000000" pitchFamily="49" charset="-128"/>
                          <a:ea typeface="HG創英角ｺﾞｼｯｸUB" panose="020B0909000000000000" pitchFamily="49" charset="-128"/>
                        </a:rPr>
                        <a:t>許可病床数）</a:t>
                      </a:r>
                      <a:endParaRPr lang="en-US" altLang="ja-JP"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2"/>
                  </a:ext>
                </a:extLst>
              </a:tr>
              <a:tr h="197206">
                <a:tc v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看護師数＝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報告様式１</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看護師数（常勤＋非常勤）</a:t>
                      </a:r>
                      <a:endParaRPr lang="ja-JP" altLang="en-US" sz="12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3"/>
                  </a:ext>
                </a:extLst>
              </a:tr>
              <a:tr h="24501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救急医療実施件数＝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救急医療管理加算レセプト件数</a:t>
                      </a:r>
                      <a:endParaRPr lang="ja-JP" altLang="en-US" sz="12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4"/>
                  </a:ext>
                </a:extLst>
              </a:tr>
              <a:tr h="263970">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手術件数＝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手術総数算定回数</a:t>
                      </a:r>
                      <a:endParaRPr lang="ja-JP" altLang="en-US" sz="12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5"/>
                  </a:ext>
                </a:extLst>
              </a:tr>
              <a:tr h="215067">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呼吸心拍監視＝</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呼吸心拍監視（３時間を超え７日以内）算定回数</a:t>
                      </a:r>
                      <a:endParaRPr lang="en-US" altLang="ja-JP" sz="1200"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6"/>
                  </a:ext>
                </a:extLst>
              </a:tr>
              <a:tr h="319418">
                <a:tc vMerge="1">
                  <a:txBody>
                    <a:bodyPr/>
                    <a:lstStyle/>
                    <a:p>
                      <a:pPr algn="ctr" fontAlgn="ctr"/>
                      <a:endParaRPr lang="ja-JP" altLang="en-US" sz="1400" b="0" i="0" u="none" strike="noStrike" dirty="0">
                        <a:solidFill>
                          <a:srgbClr val="000000"/>
                        </a:solidFill>
                        <a:effectLst/>
                        <a:latin typeface="ＭＳ Ｐゴシック"/>
                      </a:endParaRPr>
                    </a:p>
                  </a:txBody>
                  <a:tcPr marL="7750" marR="7750" marT="7750" marB="0" vert="eaVert"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u="none" strike="noStrike" dirty="0">
                          <a:effectLst/>
                          <a:latin typeface="HG創英角ｺﾞｼｯｸUB" panose="020B0909000000000000" pitchFamily="49" charset="-128"/>
                          <a:ea typeface="HG創英角ｺﾞｼｯｸUB" panose="020B0909000000000000" pitchFamily="49" charset="-128"/>
                        </a:rPr>
                        <a:t>　化学療法件数＝</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報告様式２</a:t>
                      </a:r>
                      <a:r>
                        <a:rPr lang="en-US" altLang="ja-JP" sz="1200" u="none" strike="noStrike" dirty="0">
                          <a:effectLst/>
                          <a:latin typeface="HG創英角ｺﾞｼｯｸUB" panose="020B0909000000000000" pitchFamily="49" charset="-128"/>
                          <a:ea typeface="HG創英角ｺﾞｼｯｸUB" panose="020B0909000000000000" pitchFamily="49" charset="-128"/>
                        </a:rPr>
                        <a:t>】</a:t>
                      </a:r>
                      <a:r>
                        <a:rPr lang="ja-JP" altLang="en-US" sz="1200" u="none" strike="noStrike" dirty="0">
                          <a:effectLst/>
                          <a:latin typeface="HG創英角ｺﾞｼｯｸUB" panose="020B0909000000000000" pitchFamily="49" charset="-128"/>
                          <a:ea typeface="HG創英角ｺﾞｼｯｸUB" panose="020B0909000000000000" pitchFamily="49" charset="-128"/>
                        </a:rPr>
                        <a:t>化学療法算定日数　</a:t>
                      </a:r>
                      <a:endParaRPr lang="en-US" altLang="ja-JP" sz="1200"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4056177513"/>
                  </a:ext>
                </a:extLst>
              </a:tr>
              <a:tr h="1878213">
                <a:tc>
                  <a:txBody>
                    <a:bodyPr/>
                    <a:lstStyle/>
                    <a:p>
                      <a:pPr algn="ctr"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分類</a:t>
                      </a:r>
                      <a:endParaRPr lang="ja-JP" altLang="en-US" sz="1400" b="0" i="0" u="none" strike="noStrike" dirty="0">
                        <a:solidFill>
                          <a:srgbClr val="000000"/>
                        </a:solidFill>
                        <a:effectLst/>
                        <a:latin typeface="HG創英角ｺﾞｼｯｸUB" panose="020B0909000000000000" pitchFamily="49" charset="-128"/>
                        <a:ea typeface="HG創英角ｺﾞｼｯｸUB" panose="020B0909000000000000" pitchFamily="49" charset="-128"/>
                      </a:endParaRPr>
                    </a:p>
                  </a:txBody>
                  <a:tcPr marL="7750" marR="7750" marT="7750" marB="0" vert="eaVert" anchor="ctr">
                    <a:solidFill>
                      <a:schemeClr val="accent1">
                        <a:lumMod val="20000"/>
                        <a:lumOff val="80000"/>
                      </a:schemeClr>
                    </a:solidFill>
                  </a:tcPr>
                </a:tc>
                <a:tc>
                  <a:txBody>
                    <a:bodyPr/>
                    <a:lstStyle/>
                    <a:p>
                      <a:pPr algn="l" fontAlgn="ctr"/>
                      <a:r>
                        <a:rPr lang="ja-JP" altLang="en-US" sz="1400" b="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特定重症</a:t>
                      </a:r>
                      <a:r>
                        <a:rPr lang="ja-JP" altLang="en-US" sz="1400" b="1" u="none" strike="noStrike" dirty="0">
                          <a:solidFill>
                            <a:schemeClr val="tx1"/>
                          </a:solidFill>
                          <a:effectLst/>
                          <a:latin typeface="HG創英角ｺﾞｼｯｸUB" panose="020B0909000000000000" pitchFamily="49" charset="-128"/>
                          <a:ea typeface="HG創英角ｺﾞｼｯｸUB" panose="020B0909000000000000" pitchFamily="49" charset="-128"/>
                        </a:rPr>
                        <a:t>急性期</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a:t>
                      </a:r>
                      <a:endParaRPr lang="en-US" altLang="ja-JP" sz="1400" b="1"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①「</a:t>
                      </a:r>
                      <a:r>
                        <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HCU</a:t>
                      </a:r>
                      <a:r>
                        <a:rPr lang="ja-JP" altLang="en-US" sz="1400" u="none" strike="noStrike" dirty="0">
                          <a:solidFill>
                            <a:srgbClr val="FF0000"/>
                          </a:solidFill>
                          <a:effectLst/>
                          <a:latin typeface="HG創英角ｺﾞｼｯｸUB" panose="020B0909000000000000" pitchFamily="49" charset="-128"/>
                          <a:ea typeface="HG創英角ｺﾞｼｯｸUB" panose="020B0909000000000000" pitchFamily="49" charset="-128"/>
                        </a:rPr>
                        <a:t>取得病棟における看護配置の最小値以上」かつ</a:t>
                      </a:r>
                      <a:endParaRPr lang="en-US" altLang="ja-JP" sz="1400" u="none" strike="noStrike" dirty="0">
                        <a:solidFill>
                          <a:srgbClr val="FF0000"/>
                        </a:solidFill>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②１以上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③１以上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④２以上</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⑤１以上</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重症急性期：</a:t>
                      </a:r>
                      <a:endParaRPr lang="en-US" altLang="ja-JP" sz="1400" b="1" u="none" strike="noStrike" dirty="0">
                        <a:effectLst/>
                        <a:latin typeface="HG創英角ｺﾞｼｯｸUB" panose="020B0909000000000000" pitchFamily="49" charset="-128"/>
                        <a:ea typeface="HG創英角ｺﾞｼｯｸUB" panose="020B0909000000000000" pitchFamily="49" charset="-128"/>
                      </a:endParaRPr>
                    </a:p>
                    <a:p>
                      <a:pPr algn="l" fontAlgn="ctr"/>
                      <a:r>
                        <a:rPr lang="ja-JP" altLang="en-US" sz="1400" u="none" strike="noStrike" dirty="0">
                          <a:effectLst/>
                          <a:latin typeface="HG創英角ｺﾞｼｯｸUB" panose="020B0909000000000000" pitchFamily="49" charset="-128"/>
                          <a:ea typeface="HG創英角ｺﾞｼｯｸUB" panose="020B0909000000000000" pitchFamily="49" charset="-128"/>
                        </a:rPr>
                        <a:t>　　②１以上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③１以上 </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④２以上</a:t>
                      </a:r>
                      <a:r>
                        <a:rPr lang="en-US" altLang="ja-JP" sz="1400" u="none" strike="noStrike" dirty="0">
                          <a:effectLst/>
                          <a:latin typeface="HG創英角ｺﾞｼｯｸUB" panose="020B0909000000000000" pitchFamily="49" charset="-128"/>
                          <a:ea typeface="HG創英角ｺﾞｼｯｸUB" panose="020B0909000000000000" pitchFamily="49" charset="-128"/>
                        </a:rPr>
                        <a:t>or </a:t>
                      </a:r>
                      <a:r>
                        <a:rPr lang="ja-JP" altLang="en-US" sz="1400" u="none" strike="noStrike" dirty="0">
                          <a:effectLst/>
                          <a:latin typeface="HG創英角ｺﾞｼｯｸUB" panose="020B0909000000000000" pitchFamily="49" charset="-128"/>
                          <a:ea typeface="HG創英角ｺﾞｼｯｸUB" panose="020B0909000000000000" pitchFamily="49" charset="-128"/>
                        </a:rPr>
                        <a:t>⑤１以上</a:t>
                      </a: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algn="l" fontAlgn="ctr"/>
                      <a:endParaRPr lang="en-US" altLang="ja-JP" sz="1400" u="none" strike="noStrike" dirty="0">
                        <a:effectLst/>
                        <a:latin typeface="HG創英角ｺﾞｼｯｸUB" panose="020B0909000000000000" pitchFamily="49" charset="-128"/>
                        <a:ea typeface="HG創英角ｺﾞｼｯｸUB" panose="020B0909000000000000"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u="none" strike="noStrike" dirty="0">
                          <a:effectLst/>
                          <a:latin typeface="HG創英角ｺﾞｼｯｸUB" panose="020B0909000000000000" pitchFamily="49" charset="-128"/>
                          <a:ea typeface="HG創英角ｺﾞｼｯｸUB" panose="020B0909000000000000" pitchFamily="49" charset="-128"/>
                        </a:rPr>
                        <a:t>　</a:t>
                      </a:r>
                      <a:r>
                        <a:rPr lang="ja-JP" altLang="en-US" sz="1400" b="1" u="none" strike="noStrike" dirty="0">
                          <a:effectLst/>
                          <a:latin typeface="HG創英角ｺﾞｼｯｸUB" panose="020B0909000000000000" pitchFamily="49" charset="-128"/>
                          <a:ea typeface="HG創英角ｺﾞｼｯｸUB" panose="020B0909000000000000" pitchFamily="49" charset="-128"/>
                        </a:rPr>
                        <a:t>地域急性期：その他</a:t>
                      </a:r>
                      <a:endParaRPr lang="en-US" altLang="ja-JP" sz="1400" b="1" u="none" strike="noStrike" dirty="0">
                        <a:effectLst/>
                        <a:latin typeface="HG創英角ｺﾞｼｯｸUB" panose="020B0909000000000000" pitchFamily="49" charset="-128"/>
                        <a:ea typeface="HG創英角ｺﾞｼｯｸUB" panose="020B0909000000000000" pitchFamily="49" charset="-128"/>
                      </a:endParaRPr>
                    </a:p>
                  </a:txBody>
                  <a:tcPr marL="7750" marR="7750" marT="7750" marB="0" anchor="ctr"/>
                </a:tc>
                <a:extLst>
                  <a:ext uri="{0D108BD9-81ED-4DB2-BD59-A6C34878D82A}">
                    <a16:rowId xmlns="" xmlns:a16="http://schemas.microsoft.com/office/drawing/2014/main" val="10007"/>
                  </a:ext>
                </a:extLst>
              </a:tr>
            </a:tbl>
          </a:graphicData>
        </a:graphic>
      </p:graphicFrame>
      <p:sp>
        <p:nvSpPr>
          <p:cNvPr id="4"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 name="タイトル 1">
            <a:extLst>
              <a:ext uri="{FF2B5EF4-FFF2-40B4-BE49-F238E27FC236}">
                <a16:creationId xmlns=""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診療実態分析③（高度急性期の定量的分析）</a:t>
            </a:r>
          </a:p>
        </p:txBody>
      </p:sp>
      <p:sp>
        <p:nvSpPr>
          <p:cNvPr id="6" name="タイトル 1">
            <a:extLst>
              <a:ext uri="{FF2B5EF4-FFF2-40B4-BE49-F238E27FC236}">
                <a16:creationId xmlns="" xmlns:a16="http://schemas.microsoft.com/office/drawing/2014/main" id="{77D78C8B-7190-4F9F-BF24-FAD4DFE9F181}"/>
              </a:ext>
            </a:extLst>
          </p:cNvPr>
          <p:cNvSpPr txBox="1">
            <a:spLocks/>
          </p:cNvSpPr>
          <p:nvPr/>
        </p:nvSpPr>
        <p:spPr>
          <a:xfrm>
            <a:off x="190528" y="553929"/>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便宜上の分類の検討にあたっては、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重症急性期の基準に、</a:t>
            </a:r>
            <a:r>
              <a:rPr lang="en-US" altLang="ja-JP" sz="2400" dirty="0">
                <a:latin typeface="HGP創英角ｺﾞｼｯｸUB" panose="020B0900000000000000" pitchFamily="50" charset="-128"/>
                <a:ea typeface="HGP創英角ｺﾞｼｯｸUB" panose="020B0900000000000000" pitchFamily="50" charset="-128"/>
              </a:rPr>
              <a:t>HCU</a:t>
            </a:r>
            <a:r>
              <a:rPr lang="ja-JP" altLang="en-US" sz="2400" dirty="0">
                <a:latin typeface="HGP創英角ｺﾞｼｯｸUB" panose="020B0900000000000000" pitchFamily="50" charset="-128"/>
                <a:ea typeface="HGP創英角ｺﾞｼｯｸUB" panose="020B0900000000000000" pitchFamily="50" charset="-128"/>
              </a:rPr>
              <a:t>病床の看護配置を加えて検討</a:t>
            </a:r>
          </a:p>
        </p:txBody>
      </p:sp>
    </p:spTree>
    <p:extLst>
      <p:ext uri="{BB962C8B-B14F-4D97-AF65-F5344CB8AC3E}">
        <p14:creationId xmlns:p14="http://schemas.microsoft.com/office/powerpoint/2010/main" val="1255711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460016"/>
            <a:ext cx="2133600" cy="365125"/>
          </a:xfrm>
        </p:spPr>
        <p:txBody>
          <a:bodyPr/>
          <a:lstStyle/>
          <a:p>
            <a:fld id="{A9848611-8FAA-4BFC-BAAD-33CAF1A3E273}" type="slidenum">
              <a:rPr kumimoji="1" lang="ja-JP" altLang="en-US" sz="1800" smtClean="0">
                <a:solidFill>
                  <a:schemeClr val="tx1"/>
                </a:solidFill>
              </a:rPr>
              <a:t>23</a:t>
            </a:fld>
            <a:endParaRPr kumimoji="1" lang="ja-JP" altLang="en-US" sz="1800">
              <a:solidFill>
                <a:schemeClr val="tx1"/>
              </a:solidFill>
            </a:endParaRPr>
          </a:p>
        </p:txBody>
      </p:sp>
      <p:sp>
        <p:nvSpPr>
          <p:cNvPr id="3" name="山形 2"/>
          <p:cNvSpPr/>
          <p:nvPr/>
        </p:nvSpPr>
        <p:spPr>
          <a:xfrm>
            <a:off x="699424" y="5874695"/>
            <a:ext cx="432048" cy="556167"/>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角丸四角形 3"/>
          <p:cNvSpPr/>
          <p:nvPr/>
        </p:nvSpPr>
        <p:spPr>
          <a:xfrm>
            <a:off x="1187624" y="5755464"/>
            <a:ext cx="7416823" cy="71139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dirty="0">
                <a:latin typeface="ＭＳ ゴシック" panose="020B0609070205080204" pitchFamily="49" charset="-128"/>
                <a:ea typeface="ＭＳ ゴシック" panose="020B0609070205080204" pitchFamily="49" charset="-128"/>
              </a:rPr>
              <a:t>一般病棟入院基本料において「高度急性期」と報告する際は、</a:t>
            </a:r>
            <a:endParaRPr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HCU</a:t>
            </a:r>
            <a:r>
              <a:rPr lang="ja-JP" altLang="en-US" dirty="0">
                <a:latin typeface="ＭＳ ゴシック" panose="020B0609070205080204" pitchFamily="49" charset="-128"/>
                <a:ea typeface="ＭＳ ゴシック" panose="020B0609070205080204" pitchFamily="49" charset="-128"/>
              </a:rPr>
              <a:t>と同程度の看護配置及び一定の診療実績を有することを目安とする</a:t>
            </a:r>
          </a:p>
        </p:txBody>
      </p:sp>
      <p:sp>
        <p:nvSpPr>
          <p:cNvPr id="5"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30BE5A27-A407-4A14-A9BE-5866682C3C6B}"/>
              </a:ext>
            </a:extLst>
          </p:cNvPr>
          <p:cNvSpPr txBox="1">
            <a:spLocks/>
          </p:cNvSpPr>
          <p:nvPr/>
        </p:nvSpPr>
        <p:spPr>
          <a:xfrm>
            <a:off x="179512" y="18168"/>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診療実態分析④（高度急性期の定量的分析の結果）</a:t>
            </a:r>
          </a:p>
        </p:txBody>
      </p:sp>
      <p:sp>
        <p:nvSpPr>
          <p:cNvPr id="7" name="タイトル 1">
            <a:extLst>
              <a:ext uri="{FF2B5EF4-FFF2-40B4-BE49-F238E27FC236}">
                <a16:creationId xmlns="" xmlns:a16="http://schemas.microsoft.com/office/drawing/2014/main" id="{77D78C8B-7190-4F9F-BF24-FAD4DFE9F181}"/>
              </a:ext>
            </a:extLst>
          </p:cNvPr>
          <p:cNvSpPr txBox="1">
            <a:spLocks/>
          </p:cNvSpPr>
          <p:nvPr/>
        </p:nvSpPr>
        <p:spPr>
          <a:xfrm>
            <a:off x="179512" y="59958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「高度急性期」の報告に際しては、</a:t>
            </a:r>
            <a:r>
              <a:rPr lang="en-US" altLang="ja-JP" sz="2400" dirty="0">
                <a:latin typeface="HGP創英角ｺﾞｼｯｸUB" panose="020B0900000000000000" pitchFamily="50" charset="-128"/>
                <a:ea typeface="HGP創英角ｺﾞｼｯｸUB" panose="020B0900000000000000" pitchFamily="50" charset="-128"/>
              </a:rPr>
              <a:t>HCU</a:t>
            </a:r>
            <a:r>
              <a:rPr lang="ja-JP" altLang="en-US" sz="2400" dirty="0">
                <a:latin typeface="HGP創英角ｺﾞｼｯｸUB" panose="020B0900000000000000" pitchFamily="50" charset="-128"/>
                <a:ea typeface="HGP創英角ｺﾞｼｯｸUB" panose="020B0900000000000000" pitchFamily="50" charset="-128"/>
              </a:rPr>
              <a:t>と同程度の</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看護配置及び一定の診療実績を有することを目安に</a:t>
            </a:r>
          </a:p>
        </p:txBody>
      </p:sp>
      <p:graphicFrame>
        <p:nvGraphicFramePr>
          <p:cNvPr id="8" name="表 7"/>
          <p:cNvGraphicFramePr>
            <a:graphicFrameLocks noGrp="1"/>
          </p:cNvGraphicFramePr>
          <p:nvPr>
            <p:extLst>
              <p:ext uri="{D42A27DB-BD31-4B8C-83A1-F6EECF244321}">
                <p14:modId xmlns:p14="http://schemas.microsoft.com/office/powerpoint/2010/main" val="1149658875"/>
              </p:ext>
            </p:extLst>
          </p:nvPr>
        </p:nvGraphicFramePr>
        <p:xfrm>
          <a:off x="1136526" y="2005578"/>
          <a:ext cx="2400300" cy="1270635"/>
        </p:xfrm>
        <a:graphic>
          <a:graphicData uri="http://schemas.openxmlformats.org/drawingml/2006/table">
            <a:tbl>
              <a:tblPr/>
              <a:tblGrid>
                <a:gridCol w="1028700">
                  <a:extLst>
                    <a:ext uri="{9D8B030D-6E8A-4147-A177-3AD203B41FA5}">
                      <a16:colId xmlns="" xmlns:a16="http://schemas.microsoft.com/office/drawing/2014/main" val="1310481057"/>
                    </a:ext>
                  </a:extLst>
                </a:gridCol>
                <a:gridCol w="685800">
                  <a:extLst>
                    <a:ext uri="{9D8B030D-6E8A-4147-A177-3AD203B41FA5}">
                      <a16:colId xmlns="" xmlns:a16="http://schemas.microsoft.com/office/drawing/2014/main" val="41847649"/>
                    </a:ext>
                  </a:extLst>
                </a:gridCol>
                <a:gridCol w="685800">
                  <a:extLst>
                    <a:ext uri="{9D8B030D-6E8A-4147-A177-3AD203B41FA5}">
                      <a16:colId xmlns="" xmlns:a16="http://schemas.microsoft.com/office/drawing/2014/main" val="817059459"/>
                    </a:ext>
                  </a:extLst>
                </a:gridCol>
              </a:tblGrid>
              <a:tr h="209550">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病床数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397918546"/>
                  </a:ext>
                </a:extLst>
              </a:tr>
              <a:tr h="209550">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特定重症急性期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7,833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48537767"/>
                  </a:ext>
                </a:extLst>
              </a:tr>
              <a:tr h="2095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5,234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7667067"/>
                  </a:ext>
                </a:extLst>
              </a:tr>
              <a:tr h="2095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地域急性期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12087110"/>
                  </a:ext>
                </a:extLst>
              </a:tr>
              <a:tr h="209550">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不明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12307883"/>
                  </a:ext>
                </a:extLst>
              </a:tr>
              <a:tr h="209550">
                <a:tc>
                  <a:txBody>
                    <a:bodyPr/>
                    <a:lstStyle/>
                    <a:p>
                      <a:pPr algn="ctr" fontAlgn="ctr"/>
                      <a:r>
                        <a:rPr lang="ja-JP" altLang="en-US" sz="1400" b="0" i="0" u="none" strike="noStrike">
                          <a:solidFill>
                            <a:srgbClr val="000000"/>
                          </a:solidFill>
                          <a:effectLst/>
                          <a:latin typeface="Meiryo UI" panose="020B0604030504040204" pitchFamily="50" charset="-128"/>
                          <a:ea typeface="Meiryo UI" panose="020B0604030504040204" pitchFamily="50" charset="-128"/>
                        </a:rPr>
                        <a:t>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eiryo UI" panose="020B0604030504040204" pitchFamily="50" charset="-128"/>
                          <a:ea typeface="Meiryo UI" panose="020B0604030504040204" pitchFamily="50" charset="-128"/>
                        </a:rPr>
                        <a:t>13,305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2185465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300760324"/>
              </p:ext>
            </p:extLst>
          </p:nvPr>
        </p:nvGraphicFramePr>
        <p:xfrm>
          <a:off x="4355976" y="1983568"/>
          <a:ext cx="2675848" cy="1314654"/>
        </p:xfrm>
        <a:graphic>
          <a:graphicData uri="http://schemas.openxmlformats.org/drawingml/2006/table">
            <a:tbl>
              <a:tblPr/>
              <a:tblGrid>
                <a:gridCol w="1146792">
                  <a:extLst>
                    <a:ext uri="{9D8B030D-6E8A-4147-A177-3AD203B41FA5}">
                      <a16:colId xmlns="" xmlns:a16="http://schemas.microsoft.com/office/drawing/2014/main" val="3532094960"/>
                    </a:ext>
                  </a:extLst>
                </a:gridCol>
                <a:gridCol w="764528">
                  <a:extLst>
                    <a:ext uri="{9D8B030D-6E8A-4147-A177-3AD203B41FA5}">
                      <a16:colId xmlns="" xmlns:a16="http://schemas.microsoft.com/office/drawing/2014/main" val="149365293"/>
                    </a:ext>
                  </a:extLst>
                </a:gridCol>
                <a:gridCol w="764528">
                  <a:extLst>
                    <a:ext uri="{9D8B030D-6E8A-4147-A177-3AD203B41FA5}">
                      <a16:colId xmlns="" xmlns:a16="http://schemas.microsoft.com/office/drawing/2014/main" val="410198829"/>
                    </a:ext>
                  </a:extLst>
                </a:gridCol>
              </a:tblGrid>
              <a:tr h="219109">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病床数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割合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 xmlns:a16="http://schemas.microsoft.com/office/drawing/2014/main" val="2835682551"/>
                  </a:ext>
                </a:extLst>
              </a:tr>
              <a:tr h="21910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特定重症急性期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2,633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45604363"/>
                  </a:ext>
                </a:extLst>
              </a:tr>
              <a:tr h="21910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重症急性期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26,256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82098075"/>
                  </a:ext>
                </a:extLst>
              </a:tr>
              <a:tr h="21910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地域急性期</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9,670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78454351"/>
                  </a:ext>
                </a:extLst>
              </a:tr>
              <a:tr h="21910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不明</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515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61475050"/>
                  </a:ext>
                </a:extLst>
              </a:tr>
              <a:tr h="219109">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計</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39,074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3387424"/>
                  </a:ext>
                </a:extLst>
              </a:tr>
            </a:tbl>
          </a:graphicData>
        </a:graphic>
      </p:graphicFrame>
      <p:sp>
        <p:nvSpPr>
          <p:cNvPr id="10" name="テキスト ボックス 9">
            <a:extLst>
              <a:ext uri="{FF2B5EF4-FFF2-40B4-BE49-F238E27FC236}">
                <a16:creationId xmlns="" xmlns:a16="http://schemas.microsoft.com/office/drawing/2014/main" id="{8957656B-6DE6-44E0-85D6-7CF39E5B6647}"/>
              </a:ext>
            </a:extLst>
          </p:cNvPr>
          <p:cNvSpPr txBox="1"/>
          <p:nvPr/>
        </p:nvSpPr>
        <p:spPr>
          <a:xfrm>
            <a:off x="777595" y="1668402"/>
            <a:ext cx="311816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zh-TW" altLang="en-US" sz="1400" kern="100" dirty="0">
                <a:latin typeface="Meiryo UI" panose="020B0604030504040204" pitchFamily="50" charset="-128"/>
                <a:ea typeface="Meiryo UI" panose="020B0604030504040204" pitchFamily="50" charset="-128"/>
                <a:cs typeface="Times New Roman"/>
              </a:rPr>
              <a:t>高度急性期報告病棟</a:t>
            </a:r>
            <a:r>
              <a:rPr lang="ja-JP" altLang="en-US" sz="1400" kern="100" dirty="0">
                <a:latin typeface="Meiryo UI" panose="020B0604030504040204" pitchFamily="50" charset="-128"/>
                <a:ea typeface="Meiryo UI" panose="020B0604030504040204" pitchFamily="50" charset="-128"/>
                <a:cs typeface="Times New Roman"/>
              </a:rPr>
              <a:t>（分類</a:t>
            </a:r>
            <a:r>
              <a:rPr lang="zh-TW" altLang="en-US" sz="1400" kern="100" dirty="0">
                <a:latin typeface="Meiryo UI" panose="020B0604030504040204" pitchFamily="50" charset="-128"/>
                <a:ea typeface="Meiryo UI" panose="020B0604030504040204" pitchFamily="50" charset="-128"/>
                <a:cs typeface="Times New Roman"/>
              </a:rPr>
              <a:t>結果</a:t>
            </a:r>
            <a:r>
              <a:rPr lang="ja-JP" altLang="en-US" sz="1400" kern="100" dirty="0">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p:txBody>
      </p:sp>
      <p:sp>
        <p:nvSpPr>
          <p:cNvPr id="11" name="テキスト ボックス 10">
            <a:extLst>
              <a:ext uri="{FF2B5EF4-FFF2-40B4-BE49-F238E27FC236}">
                <a16:creationId xmlns="" xmlns:a16="http://schemas.microsoft.com/office/drawing/2014/main" id="{8957656B-6DE6-44E0-85D6-7CF39E5B6647}"/>
              </a:ext>
            </a:extLst>
          </p:cNvPr>
          <p:cNvSpPr txBox="1"/>
          <p:nvPr/>
        </p:nvSpPr>
        <p:spPr>
          <a:xfrm>
            <a:off x="3984901" y="1697801"/>
            <a:ext cx="275908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zh-TW" altLang="en-US" sz="1400" kern="100" dirty="0">
                <a:latin typeface="Meiryo UI" panose="020B0604030504040204" pitchFamily="50" charset="-128"/>
                <a:ea typeface="Meiryo UI" panose="020B0604030504040204" pitchFamily="50" charset="-128"/>
                <a:cs typeface="Times New Roman"/>
              </a:rPr>
              <a:t>急性期報告病棟</a:t>
            </a:r>
            <a:r>
              <a:rPr lang="ja-JP" altLang="en-US" sz="1400" kern="100" dirty="0">
                <a:latin typeface="Meiryo UI" panose="020B0604030504040204" pitchFamily="50" charset="-128"/>
                <a:ea typeface="Meiryo UI" panose="020B0604030504040204" pitchFamily="50" charset="-128"/>
                <a:cs typeface="Times New Roman"/>
              </a:rPr>
              <a:t>（分類</a:t>
            </a:r>
            <a:r>
              <a:rPr lang="zh-TW" altLang="en-US" sz="1400" kern="100" dirty="0">
                <a:latin typeface="Meiryo UI" panose="020B0604030504040204" pitchFamily="50" charset="-128"/>
                <a:ea typeface="Meiryo UI" panose="020B0604030504040204" pitchFamily="50" charset="-128"/>
                <a:cs typeface="Times New Roman"/>
              </a:rPr>
              <a:t>結果</a:t>
            </a:r>
            <a:r>
              <a:rPr lang="ja-JP" altLang="en-US" sz="1400" kern="100" dirty="0">
                <a:latin typeface="Meiryo UI" panose="020B0604030504040204" pitchFamily="50" charset="-128"/>
                <a:ea typeface="Meiryo UI" panose="020B0604030504040204" pitchFamily="50" charset="-128"/>
                <a:cs typeface="Times New Roman"/>
              </a:rPr>
              <a:t>）</a:t>
            </a:r>
            <a:endParaRPr lang="ja-JP" sz="1400" kern="100" dirty="0">
              <a:effectLst/>
              <a:latin typeface="Meiryo UI" panose="020B0604030504040204" pitchFamily="50" charset="-128"/>
              <a:ea typeface="Meiryo UI" panose="020B0604030504040204" pitchFamily="50" charset="-128"/>
              <a:cs typeface="Times New Roman"/>
            </a:endParaRPr>
          </a:p>
        </p:txBody>
      </p:sp>
      <p:graphicFrame>
        <p:nvGraphicFramePr>
          <p:cNvPr id="12" name="表 11"/>
          <p:cNvGraphicFramePr>
            <a:graphicFrameLocks noGrp="1"/>
          </p:cNvGraphicFramePr>
          <p:nvPr>
            <p:extLst>
              <p:ext uri="{D42A27DB-BD31-4B8C-83A1-F6EECF244321}">
                <p14:modId xmlns:p14="http://schemas.microsoft.com/office/powerpoint/2010/main" val="3099151145"/>
              </p:ext>
            </p:extLst>
          </p:nvPr>
        </p:nvGraphicFramePr>
        <p:xfrm>
          <a:off x="1136526" y="3833568"/>
          <a:ext cx="6438900" cy="1047750"/>
        </p:xfrm>
        <a:graphic>
          <a:graphicData uri="http://schemas.openxmlformats.org/drawingml/2006/table">
            <a:tbl>
              <a:tblPr/>
              <a:tblGrid>
                <a:gridCol w="2425700">
                  <a:extLst>
                    <a:ext uri="{9D8B030D-6E8A-4147-A177-3AD203B41FA5}">
                      <a16:colId xmlns="" xmlns:a16="http://schemas.microsoft.com/office/drawing/2014/main" val="3688681308"/>
                    </a:ext>
                  </a:extLst>
                </a:gridCol>
                <a:gridCol w="508000">
                  <a:extLst>
                    <a:ext uri="{9D8B030D-6E8A-4147-A177-3AD203B41FA5}">
                      <a16:colId xmlns="" xmlns:a16="http://schemas.microsoft.com/office/drawing/2014/main" val="4204833269"/>
                    </a:ext>
                  </a:extLst>
                </a:gridCol>
                <a:gridCol w="876300">
                  <a:extLst>
                    <a:ext uri="{9D8B030D-6E8A-4147-A177-3AD203B41FA5}">
                      <a16:colId xmlns="" xmlns:a16="http://schemas.microsoft.com/office/drawing/2014/main" val="3356131621"/>
                    </a:ext>
                  </a:extLst>
                </a:gridCol>
                <a:gridCol w="876300">
                  <a:extLst>
                    <a:ext uri="{9D8B030D-6E8A-4147-A177-3AD203B41FA5}">
                      <a16:colId xmlns="" xmlns:a16="http://schemas.microsoft.com/office/drawing/2014/main" val="4121347519"/>
                    </a:ext>
                  </a:extLst>
                </a:gridCol>
                <a:gridCol w="876300">
                  <a:extLst>
                    <a:ext uri="{9D8B030D-6E8A-4147-A177-3AD203B41FA5}">
                      <a16:colId xmlns="" xmlns:a16="http://schemas.microsoft.com/office/drawing/2014/main" val="1937758449"/>
                    </a:ext>
                  </a:extLst>
                </a:gridCol>
                <a:gridCol w="876300">
                  <a:extLst>
                    <a:ext uri="{9D8B030D-6E8A-4147-A177-3AD203B41FA5}">
                      <a16:colId xmlns="" xmlns:a16="http://schemas.microsoft.com/office/drawing/2014/main" val="657484770"/>
                    </a:ext>
                  </a:extLst>
                </a:gridCol>
              </a:tblGrid>
              <a:tr h="209550">
                <a:tc rowSpan="2">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区分</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年度</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高度急性期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特定重症</a:t>
                      </a:r>
                      <a:b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b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rowSpan="2">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 xmlns:a16="http://schemas.microsoft.com/office/drawing/2014/main" val="2982298866"/>
                  </a:ext>
                </a:extLst>
              </a:tr>
              <a:tr h="20955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重症急性期</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 xmlns:a16="http://schemas.microsoft.com/office/drawing/2014/main" val="2564084001"/>
                  </a:ext>
                </a:extLst>
              </a:tr>
              <a:tr h="209550">
                <a:tc>
                  <a:txBody>
                    <a:bodyPr/>
                    <a:lstStyle/>
                    <a:p>
                      <a:pPr algn="just"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病床数の必要量</a:t>
                      </a: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オリジナル</a:t>
                      </a: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2013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1" i="0" u="none" strike="noStrike" dirty="0">
                          <a:solidFill>
                            <a:srgbClr val="FF0000"/>
                          </a:solidFill>
                          <a:effectLst/>
                          <a:latin typeface="ＭＳ ゴシック" panose="020B0609070205080204" pitchFamily="49" charset="-128"/>
                          <a:ea typeface="ＭＳ ゴシック" panose="020B0609070205080204" pitchFamily="49" charset="-128"/>
                        </a:rPr>
                        <a:t>10,562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28,156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995014914"/>
                  </a:ext>
                </a:extLst>
              </a:tr>
              <a:tr h="209550">
                <a:tc>
                  <a:txBody>
                    <a:bodyPr/>
                    <a:lstStyle/>
                    <a:p>
                      <a:pPr algn="just" fontAlgn="ctr"/>
                      <a:r>
                        <a:rPr lang="zh-TW" altLang="en-US" sz="1200" b="0" i="0" u="none" strike="noStrike">
                          <a:solidFill>
                            <a:srgbClr val="000000"/>
                          </a:solidFill>
                          <a:effectLst/>
                          <a:latin typeface="ＭＳ ゴシック" panose="020B0609070205080204" pitchFamily="49" charset="-128"/>
                          <a:ea typeface="ＭＳ ゴシック" panose="020B0609070205080204" pitchFamily="49" charset="-128"/>
                        </a:rPr>
                        <a:t>病床機能報告（暫定）</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10,466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31,490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1F2"/>
                    </a:solidFill>
                  </a:tcPr>
                </a:tc>
                <a:extLst>
                  <a:ext uri="{0D108BD9-81ED-4DB2-BD59-A6C34878D82A}">
                    <a16:rowId xmlns="" xmlns:a16="http://schemas.microsoft.com/office/drawing/2014/main" val="272063417"/>
                  </a:ext>
                </a:extLst>
              </a:tr>
              <a:tr h="209550">
                <a:tc>
                  <a:txBody>
                    <a:bodyPr/>
                    <a:lstStyle/>
                    <a:p>
                      <a:pPr algn="just" fontAlgn="ct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病床数の必要量</a:t>
                      </a: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a:t>
                      </a:r>
                      <a:r>
                        <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rPr>
                        <a:t>既存病床数内</a:t>
                      </a: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ja-JP" sz="1200" b="0" i="0" u="none" strike="noStrike">
                          <a:solidFill>
                            <a:srgbClr val="000000"/>
                          </a:solidFill>
                          <a:effectLst/>
                          <a:latin typeface="ＭＳ ゴシック" panose="020B0609070205080204" pitchFamily="49" charset="-128"/>
                          <a:ea typeface="ＭＳ ゴシック" panose="020B0609070205080204" pitchFamily="49" charset="-128"/>
                        </a:rPr>
                        <a:t>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10,368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altLang="ja-JP" sz="1200" b="0" i="0" u="none" strike="noStrike" dirty="0">
                          <a:solidFill>
                            <a:srgbClr val="000000"/>
                          </a:solidFill>
                          <a:effectLst/>
                          <a:latin typeface="ＭＳ ゴシック" panose="020B0609070205080204" pitchFamily="49" charset="-128"/>
                          <a:ea typeface="ＭＳ ゴシック" panose="020B0609070205080204" pitchFamily="49" charset="-128"/>
                        </a:rPr>
                        <a:t>30,822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989120815"/>
                  </a:ext>
                </a:extLst>
              </a:tr>
            </a:tbl>
          </a:graphicData>
        </a:graphic>
      </p:graphicFrame>
      <p:sp>
        <p:nvSpPr>
          <p:cNvPr id="13" name="テキスト ボックス 12">
            <a:extLst>
              <a:ext uri="{FF2B5EF4-FFF2-40B4-BE49-F238E27FC236}">
                <a16:creationId xmlns="" xmlns:a16="http://schemas.microsoft.com/office/drawing/2014/main" id="{8957656B-6DE6-44E0-85D6-7CF39E5B6647}"/>
              </a:ext>
            </a:extLst>
          </p:cNvPr>
          <p:cNvSpPr txBox="1"/>
          <p:nvPr/>
        </p:nvSpPr>
        <p:spPr>
          <a:xfrm>
            <a:off x="777595" y="3445686"/>
            <a:ext cx="2204450"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400" dirty="0">
                <a:solidFill>
                  <a:schemeClr val="accent1">
                    <a:lumMod val="75000"/>
                  </a:schemeClr>
                </a:solidFill>
              </a:rPr>
              <a:t>●</a:t>
            </a:r>
            <a:r>
              <a:rPr lang="ja-JP" altLang="en-US" sz="1400" dirty="0">
                <a:solidFill>
                  <a:schemeClr val="tx1"/>
                </a:solidFill>
                <a:latin typeface="Meiryo UI" panose="020B0604030504040204" pitchFamily="50" charset="-128"/>
                <a:ea typeface="Meiryo UI" panose="020B0604030504040204" pitchFamily="50" charset="-128"/>
              </a:rPr>
              <a:t>病床数の必要量との比較</a:t>
            </a:r>
            <a:endParaRPr lang="ja-JP" sz="1400" kern="100" dirty="0">
              <a:solidFill>
                <a:schemeClr val="tx1"/>
              </a:solidFill>
              <a:effectLst/>
              <a:latin typeface="Meiryo UI" panose="020B0604030504040204" pitchFamily="50" charset="-128"/>
              <a:ea typeface="Meiryo UI" panose="020B0604030504040204" pitchFamily="50" charset="-128"/>
              <a:cs typeface="Times New Roman"/>
            </a:endParaRPr>
          </a:p>
        </p:txBody>
      </p:sp>
      <p:sp>
        <p:nvSpPr>
          <p:cNvPr id="14" name="角丸四角形 13"/>
          <p:cNvSpPr/>
          <p:nvPr/>
        </p:nvSpPr>
        <p:spPr>
          <a:xfrm>
            <a:off x="2155686" y="2221424"/>
            <a:ext cx="672150" cy="23677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角丸四角形 14"/>
          <p:cNvSpPr/>
          <p:nvPr/>
        </p:nvSpPr>
        <p:spPr>
          <a:xfrm>
            <a:off x="5508104" y="2172852"/>
            <a:ext cx="792088" cy="28534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4920439" y="4437972"/>
            <a:ext cx="973549" cy="273178"/>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7" name="直線矢印コネクタ 16"/>
          <p:cNvCxnSpPr/>
          <p:nvPr/>
        </p:nvCxnSpPr>
        <p:spPr>
          <a:xfrm>
            <a:off x="2845439" y="2403255"/>
            <a:ext cx="2346594" cy="218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5724128" y="2396916"/>
            <a:ext cx="32693" cy="20975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043609" y="5037492"/>
            <a:ext cx="6531817"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400" b="1" u="sng" dirty="0">
                <a:latin typeface="Meiryo UI" panose="020B0604030504040204" pitchFamily="50" charset="-128"/>
                <a:ea typeface="Meiryo UI" panose="020B0604030504040204" pitchFamily="50" charset="-128"/>
              </a:rPr>
              <a:t>便宜上分類した特定重症急性期の病床数（</a:t>
            </a:r>
            <a:r>
              <a:rPr lang="en-US" altLang="ja-JP" sz="1400" b="1" u="sng" dirty="0">
                <a:latin typeface="Meiryo UI" panose="020B0604030504040204" pitchFamily="50" charset="-128"/>
                <a:ea typeface="Meiryo UI" panose="020B0604030504040204" pitchFamily="50" charset="-128"/>
              </a:rPr>
              <a:t>10,466</a:t>
            </a:r>
            <a:r>
              <a:rPr lang="ja-JP" altLang="en-US" sz="1400" b="1" u="sng" dirty="0">
                <a:latin typeface="Meiryo UI" panose="020B0604030504040204" pitchFamily="50" charset="-128"/>
                <a:ea typeface="Meiryo UI" panose="020B0604030504040204" pitchFamily="50" charset="-128"/>
              </a:rPr>
              <a:t>床）は、</a:t>
            </a:r>
            <a:r>
              <a:rPr lang="en-US" altLang="ja-JP" sz="1400" b="1" u="sng" dirty="0">
                <a:latin typeface="Meiryo UI" panose="020B0604030504040204" pitchFamily="50" charset="-128"/>
                <a:ea typeface="Meiryo UI" panose="020B0604030504040204" pitchFamily="50" charset="-128"/>
              </a:rPr>
              <a:t>2013</a:t>
            </a:r>
            <a:r>
              <a:rPr lang="ja-JP" altLang="en-US" sz="1400" b="1" u="sng" dirty="0">
                <a:latin typeface="Meiryo UI" panose="020B0604030504040204" pitchFamily="50" charset="-128"/>
                <a:ea typeface="Meiryo UI" panose="020B0604030504040204" pitchFamily="50" charset="-128"/>
              </a:rPr>
              <a:t>年の病床数の必要量の高度急性期（</a:t>
            </a:r>
            <a:r>
              <a:rPr lang="en-US" altLang="ja-JP" sz="1400" b="1" u="sng" dirty="0">
                <a:latin typeface="Meiryo UI" panose="020B0604030504040204" pitchFamily="50" charset="-128"/>
                <a:ea typeface="Meiryo UI" panose="020B0604030504040204" pitchFamily="50" charset="-128"/>
              </a:rPr>
              <a:t>10,562</a:t>
            </a:r>
            <a:r>
              <a:rPr lang="ja-JP" altLang="en-US" sz="1400" b="1" u="sng" dirty="0">
                <a:latin typeface="Meiryo UI" panose="020B0604030504040204" pitchFamily="50" charset="-128"/>
                <a:ea typeface="Meiryo UI" panose="020B0604030504040204" pitchFamily="50" charset="-128"/>
              </a:rPr>
              <a:t>床）とほぼ同じ値となっている。</a:t>
            </a:r>
          </a:p>
        </p:txBody>
      </p:sp>
    </p:spTree>
    <p:extLst>
      <p:ext uri="{BB962C8B-B14F-4D97-AF65-F5344CB8AC3E}">
        <p14:creationId xmlns:p14="http://schemas.microsoft.com/office/powerpoint/2010/main" val="28255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79510" y="669859"/>
          <a:ext cx="8640394" cy="6021648"/>
        </p:xfrm>
        <a:graphic>
          <a:graphicData uri="http://schemas.openxmlformats.org/drawingml/2006/table">
            <a:tbl>
              <a:tblPr firstRow="1" bandRow="1">
                <a:tableStyleId>{5C22544A-7EE6-4342-B048-85BDC9FD1C3A}</a:tableStyleId>
              </a:tblPr>
              <a:tblGrid>
                <a:gridCol w="600879">
                  <a:extLst>
                    <a:ext uri="{9D8B030D-6E8A-4147-A177-3AD203B41FA5}">
                      <a16:colId xmlns="" xmlns:a16="http://schemas.microsoft.com/office/drawing/2014/main" val="20000"/>
                    </a:ext>
                  </a:extLst>
                </a:gridCol>
                <a:gridCol w="819947">
                  <a:extLst>
                    <a:ext uri="{9D8B030D-6E8A-4147-A177-3AD203B41FA5}">
                      <a16:colId xmlns="" xmlns:a16="http://schemas.microsoft.com/office/drawing/2014/main" val="20001"/>
                    </a:ext>
                  </a:extLst>
                </a:gridCol>
                <a:gridCol w="760114">
                  <a:extLst>
                    <a:ext uri="{9D8B030D-6E8A-4147-A177-3AD203B41FA5}">
                      <a16:colId xmlns="" xmlns:a16="http://schemas.microsoft.com/office/drawing/2014/main" val="20003"/>
                    </a:ext>
                  </a:extLst>
                </a:gridCol>
                <a:gridCol w="1338178">
                  <a:extLst>
                    <a:ext uri="{9D8B030D-6E8A-4147-A177-3AD203B41FA5}">
                      <a16:colId xmlns="" xmlns:a16="http://schemas.microsoft.com/office/drawing/2014/main" val="20004"/>
                    </a:ext>
                  </a:extLst>
                </a:gridCol>
                <a:gridCol w="674075">
                  <a:extLst>
                    <a:ext uri="{9D8B030D-6E8A-4147-A177-3AD203B41FA5}">
                      <a16:colId xmlns="" xmlns:a16="http://schemas.microsoft.com/office/drawing/2014/main" val="20006"/>
                    </a:ext>
                  </a:extLst>
                </a:gridCol>
                <a:gridCol w="202114">
                  <a:extLst>
                    <a:ext uri="{9D8B030D-6E8A-4147-A177-3AD203B41FA5}">
                      <a16:colId xmlns="" xmlns:a16="http://schemas.microsoft.com/office/drawing/2014/main" val="20007"/>
                    </a:ext>
                  </a:extLst>
                </a:gridCol>
                <a:gridCol w="646404">
                  <a:extLst>
                    <a:ext uri="{9D8B030D-6E8A-4147-A177-3AD203B41FA5}">
                      <a16:colId xmlns="" xmlns:a16="http://schemas.microsoft.com/office/drawing/2014/main" val="947210265"/>
                    </a:ext>
                  </a:extLst>
                </a:gridCol>
                <a:gridCol w="901319">
                  <a:extLst>
                    <a:ext uri="{9D8B030D-6E8A-4147-A177-3AD203B41FA5}">
                      <a16:colId xmlns="" xmlns:a16="http://schemas.microsoft.com/office/drawing/2014/main" val="20008"/>
                    </a:ext>
                  </a:extLst>
                </a:gridCol>
                <a:gridCol w="669396">
                  <a:extLst>
                    <a:ext uri="{9D8B030D-6E8A-4147-A177-3AD203B41FA5}">
                      <a16:colId xmlns="" xmlns:a16="http://schemas.microsoft.com/office/drawing/2014/main" val="20009"/>
                    </a:ext>
                  </a:extLst>
                </a:gridCol>
                <a:gridCol w="826209">
                  <a:extLst>
                    <a:ext uri="{9D8B030D-6E8A-4147-A177-3AD203B41FA5}">
                      <a16:colId xmlns="" xmlns:a16="http://schemas.microsoft.com/office/drawing/2014/main" val="20010"/>
                    </a:ext>
                  </a:extLst>
                </a:gridCol>
                <a:gridCol w="1201759">
                  <a:extLst>
                    <a:ext uri="{9D8B030D-6E8A-4147-A177-3AD203B41FA5}">
                      <a16:colId xmlns="" xmlns:a16="http://schemas.microsoft.com/office/drawing/2014/main" val="20011"/>
                    </a:ext>
                  </a:extLst>
                </a:gridCol>
              </a:tblGrid>
              <a:tr h="520723">
                <a:tc>
                  <a:txBody>
                    <a:bodyPr/>
                    <a:lstStyle/>
                    <a:p>
                      <a:pPr algn="ctr"/>
                      <a:endParaRPr kumimoji="1" lang="ja-JP" altLang="en-US" dirty="0"/>
                    </a:p>
                  </a:txBody>
                  <a:tcPr anchor="ctr"/>
                </a:tc>
                <a:tc>
                  <a:txBody>
                    <a:bodyPr/>
                    <a:lstStyle/>
                    <a:p>
                      <a:pPr algn="ctr"/>
                      <a:r>
                        <a:rPr kumimoji="1" lang="en-US" altLang="ja-JP" sz="1400" dirty="0">
                          <a:effectLst/>
                        </a:rPr>
                        <a:t>2019</a:t>
                      </a:r>
                      <a:r>
                        <a:rPr kumimoji="1" lang="ja-JP" altLang="en-US" sz="1400" dirty="0">
                          <a:effectLst/>
                        </a:rPr>
                        <a:t>年</a:t>
                      </a:r>
                      <a:endParaRPr kumimoji="1" lang="en-US" altLang="ja-JP" sz="1400" dirty="0">
                        <a:effectLst/>
                      </a:endParaRPr>
                    </a:p>
                    <a:p>
                      <a:pPr algn="ctr"/>
                      <a:r>
                        <a:rPr kumimoji="1" lang="ja-JP" altLang="en-US" sz="1400" dirty="0">
                          <a:effectLst/>
                        </a:rPr>
                        <a:t>４・５月　</a:t>
                      </a:r>
                      <a:endParaRPr kumimoji="1" lang="ja-JP" altLang="en-US" sz="1400" b="1" dirty="0">
                        <a:effectLst/>
                      </a:endParaRPr>
                    </a:p>
                  </a:txBody>
                  <a:tcPr anchor="ctr"/>
                </a:tc>
                <a:tc>
                  <a:txBody>
                    <a:bodyPr/>
                    <a:lstStyle/>
                    <a:p>
                      <a:pPr algn="ctr"/>
                      <a:r>
                        <a:rPr kumimoji="1" lang="ja-JP" altLang="en-US" sz="1400" dirty="0">
                          <a:effectLst/>
                        </a:rPr>
                        <a:t>６・７月</a:t>
                      </a:r>
                      <a:endParaRPr kumimoji="1" lang="en-US" altLang="ja-JP" sz="1400" b="1" dirty="0">
                        <a:effectLst/>
                      </a:endParaRPr>
                    </a:p>
                  </a:txBody>
                  <a:tcPr anchor="ctr"/>
                </a:tc>
                <a:tc>
                  <a:txBody>
                    <a:bodyPr/>
                    <a:lstStyle/>
                    <a:p>
                      <a:pPr algn="ctr"/>
                      <a:r>
                        <a:rPr kumimoji="1" lang="ja-JP" altLang="en-US" sz="1400" dirty="0">
                          <a:effectLst/>
                        </a:rPr>
                        <a:t>８月</a:t>
                      </a:r>
                      <a:endParaRPr kumimoji="1" lang="ja-JP" altLang="en-US" sz="1400" b="1" dirty="0">
                        <a:effectLst/>
                      </a:endParaRPr>
                    </a:p>
                  </a:txBody>
                  <a:tcPr anchor="ctr"/>
                </a:tc>
                <a:tc>
                  <a:txBody>
                    <a:bodyPr/>
                    <a:lstStyle/>
                    <a:p>
                      <a:pPr algn="ctr"/>
                      <a:r>
                        <a:rPr kumimoji="1" lang="ja-JP" altLang="en-US" sz="1400" dirty="0">
                          <a:effectLst/>
                        </a:rPr>
                        <a:t>９月</a:t>
                      </a:r>
                      <a:endParaRPr kumimoji="1" lang="ja-JP" altLang="en-US" sz="1400" b="1" dirty="0">
                        <a:effectLst/>
                      </a:endParaRPr>
                    </a:p>
                  </a:txBody>
                  <a:tcPr anchor="ctr"/>
                </a:tc>
                <a:tc gridSpan="2">
                  <a:txBody>
                    <a:bodyPr/>
                    <a:lstStyle/>
                    <a:p>
                      <a:pPr algn="ctr"/>
                      <a:r>
                        <a:rPr kumimoji="1" lang="en-US" altLang="ja-JP" sz="1400" b="1" dirty="0">
                          <a:effectLst/>
                        </a:rPr>
                        <a:t>10</a:t>
                      </a:r>
                      <a:r>
                        <a:rPr kumimoji="1" lang="ja-JP" altLang="en-US" sz="1400" b="1" dirty="0">
                          <a:effectLst/>
                        </a:rPr>
                        <a:t>月</a:t>
                      </a:r>
                    </a:p>
                  </a:txBody>
                  <a:tcPr anchor="ctr"/>
                </a:tc>
                <a:tc hMerge="1">
                  <a:txBody>
                    <a:bodyPr/>
                    <a:lstStyle/>
                    <a:p>
                      <a:endParaRPr kumimoji="1" lang="ja-JP" altLang="en-US"/>
                    </a:p>
                  </a:txBody>
                  <a:tcPr/>
                </a:tc>
                <a:tc>
                  <a:txBody>
                    <a:bodyPr/>
                    <a:lstStyle/>
                    <a:p>
                      <a:pPr algn="ctr"/>
                      <a:r>
                        <a:rPr kumimoji="1" lang="en-US" altLang="ja-JP" sz="1400" b="1" dirty="0">
                          <a:effectLst/>
                        </a:rPr>
                        <a:t>11</a:t>
                      </a:r>
                      <a:r>
                        <a:rPr kumimoji="1" lang="ja-JP" altLang="en-US" sz="1400" b="1" dirty="0">
                          <a:effectLst/>
                        </a:rPr>
                        <a:t>月</a:t>
                      </a:r>
                    </a:p>
                  </a:txBody>
                  <a:tcPr anchor="ctr"/>
                </a:tc>
                <a:tc>
                  <a:txBody>
                    <a:bodyPr/>
                    <a:lstStyle/>
                    <a:p>
                      <a:pPr algn="ctr"/>
                      <a:r>
                        <a:rPr kumimoji="1" lang="en-US" altLang="ja-JP" sz="1400" b="1" dirty="0">
                          <a:effectLst/>
                        </a:rPr>
                        <a:t>12</a:t>
                      </a:r>
                      <a:r>
                        <a:rPr kumimoji="1" lang="ja-JP" altLang="en-US" sz="1400" b="1" dirty="0">
                          <a:effectLst/>
                        </a:rPr>
                        <a:t>月</a:t>
                      </a:r>
                    </a:p>
                  </a:txBody>
                  <a:tcPr anchor="ctr"/>
                </a:tc>
                <a:tc>
                  <a:txBody>
                    <a:bodyPr/>
                    <a:lstStyle/>
                    <a:p>
                      <a:pPr algn="ctr"/>
                      <a:r>
                        <a:rPr kumimoji="1" lang="en-US" altLang="ja-JP" sz="1400" dirty="0">
                          <a:effectLst/>
                        </a:rPr>
                        <a:t>2020</a:t>
                      </a:r>
                      <a:r>
                        <a:rPr kumimoji="1" lang="ja-JP" altLang="en-US" sz="1400" dirty="0">
                          <a:effectLst/>
                        </a:rPr>
                        <a:t>年</a:t>
                      </a:r>
                      <a:endParaRPr kumimoji="1" lang="en-US" altLang="ja-JP" sz="1400" dirty="0">
                        <a:effectLst/>
                      </a:endParaRPr>
                    </a:p>
                    <a:p>
                      <a:pPr algn="ctr"/>
                      <a:r>
                        <a:rPr kumimoji="1" lang="ja-JP" altLang="en-US" sz="1400" dirty="0">
                          <a:effectLst/>
                        </a:rPr>
                        <a:t>１・２月</a:t>
                      </a:r>
                      <a:endParaRPr kumimoji="1" lang="ja-JP" altLang="en-US" sz="1400" b="1" dirty="0">
                        <a:effectLst/>
                      </a:endParaRPr>
                    </a:p>
                  </a:txBody>
                  <a:tcPr anchor="ctr"/>
                </a:tc>
                <a:tc>
                  <a:txBody>
                    <a:bodyPr/>
                    <a:lstStyle/>
                    <a:p>
                      <a:pPr algn="ctr"/>
                      <a:r>
                        <a:rPr lang="ja-JP" altLang="en-US" sz="1400" dirty="0">
                          <a:latin typeface="+mj-lt"/>
                        </a:rPr>
                        <a:t>３月</a:t>
                      </a:r>
                    </a:p>
                  </a:txBody>
                  <a:tcPr anchor="ctr"/>
                </a:tc>
                <a:extLst>
                  <a:ext uri="{0D108BD9-81ED-4DB2-BD59-A6C34878D82A}">
                    <a16:rowId xmlns="" xmlns:a16="http://schemas.microsoft.com/office/drawing/2014/main" val="10000"/>
                  </a:ext>
                </a:extLst>
              </a:tr>
              <a:tr h="1270403">
                <a:tc>
                  <a:txBody>
                    <a:bodyPr/>
                    <a:lstStyle/>
                    <a:p>
                      <a:pPr algn="ctr"/>
                      <a:r>
                        <a:rPr kumimoji="1" lang="ja-JP" altLang="en-US" dirty="0"/>
                        <a:t>病院</a:t>
                      </a:r>
                    </a:p>
                  </a:txBody>
                  <a:tcPr vert="eaVert" anchor="ctr"/>
                </a:tc>
                <a:tc gridSpan="5">
                  <a:txBody>
                    <a:bodyPr/>
                    <a:lstStyle/>
                    <a:p>
                      <a:endParaRPr kumimoji="1" lang="en-US" altLang="ja-JP" sz="1400" dirty="0"/>
                    </a:p>
                    <a:p>
                      <a:endParaRPr kumimoji="1" lang="en-US" altLang="ja-JP" sz="1400" dirty="0"/>
                    </a:p>
                  </a:txBody>
                  <a:tcPr vert="eaVert"/>
                </a:tc>
                <a:tc hMerge="1">
                  <a:txBody>
                    <a:bodyPr/>
                    <a:lstStyle/>
                    <a:p>
                      <a:endParaRPr kumimoji="1" lang="en-US" altLang="ja-JP" sz="1400" dirty="0"/>
                    </a:p>
                  </a:txBody>
                  <a:tcPr vert="eaVert"/>
                </a:tc>
                <a:tc hMerge="1">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gridSpan="5">
                  <a:txBody>
                    <a:bodyPr/>
                    <a:lstStyle/>
                    <a:p>
                      <a:endParaRPr kumimoji="1" lang="en-US" altLang="ja-JP"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 xmlns:a16="http://schemas.microsoft.com/office/drawing/2014/main" val="10001"/>
                  </a:ext>
                </a:extLst>
              </a:tr>
              <a:tr h="2071336">
                <a:tc>
                  <a:txBody>
                    <a:bodyPr/>
                    <a:lstStyle/>
                    <a:p>
                      <a:pPr algn="ctr"/>
                      <a:r>
                        <a:rPr kumimoji="1" lang="ja-JP" altLang="en-US" sz="1800" b="0" dirty="0"/>
                        <a:t>二次医療圏会議</a:t>
                      </a:r>
                      <a:endParaRPr kumimoji="1" lang="en-US" altLang="ja-JP" sz="1800" b="0" dirty="0"/>
                    </a:p>
                  </a:txBody>
                  <a:tcPr vert="eaVert" anchor="ctr"/>
                </a:tc>
                <a:tc gridSpan="10">
                  <a:txBody>
                    <a:bodyPr/>
                    <a:lstStyle/>
                    <a:p>
                      <a:endParaRPr kumimoji="1" lang="en-US" altLang="ja-JP" sz="1400" dirty="0"/>
                    </a:p>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endParaRPr kumimoji="1" lang="ja-JP" altLang="en-US"/>
                    </a:p>
                  </a:txBody>
                  <a:tcPr/>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tc hMerge="1">
                  <a:txBody>
                    <a:bodyPr/>
                    <a:lstStyle/>
                    <a:p>
                      <a:pPr algn="r"/>
                      <a:endParaRPr kumimoji="1" lang="ja-JP" altLang="en-US" sz="1400" dirty="0"/>
                    </a:p>
                  </a:txBody>
                  <a:tcPr vert="eaVert"/>
                </a:tc>
                <a:extLst>
                  <a:ext uri="{0D108BD9-81ED-4DB2-BD59-A6C34878D82A}">
                    <a16:rowId xmlns="" xmlns:a16="http://schemas.microsoft.com/office/drawing/2014/main" val="10002"/>
                  </a:ext>
                </a:extLst>
              </a:tr>
              <a:tr h="2159186">
                <a:tc>
                  <a:txBody>
                    <a:bodyPr/>
                    <a:lstStyle/>
                    <a:p>
                      <a:pPr algn="ctr"/>
                      <a:r>
                        <a:rPr kumimoji="1" lang="ja-JP" altLang="en-US" dirty="0"/>
                        <a:t>大阪府</a:t>
                      </a:r>
                    </a:p>
                  </a:txBody>
                  <a:tcPr vert="eaVert" anchor="ctr"/>
                </a:tc>
                <a:tc gridSpan="10">
                  <a:txBody>
                    <a:bodyPr/>
                    <a:lstStyle/>
                    <a:p>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a:p>
                  </a:txBody>
                  <a:tcPr vert="eaVert"/>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a:p>
                  </a:txBody>
                  <a:tcPr/>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tc hMerge="1">
                  <a:txBody>
                    <a:bodyPr/>
                    <a:lstStyle/>
                    <a:p>
                      <a:endParaRPr kumimoji="1" lang="ja-JP" altLang="en-US" sz="1400" dirty="0"/>
                    </a:p>
                  </a:txBody>
                  <a:tcPr vert="eaVert"/>
                </a:tc>
                <a:extLst>
                  <a:ext uri="{0D108BD9-81ED-4DB2-BD59-A6C34878D82A}">
                    <a16:rowId xmlns="" xmlns:a16="http://schemas.microsoft.com/office/drawing/2014/main" val="10003"/>
                  </a:ext>
                </a:extLst>
              </a:tr>
            </a:tbl>
          </a:graphicData>
        </a:graphic>
      </p:graphicFrame>
      <p:cxnSp>
        <p:nvCxnSpPr>
          <p:cNvPr id="7" name="直線矢印コネクタ 6"/>
          <p:cNvCxnSpPr/>
          <p:nvPr/>
        </p:nvCxnSpPr>
        <p:spPr>
          <a:xfrm>
            <a:off x="2134628" y="1829741"/>
            <a:ext cx="1632815" cy="803"/>
          </a:xfrm>
          <a:prstGeom prst="straightConnector1">
            <a:avLst/>
          </a:prstGeom>
          <a:ln w="57150">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765929" y="1842444"/>
            <a:ext cx="1333757" cy="1911"/>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角丸四角形 57"/>
          <p:cNvSpPr/>
          <p:nvPr/>
        </p:nvSpPr>
        <p:spPr>
          <a:xfrm>
            <a:off x="6399199" y="2602133"/>
            <a:ext cx="808158" cy="113276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⑤</a:t>
            </a:r>
            <a:r>
              <a:rPr kumimoji="1" lang="ja-JP" altLang="en-US" sz="1100" dirty="0">
                <a:solidFill>
                  <a:schemeClr val="tx1"/>
                </a:solidFill>
              </a:rPr>
              <a:t>保健医療協議会</a:t>
            </a:r>
            <a:endParaRPr kumimoji="1" lang="en-US" altLang="ja-JP" sz="1100" dirty="0">
              <a:solidFill>
                <a:schemeClr val="tx1"/>
              </a:solidFill>
            </a:endParaRPr>
          </a:p>
          <a:p>
            <a:pPr algn="ctr"/>
            <a:r>
              <a:rPr kumimoji="1" lang="ja-JP" altLang="en-US" sz="1100" dirty="0">
                <a:solidFill>
                  <a:schemeClr val="tx1"/>
                </a:solidFill>
              </a:rPr>
              <a:t>（地域医療構想調整会議</a:t>
            </a:r>
            <a:r>
              <a:rPr kumimoji="1" lang="ja-JP" altLang="en-US" sz="1200" dirty="0">
                <a:solidFill>
                  <a:schemeClr val="tx1"/>
                </a:solidFill>
              </a:rPr>
              <a:t>）</a:t>
            </a:r>
          </a:p>
        </p:txBody>
      </p:sp>
      <p:sp>
        <p:nvSpPr>
          <p:cNvPr id="49" name="角丸四角形 48"/>
          <p:cNvSpPr/>
          <p:nvPr/>
        </p:nvSpPr>
        <p:spPr>
          <a:xfrm>
            <a:off x="5416952" y="2880400"/>
            <a:ext cx="798482" cy="714091"/>
          </a:xfrm>
          <a:prstGeom prst="roundRect">
            <a:avLst>
              <a:gd name="adj" fmla="val 1928"/>
            </a:avLst>
          </a:prstGeom>
          <a:solidFill>
            <a:schemeClr val="tx2">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④医療・病床</a:t>
            </a:r>
            <a:endParaRPr lang="en-US" altLang="ja-JP" sz="1200" dirty="0">
              <a:solidFill>
                <a:schemeClr val="tx1"/>
              </a:solidFill>
            </a:endParaRPr>
          </a:p>
          <a:p>
            <a:pPr algn="ctr"/>
            <a:r>
              <a:rPr lang="ja-JP" altLang="en-US" sz="1200" dirty="0">
                <a:solidFill>
                  <a:schemeClr val="tx1"/>
                </a:solidFill>
              </a:rPr>
              <a:t>懇話会</a:t>
            </a:r>
            <a:endParaRPr lang="en-US" altLang="ja-JP" sz="1200" dirty="0">
              <a:solidFill>
                <a:schemeClr val="tx1"/>
              </a:solidFill>
            </a:endParaRPr>
          </a:p>
        </p:txBody>
      </p:sp>
      <p:cxnSp>
        <p:nvCxnSpPr>
          <p:cNvPr id="59" name="直線矢印コネクタ 58"/>
          <p:cNvCxnSpPr/>
          <p:nvPr/>
        </p:nvCxnSpPr>
        <p:spPr>
          <a:xfrm flipV="1">
            <a:off x="3767443" y="1791064"/>
            <a:ext cx="5183447" cy="47620"/>
          </a:xfrm>
          <a:prstGeom prst="straightConnector1">
            <a:avLst/>
          </a:prstGeom>
          <a:ln w="5715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838553" y="1869697"/>
            <a:ext cx="1714544" cy="369332"/>
          </a:xfrm>
          <a:prstGeom prst="rect">
            <a:avLst/>
          </a:prstGeom>
          <a:noFill/>
        </p:spPr>
        <p:txBody>
          <a:bodyPr wrap="square" rtlCol="0">
            <a:spAutoFit/>
          </a:bodyPr>
          <a:lstStyle/>
          <a:p>
            <a:pPr algn="ctr"/>
            <a:r>
              <a:rPr kumimoji="1" lang="ja-JP" altLang="en-US" sz="900" dirty="0"/>
              <a:t>病院プラン</a:t>
            </a:r>
            <a:r>
              <a:rPr lang="ja-JP" altLang="en-US" sz="900" dirty="0"/>
              <a:t>等</a:t>
            </a:r>
            <a:endParaRPr lang="en-US" altLang="ja-JP" sz="900" dirty="0"/>
          </a:p>
          <a:p>
            <a:pPr algn="ctr"/>
            <a:r>
              <a:rPr lang="ja-JP" altLang="en-US" sz="900" dirty="0"/>
              <a:t>時点修正</a:t>
            </a:r>
            <a:endParaRPr kumimoji="1" lang="ja-JP" altLang="en-US" sz="900" dirty="0"/>
          </a:p>
        </p:txBody>
      </p:sp>
      <p:sp>
        <p:nvSpPr>
          <p:cNvPr id="57" name="正方形/長方形 56"/>
          <p:cNvSpPr/>
          <p:nvPr/>
        </p:nvSpPr>
        <p:spPr>
          <a:xfrm>
            <a:off x="260808" y="6604289"/>
            <a:ext cx="6637560" cy="36004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1050" dirty="0">
                <a:solidFill>
                  <a:schemeClr val="tx1"/>
                </a:solidFill>
                <a:latin typeface="ＭＳ ゴシック" panose="020B0609070205080204" pitchFamily="49" charset="-128"/>
                <a:ea typeface="ＭＳ ゴシック" panose="020B0609070205080204" pitchFamily="49" charset="-128"/>
              </a:rPr>
              <a:t>※</a:t>
            </a:r>
            <a:r>
              <a:rPr kumimoji="1" lang="ja-JP" altLang="en-US" sz="1050" dirty="0">
                <a:solidFill>
                  <a:schemeClr val="tx1"/>
                </a:solidFill>
                <a:latin typeface="ＭＳ ゴシック" panose="020B0609070205080204" pitchFamily="49" charset="-128"/>
                <a:ea typeface="ＭＳ ゴシック" panose="020B0609070205080204" pitchFamily="49" charset="-128"/>
              </a:rPr>
              <a:t>保健医療協議会は、その他案件（地域医療支援病院の認定の件等）に応じて、別途開催することもある。</a:t>
            </a:r>
          </a:p>
        </p:txBody>
      </p:sp>
      <p:sp>
        <p:nvSpPr>
          <p:cNvPr id="46" name="テキスト ボックス 45"/>
          <p:cNvSpPr txBox="1"/>
          <p:nvPr/>
        </p:nvSpPr>
        <p:spPr>
          <a:xfrm>
            <a:off x="827585" y="1263008"/>
            <a:ext cx="797965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1200" dirty="0">
                <a:latin typeface="ＭＳ ゴシック" panose="020B0609070205080204" pitchFamily="49" charset="-128"/>
                <a:ea typeface="ＭＳ ゴシック" panose="020B0609070205080204" pitchFamily="49" charset="-128"/>
              </a:rPr>
              <a:t>　　　　　　　　　　基金による病床転換の活用</a:t>
            </a:r>
            <a:endParaRPr lang="en-US" altLang="ja-JP" dirty="0"/>
          </a:p>
        </p:txBody>
      </p:sp>
      <p:sp>
        <p:nvSpPr>
          <p:cNvPr id="63" name="テキスト ボックス 62"/>
          <p:cNvSpPr txBox="1"/>
          <p:nvPr/>
        </p:nvSpPr>
        <p:spPr>
          <a:xfrm>
            <a:off x="3591370" y="3387444"/>
            <a:ext cx="910312" cy="430887"/>
          </a:xfrm>
          <a:prstGeom prst="rect">
            <a:avLst/>
          </a:prstGeom>
          <a:noFill/>
        </p:spPr>
        <p:txBody>
          <a:bodyPr vert="horz" wrap="square" rtlCol="0">
            <a:spAutoFit/>
          </a:bodyPr>
          <a:lstStyle/>
          <a:p>
            <a:pPr algn="ctr"/>
            <a:r>
              <a:rPr lang="ja-JP" altLang="en-US" sz="1100" dirty="0"/>
              <a:t>同日または同月開催</a:t>
            </a:r>
            <a:endParaRPr kumimoji="1" lang="ja-JP" altLang="en-US" sz="1100" dirty="0"/>
          </a:p>
        </p:txBody>
      </p:sp>
      <p:sp>
        <p:nvSpPr>
          <p:cNvPr id="64" name="テキスト ボックス 63"/>
          <p:cNvSpPr txBox="1"/>
          <p:nvPr/>
        </p:nvSpPr>
        <p:spPr>
          <a:xfrm>
            <a:off x="4652200" y="3458077"/>
            <a:ext cx="1224091"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30" name="直線矢印コネクタ 29"/>
          <p:cNvCxnSpPr/>
          <p:nvPr/>
        </p:nvCxnSpPr>
        <p:spPr>
          <a:xfrm flipV="1">
            <a:off x="6222060" y="3214121"/>
            <a:ext cx="172914" cy="80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5557207" y="3587737"/>
            <a:ext cx="0" cy="2290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99967" y="4706230"/>
            <a:ext cx="346523" cy="1862874"/>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r>
              <a:rPr lang="ja-JP" altLang="en-US" sz="1200" dirty="0"/>
              <a:t>医療審議会</a:t>
            </a:r>
            <a:endParaRPr lang="en-US" altLang="ja-JP" sz="1200" dirty="0"/>
          </a:p>
        </p:txBody>
      </p:sp>
      <p:sp>
        <p:nvSpPr>
          <p:cNvPr id="50" name="テキスト ボックス 49"/>
          <p:cNvSpPr txBox="1"/>
          <p:nvPr/>
        </p:nvSpPr>
        <p:spPr>
          <a:xfrm>
            <a:off x="2237471" y="4835690"/>
            <a:ext cx="910312" cy="261610"/>
          </a:xfrm>
          <a:prstGeom prst="rect">
            <a:avLst/>
          </a:prstGeom>
          <a:noFill/>
        </p:spPr>
        <p:txBody>
          <a:bodyPr vert="horz" wrap="square" rtlCol="0">
            <a:spAutoFit/>
          </a:bodyPr>
          <a:lstStyle/>
          <a:p>
            <a:pPr algn="ctr"/>
            <a:r>
              <a:rPr lang="ja-JP" altLang="en-US" sz="1100" dirty="0"/>
              <a:t>資料提供</a:t>
            </a:r>
            <a:endParaRPr kumimoji="1" lang="ja-JP" altLang="en-US" sz="1100" dirty="0"/>
          </a:p>
        </p:txBody>
      </p:sp>
      <p:sp>
        <p:nvSpPr>
          <p:cNvPr id="61" name="テキスト ボックス 60"/>
          <p:cNvSpPr txBox="1"/>
          <p:nvPr/>
        </p:nvSpPr>
        <p:spPr>
          <a:xfrm>
            <a:off x="3711536" y="3952573"/>
            <a:ext cx="1057623" cy="261610"/>
          </a:xfrm>
          <a:prstGeom prst="rect">
            <a:avLst/>
          </a:prstGeom>
          <a:noFill/>
        </p:spPr>
        <p:txBody>
          <a:bodyPr vert="horz" wrap="square" rtlCol="0">
            <a:spAutoFit/>
          </a:bodyPr>
          <a:lstStyle/>
          <a:p>
            <a:pPr algn="ctr"/>
            <a:r>
              <a:rPr lang="ja-JP" altLang="en-US" sz="1100" dirty="0"/>
              <a:t>資料提供</a:t>
            </a:r>
            <a:endParaRPr kumimoji="1" lang="ja-JP" altLang="en-US" sz="1100" dirty="0"/>
          </a:p>
        </p:txBody>
      </p:sp>
      <p:sp>
        <p:nvSpPr>
          <p:cNvPr id="14" name="角丸四角形 13"/>
          <p:cNvSpPr/>
          <p:nvPr/>
        </p:nvSpPr>
        <p:spPr>
          <a:xfrm>
            <a:off x="5255293" y="3746821"/>
            <a:ext cx="899824" cy="802582"/>
          </a:xfrm>
          <a:prstGeom prst="roundRect">
            <a:avLst/>
          </a:prstGeom>
          <a:solidFill>
            <a:schemeClr val="accent6">
              <a:lumMod val="40000"/>
              <a:lumOff val="6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③病院連絡会</a:t>
            </a:r>
            <a:endParaRPr lang="en-US" altLang="ja-JP" sz="1200" dirty="0">
              <a:solidFill>
                <a:schemeClr val="tx1"/>
              </a:solidFill>
            </a:endParaRPr>
          </a:p>
          <a:p>
            <a:pPr algn="ctr"/>
            <a:r>
              <a:rPr lang="ja-JP" altLang="en-US" sz="1000" dirty="0">
                <a:solidFill>
                  <a:schemeClr val="tx1"/>
                </a:solidFill>
              </a:rPr>
              <a:t>（グループ討議）</a:t>
            </a:r>
            <a:endParaRPr lang="en-US" altLang="ja-JP" sz="1000" dirty="0">
              <a:solidFill>
                <a:schemeClr val="tx1"/>
              </a:solidFill>
            </a:endParaRPr>
          </a:p>
        </p:txBody>
      </p:sp>
      <p:cxnSp>
        <p:nvCxnSpPr>
          <p:cNvPr id="56" name="直線矢印コネクタ 55"/>
          <p:cNvCxnSpPr/>
          <p:nvPr/>
        </p:nvCxnSpPr>
        <p:spPr>
          <a:xfrm>
            <a:off x="4131407" y="2808001"/>
            <a:ext cx="2265679" cy="11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699328" y="2517616"/>
            <a:ext cx="1224091"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sp>
        <p:nvSpPr>
          <p:cNvPr id="65" name="角丸四角形 64"/>
          <p:cNvSpPr/>
          <p:nvPr/>
        </p:nvSpPr>
        <p:spPr>
          <a:xfrm>
            <a:off x="4638148" y="1897295"/>
            <a:ext cx="2705166" cy="449509"/>
          </a:xfrm>
          <a:prstGeom prst="roundRect">
            <a:avLst>
              <a:gd name="adj" fmla="val 1928"/>
            </a:avLst>
          </a:prstGeom>
          <a:solidFill>
            <a:schemeClr val="tx2">
              <a:lumMod val="60000"/>
              <a:lumOff val="4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bg1"/>
                </a:solidFill>
              </a:rPr>
              <a:t>2019</a:t>
            </a:r>
            <a:r>
              <a:rPr lang="ja-JP" altLang="en-US" sz="1200" dirty="0">
                <a:solidFill>
                  <a:schemeClr val="bg1"/>
                </a:solidFill>
              </a:rPr>
              <a:t>年度病床機能報告</a:t>
            </a:r>
            <a:endParaRPr lang="en-US" altLang="ja-JP" sz="1200" dirty="0">
              <a:solidFill>
                <a:schemeClr val="bg1"/>
              </a:solidFill>
            </a:endParaRPr>
          </a:p>
        </p:txBody>
      </p:sp>
      <p:cxnSp>
        <p:nvCxnSpPr>
          <p:cNvPr id="27" name="直線コネクタ 26"/>
          <p:cNvCxnSpPr>
            <a:cxnSpLocks/>
          </p:cNvCxnSpPr>
          <p:nvPr/>
        </p:nvCxnSpPr>
        <p:spPr>
          <a:xfrm flipH="1" flipV="1">
            <a:off x="2322252" y="3259734"/>
            <a:ext cx="10874" cy="28884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a:cxnSpLocks/>
          </p:cNvCxnSpPr>
          <p:nvPr/>
        </p:nvCxnSpPr>
        <p:spPr>
          <a:xfrm>
            <a:off x="2339752" y="3932262"/>
            <a:ext cx="135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 name="円弧 32"/>
          <p:cNvSpPr/>
          <p:nvPr/>
        </p:nvSpPr>
        <p:spPr>
          <a:xfrm rot="518124">
            <a:off x="3194921" y="3307546"/>
            <a:ext cx="417709" cy="560382"/>
          </a:xfrm>
          <a:prstGeom prst="arc">
            <a:avLst>
              <a:gd name="adj1" fmla="val 16199994"/>
              <a:gd name="adj2" fmla="val 35142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 name="直線コネクタ 71"/>
          <p:cNvCxnSpPr>
            <a:cxnSpLocks/>
          </p:cNvCxnSpPr>
          <p:nvPr/>
        </p:nvCxnSpPr>
        <p:spPr>
          <a:xfrm flipV="1">
            <a:off x="4554815" y="3211288"/>
            <a:ext cx="11977" cy="293691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4557209" y="3218125"/>
            <a:ext cx="841254" cy="46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4557209" y="3916414"/>
            <a:ext cx="719990" cy="107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3455037" y="5578908"/>
            <a:ext cx="1331644" cy="358272"/>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endParaRPr lang="en-US" altLang="ja-JP" sz="1000" dirty="0"/>
          </a:p>
          <a:p>
            <a:pPr algn="ctr"/>
            <a:r>
              <a:rPr lang="ja-JP" altLang="en-US" sz="1000" dirty="0"/>
              <a:t>　病院プラン等</a:t>
            </a:r>
            <a:endParaRPr lang="en-US" altLang="ja-JP" sz="1000" dirty="0"/>
          </a:p>
          <a:p>
            <a:pPr algn="ctr"/>
            <a:r>
              <a:rPr lang="ja-JP" altLang="en-US" sz="1000" dirty="0"/>
              <a:t>　資料作成</a:t>
            </a:r>
            <a:endParaRPr kumimoji="1" lang="en-US" altLang="ja-JP" sz="1000" dirty="0"/>
          </a:p>
          <a:p>
            <a:endParaRPr kumimoji="1" lang="ja-JP" altLang="en-US" sz="1000" dirty="0"/>
          </a:p>
        </p:txBody>
      </p:sp>
      <p:sp>
        <p:nvSpPr>
          <p:cNvPr id="48" name="角丸四角形 37">
            <a:extLst>
              <a:ext uri="{FF2B5EF4-FFF2-40B4-BE49-F238E27FC236}">
                <a16:creationId xmlns="" xmlns:a16="http://schemas.microsoft.com/office/drawing/2014/main" id="{DB81B1BD-FFC7-466E-9740-F94AF0E325C5}"/>
              </a:ext>
            </a:extLst>
          </p:cNvPr>
          <p:cNvSpPr/>
          <p:nvPr/>
        </p:nvSpPr>
        <p:spPr>
          <a:xfrm>
            <a:off x="3841341" y="4609852"/>
            <a:ext cx="677565" cy="904099"/>
          </a:xfrm>
          <a:prstGeom prst="roundRect">
            <a:avLst>
              <a:gd name="adj" fmla="val 1928"/>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dirty="0">
                <a:solidFill>
                  <a:schemeClr val="tx1"/>
                </a:solidFill>
              </a:rPr>
              <a:t>医師会向け</a:t>
            </a:r>
            <a:endParaRPr lang="en-US" altLang="ja-JP" sz="1050" dirty="0">
              <a:solidFill>
                <a:schemeClr val="tx1"/>
              </a:solidFill>
            </a:endParaRPr>
          </a:p>
          <a:p>
            <a:pPr algn="ctr"/>
            <a:r>
              <a:rPr lang="ja-JP" altLang="en-US" sz="1050" dirty="0">
                <a:solidFill>
                  <a:schemeClr val="tx1"/>
                </a:solidFill>
              </a:rPr>
              <a:t>研修会</a:t>
            </a:r>
            <a:endParaRPr lang="en-US" altLang="ja-JP" sz="1050" dirty="0">
              <a:solidFill>
                <a:schemeClr val="tx1"/>
              </a:solidFill>
            </a:endParaRPr>
          </a:p>
        </p:txBody>
      </p:sp>
      <p:sp>
        <p:nvSpPr>
          <p:cNvPr id="44" name="角丸四角形 43"/>
          <p:cNvSpPr/>
          <p:nvPr/>
        </p:nvSpPr>
        <p:spPr>
          <a:xfrm>
            <a:off x="2479953" y="3724175"/>
            <a:ext cx="983741" cy="7668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b="1" dirty="0">
              <a:solidFill>
                <a:schemeClr val="tx1"/>
              </a:solidFill>
            </a:endParaRPr>
          </a:p>
          <a:p>
            <a:pPr algn="ctr"/>
            <a:r>
              <a:rPr lang="ja-JP" altLang="en-US" sz="1200" dirty="0">
                <a:solidFill>
                  <a:schemeClr val="tx1"/>
                </a:solidFill>
              </a:rPr>
              <a:t>②</a:t>
            </a:r>
            <a:r>
              <a:rPr lang="ja-JP" altLang="en-US" sz="1100" dirty="0">
                <a:solidFill>
                  <a:schemeClr val="tx1"/>
                </a:solidFill>
              </a:rPr>
              <a:t>病院</a:t>
            </a:r>
            <a:endParaRPr lang="en-US" altLang="ja-JP" sz="1100" dirty="0">
              <a:solidFill>
                <a:schemeClr val="tx1"/>
              </a:solidFill>
            </a:endParaRPr>
          </a:p>
          <a:p>
            <a:pPr algn="ctr"/>
            <a:r>
              <a:rPr lang="ja-JP" altLang="en-US" sz="1100" dirty="0">
                <a:solidFill>
                  <a:schemeClr val="tx1"/>
                </a:solidFill>
              </a:rPr>
              <a:t>連絡会</a:t>
            </a:r>
            <a:endParaRPr lang="en-US" altLang="ja-JP" sz="1100" dirty="0">
              <a:solidFill>
                <a:schemeClr val="tx1"/>
              </a:solidFill>
            </a:endParaRPr>
          </a:p>
          <a:p>
            <a:pPr algn="ctr"/>
            <a:r>
              <a:rPr lang="ja-JP" altLang="en-US" sz="1100" dirty="0">
                <a:solidFill>
                  <a:schemeClr val="tx1"/>
                </a:solidFill>
              </a:rPr>
              <a:t>（資料説明）</a:t>
            </a:r>
            <a:endParaRPr lang="en-US" altLang="ja-JP" sz="1100" dirty="0">
              <a:solidFill>
                <a:schemeClr val="tx1"/>
              </a:solidFill>
            </a:endParaRPr>
          </a:p>
          <a:p>
            <a:pPr algn="ctr"/>
            <a:endParaRPr lang="en-US" altLang="ja-JP" sz="1200" b="1" dirty="0">
              <a:solidFill>
                <a:schemeClr val="tx1"/>
              </a:solidFill>
            </a:endParaRPr>
          </a:p>
        </p:txBody>
      </p:sp>
      <p:sp>
        <p:nvSpPr>
          <p:cNvPr id="38" name="角丸四角形 37"/>
          <p:cNvSpPr/>
          <p:nvPr/>
        </p:nvSpPr>
        <p:spPr>
          <a:xfrm>
            <a:off x="2478689" y="2996951"/>
            <a:ext cx="947232" cy="624051"/>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①</a:t>
            </a:r>
            <a:r>
              <a:rPr lang="ja-JP" altLang="en-US" sz="1100" dirty="0">
                <a:solidFill>
                  <a:schemeClr val="tx1"/>
                </a:solidFill>
              </a:rPr>
              <a:t>医療・</a:t>
            </a:r>
            <a:endParaRPr lang="en-US" altLang="ja-JP" sz="1100" dirty="0">
              <a:solidFill>
                <a:schemeClr val="tx1"/>
              </a:solidFill>
            </a:endParaRPr>
          </a:p>
          <a:p>
            <a:pPr algn="ctr"/>
            <a:r>
              <a:rPr lang="ja-JP" altLang="en-US" sz="1100" dirty="0">
                <a:solidFill>
                  <a:schemeClr val="tx1"/>
                </a:solidFill>
              </a:rPr>
              <a:t>病床</a:t>
            </a:r>
            <a:endParaRPr lang="en-US" altLang="ja-JP" sz="1100" dirty="0">
              <a:solidFill>
                <a:schemeClr val="tx1"/>
              </a:solidFill>
            </a:endParaRPr>
          </a:p>
          <a:p>
            <a:pPr algn="ctr"/>
            <a:r>
              <a:rPr lang="ja-JP" altLang="en-US" sz="1100" dirty="0">
                <a:solidFill>
                  <a:schemeClr val="tx1"/>
                </a:solidFill>
              </a:rPr>
              <a:t>懇話会</a:t>
            </a:r>
            <a:endParaRPr lang="en-US" altLang="ja-JP" sz="1100" dirty="0">
              <a:solidFill>
                <a:schemeClr val="tx1"/>
              </a:solidFill>
            </a:endParaRPr>
          </a:p>
        </p:txBody>
      </p:sp>
      <p:sp>
        <p:nvSpPr>
          <p:cNvPr id="54" name="角丸四角形 53"/>
          <p:cNvSpPr/>
          <p:nvPr/>
        </p:nvSpPr>
        <p:spPr>
          <a:xfrm>
            <a:off x="2881318" y="2569875"/>
            <a:ext cx="1287920" cy="381297"/>
          </a:xfrm>
          <a:prstGeom prst="roundRect">
            <a:avLst>
              <a:gd name="adj" fmla="val 1928"/>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在宅医療</a:t>
            </a:r>
            <a:endParaRPr lang="en-US" altLang="ja-JP" sz="1100" dirty="0">
              <a:solidFill>
                <a:schemeClr val="tx1"/>
              </a:solidFill>
            </a:endParaRPr>
          </a:p>
          <a:p>
            <a:pPr algn="ctr"/>
            <a:r>
              <a:rPr lang="ja-JP" altLang="en-US" sz="1100" dirty="0">
                <a:solidFill>
                  <a:schemeClr val="tx1"/>
                </a:solidFill>
              </a:rPr>
              <a:t>懇話会</a:t>
            </a:r>
            <a:endParaRPr lang="en-US" altLang="ja-JP" sz="1100" dirty="0">
              <a:solidFill>
                <a:schemeClr val="tx1"/>
              </a:solidFill>
            </a:endParaRPr>
          </a:p>
        </p:txBody>
      </p:sp>
      <p:cxnSp>
        <p:nvCxnSpPr>
          <p:cNvPr id="71" name="直線コネクタ 70">
            <a:extLst>
              <a:ext uri="{FF2B5EF4-FFF2-40B4-BE49-F238E27FC236}">
                <a16:creationId xmlns="" xmlns:a16="http://schemas.microsoft.com/office/drawing/2014/main" id="{B6F28F88-DE6B-4BF5-AA52-7C38E6A32002}"/>
              </a:ext>
            </a:extLst>
          </p:cNvPr>
          <p:cNvCxnSpPr/>
          <p:nvPr/>
        </p:nvCxnSpPr>
        <p:spPr>
          <a:xfrm>
            <a:off x="6732240" y="3734894"/>
            <a:ext cx="0" cy="177210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直線矢印コネクタ 76">
            <a:extLst>
              <a:ext uri="{FF2B5EF4-FFF2-40B4-BE49-F238E27FC236}">
                <a16:creationId xmlns="" xmlns:a16="http://schemas.microsoft.com/office/drawing/2014/main" id="{9E628F29-AAB9-48C2-8DF4-6E41598287F7}"/>
              </a:ext>
            </a:extLst>
          </p:cNvPr>
          <p:cNvCxnSpPr>
            <a:cxnSpLocks/>
          </p:cNvCxnSpPr>
          <p:nvPr/>
        </p:nvCxnSpPr>
        <p:spPr>
          <a:xfrm>
            <a:off x="7308304" y="5506870"/>
            <a:ext cx="29282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 xmlns:a16="http://schemas.microsoft.com/office/drawing/2014/main" id="{B885682F-3879-47DC-875E-37234F9B9414}"/>
              </a:ext>
            </a:extLst>
          </p:cNvPr>
          <p:cNvCxnSpPr>
            <a:cxnSpLocks/>
          </p:cNvCxnSpPr>
          <p:nvPr/>
        </p:nvCxnSpPr>
        <p:spPr>
          <a:xfrm>
            <a:off x="7959882" y="5503779"/>
            <a:ext cx="1758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 xmlns:a16="http://schemas.microsoft.com/office/drawing/2014/main" id="{0EE095B2-C47D-4527-8F35-A2624B91AAD6}"/>
              </a:ext>
            </a:extLst>
          </p:cNvPr>
          <p:cNvCxnSpPr>
            <a:cxnSpLocks/>
          </p:cNvCxnSpPr>
          <p:nvPr/>
        </p:nvCxnSpPr>
        <p:spPr>
          <a:xfrm>
            <a:off x="7205579" y="3168513"/>
            <a:ext cx="106882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 xmlns:a16="http://schemas.microsoft.com/office/drawing/2014/main" id="{21D04682-9A60-4BBA-A5CB-3DEDAFCEDF0D}"/>
              </a:ext>
            </a:extLst>
          </p:cNvPr>
          <p:cNvCxnSpPr>
            <a:cxnSpLocks/>
          </p:cNvCxnSpPr>
          <p:nvPr/>
        </p:nvCxnSpPr>
        <p:spPr>
          <a:xfrm>
            <a:off x="8262656" y="3161982"/>
            <a:ext cx="23498" cy="14214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 xmlns:a16="http://schemas.microsoft.com/office/drawing/2014/main" id="{113CF2CE-AD0D-4AE0-93C9-D5AC9AF6EB29}"/>
              </a:ext>
            </a:extLst>
          </p:cNvPr>
          <p:cNvSpPr txBox="1"/>
          <p:nvPr/>
        </p:nvSpPr>
        <p:spPr>
          <a:xfrm>
            <a:off x="8518345" y="5032861"/>
            <a:ext cx="378499" cy="430887"/>
          </a:xfrm>
          <a:prstGeom prst="rect">
            <a:avLst/>
          </a:prstGeom>
          <a:noFill/>
        </p:spPr>
        <p:txBody>
          <a:bodyPr vert="horz" wrap="square" rtlCol="0">
            <a:spAutoFit/>
          </a:bodyPr>
          <a:lstStyle/>
          <a:p>
            <a:pPr algn="ctr"/>
            <a:r>
              <a:rPr kumimoji="1" lang="ja-JP" altLang="en-US" sz="1100" dirty="0"/>
              <a:t>答申</a:t>
            </a:r>
          </a:p>
        </p:txBody>
      </p:sp>
      <p:sp>
        <p:nvSpPr>
          <p:cNvPr id="103" name="テキスト ボックス 102">
            <a:extLst>
              <a:ext uri="{FF2B5EF4-FFF2-40B4-BE49-F238E27FC236}">
                <a16:creationId xmlns="" xmlns:a16="http://schemas.microsoft.com/office/drawing/2014/main" id="{9D1F90AB-4D3C-4BB2-A67F-64EDDA80185F}"/>
              </a:ext>
            </a:extLst>
          </p:cNvPr>
          <p:cNvSpPr txBox="1"/>
          <p:nvPr/>
        </p:nvSpPr>
        <p:spPr>
          <a:xfrm>
            <a:off x="6707696" y="4078981"/>
            <a:ext cx="1068826" cy="430887"/>
          </a:xfrm>
          <a:prstGeom prst="rect">
            <a:avLst/>
          </a:prstGeom>
          <a:noFill/>
        </p:spPr>
        <p:txBody>
          <a:bodyPr vert="horz" wrap="square" rtlCol="0">
            <a:spAutoFit/>
          </a:bodyPr>
          <a:lstStyle/>
          <a:p>
            <a:pPr algn="ctr"/>
            <a:r>
              <a:rPr kumimoji="1" lang="ja-JP" altLang="en-US" sz="1100" dirty="0"/>
              <a:t>外来医療計画（案）作成</a:t>
            </a:r>
          </a:p>
        </p:txBody>
      </p:sp>
      <p:cxnSp>
        <p:nvCxnSpPr>
          <p:cNvPr id="66" name="直線矢印コネクタ 65">
            <a:extLst>
              <a:ext uri="{FF2B5EF4-FFF2-40B4-BE49-F238E27FC236}">
                <a16:creationId xmlns="" xmlns:a16="http://schemas.microsoft.com/office/drawing/2014/main" id="{B885682F-3879-47DC-875E-37234F9B9414}"/>
              </a:ext>
            </a:extLst>
          </p:cNvPr>
          <p:cNvCxnSpPr>
            <a:cxnSpLocks/>
          </p:cNvCxnSpPr>
          <p:nvPr/>
        </p:nvCxnSpPr>
        <p:spPr>
          <a:xfrm>
            <a:off x="6738860" y="5503779"/>
            <a:ext cx="248778" cy="3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6648681" y="4706292"/>
            <a:ext cx="662530" cy="1874589"/>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wrap="square" tIns="108000" bIns="72000" rtlCol="0" anchor="ctr" anchorCtr="0">
            <a:noAutofit/>
          </a:bodyPr>
          <a:lstStyle/>
          <a:p>
            <a:r>
              <a:rPr lang="ja-JP" altLang="en-US" sz="1050" dirty="0"/>
              <a:t>　　　パブリックコメント</a:t>
            </a:r>
            <a:endParaRPr lang="en-US" altLang="ja-JP" sz="1050" dirty="0"/>
          </a:p>
          <a:p>
            <a:r>
              <a:rPr lang="ja-JP" altLang="en-US" sz="1050" dirty="0"/>
              <a:t>医師確保計画・外来医療計画</a:t>
            </a:r>
            <a:endParaRPr lang="en-US" altLang="ja-JP" sz="1050" dirty="0"/>
          </a:p>
        </p:txBody>
      </p:sp>
      <p:sp>
        <p:nvSpPr>
          <p:cNvPr id="102" name="テキスト ボックス 101"/>
          <p:cNvSpPr txBox="1"/>
          <p:nvPr/>
        </p:nvSpPr>
        <p:spPr>
          <a:xfrm>
            <a:off x="8157374" y="4680828"/>
            <a:ext cx="662530" cy="1874589"/>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eaVert" wrap="square" tIns="108000" bIns="72000" rtlCol="0" anchor="ctr" anchorCtr="0">
            <a:noAutofit/>
          </a:bodyPr>
          <a:lstStyle/>
          <a:p>
            <a:r>
              <a:rPr lang="ja-JP" altLang="en-US" sz="800" dirty="0"/>
              <a:t>（医師確保計画・外来医療計画追加）</a:t>
            </a:r>
            <a:endParaRPr lang="en-US" altLang="ja-JP" sz="800" dirty="0"/>
          </a:p>
          <a:p>
            <a:r>
              <a:rPr lang="ja-JP" altLang="en-US" sz="1050" dirty="0"/>
              <a:t>第７次医療計画改定</a:t>
            </a:r>
            <a:endParaRPr lang="en-US" altLang="ja-JP" sz="1050" dirty="0"/>
          </a:p>
        </p:txBody>
      </p:sp>
      <p:sp>
        <p:nvSpPr>
          <p:cNvPr id="69" name="テキスト ボックス 68"/>
          <p:cNvSpPr txBox="1"/>
          <p:nvPr/>
        </p:nvSpPr>
        <p:spPr>
          <a:xfrm>
            <a:off x="7882373" y="5097957"/>
            <a:ext cx="353943" cy="374735"/>
          </a:xfrm>
          <a:prstGeom prst="rect">
            <a:avLst/>
          </a:prstGeom>
          <a:noFill/>
        </p:spPr>
        <p:txBody>
          <a:bodyPr vert="eaVert" wrap="square" rtlCol="0">
            <a:spAutoFit/>
          </a:bodyPr>
          <a:lstStyle/>
          <a:p>
            <a:pPr algn="ctr"/>
            <a:r>
              <a:rPr lang="ja-JP" altLang="en-US" sz="1100" dirty="0"/>
              <a:t>答申</a:t>
            </a:r>
            <a:endParaRPr kumimoji="1" lang="ja-JP" altLang="en-US" sz="1100" dirty="0"/>
          </a:p>
        </p:txBody>
      </p:sp>
      <p:sp>
        <p:nvSpPr>
          <p:cNvPr id="70" name="テキスト ボックス 69"/>
          <p:cNvSpPr txBox="1"/>
          <p:nvPr/>
        </p:nvSpPr>
        <p:spPr>
          <a:xfrm>
            <a:off x="7366242" y="2898474"/>
            <a:ext cx="1224091" cy="261610"/>
          </a:xfrm>
          <a:prstGeom prst="rect">
            <a:avLst/>
          </a:prstGeom>
          <a:noFill/>
        </p:spPr>
        <p:txBody>
          <a:bodyPr vert="horz" wrap="square" rtlCol="0">
            <a:spAutoFit/>
          </a:bodyPr>
          <a:lstStyle/>
          <a:p>
            <a:pPr algn="ctr"/>
            <a:r>
              <a:rPr lang="ja-JP" altLang="en-US" sz="1100" dirty="0"/>
              <a:t>報告</a:t>
            </a:r>
            <a:endParaRPr kumimoji="1" lang="ja-JP" altLang="en-US" sz="1100" dirty="0"/>
          </a:p>
        </p:txBody>
      </p:sp>
      <p:cxnSp>
        <p:nvCxnSpPr>
          <p:cNvPr id="76" name="直線矢印コネクタ 75"/>
          <p:cNvCxnSpPr>
            <a:cxnSpLocks/>
          </p:cNvCxnSpPr>
          <p:nvPr/>
        </p:nvCxnSpPr>
        <p:spPr>
          <a:xfrm>
            <a:off x="3707859" y="5285324"/>
            <a:ext cx="0" cy="2865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3326499" y="4260617"/>
            <a:ext cx="1224091" cy="261610"/>
          </a:xfrm>
          <a:prstGeom prst="rect">
            <a:avLst/>
          </a:prstGeom>
          <a:noFill/>
        </p:spPr>
        <p:txBody>
          <a:bodyPr vert="horz" wrap="square" rtlCol="0">
            <a:spAutoFit/>
          </a:bodyPr>
          <a:lstStyle/>
          <a:p>
            <a:pPr algn="ctr"/>
            <a:r>
              <a:rPr lang="ja-JP" altLang="en-US" sz="1100" dirty="0"/>
              <a:t>提出</a:t>
            </a:r>
            <a:endParaRPr kumimoji="1" lang="ja-JP" altLang="en-US" sz="1100" dirty="0"/>
          </a:p>
        </p:txBody>
      </p:sp>
      <p:sp>
        <p:nvSpPr>
          <p:cNvPr id="84" name="テキスト ボックス 83"/>
          <p:cNvSpPr txBox="1"/>
          <p:nvPr/>
        </p:nvSpPr>
        <p:spPr>
          <a:xfrm>
            <a:off x="1915841" y="2575549"/>
            <a:ext cx="1224091" cy="261610"/>
          </a:xfrm>
          <a:prstGeom prst="rect">
            <a:avLst/>
          </a:prstGeom>
          <a:noFill/>
        </p:spPr>
        <p:txBody>
          <a:bodyPr vert="horz" wrap="square" rtlCol="0">
            <a:spAutoFit/>
          </a:bodyPr>
          <a:lstStyle/>
          <a:p>
            <a:pPr algn="ctr"/>
            <a:r>
              <a:rPr lang="ja-JP" altLang="en-US" sz="1100" dirty="0"/>
              <a:t>提出依頼</a:t>
            </a:r>
            <a:endParaRPr kumimoji="1" lang="ja-JP" altLang="en-US" sz="1100" dirty="0"/>
          </a:p>
        </p:txBody>
      </p:sp>
      <p:cxnSp>
        <p:nvCxnSpPr>
          <p:cNvPr id="89" name="直線矢印コネクタ 88"/>
          <p:cNvCxnSpPr>
            <a:cxnSpLocks/>
          </p:cNvCxnSpPr>
          <p:nvPr/>
        </p:nvCxnSpPr>
        <p:spPr>
          <a:xfrm>
            <a:off x="2339752" y="3259733"/>
            <a:ext cx="135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864187" y="6342999"/>
            <a:ext cx="5573610" cy="348508"/>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endParaRPr lang="en-US" altLang="ja-JP" sz="1000" dirty="0"/>
          </a:p>
          <a:p>
            <a:pPr algn="ctr"/>
            <a:r>
              <a:rPr lang="ja-JP" altLang="en-US" sz="1000" dirty="0"/>
              <a:t>医師確保計画・外来医療計画（案）作成</a:t>
            </a:r>
            <a:endParaRPr kumimoji="1" lang="en-US" altLang="ja-JP" sz="1000" dirty="0"/>
          </a:p>
          <a:p>
            <a:pPr algn="ctr"/>
            <a:endParaRPr kumimoji="1" lang="ja-JP" altLang="en-US" sz="1000" dirty="0"/>
          </a:p>
        </p:txBody>
      </p:sp>
      <p:cxnSp>
        <p:nvCxnSpPr>
          <p:cNvPr id="94" name="直線矢印コネクタ 93"/>
          <p:cNvCxnSpPr/>
          <p:nvPr/>
        </p:nvCxnSpPr>
        <p:spPr>
          <a:xfrm flipV="1">
            <a:off x="6215434" y="3621002"/>
            <a:ext cx="0" cy="27378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3454614" y="5988296"/>
            <a:ext cx="1314331" cy="319806"/>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000" dirty="0"/>
              <a:t>病床機能報告</a:t>
            </a:r>
            <a:endParaRPr lang="en-US" altLang="ja-JP" sz="1000" dirty="0"/>
          </a:p>
          <a:p>
            <a:pPr algn="ctr"/>
            <a:r>
              <a:rPr lang="ja-JP" altLang="en-US" sz="1000" dirty="0"/>
              <a:t>（最終データ）分析</a:t>
            </a:r>
            <a:endParaRPr lang="en-US" altLang="ja-JP" sz="1000" dirty="0"/>
          </a:p>
        </p:txBody>
      </p:sp>
      <p:sp>
        <p:nvSpPr>
          <p:cNvPr id="40" name="テキスト ボックス 74"/>
          <p:cNvSpPr txBox="1"/>
          <p:nvPr/>
        </p:nvSpPr>
        <p:spPr>
          <a:xfrm>
            <a:off x="880212" y="5825145"/>
            <a:ext cx="1595108" cy="446448"/>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a:t>病床機能報告</a:t>
            </a:r>
            <a:endParaRPr lang="en-US" altLang="ja-JP" sz="1100" dirty="0"/>
          </a:p>
          <a:p>
            <a:pPr algn="ctr"/>
            <a:r>
              <a:rPr lang="ja-JP" altLang="en-US" sz="1000" dirty="0"/>
              <a:t>（暫定データ）分析</a:t>
            </a:r>
            <a:endParaRPr lang="en-US" altLang="ja-JP" sz="1000" dirty="0"/>
          </a:p>
        </p:txBody>
      </p:sp>
      <p:sp>
        <p:nvSpPr>
          <p:cNvPr id="98" name="テキスト ボックス 97"/>
          <p:cNvSpPr txBox="1"/>
          <p:nvPr/>
        </p:nvSpPr>
        <p:spPr>
          <a:xfrm>
            <a:off x="4791695" y="5041805"/>
            <a:ext cx="1057623" cy="430887"/>
          </a:xfrm>
          <a:prstGeom prst="rect">
            <a:avLst/>
          </a:prstGeom>
          <a:noFill/>
        </p:spPr>
        <p:txBody>
          <a:bodyPr vert="horz" wrap="square" rtlCol="0">
            <a:spAutoFit/>
          </a:bodyPr>
          <a:lstStyle/>
          <a:p>
            <a:pPr algn="ctr"/>
            <a:r>
              <a:rPr kumimoji="1" lang="ja-JP" altLang="en-US" sz="1100" dirty="0"/>
              <a:t>外来医療計画</a:t>
            </a:r>
            <a:endParaRPr kumimoji="1" lang="en-US" altLang="ja-JP" sz="1100" dirty="0"/>
          </a:p>
          <a:p>
            <a:pPr algn="ctr"/>
            <a:r>
              <a:rPr lang="ja-JP" altLang="en-US" sz="1100" dirty="0"/>
              <a:t>（案）提示</a:t>
            </a:r>
            <a:endParaRPr kumimoji="1" lang="ja-JP" altLang="en-US" sz="1100" dirty="0"/>
          </a:p>
        </p:txBody>
      </p:sp>
      <p:cxnSp>
        <p:nvCxnSpPr>
          <p:cNvPr id="74" name="直線矢印コネクタ 73">
            <a:extLst>
              <a:ext uri="{FF2B5EF4-FFF2-40B4-BE49-F238E27FC236}">
                <a16:creationId xmlns="" xmlns:a16="http://schemas.microsoft.com/office/drawing/2014/main" id="{A3E0DF77-3DD5-444A-9AF5-BCC4F46B558F}"/>
              </a:ext>
            </a:extLst>
          </p:cNvPr>
          <p:cNvCxnSpPr>
            <a:cxnSpLocks/>
          </p:cNvCxnSpPr>
          <p:nvPr/>
        </p:nvCxnSpPr>
        <p:spPr>
          <a:xfrm flipH="1" flipV="1">
            <a:off x="2085401" y="1915761"/>
            <a:ext cx="25531" cy="3567624"/>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880213" y="5447982"/>
            <a:ext cx="1325424" cy="348508"/>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vert="horz" wrap="square" tIns="108000" bIns="72000" rtlCol="0" anchor="ctr" anchorCtr="0">
            <a:noAutofit/>
          </a:bodyPr>
          <a:lstStyle/>
          <a:p>
            <a:pPr algn="ctr"/>
            <a:endParaRPr lang="en-US" altLang="ja-JP" sz="1000" dirty="0"/>
          </a:p>
          <a:p>
            <a:pPr algn="ctr"/>
            <a:r>
              <a:rPr lang="ja-JP" altLang="en-US" sz="1000" dirty="0"/>
              <a:t>病院プラン等</a:t>
            </a:r>
            <a:endParaRPr lang="en-US" altLang="ja-JP" sz="1000" dirty="0"/>
          </a:p>
          <a:p>
            <a:pPr algn="ctr"/>
            <a:r>
              <a:rPr lang="ja-JP" altLang="en-US" sz="1000" dirty="0"/>
              <a:t>修正フォーマット作成</a:t>
            </a:r>
            <a:endParaRPr kumimoji="1" lang="en-US" altLang="ja-JP" sz="1000" dirty="0"/>
          </a:p>
          <a:p>
            <a:pPr algn="ctr"/>
            <a:endParaRPr kumimoji="1" lang="ja-JP" altLang="en-US" sz="1000" dirty="0"/>
          </a:p>
        </p:txBody>
      </p:sp>
      <p:cxnSp>
        <p:nvCxnSpPr>
          <p:cNvPr id="35" name="直線コネクタ 34">
            <a:extLst>
              <a:ext uri="{FF2B5EF4-FFF2-40B4-BE49-F238E27FC236}">
                <a16:creationId xmlns="" xmlns:a16="http://schemas.microsoft.com/office/drawing/2014/main" id="{3E268A2C-E56B-4528-9F42-24390B978D30}"/>
              </a:ext>
            </a:extLst>
          </p:cNvPr>
          <p:cNvCxnSpPr>
            <a:cxnSpLocks/>
          </p:cNvCxnSpPr>
          <p:nvPr/>
        </p:nvCxnSpPr>
        <p:spPr>
          <a:xfrm>
            <a:off x="3680272" y="1853279"/>
            <a:ext cx="27587" cy="349711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3"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(1)2019</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年度スケジュール</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案</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7" name="角丸四角形 37">
            <a:extLst>
              <a:ext uri="{FF2B5EF4-FFF2-40B4-BE49-F238E27FC236}">
                <a16:creationId xmlns="" xmlns:a16="http://schemas.microsoft.com/office/drawing/2014/main" id="{3BF78BDB-0214-44C8-A2D8-5DF80263DF8F}"/>
              </a:ext>
            </a:extLst>
          </p:cNvPr>
          <p:cNvSpPr/>
          <p:nvPr/>
        </p:nvSpPr>
        <p:spPr>
          <a:xfrm>
            <a:off x="1712877" y="1511742"/>
            <a:ext cx="598583" cy="837606"/>
          </a:xfrm>
          <a:prstGeom prst="roundRect">
            <a:avLst>
              <a:gd name="adj" fmla="val 1928"/>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a:solidFill>
                  <a:schemeClr val="tx1"/>
                </a:solidFill>
              </a:rPr>
              <a:t>開設届けに伴うチェックリスト通知</a:t>
            </a:r>
            <a:endParaRPr lang="en-US" altLang="ja-JP" sz="1100" dirty="0">
              <a:solidFill>
                <a:schemeClr val="tx1"/>
              </a:solidFill>
            </a:endParaRPr>
          </a:p>
        </p:txBody>
      </p:sp>
      <p:sp>
        <p:nvSpPr>
          <p:cNvPr id="2" name="スライド番号プレースホルダー 1"/>
          <p:cNvSpPr>
            <a:spLocks noGrp="1"/>
          </p:cNvSpPr>
          <p:nvPr>
            <p:ph type="sldNum" sz="quarter" idx="12"/>
          </p:nvPr>
        </p:nvSpPr>
        <p:spPr>
          <a:xfrm>
            <a:off x="6979666" y="6462793"/>
            <a:ext cx="2133600" cy="365125"/>
          </a:xfrm>
        </p:spPr>
        <p:txBody>
          <a:bodyPr/>
          <a:lstStyle/>
          <a:p>
            <a:fld id="{A9848611-8FAA-4BFC-BAAD-33CAF1A3E273}" type="slidenum">
              <a:rPr kumimoji="1" lang="ja-JP" altLang="en-US" sz="1800" smtClean="0">
                <a:solidFill>
                  <a:schemeClr val="tx1"/>
                </a:solidFill>
              </a:rPr>
              <a:t>24</a:t>
            </a:fld>
            <a:endParaRPr kumimoji="1" lang="ja-JP" altLang="en-US" sz="1800" dirty="0">
              <a:solidFill>
                <a:schemeClr val="tx1"/>
              </a:solidFill>
            </a:endParaRPr>
          </a:p>
        </p:txBody>
      </p:sp>
    </p:spTree>
    <p:extLst>
      <p:ext uri="{BB962C8B-B14F-4D97-AF65-F5344CB8AC3E}">
        <p14:creationId xmlns:p14="http://schemas.microsoft.com/office/powerpoint/2010/main" val="140960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54708" y="472440"/>
          <a:ext cx="8961834" cy="6385560"/>
        </p:xfrm>
        <a:graphic>
          <a:graphicData uri="http://schemas.openxmlformats.org/drawingml/2006/table">
            <a:tbl>
              <a:tblPr firstRow="1" bandRow="1">
                <a:tableStyleId>{5C22544A-7EE6-4342-B048-85BDC9FD1C3A}</a:tableStyleId>
              </a:tblPr>
              <a:tblGrid>
                <a:gridCol w="353755">
                  <a:extLst>
                    <a:ext uri="{9D8B030D-6E8A-4147-A177-3AD203B41FA5}">
                      <a16:colId xmlns="" xmlns:a16="http://schemas.microsoft.com/office/drawing/2014/main" val="20000"/>
                    </a:ext>
                  </a:extLst>
                </a:gridCol>
                <a:gridCol w="509106">
                  <a:extLst>
                    <a:ext uri="{9D8B030D-6E8A-4147-A177-3AD203B41FA5}">
                      <a16:colId xmlns="" xmlns:a16="http://schemas.microsoft.com/office/drawing/2014/main" val="20001"/>
                    </a:ext>
                  </a:extLst>
                </a:gridCol>
                <a:gridCol w="1733010">
                  <a:extLst>
                    <a:ext uri="{9D8B030D-6E8A-4147-A177-3AD203B41FA5}">
                      <a16:colId xmlns="" xmlns:a16="http://schemas.microsoft.com/office/drawing/2014/main" val="20002"/>
                    </a:ext>
                  </a:extLst>
                </a:gridCol>
                <a:gridCol w="1660801">
                  <a:extLst>
                    <a:ext uri="{9D8B030D-6E8A-4147-A177-3AD203B41FA5}">
                      <a16:colId xmlns="" xmlns:a16="http://schemas.microsoft.com/office/drawing/2014/main" val="20003"/>
                    </a:ext>
                  </a:extLst>
                </a:gridCol>
                <a:gridCol w="1588593">
                  <a:extLst>
                    <a:ext uri="{9D8B030D-6E8A-4147-A177-3AD203B41FA5}">
                      <a16:colId xmlns="" xmlns:a16="http://schemas.microsoft.com/office/drawing/2014/main" val="20004"/>
                    </a:ext>
                  </a:extLst>
                </a:gridCol>
                <a:gridCol w="1558873">
                  <a:extLst>
                    <a:ext uri="{9D8B030D-6E8A-4147-A177-3AD203B41FA5}">
                      <a16:colId xmlns="" xmlns:a16="http://schemas.microsoft.com/office/drawing/2014/main" val="20005"/>
                    </a:ext>
                  </a:extLst>
                </a:gridCol>
                <a:gridCol w="1557696">
                  <a:extLst>
                    <a:ext uri="{9D8B030D-6E8A-4147-A177-3AD203B41FA5}">
                      <a16:colId xmlns="" xmlns:a16="http://schemas.microsoft.com/office/drawing/2014/main" val="20006"/>
                    </a:ext>
                  </a:extLst>
                </a:gridCol>
              </a:tblGrid>
              <a:tr h="399887">
                <a:tc rowSpan="2">
                  <a:txBody>
                    <a:bodyPr/>
                    <a:lstStyle/>
                    <a:p>
                      <a:pPr algn="ct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kumimoji="1" lang="ja-JP" altLang="en-US" sz="900" b="1"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050" dirty="0">
                          <a:solidFill>
                            <a:schemeClr val="bg1"/>
                          </a:solidFill>
                        </a:rPr>
                        <a:t>①医療・病床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b="1" dirty="0">
                          <a:solidFill>
                            <a:schemeClr val="bg1"/>
                          </a:solidFill>
                          <a:effectLst/>
                        </a:rPr>
                        <a:t>②病院連絡会</a:t>
                      </a:r>
                      <a:endParaRPr kumimoji="1" lang="en-US" altLang="ja-JP" sz="1050" b="1" dirty="0">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effectLst/>
                        </a:rPr>
                        <a:t>③病院連絡会</a:t>
                      </a:r>
                      <a:endParaRPr kumimoji="1" lang="en-US" altLang="ja-JP" sz="105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bg1"/>
                          </a:solidFill>
                        </a:rPr>
                        <a:t>④医療・病床</a:t>
                      </a:r>
                      <a:endParaRPr lang="en-US" altLang="ja-JP" sz="1050" dirty="0">
                        <a:solidFill>
                          <a:schemeClr val="bg1"/>
                        </a:solidFill>
                      </a:endParaRPr>
                    </a:p>
                    <a:p>
                      <a:pPr algn="ctr"/>
                      <a:r>
                        <a:rPr lang="ja-JP" altLang="en-US" sz="1050" dirty="0">
                          <a:solidFill>
                            <a:schemeClr val="bg1"/>
                          </a:solidFill>
                        </a:rPr>
                        <a:t>懇話会（部会）</a:t>
                      </a:r>
                      <a:endParaRPr lang="en-US" altLang="ja-JP" sz="105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zh-TW" altLang="en-US" sz="1050" b="1" dirty="0">
                          <a:effectLst/>
                          <a:latin typeface="ＭＳ Ｐゴシック" panose="020B0600070205080204" pitchFamily="50" charset="-128"/>
                          <a:ea typeface="ＭＳ Ｐゴシック" panose="020B0600070205080204" pitchFamily="50" charset="-128"/>
                        </a:rPr>
                        <a:t>⑤保健医療協議会</a:t>
                      </a:r>
                    </a:p>
                    <a:p>
                      <a:pPr algn="ctr"/>
                      <a:r>
                        <a:rPr kumimoji="1" lang="zh-TW" altLang="en-US" sz="1000" b="1" dirty="0">
                          <a:effectLst/>
                          <a:latin typeface="ＭＳ Ｐゴシック" panose="020B0600070205080204" pitchFamily="50" charset="-128"/>
                          <a:ea typeface="ＭＳ Ｐゴシック" panose="020B0600070205080204" pitchFamily="50" charset="-128"/>
                        </a:rPr>
                        <a:t>（地域医療</a:t>
                      </a:r>
                      <a:r>
                        <a:rPr kumimoji="1" lang="ja-JP" altLang="en-US" sz="1000" b="1" dirty="0">
                          <a:effectLst/>
                          <a:latin typeface="ＭＳ Ｐゴシック" panose="020B0600070205080204" pitchFamily="50" charset="-128"/>
                          <a:ea typeface="ＭＳ Ｐゴシック" panose="020B0600070205080204" pitchFamily="50" charset="-128"/>
                        </a:rPr>
                        <a:t>構想</a:t>
                      </a:r>
                      <a:r>
                        <a:rPr kumimoji="1" lang="zh-TW" altLang="en-US" sz="1000" b="1" dirty="0">
                          <a:effectLst/>
                          <a:latin typeface="ＭＳ Ｐゴシック" panose="020B0600070205080204" pitchFamily="50" charset="-128"/>
                          <a:ea typeface="ＭＳ Ｐゴシック" panose="020B0600070205080204" pitchFamily="50" charset="-128"/>
                        </a:rPr>
                        <a:t>調整会議）</a:t>
                      </a:r>
                      <a:endParaRPr kumimoji="1" lang="ja-JP" altLang="en-US" sz="1000" b="1" dirty="0">
                        <a:effectLst/>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64584">
                <a:tc vMerge="1">
                  <a:txBody>
                    <a:bodyPr/>
                    <a:lstStyle/>
                    <a:p>
                      <a:endParaRPr kumimoji="1" lang="ja-JP" altLang="en-US"/>
                    </a:p>
                  </a:txBody>
                  <a:tcPr/>
                </a:tc>
                <a:tc vMerge="1">
                  <a:txBody>
                    <a:bodyPr/>
                    <a:lstStyle/>
                    <a:p>
                      <a:endParaRPr kumimoji="1" lang="ja-JP" altLang="en-US"/>
                    </a:p>
                  </a:txBody>
                  <a:tcPr/>
                </a:tc>
                <a:tc>
                  <a:txBody>
                    <a:bodyPr/>
                    <a:lstStyle/>
                    <a:p>
                      <a:pPr algn="ct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000" b="0" dirty="0">
                          <a:solidFill>
                            <a:schemeClr val="tx1"/>
                          </a:solidFill>
                          <a:latin typeface="+mn-ea"/>
                          <a:ea typeface="+mn-ea"/>
                        </a:rPr>
                        <a:t>8</a:t>
                      </a:r>
                      <a:r>
                        <a:rPr lang="ja-JP" altLang="en-US" sz="1000" b="0" dirty="0">
                          <a:solidFill>
                            <a:schemeClr val="tx1"/>
                          </a:solidFill>
                          <a:latin typeface="+mn-ea"/>
                          <a:ea typeface="+mn-ea"/>
                        </a:rPr>
                        <a:t>月</a:t>
                      </a:r>
                      <a:endParaRPr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effectLst/>
                          <a:latin typeface="+mn-ea"/>
                          <a:ea typeface="+mn-ea"/>
                        </a:rPr>
                        <a:t>11</a:t>
                      </a:r>
                      <a:r>
                        <a:rPr kumimoji="1" lang="ja-JP" altLang="en-US" sz="1000" b="0" dirty="0">
                          <a:solidFill>
                            <a:schemeClr val="tx1"/>
                          </a:solidFill>
                          <a:effectLst/>
                          <a:latin typeface="+mn-ea"/>
                          <a:ea typeface="+mn-ea"/>
                        </a:rPr>
                        <a:t>月</a:t>
                      </a:r>
                      <a:endParaRPr kumimoji="1" lang="en-US" altLang="ja-JP" sz="1000" b="0" dirty="0">
                        <a:solidFill>
                          <a:schemeClr val="tx1"/>
                        </a:solidFill>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a:solidFill>
                            <a:schemeClr val="tx1"/>
                          </a:solidFill>
                          <a:latin typeface="+mn-ea"/>
                          <a:ea typeface="+mn-ea"/>
                        </a:rPr>
                        <a:t>11</a:t>
                      </a:r>
                      <a:r>
                        <a:rPr kumimoji="1" lang="ja-JP" altLang="en-US" sz="1000" b="0" dirty="0">
                          <a:solidFill>
                            <a:schemeClr val="tx1"/>
                          </a:solidFill>
                          <a:latin typeface="+mn-ea"/>
                          <a:ea typeface="+mn-ea"/>
                        </a:rPr>
                        <a:t>月</a:t>
                      </a:r>
                      <a:endParaRPr kumimoji="1" lang="en-US" altLang="ja-JP"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000" b="0" dirty="0">
                          <a:solidFill>
                            <a:schemeClr val="tx1"/>
                          </a:solidFill>
                          <a:effectLst/>
                          <a:latin typeface="+mn-ea"/>
                          <a:ea typeface="+mn-ea"/>
                        </a:rPr>
                        <a:t>12</a:t>
                      </a:r>
                      <a:r>
                        <a:rPr kumimoji="1" lang="ja-JP" altLang="en-US" sz="1000" b="0" dirty="0">
                          <a:solidFill>
                            <a:schemeClr val="tx1"/>
                          </a:solidFill>
                          <a:effectLst/>
                          <a:latin typeface="+mn-ea"/>
                          <a:ea typeface="+mn-ea"/>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235841">
                <a:tc rowSpan="3">
                  <a:txBody>
                    <a:bodyPr/>
                    <a:lstStyle/>
                    <a:p>
                      <a:pPr algn="ctr"/>
                      <a:r>
                        <a:rPr kumimoji="1" lang="ja-JP" altLang="en-US" sz="1000" b="0" dirty="0"/>
                        <a:t>地域医療構想</a:t>
                      </a:r>
                      <a:endParaRPr kumimoji="1" lang="en-US" altLang="ja-JP" sz="10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00" dirty="0"/>
                        <a:t>主な議題</a:t>
                      </a:r>
                      <a:endParaRPr kumimoji="1" lang="en-US" altLang="ja-JP" sz="10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○地域医療構想の進捗状況　</a:t>
                      </a:r>
                      <a:endParaRPr kumimoji="1" lang="en-US" altLang="ja-JP" sz="1000" dirty="0">
                        <a:latin typeface="+mj-ea"/>
                        <a:ea typeface="+mj-ea"/>
                      </a:endParaRPr>
                    </a:p>
                    <a:p>
                      <a:r>
                        <a:rPr kumimoji="1" lang="ja-JP" altLang="en-US" sz="1000" dirty="0">
                          <a:latin typeface="+mj-ea"/>
                          <a:ea typeface="+mj-ea"/>
                        </a:rPr>
                        <a:t>　の確認</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〇医療提供体制と</a:t>
                      </a:r>
                      <a:endParaRPr kumimoji="1" lang="en-US" altLang="ja-JP" sz="1000" dirty="0">
                        <a:latin typeface="+mj-ea"/>
                        <a:ea typeface="+mj-ea"/>
                      </a:endParaRPr>
                    </a:p>
                    <a:p>
                      <a:r>
                        <a:rPr kumimoji="1" lang="ja-JP" altLang="en-US" sz="1000" dirty="0">
                          <a:latin typeface="+mj-ea"/>
                          <a:ea typeface="+mj-ea"/>
                        </a:rPr>
                        <a:t>　診療実績等の確認 </a:t>
                      </a:r>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a:t>
                      </a:r>
                      <a:r>
                        <a:rPr kumimoji="1" lang="ja-JP" altLang="en-US" sz="1000" kern="1200" dirty="0">
                          <a:solidFill>
                            <a:schemeClr val="dk1"/>
                          </a:solidFill>
                          <a:latin typeface="+mj-ea"/>
                          <a:ea typeface="+mn-ea"/>
                          <a:cs typeface="+mn-cs"/>
                        </a:rPr>
                        <a:t>地域医療構想の進捗</a:t>
                      </a:r>
                      <a:endParaRPr kumimoji="1" lang="en-US" altLang="ja-JP" sz="1000" kern="1200" dirty="0">
                        <a:solidFill>
                          <a:schemeClr val="dk1"/>
                        </a:solidFill>
                        <a:latin typeface="+mj-ea"/>
                        <a:ea typeface="+mn-ea"/>
                        <a:cs typeface="+mn-cs"/>
                      </a:endParaRPr>
                    </a:p>
                    <a:p>
                      <a:r>
                        <a:rPr kumimoji="1" lang="ja-JP" altLang="en-US" sz="1000" kern="1200" dirty="0">
                          <a:solidFill>
                            <a:schemeClr val="dk1"/>
                          </a:solidFill>
                          <a:latin typeface="+mj-ea"/>
                          <a:ea typeface="+mn-ea"/>
                          <a:cs typeface="+mn-cs"/>
                        </a:rPr>
                        <a:t>　状況の確認</a:t>
                      </a:r>
                      <a:endParaRPr kumimoji="1" lang="en-US" altLang="ja-JP" sz="1000" dirty="0">
                        <a:latin typeface="+mj-ea"/>
                        <a:ea typeface="+mj-ea"/>
                      </a:endParaRPr>
                    </a:p>
                    <a:p>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〇第２回連絡会の進め方に　</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　ついて</a:t>
                      </a:r>
                      <a:endParaRPr kumimoji="1" lang="en-US" altLang="ja-JP" sz="1000" dirty="0">
                        <a:latin typeface="+mj-ea"/>
                        <a:ea typeface="+mj-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・二次医療圏の現状・課題の共有</a:t>
                      </a:r>
                    </a:p>
                    <a:p>
                      <a:r>
                        <a:rPr kumimoji="1" lang="ja-JP" altLang="en-US" sz="1000" dirty="0">
                          <a:latin typeface="+mj-ea"/>
                          <a:ea typeface="+mj-ea"/>
                        </a:rPr>
                        <a:t>・第２回病院連絡会の進め方・目的についての理解</a:t>
                      </a:r>
                      <a:endParaRPr kumimoji="1" lang="en-US" altLang="ja-JP" sz="10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〇</a:t>
                      </a:r>
                      <a:r>
                        <a:rPr kumimoji="1" lang="en-US" altLang="ja-JP" sz="1000" dirty="0">
                          <a:latin typeface="+mj-ea"/>
                          <a:ea typeface="+mj-ea"/>
                        </a:rPr>
                        <a:t>2025</a:t>
                      </a:r>
                      <a:r>
                        <a:rPr kumimoji="1" lang="ja-JP" altLang="en-US" sz="1000" dirty="0">
                          <a:latin typeface="+mj-ea"/>
                          <a:ea typeface="+mj-ea"/>
                        </a:rPr>
                        <a:t>年に向けた各病院の方向性について</a:t>
                      </a:r>
                      <a:r>
                        <a:rPr kumimoji="1" lang="ja-JP" altLang="en-US" sz="1000" kern="1200" dirty="0">
                          <a:solidFill>
                            <a:schemeClr val="dk1"/>
                          </a:solidFill>
                          <a:latin typeface="+mj-ea"/>
                          <a:ea typeface="+mn-ea"/>
                          <a:cs typeface="+mn-cs"/>
                        </a:rPr>
                        <a:t>（「公立・公的病院の今後のあり方」含む）</a:t>
                      </a: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r>
                        <a:rPr kumimoji="1" lang="ja-JP" altLang="en-US" sz="1000" dirty="0">
                          <a:latin typeface="+mj-ea"/>
                          <a:ea typeface="+mj-ea"/>
                        </a:rPr>
                        <a:t>○医療提供体制の課題に向けた検討</a:t>
                      </a:r>
                      <a:endParaRPr kumimoji="1" lang="en-US" altLang="ja-JP" sz="1000" dirty="0">
                        <a:latin typeface="+mj-ea"/>
                        <a:ea typeface="+mj-ea"/>
                      </a:endParaRPr>
                    </a:p>
                    <a:p>
                      <a:r>
                        <a:rPr kumimoji="1" lang="ja-JP" altLang="en-US" sz="1000" u="sng" dirty="0">
                          <a:solidFill>
                            <a:srgbClr val="FF0000"/>
                          </a:solidFill>
                          <a:latin typeface="+mj-ea"/>
                          <a:ea typeface="+mj-ea"/>
                        </a:rPr>
                        <a:t>〇医師確保計画策定の検討状況の共有</a:t>
                      </a:r>
                      <a:endParaRPr kumimoji="1" lang="en-US" altLang="ja-JP" sz="1000" u="sng" dirty="0">
                        <a:solidFill>
                          <a:srgbClr val="FF0000"/>
                        </a:solidFill>
                        <a:latin typeface="+mj-ea"/>
                        <a:ea typeface="+mj-ea"/>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r>
                        <a:rPr kumimoji="1" lang="ja-JP" altLang="en-US" sz="1000" dirty="0">
                          <a:latin typeface="+mj-ea"/>
                          <a:ea typeface="+mj-ea"/>
                        </a:rPr>
                        <a:t>・</a:t>
                      </a:r>
                      <a:r>
                        <a:rPr kumimoji="1" lang="en-US" altLang="ja-JP" sz="1000" dirty="0">
                          <a:latin typeface="+mj-ea"/>
                          <a:ea typeface="+mj-ea"/>
                        </a:rPr>
                        <a:t>2025</a:t>
                      </a:r>
                      <a:r>
                        <a:rPr kumimoji="1" lang="ja-JP" altLang="en-US" sz="1000" dirty="0">
                          <a:latin typeface="+mj-ea"/>
                          <a:ea typeface="+mj-ea"/>
                        </a:rPr>
                        <a:t>年に向けた各病院の方向性の共有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〇</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年に向けた各病院の方向性について（「公立・公的病院の今後のあり方」含む）</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○医療提供体制の課題に向けた検討</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sng" kern="1200" dirty="0">
                          <a:solidFill>
                            <a:srgbClr val="FF0000"/>
                          </a:solidFill>
                          <a:latin typeface="+mj-ea"/>
                          <a:ea typeface="+mn-ea"/>
                          <a:cs typeface="+mn-cs"/>
                        </a:rPr>
                        <a:t>〇医師確保計画策定の検討状況の共有</a:t>
                      </a:r>
                      <a:endParaRPr kumimoji="1" lang="en-US" altLang="ja-JP" sz="1000" u="sng" kern="1200" dirty="0">
                        <a:solidFill>
                          <a:srgbClr val="FF0000"/>
                        </a:solidFill>
                        <a:latin typeface="+mj-ea"/>
                        <a:ea typeface="+mn-ea"/>
                        <a:cs typeface="+mn-cs"/>
                      </a:endParaRPr>
                    </a:p>
                    <a:p>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年に向けた各病院の方向性の共有</a:t>
                      </a:r>
                    </a:p>
                    <a:p>
                      <a:r>
                        <a:rPr kumimoji="1" lang="ja-JP" altLang="en-US" sz="1000" dirty="0">
                          <a:latin typeface="+mj-ea"/>
                          <a:ea typeface="+mj-ea"/>
                        </a:rPr>
                        <a:t>・各病院の過剰な病床への転換・非稼働病床への対応について検討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〇</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年に向けた各病院の方向性について（「公立・公的病院の今後のあり方」含む）</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endParaRPr kumimoji="1" lang="en-US" altLang="ja-JP" sz="10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j-ea"/>
                          <a:ea typeface="+mn-ea"/>
                          <a:cs typeface="+mn-cs"/>
                        </a:rPr>
                        <a:t>○医療提供体制の課題に向けた検討</a:t>
                      </a:r>
                      <a:endParaRPr kumimoji="1" lang="en-US" altLang="ja-JP" sz="1000" kern="1200" dirty="0">
                        <a:solidFill>
                          <a:schemeClr val="dk1"/>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sng" kern="1200" dirty="0">
                          <a:solidFill>
                            <a:srgbClr val="FF0000"/>
                          </a:solidFill>
                          <a:latin typeface="+mj-ea"/>
                          <a:ea typeface="+mn-ea"/>
                          <a:cs typeface="+mn-cs"/>
                        </a:rPr>
                        <a:t>〇医師確保計画策定の検討状況の共有</a:t>
                      </a:r>
                      <a:endParaRPr kumimoji="1" lang="en-US" altLang="ja-JP" sz="1000" u="sng" kern="1200" dirty="0">
                        <a:solidFill>
                          <a:srgbClr val="FF0000"/>
                        </a:solidFill>
                        <a:latin typeface="+mj-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dirty="0">
                        <a:latin typeface="+mj-ea"/>
                        <a:ea typeface="+mj-ea"/>
                      </a:endParaRPr>
                    </a:p>
                    <a:p>
                      <a:r>
                        <a:rPr kumimoji="1" lang="en-US" altLang="ja-JP" sz="1000" dirty="0">
                          <a:latin typeface="+mj-ea"/>
                          <a:ea typeface="+mj-ea"/>
                        </a:rPr>
                        <a:t>【</a:t>
                      </a:r>
                      <a:r>
                        <a:rPr kumimoji="1" lang="ja-JP" altLang="en-US" sz="1000" dirty="0">
                          <a:latin typeface="+mj-ea"/>
                          <a:ea typeface="+mj-ea"/>
                        </a:rPr>
                        <a:t>趣旨</a:t>
                      </a:r>
                      <a:r>
                        <a:rPr kumimoji="1" lang="en-US" altLang="ja-JP" sz="1000" dirty="0">
                          <a:latin typeface="+mj-ea"/>
                          <a:ea typeface="+mj-ea"/>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j-ea"/>
                          <a:ea typeface="+mj-ea"/>
                        </a:rPr>
                        <a:t>・</a:t>
                      </a:r>
                      <a:r>
                        <a:rPr kumimoji="1" lang="en-US" altLang="ja-JP" sz="1000" kern="1200" dirty="0">
                          <a:solidFill>
                            <a:schemeClr val="dk1"/>
                          </a:solidFill>
                          <a:latin typeface="+mj-ea"/>
                          <a:ea typeface="+mn-ea"/>
                          <a:cs typeface="+mn-cs"/>
                        </a:rPr>
                        <a:t>2025</a:t>
                      </a:r>
                      <a:r>
                        <a:rPr kumimoji="1" lang="ja-JP" altLang="en-US" sz="1000" kern="1200" dirty="0">
                          <a:solidFill>
                            <a:schemeClr val="dk1"/>
                          </a:solidFill>
                          <a:latin typeface="+mj-ea"/>
                          <a:ea typeface="+mn-ea"/>
                          <a:cs typeface="+mn-cs"/>
                        </a:rPr>
                        <a:t>年に向けた各病院の方向性の共有</a:t>
                      </a:r>
                    </a:p>
                    <a:p>
                      <a:r>
                        <a:rPr kumimoji="1" lang="ja-JP" altLang="en-US" sz="1000" kern="1200" dirty="0">
                          <a:solidFill>
                            <a:schemeClr val="dk1"/>
                          </a:solidFill>
                          <a:latin typeface="+mj-ea"/>
                          <a:ea typeface="+mn-ea"/>
                          <a:cs typeface="+mn-cs"/>
                        </a:rPr>
                        <a:t>・各病院の過剰な病床への転換・非稼働病床への対応について検討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55455">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b="0" dirty="0"/>
                        <a:t>病床転換</a:t>
                      </a:r>
                      <a:endParaRPr kumimoji="1" lang="en-US" altLang="ja-JP" sz="900" b="0" dirty="0"/>
                    </a:p>
                    <a:p>
                      <a:pPr algn="ctr"/>
                      <a:r>
                        <a:rPr kumimoji="1" lang="ja-JP" altLang="en-US" sz="900" b="0" dirty="0"/>
                        <a:t>補助金</a:t>
                      </a:r>
                      <a:endParaRPr kumimoji="1" lang="en-US" altLang="ja-JP" sz="9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kern="1200" dirty="0">
                          <a:solidFill>
                            <a:schemeClr val="dk1"/>
                          </a:solidFill>
                          <a:latin typeface="+mj-ea"/>
                          <a:ea typeface="+mn-ea"/>
                          <a:cs typeface="+mn-cs"/>
                        </a:rPr>
                        <a:t>〇病床転換補助金事業の</a:t>
                      </a:r>
                      <a:endParaRPr kumimoji="1" lang="en-US" altLang="ja-JP" sz="900" kern="1200" dirty="0">
                        <a:solidFill>
                          <a:schemeClr val="dk1"/>
                        </a:solidFill>
                        <a:latin typeface="+mj-ea"/>
                        <a:ea typeface="+mn-ea"/>
                        <a:cs typeface="+mn-cs"/>
                      </a:endParaRPr>
                    </a:p>
                    <a:p>
                      <a:r>
                        <a:rPr kumimoji="1" lang="ja-JP" altLang="en-US" sz="900" kern="1200" dirty="0">
                          <a:solidFill>
                            <a:schemeClr val="dk1"/>
                          </a:solidFill>
                          <a:latin typeface="+mj-ea"/>
                          <a:ea typeface="+mn-ea"/>
                          <a:cs typeface="+mn-cs"/>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〇病床転換補助金事業の</a:t>
                      </a:r>
                      <a:endParaRPr kumimoji="1" lang="en-US" altLang="ja-JP" sz="900" dirty="0">
                        <a:latin typeface="+mj-ea"/>
                        <a:ea typeface="+mj-ea"/>
                      </a:endParaRPr>
                    </a:p>
                    <a:p>
                      <a:r>
                        <a:rPr kumimoji="1" lang="ja-JP" altLang="en-US" sz="900" dirty="0">
                          <a:latin typeface="+mj-ea"/>
                          <a:ea typeface="+mj-ea"/>
                        </a:rPr>
                        <a:t>　説明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r"/>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 xmlns:a16="http://schemas.microsoft.com/office/drawing/2014/main" val="10004"/>
                  </a:ext>
                </a:extLst>
              </a:tr>
              <a:tr h="308912">
                <a:tc v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700" b="0" dirty="0"/>
                        <a:t>基金</a:t>
                      </a:r>
                      <a:endParaRPr kumimoji="1" lang="en-US" altLang="ja-JP" sz="700" b="0" dirty="0"/>
                    </a:p>
                    <a:p>
                      <a:pPr algn="ctr"/>
                      <a:r>
                        <a:rPr kumimoji="1" lang="ja-JP" altLang="en-US" sz="700" b="0" dirty="0"/>
                        <a:t>ＰＤＣＡ</a:t>
                      </a:r>
                      <a:endParaRPr kumimoji="1" lang="en-US" altLang="ja-JP" sz="7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900" dirty="0">
                          <a:latin typeface="+mj-ea"/>
                          <a:ea typeface="+mj-ea"/>
                        </a:rPr>
                        <a:t>〇地域医療介護総合確保基金の意見聴収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l"/>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extLst>
                  <a:ext uri="{0D108BD9-81ED-4DB2-BD59-A6C34878D82A}">
                    <a16:rowId xmlns="" xmlns:a16="http://schemas.microsoft.com/office/drawing/2014/main" val="10005"/>
                  </a:ext>
                </a:extLst>
              </a:tr>
              <a:tr h="622047">
                <a:tc gridSpan="2">
                  <a:txBody>
                    <a:bodyPr/>
                    <a:lstStyle/>
                    <a:p>
                      <a:pPr algn="ctr"/>
                      <a:r>
                        <a:rPr kumimoji="1" lang="ja-JP" altLang="en-US" sz="800" b="0" dirty="0"/>
                        <a:t>医療</a:t>
                      </a:r>
                      <a:endParaRPr kumimoji="1" lang="en-US" altLang="ja-JP" sz="800" b="0" dirty="0"/>
                    </a:p>
                    <a:p>
                      <a:pPr algn="ctr"/>
                      <a:r>
                        <a:rPr kumimoji="1" lang="ja-JP" altLang="en-US" sz="800" b="0" dirty="0"/>
                        <a:t>計画</a:t>
                      </a:r>
                      <a:endParaRPr kumimoji="1" lang="en-US" altLang="ja-JP" sz="8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en-US" altLang="ja-JP" sz="1100" b="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r>
                        <a:rPr kumimoji="1" lang="ja-JP" altLang="en-US" sz="900" dirty="0">
                          <a:latin typeface="+mj-ea"/>
                          <a:ea typeface="+mj-ea"/>
                        </a:rPr>
                        <a:t>○外来医療計画策定に</a:t>
                      </a:r>
                      <a:endParaRPr kumimoji="1" lang="en-US" altLang="ja-JP" sz="900" dirty="0">
                        <a:latin typeface="+mj-ea"/>
                        <a:ea typeface="+mj-ea"/>
                      </a:endParaRPr>
                    </a:p>
                    <a:p>
                      <a:r>
                        <a:rPr kumimoji="1" lang="ja-JP" altLang="en-US" sz="900" dirty="0">
                          <a:latin typeface="+mj-ea"/>
                          <a:ea typeface="+mj-ea"/>
                        </a:rPr>
                        <a:t>　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endParaRPr kumimoji="1" lang="ja-JP" altLang="en-US" sz="900" dirty="0">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ap="flat" cmpd="sng" algn="ctr">
                      <a:noFill/>
                      <a:prstDash val="solid"/>
                      <a:round/>
                      <a:headEnd type="none" w="med" len="med"/>
                      <a:tailEnd type="none" w="med" len="me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　</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〇医療計画における圏域での取組の進捗管理</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○外来医療計画（案）</a:t>
                      </a:r>
                      <a:endParaRPr kumimoji="1" lang="en-US" altLang="ja-JP" sz="900" dirty="0">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j-ea"/>
                          <a:ea typeface="+mj-ea"/>
                        </a:rPr>
                        <a:t>　について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2" name="角丸四角形 1"/>
          <p:cNvSpPr/>
          <p:nvPr/>
        </p:nvSpPr>
        <p:spPr>
          <a:xfrm>
            <a:off x="4435313" y="1811182"/>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会議の議題</a:t>
            </a:r>
          </a:p>
        </p:txBody>
      </p:sp>
      <p:sp>
        <p:nvSpPr>
          <p:cNvPr id="3" name="スライド番号プレースホルダー 2"/>
          <p:cNvSpPr>
            <a:spLocks noGrp="1"/>
          </p:cNvSpPr>
          <p:nvPr>
            <p:ph type="sldNum" sz="quarter" idx="12"/>
          </p:nvPr>
        </p:nvSpPr>
        <p:spPr>
          <a:xfrm>
            <a:off x="6976827" y="6498139"/>
            <a:ext cx="2133600" cy="365125"/>
          </a:xfrm>
        </p:spPr>
        <p:txBody>
          <a:bodyPr/>
          <a:lstStyle/>
          <a:p>
            <a:fld id="{A9848611-8FAA-4BFC-BAAD-33CAF1A3E273}" type="slidenum">
              <a:rPr kumimoji="1" lang="ja-JP" altLang="en-US" sz="1800" smtClean="0">
                <a:solidFill>
                  <a:schemeClr val="tx1"/>
                </a:solidFill>
              </a:rPr>
              <a:t>25</a:t>
            </a:fld>
            <a:endParaRPr kumimoji="1" lang="ja-JP" altLang="en-US" sz="1800" dirty="0">
              <a:solidFill>
                <a:schemeClr val="tx1"/>
              </a:solidFill>
            </a:endParaRPr>
          </a:p>
        </p:txBody>
      </p:sp>
      <p:sp>
        <p:nvSpPr>
          <p:cNvPr id="9" name="角丸四角形 8"/>
          <p:cNvSpPr/>
          <p:nvPr/>
        </p:nvSpPr>
        <p:spPr>
          <a:xfrm>
            <a:off x="4400339" y="3274107"/>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0" name="角丸四角形 9"/>
          <p:cNvSpPr/>
          <p:nvPr/>
        </p:nvSpPr>
        <p:spPr>
          <a:xfrm>
            <a:off x="6016786"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3" name="角丸四角形 12"/>
          <p:cNvSpPr/>
          <p:nvPr/>
        </p:nvSpPr>
        <p:spPr>
          <a:xfrm>
            <a:off x="5993110" y="3262364"/>
            <a:ext cx="1512168" cy="429359"/>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4" name="角丸四角形 13"/>
          <p:cNvSpPr/>
          <p:nvPr/>
        </p:nvSpPr>
        <p:spPr>
          <a:xfrm>
            <a:off x="7598259" y="1827400"/>
            <a:ext cx="1512168" cy="93610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en-US" altLang="ja-JP" sz="900" dirty="0"/>
              <a:t>【</a:t>
            </a:r>
            <a:r>
              <a:rPr lang="ja-JP" altLang="en-US" sz="900" dirty="0"/>
              <a:t>病院プラン等の内容</a:t>
            </a:r>
            <a:r>
              <a:rPr lang="en-US" altLang="ja-JP" sz="900" dirty="0"/>
              <a:t>】</a:t>
            </a:r>
            <a:endParaRPr lang="ja-JP" altLang="en-US" sz="900" dirty="0"/>
          </a:p>
          <a:p>
            <a:r>
              <a:rPr lang="ja-JP" altLang="en-US" sz="900" dirty="0"/>
              <a:t>①</a:t>
            </a:r>
            <a:r>
              <a:rPr lang="en-US" altLang="ja-JP" sz="900" dirty="0"/>
              <a:t>2025</a:t>
            </a:r>
            <a:r>
              <a:rPr lang="ja-JP" altLang="en-US" sz="900" dirty="0"/>
              <a:t>年に各病院が</a:t>
            </a:r>
            <a:endParaRPr lang="en-US" altLang="ja-JP" sz="900" dirty="0"/>
          </a:p>
          <a:p>
            <a:r>
              <a:rPr lang="ja-JP" altLang="en-US" sz="900" dirty="0"/>
              <a:t>　検討している医療機能</a:t>
            </a:r>
          </a:p>
          <a:p>
            <a:r>
              <a:rPr lang="ja-JP" altLang="en-US" sz="900" dirty="0"/>
              <a:t>②</a:t>
            </a:r>
            <a:r>
              <a:rPr lang="en-US" altLang="ja-JP" sz="900" dirty="0"/>
              <a:t>2025</a:t>
            </a:r>
            <a:r>
              <a:rPr lang="ja-JP" altLang="en-US" sz="900" dirty="0"/>
              <a:t>年に各病院が</a:t>
            </a:r>
            <a:endParaRPr lang="en-US" altLang="ja-JP" sz="900" dirty="0"/>
          </a:p>
          <a:p>
            <a:r>
              <a:rPr lang="ja-JP" altLang="en-US" sz="900" dirty="0"/>
              <a:t>　検討している病床機能　</a:t>
            </a:r>
          </a:p>
        </p:txBody>
      </p:sp>
      <p:sp>
        <p:nvSpPr>
          <p:cNvPr id="15" name="角丸四角形 14"/>
          <p:cNvSpPr/>
          <p:nvPr/>
        </p:nvSpPr>
        <p:spPr>
          <a:xfrm>
            <a:off x="7605298" y="328859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〇非稼働病床への対応</a:t>
            </a:r>
            <a:endParaRPr lang="en-US" altLang="ja-JP" sz="900" dirty="0"/>
          </a:p>
          <a:p>
            <a:r>
              <a:rPr lang="ja-JP" altLang="en-US" sz="900" dirty="0"/>
              <a:t>　について</a:t>
            </a:r>
            <a:endParaRPr lang="en-US" altLang="ja-JP" sz="900" dirty="0"/>
          </a:p>
        </p:txBody>
      </p:sp>
      <p:sp>
        <p:nvSpPr>
          <p:cNvPr id="16" name="角丸四角形 15"/>
          <p:cNvSpPr/>
          <p:nvPr/>
        </p:nvSpPr>
        <p:spPr>
          <a:xfrm>
            <a:off x="4402621"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u="sng" dirty="0">
                <a:solidFill>
                  <a:srgbClr val="FF0000"/>
                </a:solidFill>
              </a:rPr>
              <a:t>〇医師の確保について</a:t>
            </a:r>
            <a:endParaRPr lang="en-US" altLang="ja-JP" sz="900" u="sng" dirty="0">
              <a:solidFill>
                <a:srgbClr val="FF0000"/>
              </a:solidFill>
            </a:endParaRPr>
          </a:p>
        </p:txBody>
      </p:sp>
      <p:sp>
        <p:nvSpPr>
          <p:cNvPr id="17" name="角丸四角形 16"/>
          <p:cNvSpPr/>
          <p:nvPr/>
        </p:nvSpPr>
        <p:spPr>
          <a:xfrm>
            <a:off x="6003497" y="2808934"/>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a:t>
            </a:r>
            <a:r>
              <a:rPr lang="ja-JP" altLang="en-US" sz="900" u="sng" dirty="0">
                <a:solidFill>
                  <a:srgbClr val="FF0000"/>
                </a:solidFill>
              </a:rPr>
              <a:t>医師の確保について</a:t>
            </a:r>
            <a:endParaRPr lang="en-US" altLang="ja-JP" sz="900" u="sng" dirty="0">
              <a:solidFill>
                <a:srgbClr val="FF0000"/>
              </a:solidFill>
            </a:endParaRPr>
          </a:p>
        </p:txBody>
      </p:sp>
      <p:sp>
        <p:nvSpPr>
          <p:cNvPr id="18" name="角丸四角形 17"/>
          <p:cNvSpPr/>
          <p:nvPr/>
        </p:nvSpPr>
        <p:spPr>
          <a:xfrm>
            <a:off x="7598259" y="2844748"/>
            <a:ext cx="1512168" cy="41761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lang="ja-JP" altLang="en-US" sz="900" dirty="0"/>
              <a:t>〇</a:t>
            </a:r>
            <a:r>
              <a:rPr lang="ja-JP" altLang="en-US" sz="900" u="sng" dirty="0">
                <a:solidFill>
                  <a:srgbClr val="FF0000"/>
                </a:solidFill>
              </a:rPr>
              <a:t>医師の確保ついて</a:t>
            </a:r>
            <a:endParaRPr lang="en-US" altLang="ja-JP" sz="900" u="sng" dirty="0">
              <a:solidFill>
                <a:srgbClr val="FF0000"/>
              </a:solidFill>
            </a:endParaRPr>
          </a:p>
        </p:txBody>
      </p:sp>
    </p:spTree>
    <p:extLst>
      <p:ext uri="{BB962C8B-B14F-4D97-AF65-F5344CB8AC3E}">
        <p14:creationId xmlns:p14="http://schemas.microsoft.com/office/powerpoint/2010/main" val="276034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1"/>
          <p:cNvSpPr>
            <a:spLocks noChangeArrowheads="1"/>
          </p:cNvSpPr>
          <p:nvPr/>
        </p:nvSpPr>
        <p:spPr bwMode="auto">
          <a:xfrm>
            <a:off x="0" y="8835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21"/>
          <p:cNvSpPr>
            <a:spLocks noChangeArrowheads="1"/>
          </p:cNvSpPr>
          <p:nvPr/>
        </p:nvSpPr>
        <p:spPr bwMode="auto">
          <a:xfrm>
            <a:off x="0" y="4373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80727114"/>
              </p:ext>
            </p:extLst>
          </p:nvPr>
        </p:nvGraphicFramePr>
        <p:xfrm>
          <a:off x="179512" y="692696"/>
          <a:ext cx="8712968" cy="5616624"/>
        </p:xfrm>
        <a:graphic>
          <a:graphicData uri="http://schemas.openxmlformats.org/drawingml/2006/table">
            <a:tbl>
              <a:tblPr firstRow="1" bandRow="1">
                <a:tableStyleId>{BDBED569-4797-4DF1-A0F4-6AAB3CD982D8}</a:tableStyleId>
              </a:tblPr>
              <a:tblGrid>
                <a:gridCol w="1470258">
                  <a:extLst>
                    <a:ext uri="{9D8B030D-6E8A-4147-A177-3AD203B41FA5}">
                      <a16:colId xmlns="" xmlns:a16="http://schemas.microsoft.com/office/drawing/2014/main" val="20000"/>
                    </a:ext>
                  </a:extLst>
                </a:gridCol>
                <a:gridCol w="761990">
                  <a:extLst>
                    <a:ext uri="{9D8B030D-6E8A-4147-A177-3AD203B41FA5}">
                      <a16:colId xmlns="" xmlns:a16="http://schemas.microsoft.com/office/drawing/2014/main" val="20001"/>
                    </a:ext>
                  </a:extLst>
                </a:gridCol>
                <a:gridCol w="1080120">
                  <a:extLst>
                    <a:ext uri="{9D8B030D-6E8A-4147-A177-3AD203B41FA5}">
                      <a16:colId xmlns="" xmlns:a16="http://schemas.microsoft.com/office/drawing/2014/main" val="20002"/>
                    </a:ext>
                  </a:extLst>
                </a:gridCol>
                <a:gridCol w="4392488">
                  <a:extLst>
                    <a:ext uri="{9D8B030D-6E8A-4147-A177-3AD203B41FA5}">
                      <a16:colId xmlns="" xmlns:a16="http://schemas.microsoft.com/office/drawing/2014/main" val="20003"/>
                    </a:ext>
                  </a:extLst>
                </a:gridCol>
                <a:gridCol w="1008112">
                  <a:extLst>
                    <a:ext uri="{9D8B030D-6E8A-4147-A177-3AD203B41FA5}">
                      <a16:colId xmlns="" xmlns:a16="http://schemas.microsoft.com/office/drawing/2014/main" val="20004"/>
                    </a:ext>
                  </a:extLst>
                </a:gridCol>
              </a:tblGrid>
              <a:tr h="442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a:effectLst/>
                          <a:latin typeface="+mn-lt"/>
                          <a:ea typeface="+mn-ea"/>
                          <a:cs typeface="+mn-cs"/>
                        </a:rPr>
                        <a:t>会議名</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a:t>
                      </a:r>
                      <a:endParaRPr lang="en-US" altLang="ja-JP" sz="1200" b="1" dirty="0">
                        <a:latin typeface="+mn-lt"/>
                        <a:ea typeface="+mn-ea"/>
                        <a:cs typeface="+mn-cs"/>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根拠等</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設置単位</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lt"/>
                          <a:ea typeface="+mn-ea"/>
                          <a:cs typeface="+mn-cs"/>
                        </a:rPr>
                        <a:t>委員構成</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200" b="1" dirty="0">
                          <a:latin typeface="+mn-ea"/>
                          <a:ea typeface="+mn-ea"/>
                          <a:cs typeface="Times New Roman" pitchFamily="18" charset="0"/>
                        </a:rPr>
                        <a:t>2019</a:t>
                      </a:r>
                      <a:r>
                        <a:rPr lang="ja-JP" altLang="en-US" sz="1200" b="1" dirty="0">
                          <a:latin typeface="+mn-ea"/>
                          <a:ea typeface="+mn-ea"/>
                          <a:cs typeface="Times New Roman" pitchFamily="18" charset="0"/>
                        </a:rPr>
                        <a:t>年度</a:t>
                      </a:r>
                      <a:endParaRPr lang="en-US" altLang="ja-JP" sz="1200" b="1"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1" dirty="0">
                          <a:latin typeface="+mn-ea"/>
                          <a:ea typeface="+mn-ea"/>
                          <a:cs typeface="Times New Roman" pitchFamily="18" charset="0"/>
                        </a:rPr>
                        <a:t>開催予定数</a:t>
                      </a:r>
                      <a:endParaRPr lang="en-US" altLang="ja-JP" sz="1200" b="1" dirty="0">
                        <a:latin typeface="+mn-ea"/>
                        <a:ea typeface="+mn-ea"/>
                        <a:cs typeface="Times New Roman" pitchFamily="18" charset="0"/>
                      </a:endParaRPr>
                    </a:p>
                  </a:txBody>
                  <a:tcPr marL="68580" marR="68580" marT="0" marB="0" anchor="ctr">
                    <a:solidFill>
                      <a:schemeClr val="accent1">
                        <a:lumMod val="40000"/>
                        <a:lumOff val="60000"/>
                      </a:schemeClr>
                    </a:solidFill>
                  </a:tcPr>
                </a:tc>
                <a:extLst>
                  <a:ext uri="{0D108BD9-81ED-4DB2-BD59-A6C34878D82A}">
                    <a16:rowId xmlns="" xmlns:a16="http://schemas.microsoft.com/office/drawing/2014/main" val="10000"/>
                  </a:ext>
                </a:extLst>
              </a:tr>
              <a:tr h="1162731">
                <a:tc>
                  <a:txBody>
                    <a:bodyPr/>
                    <a:lstStyle/>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保健医療協議会</a:t>
                      </a:r>
                      <a:endParaRPr lang="en-US" altLang="ja-JP" sz="1200" kern="100" dirty="0">
                        <a:effectLst/>
                        <a:latin typeface="ＭＳ ゴシック" panose="020B0609070205080204" pitchFamily="49" charset="-128"/>
                        <a:ea typeface="ＭＳ ゴシック" panose="020B0609070205080204" pitchFamily="49" charset="-128"/>
                        <a:cs typeface="+mn-cs"/>
                      </a:endParaRPr>
                    </a:p>
                    <a:p>
                      <a:pPr marL="139700" indent="-139700" algn="l">
                        <a:spcAft>
                          <a:spcPts val="0"/>
                        </a:spcAft>
                      </a:pPr>
                      <a:r>
                        <a:rPr lang="ja-JP" altLang="en-US" sz="1200" kern="100" dirty="0">
                          <a:effectLst/>
                          <a:latin typeface="ＭＳ ゴシック" panose="020B0609070205080204" pitchFamily="49" charset="-128"/>
                          <a:ea typeface="ＭＳ ゴシック" panose="020B0609070205080204" pitchFamily="49" charset="-128"/>
                          <a:cs typeface="+mn-cs"/>
                        </a:rPr>
                        <a:t>（地域医療構想調整会議）</a:t>
                      </a:r>
                      <a:endParaRPr lang="ja-JP" altLang="ja-JP" sz="1200" kern="100" dirty="0">
                        <a:effectLst/>
                        <a:latin typeface="ＭＳ ゴシック" panose="020B0609070205080204" pitchFamily="49" charset="-128"/>
                        <a:ea typeface="ＭＳ ゴシック" panose="020B0609070205080204" pitchFamily="49" charset="-128"/>
                        <a:cs typeface="Times New Roman"/>
                      </a:endParaRPr>
                    </a:p>
                  </a:txBody>
                  <a:tcPr anchor="ctr">
                    <a:noFill/>
                  </a:tcPr>
                </a:tc>
                <a:tc>
                  <a:txBody>
                    <a:bodyPr/>
                    <a:lstStyle/>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附属</a:t>
                      </a:r>
                      <a:endParaRPr lang="en-US" altLang="ja-JP" sz="1200" dirty="0">
                        <a:latin typeface="ＭＳ ゴシック" panose="020B0609070205080204" pitchFamily="49" charset="-128"/>
                        <a:ea typeface="ＭＳ ゴシック" panose="020B0609070205080204" pitchFamily="49" charset="-128"/>
                      </a:endParaRPr>
                    </a:p>
                    <a:p>
                      <a:pPr lvl="0" algn="ctr">
                        <a:lnSpc>
                          <a:spcPct val="125000"/>
                        </a:lnSpc>
                      </a:pPr>
                      <a:r>
                        <a:rPr lang="ja-JP" altLang="en-US" sz="1200" dirty="0">
                          <a:latin typeface="ＭＳ ゴシック" panose="020B0609070205080204" pitchFamily="49" charset="-128"/>
                          <a:ea typeface="ＭＳ ゴシック" panose="020B0609070205080204" pitchFamily="49" charset="-128"/>
                        </a:rPr>
                        <a:t>機関</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lvl="0" algn="ctr">
                        <a:lnSpc>
                          <a:spcPct val="125000"/>
                        </a:lnSpc>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baseline="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algn="l">
                        <a:lnSpc>
                          <a:spcPct val="125000"/>
                        </a:lnSpc>
                      </a:pPr>
                      <a:r>
                        <a:rPr lang="ja-JP" altLang="en-US" sz="1200" kern="100" dirty="0">
                          <a:latin typeface="ＭＳ ゴシック" panose="020B0609070205080204" pitchFamily="49" charset="-128"/>
                          <a:ea typeface="ＭＳ ゴシック" panose="020B0609070205080204" pitchFamily="49" charset="-128"/>
                          <a:cs typeface="+mn-cs"/>
                        </a:rPr>
                        <a:t>地区医師会、地区歯科医師会、地区薬剤師会、府医、府歯、府薬、大病、私病、公立病院協議会、大精協、府看協会、府訪看ＳＴ、医療保険者、市町村、</a:t>
                      </a:r>
                      <a:r>
                        <a:rPr lang="ja-JP" altLang="en-US" sz="1200" u="none" kern="100" dirty="0">
                          <a:latin typeface="ＭＳ ゴシック" panose="020B0609070205080204" pitchFamily="49" charset="-128"/>
                          <a:ea typeface="ＭＳ ゴシック" panose="020B0609070205080204" pitchFamily="49" charset="-128"/>
                          <a:cs typeface="+mn-cs"/>
                        </a:rPr>
                        <a:t>社会福祉協議会など</a:t>
                      </a:r>
                      <a:endParaRPr lang="en-US" altLang="ja-JP" sz="1200" u="none" kern="100" dirty="0">
                        <a:latin typeface="ＭＳ ゴシック" panose="020B0609070205080204" pitchFamily="49" charset="-128"/>
                        <a:ea typeface="ＭＳ ゴシック" panose="020B0609070205080204" pitchFamily="49" charset="-128"/>
                        <a:cs typeface="+mn-cs"/>
                      </a:endParaRPr>
                    </a:p>
                  </a:txBody>
                  <a:tcPr marL="68580" marR="68580" marT="0" marB="0" anchor="ctr">
                    <a:noFill/>
                  </a:tcPr>
                </a:tc>
                <a:tc>
                  <a:txBody>
                    <a:bodyPr/>
                    <a:lstStyle/>
                    <a:p>
                      <a:pPr algn="ctr">
                        <a:lnSpc>
                          <a:spcPct val="125000"/>
                        </a:lnSpc>
                      </a:pPr>
                      <a:r>
                        <a:rPr lang="ja-JP" altLang="en-US" sz="1400" u="none" kern="100" dirty="0">
                          <a:latin typeface="ＭＳ ゴシック" panose="020B0609070205080204" pitchFamily="49" charset="-128"/>
                          <a:ea typeface="ＭＳ ゴシック" panose="020B0609070205080204" pitchFamily="49" charset="-128"/>
                          <a:cs typeface="+mn-cs"/>
                        </a:rPr>
                        <a:t>１</a:t>
                      </a:r>
                      <a:r>
                        <a:rPr lang="en-US" altLang="ja-JP" sz="1400" u="none" kern="100" dirty="0">
                          <a:latin typeface="ＭＳ ゴシック" panose="020B0609070205080204" pitchFamily="49" charset="-128"/>
                          <a:ea typeface="ＭＳ ゴシック" panose="020B0609070205080204" pitchFamily="49" charset="-128"/>
                          <a:cs typeface="+mn-cs"/>
                        </a:rPr>
                        <a:t>※</a:t>
                      </a:r>
                    </a:p>
                  </a:txBody>
                  <a:tcPr marL="68580" marR="68580" marT="0" marB="0" anchor="ctr">
                    <a:noFill/>
                  </a:tcPr>
                </a:tc>
                <a:extLst>
                  <a:ext uri="{0D108BD9-81ED-4DB2-BD59-A6C34878D82A}">
                    <a16:rowId xmlns="" xmlns:a16="http://schemas.microsoft.com/office/drawing/2014/main" val="10001"/>
                  </a:ext>
                </a:extLst>
              </a:tr>
              <a:tr h="268474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Times New Roman"/>
                        </a:rPr>
                        <a:t>医療・病床懇話会（部会）</a:t>
                      </a:r>
                      <a:endParaRPr lang="ja-JP" altLang="ja-JP" sz="1200" b="1" kern="100" dirty="0">
                        <a:effectLst/>
                        <a:latin typeface="ＭＳ ゴシック" panose="020B0609070205080204" pitchFamily="49" charset="-128"/>
                        <a:ea typeface="ＭＳ ゴシック" panose="020B0609070205080204" pitchFamily="49" charset="-128"/>
                        <a:cs typeface="Times New Roman"/>
                      </a:endParaRPr>
                    </a:p>
                  </a:txBody>
                  <a:tcPr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懇話会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（部会）</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・地区医師会　　　　　　　各地区医師会１名</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・地区歯科医師会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・地区薬剤師会　　　　　　１名（圏域代表）</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・大阪府医師会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・大阪府病院協会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・大阪府私立病院協会　　　２名（協議会委員）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・大阪府公立病院協議会　　１名（協議会委員）</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・大阪府看護協会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・医療保険者　　　　　　　１名（協議会委員）</a:t>
                      </a: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・市町村（必要に応じて）</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tc>
                <a:extLst>
                  <a:ext uri="{0D108BD9-81ED-4DB2-BD59-A6C34878D82A}">
                    <a16:rowId xmlns="" xmlns:a16="http://schemas.microsoft.com/office/drawing/2014/main" val="10002"/>
                  </a:ext>
                </a:extLst>
              </a:tr>
              <a:tr h="13262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200" b="1" kern="100" dirty="0">
                          <a:effectLst/>
                          <a:latin typeface="ＭＳ ゴシック" panose="020B0609070205080204" pitchFamily="49" charset="-128"/>
                          <a:ea typeface="ＭＳ ゴシック" panose="020B0609070205080204" pitchFamily="49" charset="-128"/>
                          <a:cs typeface="+mn-cs"/>
                        </a:rPr>
                        <a:t>病院</a:t>
                      </a:r>
                      <a:r>
                        <a:rPr lang="zh-TW" altLang="en-US" sz="1200" b="1" kern="100" dirty="0">
                          <a:effectLst/>
                          <a:latin typeface="ＭＳ ゴシック" panose="020B0609070205080204" pitchFamily="49" charset="-128"/>
                          <a:ea typeface="ＭＳ ゴシック" panose="020B0609070205080204" pitchFamily="49" charset="-128"/>
                          <a:cs typeface="+mn-cs"/>
                        </a:rPr>
                        <a:t>連絡会</a:t>
                      </a:r>
                      <a:endParaRPr lang="en-US" altLang="zh-TW" sz="1200" b="1" kern="100" dirty="0">
                        <a:effectLst/>
                        <a:latin typeface="ＭＳ ゴシック" panose="020B0609070205080204" pitchFamily="49" charset="-128"/>
                        <a:ea typeface="ＭＳ ゴシック" panose="020B0609070205080204" pitchFamily="49" charset="-128"/>
                        <a:cs typeface="+mn-cs"/>
                      </a:endParaRPr>
                    </a:p>
                  </a:txBody>
                  <a:tcPr anchor="ctr">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自主的な</a:t>
                      </a:r>
                      <a:endParaRPr lang="en-US" altLang="ja-JP" sz="1200" dirty="0">
                        <a:latin typeface="ＭＳ ゴシック" panose="020B0609070205080204" pitchFamily="49" charset="-128"/>
                        <a:ea typeface="ＭＳ ゴシック" panose="020B0609070205080204" pitchFamily="49" charset="-128"/>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ＭＳ ゴシック" panose="020B0609070205080204" pitchFamily="49" charset="-128"/>
                          <a:ea typeface="ＭＳ ゴシック" panose="020B0609070205080204" pitchFamily="49" charset="-128"/>
                        </a:rPr>
                        <a:t>意見交換の場</a:t>
                      </a:r>
                      <a:endParaRPr lang="en-US" altLang="ja-JP" sz="1200" dirty="0">
                        <a:latin typeface="ＭＳ ゴシック" panose="020B0609070205080204" pitchFamily="49" charset="-128"/>
                        <a:ea typeface="ＭＳ ゴシック" panose="020B0609070205080204" pitchFamily="49" charset="-128"/>
                      </a:endParaRPr>
                    </a:p>
                  </a:txBody>
                  <a:tcPr marL="68580" marR="68580" marT="0" marB="0" anchor="ctr">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二次医療圏</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単位</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cs typeface="Times New Roman" pitchFamily="18" charset="0"/>
                        </a:rPr>
                        <a:t>（保健所単位も可）</a:t>
                      </a:r>
                      <a:endParaRPr lang="en-US" altLang="ja-JP" sz="1200" b="0" dirty="0">
                        <a:latin typeface="ＭＳ ゴシック" panose="020B0609070205080204" pitchFamily="49" charset="-128"/>
                        <a:ea typeface="ＭＳ ゴシック" panose="020B0609070205080204" pitchFamily="49" charset="-128"/>
                        <a:cs typeface="Times New Roman" pitchFamily="18" charset="0"/>
                      </a:endParaRPr>
                    </a:p>
                  </a:txBody>
                  <a:tcPr marL="68580" marR="68580" marT="0" marB="0" anchor="ctr">
                    <a:noFill/>
                  </a:tcPr>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二次医療圏内（保健所管内）の病院等</a:t>
                      </a:r>
                      <a:endParaRPr lang="en-US" altLang="ja-JP" sz="1200" kern="100" dirty="0">
                        <a:latin typeface="ＭＳ ゴシック" panose="020B0609070205080204" pitchFamily="49" charset="-128"/>
                        <a:ea typeface="ＭＳ ゴシック" panose="020B0609070205080204" pitchFamily="49" charset="-128"/>
                        <a:cs typeface="Times New Roman"/>
                      </a:endParaRPr>
                    </a:p>
                    <a:p>
                      <a:pPr marL="0" marR="0" indent="0" algn="l" defTabSz="914400" rtl="0" eaLnBrk="1" fontAlgn="auto" latinLnBrk="0" hangingPunct="1">
                        <a:lnSpc>
                          <a:spcPct val="125000"/>
                        </a:lnSpc>
                        <a:spcBef>
                          <a:spcPts val="0"/>
                        </a:spcBef>
                        <a:spcAft>
                          <a:spcPts val="0"/>
                        </a:spcAft>
                        <a:buClrTx/>
                        <a:buSzTx/>
                        <a:buFontTx/>
                        <a:buNone/>
                        <a:tabLst/>
                        <a:defRPr/>
                      </a:pPr>
                      <a:r>
                        <a:rPr lang="ja-JP" altLang="en-US" sz="1200" kern="100" dirty="0">
                          <a:latin typeface="ＭＳ ゴシック" panose="020B0609070205080204" pitchFamily="49" charset="-128"/>
                          <a:ea typeface="ＭＳ ゴシック" panose="020B0609070205080204" pitchFamily="49" charset="-128"/>
                          <a:cs typeface="Times New Roman"/>
                        </a:rPr>
                        <a:t>（病床機能報告の対象病院）</a:t>
                      </a:r>
                      <a:endParaRPr lang="en-US" altLang="ja-JP" sz="12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ＭＳ ゴシック" panose="020B0609070205080204" pitchFamily="49" charset="-128"/>
                          <a:ea typeface="ＭＳ ゴシック" panose="020B0609070205080204" pitchFamily="49" charset="-128"/>
                          <a:cs typeface="Times New Roman"/>
                        </a:rPr>
                        <a:t>２</a:t>
                      </a:r>
                      <a:endParaRPr lang="en-US" altLang="ja-JP" sz="1400" kern="100" dirty="0">
                        <a:latin typeface="ＭＳ ゴシック" panose="020B0609070205080204" pitchFamily="49" charset="-128"/>
                        <a:ea typeface="ＭＳ ゴシック" panose="020B0609070205080204" pitchFamily="49" charset="-128"/>
                        <a:cs typeface="Times New Roman"/>
                      </a:endParaRPr>
                    </a:p>
                  </a:txBody>
                  <a:tcPr marL="68580" marR="68580" marT="0" marB="0" anchor="ctr">
                    <a:noFill/>
                  </a:tcPr>
                </a:tc>
                <a:extLst>
                  <a:ext uri="{0D108BD9-81ED-4DB2-BD59-A6C34878D82A}">
                    <a16:rowId xmlns=""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7007313" y="6479052"/>
            <a:ext cx="2133600" cy="365125"/>
          </a:xfrm>
        </p:spPr>
        <p:txBody>
          <a:bodyPr/>
          <a:lstStyle/>
          <a:p>
            <a:fld id="{A9848611-8FAA-4BFC-BAAD-33CAF1A3E273}" type="slidenum">
              <a:rPr kumimoji="1" lang="ja-JP" altLang="en-US" sz="1800" smtClean="0">
                <a:solidFill>
                  <a:schemeClr val="tx1"/>
                </a:solidFill>
              </a:rPr>
              <a:t>26</a:t>
            </a:fld>
            <a:endParaRPr kumimoji="1" lang="ja-JP" altLang="en-US" sz="1800" dirty="0">
              <a:solidFill>
                <a:schemeClr val="tx1"/>
              </a:solidFill>
            </a:endParaRPr>
          </a:p>
        </p:txBody>
      </p:sp>
      <p:sp>
        <p:nvSpPr>
          <p:cNvPr id="12" name="テキスト ボックス 11"/>
          <p:cNvSpPr txBox="1"/>
          <p:nvPr/>
        </p:nvSpPr>
        <p:spPr>
          <a:xfrm>
            <a:off x="174310" y="6479052"/>
            <a:ext cx="5909858" cy="276999"/>
          </a:xfrm>
          <a:prstGeom prst="rect">
            <a:avLst/>
          </a:prstGeom>
          <a:noFill/>
        </p:spPr>
        <p:txBody>
          <a:bodyPr wrap="square" rtlCol="0">
            <a:spAutoFit/>
          </a:bodyPr>
          <a:lstStyle/>
          <a:p>
            <a:r>
              <a:rPr lang="en-US" altLang="ja-JP" sz="1200" dirty="0"/>
              <a:t>※</a:t>
            </a:r>
            <a:r>
              <a:rPr lang="ja-JP" altLang="en-US" sz="1200" dirty="0"/>
              <a:t>地域医療構想にかかわる開催であり、その他の案件により開催は含まない。</a:t>
            </a:r>
            <a:endParaRPr kumimoji="1" lang="ja-JP" altLang="en-US" sz="1200" dirty="0"/>
          </a:p>
        </p:txBody>
      </p:sp>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0"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会議体の概要</a:t>
            </a:r>
          </a:p>
        </p:txBody>
      </p:sp>
    </p:spTree>
    <p:extLst>
      <p:ext uri="{BB962C8B-B14F-4D97-AF65-F5344CB8AC3E}">
        <p14:creationId xmlns:p14="http://schemas.microsoft.com/office/powerpoint/2010/main" val="1137618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テキスト ボックス 5"/>
          <p:cNvSpPr txBox="1"/>
          <p:nvPr/>
        </p:nvSpPr>
        <p:spPr>
          <a:xfrm>
            <a:off x="215516" y="5898444"/>
            <a:ext cx="8712967" cy="600164"/>
          </a:xfrm>
          <a:prstGeom prst="rect">
            <a:avLst/>
          </a:prstGeom>
          <a:noFill/>
        </p:spPr>
        <p:txBody>
          <a:bodyPr wrap="square" rtlCol="0">
            <a:spAutoFit/>
          </a:bodyPr>
          <a:lstStyle/>
          <a:p>
            <a:r>
              <a:rPr kumimoji="1" lang="en-US" altLang="ja-JP" sz="1100" dirty="0"/>
              <a:t>※</a:t>
            </a:r>
            <a:r>
              <a:rPr kumimoji="1" lang="ja-JP" altLang="en-US" sz="1100" dirty="0"/>
              <a:t>２：</a:t>
            </a:r>
            <a:r>
              <a:rPr lang="ja-JP" altLang="en-US" sz="1100" dirty="0"/>
              <a:t>国（厚生労働省、独立行政法人国立病院機構、国立大学法人、独立行政法人労働者健康福祉機構、国立高度専門医療研究センター、独立行政法人地域医療機能推進機構、その他（国の機関））、公的医療機関（都道府県、市町村、地方独立行政法人、日赤、済生会、北海道社会事業協会、厚生連、国民健康保険団体連合会）、社会保険関係団体（健康保険組合及びその連合会、共済組合及びその連合会、国民健康保険組合）。</a:t>
            </a:r>
            <a:endParaRPr lang="en-US" altLang="ja-JP" sz="1100" dirty="0"/>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会議体で取り扱う事項①</a:t>
            </a:r>
          </a:p>
        </p:txBody>
      </p:sp>
      <p:sp>
        <p:nvSpPr>
          <p:cNvPr id="9" name="テキスト ボックス 8"/>
          <p:cNvSpPr txBox="1"/>
          <p:nvPr/>
        </p:nvSpPr>
        <p:spPr>
          <a:xfrm>
            <a:off x="4994441" y="897687"/>
            <a:ext cx="3771565" cy="276999"/>
          </a:xfrm>
          <a:prstGeom prst="rect">
            <a:avLst/>
          </a:prstGeom>
          <a:noFill/>
        </p:spPr>
        <p:txBody>
          <a:bodyPr wrap="square" rtlCol="0">
            <a:spAutoFit/>
          </a:bodyPr>
          <a:lstStyle/>
          <a:p>
            <a:r>
              <a:rPr lang="ja-JP" altLang="en-US" sz="1200" dirty="0"/>
              <a:t>◎</a:t>
            </a:r>
            <a:r>
              <a:rPr kumimoji="1" lang="ja-JP" altLang="en-US" sz="1200" dirty="0"/>
              <a:t>：病院の出席による説明、〇</a:t>
            </a:r>
            <a:r>
              <a:rPr lang="ja-JP" altLang="en-US" sz="1200" dirty="0"/>
              <a:t>：事務局等説明　　　</a:t>
            </a:r>
            <a:r>
              <a:rPr kumimoji="1" lang="ja-JP" altLang="en-US" sz="1200" dirty="0"/>
              <a:t>　　　</a:t>
            </a:r>
            <a:endParaRPr kumimoji="1" lang="en-US" altLang="ja-JP" sz="1200" dirty="0"/>
          </a:p>
        </p:txBody>
      </p:sp>
      <p:sp>
        <p:nvSpPr>
          <p:cNvPr id="10" name="スライド番号プレースホルダー 1"/>
          <p:cNvSpPr>
            <a:spLocks noGrp="1"/>
          </p:cNvSpPr>
          <p:nvPr>
            <p:ph type="sldNum" sz="quarter" idx="12"/>
          </p:nvPr>
        </p:nvSpPr>
        <p:spPr>
          <a:xfrm>
            <a:off x="6995736" y="6492875"/>
            <a:ext cx="2077553" cy="365125"/>
          </a:xfrm>
        </p:spPr>
        <p:txBody>
          <a:bodyPr/>
          <a:lstStyle/>
          <a:p>
            <a:fld id="{A9848611-8FAA-4BFC-BAAD-33CAF1A3E273}" type="slidenum">
              <a:rPr kumimoji="1" lang="ja-JP" altLang="en-US" sz="1800" smtClean="0">
                <a:solidFill>
                  <a:schemeClr val="tx1"/>
                </a:solidFill>
              </a:rPr>
              <a:t>27</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36214313"/>
              </p:ext>
            </p:extLst>
          </p:nvPr>
        </p:nvGraphicFramePr>
        <p:xfrm>
          <a:off x="321507" y="1196753"/>
          <a:ext cx="8444499" cy="4176464"/>
        </p:xfrm>
        <a:graphic>
          <a:graphicData uri="http://schemas.openxmlformats.org/drawingml/2006/table">
            <a:tbl>
              <a:tblPr>
                <a:tableStyleId>{BC89EF96-8CEA-46FF-86C4-4CE0E7609802}</a:tableStyleId>
              </a:tblPr>
              <a:tblGrid>
                <a:gridCol w="5297243">
                  <a:extLst>
                    <a:ext uri="{9D8B030D-6E8A-4147-A177-3AD203B41FA5}">
                      <a16:colId xmlns="" xmlns:a16="http://schemas.microsoft.com/office/drawing/2014/main" val="20000"/>
                    </a:ext>
                  </a:extLst>
                </a:gridCol>
                <a:gridCol w="1237484">
                  <a:extLst>
                    <a:ext uri="{9D8B030D-6E8A-4147-A177-3AD203B41FA5}">
                      <a16:colId xmlns="" xmlns:a16="http://schemas.microsoft.com/office/drawing/2014/main" val="20001"/>
                    </a:ext>
                  </a:extLst>
                </a:gridCol>
                <a:gridCol w="954886">
                  <a:extLst>
                    <a:ext uri="{9D8B030D-6E8A-4147-A177-3AD203B41FA5}">
                      <a16:colId xmlns="" xmlns:a16="http://schemas.microsoft.com/office/drawing/2014/main" val="20002"/>
                    </a:ext>
                  </a:extLst>
                </a:gridCol>
                <a:gridCol w="954886">
                  <a:extLst>
                    <a:ext uri="{9D8B030D-6E8A-4147-A177-3AD203B41FA5}">
                      <a16:colId xmlns="" xmlns:a16="http://schemas.microsoft.com/office/drawing/2014/main" val="20003"/>
                    </a:ext>
                  </a:extLst>
                </a:gridCol>
              </a:tblGrid>
              <a:tr h="292237">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ＭＳ Ｐゴシック"/>
                      </a:endParaRPr>
                    </a:p>
                  </a:txBody>
                  <a:tcPr marL="0" marR="0" marT="0" marB="0" anchor="ctr">
                    <a:solidFill>
                      <a:schemeClr val="accent1">
                        <a:lumMod val="20000"/>
                        <a:lumOff val="80000"/>
                      </a:schemeClr>
                    </a:solidFill>
                  </a:tcPr>
                </a:tc>
                <a:tc gridSpan="3">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615237">
                <a:tc vMerge="1">
                  <a:txBody>
                    <a:bodyPr/>
                    <a:lstStyle/>
                    <a:p>
                      <a:endParaRPr kumimoji="1" lang="ja-JP" altLang="en-US"/>
                    </a:p>
                  </a:txBody>
                  <a:tcPr/>
                </a:tc>
                <a:tc>
                  <a:txBody>
                    <a:bodyPr/>
                    <a:lstStyle/>
                    <a:p>
                      <a:pPr algn="ctr" rtl="0" fontAlgn="ctr"/>
                      <a:r>
                        <a:rPr lang="ja-JP" altLang="en-US" sz="1200" u="none" strike="noStrike" dirty="0">
                          <a:effectLst/>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ＭＳ Ｐゴシック" panose="020B0600070205080204" pitchFamily="50" charset="-128"/>
                          <a:ea typeface="ＭＳ Ｐゴシック" panose="020B0600070205080204" pitchFamily="50" charset="-128"/>
                        </a:rPr>
                        <a:t>医療・病床</a:t>
                      </a:r>
                      <a:br>
                        <a:rPr lang="ja-JP" altLang="en-US" sz="1200" u="none" strike="noStrike" dirty="0">
                          <a:effectLst/>
                          <a:latin typeface="ＭＳ Ｐゴシック" panose="020B0600070205080204" pitchFamily="50" charset="-128"/>
                          <a:ea typeface="ＭＳ Ｐゴシック" panose="020B0600070205080204" pitchFamily="50" charset="-128"/>
                        </a:rPr>
                      </a:br>
                      <a:r>
                        <a:rPr lang="ja-JP" altLang="en-US" sz="1200" u="none" strike="noStrike" dirty="0">
                          <a:effectLst/>
                          <a:latin typeface="ＭＳ Ｐゴシック" panose="020B0600070205080204" pitchFamily="50" charset="-128"/>
                          <a:ea typeface="ＭＳ Ｐゴシック" panose="020B0600070205080204" pitchFamily="50" charset="-128"/>
                        </a:rPr>
                        <a:t>懇話会</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1"/>
                  </a:ext>
                </a:extLst>
              </a:tr>
              <a:tr h="476808">
                <a:tc>
                  <a:txBody>
                    <a:bodyPr/>
                    <a:lstStyle/>
                    <a:p>
                      <a:pPr algn="l" rtl="0" fontAlgn="ctr"/>
                      <a:r>
                        <a:rPr lang="ja-JP" altLang="en-US" sz="1400" u="none" strike="noStrike" dirty="0">
                          <a:effectLst/>
                        </a:rPr>
                        <a:t>　地域医療支援病院の承認</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200" u="none" strike="noStrike" dirty="0">
                          <a:effectLst/>
                        </a:rPr>
                        <a:t>　</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 xmlns:a16="http://schemas.microsoft.com/office/drawing/2014/main" val="10002"/>
                  </a:ext>
                </a:extLst>
              </a:tr>
              <a:tr h="369142">
                <a:tc>
                  <a:txBody>
                    <a:bodyPr/>
                    <a:lstStyle/>
                    <a:p>
                      <a:pPr algn="l" rtl="0" fontAlgn="ctr"/>
                      <a:r>
                        <a:rPr lang="ja-JP" altLang="en-US" sz="1400" u="none" strike="noStrike" dirty="0">
                          <a:effectLst/>
                        </a:rPr>
                        <a:t>　地域医療連携推進法人の認定</a:t>
                      </a:r>
                      <a:endParaRPr lang="ja-JP" altLang="en-US" sz="14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fontAlgn="b"/>
                      <a:r>
                        <a:rPr lang="ja-JP" altLang="en-US" sz="1200" u="none" strike="noStrike" dirty="0">
                          <a:effectLst/>
                        </a:rPr>
                        <a:t>審議◎</a:t>
                      </a:r>
                      <a:endParaRPr lang="ja-JP" altLang="en-US" sz="1200" b="0" i="0" u="none" strike="noStrike" dirty="0">
                        <a:solidFill>
                          <a:srgbClr val="000000"/>
                        </a:solidFill>
                        <a:effectLst/>
                        <a:latin typeface="ＭＳ Ｐゴシック"/>
                      </a:endParaRPr>
                    </a:p>
                  </a:txBody>
                  <a:tcPr marL="0" marR="0" marT="0" marB="0" anchor="ctr"/>
                </a:tc>
                <a:tc rowSpan="5">
                  <a:txBody>
                    <a:bodyPr/>
                    <a:lstStyle/>
                    <a:p>
                      <a:pPr algn="ctr" rtl="0" fontAlgn="ctr"/>
                      <a:r>
                        <a:rPr lang="ja-JP" altLang="en-US" sz="1200" u="none" strike="noStrike" dirty="0">
                          <a:effectLst/>
                        </a:rPr>
                        <a:t/>
                      </a:r>
                      <a:br>
                        <a:rPr lang="ja-JP" altLang="en-US" sz="1200" u="none" strike="noStrike" dirty="0">
                          <a:effectLst/>
                        </a:rPr>
                      </a:br>
                      <a:r>
                        <a:rPr lang="ja-JP" altLang="en-US" sz="1200" u="none" strike="noStrike" dirty="0">
                          <a:effectLst/>
                        </a:rPr>
                        <a:t>◎</a:t>
                      </a:r>
                      <a:br>
                        <a:rPr lang="ja-JP" altLang="en-US" sz="1200" u="none" strike="noStrike" dirty="0">
                          <a:effectLst/>
                        </a:rPr>
                      </a:br>
                      <a:r>
                        <a:rPr lang="ja-JP" altLang="en-US" sz="1200" u="none" strike="noStrike" dirty="0">
                          <a:effectLst/>
                        </a:rPr>
                        <a:t>（</a:t>
                      </a:r>
                      <a:r>
                        <a:rPr lang="en-US" altLang="ja-JP" sz="1200" u="none" strike="noStrike" dirty="0">
                          <a:effectLst/>
                        </a:rPr>
                        <a:t>※</a:t>
                      </a:r>
                      <a:r>
                        <a:rPr lang="ja-JP" altLang="en-US" sz="1200" u="none" strike="noStrike" dirty="0">
                          <a:effectLst/>
                        </a:rPr>
                        <a:t>１）</a:t>
                      </a:r>
                      <a:endParaRPr lang="ja-JP" altLang="en-US" sz="1200" b="0" i="0" u="none" strike="noStrike" dirty="0">
                        <a:solidFill>
                          <a:srgbClr val="000000"/>
                        </a:solidFill>
                        <a:effectLst/>
                        <a:latin typeface="ＭＳ Ｐゴシック"/>
                      </a:endParaRPr>
                    </a:p>
                  </a:txBody>
                  <a:tcPr marL="0" marR="0" marT="0" marB="0" anchor="ctr"/>
                </a:tc>
                <a:extLst>
                  <a:ext uri="{0D108BD9-81ED-4DB2-BD59-A6C34878D82A}">
                    <a16:rowId xmlns="" xmlns:a16="http://schemas.microsoft.com/office/drawing/2014/main" val="10003"/>
                  </a:ext>
                </a:extLst>
              </a:tr>
              <a:tr h="341086">
                <a:tc>
                  <a:txBody>
                    <a:bodyPr/>
                    <a:lstStyle/>
                    <a:p>
                      <a:pPr algn="l" rtl="0" fontAlgn="ctr"/>
                      <a:r>
                        <a:rPr lang="ja-JP" altLang="en-US" sz="1400" u="none" strike="noStrike" dirty="0">
                          <a:effectLst/>
                        </a:rPr>
                        <a:t>　特定病床等による新たな病床整備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4"/>
                  </a:ext>
                </a:extLst>
              </a:tr>
              <a:tr h="369142">
                <a:tc>
                  <a:txBody>
                    <a:bodyPr/>
                    <a:lstStyle/>
                    <a:p>
                      <a:pPr algn="l" rtl="0" fontAlgn="ctr"/>
                      <a:r>
                        <a:rPr lang="ja-JP" altLang="en-US" sz="1400" u="none" strike="noStrike" dirty="0">
                          <a:effectLst/>
                        </a:rPr>
                        <a:t>　二次医療圏を超えた病院移転</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5"/>
                  </a:ext>
                </a:extLst>
              </a:tr>
              <a:tr h="369142">
                <a:tc>
                  <a:txBody>
                    <a:bodyPr/>
                    <a:lstStyle/>
                    <a:p>
                      <a:pPr algn="l" rtl="0" fontAlgn="ctr"/>
                      <a:r>
                        <a:rPr lang="ja-JP" altLang="en-US" sz="1400" u="none" strike="noStrike" dirty="0">
                          <a:effectLst/>
                        </a:rPr>
                        <a:t>　公的医療機関等</a:t>
                      </a:r>
                      <a:r>
                        <a:rPr lang="en-US" altLang="ja-JP" sz="1400" u="none" strike="noStrike" dirty="0">
                          <a:effectLst/>
                        </a:rPr>
                        <a:t>※</a:t>
                      </a:r>
                      <a:r>
                        <a:rPr lang="ja-JP" altLang="en-US" sz="1400" u="none" strike="noStrike" dirty="0">
                          <a:effectLst/>
                        </a:rPr>
                        <a:t>２の再編</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6"/>
                  </a:ext>
                </a:extLst>
              </a:tr>
              <a:tr h="369142">
                <a:tc>
                  <a:txBody>
                    <a:bodyPr/>
                    <a:lstStyle/>
                    <a:p>
                      <a:pPr algn="l" rtl="0" fontAlgn="ctr"/>
                      <a:r>
                        <a:rPr lang="ja-JP" altLang="en-US" sz="1400" u="none" strike="noStrike" dirty="0">
                          <a:effectLst/>
                        </a:rPr>
                        <a:t>　有床診療所の新たな病床整備</a:t>
                      </a:r>
                      <a:endParaRPr lang="ja-JP" altLang="en-US" sz="1400" b="0" i="0" u="none" strike="noStrike" dirty="0">
                        <a:solidFill>
                          <a:srgbClr val="000000"/>
                        </a:solidFill>
                        <a:effectLst/>
                        <a:latin typeface="ＭＳ Ｐゴシック"/>
                      </a:endParaRPr>
                    </a:p>
                  </a:txBody>
                  <a:tcPr marL="0" marR="0" marT="0" marB="0" anchor="ct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 xmlns:a16="http://schemas.microsoft.com/office/drawing/2014/main" val="10007"/>
                  </a:ext>
                </a:extLst>
              </a:tr>
              <a:tr h="974528">
                <a:tc>
                  <a:txBody>
                    <a:bodyPr/>
                    <a:lstStyle/>
                    <a:p>
                      <a:pPr algn="l" rtl="0" fontAlgn="ctr"/>
                      <a:r>
                        <a:rPr lang="ja-JP" altLang="en-US" sz="1400" u="none" strike="noStrike" dirty="0">
                          <a:effectLst/>
                        </a:rPr>
                        <a:t>　病院の開設者変更</a:t>
                      </a:r>
                    </a:p>
                    <a:p>
                      <a:pPr algn="l" rtl="0" fontAlgn="ctr"/>
                      <a:r>
                        <a:rPr lang="ja-JP" altLang="en-US" sz="1400" u="none" strike="noStrike" dirty="0">
                          <a:effectLst/>
                        </a:rPr>
                        <a:t>　　</a:t>
                      </a:r>
                      <a:r>
                        <a:rPr lang="ja-JP" altLang="en-US" sz="1200" u="none" strike="noStrike" dirty="0">
                          <a:effectLst/>
                        </a:rPr>
                        <a:t>病院再編（公立病院を除く）をはじめ病院が担う役割が</a:t>
                      </a:r>
                      <a:endParaRPr lang="en-US" altLang="ja-JP" sz="1200" u="none" strike="noStrike" dirty="0">
                        <a:effectLst/>
                      </a:endParaRPr>
                    </a:p>
                    <a:p>
                      <a:pPr algn="l" rtl="0" fontAlgn="ctr"/>
                      <a:r>
                        <a:rPr lang="ja-JP" altLang="en-US" sz="1200" u="none" strike="noStrike" dirty="0">
                          <a:effectLst/>
                        </a:rPr>
                        <a:t>　　大きく変わる場合</a:t>
                      </a:r>
                      <a:endParaRPr lang="ja-JP" altLang="en-US" sz="1200" b="0" i="0" u="none" strike="noStrike" dirty="0">
                        <a:solidFill>
                          <a:srgbClr val="000000"/>
                        </a:solidFill>
                        <a:effectLst/>
                        <a:latin typeface="ＭＳ Ｐゴシック"/>
                      </a:endParaRPr>
                    </a:p>
                  </a:txBody>
                  <a:tcPr marL="0" marR="0" marT="0" marB="0" anchor="ctr"/>
                </a:tc>
                <a:tc>
                  <a:txBody>
                    <a:bodyPr/>
                    <a:lstStyle/>
                    <a:p>
                      <a:pPr algn="ctr" fontAlgn="ctr"/>
                      <a:r>
                        <a:rPr lang="ja-JP" altLang="en-US" sz="1200" u="none" strike="noStrike" dirty="0">
                          <a:effectLst/>
                        </a:rPr>
                        <a:t>　</a:t>
                      </a:r>
                      <a:endParaRPr lang="ja-JP" altLang="en-US" sz="1200" b="0" i="0" u="none" strike="noStrike" dirty="0">
                        <a:solidFill>
                          <a:srgbClr val="000000"/>
                        </a:solidFill>
                        <a:effectLst/>
                        <a:latin typeface="Arial"/>
                      </a:endParaRPr>
                    </a:p>
                  </a:txBody>
                  <a:tcPr marL="0" marR="0" marT="0" marB="0" anchor="ctr"/>
                </a:tc>
                <a:tc gridSpan="2">
                  <a:txBody>
                    <a:bodyPr/>
                    <a:lstStyle/>
                    <a:p>
                      <a:pPr algn="ctr" rtl="0" fontAlgn="ctr"/>
                      <a:r>
                        <a:rPr lang="ja-JP" altLang="en-US" sz="1200" u="none" strike="noStrike" dirty="0">
                          <a:effectLst/>
                        </a:rPr>
                        <a:t>◎</a:t>
                      </a:r>
                      <a:endParaRPr lang="en-US" altLang="ja-JP" sz="1200" u="none" strike="noStrike" dirty="0">
                        <a:effectLst/>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u="none" strike="noStrike" dirty="0">
                          <a:effectLst/>
                        </a:rPr>
                        <a:t>懇話会で説明した場合、調整会議は、事務局からの報告で可</a:t>
                      </a:r>
                      <a:endParaRPr lang="ja-JP" altLang="en-US" sz="1000" b="0" i="0" u="none" strike="noStrike" dirty="0">
                        <a:solidFill>
                          <a:srgbClr val="000000"/>
                        </a:solidFill>
                        <a:effectLst/>
                        <a:latin typeface="ＭＳ Ｐゴシック"/>
                      </a:endParaRPr>
                    </a:p>
                  </a:txBody>
                  <a:tcPr marL="0" marR="0" marT="0" marB="0" anchor="ctr"/>
                </a:tc>
                <a:tc hMerge="1">
                  <a:txBody>
                    <a:bodyPr/>
                    <a:lstStyle/>
                    <a:p>
                      <a:endParaRPr kumimoji="1" lang="ja-JP" altLang="en-US" dirty="0"/>
                    </a:p>
                  </a:txBody>
                  <a:tcPr/>
                </a:tc>
                <a:extLst>
                  <a:ext uri="{0D108BD9-81ED-4DB2-BD59-A6C34878D82A}">
                    <a16:rowId xmlns="" xmlns:a16="http://schemas.microsoft.com/office/drawing/2014/main" val="10008"/>
                  </a:ext>
                </a:extLst>
              </a:tr>
            </a:tbl>
          </a:graphicData>
        </a:graphic>
      </p:graphicFrame>
      <p:sp>
        <p:nvSpPr>
          <p:cNvPr id="19" name="左矢印 18"/>
          <p:cNvSpPr/>
          <p:nvPr/>
        </p:nvSpPr>
        <p:spPr>
          <a:xfrm>
            <a:off x="6719458" y="2265488"/>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左矢印 17"/>
          <p:cNvSpPr/>
          <p:nvPr/>
        </p:nvSpPr>
        <p:spPr>
          <a:xfrm>
            <a:off x="6719458" y="334375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左矢印 35"/>
          <p:cNvSpPr/>
          <p:nvPr/>
        </p:nvSpPr>
        <p:spPr>
          <a:xfrm>
            <a:off x="7675500" y="333178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
          <p:cNvSpPr txBox="1">
            <a:spLocks noChangeArrowheads="1"/>
          </p:cNvSpPr>
          <p:nvPr/>
        </p:nvSpPr>
        <p:spPr bwMode="auto">
          <a:xfrm>
            <a:off x="0" y="825217"/>
            <a:ext cx="26856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開設等に関する手続き</a:t>
            </a:r>
            <a:endParaRPr lang="en-US" altLang="ja-JP" sz="1600" dirty="0">
              <a:solidFill>
                <a:srgbClr val="000000"/>
              </a:solidFill>
            </a:endParaRPr>
          </a:p>
        </p:txBody>
      </p:sp>
      <p:sp>
        <p:nvSpPr>
          <p:cNvPr id="46" name="テキスト ボックス 45"/>
          <p:cNvSpPr txBox="1"/>
          <p:nvPr/>
        </p:nvSpPr>
        <p:spPr>
          <a:xfrm>
            <a:off x="215516" y="5636834"/>
            <a:ext cx="8712967" cy="261610"/>
          </a:xfrm>
          <a:prstGeom prst="rect">
            <a:avLst/>
          </a:prstGeom>
          <a:noFill/>
        </p:spPr>
        <p:txBody>
          <a:bodyPr wrap="square" rtlCol="0">
            <a:spAutoFit/>
          </a:bodyPr>
          <a:lstStyle/>
          <a:p>
            <a:r>
              <a:rPr kumimoji="1" lang="en-US" altLang="ja-JP" sz="1100" dirty="0"/>
              <a:t>※</a:t>
            </a:r>
            <a:r>
              <a:rPr lang="ja-JP" altLang="en-US" sz="1100" dirty="0"/>
              <a:t>１：病院等の出席による説明が望ましい。</a:t>
            </a:r>
            <a:endParaRPr lang="en-US" altLang="ja-JP" sz="1100" dirty="0"/>
          </a:p>
        </p:txBody>
      </p:sp>
    </p:spTree>
    <p:extLst>
      <p:ext uri="{BB962C8B-B14F-4D97-AF65-F5344CB8AC3E}">
        <p14:creationId xmlns:p14="http://schemas.microsoft.com/office/powerpoint/2010/main" val="64955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(4)</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会議体で取り扱う事項②</a:t>
            </a:r>
          </a:p>
        </p:txBody>
      </p:sp>
      <p:sp>
        <p:nvSpPr>
          <p:cNvPr id="10" name="スライド番号プレースホルダー 1"/>
          <p:cNvSpPr>
            <a:spLocks noGrp="1"/>
          </p:cNvSpPr>
          <p:nvPr>
            <p:ph type="sldNum" sz="quarter" idx="12"/>
          </p:nvPr>
        </p:nvSpPr>
        <p:spPr>
          <a:xfrm>
            <a:off x="7020271" y="6431728"/>
            <a:ext cx="2077553" cy="365125"/>
          </a:xfrm>
        </p:spPr>
        <p:txBody>
          <a:bodyPr/>
          <a:lstStyle/>
          <a:p>
            <a:fld id="{A9848611-8FAA-4BFC-BAAD-33CAF1A3E273}" type="slidenum">
              <a:rPr kumimoji="1" lang="ja-JP" altLang="en-US" sz="1800" smtClean="0">
                <a:solidFill>
                  <a:schemeClr val="tx1"/>
                </a:solidFill>
              </a:rPr>
              <a:t>28</a:t>
            </a:fld>
            <a:endParaRPr kumimoji="1" lang="ja-JP" altLang="en-US" sz="1800"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675948546"/>
              </p:ext>
            </p:extLst>
          </p:nvPr>
        </p:nvGraphicFramePr>
        <p:xfrm>
          <a:off x="467544" y="1412776"/>
          <a:ext cx="8352927" cy="4032448"/>
        </p:xfrm>
        <a:graphic>
          <a:graphicData uri="http://schemas.openxmlformats.org/drawingml/2006/table">
            <a:tbl>
              <a:tblPr>
                <a:tableStyleId>{BC89EF96-8CEA-46FF-86C4-4CE0E7609802}</a:tableStyleId>
              </a:tblPr>
              <a:tblGrid>
                <a:gridCol w="3626293">
                  <a:extLst>
                    <a:ext uri="{9D8B030D-6E8A-4147-A177-3AD203B41FA5}">
                      <a16:colId xmlns="" xmlns:a16="http://schemas.microsoft.com/office/drawing/2014/main" val="20000"/>
                    </a:ext>
                  </a:extLst>
                </a:gridCol>
                <a:gridCol w="1439444">
                  <a:extLst>
                    <a:ext uri="{9D8B030D-6E8A-4147-A177-3AD203B41FA5}">
                      <a16:colId xmlns="" xmlns:a16="http://schemas.microsoft.com/office/drawing/2014/main" val="20001"/>
                    </a:ext>
                  </a:extLst>
                </a:gridCol>
                <a:gridCol w="1110724">
                  <a:extLst>
                    <a:ext uri="{9D8B030D-6E8A-4147-A177-3AD203B41FA5}">
                      <a16:colId xmlns="" xmlns:a16="http://schemas.microsoft.com/office/drawing/2014/main" val="20002"/>
                    </a:ext>
                  </a:extLst>
                </a:gridCol>
                <a:gridCol w="1110724">
                  <a:extLst>
                    <a:ext uri="{9D8B030D-6E8A-4147-A177-3AD203B41FA5}">
                      <a16:colId xmlns="" xmlns:a16="http://schemas.microsoft.com/office/drawing/2014/main" val="20003"/>
                    </a:ext>
                  </a:extLst>
                </a:gridCol>
                <a:gridCol w="1065742">
                  <a:extLst>
                    <a:ext uri="{9D8B030D-6E8A-4147-A177-3AD203B41FA5}">
                      <a16:colId xmlns=""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200" u="none" strike="noStrike" dirty="0">
                          <a:effectLst/>
                          <a:latin typeface="+mn-ea"/>
                          <a:ea typeface="+mn-ea"/>
                        </a:rPr>
                        <a:t>医療審・部会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100" u="none" strike="noStrike" dirty="0">
                          <a:effectLst/>
                          <a:latin typeface="ＭＳ Ｐゴシック" panose="020B0600070205080204" pitchFamily="50" charset="-128"/>
                          <a:ea typeface="ＭＳ Ｐゴシック" panose="020B0600070205080204" pitchFamily="50" charset="-128"/>
                        </a:rPr>
                        <a:t>保健医療</a:t>
                      </a:r>
                      <a:br>
                        <a:rPr lang="zh-TW" altLang="en-US" sz="1100" u="none" strike="noStrike" dirty="0">
                          <a:effectLst/>
                          <a:latin typeface="ＭＳ Ｐゴシック" panose="020B0600070205080204" pitchFamily="50" charset="-128"/>
                          <a:ea typeface="ＭＳ Ｐゴシック" panose="020B0600070205080204" pitchFamily="50" charset="-128"/>
                        </a:rPr>
                      </a:br>
                      <a:r>
                        <a:rPr lang="zh-TW" altLang="en-US" sz="1100" u="none" strike="noStrike" dirty="0">
                          <a:effectLst/>
                          <a:latin typeface="ＭＳ Ｐゴシック" panose="020B0600070205080204" pitchFamily="50" charset="-128"/>
                          <a:ea typeface="ＭＳ Ｐゴシック" panose="020B0600070205080204" pitchFamily="50" charset="-128"/>
                        </a:rPr>
                        <a:t>協議会</a:t>
                      </a:r>
                      <a:r>
                        <a:rPr lang="ja-JP" altLang="en-US" sz="1100" u="none" strike="noStrike" dirty="0">
                          <a:effectLst/>
                          <a:latin typeface="ＭＳ Ｐゴシック" panose="020B0600070205080204" pitchFamily="50" charset="-128"/>
                          <a:ea typeface="ＭＳ Ｐゴシック" panose="020B0600070205080204" pitchFamily="50" charset="-128"/>
                        </a:rPr>
                        <a:t>（部会）</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200" u="none" strike="noStrike" dirty="0">
                          <a:effectLst/>
                          <a:latin typeface="+mn-ea"/>
                          <a:ea typeface="+mn-ea"/>
                        </a:rPr>
                        <a:t>医療・病床</a:t>
                      </a:r>
                      <a:br>
                        <a:rPr lang="ja-JP" altLang="en-US" sz="1200" u="none" strike="noStrike" dirty="0">
                          <a:effectLst/>
                          <a:latin typeface="+mn-ea"/>
                          <a:ea typeface="+mn-ea"/>
                        </a:rPr>
                      </a:br>
                      <a:r>
                        <a:rPr lang="ja-JP" altLang="en-US" sz="1200" u="none" strike="noStrike" dirty="0">
                          <a:effectLst/>
                          <a:latin typeface="+mn-ea"/>
                          <a:ea typeface="+mn-ea"/>
                        </a:rPr>
                        <a:t>懇話会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200" u="none" strike="noStrike" dirty="0">
                          <a:effectLst/>
                          <a:latin typeface="+mn-ea"/>
                          <a:ea typeface="+mn-ea"/>
                        </a:rPr>
                        <a:t>病院連絡会</a:t>
                      </a:r>
                      <a:endParaRPr lang="ja-JP" altLang="en-US" sz="1200" b="0"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0001"/>
                  </a:ext>
                </a:extLst>
              </a:tr>
              <a:tr h="786738">
                <a:tc>
                  <a:txBody>
                    <a:bodyPr/>
                    <a:lstStyle/>
                    <a:p>
                      <a:pPr algn="l" rtl="0" fontAlgn="ctr"/>
                      <a:r>
                        <a:rPr lang="ja-JP" altLang="en-US" sz="1400" u="none" strike="noStrike" dirty="0">
                          <a:effectLst/>
                        </a:rPr>
                        <a:t>　</a:t>
                      </a:r>
                      <a:r>
                        <a:rPr lang="en-US" altLang="ja-JP" sz="1400" u="none" strike="noStrike" dirty="0">
                          <a:effectLst/>
                        </a:rPr>
                        <a:t>2025</a:t>
                      </a:r>
                      <a:r>
                        <a:rPr lang="ja-JP" altLang="en-US" sz="1400" u="none" strike="noStrike" dirty="0">
                          <a:effectLst/>
                        </a:rPr>
                        <a:t>年（まで）に各病院が検討している</a:t>
                      </a:r>
                      <a:endParaRPr lang="en-US" altLang="ja-JP" sz="1400" u="none" strike="noStrike" dirty="0">
                        <a:effectLst/>
                      </a:endParaRPr>
                    </a:p>
                    <a:p>
                      <a:pPr algn="l" rtl="0" fontAlgn="ctr"/>
                      <a:r>
                        <a:rPr lang="ja-JP" altLang="en-US" sz="1400" u="none" strike="noStrike" dirty="0">
                          <a:effectLst/>
                        </a:rPr>
                        <a:t>　医療機能・病床機能</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　　</a:t>
                      </a:r>
                      <a:r>
                        <a:rPr lang="ja-JP" altLang="en-US" sz="1100" u="none" strike="noStrike" dirty="0">
                          <a:effectLst/>
                        </a:rPr>
                        <a:t>過剰な病床への転換への中止への命令（公的医療</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u="none" strike="noStrike" dirty="0">
                          <a:effectLst/>
                        </a:rPr>
                        <a:t>　　　機関等）又は要請（民間医療機関）についての検討</a:t>
                      </a:r>
                      <a:endParaRPr lang="en-US" altLang="ja-JP" sz="1100"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15</a:t>
                      </a:r>
                      <a:r>
                        <a:rPr lang="ja-JP" altLang="en-US" sz="1100" b="0" i="0" u="none" strike="noStrike" dirty="0">
                          <a:solidFill>
                            <a:srgbClr val="000000"/>
                          </a:solidFill>
                          <a:effectLst/>
                          <a:latin typeface="ＭＳ Ｐゴシック"/>
                        </a:rPr>
                        <a:t>に基づく知事権限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 xmlns:a16="http://schemas.microsoft.com/office/drawing/2014/main" val="10003"/>
                  </a:ext>
                </a:extLst>
              </a:tr>
              <a:tr h="607536">
                <a:tc>
                  <a:txBody>
                    <a:bodyPr/>
                    <a:lstStyle/>
                    <a:p>
                      <a:pPr algn="just" rtl="0" fontAlgn="ctr"/>
                      <a:r>
                        <a:rPr lang="ja-JP" altLang="en-US" sz="1400" u="none" strike="noStrike" dirty="0">
                          <a:effectLst/>
                        </a:rPr>
                        <a:t>　非稼働病床の理由説明</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1400" u="none" strike="noStrike" dirty="0">
                          <a:effectLst/>
                        </a:rPr>
                        <a:t>◎</a:t>
                      </a: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 xmlns:a16="http://schemas.microsoft.com/office/drawing/2014/main" val="10004"/>
                  </a:ext>
                </a:extLst>
              </a:tr>
              <a:tr h="944487">
                <a:tc>
                  <a:txBody>
                    <a:bodyPr/>
                    <a:lstStyle/>
                    <a:p>
                      <a:pPr algn="just" rtl="0" fontAlgn="ctr"/>
                      <a:r>
                        <a:rPr lang="ja-JP" altLang="en-US" sz="1200" u="none" strike="noStrike" dirty="0">
                          <a:effectLst/>
                        </a:rPr>
                        <a:t>　　　</a:t>
                      </a:r>
                      <a:r>
                        <a:rPr lang="ja-JP" altLang="en-US" sz="1100" u="none" strike="noStrike" dirty="0">
                          <a:effectLst/>
                        </a:rPr>
                        <a:t>１年以上病床がすべて稼働していない病棟について、</a:t>
                      </a:r>
                      <a:endParaRPr lang="en-US" altLang="ja-JP" sz="1100" u="none" strike="noStrike" dirty="0">
                        <a:effectLst/>
                      </a:endParaRPr>
                    </a:p>
                    <a:p>
                      <a:pPr algn="just" rtl="0" fontAlgn="ctr"/>
                      <a:r>
                        <a:rPr lang="ja-JP" altLang="en-US" sz="1100" u="none" strike="noStrike" dirty="0">
                          <a:effectLst/>
                        </a:rPr>
                        <a:t>　　　削減を命令（公的医療機関等）又は要請（民間医療機関）　　</a:t>
                      </a:r>
                      <a:endParaRPr lang="en-US" altLang="ja-JP" sz="1100" u="none" strike="noStrike" dirty="0">
                        <a:effectLst/>
                      </a:endParaRPr>
                    </a:p>
                    <a:p>
                      <a:pPr algn="just" rtl="0" fontAlgn="ctr"/>
                      <a:r>
                        <a:rPr lang="ja-JP" altLang="en-US" sz="1100" u="none" strike="noStrike" dirty="0">
                          <a:effectLst/>
                        </a:rPr>
                        <a:t>　　　についての検討</a:t>
                      </a:r>
                      <a:endParaRPr lang="en-US" altLang="ja-JP" sz="1100" u="none" strike="noStrike" dirty="0">
                        <a:effectLst/>
                      </a:endParaRPr>
                    </a:p>
                    <a:p>
                      <a:pPr algn="just" rtl="0" fontAlgn="ctr"/>
                      <a:r>
                        <a:rPr lang="ja-JP" altLang="en-US" sz="1100" b="0" i="0" u="none" strike="noStrike" dirty="0">
                          <a:solidFill>
                            <a:srgbClr val="000000"/>
                          </a:solidFill>
                          <a:effectLst/>
                          <a:latin typeface="ＭＳ Ｐゴシック"/>
                        </a:rPr>
                        <a:t>　　　　</a:t>
                      </a:r>
                      <a:r>
                        <a:rPr lang="en-US" altLang="ja-JP" sz="1100" b="0" i="0" u="none" strike="noStrike" dirty="0">
                          <a:solidFill>
                            <a:srgbClr val="000000"/>
                          </a:solidFill>
                          <a:effectLst/>
                          <a:latin typeface="ＭＳ Ｐゴシック"/>
                        </a:rPr>
                        <a:t>【</a:t>
                      </a:r>
                      <a:r>
                        <a:rPr lang="ja-JP" altLang="en-US" sz="1100" b="0" i="0" u="none" strike="noStrike" dirty="0">
                          <a:solidFill>
                            <a:srgbClr val="000000"/>
                          </a:solidFill>
                          <a:effectLst/>
                          <a:latin typeface="ＭＳ Ｐゴシック"/>
                        </a:rPr>
                        <a:t>医療法第７条の２第３項、医療法第</a:t>
                      </a:r>
                      <a:r>
                        <a:rPr lang="en-US" altLang="ja-JP" sz="1100" b="0" i="0" u="none" strike="noStrike" dirty="0">
                          <a:solidFill>
                            <a:srgbClr val="000000"/>
                          </a:solidFill>
                          <a:effectLst/>
                          <a:latin typeface="ＭＳ Ｐゴシック"/>
                        </a:rPr>
                        <a:t>30</a:t>
                      </a:r>
                      <a:r>
                        <a:rPr lang="ja-JP" altLang="en-US" sz="1100" b="0" i="0" u="none" strike="noStrike" dirty="0">
                          <a:solidFill>
                            <a:srgbClr val="000000"/>
                          </a:solidFill>
                          <a:effectLst/>
                          <a:latin typeface="ＭＳ Ｐゴシック"/>
                        </a:rPr>
                        <a:t>条の</a:t>
                      </a:r>
                      <a:r>
                        <a:rPr lang="en-US" altLang="ja-JP" sz="1100" b="0" i="0" u="none" strike="noStrike" dirty="0">
                          <a:solidFill>
                            <a:srgbClr val="000000"/>
                          </a:solidFill>
                          <a:effectLst/>
                          <a:latin typeface="ＭＳ Ｐゴシック"/>
                        </a:rPr>
                        <a:t>12</a:t>
                      </a:r>
                      <a:r>
                        <a:rPr lang="ja-JP" altLang="en-US" sz="1100" b="0" i="0" u="none" strike="noStrike" dirty="0">
                          <a:solidFill>
                            <a:srgbClr val="000000"/>
                          </a:solidFill>
                          <a:effectLst/>
                          <a:latin typeface="ＭＳ Ｐゴシック"/>
                        </a:rPr>
                        <a:t>に</a:t>
                      </a:r>
                      <a:endParaRPr lang="en-US" altLang="ja-JP" sz="1100" b="0" i="0" u="none" strike="noStrike" dirty="0">
                        <a:solidFill>
                          <a:srgbClr val="000000"/>
                        </a:solidFill>
                        <a:effectLst/>
                        <a:latin typeface="ＭＳ Ｐゴシック"/>
                      </a:endParaRPr>
                    </a:p>
                    <a:p>
                      <a:pPr algn="just" rtl="0" fontAlgn="ctr"/>
                      <a:r>
                        <a:rPr lang="ja-JP" altLang="en-US" sz="1100" b="0" i="0" u="none" strike="noStrike" dirty="0">
                          <a:solidFill>
                            <a:srgbClr val="000000"/>
                          </a:solidFill>
                          <a:effectLst/>
                          <a:latin typeface="ＭＳ Ｐゴシック"/>
                        </a:rPr>
                        <a:t>　　　　　基づく知事権限</a:t>
                      </a:r>
                      <a:r>
                        <a:rPr lang="en-US" altLang="ja-JP" sz="1100" b="0" i="0" u="none" strike="noStrike" dirty="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1400" u="none" strike="noStrike" dirty="0">
                          <a:effectLst/>
                        </a:rPr>
                        <a:t>審議　○</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1400" u="none" strike="noStrike" dirty="0">
                          <a:effectLst/>
                        </a:rPr>
                        <a:t>審議◎</a:t>
                      </a:r>
                      <a:endParaRPr lang="ja-JP" altLang="en-US" sz="1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1400" b="0" i="0" u="none" strike="noStrike" dirty="0">
                        <a:solidFill>
                          <a:srgbClr val="000000"/>
                        </a:solidFill>
                        <a:effectLst/>
                        <a:latin typeface="+mn-ea"/>
                        <a:ea typeface="+mn-ea"/>
                      </a:endParaRPr>
                    </a:p>
                  </a:txBody>
                  <a:tcPr marL="0" marR="0" marT="0" marB="0" anchor="ctr"/>
                </a:tc>
                <a:extLst>
                  <a:ext uri="{0D108BD9-81ED-4DB2-BD59-A6C34878D82A}">
                    <a16:rowId xmlns="" xmlns:a16="http://schemas.microsoft.com/office/drawing/2014/main" val="10005"/>
                  </a:ext>
                </a:extLst>
              </a:tr>
            </a:tbl>
          </a:graphicData>
        </a:graphic>
      </p:graphicFrame>
      <p:sp>
        <p:nvSpPr>
          <p:cNvPr id="38" name="テキスト ボックス 3"/>
          <p:cNvSpPr txBox="1">
            <a:spLocks noChangeArrowheads="1"/>
          </p:cNvSpPr>
          <p:nvPr/>
        </p:nvSpPr>
        <p:spPr bwMode="auto">
          <a:xfrm>
            <a:off x="55167" y="1033481"/>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a:t>
            </a:r>
            <a:endParaRPr lang="en-US" altLang="ja-JP" sz="1600" dirty="0">
              <a:solidFill>
                <a:srgbClr val="000000"/>
              </a:solidFill>
            </a:endParaRPr>
          </a:p>
        </p:txBody>
      </p:sp>
      <p:sp>
        <p:nvSpPr>
          <p:cNvPr id="16" name="左矢印 15"/>
          <p:cNvSpPr/>
          <p:nvPr/>
        </p:nvSpPr>
        <p:spPr>
          <a:xfrm>
            <a:off x="7638341" y="2707523"/>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516189" y="2699254"/>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636761"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525719" y="379627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516575" y="2910573"/>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384648" y="336454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384648" y="4771817"/>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259969" y="1106531"/>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464733" y="5548224"/>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464733" y="5798792"/>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268770" y="3305744"/>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259923" y="4784840"/>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535856" y="357771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535856" y="4958105"/>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516575" y="4285134"/>
            <a:ext cx="630340" cy="919090"/>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6122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29</a:t>
            </a:fld>
            <a:endParaRPr kumimoji="1" lang="ja-JP" altLang="en-US" sz="1800" dirty="0">
              <a:solidFill>
                <a:schemeClr val="tx1"/>
              </a:solidFill>
            </a:endParaRPr>
          </a:p>
        </p:txBody>
      </p:sp>
      <p:pic>
        <p:nvPicPr>
          <p:cNvPr id="1027" name="Picture 3" descr="D:\HatayamaH\Desktop\キャプチャ.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63" y="476672"/>
            <a:ext cx="8579209" cy="6044026"/>
          </a:xfrm>
          <a:prstGeom prst="rect">
            <a:avLst/>
          </a:prstGeom>
          <a:noFill/>
          <a:extLst>
            <a:ext uri="{909E8E84-426E-40DD-AFC4-6F175D3DCCD1}">
              <a14:hiddenFill xmlns:a14="http://schemas.microsoft.com/office/drawing/2010/main">
                <a:solidFill>
                  <a:srgbClr val="FFFFFF"/>
                </a:solidFill>
              </a14:hiddenFill>
            </a:ext>
          </a:extLst>
        </p:spPr>
      </p:pic>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2</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協議の進め方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 資料</a:t>
            </a:r>
          </a:p>
        </p:txBody>
      </p:sp>
    </p:spTree>
    <p:extLst>
      <p:ext uri="{BB962C8B-B14F-4D97-AF65-F5344CB8AC3E}">
        <p14:creationId xmlns:p14="http://schemas.microsoft.com/office/powerpoint/2010/main" val="236905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2754725" y="5293373"/>
            <a:ext cx="2903689" cy="1033355"/>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06660" y="5218430"/>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4" name="円/楕円 23"/>
          <p:cNvSpPr/>
          <p:nvPr/>
        </p:nvSpPr>
        <p:spPr>
          <a:xfrm>
            <a:off x="3888759" y="2348880"/>
            <a:ext cx="4773490" cy="1353414"/>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79513" y="2348880"/>
            <a:ext cx="3362124" cy="1434735"/>
          </a:xfrm>
          <a:prstGeom prst="ellipse">
            <a:avLst/>
          </a:prstGeom>
          <a:solidFill>
            <a:schemeClr val="accent5">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10400" y="6490677"/>
            <a:ext cx="2133600" cy="365125"/>
          </a:xfrm>
        </p:spPr>
        <p:txBody>
          <a:bodyPr/>
          <a:lstStyle/>
          <a:p>
            <a:pPr>
              <a:defRPr/>
            </a:pPr>
            <a:fld id="{845FDA58-8628-4030-A7FF-2946B2EE6B4C}" type="slidenum">
              <a:rPr lang="ja-JP" altLang="en-US" sz="1800" smtClean="0">
                <a:solidFill>
                  <a:schemeClr val="tx1"/>
                </a:solidFill>
              </a:rPr>
              <a:pPr>
                <a:defRPr/>
              </a:pPr>
              <a:t>3</a:t>
            </a:fld>
            <a:endParaRPr lang="ja-JP" altLang="en-US" sz="1800" dirty="0">
              <a:solidFill>
                <a:schemeClr val="tx1"/>
              </a:solidFill>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7"/>
            <a:ext cx="8712968" cy="1023362"/>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引き続き、医療実態データ（</a:t>
            </a:r>
            <a:r>
              <a:rPr lang="en-US" altLang="ja-JP" sz="2400" dirty="0">
                <a:latin typeface="HGP創英角ｺﾞｼｯｸUB" panose="020B0900000000000000" pitchFamily="50" charset="-128"/>
                <a:ea typeface="HGP創英角ｺﾞｼｯｸUB" panose="020B0900000000000000" pitchFamily="50" charset="-128"/>
              </a:rPr>
              <a:t>NDB</a:t>
            </a:r>
            <a:r>
              <a:rPr lang="ja-JP" altLang="en-US" sz="2400" dirty="0" err="1">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病床機能報告等）や病院プラン等の内容を共有しながら、医療機関の自主的な機能分化を支援　</a:t>
            </a:r>
          </a:p>
        </p:txBody>
      </p:sp>
      <p:sp>
        <p:nvSpPr>
          <p:cNvPr id="8" name="Text Placeholder 40">
            <a:extLst>
              <a:ext uri="{FF2B5EF4-FFF2-40B4-BE49-F238E27FC236}">
                <a16:creationId xmlns="" xmlns:a16="http://schemas.microsoft.com/office/drawing/2014/main" id="{6147A621-87CB-4051-9E7F-3CAFA03182FA}"/>
              </a:ext>
            </a:extLst>
          </p:cNvPr>
          <p:cNvSpPr>
            <a:spLocks noGrp="1"/>
          </p:cNvSpPr>
          <p:nvPr/>
        </p:nvSpPr>
        <p:spPr>
          <a:xfrm>
            <a:off x="2611048" y="4698563"/>
            <a:ext cx="2494584" cy="519866"/>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a:t>
            </a:r>
            <a:r>
              <a:rPr lang="en-US" altLang="ja-JP" sz="2000" dirty="0"/>
              <a:t>2</a:t>
            </a:r>
            <a:endParaRPr lang="en-US" sz="2000" dirty="0"/>
          </a:p>
        </p:txBody>
      </p:sp>
      <p:sp>
        <p:nvSpPr>
          <p:cNvPr id="12" name="Text Placeholder 42">
            <a:extLst>
              <a:ext uri="{FF2B5EF4-FFF2-40B4-BE49-F238E27FC236}">
                <a16:creationId xmlns="" xmlns:a16="http://schemas.microsoft.com/office/drawing/2014/main" id="{CD6A62DE-5642-46D2-95AF-D756FB8F758D}"/>
              </a:ext>
            </a:extLst>
          </p:cNvPr>
          <p:cNvSpPr>
            <a:spLocks noGrp="1"/>
          </p:cNvSpPr>
          <p:nvPr/>
        </p:nvSpPr>
        <p:spPr>
          <a:xfrm>
            <a:off x="4968087" y="3705044"/>
            <a:ext cx="2267712"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ja-JP" altLang="en-US" sz="2000" dirty="0"/>
              <a:t> </a:t>
            </a:r>
            <a:r>
              <a:rPr lang="en-US" altLang="ja-JP" sz="2000" dirty="0"/>
              <a:t>3</a:t>
            </a:r>
            <a:endParaRPr lang="en-US" sz="2000" dirty="0"/>
          </a:p>
        </p:txBody>
      </p:sp>
      <p:sp>
        <p:nvSpPr>
          <p:cNvPr id="13" name="Text Placeholder 71">
            <a:extLst>
              <a:ext uri="{FF2B5EF4-FFF2-40B4-BE49-F238E27FC236}">
                <a16:creationId xmlns="" xmlns:a16="http://schemas.microsoft.com/office/drawing/2014/main" id="{7DEFD8B5-B725-44A0-A35C-1A302BD93416}"/>
              </a:ext>
            </a:extLst>
          </p:cNvPr>
          <p:cNvSpPr>
            <a:spLocks noGrp="1"/>
          </p:cNvSpPr>
          <p:nvPr/>
        </p:nvSpPr>
        <p:spPr>
          <a:xfrm>
            <a:off x="406660" y="4314515"/>
            <a:ext cx="6964198" cy="384048"/>
          </a:xfrm>
          <a:prstGeom prst="homePlate">
            <a:avLst/>
          </a:prstGeom>
          <a:solidFill>
            <a:schemeClr val="accent1">
              <a:lumMod val="40000"/>
              <a:lumOff val="60000"/>
            </a:schemeClr>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すべての関係医療機関参画による分析・協議</a:t>
            </a:r>
            <a:r>
              <a:rPr lang="zh-TW"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地域医療構想調整会議</a:t>
            </a:r>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Placeholder 72">
            <a:extLst>
              <a:ext uri="{FF2B5EF4-FFF2-40B4-BE49-F238E27FC236}">
                <a16:creationId xmlns="" xmlns:a16="http://schemas.microsoft.com/office/drawing/2014/main" id="{5E40D74F-EE44-4438-81E1-7DBDC3C8A14A}"/>
              </a:ext>
            </a:extLst>
          </p:cNvPr>
          <p:cNvSpPr>
            <a:spLocks noGrp="1"/>
          </p:cNvSpPr>
          <p:nvPr/>
        </p:nvSpPr>
        <p:spPr>
          <a:xfrm>
            <a:off x="7393385" y="3950861"/>
            <a:ext cx="1620574" cy="1111356"/>
          </a:xfrm>
          <a:prstGeom prst="ellipse">
            <a:avLst/>
          </a:prstGeom>
          <a:solidFill>
            <a:schemeClr val="accent1">
              <a:lumMod val="75000"/>
            </a:schemeClr>
          </a:solidFill>
        </p:spPr>
        <p:txBody>
          <a:bodyPr vert="horz" wrap="square" lIns="0" tIns="45720" rIns="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50" b="1"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ja-JP" altLang="en-US" sz="1400" dirty="0">
                <a:latin typeface="Meiryo UI" panose="020B0604030504040204" pitchFamily="50" charset="-128"/>
                <a:ea typeface="Meiryo UI" panose="020B0604030504040204" pitchFamily="50" charset="-128"/>
              </a:rPr>
              <a:t>医療機関の</a:t>
            </a:r>
          </a:p>
          <a:p>
            <a:r>
              <a:rPr lang="ja-JP" altLang="en-US" sz="1400" dirty="0">
                <a:latin typeface="Meiryo UI" panose="020B0604030504040204" pitchFamily="50" charset="-128"/>
                <a:ea typeface="Meiryo UI" panose="020B0604030504040204" pitchFamily="50" charset="-128"/>
              </a:rPr>
              <a:t>自主的な</a:t>
            </a:r>
          </a:p>
          <a:p>
            <a:r>
              <a:rPr lang="ja-JP" altLang="en-US" sz="1400" dirty="0">
                <a:latin typeface="Meiryo UI" panose="020B0604030504040204" pitchFamily="50" charset="-128"/>
                <a:ea typeface="Meiryo UI" panose="020B0604030504040204" pitchFamily="50" charset="-128"/>
              </a:rPr>
              <a:t>機能分化</a:t>
            </a:r>
            <a:endParaRPr lang="en-US" altLang="ja-JP" sz="1400" dirty="0">
              <a:latin typeface="Meiryo UI" panose="020B0604030504040204" pitchFamily="50" charset="-128"/>
              <a:ea typeface="Meiryo UI" panose="020B0604030504040204" pitchFamily="50" charset="-128"/>
            </a:endParaRPr>
          </a:p>
        </p:txBody>
      </p:sp>
      <p:sp>
        <p:nvSpPr>
          <p:cNvPr id="15" name="Text Placeholder 43">
            <a:extLst>
              <a:ext uri="{FF2B5EF4-FFF2-40B4-BE49-F238E27FC236}">
                <a16:creationId xmlns="" xmlns:a16="http://schemas.microsoft.com/office/drawing/2014/main" id="{F4475303-CE8A-4E7A-8F72-B774579F482E}"/>
              </a:ext>
            </a:extLst>
          </p:cNvPr>
          <p:cNvSpPr>
            <a:spLocks noGrp="1"/>
          </p:cNvSpPr>
          <p:nvPr/>
        </p:nvSpPr>
        <p:spPr>
          <a:xfrm>
            <a:off x="385198" y="3705044"/>
            <a:ext cx="2602966" cy="537052"/>
          </a:xfrm>
          <a:prstGeom prst="rightArrow">
            <a:avLst>
              <a:gd name="adj1" fmla="val 60684"/>
              <a:gd name="adj2" fmla="val 50000"/>
            </a:avLst>
          </a:prstGeom>
          <a:solidFill>
            <a:schemeClr val="accent1"/>
          </a:solidFill>
          <a:ln>
            <a:noFill/>
          </a:ln>
        </p:spPr>
        <p:txBody>
          <a:bodyPr vert="horz" wrap="square" lIns="91440" tIns="45720" rIns="91440" bIns="45720" rtlCol="0" anchor="ctr">
            <a:noAutofit/>
          </a:bodyPr>
          <a:lstStyle>
            <a:lvl1pPr marL="171450" indent="-171450" algn="ctr" defTabSz="914400" rtl="0" eaLnBrk="1" latinLnBrk="0" hangingPunct="1">
              <a:lnSpc>
                <a:spcPct val="90000"/>
              </a:lnSpc>
              <a:spcBef>
                <a:spcPts val="1000"/>
              </a:spcBef>
              <a:buFont typeface="Arial" panose="020B0604020202020204" pitchFamily="34" charset="0"/>
              <a:buNone/>
              <a:defRPr lang="en-US" sz="1350" b="1" kern="1200" cap="none"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2000" dirty="0"/>
              <a:t>STEP</a:t>
            </a:r>
            <a:r>
              <a:rPr lang="en-US" sz="2000" dirty="0"/>
              <a:t> 1</a:t>
            </a:r>
          </a:p>
        </p:txBody>
      </p:sp>
      <p:sp>
        <p:nvSpPr>
          <p:cNvPr id="16" name="正方形/長方形 15">
            <a:extLst>
              <a:ext uri="{FF2B5EF4-FFF2-40B4-BE49-F238E27FC236}">
                <a16:creationId xmlns="" xmlns:a16="http://schemas.microsoft.com/office/drawing/2014/main" id="{FFB44F19-08F8-4B8D-9885-CE3608536F70}"/>
              </a:ext>
            </a:extLst>
          </p:cNvPr>
          <p:cNvSpPr/>
          <p:nvPr/>
        </p:nvSpPr>
        <p:spPr>
          <a:xfrm>
            <a:off x="3155209" y="5448349"/>
            <a:ext cx="2761574" cy="646331"/>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公・民分け隔てなく</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b="1" dirty="0">
                <a:solidFill>
                  <a:srgbClr val="FF0000"/>
                </a:solidFill>
                <a:latin typeface="Meiryo UI" panose="020B0604030504040204" pitchFamily="50" charset="-128"/>
                <a:ea typeface="Meiryo UI" panose="020B0604030504040204" pitchFamily="50" charset="-128"/>
              </a:rPr>
              <a:t>「地域の課題」を共有</a:t>
            </a:r>
            <a:endParaRPr lang="ja-JP" altLang="en-US"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 xmlns:a16="http://schemas.microsoft.com/office/drawing/2014/main" id="{BE6EE783-5806-4357-87A8-C0D9E251661E}"/>
              </a:ext>
            </a:extLst>
          </p:cNvPr>
          <p:cNvSpPr/>
          <p:nvPr/>
        </p:nvSpPr>
        <p:spPr>
          <a:xfrm>
            <a:off x="384858" y="2618868"/>
            <a:ext cx="2952431" cy="923330"/>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2018</a:t>
            </a:r>
            <a:r>
              <a:rPr lang="ja-JP" altLang="en-US" b="1" dirty="0">
                <a:solidFill>
                  <a:srgbClr val="FF0000"/>
                </a:solidFill>
                <a:latin typeface="Meiryo UI" panose="020B0604030504040204" pitchFamily="50" charset="-128"/>
                <a:ea typeface="Meiryo UI" panose="020B0604030504040204" pitchFamily="50" charset="-128"/>
              </a:rPr>
              <a:t>年度に⾒えてきた課題を踏まえた診療実態を分析・徹底した⾒える化</a:t>
            </a:r>
          </a:p>
        </p:txBody>
      </p:sp>
      <p:sp>
        <p:nvSpPr>
          <p:cNvPr id="18" name="正方形/長方形 17">
            <a:extLst>
              <a:ext uri="{FF2B5EF4-FFF2-40B4-BE49-F238E27FC236}">
                <a16:creationId xmlns="" xmlns:a16="http://schemas.microsoft.com/office/drawing/2014/main" id="{947B9AF1-8A83-42B4-98B6-427C64780957}"/>
              </a:ext>
            </a:extLst>
          </p:cNvPr>
          <p:cNvSpPr/>
          <p:nvPr/>
        </p:nvSpPr>
        <p:spPr>
          <a:xfrm>
            <a:off x="4435989" y="2592535"/>
            <a:ext cx="4476468" cy="923330"/>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「将来のあるべき姿」に向けた進捗状況、</a:t>
            </a:r>
          </a:p>
          <a:p>
            <a:r>
              <a:rPr lang="en-US" altLang="ja-JP" b="1" dirty="0">
                <a:solidFill>
                  <a:srgbClr val="FF0000"/>
                </a:solidFill>
                <a:latin typeface="Meiryo UI" panose="020B0604030504040204" pitchFamily="50" charset="-128"/>
                <a:ea typeface="Meiryo UI" panose="020B0604030504040204" pitchFamily="50" charset="-128"/>
              </a:rPr>
              <a:t>2025</a:t>
            </a:r>
            <a:r>
              <a:rPr lang="ja-JP" altLang="en-US" b="1" dirty="0">
                <a:solidFill>
                  <a:srgbClr val="FF0000"/>
                </a:solidFill>
                <a:latin typeface="Meiryo UI" panose="020B0604030504040204" pitchFamily="50" charset="-128"/>
                <a:ea typeface="Meiryo UI" panose="020B0604030504040204" pitchFamily="50" charset="-128"/>
              </a:rPr>
              <a:t>年に向けた病院プランについて認識の共有</a:t>
            </a:r>
          </a:p>
        </p:txBody>
      </p:sp>
      <p:sp>
        <p:nvSpPr>
          <p:cNvPr id="2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a:spLocks noGrp="1"/>
          </p:cNvSpPr>
          <p:nvPr>
            <p:ph type="title" idx="4294967295"/>
          </p:nvPr>
        </p:nvSpPr>
        <p:spPr>
          <a:xfrm>
            <a:off x="179512" y="39493"/>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全体概要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5138813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2" name="表 11"/>
          <p:cNvGraphicFramePr>
            <a:graphicFrameLocks noGrp="1"/>
          </p:cNvGraphicFramePr>
          <p:nvPr>
            <p:extLst>
              <p:ext uri="{D42A27DB-BD31-4B8C-83A1-F6EECF244321}">
                <p14:modId xmlns:p14="http://schemas.microsoft.com/office/powerpoint/2010/main" val="3882895759"/>
              </p:ext>
            </p:extLst>
          </p:nvPr>
        </p:nvGraphicFramePr>
        <p:xfrm>
          <a:off x="137074" y="764704"/>
          <a:ext cx="8827414" cy="5858365"/>
        </p:xfrm>
        <a:graphic>
          <a:graphicData uri="http://schemas.openxmlformats.org/drawingml/2006/table">
            <a:tbl>
              <a:tblPr firstRow="1" bandRow="1">
                <a:tableStyleId>{BC89EF96-8CEA-46FF-86C4-4CE0E7609802}</a:tableStyleId>
              </a:tblPr>
              <a:tblGrid>
                <a:gridCol w="978449">
                  <a:extLst>
                    <a:ext uri="{9D8B030D-6E8A-4147-A177-3AD203B41FA5}">
                      <a16:colId xmlns="" xmlns:a16="http://schemas.microsoft.com/office/drawing/2014/main" val="20000"/>
                    </a:ext>
                  </a:extLst>
                </a:gridCol>
                <a:gridCol w="483213">
                  <a:extLst>
                    <a:ext uri="{9D8B030D-6E8A-4147-A177-3AD203B41FA5}">
                      <a16:colId xmlns="" xmlns:a16="http://schemas.microsoft.com/office/drawing/2014/main" val="20001"/>
                    </a:ext>
                  </a:extLst>
                </a:gridCol>
                <a:gridCol w="3096048">
                  <a:extLst>
                    <a:ext uri="{9D8B030D-6E8A-4147-A177-3AD203B41FA5}">
                      <a16:colId xmlns="" xmlns:a16="http://schemas.microsoft.com/office/drawing/2014/main" val="20002"/>
                    </a:ext>
                  </a:extLst>
                </a:gridCol>
                <a:gridCol w="864013">
                  <a:extLst>
                    <a:ext uri="{9D8B030D-6E8A-4147-A177-3AD203B41FA5}">
                      <a16:colId xmlns="" xmlns:a16="http://schemas.microsoft.com/office/drawing/2014/main" val="20003"/>
                    </a:ext>
                  </a:extLst>
                </a:gridCol>
                <a:gridCol w="792012">
                  <a:extLst>
                    <a:ext uri="{9D8B030D-6E8A-4147-A177-3AD203B41FA5}">
                      <a16:colId xmlns="" xmlns:a16="http://schemas.microsoft.com/office/drawing/2014/main" val="20004"/>
                    </a:ext>
                  </a:extLst>
                </a:gridCol>
                <a:gridCol w="936015">
                  <a:extLst>
                    <a:ext uri="{9D8B030D-6E8A-4147-A177-3AD203B41FA5}">
                      <a16:colId xmlns="" xmlns:a16="http://schemas.microsoft.com/office/drawing/2014/main" val="20005"/>
                    </a:ext>
                  </a:extLst>
                </a:gridCol>
                <a:gridCol w="936015">
                  <a:extLst>
                    <a:ext uri="{9D8B030D-6E8A-4147-A177-3AD203B41FA5}">
                      <a16:colId xmlns="" xmlns:a16="http://schemas.microsoft.com/office/drawing/2014/main" val="20006"/>
                    </a:ext>
                  </a:extLst>
                </a:gridCol>
                <a:gridCol w="741649">
                  <a:extLst>
                    <a:ext uri="{9D8B030D-6E8A-4147-A177-3AD203B41FA5}">
                      <a16:colId xmlns="" xmlns:a16="http://schemas.microsoft.com/office/drawing/2014/main" val="20007"/>
                    </a:ext>
                  </a:extLst>
                </a:gridCol>
              </a:tblGrid>
              <a:tr h="5562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mn-ea"/>
                          <a:ea typeface="+mn-ea"/>
                        </a:rPr>
                        <a:t>分類</a:t>
                      </a:r>
                      <a:endParaRPr lang="ja-JP" altLang="ja-JP" sz="1400" kern="100" dirty="0">
                        <a:effectLst/>
                        <a:latin typeface="+mn-ea"/>
                        <a:ea typeface="+mn-ea"/>
                        <a:cs typeface="Times New Roman"/>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gridSpan="2">
                  <a:txBody>
                    <a:bodyPr/>
                    <a:lstStyle/>
                    <a:p>
                      <a:pPr marL="139700" indent="-139700" algn="ctr">
                        <a:spcAft>
                          <a:spcPts val="0"/>
                        </a:spcAft>
                      </a:pPr>
                      <a:r>
                        <a:rPr lang="ja-JP" altLang="en-US" sz="1400" kern="100" dirty="0">
                          <a:effectLst/>
                          <a:latin typeface="+mn-ea"/>
                          <a:ea typeface="+mn-ea"/>
                          <a:cs typeface="+mn-cs"/>
                        </a:rPr>
                        <a:t>資料名</a:t>
                      </a:r>
                      <a:endParaRPr lang="ja-JP" sz="14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marL="139700" indent="-139700" algn="ctr">
                        <a:spcAft>
                          <a:spcPts val="0"/>
                        </a:spcAft>
                      </a:pPr>
                      <a:endParaRPr lang="ja-JP" sz="1200" kern="100" dirty="0">
                        <a:effectLst/>
                        <a:latin typeface="ＭＳ ゴシック" panose="020B0609070205080204" pitchFamily="49" charset="-128"/>
                        <a:ea typeface="ＭＳ ゴシック" panose="020B0609070205080204" pitchFamily="49" charset="-128"/>
                        <a:cs typeface="Times New Roman"/>
                      </a:endParaRPr>
                    </a:p>
                  </a:txBody>
                  <a:tcPr marL="68580" marR="68580" marT="0" marB="0" anchor="ctr"/>
                </a:tc>
                <a:tc>
                  <a:txBody>
                    <a:bodyPr/>
                    <a:lstStyle/>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a:rPr>
                        <a:t>第１回</a:t>
                      </a:r>
                      <a:endParaRPr lang="en-US" altLang="ja-JP" sz="1100" kern="100" dirty="0">
                        <a:effectLst/>
                        <a:latin typeface="+mn-ea"/>
                        <a:ea typeface="+mn-ea"/>
                        <a:cs typeface="Times New Roman"/>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a:rPr>
                        <a:t>医療・病床</a:t>
                      </a:r>
                      <a:endParaRPr lang="en-US" altLang="ja-JP" sz="1100" kern="100" dirty="0">
                        <a:effectLst/>
                        <a:latin typeface="+mn-ea"/>
                        <a:ea typeface="+mn-ea"/>
                        <a:cs typeface="Times New Roman"/>
                      </a:endParaRPr>
                    </a:p>
                    <a:p>
                      <a:pPr marL="139700" marR="0" indent="-139700" algn="ctr" defTabSz="914400" rtl="0" eaLnBrk="1" fontAlgn="auto" latinLnBrk="0" hangingPunct="1">
                        <a:lnSpc>
                          <a:spcPct val="100000"/>
                        </a:lnSpc>
                        <a:spcBef>
                          <a:spcPts val="0"/>
                        </a:spcBef>
                        <a:spcAft>
                          <a:spcPts val="0"/>
                        </a:spcAft>
                        <a:buClrTx/>
                        <a:buSzTx/>
                        <a:buFontTx/>
                        <a:buNone/>
                        <a:tabLst/>
                        <a:defRPr/>
                      </a:pPr>
                      <a:r>
                        <a:rPr lang="ja-JP" altLang="en-US" sz="1100" kern="100" dirty="0">
                          <a:effectLst/>
                          <a:latin typeface="+mn-ea"/>
                          <a:ea typeface="+mn-ea"/>
                          <a:cs typeface="Times New Roman"/>
                        </a:rPr>
                        <a:t>懇話会</a:t>
                      </a:r>
                      <a:endParaRPr lang="ja-JP" altLang="ja-JP" sz="1100" kern="100" dirty="0">
                        <a:effectLst/>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第１回</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病院</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連絡会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第２回</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病院</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連絡会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第２回</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医療・病床</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懇話会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marL="139700" indent="-139700" algn="ctr">
                        <a:spcAft>
                          <a:spcPts val="0"/>
                        </a:spcAft>
                      </a:pPr>
                      <a:r>
                        <a:rPr lang="ja-JP" altLang="en-US" sz="1100" kern="100" dirty="0">
                          <a:effectLst/>
                          <a:latin typeface="+mn-ea"/>
                          <a:ea typeface="+mn-ea"/>
                        </a:rPr>
                        <a:t>保健医療</a:t>
                      </a:r>
                      <a:endParaRPr lang="en-US" altLang="ja-JP" sz="1100" kern="100" dirty="0">
                        <a:effectLst/>
                        <a:latin typeface="+mn-ea"/>
                        <a:ea typeface="+mn-ea"/>
                      </a:endParaRPr>
                    </a:p>
                    <a:p>
                      <a:pPr marL="139700" indent="-139700" algn="ctr">
                        <a:spcAft>
                          <a:spcPts val="0"/>
                        </a:spcAft>
                      </a:pPr>
                      <a:r>
                        <a:rPr lang="ja-JP" altLang="en-US" sz="1100" kern="100" dirty="0">
                          <a:effectLst/>
                          <a:latin typeface="+mn-ea"/>
                          <a:ea typeface="+mn-ea"/>
                        </a:rPr>
                        <a:t>協議会</a:t>
                      </a:r>
                      <a:endParaRPr lang="en-US" altLang="ja-JP" sz="1100" kern="100" dirty="0">
                        <a:effectLst/>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10000"/>
                  </a:ext>
                </a:extLst>
              </a:tr>
              <a:tr h="518772">
                <a:tc rowSpan="3">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rPr>
                        <a:t>協議用</a:t>
                      </a:r>
                      <a:endParaRPr lang="en-US" altLang="ja-JP" sz="1100" b="0" dirty="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rPr>
                        <a:t>資料</a:t>
                      </a:r>
                      <a:endParaRPr lang="en-US" altLang="ja-JP" sz="1100" b="0" dirty="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100" b="0" dirty="0">
                          <a:latin typeface="+mn-ea"/>
                          <a:ea typeface="+mn-ea"/>
                          <a:cs typeface="Times New Roman" pitchFamily="18" charset="0"/>
                        </a:rPr>
                        <a:t>1</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en-US" altLang="ja-JP" sz="1400" b="0" dirty="0">
                          <a:latin typeface="+mn-ea"/>
                          <a:ea typeface="+mn-ea"/>
                          <a:cs typeface="Times New Roman" pitchFamily="18" charset="0"/>
                        </a:rPr>
                        <a:t>2019</a:t>
                      </a:r>
                      <a:r>
                        <a:rPr lang="ja-JP" altLang="en-US" sz="1400" b="0" dirty="0">
                          <a:latin typeface="+mn-ea"/>
                          <a:ea typeface="+mn-ea"/>
                          <a:cs typeface="Times New Roman" pitchFamily="18" charset="0"/>
                        </a:rPr>
                        <a:t>年度「地域医療構想」の進め方</a:t>
                      </a:r>
                      <a:endParaRPr lang="en-US" altLang="ja-JP" sz="1400" b="0" dirty="0">
                        <a:latin typeface="+mn-ea"/>
                        <a:ea typeface="+mn-ea"/>
                        <a:cs typeface="Times New Roman" pitchFamily="18" charset="0"/>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n-ea"/>
                          <a:ea typeface="+mn-ea"/>
                          <a:cs typeface="Times New Roman" pitchFamily="18" charset="0"/>
                        </a:rPr>
                        <a:t>について</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1"/>
                  </a:ext>
                </a:extLst>
              </a:tr>
              <a:tr h="592251">
                <a:tc vMerge="1">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b="0" dirty="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100" b="0" dirty="0">
                          <a:latin typeface="+mn-ea"/>
                          <a:ea typeface="+mn-ea"/>
                          <a:cs typeface="Times New Roman" pitchFamily="18" charset="0"/>
                        </a:rPr>
                        <a:t>2</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n-ea"/>
                          <a:ea typeface="+mn-ea"/>
                          <a:cs typeface="+mn-cs"/>
                        </a:rPr>
                        <a:t>〇〇二次医療圏「地域医療構想」現状と今後の方向性　（参考資料のまとめ）</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2"/>
                  </a:ext>
                </a:extLst>
              </a:tr>
              <a:tr h="370157">
                <a:tc vMerge="1">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b="0" dirty="0">
                        <a:latin typeface="+mn-ea"/>
                        <a:ea typeface="+mn-ea"/>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en-US" altLang="ja-JP" sz="1100" b="0" dirty="0">
                          <a:latin typeface="+mn-ea"/>
                          <a:ea typeface="+mn-ea"/>
                          <a:cs typeface="Times New Roman" pitchFamily="18" charset="0"/>
                        </a:rPr>
                        <a:t>3</a:t>
                      </a: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b="0" dirty="0">
                          <a:latin typeface="+mn-ea"/>
                          <a:ea typeface="+mn-ea"/>
                          <a:cs typeface="Times New Roman" pitchFamily="18" charset="0"/>
                        </a:rPr>
                        <a:t>第２回病院連絡会結果の概要</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3"/>
                  </a:ext>
                </a:extLst>
              </a:tr>
              <a:tr h="592251">
                <a:tc rowSpan="4">
                  <a:txBody>
                    <a:bodyPr/>
                    <a:lstStyle/>
                    <a:p>
                      <a:pPr lvl="0" algn="ctr">
                        <a:lnSpc>
                          <a:spcPct val="125000"/>
                        </a:lnSpc>
                      </a:pPr>
                      <a:r>
                        <a:rPr lang="en-US" altLang="ja-JP" sz="1100" b="0" dirty="0">
                          <a:latin typeface="+mn-ea"/>
                          <a:ea typeface="+mn-ea"/>
                          <a:cs typeface="Times New Roman" pitchFamily="18" charset="0"/>
                        </a:rPr>
                        <a:t>【</a:t>
                      </a:r>
                      <a:r>
                        <a:rPr lang="ja-JP" altLang="en-US" sz="1100" b="0" dirty="0">
                          <a:latin typeface="+mn-ea"/>
                          <a:ea typeface="+mn-ea"/>
                          <a:cs typeface="Times New Roman" pitchFamily="18" charset="0"/>
                        </a:rPr>
                        <a:t>基礎データ</a:t>
                      </a:r>
                      <a:r>
                        <a:rPr lang="en-US" altLang="ja-JP" sz="1100" b="0" dirty="0">
                          <a:latin typeface="+mn-ea"/>
                          <a:ea typeface="+mn-ea"/>
                          <a:cs typeface="Times New Roman" pitchFamily="18" charset="0"/>
                        </a:rPr>
                        <a:t>】</a:t>
                      </a:r>
                      <a:r>
                        <a:rPr lang="ja-JP" altLang="en-US" sz="1100" b="0" dirty="0">
                          <a:latin typeface="+mn-ea"/>
                          <a:ea typeface="+mn-ea"/>
                          <a:cs typeface="Times New Roman" pitchFamily="18" charset="0"/>
                        </a:rPr>
                        <a:t>病院への</a:t>
                      </a:r>
                      <a:endParaRPr lang="en-US" altLang="ja-JP" sz="1100" b="0" dirty="0">
                        <a:latin typeface="+mn-ea"/>
                        <a:ea typeface="+mn-ea"/>
                        <a:cs typeface="Times New Roman" pitchFamily="18" charset="0"/>
                      </a:endParaRPr>
                    </a:p>
                    <a:p>
                      <a:pPr lvl="0" algn="ctr">
                        <a:lnSpc>
                          <a:spcPct val="125000"/>
                        </a:lnSpc>
                      </a:pPr>
                      <a:r>
                        <a:rPr lang="ja-JP" altLang="en-US" sz="1100" b="0" dirty="0">
                          <a:latin typeface="+mn-ea"/>
                          <a:ea typeface="+mn-ea"/>
                          <a:cs typeface="Times New Roman" pitchFamily="18" charset="0"/>
                        </a:rPr>
                        <a:t>調査関係</a:t>
                      </a:r>
                      <a:endParaRPr lang="en-US" altLang="ja-JP" sz="1100" b="0" baseline="3000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lvl="0" algn="ctr">
                        <a:lnSpc>
                          <a:spcPct val="125000"/>
                        </a:lnSpc>
                      </a:pPr>
                      <a:r>
                        <a:rPr lang="ja-JP" altLang="en-US" sz="1100" dirty="0">
                          <a:latin typeface="+mn-ea"/>
                          <a:ea typeface="+mn-ea"/>
                        </a:rPr>
                        <a:t>参考</a:t>
                      </a:r>
                      <a:endParaRPr lang="en-US" altLang="ja-JP" sz="1100" dirty="0">
                        <a:latin typeface="+mn-ea"/>
                        <a:ea typeface="+mn-ea"/>
                      </a:endParaRPr>
                    </a:p>
                    <a:p>
                      <a:pPr lvl="0" algn="ctr">
                        <a:lnSpc>
                          <a:spcPct val="125000"/>
                        </a:lnSpc>
                      </a:pPr>
                      <a:r>
                        <a:rPr lang="ja-JP" altLang="en-US" sz="1100" dirty="0">
                          <a:latin typeface="+mn-ea"/>
                          <a:ea typeface="+mn-ea"/>
                        </a:rPr>
                        <a:t>１</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lvl="0" algn="l">
                        <a:lnSpc>
                          <a:spcPct val="125000"/>
                        </a:lnSpc>
                      </a:pPr>
                      <a:r>
                        <a:rPr lang="ja-JP" altLang="en-US" sz="1400" dirty="0">
                          <a:latin typeface="+mn-ea"/>
                          <a:ea typeface="+mn-ea"/>
                        </a:rPr>
                        <a:t>病院ごとの医療機能一覧</a:t>
                      </a:r>
                      <a:endParaRPr lang="en-US" altLang="ja-JP" sz="1400" dirty="0">
                        <a:latin typeface="+mn-ea"/>
                        <a:ea typeface="+mn-ea"/>
                      </a:endParaRPr>
                    </a:p>
                    <a:p>
                      <a:pPr lvl="0" algn="l">
                        <a:lnSpc>
                          <a:spcPct val="125000"/>
                        </a:lnSpc>
                      </a:pPr>
                      <a:r>
                        <a:rPr lang="ja-JP" altLang="en-US" sz="1400" dirty="0">
                          <a:latin typeface="+mn-ea"/>
                          <a:ea typeface="+mn-ea"/>
                        </a:rPr>
                        <a:t>（病院プラン等結果）</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4"/>
                  </a:ext>
                </a:extLst>
              </a:tr>
              <a:tr h="592251">
                <a:tc vMerge="1">
                  <a:txBody>
                    <a:bodyPr/>
                    <a:lstStyle/>
                    <a:p>
                      <a:pPr lvl="0" algn="ctr">
                        <a:lnSpc>
                          <a:spcPct val="125000"/>
                        </a:lnSpc>
                      </a:pPr>
                      <a:endParaRPr lang="en-US" altLang="ja-JP" sz="1400" b="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参考</a:t>
                      </a:r>
                      <a:endParaRPr lang="en-US" altLang="ja-JP" sz="1100" dirty="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２</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 病棟ごとの医療機能一覧（病床機能報告暫定結果）</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5"/>
                  </a:ext>
                </a:extLst>
              </a:tr>
              <a:tr h="444188">
                <a:tc vMerge="1">
                  <a:txBody>
                    <a:bodyPr/>
                    <a:lstStyle/>
                    <a:p>
                      <a:endParaRPr kumimoji="1" lang="ja-JP" altLang="en-US"/>
                    </a:p>
                  </a:txBody>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en-US" altLang="ja-JP" sz="900" i="1" dirty="0">
                          <a:latin typeface="+mn-ea"/>
                          <a:ea typeface="+mn-ea"/>
                        </a:rPr>
                        <a:t>【</a:t>
                      </a:r>
                      <a:r>
                        <a:rPr lang="ja-JP" altLang="en-US" sz="900" i="1" dirty="0">
                          <a:latin typeface="+mn-ea"/>
                          <a:ea typeface="+mn-ea"/>
                        </a:rPr>
                        <a:t>新</a:t>
                      </a:r>
                      <a:r>
                        <a:rPr lang="en-US" altLang="ja-JP" sz="900" i="1" dirty="0">
                          <a:latin typeface="+mn-ea"/>
                          <a:ea typeface="+mn-ea"/>
                        </a:rPr>
                        <a:t>】</a:t>
                      </a: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900" i="1" dirty="0">
                          <a:latin typeface="+mn-ea"/>
                          <a:ea typeface="+mn-ea"/>
                        </a:rPr>
                        <a:t>参考３</a:t>
                      </a:r>
                      <a:endParaRPr lang="en-US" altLang="ja-JP" sz="900" i="1"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i="1" dirty="0">
                          <a:latin typeface="+mn-ea"/>
                          <a:ea typeface="+mn-ea"/>
                        </a:rPr>
                        <a:t>診療実態分析資料（厚労省提供予定　資料）</a:t>
                      </a:r>
                      <a:endParaRPr lang="en-US" altLang="ja-JP" sz="1400" i="1"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i="1" kern="100" dirty="0">
                          <a:latin typeface="+mn-ea"/>
                          <a:ea typeface="+mn-ea"/>
                          <a:cs typeface="Times New Roman"/>
                        </a:rPr>
                        <a:t>○</a:t>
                      </a: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r>
                        <a:rPr lang="ja-JP" altLang="en-US" sz="1400" i="1" kern="100" dirty="0">
                          <a:latin typeface="+mn-ea"/>
                          <a:ea typeface="+mn-ea"/>
                          <a:cs typeface="Times New Roman"/>
                        </a:rPr>
                        <a:t>（○）</a:t>
                      </a: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i="1" kern="100" dirty="0">
                          <a:latin typeface="+mn-ea"/>
                          <a:ea typeface="+mn-ea"/>
                          <a:cs typeface="Times New Roman"/>
                        </a:rPr>
                        <a:t>（○）</a:t>
                      </a:r>
                      <a:endParaRPr lang="en-US" altLang="ja-JP" sz="1400" i="1"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6"/>
                  </a:ext>
                </a:extLst>
              </a:tr>
              <a:tr h="592251">
                <a:tc vMerge="1">
                  <a:txBody>
                    <a:bodyPr/>
                    <a:lstStyle/>
                    <a:p>
                      <a:pPr lvl="0" algn="ctr">
                        <a:lnSpc>
                          <a:spcPct val="125000"/>
                        </a:lnSpc>
                      </a:pPr>
                      <a:endParaRPr lang="en-US" altLang="ja-JP" sz="1400" b="0" baseline="3000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参考</a:t>
                      </a:r>
                      <a:endParaRPr lang="en-US" altLang="ja-JP" sz="1100" dirty="0">
                        <a:latin typeface="+mn-ea"/>
                        <a:ea typeface="+mn-ea"/>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dirty="0">
                          <a:latin typeface="+mn-ea"/>
                          <a:ea typeface="+mn-ea"/>
                        </a:rPr>
                        <a:t>４</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医療機能表（医療機関情報システム　結果）</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r>
                        <a:rPr lang="ja-JP" altLang="en-US" sz="1400" kern="100" dirty="0">
                          <a:latin typeface="+mn-ea"/>
                          <a:ea typeface="+mn-ea"/>
                          <a:cs typeface="Times New Roman"/>
                        </a:rPr>
                        <a:t>○</a:t>
                      </a: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7"/>
                  </a:ext>
                </a:extLst>
              </a:tr>
              <a:tr h="548388">
                <a:tc rowSpan="3">
                  <a:txBody>
                    <a:bodyPr/>
                    <a:lstStyle/>
                    <a:p>
                      <a:pPr lvl="0" algn="ctr">
                        <a:lnSpc>
                          <a:spcPct val="125000"/>
                        </a:lnSpc>
                      </a:pPr>
                      <a:r>
                        <a:rPr lang="en-US" altLang="ja-JP" sz="1100" b="0" dirty="0">
                          <a:latin typeface="+mn-ea"/>
                          <a:ea typeface="+mn-ea"/>
                          <a:cs typeface="+mn-cs"/>
                        </a:rPr>
                        <a:t>【</a:t>
                      </a:r>
                      <a:r>
                        <a:rPr lang="ja-JP" altLang="en-US" sz="1100" b="0" dirty="0">
                          <a:latin typeface="+mn-ea"/>
                          <a:ea typeface="+mn-ea"/>
                          <a:cs typeface="+mn-cs"/>
                        </a:rPr>
                        <a:t>基礎データ</a:t>
                      </a:r>
                      <a:r>
                        <a:rPr lang="en-US" altLang="ja-JP" sz="1100" b="0" dirty="0">
                          <a:latin typeface="+mn-ea"/>
                          <a:ea typeface="+mn-ea"/>
                          <a:cs typeface="+mn-cs"/>
                        </a:rPr>
                        <a:t>】</a:t>
                      </a:r>
                    </a:p>
                    <a:p>
                      <a:pPr lvl="0" algn="ctr">
                        <a:lnSpc>
                          <a:spcPct val="125000"/>
                        </a:lnSpc>
                      </a:pPr>
                      <a:r>
                        <a:rPr lang="ja-JP" altLang="en-US" sz="1100" b="0" dirty="0">
                          <a:latin typeface="+mn-ea"/>
                          <a:ea typeface="+mn-ea"/>
                          <a:cs typeface="+mn-cs"/>
                        </a:rPr>
                        <a:t>厚労省提供</a:t>
                      </a:r>
                      <a:endParaRPr lang="en-US" altLang="ja-JP" sz="1100" b="0" dirty="0">
                        <a:latin typeface="+mn-ea"/>
                        <a:ea typeface="+mn-ea"/>
                        <a:cs typeface="+mn-cs"/>
                      </a:endParaRPr>
                    </a:p>
                    <a:p>
                      <a:pPr lvl="0" algn="ctr">
                        <a:lnSpc>
                          <a:spcPct val="125000"/>
                        </a:lnSpc>
                      </a:pPr>
                      <a:r>
                        <a:rPr lang="ja-JP" altLang="en-US" sz="1100" b="0" dirty="0">
                          <a:latin typeface="+mn-ea"/>
                          <a:ea typeface="+mn-ea"/>
                          <a:cs typeface="+mn-cs"/>
                        </a:rPr>
                        <a:t>データ等</a:t>
                      </a:r>
                      <a:endParaRPr lang="en-US" altLang="ja-JP" sz="1100" b="0"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cs typeface="Times New Roman" pitchFamily="18" charset="0"/>
                        </a:rPr>
                        <a:t>参考</a:t>
                      </a:r>
                      <a:endParaRPr lang="en-US" altLang="ja-JP" sz="1100" b="0" dirty="0">
                        <a:latin typeface="+mn-ea"/>
                        <a:ea typeface="+mn-ea"/>
                        <a:cs typeface="Times New Roman" pitchFamily="18" charset="0"/>
                      </a:endParaRPr>
                    </a:p>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100" b="0" dirty="0">
                          <a:latin typeface="+mn-ea"/>
                          <a:ea typeface="+mn-ea"/>
                          <a:cs typeface="Times New Roman" pitchFamily="18" charset="0"/>
                        </a:rPr>
                        <a:t>５</a:t>
                      </a:r>
                      <a:endParaRPr lang="en-US" altLang="ja-JP" sz="11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〇〇二次医療圏における患者受療</a:t>
                      </a:r>
                      <a:endParaRPr lang="en-US" altLang="ja-JP" sz="1400" dirty="0">
                        <a:latin typeface="+mn-ea"/>
                        <a:ea typeface="+mn-ea"/>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ja-JP" altLang="en-US" sz="1400" dirty="0">
                          <a:latin typeface="+mn-ea"/>
                          <a:ea typeface="+mn-ea"/>
                        </a:rPr>
                        <a:t>状況（</a:t>
                      </a:r>
                      <a:r>
                        <a:rPr lang="en-US" altLang="ja-JP" sz="1400" dirty="0">
                          <a:latin typeface="+mn-ea"/>
                          <a:ea typeface="+mn-ea"/>
                        </a:rPr>
                        <a:t>NDB</a:t>
                      </a:r>
                      <a:r>
                        <a:rPr lang="ja-JP" altLang="en-US" sz="1400" dirty="0">
                          <a:latin typeface="+mn-ea"/>
                          <a:ea typeface="+mn-ea"/>
                        </a:rPr>
                        <a:t>データ）</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no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algn="ctr">
                        <a:lnSpc>
                          <a:spcPct val="125000"/>
                        </a:lnSpc>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8"/>
                  </a:ext>
                </a:extLst>
              </a:tr>
              <a:tr h="518219">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b="0" dirty="0">
                          <a:latin typeface="+mn-ea"/>
                          <a:ea typeface="+mn-ea"/>
                          <a:cs typeface="Times New Roman" pitchFamily="18" charset="0"/>
                        </a:rPr>
                        <a:t>参考</a:t>
                      </a:r>
                      <a:endParaRPr lang="en-US" altLang="ja-JP" sz="1100" b="0" dirty="0">
                        <a:latin typeface="+mn-ea"/>
                        <a:ea typeface="+mn-ea"/>
                        <a:cs typeface="Times New Roman" pitchFamily="18" charset="0"/>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b="0" dirty="0">
                          <a:latin typeface="+mn-ea"/>
                          <a:ea typeface="+mn-ea"/>
                          <a:cs typeface="Times New Roman" pitchFamily="18" charset="0"/>
                        </a:rPr>
                        <a:t>６</a:t>
                      </a:r>
                      <a:endParaRPr lang="en-US" altLang="ja-JP" sz="11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rPr>
                        <a:t>二次医療圏毎の医療提供状況</a:t>
                      </a:r>
                      <a:endParaRPr lang="en-US" altLang="ja-JP" sz="1400" dirty="0">
                        <a:latin typeface="+mn-ea"/>
                        <a:ea typeface="+mn-ea"/>
                      </a:endParaRPr>
                    </a:p>
                    <a:p>
                      <a:pPr marL="139700" marR="0" lvl="0" indent="-13970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rPr>
                        <a:t>（</a:t>
                      </a:r>
                      <a:r>
                        <a:rPr lang="en-US" altLang="ja-JP" sz="1400" dirty="0">
                          <a:latin typeface="+mn-ea"/>
                          <a:ea typeface="+mn-ea"/>
                        </a:rPr>
                        <a:t>NDB</a:t>
                      </a:r>
                      <a:r>
                        <a:rPr lang="ja-JP" altLang="en-US" sz="1400" dirty="0">
                          <a:latin typeface="+mn-ea"/>
                          <a:ea typeface="+mn-ea"/>
                        </a:rPr>
                        <a:t>データ）</a:t>
                      </a:r>
                      <a:endParaRPr lang="en-US" altLang="ja-JP" sz="1400" b="0" dirty="0">
                        <a:latin typeface="+mn-ea"/>
                        <a:ea typeface="+mn-ea"/>
                        <a:cs typeface="Times New Roman" pitchFamily="18" charset="0"/>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09"/>
                  </a:ext>
                </a:extLst>
              </a:tr>
              <a:tr h="444188">
                <a:tc vMerge="1">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endParaRPr lang="en-US" altLang="ja-JP" sz="1050" b="1" dirty="0">
                        <a:latin typeface="+mn-ea"/>
                        <a:ea typeface="+mn-ea"/>
                        <a:cs typeface="Times New Roman" pitchFamily="18" charset="0"/>
                      </a:endParaRPr>
                    </a:p>
                  </a:txBody>
                  <a:tcPr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tcPr>
                </a:tc>
                <a:tc>
                  <a:txBody>
                    <a:bodyPr/>
                    <a:lstStyle/>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参考</a:t>
                      </a:r>
                      <a:endParaRPr lang="en-US" altLang="ja-JP" sz="1100" dirty="0">
                        <a:latin typeface="+mn-ea"/>
                        <a:ea typeface="+mn-ea"/>
                      </a:endParaRPr>
                    </a:p>
                    <a:p>
                      <a:pPr marL="139700" marR="0" lvl="0" indent="-139700" algn="ctr" defTabSz="914400" rtl="0" eaLnBrk="1" fontAlgn="auto" latinLnBrk="0" hangingPunct="1">
                        <a:lnSpc>
                          <a:spcPct val="100000"/>
                        </a:lnSpc>
                        <a:spcBef>
                          <a:spcPts val="0"/>
                        </a:spcBef>
                        <a:spcAft>
                          <a:spcPts val="0"/>
                        </a:spcAft>
                        <a:buClrTx/>
                        <a:buSzTx/>
                        <a:buFontTx/>
                        <a:buNone/>
                        <a:tabLst/>
                        <a:defRPr/>
                      </a:pPr>
                      <a:r>
                        <a:rPr lang="ja-JP" altLang="en-US" sz="1100" dirty="0">
                          <a:latin typeface="+mn-ea"/>
                          <a:ea typeface="+mn-ea"/>
                        </a:rPr>
                        <a:t>７</a:t>
                      </a:r>
                      <a:endParaRPr lang="en-US" altLang="ja-JP" sz="11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latin typeface="+mn-ea"/>
                          <a:ea typeface="+mn-ea"/>
                        </a:rPr>
                        <a:t>DPC</a:t>
                      </a:r>
                      <a:r>
                        <a:rPr lang="ja-JP" altLang="en-US" sz="1400" dirty="0">
                          <a:latin typeface="+mn-ea"/>
                          <a:ea typeface="+mn-ea"/>
                        </a:rPr>
                        <a:t>参加病院と〇〇二次医療圏における</a:t>
                      </a:r>
                      <a:r>
                        <a:rPr lang="en-US" altLang="ja-JP" sz="1400" dirty="0">
                          <a:latin typeface="+mn-ea"/>
                          <a:ea typeface="+mn-ea"/>
                        </a:rPr>
                        <a:t>MDC</a:t>
                      </a:r>
                      <a:r>
                        <a:rPr lang="ja-JP" altLang="en-US" sz="1400" dirty="0">
                          <a:latin typeface="+mn-ea"/>
                          <a:ea typeface="+mn-ea"/>
                        </a:rPr>
                        <a:t>別診療実績の推移</a:t>
                      </a:r>
                      <a:endParaRPr lang="en-US" altLang="ja-JP" sz="1400" dirty="0">
                        <a:latin typeface="+mn-ea"/>
                        <a:ea typeface="+mn-ea"/>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lang="ja-JP" altLang="en-US" sz="1400" strike="noStrike" kern="100" baseline="0" dirty="0">
                          <a:latin typeface="+mn-ea"/>
                          <a:ea typeface="+mn-ea"/>
                          <a:cs typeface="Times New Roman"/>
                        </a:rPr>
                        <a:t>□</a:t>
                      </a:r>
                      <a:endParaRPr lang="en-US" altLang="ja-JP" sz="1400" strike="sngStrike" kern="100" baseline="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25000"/>
                        </a:lnSpc>
                        <a:spcBef>
                          <a:spcPts val="0"/>
                        </a:spcBef>
                        <a:spcAft>
                          <a:spcPts val="0"/>
                        </a:spcAft>
                        <a:buClrTx/>
                        <a:buSzTx/>
                        <a:buFontTx/>
                        <a:buNone/>
                        <a:tabLst/>
                        <a:defRPr/>
                      </a:pPr>
                      <a:endParaRPr lang="en-US" altLang="ja-JP" sz="1400" kern="100" dirty="0">
                        <a:latin typeface="+mn-ea"/>
                        <a:ea typeface="+mn-ea"/>
                        <a:cs typeface="Times New Roman"/>
                      </a:endParaRPr>
                    </a:p>
                  </a:txBody>
                  <a:tcPr marL="68580" marR="68580" marT="0" marB="0" anchor="ctr">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 xmlns:a16="http://schemas.microsoft.com/office/drawing/2014/main" val="10010"/>
                  </a:ext>
                </a:extLst>
              </a:tr>
            </a:tbl>
          </a:graphicData>
        </a:graphic>
      </p:graphicFrame>
      <p:sp>
        <p:nvSpPr>
          <p:cNvPr id="8" name="タイトル 1">
            <a:extLst>
              <a:ext uri="{FF2B5EF4-FFF2-40B4-BE49-F238E27FC236}">
                <a16:creationId xmlns=""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3" name="テキスト ボックス 2"/>
          <p:cNvSpPr txBox="1"/>
          <p:nvPr/>
        </p:nvSpPr>
        <p:spPr>
          <a:xfrm>
            <a:off x="5004048" y="437564"/>
            <a:ext cx="4248472" cy="276999"/>
          </a:xfrm>
          <a:prstGeom prst="rect">
            <a:avLst/>
          </a:prstGeom>
          <a:noFill/>
        </p:spPr>
        <p:txBody>
          <a:bodyPr wrap="square" rtlCol="0">
            <a:spAutoFit/>
          </a:bodyPr>
          <a:lstStyle/>
          <a:p>
            <a:r>
              <a:rPr lang="ja-JP" altLang="en-US" sz="1200" dirty="0"/>
              <a:t>凡例：○完全版　△抜粋版　□府ホームページに掲載</a:t>
            </a:r>
            <a:endParaRPr kumimoji="1" lang="ja-JP" altLang="en-US" sz="1200" dirty="0"/>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DFEF89A9-DBB8-496F-B267-B3B7E5718C12}"/>
              </a:ext>
            </a:extLst>
          </p:cNvPr>
          <p:cNvSpPr txBox="1">
            <a:spLocks/>
          </p:cNvSpPr>
          <p:nvPr/>
        </p:nvSpPr>
        <p:spPr>
          <a:xfrm>
            <a:off x="182947" y="16180"/>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会議資料等</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各会議での使用資料</a:t>
            </a:r>
          </a:p>
        </p:txBody>
      </p:sp>
      <p:sp>
        <p:nvSpPr>
          <p:cNvPr id="4" name="スライド番号プレースホルダー 3"/>
          <p:cNvSpPr>
            <a:spLocks noGrp="1"/>
          </p:cNvSpPr>
          <p:nvPr>
            <p:ph type="sldNum" sz="quarter" idx="12"/>
          </p:nvPr>
        </p:nvSpPr>
        <p:spPr>
          <a:xfrm>
            <a:off x="7007313" y="6490647"/>
            <a:ext cx="2133600" cy="365125"/>
          </a:xfrm>
        </p:spPr>
        <p:txBody>
          <a:bodyPr/>
          <a:lstStyle/>
          <a:p>
            <a:fld id="{A9848611-8FAA-4BFC-BAAD-33CAF1A3E273}" type="slidenum">
              <a:rPr kumimoji="1" lang="ja-JP" altLang="en-US" sz="1800" smtClean="0">
                <a:solidFill>
                  <a:schemeClr val="tx1"/>
                </a:solidFill>
              </a:rPr>
              <a:t>30</a:t>
            </a:fld>
            <a:endParaRPr kumimoji="1" lang="ja-JP" altLang="en-US" sz="1800" dirty="0">
              <a:solidFill>
                <a:schemeClr val="tx1"/>
              </a:solidFill>
            </a:endParaRPr>
          </a:p>
        </p:txBody>
      </p:sp>
    </p:spTree>
    <p:extLst>
      <p:ext uri="{BB962C8B-B14F-4D97-AF65-F5344CB8AC3E}">
        <p14:creationId xmlns:p14="http://schemas.microsoft.com/office/powerpoint/2010/main" val="373243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タイトル 1">
            <a:extLst>
              <a:ext uri="{FF2B5EF4-FFF2-40B4-BE49-F238E27FC236}">
                <a16:creationId xmlns="" xmlns:a16="http://schemas.microsoft.com/office/drawing/2014/main" id="{30BE5A27-A407-4A14-A9BE-5866682C3C6B}"/>
              </a:ext>
            </a:extLst>
          </p:cNvPr>
          <p:cNvSpPr txBox="1">
            <a:spLocks/>
          </p:cNvSpPr>
          <p:nvPr/>
        </p:nvSpPr>
        <p:spPr>
          <a:xfrm>
            <a:off x="5440452" y="-105826"/>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1200" dirty="0">
              <a:latin typeface="+mn-ea"/>
              <a:ea typeface="+mn-ea"/>
            </a:endParaRPr>
          </a:p>
        </p:txBody>
      </p:sp>
      <p:sp>
        <p:nvSpPr>
          <p:cNvPr id="7"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393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 xmlns:a16="http://schemas.microsoft.com/office/drawing/2014/main" id="{DFEF89A9-DBB8-496F-B267-B3B7E5718C12}"/>
              </a:ext>
            </a:extLst>
          </p:cNvPr>
          <p:cNvSpPr txBox="1">
            <a:spLocks/>
          </p:cNvSpPr>
          <p:nvPr/>
        </p:nvSpPr>
        <p:spPr>
          <a:xfrm>
            <a:off x="179512" y="44624"/>
            <a:ext cx="894801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bg1"/>
                </a:solidFill>
                <a:latin typeface="HGP創英角ｺﾞｼｯｸUB" panose="020B0900000000000000" pitchFamily="50" charset="-128"/>
                <a:ea typeface="HGP創英角ｺﾞｼｯｸUB" panose="020B0900000000000000" pitchFamily="50" charset="-128"/>
              </a:rPr>
              <a:t>3</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会議資料等</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医療計画・地域医療構想にかかる医療データ</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93926" y="6473403"/>
            <a:ext cx="2133600" cy="365125"/>
          </a:xfrm>
        </p:spPr>
        <p:txBody>
          <a:bodyPr/>
          <a:lstStyle/>
          <a:p>
            <a:fld id="{A9848611-8FAA-4BFC-BAAD-33CAF1A3E273}" type="slidenum">
              <a:rPr kumimoji="1" lang="ja-JP" altLang="en-US" sz="1800" smtClean="0">
                <a:solidFill>
                  <a:schemeClr val="tx1"/>
                </a:solidFill>
              </a:rPr>
              <a:t>31</a:t>
            </a:fld>
            <a:endParaRPr kumimoji="1" lang="ja-JP" altLang="en-US" sz="1800" dirty="0">
              <a:solidFill>
                <a:schemeClr val="tx1"/>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52" y="1682879"/>
            <a:ext cx="8706608" cy="4667836"/>
          </a:xfrm>
          <a:prstGeom prst="rect">
            <a:avLst/>
          </a:prstGeom>
        </p:spPr>
      </p:pic>
      <p:sp>
        <p:nvSpPr>
          <p:cNvPr id="13" name="タイトル 1">
            <a:extLst>
              <a:ext uri="{FF2B5EF4-FFF2-40B4-BE49-F238E27FC236}">
                <a16:creationId xmlns="" xmlns:a16="http://schemas.microsoft.com/office/drawing/2014/main" id="{77D78C8B-7190-4F9F-BF24-FAD4DFE9F181}"/>
              </a:ext>
            </a:extLst>
          </p:cNvPr>
          <p:cNvSpPr txBox="1">
            <a:spLocks/>
          </p:cNvSpPr>
          <p:nvPr/>
        </p:nvSpPr>
        <p:spPr>
          <a:xfrm>
            <a:off x="250994" y="684617"/>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医療計画・地域医療構想にかかる医療データ（</a:t>
            </a:r>
            <a:r>
              <a:rPr lang="en-US" altLang="ja-JP" sz="2400" dirty="0" smtClean="0">
                <a:latin typeface="HGP創英角ｺﾞｼｯｸUB" panose="020B0900000000000000" pitchFamily="50" charset="-128"/>
                <a:ea typeface="HGP創英角ｺﾞｼｯｸUB" panose="020B0900000000000000" pitchFamily="50" charset="-128"/>
              </a:rPr>
              <a:t>NDB</a:t>
            </a:r>
            <a:r>
              <a:rPr lang="ja-JP" altLang="en-US" sz="2400" dirty="0" smtClean="0">
                <a:latin typeface="HGP創英角ｺﾞｼｯｸUB" panose="020B0900000000000000" pitchFamily="50" charset="-128"/>
                <a:ea typeface="HGP創英角ｺﾞｼｯｸUB" panose="020B0900000000000000" pitchFamily="50" charset="-128"/>
              </a:rPr>
              <a:t>・</a:t>
            </a:r>
            <a:r>
              <a:rPr lang="en-US" altLang="ja-JP" sz="2400" dirty="0" smtClean="0">
                <a:latin typeface="HGP創英角ｺﾞｼｯｸUB" panose="020B0900000000000000" pitchFamily="50" charset="-128"/>
                <a:ea typeface="HGP創英角ｺﾞｼｯｸUB" panose="020B0900000000000000" pitchFamily="50" charset="-128"/>
              </a:rPr>
              <a:t>DPC</a:t>
            </a:r>
            <a:r>
              <a:rPr lang="ja-JP" altLang="en-US" sz="2400" dirty="0" smtClean="0">
                <a:latin typeface="HGP創英角ｺﾞｼｯｸUB" panose="020B0900000000000000" pitchFamily="50" charset="-128"/>
                <a:ea typeface="HGP創英角ｺﾞｼｯｸUB" panose="020B0900000000000000" pitchFamily="50" charset="-128"/>
              </a:rPr>
              <a:t>データ等）　　　　　　　　　　　　</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について、大阪府ホームページに掲載</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3" name="正方形/長方形 2"/>
          <p:cNvSpPr/>
          <p:nvPr/>
        </p:nvSpPr>
        <p:spPr>
          <a:xfrm>
            <a:off x="381410" y="6350715"/>
            <a:ext cx="8323763" cy="369332"/>
          </a:xfrm>
          <a:prstGeom prst="rect">
            <a:avLst/>
          </a:prstGeom>
        </p:spPr>
        <p:txBody>
          <a:bodyPr wrap="square">
            <a:spAutoFit/>
          </a:bodyPr>
          <a:lstStyle/>
          <a:p>
            <a:r>
              <a:rPr lang="ja-JP" altLang="en-US" dirty="0" smtClean="0">
                <a:latin typeface="HGS創英角ｺﾞｼｯｸUB" panose="020B0900000000000000" pitchFamily="50" charset="-128"/>
                <a:ea typeface="HGS創英角ｺﾞｼｯｸUB" panose="020B0900000000000000" pitchFamily="50" charset="-128"/>
              </a:rPr>
              <a:t>ホームページ：</a:t>
            </a:r>
            <a:r>
              <a:rPr lang="en-US" altLang="ja-JP" dirty="0">
                <a:latin typeface="HGS創英角ｺﾞｼｯｸUB" panose="020B0900000000000000" pitchFamily="50" charset="-128"/>
                <a:ea typeface="HGS創英角ｺﾞｼｯｸUB" panose="020B0900000000000000" pitchFamily="50" charset="-128"/>
              </a:rPr>
              <a:t>http://www.pref.osaka.lg.jp/iryo/keikaku/kousou_keikaku.html</a:t>
            </a:r>
            <a:endParaRPr lang="ja-JP" altLang="en-US" dirty="0">
              <a:latin typeface="HGS創英角ｺﾞｼｯｸUB" panose="020B0900000000000000" pitchFamily="50" charset="-128"/>
              <a:ea typeface="HGS創英角ｺﾞｼｯｸUB" panose="020B0900000000000000" pitchFamily="50" charset="-128"/>
            </a:endParaRPr>
          </a:p>
        </p:txBody>
      </p:sp>
      <p:grpSp>
        <p:nvGrpSpPr>
          <p:cNvPr id="10" name="グループ化 9"/>
          <p:cNvGrpSpPr/>
          <p:nvPr/>
        </p:nvGrpSpPr>
        <p:grpSpPr>
          <a:xfrm>
            <a:off x="5969394" y="6005968"/>
            <a:ext cx="2735779" cy="352942"/>
            <a:chOff x="-293581" y="47631"/>
            <a:chExt cx="3174776" cy="350518"/>
          </a:xfrm>
        </p:grpSpPr>
        <p:sp>
          <p:nvSpPr>
            <p:cNvPr id="11" name="角丸四角形 10"/>
            <p:cNvSpPr/>
            <p:nvPr/>
          </p:nvSpPr>
          <p:spPr>
            <a:xfrm>
              <a:off x="-293581" y="53612"/>
              <a:ext cx="2041190" cy="344537"/>
            </a:xfrm>
            <a:prstGeom prst="roundRect">
              <a:avLst>
                <a:gd name="adj" fmla="val 12672"/>
              </a:avLst>
            </a:pr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500"/>
                </a:lnSpc>
                <a:spcAft>
                  <a:spcPts val="0"/>
                </a:spcAft>
              </a:pPr>
              <a:r>
                <a:rPr lang="ja-JP" sz="1400" kern="100" dirty="0">
                  <a:solidFill>
                    <a:srgbClr val="000000"/>
                  </a:solidFill>
                  <a:effectLst/>
                  <a:latin typeface="Century"/>
                  <a:ea typeface="HG丸ｺﾞｼｯｸM-PRO"/>
                  <a:cs typeface="Times New Roman"/>
                </a:rPr>
                <a:t>大阪府</a:t>
              </a:r>
              <a:r>
                <a:rPr lang="ja-JP" altLang="en-US" sz="1400" kern="100" dirty="0">
                  <a:solidFill>
                    <a:srgbClr val="000000"/>
                  </a:solidFill>
                  <a:effectLst/>
                  <a:latin typeface="Century"/>
                  <a:ea typeface="HG丸ｺﾞｼｯｸM-PRO"/>
                  <a:cs typeface="Times New Roman"/>
                </a:rPr>
                <a:t>医療計画</a:t>
              </a:r>
              <a:endParaRPr lang="ja-JP" sz="1400" kern="100" dirty="0">
                <a:effectLst/>
                <a:latin typeface="Century"/>
                <a:ea typeface="ＭＳ 明朝"/>
                <a:cs typeface="Times New Roman"/>
              </a:endParaRPr>
            </a:p>
          </p:txBody>
        </p:sp>
        <p:grpSp>
          <p:nvGrpSpPr>
            <p:cNvPr id="12" name="グループ化 11"/>
            <p:cNvGrpSpPr/>
            <p:nvPr/>
          </p:nvGrpSpPr>
          <p:grpSpPr>
            <a:xfrm>
              <a:off x="1823920" y="47631"/>
              <a:ext cx="1057275" cy="340360"/>
              <a:chOff x="-14405" y="47631"/>
              <a:chExt cx="1057275" cy="340360"/>
            </a:xfrm>
          </p:grpSpPr>
          <p:sp>
            <p:nvSpPr>
              <p:cNvPr id="14" name="角丸四角形 13"/>
              <p:cNvSpPr/>
              <p:nvPr/>
            </p:nvSpPr>
            <p:spPr>
              <a:xfrm>
                <a:off x="-14405" y="47631"/>
                <a:ext cx="1057275" cy="340360"/>
              </a:xfrm>
              <a:prstGeom prst="roundRect">
                <a:avLst/>
              </a:prstGeom>
              <a:solidFill>
                <a:srgbClr val="4F81BD"/>
              </a:solidFill>
              <a:ln w="12700" cap="flat" cmpd="sng" algn="ctr">
                <a:solidFill>
                  <a:sysClr val="windowText" lastClr="000000"/>
                </a:solidFill>
                <a:prstDash val="solid"/>
              </a:ln>
              <a:effectLst/>
            </p:spPr>
            <p:txBody>
              <a:bodyPr vert="horz" wrap="square" rtlCol="0" anchor="ctr"/>
              <a:lstStyle/>
              <a:p>
                <a:pPr algn="r">
                  <a:lnSpc>
                    <a:spcPts val="1500"/>
                  </a:lnSpc>
                  <a:spcAft>
                    <a:spcPts val="0"/>
                  </a:spcAft>
                </a:pPr>
                <a:endParaRPr lang="en-US" altLang="ja-JP" sz="1200" b="1" kern="1200" dirty="0">
                  <a:solidFill>
                    <a:srgbClr val="FFFFFF"/>
                  </a:solidFill>
                  <a:effectLst/>
                  <a:latin typeface="Century"/>
                  <a:ea typeface="HG丸ｺﾞｼｯｸM-PRO"/>
                  <a:cs typeface="Times New Roman"/>
                </a:endParaRPr>
              </a:p>
              <a:p>
                <a:pPr algn="r">
                  <a:lnSpc>
                    <a:spcPts val="1500"/>
                  </a:lnSpc>
                  <a:spcAft>
                    <a:spcPts val="0"/>
                  </a:spcAft>
                </a:pPr>
                <a:r>
                  <a:rPr lang="ja-JP" sz="1200" b="1" kern="1200" dirty="0">
                    <a:solidFill>
                      <a:srgbClr val="FFFFFF"/>
                    </a:solidFill>
                    <a:effectLst/>
                    <a:latin typeface="Century"/>
                    <a:ea typeface="HG丸ｺﾞｼｯｸM-PRO"/>
                    <a:cs typeface="Times New Roman"/>
                  </a:rPr>
                  <a:t>検　索</a:t>
                </a:r>
                <a:endParaRPr lang="ja-JP" sz="1200" kern="100" dirty="0">
                  <a:effectLst/>
                  <a:latin typeface="Century"/>
                  <a:ea typeface="ＭＳ 明朝"/>
                  <a:cs typeface="Times New Roman"/>
                </a:endParaRPr>
              </a:p>
              <a:p>
                <a:pPr marR="1066800">
                  <a:lnSpc>
                    <a:spcPts val="1500"/>
                  </a:lnSpc>
                  <a:spcAft>
                    <a:spcPts val="0"/>
                  </a:spcAft>
                </a:pPr>
                <a:r>
                  <a:rPr lang="en-US" sz="1200" dirty="0">
                    <a:effectLst/>
                    <a:latin typeface="HG丸ｺﾞｼｯｸM-PRO"/>
                    <a:cs typeface="ＭＳ Ｐゴシック"/>
                  </a:rPr>
                  <a:t> </a:t>
                </a:r>
                <a:endParaRPr lang="ja-JP" sz="1200" dirty="0">
                  <a:effectLst/>
                  <a:latin typeface="ＭＳ Ｐゴシック"/>
                  <a:cs typeface="ＭＳ Ｐゴシック"/>
                </a:endParaRPr>
              </a:p>
            </p:txBody>
          </p:sp>
          <p:grpSp>
            <p:nvGrpSpPr>
              <p:cNvPr id="15" name="グループ化 14"/>
              <p:cNvGrpSpPr/>
              <p:nvPr/>
            </p:nvGrpSpPr>
            <p:grpSpPr>
              <a:xfrm>
                <a:off x="123825" y="57150"/>
                <a:ext cx="223903" cy="223903"/>
                <a:chOff x="0" y="0"/>
                <a:chExt cx="281622" cy="281623"/>
              </a:xfrm>
            </p:grpSpPr>
            <p:sp>
              <p:nvSpPr>
                <p:cNvPr id="16" name="円/楕円 12"/>
                <p:cNvSpPr/>
                <p:nvPr/>
              </p:nvSpPr>
              <p:spPr>
                <a:xfrm>
                  <a:off x="0" y="0"/>
                  <a:ext cx="224155" cy="224155"/>
                </a:xfrm>
                <a:prstGeom prst="ellipse">
                  <a:avLst/>
                </a:prstGeom>
                <a:noFill/>
                <a:ln w="28575"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7" name="直線コネクタ 16"/>
                <p:cNvCxnSpPr/>
                <p:nvPr/>
              </p:nvCxnSpPr>
              <p:spPr>
                <a:xfrm>
                  <a:off x="195262" y="195263"/>
                  <a:ext cx="86360" cy="86360"/>
                </a:xfrm>
                <a:prstGeom prst="line">
                  <a:avLst/>
                </a:prstGeom>
                <a:noFill/>
                <a:ln w="28575" cap="flat" cmpd="sng" algn="ctr">
                  <a:solidFill>
                    <a:sysClr val="window" lastClr="FFFFFF"/>
                  </a:solidFill>
                  <a:prstDash val="solid"/>
                </a:ln>
                <a:effectLst/>
              </p:spPr>
            </p:cxnSp>
          </p:grpSp>
        </p:grpSp>
      </p:grpSp>
    </p:spTree>
    <p:extLst>
      <p:ext uri="{BB962C8B-B14F-4D97-AF65-F5344CB8AC3E}">
        <p14:creationId xmlns:p14="http://schemas.microsoft.com/office/powerpoint/2010/main" val="2520297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3889" y="6473966"/>
            <a:ext cx="2133600" cy="365125"/>
          </a:xfrm>
        </p:spPr>
        <p:txBody>
          <a:bodyPr/>
          <a:lstStyle/>
          <a:p>
            <a:fld id="{A9848611-8FAA-4BFC-BAAD-33CAF1A3E273}" type="slidenum">
              <a:rPr kumimoji="1" lang="ja-JP" altLang="en-US" sz="1800" smtClean="0">
                <a:solidFill>
                  <a:schemeClr val="tx1"/>
                </a:solidFill>
              </a:rPr>
              <a:t>32</a:t>
            </a:fld>
            <a:endParaRPr kumimoji="1" lang="ja-JP" altLang="en-US" sz="1800" dirty="0">
              <a:solidFill>
                <a:schemeClr val="tx1"/>
              </a:solidFill>
            </a:endParaRPr>
          </a:p>
        </p:txBody>
      </p:sp>
      <p:sp>
        <p:nvSpPr>
          <p:cNvPr id="3" name="タイトル 1">
            <a:extLst>
              <a:ext uri="{FF2B5EF4-FFF2-40B4-BE49-F238E27FC236}">
                <a16:creationId xmlns="" xmlns:a16="http://schemas.microsoft.com/office/drawing/2014/main" id="{DB03504B-B785-4CD3-8C33-F42549D5B5E0}"/>
              </a:ext>
            </a:extLst>
          </p:cNvPr>
          <p:cNvSpPr txBox="1">
            <a:spLocks/>
          </p:cNvSpPr>
          <p:nvPr/>
        </p:nvSpPr>
        <p:spPr>
          <a:xfrm>
            <a:off x="0" y="2636912"/>
            <a:ext cx="9107489" cy="12402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schemeClr val="tx2"/>
                </a:solidFill>
                <a:latin typeface="HGP創英角ｺﾞｼｯｸUB" panose="020B0900000000000000" pitchFamily="50" charset="-128"/>
                <a:ea typeface="HGP創英角ｺﾞｼｯｸUB" panose="020B0900000000000000" pitchFamily="50" charset="-128"/>
              </a:rPr>
              <a:t>参考資料</a:t>
            </a:r>
          </a:p>
        </p:txBody>
      </p:sp>
    </p:spTree>
    <p:extLst>
      <p:ext uri="{BB962C8B-B14F-4D97-AF65-F5344CB8AC3E}">
        <p14:creationId xmlns:p14="http://schemas.microsoft.com/office/powerpoint/2010/main" val="4187093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テキスト ボックス 71"/>
          <p:cNvSpPr txBox="1"/>
          <p:nvPr/>
        </p:nvSpPr>
        <p:spPr>
          <a:xfrm>
            <a:off x="30433" y="572303"/>
            <a:ext cx="9136037"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algn="ctr" defTabSz="844083">
              <a:defRPr/>
            </a:pPr>
            <a:r>
              <a:rPr lang="en-US" altLang="ja-JP"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年を展望した医療提供体制の改革について（イメージ）　</a:t>
            </a:r>
          </a:p>
        </p:txBody>
      </p:sp>
      <p:sp>
        <p:nvSpPr>
          <p:cNvPr id="20" name="二等辺三角形 19"/>
          <p:cNvSpPr/>
          <p:nvPr/>
        </p:nvSpPr>
        <p:spPr>
          <a:xfrm>
            <a:off x="2499263" y="4949058"/>
            <a:ext cx="4211430" cy="1127683"/>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2" name="楕円 21"/>
          <p:cNvSpPr/>
          <p:nvPr/>
        </p:nvSpPr>
        <p:spPr>
          <a:xfrm>
            <a:off x="3789749" y="5412098"/>
            <a:ext cx="1639427" cy="32294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62">
              <a:solidFill>
                <a:prstClr val="white"/>
              </a:solidFill>
            </a:endParaRPr>
          </a:p>
        </p:txBody>
      </p:sp>
      <p:sp>
        <p:nvSpPr>
          <p:cNvPr id="16" name="角丸四角形 15"/>
          <p:cNvSpPr/>
          <p:nvPr/>
        </p:nvSpPr>
        <p:spPr>
          <a:xfrm>
            <a:off x="2755260" y="3161086"/>
            <a:ext cx="5920928" cy="1258848"/>
          </a:xfrm>
          <a:prstGeom prst="roundRect">
            <a:avLst>
              <a:gd name="adj" fmla="val 3969"/>
            </a:avLst>
          </a:prstGeom>
          <a:solidFill>
            <a:srgbClr val="E7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spcAft>
                <a:spcPts val="277"/>
              </a:spcAft>
              <a:defRPr/>
            </a:pPr>
            <a:endParaRPr lang="ja-JP" altLang="en-US" sz="738" dirty="0">
              <a:solidFill>
                <a:prstClr val="black"/>
              </a:solidFill>
            </a:endParaRPr>
          </a:p>
        </p:txBody>
      </p:sp>
      <p:sp>
        <p:nvSpPr>
          <p:cNvPr id="4" name="楕円 3"/>
          <p:cNvSpPr/>
          <p:nvPr/>
        </p:nvSpPr>
        <p:spPr>
          <a:xfrm>
            <a:off x="3092800" y="922110"/>
            <a:ext cx="5155897" cy="3202663"/>
          </a:xfrm>
          <a:prstGeom prst="ellipse">
            <a:avLst/>
          </a:prstGeom>
          <a:gradFill flip="none" rotWithShape="1">
            <a:gsLst>
              <a:gs pos="0">
                <a:srgbClr val="92D050"/>
              </a:gs>
              <a:gs pos="38000">
                <a:srgbClr val="92D050"/>
              </a:gs>
              <a:gs pos="100000">
                <a:srgbClr val="EEF8E4"/>
              </a:gs>
            </a:gsLst>
            <a:path path="circle">
              <a:fillToRect l="50000" t="50000" r="50000" b="50000"/>
            </a:path>
            <a:tileRect/>
          </a:gradFill>
          <a:ln>
            <a:no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5" name="Picture 29"/>
          <p:cNvPicPr>
            <a:picLocks noChangeAspect="1" noChangeArrowheads="1"/>
          </p:cNvPicPr>
          <p:nvPr/>
        </p:nvPicPr>
        <p:blipFill>
          <a:blip r:embed="rId2" cstate="print"/>
          <a:srcRect/>
          <a:stretch>
            <a:fillRect/>
          </a:stretch>
        </p:blipFill>
        <p:spPr bwMode="auto">
          <a:xfrm>
            <a:off x="5599924" y="2601822"/>
            <a:ext cx="732299" cy="367114"/>
          </a:xfrm>
          <a:prstGeom prst="rect">
            <a:avLst/>
          </a:prstGeom>
          <a:noFill/>
          <a:ln w="9525">
            <a:noFill/>
            <a:miter lim="800000"/>
            <a:headEnd/>
            <a:tailEnd/>
          </a:ln>
        </p:spPr>
      </p:pic>
      <p:pic>
        <p:nvPicPr>
          <p:cNvPr id="6" name="Picture 50" descr="MCj00791270000[1]"/>
          <p:cNvPicPr>
            <a:picLocks noChangeAspect="1" noChangeArrowheads="1"/>
          </p:cNvPicPr>
          <p:nvPr/>
        </p:nvPicPr>
        <p:blipFill>
          <a:blip r:embed="rId3" cstate="print"/>
          <a:srcRect/>
          <a:stretch>
            <a:fillRect/>
          </a:stretch>
        </p:blipFill>
        <p:spPr bwMode="auto">
          <a:xfrm>
            <a:off x="6341520" y="2080398"/>
            <a:ext cx="473573" cy="238255"/>
          </a:xfrm>
          <a:prstGeom prst="rect">
            <a:avLst/>
          </a:prstGeom>
          <a:noFill/>
          <a:ln w="9525">
            <a:noFill/>
            <a:miter lim="800000"/>
            <a:headEnd/>
            <a:tailEnd/>
          </a:ln>
        </p:spPr>
      </p:pic>
      <p:pic>
        <p:nvPicPr>
          <p:cNvPr id="11" name="Picture 4" descr="C:\Users\UAYJO\AppData\Local\Microsoft\Windows\Temporary Internet Files\Content.IE5\JF61TTNO\MPj04385130000[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58910" y="2588469"/>
            <a:ext cx="439542" cy="273343"/>
          </a:xfrm>
          <a:prstGeom prst="rect">
            <a:avLst/>
          </a:prstGeom>
          <a:noFill/>
          <a:ln w="9525">
            <a:noFill/>
            <a:miter lim="800000"/>
            <a:headEnd/>
            <a:tailEnd/>
          </a:ln>
        </p:spPr>
      </p:pic>
      <p:pic>
        <p:nvPicPr>
          <p:cNvPr id="12" name="Picture 4" descr="C:\Users\OMQUB\Desktop\enkaku_iryou_ma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4888" y="2125638"/>
            <a:ext cx="438910" cy="390630"/>
          </a:xfrm>
          <a:prstGeom prst="rect">
            <a:avLst/>
          </a:prstGeom>
          <a:noFill/>
          <a:extLst>
            <a:ext uri="{909E8E84-426E-40DD-AFC4-6F175D3DCCD1}">
              <a14:hiddenFill xmlns:a14="http://schemas.microsoft.com/office/drawing/2010/main">
                <a:solidFill>
                  <a:srgbClr val="FFFFFF"/>
                </a:solidFill>
              </a14:hiddenFill>
            </a:ext>
          </a:extLst>
        </p:spPr>
      </p:pic>
      <p:sp>
        <p:nvSpPr>
          <p:cNvPr id="18" name="楕円 17"/>
          <p:cNvSpPr/>
          <p:nvPr/>
        </p:nvSpPr>
        <p:spPr>
          <a:xfrm>
            <a:off x="610968" y="1659677"/>
            <a:ext cx="1899535" cy="1395847"/>
          </a:xfrm>
          <a:prstGeom prst="ellipse">
            <a:avLst/>
          </a:prstGeom>
          <a:gradFill flip="none" rotWithShape="1">
            <a:gsLst>
              <a:gs pos="0">
                <a:srgbClr val="00B050"/>
              </a:gs>
              <a:gs pos="50000">
                <a:srgbClr val="EEF8E4"/>
              </a:gs>
              <a:gs pos="100000">
                <a:srgbClr val="EEF8E4"/>
              </a:gs>
            </a:gsLst>
            <a:path path="circle">
              <a:fillToRect l="50000" t="50000" r="50000" b="50000"/>
            </a:path>
            <a:tileRect/>
          </a:gradFill>
          <a:ln>
            <a:solidFill>
              <a:srgbClr val="92D050"/>
            </a:solidFill>
          </a:ln>
          <a:scene3d>
            <a:camera prst="orthographicFront">
              <a:rot lat="42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21" name="Picture 29"/>
          <p:cNvPicPr>
            <a:picLocks noChangeAspect="1" noChangeArrowheads="1"/>
          </p:cNvPicPr>
          <p:nvPr/>
        </p:nvPicPr>
        <p:blipFill>
          <a:blip r:embed="rId2" cstate="print"/>
          <a:srcRect/>
          <a:stretch>
            <a:fillRect/>
          </a:stretch>
        </p:blipFill>
        <p:spPr bwMode="auto">
          <a:xfrm>
            <a:off x="1129418" y="2231451"/>
            <a:ext cx="450522" cy="225854"/>
          </a:xfrm>
          <a:prstGeom prst="rect">
            <a:avLst/>
          </a:prstGeom>
          <a:noFill/>
          <a:ln w="9525">
            <a:noFill/>
            <a:miter lim="800000"/>
            <a:headEnd/>
            <a:tailEnd/>
          </a:ln>
        </p:spPr>
      </p:pic>
      <p:sp>
        <p:nvSpPr>
          <p:cNvPr id="24" name="角丸四角形 23"/>
          <p:cNvSpPr/>
          <p:nvPr/>
        </p:nvSpPr>
        <p:spPr>
          <a:xfrm>
            <a:off x="549890" y="2754906"/>
            <a:ext cx="2063559" cy="965624"/>
          </a:xfrm>
          <a:prstGeom prst="roundRect">
            <a:avLst>
              <a:gd name="adj" fmla="val 6587"/>
            </a:avLst>
          </a:prstGeom>
          <a:solidFill>
            <a:srgbClr val="DDF0C8"/>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marL="79133" indent="-79133" algn="just" defTabSz="844083">
              <a:buFont typeface="Wingdings" panose="05000000000000000000" pitchFamily="2" charset="2"/>
              <a:buChar char="u"/>
              <a:defRPr/>
            </a:pPr>
            <a:r>
              <a:rPr lang="ja-JP" altLang="en-US" sz="831" dirty="0">
                <a:solidFill>
                  <a:prstClr val="black"/>
                </a:solidFill>
              </a:rPr>
              <a:t>医療資源の分散・偏在</a:t>
            </a:r>
            <a:endParaRPr lang="en-US" altLang="ja-JP" sz="831" dirty="0">
              <a:solidFill>
                <a:prstClr val="black"/>
              </a:solidFill>
            </a:endParaRPr>
          </a:p>
          <a:p>
            <a:pPr marL="165593" indent="-165593" algn="just" defTabSz="844083">
              <a:defRPr/>
            </a:pPr>
            <a:r>
              <a:rPr lang="ja-JP" altLang="en-US" sz="831" dirty="0">
                <a:solidFill>
                  <a:prstClr val="black"/>
                </a:solidFill>
              </a:rPr>
              <a:t>　⇒都市部での類似の医療機能を持つ医療機関の林立により医療資源の活用が非効率に</a:t>
            </a:r>
            <a:endParaRPr lang="en-US" altLang="ja-JP" sz="831" dirty="0">
              <a:solidFill>
                <a:prstClr val="black"/>
              </a:solidFill>
            </a:endParaRPr>
          </a:p>
          <a:p>
            <a:pPr marL="165593" indent="-165593" algn="just" defTabSz="844083">
              <a:defRPr/>
            </a:pPr>
            <a:r>
              <a:rPr lang="ja-JP" altLang="en-US" sz="831" dirty="0">
                <a:solidFill>
                  <a:prstClr val="black"/>
                </a:solidFill>
              </a:rPr>
              <a:t>　⇒医師の少ない地域での医療提供量の不足・医師の過剰な負担</a:t>
            </a:r>
            <a:endParaRPr lang="en-US" altLang="ja-JP" sz="831" dirty="0">
              <a:solidFill>
                <a:prstClr val="black"/>
              </a:solidFill>
            </a:endParaRPr>
          </a:p>
          <a:p>
            <a:pPr marL="79133" indent="-79133" defTabSz="844083">
              <a:buFont typeface="Wingdings" panose="05000000000000000000" pitchFamily="2" charset="2"/>
              <a:buChar char="u"/>
              <a:defRPr/>
            </a:pPr>
            <a:r>
              <a:rPr lang="ja-JP" altLang="en-US" sz="831" dirty="0">
                <a:solidFill>
                  <a:prstClr val="black"/>
                </a:solidFill>
              </a:rPr>
              <a:t>疲弊した医療現場は医療安全への不安にも直結</a:t>
            </a:r>
            <a:endParaRPr lang="en-US" altLang="ja-JP" sz="831" dirty="0">
              <a:solidFill>
                <a:prstClr val="black"/>
              </a:solidFill>
            </a:endParaRPr>
          </a:p>
        </p:txBody>
      </p:sp>
      <p:sp>
        <p:nvSpPr>
          <p:cNvPr id="25" name="下矢印 24"/>
          <p:cNvSpPr/>
          <p:nvPr/>
        </p:nvSpPr>
        <p:spPr>
          <a:xfrm>
            <a:off x="2473477" y="2191692"/>
            <a:ext cx="731158" cy="578351"/>
          </a:xfrm>
          <a:prstGeom prst="downArrow">
            <a:avLst/>
          </a:prstGeom>
          <a:solidFill>
            <a:srgbClr val="00B050"/>
          </a:solidFill>
          <a:ln>
            <a:noFill/>
          </a:ln>
          <a:scene3d>
            <a:camera prst="orthographicFront">
              <a:rot lat="1800000" lon="3600000" rev="4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6" name="テキスト ボックス 25"/>
          <p:cNvSpPr txBox="1"/>
          <p:nvPr/>
        </p:nvSpPr>
        <p:spPr>
          <a:xfrm>
            <a:off x="355434" y="1909082"/>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28" name="角丸四角形 27"/>
          <p:cNvSpPr/>
          <p:nvPr/>
        </p:nvSpPr>
        <p:spPr bwMode="auto">
          <a:xfrm>
            <a:off x="445533" y="5779196"/>
            <a:ext cx="3918813" cy="930049"/>
          </a:xfrm>
          <a:prstGeom prst="roundRect">
            <a:avLst>
              <a:gd name="adj" fmla="val 1010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ja-JP" altLang="en-US" sz="831" dirty="0">
                <a:solidFill>
                  <a:prstClr val="black"/>
                </a:solidFill>
              </a:rPr>
              <a:t>①医師の労働時間管理の徹底</a:t>
            </a:r>
            <a:endParaRPr lang="en-US" altLang="ja-JP" sz="831" dirty="0">
              <a:solidFill>
                <a:prstClr val="black"/>
              </a:solidFill>
            </a:endParaRPr>
          </a:p>
          <a:p>
            <a:pPr defTabSz="844083">
              <a:defRPr/>
            </a:pPr>
            <a:r>
              <a:rPr lang="ja-JP" altLang="en-US" sz="831" dirty="0">
                <a:solidFill>
                  <a:prstClr val="black"/>
                </a:solidFill>
              </a:rPr>
              <a:t>②医療機関内のマネジメント改革（管理者・医師の意識改革、業務の移管や共同化</a:t>
            </a:r>
            <a:r>
              <a:rPr lang="en-US" altLang="ja-JP" sz="831" dirty="0">
                <a:solidFill>
                  <a:prstClr val="black"/>
                </a:solidFill>
              </a:rPr>
              <a:t/>
            </a:r>
            <a:br>
              <a:rPr lang="en-US" altLang="ja-JP" sz="831" dirty="0">
                <a:solidFill>
                  <a:prstClr val="black"/>
                </a:solidFill>
              </a:rPr>
            </a:br>
            <a:r>
              <a:rPr lang="ja-JP" altLang="en-US" sz="831" dirty="0">
                <a:solidFill>
                  <a:prstClr val="black"/>
                </a:solidFill>
              </a:rPr>
              <a:t>　（タスク・シフティングやタスク・シェアリング）、</a:t>
            </a:r>
            <a:r>
              <a:rPr lang="en-US" altLang="ja-JP" sz="831" dirty="0">
                <a:solidFill>
                  <a:prstClr val="black"/>
                </a:solidFill>
              </a:rPr>
              <a:t>ICT</a:t>
            </a:r>
            <a:r>
              <a:rPr lang="ja-JP" altLang="en-US" sz="831" dirty="0">
                <a:solidFill>
                  <a:prstClr val="black"/>
                </a:solidFill>
              </a:rPr>
              <a:t>等の技術を活用した効率化　等）</a:t>
            </a:r>
            <a:endParaRPr lang="en-US" altLang="ja-JP" sz="831" dirty="0">
              <a:solidFill>
                <a:prstClr val="black"/>
              </a:solidFill>
            </a:endParaRPr>
          </a:p>
          <a:p>
            <a:pPr defTabSz="844083">
              <a:defRPr/>
            </a:pPr>
            <a:r>
              <a:rPr lang="ja-JP" altLang="en-US" sz="831" dirty="0">
                <a:solidFill>
                  <a:prstClr val="black"/>
                </a:solidFill>
              </a:rPr>
              <a:t>③</a:t>
            </a:r>
            <a:r>
              <a:rPr lang="ja-JP" altLang="en-US" sz="831" u="sng" dirty="0">
                <a:solidFill>
                  <a:srgbClr val="FF0000"/>
                </a:solidFill>
              </a:rPr>
              <a:t>医師偏在対策</a:t>
            </a:r>
            <a:r>
              <a:rPr lang="ja-JP" altLang="en-US" sz="831" dirty="0">
                <a:solidFill>
                  <a:prstClr val="black"/>
                </a:solidFill>
              </a:rPr>
              <a:t>による地域における医療従事者等の確保（地域偏在と診療科偏在の是正）</a:t>
            </a:r>
            <a:endParaRPr lang="en-US" altLang="ja-JP" sz="831" dirty="0">
              <a:solidFill>
                <a:prstClr val="black"/>
              </a:solidFill>
            </a:endParaRPr>
          </a:p>
          <a:p>
            <a:pPr defTabSz="844083">
              <a:defRPr/>
            </a:pPr>
            <a:r>
              <a:rPr lang="ja-JP" altLang="en-US" sz="831" dirty="0">
                <a:solidFill>
                  <a:prstClr val="black"/>
                </a:solidFill>
              </a:rPr>
              <a:t>④地域医療提供体制における機能分化・連携、集約化・重点化の推進（これを推進するための医療情報の整理・共有化を含む）⇒</a:t>
            </a:r>
            <a:r>
              <a:rPr lang="ja-JP" altLang="en-US" sz="831" u="sng" dirty="0">
                <a:solidFill>
                  <a:srgbClr val="FF0000"/>
                </a:solidFill>
              </a:rPr>
              <a:t>地域医療構想の実現</a:t>
            </a:r>
            <a:endParaRPr lang="en-US" altLang="ja-JP" sz="831" u="sng" dirty="0">
              <a:solidFill>
                <a:srgbClr val="FF0000"/>
              </a:solidFill>
            </a:endParaRPr>
          </a:p>
        </p:txBody>
      </p:sp>
      <p:sp>
        <p:nvSpPr>
          <p:cNvPr id="30" name="角丸四角形 29"/>
          <p:cNvSpPr/>
          <p:nvPr/>
        </p:nvSpPr>
        <p:spPr bwMode="auto">
          <a:xfrm>
            <a:off x="1520995" y="4911948"/>
            <a:ext cx="6337374" cy="460481"/>
          </a:xfrm>
          <a:prstGeom prst="roundRect">
            <a:avLst>
              <a:gd name="adj" fmla="val 773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33231" bIns="41431" anchor="ctr"/>
          <a:lstStyle/>
          <a:p>
            <a:pPr marL="79133" indent="-79133" defTabSz="844083">
              <a:defRPr/>
            </a:pPr>
            <a:r>
              <a:rPr lang="ja-JP" altLang="en-US" sz="831" dirty="0">
                <a:solidFill>
                  <a:prstClr val="black"/>
                </a:solidFill>
              </a:rPr>
              <a:t>①全ての公立・公的医療機関等における具体的対応方針の合意形成</a:t>
            </a:r>
            <a:endParaRPr lang="en-US" altLang="ja-JP" sz="831" dirty="0">
              <a:solidFill>
                <a:prstClr val="black"/>
              </a:solidFill>
            </a:endParaRPr>
          </a:p>
          <a:p>
            <a:pPr marL="79133" indent="-79133" defTabSz="844083">
              <a:defRPr/>
            </a:pPr>
            <a:r>
              <a:rPr lang="ja-JP" altLang="en-US" sz="831" dirty="0">
                <a:solidFill>
                  <a:prstClr val="black"/>
                </a:solidFill>
              </a:rPr>
              <a:t>②合意形成された具体的対応方針の検証と地域医療構想の実現に向けた更なる対策</a:t>
            </a:r>
            <a:endParaRPr lang="en-US" altLang="ja-JP" sz="738" dirty="0">
              <a:solidFill>
                <a:prstClr val="black"/>
              </a:solidFill>
            </a:endParaRPr>
          </a:p>
          <a:p>
            <a:pPr defTabSz="844083">
              <a:defRPr/>
            </a:pPr>
            <a:r>
              <a:rPr lang="ja-JP" altLang="en-US" sz="831" dirty="0">
                <a:solidFill>
                  <a:prstClr val="black"/>
                </a:solidFill>
              </a:rPr>
              <a:t>③かかりつけ医が役割を発揮するための適切なオンライン診療等を推進するための適切なルール整備　等</a:t>
            </a:r>
          </a:p>
        </p:txBody>
      </p:sp>
      <p:sp>
        <p:nvSpPr>
          <p:cNvPr id="32" name="右矢印 31"/>
          <p:cNvSpPr/>
          <p:nvPr/>
        </p:nvSpPr>
        <p:spPr>
          <a:xfrm>
            <a:off x="681552" y="3852227"/>
            <a:ext cx="1863152" cy="265876"/>
          </a:xfrm>
          <a:prstGeom prst="rightArrow">
            <a:avLst/>
          </a:prstGeom>
          <a:gradFill flip="none" rotWithShape="1">
            <a:gsLst>
              <a:gs pos="0">
                <a:srgbClr val="92D050"/>
              </a:gs>
              <a:gs pos="38000">
                <a:srgbClr val="92D050"/>
              </a:gs>
              <a:gs pos="100000">
                <a:srgbClr val="EEF8E4"/>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3" name="テキスト ボックス 32"/>
          <p:cNvSpPr txBox="1"/>
          <p:nvPr/>
        </p:nvSpPr>
        <p:spPr>
          <a:xfrm>
            <a:off x="346543" y="3688898"/>
            <a:ext cx="759222" cy="262829"/>
          </a:xfrm>
          <a:prstGeom prst="rect">
            <a:avLst/>
          </a:prstGeom>
          <a:noFill/>
        </p:spPr>
        <p:txBody>
          <a:bodyPr wrap="square" rtlCol="0">
            <a:spAutoFit/>
          </a:bodyPr>
          <a:lstStyle/>
          <a:p>
            <a:pPr algn="ctr" defTabSz="844083">
              <a:defRPr/>
            </a:pPr>
            <a:r>
              <a:rPr lang="ja-JP" altLang="en-US" sz="1108" dirty="0">
                <a:solidFill>
                  <a:prstClr val="black"/>
                </a:solidFill>
              </a:rPr>
              <a:t>現在</a:t>
            </a:r>
          </a:p>
        </p:txBody>
      </p:sp>
      <p:sp>
        <p:nvSpPr>
          <p:cNvPr id="34" name="テキスト ボックス 33"/>
          <p:cNvSpPr txBox="1"/>
          <p:nvPr/>
        </p:nvSpPr>
        <p:spPr>
          <a:xfrm>
            <a:off x="2067701" y="3654061"/>
            <a:ext cx="759222" cy="262829"/>
          </a:xfrm>
          <a:prstGeom prst="rect">
            <a:avLst/>
          </a:prstGeom>
          <a:noFill/>
        </p:spPr>
        <p:txBody>
          <a:bodyPr wrap="square" rtlCol="0">
            <a:spAutoFit/>
          </a:bodyPr>
          <a:lstStyle/>
          <a:p>
            <a:pPr algn="ctr" defTabSz="844083">
              <a:defRPr/>
            </a:pPr>
            <a:r>
              <a:rPr lang="en-US" altLang="ja-JP" sz="1108" dirty="0">
                <a:solidFill>
                  <a:prstClr val="black"/>
                </a:solidFill>
              </a:rPr>
              <a:t>2040</a:t>
            </a:r>
            <a:r>
              <a:rPr lang="ja-JP" altLang="en-US" sz="1108" dirty="0">
                <a:solidFill>
                  <a:prstClr val="black"/>
                </a:solidFill>
              </a:rPr>
              <a:t>年</a:t>
            </a:r>
          </a:p>
        </p:txBody>
      </p:sp>
      <p:sp>
        <p:nvSpPr>
          <p:cNvPr id="35" name="楕円 34"/>
          <p:cNvSpPr/>
          <p:nvPr/>
        </p:nvSpPr>
        <p:spPr>
          <a:xfrm>
            <a:off x="1410048" y="3918696"/>
            <a:ext cx="142843" cy="1329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7" name="テキスト ボックス 36"/>
          <p:cNvSpPr txBox="1"/>
          <p:nvPr/>
        </p:nvSpPr>
        <p:spPr>
          <a:xfrm>
            <a:off x="1505507" y="4097607"/>
            <a:ext cx="1129972" cy="404726"/>
          </a:xfrm>
          <a:prstGeom prst="rect">
            <a:avLst/>
          </a:prstGeom>
          <a:noFill/>
        </p:spPr>
        <p:txBody>
          <a:bodyPr wrap="square" rtlCol="0">
            <a:spAutoFit/>
          </a:bodyPr>
          <a:lstStyle/>
          <a:p>
            <a:pPr algn="ctr" defTabSz="844083">
              <a:defRPr/>
            </a:pPr>
            <a:r>
              <a:rPr lang="en-US" altLang="ja-JP" sz="1015" b="1" u="sng" dirty="0">
                <a:solidFill>
                  <a:srgbClr val="0070C0"/>
                </a:solidFill>
              </a:rPr>
              <a:t>2025</a:t>
            </a:r>
            <a:r>
              <a:rPr lang="ja-JP" altLang="en-US" sz="1015" b="1" u="sng" dirty="0">
                <a:solidFill>
                  <a:srgbClr val="0070C0"/>
                </a:solidFill>
              </a:rPr>
              <a:t>年までに</a:t>
            </a:r>
            <a:endParaRPr lang="en-US" altLang="ja-JP" sz="1015" b="1" u="sng" dirty="0">
              <a:solidFill>
                <a:srgbClr val="0070C0"/>
              </a:solidFill>
            </a:endParaRPr>
          </a:p>
          <a:p>
            <a:pPr algn="ctr" defTabSz="844083">
              <a:defRPr/>
            </a:pPr>
            <a:r>
              <a:rPr lang="ja-JP" altLang="en-US" sz="1015" b="1" u="sng" dirty="0">
                <a:solidFill>
                  <a:srgbClr val="0070C0"/>
                </a:solidFill>
              </a:rPr>
              <a:t>着手すべきこと</a:t>
            </a:r>
          </a:p>
        </p:txBody>
      </p:sp>
      <p:sp>
        <p:nvSpPr>
          <p:cNvPr id="38" name="楕円 37"/>
          <p:cNvSpPr/>
          <p:nvPr/>
        </p:nvSpPr>
        <p:spPr>
          <a:xfrm>
            <a:off x="4696015" y="2245019"/>
            <a:ext cx="930565" cy="2506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7" name="Picture 2" descr="http://otoba.ame-zaiku.com/th/030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08738" y="2163345"/>
            <a:ext cx="317844" cy="4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20" descr="doctor4_3.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5422" y="2230477"/>
            <a:ext cx="383487" cy="46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22" descr="work_w01.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616297" y="2096876"/>
            <a:ext cx="205554" cy="47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doctor_illust07_02.gif"/>
          <p:cNvPicPr>
            <a:picLocks noChangeAspect="1"/>
          </p:cNvPicPr>
          <p:nvPr/>
        </p:nvPicPr>
        <p:blipFill>
          <a:blip r:embed="rId9" cstate="print"/>
          <a:stretch>
            <a:fillRect/>
          </a:stretch>
        </p:blipFill>
        <p:spPr>
          <a:xfrm>
            <a:off x="5092870" y="2021151"/>
            <a:ext cx="267834" cy="296535"/>
          </a:xfrm>
          <a:prstGeom prst="rect">
            <a:avLst/>
          </a:prstGeom>
        </p:spPr>
      </p:pic>
      <p:sp>
        <p:nvSpPr>
          <p:cNvPr id="39" name="テキスト ボックス 38"/>
          <p:cNvSpPr txBox="1"/>
          <p:nvPr/>
        </p:nvSpPr>
        <p:spPr>
          <a:xfrm>
            <a:off x="4140377" y="1937817"/>
            <a:ext cx="1337341" cy="205890"/>
          </a:xfrm>
          <a:prstGeom prst="rect">
            <a:avLst/>
          </a:prstGeom>
          <a:noFill/>
        </p:spPr>
        <p:txBody>
          <a:bodyPr wrap="square" rtlCol="0">
            <a:spAutoFit/>
          </a:bodyPr>
          <a:lstStyle/>
          <a:p>
            <a:pPr algn="ctr" defTabSz="844083">
              <a:defRPr/>
            </a:pPr>
            <a:r>
              <a:rPr lang="ja-JP" altLang="en-US" sz="738" dirty="0">
                <a:solidFill>
                  <a:prstClr val="black"/>
                </a:solidFill>
              </a:rPr>
              <a:t>円滑なチーム医療</a:t>
            </a:r>
          </a:p>
        </p:txBody>
      </p:sp>
      <p:cxnSp>
        <p:nvCxnSpPr>
          <p:cNvPr id="41" name="直線コネクタ 40"/>
          <p:cNvCxnSpPr/>
          <p:nvPr/>
        </p:nvCxnSpPr>
        <p:spPr>
          <a:xfrm>
            <a:off x="4274762" y="2517184"/>
            <a:ext cx="1202956" cy="283503"/>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3026506" y="2179771"/>
            <a:ext cx="1199439" cy="433004"/>
          </a:xfrm>
          <a:prstGeom prst="rect">
            <a:avLst/>
          </a:prstGeom>
          <a:noFill/>
        </p:spPr>
        <p:txBody>
          <a:bodyPr wrap="square" rtlCol="0">
            <a:spAutoFit/>
          </a:bodyPr>
          <a:lstStyle/>
          <a:p>
            <a:pPr algn="ctr" defTabSz="844083">
              <a:defRPr/>
            </a:pPr>
            <a:r>
              <a:rPr lang="ja-JP" altLang="en-US" sz="738" dirty="0">
                <a:solidFill>
                  <a:prstClr val="black"/>
                </a:solidFill>
              </a:rPr>
              <a:t>かかりつけ医が役割を発揮できる適切なオンライン診療等医療アクセス確保</a:t>
            </a:r>
          </a:p>
        </p:txBody>
      </p:sp>
      <p:cxnSp>
        <p:nvCxnSpPr>
          <p:cNvPr id="43" name="直線コネクタ 42"/>
          <p:cNvCxnSpPr/>
          <p:nvPr/>
        </p:nvCxnSpPr>
        <p:spPr>
          <a:xfrm flipV="1">
            <a:off x="6385178" y="2418235"/>
            <a:ext cx="593755" cy="36995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2836968" y="2635788"/>
            <a:ext cx="1337341" cy="319446"/>
          </a:xfrm>
          <a:prstGeom prst="rect">
            <a:avLst/>
          </a:prstGeom>
          <a:noFill/>
        </p:spPr>
        <p:txBody>
          <a:bodyPr wrap="square" rtlCol="0">
            <a:spAutoFit/>
          </a:bodyPr>
          <a:lstStyle/>
          <a:p>
            <a:pPr algn="ctr" defTabSz="844083">
              <a:defRPr/>
            </a:pPr>
            <a:r>
              <a:rPr lang="ja-JP" altLang="en-US" sz="738" dirty="0">
                <a:solidFill>
                  <a:prstClr val="black"/>
                </a:solidFill>
              </a:rPr>
              <a:t>地域医療連携に</a:t>
            </a:r>
            <a:endParaRPr lang="en-US" altLang="ja-JP" sz="738" dirty="0">
              <a:solidFill>
                <a:prstClr val="black"/>
              </a:solidFill>
            </a:endParaRPr>
          </a:p>
          <a:p>
            <a:pPr algn="ctr" defTabSz="844083">
              <a:defRPr/>
            </a:pPr>
            <a:r>
              <a:rPr lang="ja-JP" altLang="en-US" sz="738" dirty="0">
                <a:solidFill>
                  <a:prstClr val="black"/>
                </a:solidFill>
              </a:rPr>
              <a:t>必要なコンサルテーション</a:t>
            </a:r>
          </a:p>
        </p:txBody>
      </p:sp>
      <p:pic>
        <p:nvPicPr>
          <p:cNvPr id="5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00832" y="2199938"/>
            <a:ext cx="477751" cy="4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角丸四角形 45"/>
          <p:cNvSpPr/>
          <p:nvPr/>
        </p:nvSpPr>
        <p:spPr bwMode="auto">
          <a:xfrm>
            <a:off x="434042" y="4655380"/>
            <a:ext cx="8242146" cy="2072175"/>
          </a:xfrm>
          <a:prstGeom prst="roundRect">
            <a:avLst>
              <a:gd name="adj" fmla="val 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endParaRPr lang="en-US" altLang="ja-JP" sz="969" dirty="0">
              <a:solidFill>
                <a:prstClr val="black"/>
              </a:solidFill>
            </a:endParaRPr>
          </a:p>
        </p:txBody>
      </p:sp>
      <p:sp>
        <p:nvSpPr>
          <p:cNvPr id="52" name="ホームベース 51"/>
          <p:cNvSpPr/>
          <p:nvPr/>
        </p:nvSpPr>
        <p:spPr>
          <a:xfrm>
            <a:off x="434042" y="4581856"/>
            <a:ext cx="2991102" cy="179096"/>
          </a:xfrm>
          <a:prstGeom prst="homePlat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年を展望した</a:t>
            </a: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2025</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年までに着手すべきこと</a:t>
            </a:r>
          </a:p>
        </p:txBody>
      </p:sp>
      <p:sp>
        <p:nvSpPr>
          <p:cNvPr id="2" name="L 字 1"/>
          <p:cNvSpPr/>
          <p:nvPr/>
        </p:nvSpPr>
        <p:spPr>
          <a:xfrm rot="10800000">
            <a:off x="426079" y="1759667"/>
            <a:ext cx="8250109" cy="2734765"/>
          </a:xfrm>
          <a:prstGeom prst="corner">
            <a:avLst>
              <a:gd name="adj1" fmla="val 58702"/>
              <a:gd name="adj2" fmla="val 304542"/>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0" name="ホームベース 59"/>
          <p:cNvSpPr/>
          <p:nvPr/>
        </p:nvSpPr>
        <p:spPr>
          <a:xfrm>
            <a:off x="425249" y="1693199"/>
            <a:ext cx="3539893" cy="145574"/>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defTabSz="844083">
              <a:defRPr/>
            </a:pPr>
            <a:r>
              <a:rPr lang="en-US" altLang="ja-JP" sz="1015" dirty="0">
                <a:solidFill>
                  <a:prstClr val="white"/>
                </a:solidFill>
                <a:latin typeface="ＤＨＰ特太ゴシック体" panose="020B0500000000000000" pitchFamily="50" charset="-128"/>
                <a:ea typeface="ＤＨＰ特太ゴシック体" panose="020B0500000000000000" pitchFamily="50" charset="-128"/>
              </a:rPr>
              <a:t>2040</a:t>
            </a:r>
            <a:r>
              <a:rPr lang="ja-JP" altLang="en-US" sz="1015" dirty="0">
                <a:solidFill>
                  <a:prstClr val="white"/>
                </a:solidFill>
                <a:latin typeface="ＤＨＰ特太ゴシック体" panose="020B0500000000000000" pitchFamily="50" charset="-128"/>
                <a:ea typeface="ＤＨＰ特太ゴシック体" panose="020B0500000000000000" pitchFamily="50" charset="-128"/>
              </a:rPr>
              <a:t>年の医療提供体制</a:t>
            </a:r>
            <a:r>
              <a:rPr lang="ja-JP" altLang="en-US" sz="831" dirty="0">
                <a:solidFill>
                  <a:prstClr val="white"/>
                </a:solidFill>
                <a:latin typeface="ＤＨＰ特太ゴシック体" panose="020B0500000000000000" pitchFamily="50" charset="-128"/>
                <a:ea typeface="ＤＨＰ特太ゴシック体" panose="020B0500000000000000" pitchFamily="50" charset="-128"/>
              </a:rPr>
              <a:t>（医療ニーズに応じたヒト、モノの配置</a:t>
            </a:r>
            <a:r>
              <a:rPr lang="en-US" altLang="ja-JP" sz="831" dirty="0">
                <a:solidFill>
                  <a:prstClr val="white"/>
                </a:solidFill>
                <a:latin typeface="ＤＨＰ特太ゴシック体" panose="020B0500000000000000" pitchFamily="50" charset="-128"/>
                <a:ea typeface="ＤＨＰ特太ゴシック体" panose="020B0500000000000000" pitchFamily="50" charset="-128"/>
              </a:rPr>
              <a:t>)</a:t>
            </a:r>
          </a:p>
        </p:txBody>
      </p:sp>
      <p:cxnSp>
        <p:nvCxnSpPr>
          <p:cNvPr id="14" name="直線矢印コネクタ 13"/>
          <p:cNvCxnSpPr/>
          <p:nvPr/>
        </p:nvCxnSpPr>
        <p:spPr>
          <a:xfrm flipH="1" flipV="1">
            <a:off x="1627191" y="2364400"/>
            <a:ext cx="218623" cy="1629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1740041" y="2469020"/>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都市部集中</a:t>
            </a:r>
          </a:p>
        </p:txBody>
      </p:sp>
      <p:pic>
        <p:nvPicPr>
          <p:cNvPr id="64" name="Picture 29"/>
          <p:cNvPicPr>
            <a:picLocks noChangeAspect="1" noChangeArrowheads="1"/>
          </p:cNvPicPr>
          <p:nvPr/>
        </p:nvPicPr>
        <p:blipFill>
          <a:blip r:embed="rId2" cstate="print"/>
          <a:srcRect/>
          <a:stretch>
            <a:fillRect/>
          </a:stretch>
        </p:blipFill>
        <p:spPr bwMode="auto">
          <a:xfrm>
            <a:off x="1594700" y="2098513"/>
            <a:ext cx="450522" cy="225854"/>
          </a:xfrm>
          <a:prstGeom prst="rect">
            <a:avLst/>
          </a:prstGeom>
          <a:noFill/>
          <a:ln w="9525">
            <a:noFill/>
            <a:miter lim="800000"/>
            <a:headEnd/>
            <a:tailEnd/>
          </a:ln>
        </p:spPr>
      </p:pic>
      <p:cxnSp>
        <p:nvCxnSpPr>
          <p:cNvPr id="65" name="直線矢印コネクタ 64"/>
          <p:cNvCxnSpPr/>
          <p:nvPr/>
        </p:nvCxnSpPr>
        <p:spPr>
          <a:xfrm>
            <a:off x="1308573" y="2085416"/>
            <a:ext cx="71959" cy="108423"/>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a:off x="1564872" y="2030181"/>
            <a:ext cx="160556" cy="94778"/>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915249" y="1930746"/>
            <a:ext cx="759222" cy="205890"/>
          </a:xfrm>
          <a:prstGeom prst="rect">
            <a:avLst/>
          </a:prstGeom>
          <a:noFill/>
        </p:spPr>
        <p:txBody>
          <a:bodyPr wrap="square" rtlCol="0">
            <a:spAutoFit/>
          </a:bodyPr>
          <a:lstStyle/>
          <a:p>
            <a:pPr algn="ctr" defTabSz="844083">
              <a:defRPr/>
            </a:pPr>
            <a:r>
              <a:rPr lang="ja-JP" altLang="en-US" sz="738" dirty="0">
                <a:solidFill>
                  <a:srgbClr val="9BBB59">
                    <a:lumMod val="75000"/>
                  </a:srgbClr>
                </a:solidFill>
              </a:rPr>
              <a:t>機能の重複</a:t>
            </a:r>
          </a:p>
        </p:txBody>
      </p:sp>
      <p:sp>
        <p:nvSpPr>
          <p:cNvPr id="57" name="テキスト ボックス 56"/>
          <p:cNvSpPr txBox="1"/>
          <p:nvPr/>
        </p:nvSpPr>
        <p:spPr>
          <a:xfrm>
            <a:off x="7038739" y="2030181"/>
            <a:ext cx="1462316" cy="205890"/>
          </a:xfrm>
          <a:prstGeom prst="rect">
            <a:avLst/>
          </a:prstGeom>
          <a:noFill/>
        </p:spPr>
        <p:txBody>
          <a:bodyPr wrap="square" rtlCol="0">
            <a:spAutoFit/>
          </a:bodyPr>
          <a:lstStyle/>
          <a:p>
            <a:pPr defTabSz="844083">
              <a:defRPr/>
            </a:pPr>
            <a:r>
              <a:rPr lang="en-US" altLang="ja-JP" sz="738" dirty="0">
                <a:solidFill>
                  <a:prstClr val="black"/>
                </a:solidFill>
              </a:rPr>
              <a:t>ICT</a:t>
            </a:r>
            <a:r>
              <a:rPr lang="ja-JP" altLang="en-US" sz="738" dirty="0">
                <a:solidFill>
                  <a:prstClr val="black"/>
                </a:solidFill>
              </a:rPr>
              <a:t>等の活用による負担軽減</a:t>
            </a:r>
          </a:p>
        </p:txBody>
      </p:sp>
      <p:sp>
        <p:nvSpPr>
          <p:cNvPr id="84" name="テキスト ボックス 83"/>
          <p:cNvSpPr txBox="1"/>
          <p:nvPr/>
        </p:nvSpPr>
        <p:spPr>
          <a:xfrm>
            <a:off x="3232293" y="1910424"/>
            <a:ext cx="886871" cy="291170"/>
          </a:xfrm>
          <a:prstGeom prst="rect">
            <a:avLst/>
          </a:prstGeom>
          <a:noFill/>
        </p:spPr>
        <p:txBody>
          <a:bodyPr wrap="square" rtlCol="0">
            <a:spAutoFit/>
          </a:bodyPr>
          <a:lstStyle/>
          <a:p>
            <a:pPr algn="ctr" defTabSz="844083">
              <a:defRPr/>
            </a:pPr>
            <a:r>
              <a:rPr lang="en-US" altLang="ja-JP" sz="1292" b="1" u="sng" dirty="0">
                <a:solidFill>
                  <a:srgbClr val="FF0000"/>
                </a:solidFill>
              </a:rPr>
              <a:t>2040</a:t>
            </a:r>
            <a:r>
              <a:rPr lang="ja-JP" altLang="en-US" sz="1292" b="1" u="sng" dirty="0">
                <a:solidFill>
                  <a:srgbClr val="FF0000"/>
                </a:solidFill>
              </a:rPr>
              <a:t>年</a:t>
            </a:r>
            <a:endParaRPr lang="en-US" altLang="ja-JP" sz="1292" b="1" u="sng" dirty="0">
              <a:solidFill>
                <a:srgbClr val="FF0000"/>
              </a:solidFill>
            </a:endParaRPr>
          </a:p>
        </p:txBody>
      </p:sp>
      <p:cxnSp>
        <p:nvCxnSpPr>
          <p:cNvPr id="86" name="直線コネクタ 85"/>
          <p:cNvCxnSpPr/>
          <p:nvPr/>
        </p:nvCxnSpPr>
        <p:spPr>
          <a:xfrm>
            <a:off x="2861542" y="3308092"/>
            <a:ext cx="2028678" cy="5150"/>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cxnSp>
        <p:nvCxnSpPr>
          <p:cNvPr id="89" name="直線コネクタ 88"/>
          <p:cNvCxnSpPr/>
          <p:nvPr/>
        </p:nvCxnSpPr>
        <p:spPr>
          <a:xfrm>
            <a:off x="2869281" y="3916134"/>
            <a:ext cx="3778221" cy="2562"/>
          </a:xfrm>
          <a:prstGeom prst="line">
            <a:avLst/>
          </a:prstGeom>
          <a:ln>
            <a:solidFill>
              <a:srgbClr val="92D050"/>
            </a:solidFill>
          </a:ln>
        </p:spPr>
        <p:style>
          <a:lnRef idx="2">
            <a:schemeClr val="accent3"/>
          </a:lnRef>
          <a:fillRef idx="0">
            <a:schemeClr val="accent3"/>
          </a:fillRef>
          <a:effectRef idx="1">
            <a:schemeClr val="accent3"/>
          </a:effectRef>
          <a:fontRef idx="minor">
            <a:schemeClr val="tx1"/>
          </a:fontRef>
        </p:style>
      </p:cxnSp>
      <p:sp>
        <p:nvSpPr>
          <p:cNvPr id="88" name="正方形/長方形 87"/>
          <p:cNvSpPr/>
          <p:nvPr/>
        </p:nvSpPr>
        <p:spPr>
          <a:xfrm>
            <a:off x="2797408" y="3140968"/>
            <a:ext cx="5998560" cy="1273169"/>
          </a:xfrm>
          <a:prstGeom prst="rect">
            <a:avLst/>
          </a:prstGeom>
        </p:spPr>
        <p:txBody>
          <a:bodyPr wrap="square">
            <a:spAutoFit/>
          </a:bodyPr>
          <a:lstStyle/>
          <a:p>
            <a:pPr defTabSz="844083">
              <a:spcAft>
                <a:spcPts val="277"/>
              </a:spcAft>
              <a:defRPr/>
            </a:pPr>
            <a:r>
              <a:rPr lang="ja-JP" altLang="en-US" sz="969" dirty="0">
                <a:solidFill>
                  <a:prstClr val="black"/>
                </a:solidFill>
              </a:rPr>
              <a:t>どこにいても必要な医療を最適な形で</a:t>
            </a:r>
            <a:endParaRPr lang="en-US" altLang="ja-JP" sz="969"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限られた医療資源の配置の最適化（医療従事者、病床、医療機器）</a:t>
            </a:r>
            <a:endParaRPr lang="en-US" altLang="ja-JP" sz="831" dirty="0">
              <a:solidFill>
                <a:prstClr val="black"/>
              </a:solidFill>
            </a:endParaRPr>
          </a:p>
          <a:p>
            <a:pPr marL="87925" defTabSz="844083">
              <a:defRPr/>
            </a:pPr>
            <a:r>
              <a:rPr lang="ja-JP" altLang="en-US" sz="831" dirty="0">
                <a:solidFill>
                  <a:prstClr val="black"/>
                </a:solidFill>
              </a:rPr>
              <a:t>　　⇒医療計画に「地域医療構想」「医師確保計画」が盛り込まれ、総合的な医療提供体制改革が可能に</a:t>
            </a:r>
            <a:endParaRPr lang="en-US" altLang="ja-JP" sz="831" dirty="0">
              <a:solidFill>
                <a:prstClr val="black"/>
              </a:solidFill>
            </a:endParaRPr>
          </a:p>
          <a:p>
            <a:pPr marL="167058" indent="-79133" defTabSz="844083">
              <a:buFont typeface="Arial" panose="020B0604020202020204" pitchFamily="34" charset="0"/>
              <a:buChar char="•"/>
              <a:defRPr/>
            </a:pPr>
            <a:r>
              <a:rPr lang="ja-JP" altLang="en-US" sz="831" dirty="0">
                <a:solidFill>
                  <a:prstClr val="black"/>
                </a:solidFill>
              </a:rPr>
              <a:t>かかりつけ医が役割を発揮するための地域医療連携や適切なオンライン診療の実施</a:t>
            </a:r>
            <a:endParaRPr lang="en-US" altLang="ja-JP" sz="831" dirty="0">
              <a:solidFill>
                <a:prstClr val="black"/>
              </a:solidFill>
            </a:endParaRPr>
          </a:p>
          <a:p>
            <a:pPr defTabSz="844083">
              <a:spcBef>
                <a:spcPts val="277"/>
              </a:spcBef>
              <a:spcAft>
                <a:spcPts val="277"/>
              </a:spcAft>
              <a:defRPr/>
            </a:pPr>
            <a:r>
              <a:rPr lang="ja-JP" altLang="en-US" sz="969" dirty="0">
                <a:solidFill>
                  <a:prstClr val="black"/>
                </a:solidFill>
              </a:rPr>
              <a:t>医師・医療従事者の働き方改革で、より質が高く安全で効率的な医療へ</a:t>
            </a:r>
            <a:endParaRPr lang="en-US" altLang="ja-JP" sz="969"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人員配置の最適化や</a:t>
            </a:r>
            <a:r>
              <a:rPr lang="en-US" altLang="ja-JP" sz="831" dirty="0">
                <a:solidFill>
                  <a:prstClr val="black"/>
                </a:solidFill>
              </a:rPr>
              <a:t>ICT</a:t>
            </a:r>
            <a:r>
              <a:rPr lang="ja-JP" altLang="en-US" sz="831" dirty="0">
                <a:solidFill>
                  <a:prstClr val="black"/>
                </a:solidFill>
              </a:rPr>
              <a:t>等の技術を活用したチーム医療の推進と業務の効率化</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医療の質や安全の確保に資する医療従事者の健康確保や負担軽減</a:t>
            </a:r>
            <a:endParaRPr lang="en-US" altLang="ja-JP" sz="831" dirty="0">
              <a:solidFill>
                <a:prstClr val="black"/>
              </a:solidFill>
            </a:endParaRPr>
          </a:p>
          <a:p>
            <a:pPr marL="167058" indent="-87925" defTabSz="844083">
              <a:buFont typeface="Arial" panose="020B0604020202020204" pitchFamily="34" charset="0"/>
              <a:buChar char="•"/>
              <a:defRPr/>
            </a:pPr>
            <a:r>
              <a:rPr lang="ja-JP" altLang="en-US" sz="831" dirty="0">
                <a:solidFill>
                  <a:prstClr val="black"/>
                </a:solidFill>
              </a:rPr>
              <a:t>業務の移管や共同化（タスク・シフティング、タスク・シェアリング）の浸透</a:t>
            </a:r>
            <a:endParaRPr lang="en-US" altLang="ja-JP" sz="831" dirty="0">
              <a:solidFill>
                <a:prstClr val="black"/>
              </a:solidFill>
            </a:endParaRPr>
          </a:p>
        </p:txBody>
      </p:sp>
      <p:sp>
        <p:nvSpPr>
          <p:cNvPr id="95" name="テキスト ボックス 94"/>
          <p:cNvSpPr txBox="1"/>
          <p:nvPr/>
        </p:nvSpPr>
        <p:spPr>
          <a:xfrm>
            <a:off x="361138" y="5591233"/>
            <a:ext cx="2750728"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医師・医療従事者の働き方改革の推進</a:t>
            </a:r>
          </a:p>
        </p:txBody>
      </p:sp>
      <p:sp>
        <p:nvSpPr>
          <p:cNvPr id="96" name="テキスト ボックス 95"/>
          <p:cNvSpPr txBox="1"/>
          <p:nvPr/>
        </p:nvSpPr>
        <p:spPr>
          <a:xfrm>
            <a:off x="2483001" y="4725829"/>
            <a:ext cx="4129036"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地域医療構想の実現等</a:t>
            </a:r>
            <a:endParaRPr lang="ja-JP" altLang="en-US" sz="1015" u="sng" dirty="0">
              <a:solidFill>
                <a:srgbClr val="0070C0"/>
              </a:solidFill>
              <a:latin typeface="HGSｺﾞｼｯｸE" panose="020B0900000000000000" pitchFamily="50" charset="-128"/>
              <a:ea typeface="HGSｺﾞｼｯｸE" panose="020B0900000000000000" pitchFamily="50" charset="-128"/>
            </a:endParaRPr>
          </a:p>
        </p:txBody>
      </p:sp>
      <p:sp>
        <p:nvSpPr>
          <p:cNvPr id="98" name="角丸四角形 97"/>
          <p:cNvSpPr/>
          <p:nvPr/>
        </p:nvSpPr>
        <p:spPr bwMode="auto">
          <a:xfrm>
            <a:off x="4821850" y="5779487"/>
            <a:ext cx="3854337" cy="930049"/>
          </a:xfrm>
          <a:prstGeom prst="roundRect">
            <a:avLst>
              <a:gd name="adj" fmla="val 494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63" tIns="41431" rIns="82863" bIns="41431" anchor="ctr"/>
          <a:lstStyle/>
          <a:p>
            <a:pPr marL="79133" indent="-79133" algn="just" defTabSz="844083">
              <a:defRPr/>
            </a:pPr>
            <a:r>
              <a:rPr lang="ja-JP" altLang="en-US" sz="831" dirty="0">
                <a:solidFill>
                  <a:prstClr val="black"/>
                </a:solidFill>
              </a:rPr>
              <a:t>①地域医療構想や</a:t>
            </a:r>
            <a:r>
              <a:rPr lang="en-US" altLang="ja-JP" sz="831" dirty="0">
                <a:solidFill>
                  <a:prstClr val="black"/>
                </a:solidFill>
              </a:rPr>
              <a:t>2040</a:t>
            </a:r>
            <a:r>
              <a:rPr lang="ja-JP" altLang="en-US" sz="831" dirty="0">
                <a:solidFill>
                  <a:prstClr val="black"/>
                </a:solidFill>
              </a:rPr>
              <a:t>年の医療提供体制の展望と整合した</a:t>
            </a:r>
            <a:r>
              <a:rPr lang="ja-JP" altLang="en-US" sz="831" u="sng" dirty="0">
                <a:solidFill>
                  <a:srgbClr val="FF0000"/>
                </a:solidFill>
              </a:rPr>
              <a:t>医師偏在対策</a:t>
            </a:r>
            <a:r>
              <a:rPr lang="ja-JP" altLang="en-US" sz="831" dirty="0">
                <a:solidFill>
                  <a:prstClr val="black"/>
                </a:solidFill>
              </a:rPr>
              <a:t>の施行</a:t>
            </a:r>
            <a:endParaRPr lang="en-US" altLang="ja-JP" sz="831" dirty="0">
              <a:solidFill>
                <a:prstClr val="black"/>
              </a:solidFill>
            </a:endParaRPr>
          </a:p>
          <a:p>
            <a:pPr marL="79133" indent="-79133" algn="just" defTabSz="844083">
              <a:defRPr/>
            </a:pPr>
            <a:r>
              <a:rPr lang="ja-JP" altLang="en-US" sz="831" dirty="0">
                <a:solidFill>
                  <a:prstClr val="black"/>
                </a:solidFill>
              </a:rPr>
              <a:t>　・　医師偏在指標に基づく医師確保計画の策定と必要な施策の推進</a:t>
            </a:r>
            <a:endParaRPr lang="en-US" altLang="ja-JP" sz="831" dirty="0">
              <a:solidFill>
                <a:prstClr val="black"/>
              </a:solidFill>
            </a:endParaRPr>
          </a:p>
          <a:p>
            <a:pPr marL="79133" indent="-79133" algn="just" defTabSz="844083">
              <a:defRPr/>
            </a:pPr>
            <a:r>
              <a:rPr lang="ja-JP" altLang="en-US" sz="831" dirty="0">
                <a:solidFill>
                  <a:prstClr val="black"/>
                </a:solidFill>
              </a:rPr>
              <a:t>　・　将来の医療ニーズに応じた地域枠の設定・拡充　</a:t>
            </a:r>
            <a:endParaRPr lang="en-US" altLang="ja-JP" sz="831" dirty="0">
              <a:solidFill>
                <a:prstClr val="black"/>
              </a:solidFill>
            </a:endParaRPr>
          </a:p>
          <a:p>
            <a:pPr marL="79133" indent="-79133" algn="just" defTabSz="844083">
              <a:defRPr/>
            </a:pPr>
            <a:r>
              <a:rPr lang="ja-JP" altLang="en-US" sz="831" dirty="0">
                <a:solidFill>
                  <a:prstClr val="black"/>
                </a:solidFill>
              </a:rPr>
              <a:t>　・　地域ごとに異なる人口構成の変化等に対応した将来の診療科別必要医師数を　都道府県ごとに算出</a:t>
            </a:r>
            <a:endParaRPr lang="en-US" altLang="ja-JP" sz="831" dirty="0">
              <a:solidFill>
                <a:prstClr val="black"/>
              </a:solidFill>
            </a:endParaRPr>
          </a:p>
          <a:p>
            <a:pPr marL="79133" indent="-79133" algn="just" defTabSz="844083">
              <a:defRPr/>
            </a:pPr>
            <a:r>
              <a:rPr lang="ja-JP" altLang="en-US" sz="831" dirty="0">
                <a:solidFill>
                  <a:prstClr val="black"/>
                </a:solidFill>
              </a:rPr>
              <a:t>②　総合的な診療能力を有する医師の確保等のプライマリ・ケアへの対応</a:t>
            </a:r>
          </a:p>
        </p:txBody>
      </p:sp>
      <p:sp>
        <p:nvSpPr>
          <p:cNvPr id="99" name="テキスト ボックス 98"/>
          <p:cNvSpPr txBox="1"/>
          <p:nvPr/>
        </p:nvSpPr>
        <p:spPr>
          <a:xfrm>
            <a:off x="5482987" y="5592996"/>
            <a:ext cx="3533001" cy="262829"/>
          </a:xfrm>
          <a:prstGeom prst="rect">
            <a:avLst/>
          </a:prstGeom>
          <a:noFill/>
        </p:spPr>
        <p:txBody>
          <a:bodyPr wrap="square" rtlCol="0">
            <a:spAutoFit/>
          </a:bodyPr>
          <a:lstStyle/>
          <a:p>
            <a:pPr algn="ctr" defTabSz="844083">
              <a:defRPr/>
            </a:pPr>
            <a:r>
              <a:rPr lang="ja-JP" altLang="en-US" sz="1108" u="sng" dirty="0">
                <a:solidFill>
                  <a:srgbClr val="0070C0"/>
                </a:solidFill>
                <a:latin typeface="HGSｺﾞｼｯｸE" panose="020B0900000000000000" pitchFamily="50" charset="-128"/>
                <a:ea typeface="HGSｺﾞｼｯｸE" panose="020B0900000000000000" pitchFamily="50" charset="-128"/>
              </a:rPr>
              <a:t>実効性のある医師偏在対策の着実な推進</a:t>
            </a:r>
          </a:p>
        </p:txBody>
      </p:sp>
      <p:sp>
        <p:nvSpPr>
          <p:cNvPr id="100" name="角丸四角形 99"/>
          <p:cNvSpPr/>
          <p:nvPr/>
        </p:nvSpPr>
        <p:spPr>
          <a:xfrm>
            <a:off x="383498" y="965877"/>
            <a:ext cx="8349343" cy="697409"/>
          </a:xfrm>
          <a:prstGeom prst="roundRect">
            <a:avLst>
              <a:gd name="adj" fmla="val 9502"/>
            </a:avLst>
          </a:prstGeom>
          <a:solidFill>
            <a:srgbClr val="FFFFE5"/>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9133" indent="-79133" defTabSz="844083">
              <a:defRPr/>
            </a:pPr>
            <a:r>
              <a:rPr lang="ja-JP" altLang="en-US" sz="1108" dirty="0">
                <a:solidFill>
                  <a:prstClr val="black"/>
                </a:solidFill>
              </a:rPr>
              <a:t>◯医療提供体制の改革については</a:t>
            </a:r>
            <a:r>
              <a:rPr lang="en-US" altLang="ja-JP" sz="1108" dirty="0">
                <a:solidFill>
                  <a:prstClr val="black"/>
                </a:solidFill>
              </a:rPr>
              <a:t>2025</a:t>
            </a:r>
            <a:r>
              <a:rPr lang="ja-JP" altLang="en-US" sz="1108" dirty="0">
                <a:solidFill>
                  <a:prstClr val="black"/>
                </a:solidFill>
              </a:rPr>
              <a:t>年を目指した地域医療構想の実現等に取り組んでいるが、</a:t>
            </a:r>
            <a:r>
              <a:rPr lang="en-US" altLang="ja-JP" sz="1108" dirty="0">
                <a:solidFill>
                  <a:prstClr val="black"/>
                </a:solidFill>
              </a:rPr>
              <a:t>2025</a:t>
            </a:r>
            <a:r>
              <a:rPr lang="ja-JP" altLang="en-US" sz="1108" dirty="0">
                <a:solidFill>
                  <a:prstClr val="black"/>
                </a:solidFill>
              </a:rPr>
              <a:t>年以降も少子高齢化の進展が見込まれ、さらに人口減に伴う医療人材の不足、医療従事者の働き方改革といった新たな課題への対応も必要。</a:t>
            </a:r>
            <a:endParaRPr lang="en-US" altLang="ja-JP" sz="1108" dirty="0">
              <a:solidFill>
                <a:prstClr val="black"/>
              </a:solidFill>
            </a:endParaRPr>
          </a:p>
          <a:p>
            <a:pPr marL="79133" indent="-79133" defTabSz="844083">
              <a:defRPr/>
            </a:pPr>
            <a:r>
              <a:rPr lang="ja-JP" altLang="en-US" sz="1108" dirty="0">
                <a:solidFill>
                  <a:prstClr val="black"/>
                </a:solidFill>
              </a:rPr>
              <a:t>◯</a:t>
            </a:r>
            <a:r>
              <a:rPr lang="en-US" altLang="ja-JP" sz="1108" dirty="0">
                <a:solidFill>
                  <a:prstClr val="black"/>
                </a:solidFill>
              </a:rPr>
              <a:t>2040</a:t>
            </a:r>
            <a:r>
              <a:rPr lang="ja-JP" altLang="en-US" sz="1108" dirty="0">
                <a:solidFill>
                  <a:prstClr val="black"/>
                </a:solidFill>
              </a:rPr>
              <a:t>年の医療提供体制の展望を見据えた対応を整理し、地域医療構想の実現等だけでなく、医師・医療従事者の働き方改革の推進、実効性のある医師偏在対策の着実な推進が必要。</a:t>
            </a:r>
          </a:p>
        </p:txBody>
      </p:sp>
      <p:sp>
        <p:nvSpPr>
          <p:cNvPr id="36" name="ストライプ矢印 35"/>
          <p:cNvSpPr/>
          <p:nvPr/>
        </p:nvSpPr>
        <p:spPr>
          <a:xfrm rot="5400000">
            <a:off x="1236677" y="4193154"/>
            <a:ext cx="479676" cy="265876"/>
          </a:xfrm>
          <a:prstGeom prst="striped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8" name="テキスト ボックス 67"/>
          <p:cNvSpPr txBox="1"/>
          <p:nvPr/>
        </p:nvSpPr>
        <p:spPr>
          <a:xfrm>
            <a:off x="5787666" y="1900226"/>
            <a:ext cx="1337341" cy="205890"/>
          </a:xfrm>
          <a:prstGeom prst="rect">
            <a:avLst/>
          </a:prstGeom>
          <a:noFill/>
        </p:spPr>
        <p:txBody>
          <a:bodyPr wrap="square" rtlCol="0">
            <a:spAutoFit/>
          </a:bodyPr>
          <a:lstStyle/>
          <a:p>
            <a:pPr algn="ctr" defTabSz="844083">
              <a:defRPr/>
            </a:pPr>
            <a:r>
              <a:rPr lang="ja-JP" altLang="en-US" sz="738" dirty="0">
                <a:solidFill>
                  <a:prstClr val="black"/>
                </a:solidFill>
              </a:rPr>
              <a:t>派遣等による医師確保</a:t>
            </a:r>
          </a:p>
        </p:txBody>
      </p:sp>
      <p:pic>
        <p:nvPicPr>
          <p:cNvPr id="69" name="図 20" descr="doctor4_3.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58356" y="2591616"/>
            <a:ext cx="244254" cy="29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テキスト ボックス 69"/>
          <p:cNvSpPr txBox="1"/>
          <p:nvPr/>
        </p:nvSpPr>
        <p:spPr>
          <a:xfrm>
            <a:off x="5310161" y="2962316"/>
            <a:ext cx="1337341" cy="205890"/>
          </a:xfrm>
          <a:prstGeom prst="rect">
            <a:avLst/>
          </a:prstGeom>
          <a:noFill/>
        </p:spPr>
        <p:txBody>
          <a:bodyPr wrap="square" rtlCol="0">
            <a:spAutoFit/>
          </a:bodyPr>
          <a:lstStyle/>
          <a:p>
            <a:pPr algn="ctr" defTabSz="844083">
              <a:defRPr/>
            </a:pPr>
            <a:r>
              <a:rPr lang="ja-JP" altLang="en-US" sz="738" dirty="0">
                <a:solidFill>
                  <a:prstClr val="black"/>
                </a:solidFill>
              </a:rPr>
              <a:t>医療機能の集約化</a:t>
            </a:r>
          </a:p>
        </p:txBody>
      </p:sp>
      <p:sp>
        <p:nvSpPr>
          <p:cNvPr id="71" name="テキスト ボックス 70"/>
          <p:cNvSpPr txBox="1"/>
          <p:nvPr/>
        </p:nvSpPr>
        <p:spPr>
          <a:xfrm>
            <a:off x="6592916" y="2746681"/>
            <a:ext cx="1761523" cy="319446"/>
          </a:xfrm>
          <a:prstGeom prst="rect">
            <a:avLst/>
          </a:prstGeom>
          <a:noFill/>
        </p:spPr>
        <p:txBody>
          <a:bodyPr wrap="square" rtlCol="0">
            <a:spAutoFit/>
          </a:bodyPr>
          <a:lstStyle/>
          <a:p>
            <a:pPr algn="ctr" defTabSz="844083">
              <a:defRPr/>
            </a:pPr>
            <a:r>
              <a:rPr lang="ja-JP" altLang="en-US" sz="738" dirty="0">
                <a:solidFill>
                  <a:prstClr val="black"/>
                </a:solidFill>
              </a:rPr>
              <a:t>総合的な診療能力を</a:t>
            </a:r>
            <a:endParaRPr lang="en-US" altLang="ja-JP" sz="738" dirty="0">
              <a:solidFill>
                <a:prstClr val="black"/>
              </a:solidFill>
            </a:endParaRPr>
          </a:p>
          <a:p>
            <a:pPr algn="ctr" defTabSz="844083">
              <a:defRPr/>
            </a:pPr>
            <a:r>
              <a:rPr lang="ja-JP" altLang="en-US" sz="738" dirty="0">
                <a:solidFill>
                  <a:prstClr val="black"/>
                </a:solidFill>
              </a:rPr>
              <a:t>有する医師の確保</a:t>
            </a:r>
          </a:p>
        </p:txBody>
      </p:sp>
      <p:sp>
        <p:nvSpPr>
          <p:cNvPr id="17" name="テキスト ボックス 16"/>
          <p:cNvSpPr txBox="1"/>
          <p:nvPr/>
        </p:nvSpPr>
        <p:spPr>
          <a:xfrm>
            <a:off x="3670426" y="5425232"/>
            <a:ext cx="1839469" cy="291170"/>
          </a:xfrm>
          <a:prstGeom prst="rect">
            <a:avLst/>
          </a:prstGeom>
          <a:noFill/>
        </p:spPr>
        <p:txBody>
          <a:bodyPr wrap="square" rtlCol="0">
            <a:spAutoFit/>
          </a:bodyPr>
          <a:lstStyle/>
          <a:p>
            <a:pPr algn="ctr">
              <a:defRPr/>
            </a:pPr>
            <a:r>
              <a:rPr lang="ja-JP" altLang="en-US" sz="1292" b="1" dirty="0">
                <a:solidFill>
                  <a:prstClr val="white"/>
                </a:solidFill>
                <a:latin typeface="ＤＨＰ特太ゴシック体" panose="020B0500000000000000" pitchFamily="50" charset="-128"/>
                <a:ea typeface="ＤＨＰ特太ゴシック体" panose="020B0500000000000000" pitchFamily="50" charset="-128"/>
              </a:rPr>
              <a:t>三位一体で推進</a:t>
            </a:r>
            <a:endParaRPr lang="ja-JP" altLang="en-US" sz="1477" b="1" dirty="0">
              <a:solidFill>
                <a:prstClr val="white"/>
              </a:solidFill>
              <a:latin typeface="ＤＨＰ特太ゴシック体" panose="020B0500000000000000" pitchFamily="50" charset="-128"/>
              <a:ea typeface="ＤＨＰ特太ゴシック体" panose="020B0500000000000000" pitchFamily="50" charset="-128"/>
            </a:endParaRPr>
          </a:p>
        </p:txBody>
      </p:sp>
      <p:pic>
        <p:nvPicPr>
          <p:cNvPr id="62" name="図 20"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4612" y="2615545"/>
            <a:ext cx="325404" cy="394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3" name="直線コネクタ 72"/>
          <p:cNvCxnSpPr/>
          <p:nvPr/>
        </p:nvCxnSpPr>
        <p:spPr>
          <a:xfrm>
            <a:off x="4547519" y="2777944"/>
            <a:ext cx="951281" cy="11695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62" idx="1"/>
          </p:cNvCxnSpPr>
          <p:nvPr/>
        </p:nvCxnSpPr>
        <p:spPr>
          <a:xfrm flipV="1">
            <a:off x="6411759" y="2812670"/>
            <a:ext cx="332853" cy="3724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411759" y="2371957"/>
            <a:ext cx="164180" cy="279767"/>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35954"/>
            <a:ext cx="2133600" cy="365125"/>
          </a:xfrm>
        </p:spPr>
        <p:txBody>
          <a:bodyPr/>
          <a:lstStyle/>
          <a:p>
            <a:fld id="{9E2A29CB-BA86-48A6-80E1-CB8750A963B5}" type="slidenum">
              <a:rPr lang="ja-JP" altLang="en-US" sz="1800">
                <a:solidFill>
                  <a:schemeClr val="tx1"/>
                </a:solidFill>
              </a:rPr>
              <a:pPr/>
              <a:t>33</a:t>
            </a:fld>
            <a:endParaRPr lang="ja-JP" altLang="en-US" sz="1800" dirty="0">
              <a:solidFill>
                <a:schemeClr val="tx1"/>
              </a:solidFill>
            </a:endParaRPr>
          </a:p>
        </p:txBody>
      </p:sp>
      <p:sp>
        <p:nvSpPr>
          <p:cNvPr id="75" name="テキスト ボックス 74"/>
          <p:cNvSpPr txBox="1"/>
          <p:nvPr/>
        </p:nvSpPr>
        <p:spPr>
          <a:xfrm>
            <a:off x="5407271" y="2307609"/>
            <a:ext cx="1337341" cy="348044"/>
          </a:xfrm>
          <a:prstGeom prst="rect">
            <a:avLst/>
          </a:prstGeom>
          <a:noFill/>
        </p:spPr>
        <p:txBody>
          <a:bodyPr wrap="square" rtlCol="0">
            <a:spAutoFit/>
          </a:bodyPr>
          <a:lstStyle/>
          <a:p>
            <a:pPr algn="ctr" defTabSz="844083">
              <a:defRPr/>
            </a:pPr>
            <a:r>
              <a:rPr lang="ja-JP" altLang="en-US" sz="831" b="1" dirty="0">
                <a:solidFill>
                  <a:srgbClr val="00B050"/>
                </a:solidFill>
              </a:rPr>
              <a:t>情報ネットワーク</a:t>
            </a:r>
            <a:endParaRPr lang="en-US" altLang="ja-JP" sz="831" b="1" dirty="0">
              <a:solidFill>
                <a:srgbClr val="00B050"/>
              </a:solidFill>
            </a:endParaRPr>
          </a:p>
          <a:p>
            <a:pPr algn="ctr" defTabSz="844083">
              <a:defRPr/>
            </a:pPr>
            <a:r>
              <a:rPr lang="ja-JP" altLang="en-US" sz="831" b="1" dirty="0">
                <a:solidFill>
                  <a:srgbClr val="00B050"/>
                </a:solidFill>
              </a:rPr>
              <a:t>整備</a:t>
            </a:r>
          </a:p>
        </p:txBody>
      </p:sp>
      <p:sp>
        <p:nvSpPr>
          <p:cNvPr id="77" name="Oval 64">
            <a:hlinkClick r:id="rId1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2040</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年を展望した医療提供体制の改革について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06300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7445" y="1822485"/>
            <a:ext cx="9081969" cy="4178429"/>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nchor="ctr" anchorCtr="0">
            <a:noAutofit/>
          </a:bodyPr>
          <a:lstStyle/>
          <a:p>
            <a:pPr marL="316531" indent="-332316"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１．医師少数区域等で勤務した医師を評価する制度の創設</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marL="180247" indent="-194901" defTabSz="844083">
              <a:defRPr/>
            </a:pPr>
            <a:r>
              <a:rPr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医師少数区域等における一定期間の勤務経験を通じた地域医療への知見を有する医師を厚生労働大臣が評価・認定する制度の創設や、当該認定を受けた医師を一定の病院の管理者として評価する仕組みの創設</a:t>
            </a:r>
            <a:endParaRPr lang="en-US" altLang="ja-JP" sz="1292"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16531"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２．都道府県における医師確保対策の実施体制の強化</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marL="165593" indent="-165593" defTabSz="844083">
              <a:lnSpc>
                <a:spcPts val="1551"/>
              </a:lnSpc>
              <a:defRPr/>
            </a:pPr>
            <a:r>
              <a:rPr lang="ja-JP" altLang="en-US" sz="1477"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都道府県において</a:t>
            </a:r>
            <a:r>
              <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PDCA</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サイクルに基づく実効的な医師確保対策を進めるための「医師確保計画」の策定、都道府県と大学、医師会等が必ず連携すること等を目的とした「地域医療対策協議会」の機能強化、効果的な医師の配置調整等のための地域医療支援事務の見直し　等</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16531"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３．医師養成過程を通じた医師確保対策の充実</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医師法、医療法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marL="165593" indent="-165593" defTabSz="844083">
              <a:lnSpc>
                <a:spcPts val="1551"/>
              </a:lnSpc>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医師確保計画との整合性の確保の観点から医師養成過程を次のとおり見直し、各過程における医師確保対策を充実</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65593" indent="-165593"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・医学部：都道府県知事から大学に対する地域枠・地元出身入学者枠の設定・拡充の要請権限の創設　</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26207" indent="-1326207"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・臨床研修：臨床研修病院の指定、研修医の募集定員の設定権限の国から都道府県への移譲</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26207" indent="-1326207"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・専門研修：国から日本専門医機構等に対し、必要な研修機会を確保するよう要請する権限の創設</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1326207" defTabSz="844083">
              <a:lnSpc>
                <a:spcPts val="1551"/>
              </a:lnSpc>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都道府県の意見を聴いた上で、国から日本専門医機構等に対し、地域医療の観点から必要な措置の実施を意見する仕組みの創設　等</a:t>
            </a:r>
            <a:endParaRPr lang="en-US" altLang="ja-JP" sz="1292" b="1" u="sng"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32316"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４．地域の外来医療機能の偏在・不足等への対応</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endParaRPr lang="en-US" altLang="ja-JP"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a:p>
            <a:pPr marL="180247" indent="-194901" defTabSz="844083">
              <a:lnSpc>
                <a:spcPts val="1551"/>
              </a:lnSpc>
              <a:defRPr/>
            </a:pP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外来医療機能の偏在・不足等の情報を可視化するため、二次医療圏を基本とする区域ごとに外来医療関係者による協議の場を設け、夜間救急体制の連携構築など地域における外来医療機関間の機能分化・連携の方針と併せて協議・公表する仕組みの創設</a:t>
            </a:r>
            <a:r>
              <a:rPr lang="ja-JP" altLang="en-US" sz="1292"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a:p>
            <a:pPr marL="316531" indent="-316531" defTabSz="844083">
              <a:defRPr/>
            </a:pPr>
            <a:r>
              <a:rPr lang="ja-JP" altLang="en-US" sz="1292" u="sng"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５．その他</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医療法等</a:t>
            </a:r>
            <a:r>
              <a:rPr lang="en-US" altLang="ja-JP"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a:t>
            </a:r>
          </a:p>
          <a:p>
            <a:pPr marL="316531" indent="-316531"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cs typeface="メイリオ" panose="020B0604030504040204" pitchFamily="50" charset="-128"/>
              </a:rPr>
              <a:t>　</a:t>
            </a: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・地域医療構想の達成を図るための、医療機関の開設や増床に係る都道府県知事の権限の追加</a:t>
            </a:r>
            <a:endParaRPr lang="en-US" altLang="ja-JP"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marL="316531" indent="-316531" defTabSz="844083">
              <a:defRPr/>
            </a:pPr>
            <a:r>
              <a:rPr lang="ja-JP" altLang="en-US" sz="1292"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・健康保険法等について所要の規定の整備　等　</a:t>
            </a:r>
            <a:endParaRPr lang="en-US" altLang="ja-JP" sz="1200" dirty="0">
              <a:solidFill>
                <a:prstClr val="black"/>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4233" y="451294"/>
            <a:ext cx="9144000" cy="348109"/>
          </a:xfrm>
          <a:prstGeom prst="rect">
            <a:avLst/>
          </a:prstGeom>
          <a:noFill/>
        </p:spPr>
        <p:txBody>
          <a:bodyPr wrap="square" rtlCol="0">
            <a:spAutoFit/>
          </a:bodyPr>
          <a:lstStyle/>
          <a:p>
            <a:pPr algn="ctr" defTabSz="844083">
              <a:defRPr/>
            </a:pPr>
            <a:r>
              <a:rPr lang="ja-JP" altLang="en-US" sz="1662" dirty="0">
                <a:solidFill>
                  <a:prstClr val="black"/>
                </a:solidFill>
                <a:latin typeface="+mj-ea"/>
                <a:ea typeface="+mj-ea"/>
              </a:rPr>
              <a:t>医療法及び医師法の一部を改正する法律（平成</a:t>
            </a:r>
            <a:r>
              <a:rPr lang="en-US" altLang="ja-JP" sz="1662" dirty="0">
                <a:solidFill>
                  <a:prstClr val="black"/>
                </a:solidFill>
                <a:latin typeface="+mj-ea"/>
                <a:ea typeface="+mj-ea"/>
              </a:rPr>
              <a:t>30</a:t>
            </a:r>
            <a:r>
              <a:rPr lang="ja-JP" altLang="en-US" sz="1662" dirty="0">
                <a:solidFill>
                  <a:prstClr val="black"/>
                </a:solidFill>
                <a:latin typeface="+mj-ea"/>
                <a:ea typeface="+mj-ea"/>
              </a:rPr>
              <a:t>年法律第</a:t>
            </a:r>
            <a:r>
              <a:rPr lang="en-US" altLang="ja-JP" sz="1662" dirty="0">
                <a:solidFill>
                  <a:prstClr val="black"/>
                </a:solidFill>
                <a:latin typeface="+mj-ea"/>
                <a:ea typeface="+mj-ea"/>
              </a:rPr>
              <a:t>79</a:t>
            </a:r>
            <a:r>
              <a:rPr lang="ja-JP" altLang="en-US" sz="1662" dirty="0">
                <a:solidFill>
                  <a:prstClr val="black"/>
                </a:solidFill>
                <a:latin typeface="+mj-ea"/>
                <a:ea typeface="+mj-ea"/>
              </a:rPr>
              <a:t>号）の概要</a:t>
            </a:r>
            <a:endParaRPr lang="en-US" altLang="ja-JP" sz="1662" dirty="0">
              <a:solidFill>
                <a:prstClr val="black"/>
              </a:solidFill>
              <a:latin typeface="+mj-ea"/>
              <a:ea typeface="+mj-ea"/>
            </a:endParaRPr>
          </a:p>
        </p:txBody>
      </p:sp>
      <p:sp>
        <p:nvSpPr>
          <p:cNvPr id="5" name="テキスト ボックス 4"/>
          <p:cNvSpPr txBox="1"/>
          <p:nvPr/>
        </p:nvSpPr>
        <p:spPr>
          <a:xfrm>
            <a:off x="63836" y="792217"/>
            <a:ext cx="9080164" cy="701539"/>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lIns="16615" rIns="16615" rtlCol="0">
            <a:spAutoFit/>
          </a:bodyPr>
          <a:lstStyle/>
          <a:p>
            <a:pPr defTabSz="844083">
              <a:defRPr/>
            </a:pPr>
            <a:r>
              <a:rPr lang="ja-JP" altLang="en-US" sz="1292" dirty="0">
                <a:solidFill>
                  <a:prstClr val="black"/>
                </a:solidFill>
              </a:rPr>
              <a:t>　</a:t>
            </a:r>
            <a:endParaRPr lang="en-US" altLang="ja-JP" sz="1292" dirty="0">
              <a:solidFill>
                <a:prstClr val="black"/>
              </a:solidFill>
            </a:endParaRPr>
          </a:p>
          <a:p>
            <a:pPr defTabSz="844083">
              <a:lnSpc>
                <a:spcPts val="1551"/>
              </a:lnSpc>
              <a:defRPr/>
            </a:pPr>
            <a:r>
              <a:rPr lang="ja-JP" altLang="en-US" sz="1292" dirty="0">
                <a:solidFill>
                  <a:prstClr val="black"/>
                </a:solidFill>
              </a:rPr>
              <a:t> 　地域間の医師偏在の解消等を通じ、地域における医療提供体制を確保するため、都道府県の医療計画における医師の確保に関する事項の策定、臨床研修病院の指定権限及び研修医定員の決定権限の都道府県への移譲等の措置を講ずる。</a:t>
            </a:r>
            <a:endParaRPr lang="en-US" altLang="ja-JP" sz="1292" dirty="0">
              <a:solidFill>
                <a:prstClr val="black"/>
              </a:solidFill>
            </a:endParaRPr>
          </a:p>
        </p:txBody>
      </p:sp>
      <p:sp>
        <p:nvSpPr>
          <p:cNvPr id="6" name="テキスト ボックス 5"/>
          <p:cNvSpPr txBox="1"/>
          <p:nvPr/>
        </p:nvSpPr>
        <p:spPr>
          <a:xfrm>
            <a:off x="63836" y="650165"/>
            <a:ext cx="1110283"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改正の趣旨</a:t>
            </a:r>
          </a:p>
        </p:txBody>
      </p:sp>
      <p:sp>
        <p:nvSpPr>
          <p:cNvPr id="7" name="テキスト ボックス 6"/>
          <p:cNvSpPr txBox="1"/>
          <p:nvPr/>
        </p:nvSpPr>
        <p:spPr>
          <a:xfrm>
            <a:off x="97626" y="6342706"/>
            <a:ext cx="9075930" cy="490006"/>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844083">
              <a:defRPr/>
            </a:pPr>
            <a:r>
              <a:rPr lang="ja-JP" altLang="en-US" sz="1292" dirty="0">
                <a:solidFill>
                  <a:prstClr val="black"/>
                </a:solidFill>
                <a:latin typeface="ＭＳ Ｐゴシック" panose="020B0600070205080204" pitchFamily="50" charset="-128"/>
              </a:rPr>
              <a:t>　</a:t>
            </a:r>
            <a:r>
              <a:rPr lang="en-US" altLang="ja-JP" sz="1292" dirty="0">
                <a:solidFill>
                  <a:prstClr val="black"/>
                </a:solidFill>
                <a:latin typeface="ＭＳ Ｐゴシック" panose="020B0600070205080204" pitchFamily="50" charset="-128"/>
              </a:rPr>
              <a:t>2019</a:t>
            </a:r>
            <a:r>
              <a:rPr lang="ja-JP" altLang="en-US" sz="1292" dirty="0">
                <a:solidFill>
                  <a:prstClr val="black"/>
                </a:solidFill>
                <a:latin typeface="ＭＳ Ｐゴシック" panose="020B0600070205080204" pitchFamily="50" charset="-128"/>
              </a:rPr>
              <a:t>年４月１日。（ただし、２のうち地域医療対策協議会及び地域医療支援事務に係る事項、３のうち専門研修に係る事項並びに５の事項は公布日、１の事項及び３のうち臨床研修に係る事項は</a:t>
            </a:r>
            <a:r>
              <a:rPr lang="en-US" altLang="ja-JP" sz="1292" dirty="0">
                <a:solidFill>
                  <a:prstClr val="black"/>
                </a:solidFill>
                <a:latin typeface="ＭＳ Ｐゴシック" panose="020B0600070205080204" pitchFamily="50" charset="-128"/>
              </a:rPr>
              <a:t>2020</a:t>
            </a:r>
            <a:r>
              <a:rPr lang="ja-JP" altLang="en-US" sz="1292" dirty="0">
                <a:solidFill>
                  <a:prstClr val="black"/>
                </a:solidFill>
                <a:latin typeface="ＭＳ Ｐゴシック" panose="020B0600070205080204" pitchFamily="50" charset="-128"/>
              </a:rPr>
              <a:t>年４月１日から施行。）</a:t>
            </a:r>
          </a:p>
        </p:txBody>
      </p:sp>
      <p:sp>
        <p:nvSpPr>
          <p:cNvPr id="8" name="テキスト ボックス 7"/>
          <p:cNvSpPr txBox="1"/>
          <p:nvPr/>
        </p:nvSpPr>
        <p:spPr>
          <a:xfrm>
            <a:off x="63836" y="6067382"/>
            <a:ext cx="1109949"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施行期日</a:t>
            </a:r>
          </a:p>
        </p:txBody>
      </p:sp>
      <p:sp>
        <p:nvSpPr>
          <p:cNvPr id="9" name="テキスト ボックス 8"/>
          <p:cNvSpPr txBox="1"/>
          <p:nvPr/>
        </p:nvSpPr>
        <p:spPr>
          <a:xfrm>
            <a:off x="63836" y="1558956"/>
            <a:ext cx="1113939" cy="291170"/>
          </a:xfrm>
          <a:prstGeom prst="rect">
            <a:avLst/>
          </a:prstGeom>
          <a:solidFill>
            <a:schemeClr val="accent1">
              <a:lumMod val="20000"/>
              <a:lumOff val="8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844083">
              <a:defRPr/>
            </a:pPr>
            <a:r>
              <a:rPr lang="ja-JP" altLang="en-US" sz="1292" dirty="0">
                <a:solidFill>
                  <a:prstClr val="black"/>
                </a:solidFill>
                <a:latin typeface="ＤＦ特太ゴシック体" panose="020B0509000000000000" pitchFamily="49" charset="-128"/>
                <a:ea typeface="ＤＦ特太ゴシック体" panose="020B0509000000000000" pitchFamily="49" charset="-128"/>
              </a:rPr>
              <a:t>改正の概要</a:t>
            </a:r>
          </a:p>
        </p:txBody>
      </p:sp>
      <p:sp>
        <p:nvSpPr>
          <p:cNvPr id="2" name="スライド番号プレースホルダー 1"/>
          <p:cNvSpPr>
            <a:spLocks noGrp="1"/>
          </p:cNvSpPr>
          <p:nvPr>
            <p:ph type="sldNum" sz="quarter" idx="12"/>
          </p:nvPr>
        </p:nvSpPr>
        <p:spPr>
          <a:xfrm>
            <a:off x="7039956" y="6489885"/>
            <a:ext cx="2133600" cy="365125"/>
          </a:xfrm>
        </p:spPr>
        <p:txBody>
          <a:bodyPr/>
          <a:lstStyle/>
          <a:p>
            <a:fld id="{A9848611-8FAA-4BFC-BAAD-33CAF1A3E273}" type="slidenum">
              <a:rPr kumimoji="1" lang="ja-JP" altLang="en-US" sz="1800" smtClean="0">
                <a:solidFill>
                  <a:schemeClr val="tx1"/>
                </a:solidFill>
              </a:rPr>
              <a:t>34</a:t>
            </a:fld>
            <a:endParaRPr kumimoji="1" lang="ja-JP" altLang="en-US" sz="1800">
              <a:solidFill>
                <a:schemeClr val="tx1"/>
              </a:solidFill>
            </a:endParaRPr>
          </a:p>
        </p:txBody>
      </p:sp>
      <p:sp>
        <p:nvSpPr>
          <p:cNvPr id="11"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257135" y="512"/>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14221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29116" y="6473746"/>
            <a:ext cx="2133600" cy="365125"/>
          </a:xfrm>
        </p:spPr>
        <p:txBody>
          <a:bodyPr/>
          <a:lstStyle/>
          <a:p>
            <a:fld id="{A9848611-8FAA-4BFC-BAAD-33CAF1A3E273}" type="slidenum">
              <a:rPr kumimoji="1" lang="ja-JP" altLang="en-US" sz="1800" smtClean="0">
                <a:solidFill>
                  <a:schemeClr val="tx1"/>
                </a:solidFill>
              </a:rPr>
              <a:t>35</a:t>
            </a:fld>
            <a:endParaRPr kumimoji="1" lang="ja-JP" altLang="en-US" sz="1800" dirty="0">
              <a:solidFill>
                <a:schemeClr val="tx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2064753341"/>
              </p:ext>
            </p:extLst>
          </p:nvPr>
        </p:nvGraphicFramePr>
        <p:xfrm>
          <a:off x="0" y="894116"/>
          <a:ext cx="9024538" cy="5708321"/>
        </p:xfrm>
        <a:graphic>
          <a:graphicData uri="http://schemas.openxmlformats.org/drawingml/2006/table">
            <a:tbl>
              <a:tblPr firstRow="1" bandRow="1">
                <a:tableStyleId>{5940675A-B579-460E-94D1-54222C63F5DA}</a:tableStyleId>
              </a:tblPr>
              <a:tblGrid>
                <a:gridCol w="1529761">
                  <a:extLst>
                    <a:ext uri="{9D8B030D-6E8A-4147-A177-3AD203B41FA5}">
                      <a16:colId xmlns="" xmlns:a16="http://schemas.microsoft.com/office/drawing/2014/main" val="20000"/>
                    </a:ext>
                  </a:extLst>
                </a:gridCol>
                <a:gridCol w="832753">
                  <a:extLst>
                    <a:ext uri="{9D8B030D-6E8A-4147-A177-3AD203B41FA5}">
                      <a16:colId xmlns="" xmlns:a16="http://schemas.microsoft.com/office/drawing/2014/main" val="20001"/>
                    </a:ext>
                  </a:extLst>
                </a:gridCol>
                <a:gridCol w="832753">
                  <a:extLst>
                    <a:ext uri="{9D8B030D-6E8A-4147-A177-3AD203B41FA5}">
                      <a16:colId xmlns="" xmlns:a16="http://schemas.microsoft.com/office/drawing/2014/main" val="20002"/>
                    </a:ext>
                  </a:extLst>
                </a:gridCol>
                <a:gridCol w="832753">
                  <a:extLst>
                    <a:ext uri="{9D8B030D-6E8A-4147-A177-3AD203B41FA5}">
                      <a16:colId xmlns="" xmlns:a16="http://schemas.microsoft.com/office/drawing/2014/main" val="20003"/>
                    </a:ext>
                  </a:extLst>
                </a:gridCol>
                <a:gridCol w="832753">
                  <a:extLst>
                    <a:ext uri="{9D8B030D-6E8A-4147-A177-3AD203B41FA5}">
                      <a16:colId xmlns="" xmlns:a16="http://schemas.microsoft.com/office/drawing/2014/main" val="20004"/>
                    </a:ext>
                  </a:extLst>
                </a:gridCol>
                <a:gridCol w="832753">
                  <a:extLst>
                    <a:ext uri="{9D8B030D-6E8A-4147-A177-3AD203B41FA5}">
                      <a16:colId xmlns="" xmlns:a16="http://schemas.microsoft.com/office/drawing/2014/main" val="20005"/>
                    </a:ext>
                  </a:extLst>
                </a:gridCol>
                <a:gridCol w="832753">
                  <a:extLst>
                    <a:ext uri="{9D8B030D-6E8A-4147-A177-3AD203B41FA5}">
                      <a16:colId xmlns="" xmlns:a16="http://schemas.microsoft.com/office/drawing/2014/main" val="20006"/>
                    </a:ext>
                  </a:extLst>
                </a:gridCol>
                <a:gridCol w="832753">
                  <a:extLst>
                    <a:ext uri="{9D8B030D-6E8A-4147-A177-3AD203B41FA5}">
                      <a16:colId xmlns="" xmlns:a16="http://schemas.microsoft.com/office/drawing/2014/main" val="20007"/>
                    </a:ext>
                  </a:extLst>
                </a:gridCol>
                <a:gridCol w="832753">
                  <a:extLst>
                    <a:ext uri="{9D8B030D-6E8A-4147-A177-3AD203B41FA5}">
                      <a16:colId xmlns="" xmlns:a16="http://schemas.microsoft.com/office/drawing/2014/main" val="20008"/>
                    </a:ext>
                  </a:extLst>
                </a:gridCol>
                <a:gridCol w="832753">
                  <a:extLst>
                    <a:ext uri="{9D8B030D-6E8A-4147-A177-3AD203B41FA5}">
                      <a16:colId xmlns="" xmlns:a16="http://schemas.microsoft.com/office/drawing/2014/main" val="20009"/>
                    </a:ext>
                  </a:extLst>
                </a:gridCol>
              </a:tblGrid>
              <a:tr h="240316">
                <a:tc>
                  <a:txBody>
                    <a:bodyPr/>
                    <a:lstStyle/>
                    <a:p>
                      <a:pPr algn="ct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ja-JP" altLang="en-US" sz="1100" dirty="0">
                          <a:latin typeface="ＭＳ ゴシック" panose="020B0609070205080204" pitchFamily="49" charset="-128"/>
                          <a:ea typeface="ＭＳ ゴシック" panose="020B0609070205080204" pitchFamily="49" charset="-128"/>
                        </a:rPr>
                        <a:t>施行日</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30</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31</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32</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33</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34</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35</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36</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200"/>
                        </a:spcBef>
                        <a:spcAft>
                          <a:spcPts val="200"/>
                        </a:spcAft>
                      </a:pPr>
                      <a:r>
                        <a:rPr kumimoji="1" lang="en-US" altLang="ja-JP" sz="1100" dirty="0">
                          <a:latin typeface="ＭＳ ゴシック" panose="020B0609070205080204" pitchFamily="49" charset="-128"/>
                          <a:ea typeface="ＭＳ ゴシック" panose="020B0609070205080204" pitchFamily="49" charset="-128"/>
                        </a:rPr>
                        <a:t>37</a:t>
                      </a:r>
                      <a:r>
                        <a:rPr kumimoji="1" lang="ja-JP" altLang="en-US" sz="1100" dirty="0">
                          <a:latin typeface="ＭＳ ゴシック" panose="020B0609070205080204" pitchFamily="49" charset="-128"/>
                          <a:ea typeface="ＭＳ ゴシック" panose="020B0609070205080204" pitchFamily="49" charset="-128"/>
                        </a:rPr>
                        <a:t>年度</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238956">
                <a:tc gridSpan="4">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主要事項のスケジュール</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1"/>
                  </a:ext>
                </a:extLst>
              </a:tr>
              <a:tr h="463923">
                <a:tc>
                  <a:txBody>
                    <a:bodyPr/>
                    <a:lstStyle/>
                    <a:p>
                      <a:pPr>
                        <a:lnSpc>
                          <a:spcPts val="700"/>
                        </a:lnSpc>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医療提供体制</a:t>
                      </a:r>
                      <a:endParaRPr kumimoji="1" lang="en-US" altLang="ja-JP" sz="1000" dirty="0">
                        <a:latin typeface="ＭＳ ゴシック" panose="020B0609070205080204" pitchFamily="49" charset="-128"/>
                        <a:ea typeface="ＭＳ ゴシック" panose="020B0609070205080204" pitchFamily="49" charset="-128"/>
                      </a:endParaRPr>
                    </a:p>
                    <a:p>
                      <a:pPr>
                        <a:lnSpc>
                          <a:spcPts val="700"/>
                        </a:lnSpc>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・地域医療構想</a:t>
                      </a:r>
                      <a:endParaRPr kumimoji="1" lang="en-US" altLang="ja-JP" sz="1000" dirty="0">
                        <a:latin typeface="ＭＳ ゴシック" panose="020B0609070205080204" pitchFamily="49" charset="-128"/>
                        <a:ea typeface="ＭＳ ゴシック" panose="020B0609070205080204" pitchFamily="49" charset="-128"/>
                      </a:endParaRPr>
                    </a:p>
                    <a:p>
                      <a:pPr>
                        <a:lnSpc>
                          <a:spcPts val="700"/>
                        </a:lnSpc>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・第７次医療計画</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lgn="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dash"/>
                      <a:round/>
                      <a:headEnd type="none" w="med" len="med"/>
                      <a:tailEnd type="none" w="med" len="med"/>
                    </a:lnB>
                  </a:tcPr>
                </a:tc>
                <a:extLst>
                  <a:ext uri="{0D108BD9-81ED-4DB2-BD59-A6C34878D82A}">
                    <a16:rowId xmlns="" xmlns:a16="http://schemas.microsoft.com/office/drawing/2014/main" val="10002"/>
                  </a:ext>
                </a:extLst>
              </a:tr>
              <a:tr h="332345">
                <a:tc>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三師調査結果公表</a:t>
                      </a:r>
                      <a:endParaRPr kumimoji="1" lang="en-US" altLang="ja-JP" sz="10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tcPr>
                </a:tc>
                <a:extLst>
                  <a:ext uri="{0D108BD9-81ED-4DB2-BD59-A6C34878D82A}">
                    <a16:rowId xmlns="" xmlns:a16="http://schemas.microsoft.com/office/drawing/2014/main" val="10003"/>
                  </a:ext>
                </a:extLst>
              </a:tr>
              <a:tr h="235274">
                <a:tc>
                  <a:txBody>
                    <a:bodyPr/>
                    <a:lstStyle/>
                    <a:p>
                      <a:pPr marL="0" algn="l" defTabSz="914400" rtl="0" eaLnBrk="1" latinLnBrk="0" hangingPunct="1">
                        <a:spcBef>
                          <a:spcPts val="200"/>
                        </a:spcBef>
                        <a:spcAft>
                          <a:spcPts val="200"/>
                        </a:spcAft>
                      </a:pPr>
                      <a:r>
                        <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rPr>
                        <a:t>主な改正内容</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spcBef>
                          <a:spcPts val="200"/>
                        </a:spcBef>
                        <a:spcAft>
                          <a:spcPts val="200"/>
                        </a:spcAft>
                      </a:pPr>
                      <a:endParaRPr kumimoji="1" lang="ja-JP" altLang="en-US" sz="1100" kern="1200" dirty="0">
                        <a:solidFill>
                          <a:schemeClr val="tx1"/>
                        </a:solidFill>
                        <a:latin typeface="ＭＳ ゴシック" panose="020B0609070205080204" pitchFamily="49" charset="-128"/>
                        <a:ea typeface="ＭＳ ゴシック" panose="020B0609070205080204" pitchFamily="49" charset="-128"/>
                        <a:cs typeface="+mn-cs"/>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 xmlns:a16="http://schemas.microsoft.com/office/drawing/2014/main" val="10004"/>
                  </a:ext>
                </a:extLst>
              </a:tr>
              <a:tr h="364306">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新たな医師の認定制度の創設</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H32.4.1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5"/>
                  </a:ext>
                </a:extLst>
              </a:tr>
              <a:tr h="465282">
                <a:tc>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医師確保計画の策定</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H31.4.1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6"/>
                  </a:ext>
                </a:extLst>
              </a:tr>
              <a:tr h="398814">
                <a:tc>
                  <a:txBody>
                    <a:bodyPr/>
                    <a:lstStyle/>
                    <a:p>
                      <a:pPr>
                        <a:spcBef>
                          <a:spcPts val="200"/>
                        </a:spcBef>
                        <a:spcAft>
                          <a:spcPts val="200"/>
                        </a:spcAft>
                      </a:pPr>
                      <a:r>
                        <a:rPr kumimoji="1" lang="ja-JP" altLang="en-US" sz="1000" dirty="0">
                          <a:latin typeface="ＭＳ ゴシック" panose="020B0609070205080204" pitchFamily="49" charset="-128"/>
                          <a:ea typeface="ＭＳ ゴシック" panose="020B0609070205080204" pitchFamily="49" charset="-128"/>
                        </a:rPr>
                        <a:t>地域医療対策協議会の役割の明確化等</a:t>
                      </a:r>
                      <a:endParaRPr kumimoji="1" lang="en-US" altLang="ja-JP" sz="10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7"/>
                  </a:ext>
                </a:extLst>
              </a:tr>
              <a:tr h="398814">
                <a:tc>
                  <a:txBody>
                    <a:bodyPr/>
                    <a:lstStyle/>
                    <a:p>
                      <a:r>
                        <a:rPr lang="ja-JP" altLang="en-US" sz="1000" dirty="0">
                          <a:latin typeface="ＭＳ ゴシック" panose="020B0609070205080204" pitchFamily="49" charset="-128"/>
                          <a:ea typeface="ＭＳ ゴシック" panose="020B0609070205080204" pitchFamily="49" charset="-128"/>
                        </a:rPr>
                        <a:t>地域医療支援事務の追加</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8"/>
                  </a:ext>
                </a:extLst>
              </a:tr>
              <a:tr h="3988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dirty="0">
                          <a:latin typeface="ＭＳ ゴシック" panose="020B0609070205080204" pitchFamily="49" charset="-128"/>
                          <a:ea typeface="ＭＳ ゴシック" panose="020B0609070205080204" pitchFamily="49" charset="-128"/>
                        </a:rPr>
                        <a:t>外来医療機能の可視化</a:t>
                      </a:r>
                      <a:r>
                        <a:rPr kumimoji="1" lang="ja-JP" altLang="en-US" sz="1000" dirty="0">
                          <a:latin typeface="ＭＳ ゴシック" panose="020B0609070205080204" pitchFamily="49" charset="-128"/>
                          <a:ea typeface="ＭＳ ゴシック" panose="020B0609070205080204" pitchFamily="49" charset="-128"/>
                        </a:rPr>
                        <a:t>／協議会における方針策定</a:t>
                      </a:r>
                      <a:endParaRPr kumimoji="1" lang="en-US" altLang="ja-JP" sz="10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H31.4.1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09"/>
                  </a:ext>
                </a:extLst>
              </a:tr>
              <a:tr h="509594">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都道府県知事から大学に対する地域枠／地元枠増加の要請</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H31.4.1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10"/>
                  </a:ext>
                </a:extLst>
              </a:tr>
              <a:tr h="398814">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ja-JP" altLang="en-US" sz="1000" dirty="0">
                          <a:latin typeface="ＭＳ ゴシック" panose="020B0609070205080204" pitchFamily="49" charset="-128"/>
                          <a:ea typeface="ＭＳ ゴシック" panose="020B0609070205080204" pitchFamily="49" charset="-128"/>
                        </a:rPr>
                        <a:t>都道府県への臨床研修病院指定権限付与</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000" b="1" spc="-50" dirty="0">
                          <a:solidFill>
                            <a:srgbClr val="FF0000"/>
                          </a:solidFill>
                          <a:latin typeface="ＭＳ ゴシック" panose="020B0609070205080204" pitchFamily="49" charset="-128"/>
                          <a:ea typeface="ＭＳ ゴシック" panose="020B0609070205080204" pitchFamily="49" charset="-128"/>
                        </a:rPr>
                        <a:t>H32.4.1</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11"/>
                  </a:ext>
                </a:extLst>
              </a:tr>
              <a:tr h="809770">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国から専門医機構等に対する医師の研修機会確保に係る要請／国・都道府県に対する専門研修に係る事前協議</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12"/>
                  </a:ext>
                </a:extLst>
              </a:tr>
              <a:tr h="413583">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kumimoji="1" lang="ja-JP" altLang="en-US" sz="1000" dirty="0">
                          <a:latin typeface="ＭＳ ゴシック" panose="020B0609070205080204" pitchFamily="49" charset="-128"/>
                          <a:ea typeface="ＭＳ ゴシック" panose="020B0609070205080204" pitchFamily="49" charset="-128"/>
                        </a:rPr>
                        <a:t>新規開設等の許可申請に対する知事権限の追加</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00" b="1" spc="-50" dirty="0">
                          <a:solidFill>
                            <a:srgbClr val="FF0000"/>
                          </a:solidFill>
                          <a:latin typeface="ＭＳ ゴシック" panose="020B0609070205080204" pitchFamily="49" charset="-128"/>
                          <a:ea typeface="ＭＳ ゴシック" panose="020B0609070205080204" pitchFamily="49" charset="-128"/>
                        </a:rPr>
                        <a:t>公布日</a:t>
                      </a:r>
                      <a:r>
                        <a:rPr kumimoji="1" lang="ja-JP" altLang="en-US" sz="1000" b="1" spc="-50" dirty="0">
                          <a:solidFill>
                            <a:srgbClr val="FF0000"/>
                          </a:solidFill>
                          <a:latin typeface="ＭＳ ゴシック" panose="020B0609070205080204" pitchFamily="49" charset="-128"/>
                          <a:ea typeface="ＭＳ ゴシック" panose="020B0609070205080204" pitchFamily="49" charset="-128"/>
                        </a:rPr>
                        <a:t>施行</a:t>
                      </a: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kumimoji="1" lang="ja-JP" altLang="en-US" sz="1700" dirty="0"/>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spcBef>
                          <a:spcPts val="200"/>
                        </a:spcBef>
                        <a:spcAft>
                          <a:spcPts val="200"/>
                        </a:spcAft>
                      </a:pPr>
                      <a:endParaRPr kumimoji="1" lang="ja-JP" altLang="en-US" sz="1100" dirty="0">
                        <a:latin typeface="ＭＳ ゴシック" panose="020B0609070205080204" pitchFamily="49" charset="-128"/>
                        <a:ea typeface="ＭＳ ゴシック" panose="020B0609070205080204" pitchFamily="49" charset="-128"/>
                      </a:endParaRPr>
                    </a:p>
                  </a:txBody>
                  <a:tcPr marL="66462" marR="33231" marT="33231" marB="33231"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4" name="ホームベース 3"/>
          <p:cNvSpPr/>
          <p:nvPr/>
        </p:nvSpPr>
        <p:spPr>
          <a:xfrm>
            <a:off x="2715964" y="5533162"/>
            <a:ext cx="4655643" cy="417055"/>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 name="ホームベース 4"/>
          <p:cNvSpPr/>
          <p:nvPr/>
        </p:nvSpPr>
        <p:spPr>
          <a:xfrm>
            <a:off x="3201231" y="4567617"/>
            <a:ext cx="4146437" cy="251243"/>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 name="ホームベース 5"/>
          <p:cNvSpPr/>
          <p:nvPr/>
        </p:nvSpPr>
        <p:spPr>
          <a:xfrm>
            <a:off x="2726989" y="3716702"/>
            <a:ext cx="4627249" cy="22336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 name="ホームベース 6"/>
          <p:cNvSpPr/>
          <p:nvPr/>
        </p:nvSpPr>
        <p:spPr>
          <a:xfrm>
            <a:off x="2728683" y="3332249"/>
            <a:ext cx="4615314" cy="199407"/>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 name="ホームベース 7"/>
          <p:cNvSpPr/>
          <p:nvPr/>
        </p:nvSpPr>
        <p:spPr>
          <a:xfrm>
            <a:off x="4045302" y="2845115"/>
            <a:ext cx="3292854" cy="323859"/>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9" name="ホームベース 8"/>
          <p:cNvSpPr/>
          <p:nvPr/>
        </p:nvSpPr>
        <p:spPr>
          <a:xfrm>
            <a:off x="3205854" y="2864946"/>
            <a:ext cx="804591" cy="328805"/>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0" name="テキスト ボックス 9"/>
          <p:cNvSpPr txBox="1"/>
          <p:nvPr/>
        </p:nvSpPr>
        <p:spPr>
          <a:xfrm>
            <a:off x="1790962" y="441979"/>
            <a:ext cx="5291833" cy="319639"/>
          </a:xfrm>
          <a:prstGeom prst="rect">
            <a:avLst/>
          </a:prstGeom>
          <a:noFill/>
        </p:spPr>
        <p:txBody>
          <a:bodyPr wrap="none" rtlCol="0">
            <a:spAutoFit/>
          </a:bodyPr>
          <a:lstStyle/>
          <a:p>
            <a:pPr defTabSz="844083">
              <a:defRPr/>
            </a:pPr>
            <a:r>
              <a:rPr lang="ja-JP" altLang="en-US" sz="1477" dirty="0">
                <a:solidFill>
                  <a:prstClr val="black"/>
                </a:solidFill>
                <a:latin typeface="ＤＦ特太ゴシック体" panose="020B0509000000000000" pitchFamily="49" charset="-128"/>
                <a:ea typeface="ＤＦ特太ゴシック体" panose="020B0509000000000000" pitchFamily="49" charset="-128"/>
              </a:rPr>
              <a:t>医療法及び医師法の一部を改正する法律の施行スケジュール</a:t>
            </a:r>
          </a:p>
        </p:txBody>
      </p:sp>
      <p:cxnSp>
        <p:nvCxnSpPr>
          <p:cNvPr id="11" name="直線コネクタ 10"/>
          <p:cNvCxnSpPr>
            <a:endCxn id="70" idx="1"/>
          </p:cNvCxnSpPr>
          <p:nvPr/>
        </p:nvCxnSpPr>
        <p:spPr>
          <a:xfrm flipH="1">
            <a:off x="2708968" y="867661"/>
            <a:ext cx="18021" cy="54909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ホームベース 11"/>
          <p:cNvSpPr/>
          <p:nvPr/>
        </p:nvSpPr>
        <p:spPr>
          <a:xfrm>
            <a:off x="2369341" y="1644266"/>
            <a:ext cx="4996758" cy="152634"/>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3" name="テキスト ボックス 12"/>
          <p:cNvSpPr txBox="1"/>
          <p:nvPr/>
        </p:nvSpPr>
        <p:spPr>
          <a:xfrm>
            <a:off x="2499707" y="671317"/>
            <a:ext cx="470000" cy="262829"/>
          </a:xfrm>
          <a:prstGeom prst="rect">
            <a:avLst/>
          </a:prstGeom>
          <a:noFill/>
        </p:spPr>
        <p:txBody>
          <a:bodyPr wrap="none" rtlCol="0">
            <a:spAutoFit/>
          </a:bodyPr>
          <a:lstStyle/>
          <a:p>
            <a:pPr defTabSz="844083">
              <a:defRPr/>
            </a:pPr>
            <a:r>
              <a:rPr lang="ja-JP" altLang="en-US" sz="1108" b="1" dirty="0">
                <a:solidFill>
                  <a:srgbClr val="FF0000"/>
                </a:solidFill>
                <a:latin typeface="ＭＳ ゴシック" panose="020B0609070205080204" pitchFamily="49" charset="-128"/>
                <a:ea typeface="ＭＳ ゴシック" panose="020B0609070205080204" pitchFamily="49" charset="-128"/>
              </a:rPr>
              <a:t>公布</a:t>
            </a:r>
          </a:p>
        </p:txBody>
      </p:sp>
      <p:grpSp>
        <p:nvGrpSpPr>
          <p:cNvPr id="14" name="グループ化 13"/>
          <p:cNvGrpSpPr/>
          <p:nvPr/>
        </p:nvGrpSpPr>
        <p:grpSpPr>
          <a:xfrm>
            <a:off x="2591330" y="5333760"/>
            <a:ext cx="249268" cy="815859"/>
            <a:chOff x="4394928" y="4903085"/>
            <a:chExt cx="270040" cy="1067420"/>
          </a:xfrm>
        </p:grpSpPr>
        <p:cxnSp>
          <p:nvCxnSpPr>
            <p:cNvPr id="15" name="直線コネクタ 14"/>
            <p:cNvCxnSpPr/>
            <p:nvPr/>
          </p:nvCxnSpPr>
          <p:spPr>
            <a:xfrm>
              <a:off x="4529949" y="5026130"/>
              <a:ext cx="0" cy="9443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二等辺三角形 15"/>
            <p:cNvSpPr/>
            <p:nvPr/>
          </p:nvSpPr>
          <p:spPr>
            <a:xfrm rot="10800000">
              <a:off x="4394928" y="4903085"/>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17" name="テキスト ボックス 16"/>
          <p:cNvSpPr txBox="1"/>
          <p:nvPr/>
        </p:nvSpPr>
        <p:spPr>
          <a:xfrm>
            <a:off x="2383145" y="1616055"/>
            <a:ext cx="4923412" cy="209138"/>
          </a:xfrm>
          <a:prstGeom prst="rect">
            <a:avLst/>
          </a:prstGeom>
          <a:noFill/>
        </p:spPr>
        <p:txBody>
          <a:bodyPr wrap="square" lIns="33231" tIns="33231" rIns="33231" bIns="33231" rtlCol="0">
            <a:spAutoFit/>
          </a:bodyPr>
          <a:lstStyle/>
          <a:p>
            <a:pPr algn="ctr" defTabSz="844083">
              <a:defRPr/>
            </a:pPr>
            <a:r>
              <a:rPr lang="ja-JP" altLang="en-US" sz="923" spc="-46" dirty="0">
                <a:solidFill>
                  <a:prstClr val="black"/>
                </a:solidFill>
                <a:latin typeface="ＭＳ ゴシック" panose="020B0609070205080204" pitchFamily="49" charset="-128"/>
                <a:ea typeface="ＭＳ ゴシック" panose="020B0609070205080204" pitchFamily="49" charset="-128"/>
              </a:rPr>
              <a:t>第７次医療計画</a:t>
            </a:r>
          </a:p>
        </p:txBody>
      </p:sp>
      <p:sp>
        <p:nvSpPr>
          <p:cNvPr id="18" name="フローチャート : 結合子 18"/>
          <p:cNvSpPr/>
          <p:nvPr/>
        </p:nvSpPr>
        <p:spPr>
          <a:xfrm>
            <a:off x="3695419" y="1904225"/>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19" name="テキスト ボックス 18"/>
          <p:cNvSpPr txBox="1"/>
          <p:nvPr/>
        </p:nvSpPr>
        <p:spPr>
          <a:xfrm>
            <a:off x="3368719" y="1963725"/>
            <a:ext cx="819959"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H31.12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H30</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0" name="フローチャート : 結合子 59"/>
          <p:cNvSpPr/>
          <p:nvPr/>
        </p:nvSpPr>
        <p:spPr>
          <a:xfrm>
            <a:off x="5410647" y="1912252"/>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21" name="テキスト ボックス 20"/>
          <p:cNvSpPr txBox="1"/>
          <p:nvPr/>
        </p:nvSpPr>
        <p:spPr>
          <a:xfrm>
            <a:off x="5084362" y="1984892"/>
            <a:ext cx="797186"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H33.12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H32</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2" name="フローチャート : 結合子 64"/>
          <p:cNvSpPr/>
          <p:nvPr/>
        </p:nvSpPr>
        <p:spPr>
          <a:xfrm>
            <a:off x="7014013" y="1894377"/>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23" name="テキスト ボックス 22"/>
          <p:cNvSpPr txBox="1"/>
          <p:nvPr/>
        </p:nvSpPr>
        <p:spPr>
          <a:xfrm>
            <a:off x="6651085" y="1970025"/>
            <a:ext cx="798164"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H35.12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H34</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4" name="フローチャート : 結合子 71"/>
          <p:cNvSpPr/>
          <p:nvPr/>
        </p:nvSpPr>
        <p:spPr>
          <a:xfrm>
            <a:off x="8759541" y="1894377"/>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black"/>
              </a:solidFill>
            </a:endParaRPr>
          </a:p>
        </p:txBody>
      </p:sp>
      <p:sp>
        <p:nvSpPr>
          <p:cNvPr id="25" name="テキスト ボックス 24"/>
          <p:cNvSpPr txBox="1"/>
          <p:nvPr/>
        </p:nvSpPr>
        <p:spPr>
          <a:xfrm>
            <a:off x="8305952" y="1986604"/>
            <a:ext cx="907176" cy="351163"/>
          </a:xfrm>
          <a:prstGeom prst="rect">
            <a:avLst/>
          </a:prstGeom>
          <a:noFill/>
        </p:spPr>
        <p:txBody>
          <a:bodyPr wrap="square" lIns="33231" tIns="33231" rIns="33231" bIns="33231" rtlCol="0">
            <a:spAutoFit/>
          </a:bodyPr>
          <a:lstStyle/>
          <a:p>
            <a:pPr algn="ctr" defTabSz="844083">
              <a:defRPr/>
            </a:pPr>
            <a:r>
              <a:rPr lang="en-US" altLang="ja-JP" sz="923" b="1" spc="-46" dirty="0">
                <a:solidFill>
                  <a:prstClr val="black"/>
                </a:solidFill>
                <a:latin typeface="ＭＳ ゴシック" panose="020B0609070205080204" pitchFamily="49" charset="-128"/>
                <a:ea typeface="ＭＳ ゴシック" panose="020B0609070205080204" pitchFamily="49" charset="-128"/>
              </a:rPr>
              <a:t>H37.12</a:t>
            </a:r>
            <a:r>
              <a:rPr lang="ja-JP" altLang="en-US" sz="923" b="1" spc="-46" dirty="0">
                <a:solidFill>
                  <a:prstClr val="black"/>
                </a:solidFill>
                <a:latin typeface="ＭＳ ゴシック" panose="020B0609070205080204" pitchFamily="49" charset="-128"/>
                <a:ea typeface="ＭＳ ゴシック" panose="020B0609070205080204" pitchFamily="49" charset="-128"/>
              </a:rPr>
              <a:t>公表</a:t>
            </a:r>
            <a:endParaRPr lang="en-US" altLang="ja-JP" sz="923" b="1" spc="-46"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b="1" spc="-46" dirty="0">
                <a:solidFill>
                  <a:prstClr val="black"/>
                </a:solidFill>
                <a:latin typeface="ＭＳ ゴシック" panose="020B0609070205080204" pitchFamily="49" charset="-128"/>
                <a:ea typeface="ＭＳ ゴシック" panose="020B0609070205080204" pitchFamily="49" charset="-128"/>
              </a:rPr>
              <a:t>（</a:t>
            </a:r>
            <a:r>
              <a:rPr lang="en-US" altLang="ja-JP" sz="923" b="1" spc="-46" dirty="0">
                <a:solidFill>
                  <a:prstClr val="black"/>
                </a:solidFill>
                <a:latin typeface="ＭＳ ゴシック" panose="020B0609070205080204" pitchFamily="49" charset="-128"/>
                <a:ea typeface="ＭＳ ゴシック" panose="020B0609070205080204" pitchFamily="49" charset="-128"/>
              </a:rPr>
              <a:t>H36</a:t>
            </a:r>
            <a:r>
              <a:rPr lang="ja-JP" altLang="en-US" sz="923" b="1" spc="-46" dirty="0">
                <a:solidFill>
                  <a:prstClr val="black"/>
                </a:solidFill>
                <a:latin typeface="ＭＳ ゴシック" panose="020B0609070205080204" pitchFamily="49" charset="-128"/>
                <a:ea typeface="ＭＳ ゴシック" panose="020B0609070205080204" pitchFamily="49" charset="-128"/>
              </a:rPr>
              <a:t>年調査）</a:t>
            </a:r>
          </a:p>
        </p:txBody>
      </p:sp>
      <p:sp>
        <p:nvSpPr>
          <p:cNvPr id="26" name="ホームベース 25"/>
          <p:cNvSpPr/>
          <p:nvPr/>
        </p:nvSpPr>
        <p:spPr>
          <a:xfrm>
            <a:off x="7401362" y="1644266"/>
            <a:ext cx="1599777" cy="152742"/>
          </a:xfrm>
          <a:prstGeom prst="homePlat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7" name="テキスト ボックス 26"/>
          <p:cNvSpPr txBox="1"/>
          <p:nvPr/>
        </p:nvSpPr>
        <p:spPr>
          <a:xfrm>
            <a:off x="7355000" y="1616055"/>
            <a:ext cx="1656356" cy="209138"/>
          </a:xfrm>
          <a:prstGeom prst="rect">
            <a:avLst/>
          </a:prstGeom>
          <a:noFill/>
        </p:spPr>
        <p:txBody>
          <a:bodyPr wrap="square" lIns="33231" tIns="33231" rIns="33231" bIns="33231" rtlCol="0">
            <a:spAutoFit/>
          </a:bodyPr>
          <a:lstStyle/>
          <a:p>
            <a:pPr algn="ctr" defTabSz="844083">
              <a:defRPr/>
            </a:pPr>
            <a:r>
              <a:rPr lang="ja-JP" altLang="en-US" sz="923" spc="-46" dirty="0">
                <a:solidFill>
                  <a:prstClr val="black"/>
                </a:solidFill>
                <a:latin typeface="ＭＳ ゴシック" panose="020B0609070205080204" pitchFamily="49" charset="-128"/>
                <a:ea typeface="ＭＳ ゴシック" panose="020B0609070205080204" pitchFamily="49" charset="-128"/>
              </a:rPr>
              <a:t>第８次医療計画</a:t>
            </a:r>
          </a:p>
        </p:txBody>
      </p:sp>
      <p:sp>
        <p:nvSpPr>
          <p:cNvPr id="28" name="二等辺三角形 27"/>
          <p:cNvSpPr/>
          <p:nvPr/>
        </p:nvSpPr>
        <p:spPr>
          <a:xfrm rot="10800000">
            <a:off x="7233650" y="1247849"/>
            <a:ext cx="249268" cy="1329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9" name="テキスト ボックス 28"/>
          <p:cNvSpPr txBox="1"/>
          <p:nvPr/>
        </p:nvSpPr>
        <p:spPr>
          <a:xfrm>
            <a:off x="7418446" y="3828385"/>
            <a:ext cx="1592910" cy="578598"/>
          </a:xfrm>
          <a:prstGeom prst="rect">
            <a:avLst/>
          </a:prstGeom>
          <a:solidFill>
            <a:schemeClr val="bg1"/>
          </a:solidFill>
        </p:spPr>
        <p:txBody>
          <a:bodyPr wrap="square" lIns="33231" tIns="33231" rIns="33231" bIns="33231" rtlCol="0">
            <a:spAutoFit/>
          </a:bodyPr>
          <a:lstStyle/>
          <a:p>
            <a:pPr defTabSz="844083">
              <a:defRPr/>
            </a:pPr>
            <a:r>
              <a:rPr lang="en-US" altLang="ja-JP" sz="1108" b="1" dirty="0">
                <a:solidFill>
                  <a:srgbClr val="FF0000"/>
                </a:solidFill>
                <a:latin typeface="ＭＳ ゴシック" panose="020B0609070205080204" pitchFamily="49" charset="-128"/>
                <a:ea typeface="ＭＳ ゴシック" panose="020B0609070205080204" pitchFamily="49" charset="-128"/>
              </a:rPr>
              <a:t>H36.4.1</a:t>
            </a:r>
            <a:r>
              <a:rPr lang="ja-JP" altLang="en-US" sz="1108" b="1" dirty="0">
                <a:solidFill>
                  <a:srgbClr val="FF0000"/>
                </a:solidFill>
                <a:latin typeface="ＭＳ ゴシック" panose="020B0609070205080204" pitchFamily="49" charset="-128"/>
                <a:ea typeface="ＭＳ ゴシック" panose="020B0609070205080204" pitchFamily="49" charset="-128"/>
              </a:rPr>
              <a:t>（改正法の施行日から５年後）を目途に検討を加える</a:t>
            </a:r>
            <a:endParaRPr lang="en-US" altLang="ja-JP" sz="1108" b="1" dirty="0">
              <a:solidFill>
                <a:srgbClr val="FF0000"/>
              </a:solidFill>
              <a:latin typeface="ＭＳ ゴシック" panose="020B0609070205080204" pitchFamily="49" charset="-128"/>
              <a:ea typeface="ＭＳ ゴシック" panose="020B0609070205080204" pitchFamily="49" charset="-128"/>
            </a:endParaRPr>
          </a:p>
        </p:txBody>
      </p:sp>
      <p:sp>
        <p:nvSpPr>
          <p:cNvPr id="30" name="フローチャート : 結合子 53"/>
          <p:cNvSpPr/>
          <p:nvPr/>
        </p:nvSpPr>
        <p:spPr>
          <a:xfrm>
            <a:off x="4188678" y="1432502"/>
            <a:ext cx="72308" cy="65799"/>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1" name="テキスト ボックス 30"/>
          <p:cNvSpPr txBox="1"/>
          <p:nvPr/>
        </p:nvSpPr>
        <p:spPr>
          <a:xfrm>
            <a:off x="4322290" y="1249183"/>
            <a:ext cx="1371680" cy="365398"/>
          </a:xfrm>
          <a:prstGeom prst="rect">
            <a:avLst/>
          </a:prstGeom>
          <a:noFill/>
        </p:spPr>
        <p:txBody>
          <a:bodyPr wrap="square" lIns="33231" tIns="33231" rIns="33231" bIns="33231" rtlCol="0">
            <a:spAutoFit/>
          </a:bodyPr>
          <a:lstStyle/>
          <a:p>
            <a:pPr defTabSz="844083">
              <a:defRPr/>
            </a:pPr>
            <a:r>
              <a:rPr lang="ja-JP" altLang="en-US" sz="969" b="1" spc="-46" dirty="0">
                <a:solidFill>
                  <a:prstClr val="black"/>
                </a:solidFill>
                <a:latin typeface="ＭＳ ゴシック" panose="020B0609070205080204" pitchFamily="49" charset="-128"/>
                <a:ea typeface="ＭＳ ゴシック" panose="020B0609070205080204" pitchFamily="49" charset="-128"/>
              </a:rPr>
              <a:t>骨太の方針</a:t>
            </a:r>
            <a:r>
              <a:rPr lang="en-US" altLang="ja-JP" sz="969" b="1" spc="-46" dirty="0">
                <a:solidFill>
                  <a:prstClr val="black"/>
                </a:solidFill>
                <a:latin typeface="ＭＳ ゴシック" panose="020B0609070205080204" pitchFamily="49" charset="-128"/>
                <a:ea typeface="ＭＳ ゴシック" panose="020B0609070205080204" pitchFamily="49" charset="-128"/>
              </a:rPr>
              <a:t>2017</a:t>
            </a:r>
            <a:r>
              <a:rPr lang="ja-JP" altLang="en-US" sz="969" b="1" spc="-46" dirty="0">
                <a:solidFill>
                  <a:prstClr val="black"/>
                </a:solidFill>
                <a:latin typeface="ＭＳ ゴシック" panose="020B0609070205080204" pitchFamily="49" charset="-128"/>
                <a:ea typeface="ＭＳ ゴシック" panose="020B0609070205080204" pitchFamily="49" charset="-128"/>
              </a:rPr>
              <a:t>に基づく</a:t>
            </a:r>
            <a:endParaRPr lang="en-US" altLang="ja-JP" sz="969" b="1" spc="-46" dirty="0">
              <a:solidFill>
                <a:prstClr val="black"/>
              </a:solidFill>
              <a:latin typeface="ＭＳ ゴシック" panose="020B0609070205080204" pitchFamily="49" charset="-128"/>
              <a:ea typeface="ＭＳ ゴシック" panose="020B0609070205080204" pitchFamily="49" charset="-128"/>
            </a:endParaRPr>
          </a:p>
          <a:p>
            <a:pPr defTabSz="844083">
              <a:defRPr/>
            </a:pPr>
            <a:r>
              <a:rPr lang="ja-JP" altLang="en-US" sz="969" b="1" spc="-46" dirty="0">
                <a:solidFill>
                  <a:prstClr val="black"/>
                </a:solidFill>
                <a:latin typeface="ＭＳ ゴシック" panose="020B0609070205080204" pitchFamily="49" charset="-128"/>
                <a:ea typeface="ＭＳ ゴシック" panose="020B0609070205080204" pitchFamily="49" charset="-128"/>
              </a:rPr>
              <a:t>見直し時期（</a:t>
            </a:r>
            <a:r>
              <a:rPr lang="en-US" altLang="ja-JP" sz="969" b="1" spc="-46" dirty="0">
                <a:solidFill>
                  <a:prstClr val="black"/>
                </a:solidFill>
                <a:latin typeface="ＭＳ ゴシック" panose="020B0609070205080204" pitchFamily="49" charset="-128"/>
                <a:ea typeface="ＭＳ ゴシック" panose="020B0609070205080204" pitchFamily="49" charset="-128"/>
              </a:rPr>
              <a:t>※</a:t>
            </a:r>
            <a:r>
              <a:rPr lang="ja-JP" altLang="en-US" sz="969" b="1" spc="-46" dirty="0">
                <a:solidFill>
                  <a:prstClr val="black"/>
                </a:solidFill>
                <a:latin typeface="ＭＳ ゴシック" panose="020B0609070205080204" pitchFamily="49" charset="-128"/>
                <a:ea typeface="ＭＳ ゴシック" panose="020B0609070205080204" pitchFamily="49" charset="-128"/>
              </a:rPr>
              <a:t>）</a:t>
            </a:r>
          </a:p>
        </p:txBody>
      </p:sp>
      <p:sp>
        <p:nvSpPr>
          <p:cNvPr id="32" name="テキスト ボックス 31"/>
          <p:cNvSpPr txBox="1"/>
          <p:nvPr/>
        </p:nvSpPr>
        <p:spPr>
          <a:xfrm>
            <a:off x="1381786" y="6534076"/>
            <a:ext cx="7629570" cy="322822"/>
          </a:xfrm>
          <a:prstGeom prst="rect">
            <a:avLst/>
          </a:prstGeom>
          <a:noFill/>
        </p:spPr>
        <p:txBody>
          <a:bodyPr wrap="square" lIns="33231" tIns="33231" rIns="33231" bIns="33231" rtlCol="0">
            <a:spAutoFit/>
          </a:bodyPr>
          <a:lstStyle/>
          <a:p>
            <a:pPr marL="164127" indent="-164127" defTabSz="844083">
              <a:defRPr/>
            </a:pPr>
            <a:r>
              <a:rPr lang="en-US" altLang="ja-JP" sz="831" spc="-46" dirty="0">
                <a:solidFill>
                  <a:prstClr val="black"/>
                </a:solidFill>
                <a:latin typeface="ＭＳ ゴシック" panose="020B0609070205080204" pitchFamily="49" charset="-128"/>
                <a:ea typeface="ＭＳ ゴシック" panose="020B0609070205080204" pitchFamily="49" charset="-128"/>
              </a:rPr>
              <a:t>※</a:t>
            </a:r>
            <a:r>
              <a:rPr lang="ja-JP" altLang="en-US" sz="831" dirty="0">
                <a:solidFill>
                  <a:prstClr val="black"/>
                </a:solidFill>
              </a:rPr>
              <a:t>経済・財政再生計画改革工程表　</a:t>
            </a:r>
            <a:r>
              <a:rPr lang="en-US" altLang="ja-JP" sz="831" dirty="0">
                <a:solidFill>
                  <a:prstClr val="black"/>
                </a:solidFill>
              </a:rPr>
              <a:t>2017</a:t>
            </a:r>
            <a:r>
              <a:rPr lang="ja-JP" altLang="en-US" sz="831" dirty="0">
                <a:solidFill>
                  <a:prstClr val="black"/>
                </a:solidFill>
              </a:rPr>
              <a:t>改定版（抄）　</a:t>
            </a:r>
            <a:r>
              <a:rPr lang="ja-JP" altLang="en-US" sz="831" spc="-46" dirty="0">
                <a:solidFill>
                  <a:prstClr val="black"/>
                </a:solidFill>
                <a:latin typeface="ＭＳ ゴシック" panose="020B0609070205080204" pitchFamily="49" charset="-128"/>
                <a:ea typeface="ＭＳ ゴシック" panose="020B0609070205080204" pitchFamily="49" charset="-128"/>
              </a:rPr>
              <a:t>都道府県の体制・権限の在り方について、地域医療構想調整会議の議論の進捗、</a:t>
            </a:r>
            <a:r>
              <a:rPr lang="en-US" altLang="ja-JP" sz="831" spc="-46" dirty="0">
                <a:solidFill>
                  <a:prstClr val="black"/>
                </a:solidFill>
                <a:latin typeface="ＭＳ ゴシック" panose="020B0609070205080204" pitchFamily="49" charset="-128"/>
                <a:ea typeface="ＭＳ ゴシック" panose="020B0609070205080204" pitchFamily="49" charset="-128"/>
              </a:rPr>
              <a:t>2014</a:t>
            </a:r>
            <a:r>
              <a:rPr lang="ja-JP" altLang="en-US" sz="831" spc="-46" dirty="0">
                <a:solidFill>
                  <a:prstClr val="black"/>
                </a:solidFill>
                <a:latin typeface="ＭＳ ゴシック" panose="020B0609070205080204" pitchFamily="49" charset="-128"/>
                <a:ea typeface="ＭＳ ゴシック" panose="020B0609070205080204" pitchFamily="49" charset="-128"/>
              </a:rPr>
              <a:t>年の法律改正</a:t>
            </a:r>
            <a:endParaRPr lang="en-US" altLang="ja-JP" sz="831" spc="-46" dirty="0">
              <a:solidFill>
                <a:prstClr val="black"/>
              </a:solidFill>
              <a:latin typeface="ＭＳ ゴシック" panose="020B0609070205080204" pitchFamily="49" charset="-128"/>
              <a:ea typeface="ＭＳ ゴシック" panose="020B0609070205080204" pitchFamily="49" charset="-128"/>
            </a:endParaRPr>
          </a:p>
          <a:p>
            <a:pPr marL="164127" indent="-164127" defTabSz="844083">
              <a:defRPr/>
            </a:pPr>
            <a:r>
              <a:rPr lang="ja-JP" altLang="en-US" sz="831" spc="-46" dirty="0">
                <a:solidFill>
                  <a:prstClr val="black"/>
                </a:solidFill>
                <a:latin typeface="ＭＳ ゴシック" panose="020B0609070205080204" pitchFamily="49" charset="-128"/>
                <a:ea typeface="ＭＳ ゴシック" panose="020B0609070205080204" pitchFamily="49" charset="-128"/>
              </a:rPr>
              <a:t>　　で新たに設けた権限の行使状況等を勘案した上で、関係審議会等において検討し、結論。検討の結果に基づいて</a:t>
            </a:r>
            <a:r>
              <a:rPr lang="en-US" altLang="ja-JP" sz="831" spc="-46" dirty="0">
                <a:solidFill>
                  <a:prstClr val="black"/>
                </a:solidFill>
                <a:latin typeface="ＭＳ ゴシック" panose="020B0609070205080204" pitchFamily="49" charset="-128"/>
                <a:ea typeface="ＭＳ ゴシック" panose="020B0609070205080204" pitchFamily="49" charset="-128"/>
              </a:rPr>
              <a:t>2020</a:t>
            </a:r>
            <a:r>
              <a:rPr lang="ja-JP" altLang="en-US" sz="831" spc="-46" dirty="0">
                <a:solidFill>
                  <a:prstClr val="black"/>
                </a:solidFill>
                <a:latin typeface="ＭＳ ゴシック" panose="020B0609070205080204" pitchFamily="49" charset="-128"/>
                <a:ea typeface="ＭＳ ゴシック" panose="020B0609070205080204" pitchFamily="49" charset="-128"/>
              </a:rPr>
              <a:t>年央までに必要な措置を講ずる。</a:t>
            </a:r>
          </a:p>
        </p:txBody>
      </p:sp>
      <p:cxnSp>
        <p:nvCxnSpPr>
          <p:cNvPr id="33" name="直線コネクタ 32"/>
          <p:cNvCxnSpPr/>
          <p:nvPr/>
        </p:nvCxnSpPr>
        <p:spPr>
          <a:xfrm>
            <a:off x="2708406" y="3397575"/>
            <a:ext cx="2320" cy="2153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二等辺三角形 33"/>
          <p:cNvSpPr/>
          <p:nvPr/>
        </p:nvSpPr>
        <p:spPr>
          <a:xfrm rot="10800000">
            <a:off x="2582593" y="3265780"/>
            <a:ext cx="249268" cy="1329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nvGrpSpPr>
          <p:cNvPr id="35" name="グループ化 34"/>
          <p:cNvGrpSpPr/>
          <p:nvPr/>
        </p:nvGrpSpPr>
        <p:grpSpPr>
          <a:xfrm>
            <a:off x="2590949" y="3635783"/>
            <a:ext cx="249268" cy="385204"/>
            <a:chOff x="3375557" y="4474641"/>
            <a:chExt cx="270040" cy="517507"/>
          </a:xfrm>
        </p:grpSpPr>
        <p:cxnSp>
          <p:nvCxnSpPr>
            <p:cNvPr id="36" name="直線コネクタ 35"/>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38" name="テキスト ボックス 37"/>
          <p:cNvSpPr txBox="1"/>
          <p:nvPr/>
        </p:nvSpPr>
        <p:spPr>
          <a:xfrm>
            <a:off x="4020257" y="3322495"/>
            <a:ext cx="1794661"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医師確保について協議する場</a:t>
            </a:r>
          </a:p>
        </p:txBody>
      </p:sp>
      <p:sp>
        <p:nvSpPr>
          <p:cNvPr id="39" name="テキスト ボックス 38"/>
          <p:cNvSpPr txBox="1"/>
          <p:nvPr/>
        </p:nvSpPr>
        <p:spPr>
          <a:xfrm>
            <a:off x="4307895" y="2892418"/>
            <a:ext cx="2675484" cy="209138"/>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医師確保計画に基づく医師偏在対策の実施</a:t>
            </a:r>
            <a:endParaRPr lang="en-US" altLang="ja-JP" sz="923" dirty="0">
              <a:solidFill>
                <a:prstClr val="black"/>
              </a:solidFill>
              <a:latin typeface="ＭＳ ゴシック" panose="020B0609070205080204" pitchFamily="49" charset="-128"/>
              <a:ea typeface="ＭＳ ゴシック" panose="020B0609070205080204" pitchFamily="49" charset="-128"/>
            </a:endParaRPr>
          </a:p>
        </p:txBody>
      </p:sp>
      <p:cxnSp>
        <p:nvCxnSpPr>
          <p:cNvPr id="40" name="直線コネクタ 39"/>
          <p:cNvCxnSpPr/>
          <p:nvPr/>
        </p:nvCxnSpPr>
        <p:spPr>
          <a:xfrm>
            <a:off x="7366588" y="1380788"/>
            <a:ext cx="5019" cy="517717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4297692" y="3712512"/>
            <a:ext cx="1202550" cy="209138"/>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事務の追加</a:t>
            </a:r>
          </a:p>
        </p:txBody>
      </p:sp>
      <p:sp>
        <p:nvSpPr>
          <p:cNvPr id="42" name="テキスト ボックス 41"/>
          <p:cNvSpPr txBox="1"/>
          <p:nvPr/>
        </p:nvSpPr>
        <p:spPr>
          <a:xfrm>
            <a:off x="3160522" y="2851264"/>
            <a:ext cx="860094" cy="351163"/>
          </a:xfrm>
          <a:prstGeom prst="rect">
            <a:avLst/>
          </a:prstGeom>
          <a:noFill/>
        </p:spPr>
        <p:txBody>
          <a:bodyPr wrap="square" lIns="33231" tIns="33231" rIns="33231" bIns="33231" rtlCol="0">
            <a:spAutoFit/>
          </a:bodyPr>
          <a:lstStyle/>
          <a:p>
            <a:pPr algn="ctr" defTabSz="844083">
              <a:defRPr/>
            </a:pPr>
            <a:r>
              <a:rPr lang="ja-JP" altLang="en-US" sz="923" spc="-18" dirty="0">
                <a:solidFill>
                  <a:prstClr val="black"/>
                </a:solidFill>
                <a:latin typeface="ＭＳ ゴシック" panose="020B0609070205080204" pitchFamily="49" charset="-128"/>
                <a:ea typeface="ＭＳ ゴシック" panose="020B0609070205080204" pitchFamily="49" charset="-128"/>
              </a:rPr>
              <a:t>医師確保計画</a:t>
            </a:r>
            <a:endParaRPr lang="en-US" altLang="ja-JP" sz="923" spc="-18"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spc="-18" dirty="0">
                <a:solidFill>
                  <a:prstClr val="black"/>
                </a:solidFill>
                <a:latin typeface="ＭＳ ゴシック" panose="020B0609070205080204" pitchFamily="49" charset="-128"/>
                <a:ea typeface="ＭＳ ゴシック" panose="020B0609070205080204" pitchFamily="49" charset="-128"/>
              </a:rPr>
              <a:t>策定作業</a:t>
            </a:r>
          </a:p>
        </p:txBody>
      </p:sp>
      <p:sp>
        <p:nvSpPr>
          <p:cNvPr id="43" name="テキスト ボックス 42"/>
          <p:cNvSpPr txBox="1"/>
          <p:nvPr/>
        </p:nvSpPr>
        <p:spPr>
          <a:xfrm>
            <a:off x="4453860" y="4567618"/>
            <a:ext cx="1669200"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地域枠／地元枠の要請の開始</a:t>
            </a:r>
          </a:p>
        </p:txBody>
      </p:sp>
      <p:grpSp>
        <p:nvGrpSpPr>
          <p:cNvPr id="44" name="グループ化 43"/>
          <p:cNvGrpSpPr/>
          <p:nvPr/>
        </p:nvGrpSpPr>
        <p:grpSpPr>
          <a:xfrm>
            <a:off x="3064767" y="4466335"/>
            <a:ext cx="249268" cy="440928"/>
            <a:chOff x="3375557" y="4221088"/>
            <a:chExt cx="270040" cy="695584"/>
          </a:xfrm>
        </p:grpSpPr>
        <p:cxnSp>
          <p:nvCxnSpPr>
            <p:cNvPr id="45" name="直線コネクタ 44"/>
            <p:cNvCxnSpPr/>
            <p:nvPr/>
          </p:nvCxnSpPr>
          <p:spPr>
            <a:xfrm>
              <a:off x="3510577" y="4343561"/>
              <a:ext cx="0" cy="573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二等辺三角形 45"/>
            <p:cNvSpPr/>
            <p:nvPr/>
          </p:nvSpPr>
          <p:spPr>
            <a:xfrm rot="10800000">
              <a:off x="3375557" y="4221088"/>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47" name="テキスト ボックス 46"/>
          <p:cNvSpPr txBox="1"/>
          <p:nvPr/>
        </p:nvSpPr>
        <p:spPr>
          <a:xfrm>
            <a:off x="4531738" y="5637109"/>
            <a:ext cx="1485422"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要請／事前協議の開始</a:t>
            </a:r>
          </a:p>
        </p:txBody>
      </p:sp>
      <p:sp>
        <p:nvSpPr>
          <p:cNvPr id="48" name="ホームベース 47"/>
          <p:cNvSpPr/>
          <p:nvPr/>
        </p:nvSpPr>
        <p:spPr>
          <a:xfrm>
            <a:off x="2728683" y="2854391"/>
            <a:ext cx="460718" cy="314583"/>
          </a:xfrm>
          <a:prstGeom prst="homePlate">
            <a:avLst>
              <a:gd name="adj" fmla="val 4675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49" name="テキスト ボックス 48"/>
          <p:cNvSpPr txBox="1"/>
          <p:nvPr/>
        </p:nvSpPr>
        <p:spPr>
          <a:xfrm>
            <a:off x="2682564" y="2830092"/>
            <a:ext cx="441411" cy="351163"/>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指標</a:t>
            </a: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策定</a:t>
            </a:r>
          </a:p>
        </p:txBody>
      </p:sp>
      <p:sp>
        <p:nvSpPr>
          <p:cNvPr id="50" name="ホームベース 49"/>
          <p:cNvSpPr/>
          <p:nvPr/>
        </p:nvSpPr>
        <p:spPr>
          <a:xfrm>
            <a:off x="3210120" y="4125612"/>
            <a:ext cx="820551" cy="195925"/>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1" name="テキスト ボックス 50"/>
          <p:cNvSpPr txBox="1"/>
          <p:nvPr/>
        </p:nvSpPr>
        <p:spPr>
          <a:xfrm>
            <a:off x="3206181" y="4125612"/>
            <a:ext cx="784508" cy="209138"/>
          </a:xfrm>
          <a:prstGeom prst="rect">
            <a:avLst/>
          </a:prstGeom>
          <a:noFill/>
        </p:spPr>
        <p:txBody>
          <a:bodyPr wrap="square" lIns="33231" tIns="33231" rIns="33231" bIns="33231" rtlCol="0">
            <a:spAutoFit/>
          </a:bodyPr>
          <a:lstStyle/>
          <a:p>
            <a:pPr algn="ctr" defTabSz="844083">
              <a:defRPr/>
            </a:pPr>
            <a:r>
              <a:rPr lang="ja-JP" altLang="en-US" sz="923" spc="-18" dirty="0">
                <a:solidFill>
                  <a:prstClr val="black"/>
                </a:solidFill>
                <a:latin typeface="ＭＳ ゴシック" panose="020B0609070205080204" pitchFamily="49" charset="-128"/>
                <a:ea typeface="ＭＳ ゴシック" panose="020B0609070205080204" pitchFamily="49" charset="-128"/>
              </a:rPr>
              <a:t>計画策定作業</a:t>
            </a:r>
          </a:p>
        </p:txBody>
      </p:sp>
      <p:grpSp>
        <p:nvGrpSpPr>
          <p:cNvPr id="52" name="グループ化 51"/>
          <p:cNvGrpSpPr/>
          <p:nvPr/>
        </p:nvGrpSpPr>
        <p:grpSpPr>
          <a:xfrm>
            <a:off x="3085486" y="4020639"/>
            <a:ext cx="249268" cy="405870"/>
            <a:chOff x="3375557" y="4221088"/>
            <a:chExt cx="270040" cy="572000"/>
          </a:xfrm>
        </p:grpSpPr>
        <p:cxnSp>
          <p:nvCxnSpPr>
            <p:cNvPr id="53" name="直線コネクタ 52"/>
            <p:cNvCxnSpPr/>
            <p:nvPr/>
          </p:nvCxnSpPr>
          <p:spPr>
            <a:xfrm>
              <a:off x="3510577" y="4348319"/>
              <a:ext cx="0" cy="444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二等辺三角形 53"/>
            <p:cNvSpPr/>
            <p:nvPr/>
          </p:nvSpPr>
          <p:spPr>
            <a:xfrm rot="10800000">
              <a:off x="3375557" y="4221088"/>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55" name="ホームベース 54"/>
          <p:cNvSpPr/>
          <p:nvPr/>
        </p:nvSpPr>
        <p:spPr>
          <a:xfrm>
            <a:off x="4017471" y="4125611"/>
            <a:ext cx="3319145" cy="19592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6" name="テキスト ボックス 55"/>
          <p:cNvSpPr txBox="1"/>
          <p:nvPr/>
        </p:nvSpPr>
        <p:spPr>
          <a:xfrm>
            <a:off x="4017471" y="4112376"/>
            <a:ext cx="3238905" cy="209138"/>
          </a:xfrm>
          <a:prstGeom prst="rect">
            <a:avLst/>
          </a:prstGeom>
          <a:noFill/>
        </p:spPr>
        <p:txBody>
          <a:bodyPr wrap="square" lIns="33231" tIns="33231" rIns="33231" bIns="33231" rtlCol="0">
            <a:spAutoFit/>
          </a:bodyPr>
          <a:lstStyle/>
          <a:p>
            <a:pPr algn="ct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計画に基づく取組の実施</a:t>
            </a:r>
          </a:p>
        </p:txBody>
      </p:sp>
      <p:sp>
        <p:nvSpPr>
          <p:cNvPr id="57" name="ホームベース 56"/>
          <p:cNvSpPr/>
          <p:nvPr/>
        </p:nvSpPr>
        <p:spPr>
          <a:xfrm>
            <a:off x="4030672" y="5041235"/>
            <a:ext cx="3326598" cy="22336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nvGrpSpPr>
          <p:cNvPr id="58" name="グループ化 57"/>
          <p:cNvGrpSpPr/>
          <p:nvPr/>
        </p:nvGrpSpPr>
        <p:grpSpPr>
          <a:xfrm>
            <a:off x="3906037" y="4941753"/>
            <a:ext cx="249268" cy="392008"/>
            <a:chOff x="3375557" y="4474641"/>
            <a:chExt cx="270040" cy="517507"/>
          </a:xfrm>
        </p:grpSpPr>
        <p:cxnSp>
          <p:nvCxnSpPr>
            <p:cNvPr id="59" name="直線コネクタ 58"/>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二等辺三角形 59"/>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61" name="テキスト ボックス 60"/>
          <p:cNvSpPr txBox="1"/>
          <p:nvPr/>
        </p:nvSpPr>
        <p:spPr>
          <a:xfrm>
            <a:off x="4585404" y="5038993"/>
            <a:ext cx="2592288"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新制度に基づく臨床研修病院・募集定員の指定</a:t>
            </a:r>
          </a:p>
        </p:txBody>
      </p:sp>
      <p:sp>
        <p:nvSpPr>
          <p:cNvPr id="62" name="ホームベース 61"/>
          <p:cNvSpPr/>
          <p:nvPr/>
        </p:nvSpPr>
        <p:spPr>
          <a:xfrm>
            <a:off x="4045303" y="2482679"/>
            <a:ext cx="3292854" cy="199782"/>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3" name="テキスト ボックス 62"/>
          <p:cNvSpPr txBox="1"/>
          <p:nvPr/>
        </p:nvSpPr>
        <p:spPr>
          <a:xfrm>
            <a:off x="5176710" y="2473300"/>
            <a:ext cx="1030039" cy="209138"/>
          </a:xfrm>
          <a:prstGeom prst="rect">
            <a:avLst/>
          </a:prstGeom>
          <a:noFill/>
        </p:spPr>
        <p:txBody>
          <a:bodyPr wrap="square" lIns="33231" tIns="33231" rIns="33231" bIns="33231" rtlCol="0">
            <a:spAutoFit/>
          </a:bodyPr>
          <a:lstStyle/>
          <a:p>
            <a:pPr defTabSz="844083">
              <a:defRPr/>
            </a:pPr>
            <a:r>
              <a:rPr lang="ja-JP" altLang="en-US" sz="923" dirty="0">
                <a:solidFill>
                  <a:prstClr val="black"/>
                </a:solidFill>
                <a:latin typeface="ＭＳ ゴシック" panose="020B0609070205080204" pitchFamily="49" charset="-128"/>
                <a:ea typeface="ＭＳ ゴシック" panose="020B0609070205080204" pitchFamily="49" charset="-128"/>
              </a:rPr>
              <a:t>認定制度の開始</a:t>
            </a:r>
          </a:p>
        </p:txBody>
      </p:sp>
      <p:grpSp>
        <p:nvGrpSpPr>
          <p:cNvPr id="64" name="グループ化 63"/>
          <p:cNvGrpSpPr/>
          <p:nvPr/>
        </p:nvGrpSpPr>
        <p:grpSpPr>
          <a:xfrm>
            <a:off x="3919511" y="2411341"/>
            <a:ext cx="249268" cy="372010"/>
            <a:chOff x="3375557" y="4474641"/>
            <a:chExt cx="270040" cy="517507"/>
          </a:xfrm>
        </p:grpSpPr>
        <p:cxnSp>
          <p:nvCxnSpPr>
            <p:cNvPr id="65" name="直線コネクタ 64"/>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二等辺三角形 65"/>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grpSp>
        <p:nvGrpSpPr>
          <p:cNvPr id="67" name="グループ化 66"/>
          <p:cNvGrpSpPr/>
          <p:nvPr/>
        </p:nvGrpSpPr>
        <p:grpSpPr>
          <a:xfrm>
            <a:off x="3061045" y="2747565"/>
            <a:ext cx="249268" cy="466208"/>
            <a:chOff x="3375557" y="4221088"/>
            <a:chExt cx="270040" cy="572000"/>
          </a:xfrm>
        </p:grpSpPr>
        <p:cxnSp>
          <p:nvCxnSpPr>
            <p:cNvPr id="68" name="直線コネクタ 67"/>
            <p:cNvCxnSpPr/>
            <p:nvPr/>
          </p:nvCxnSpPr>
          <p:spPr>
            <a:xfrm>
              <a:off x="3510577" y="4348319"/>
              <a:ext cx="0" cy="4447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二等辺三角形 68"/>
            <p:cNvSpPr/>
            <p:nvPr/>
          </p:nvSpPr>
          <p:spPr>
            <a:xfrm rot="10800000">
              <a:off x="3375557" y="4221088"/>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70" name="ホームベース 69"/>
          <p:cNvSpPr/>
          <p:nvPr/>
        </p:nvSpPr>
        <p:spPr>
          <a:xfrm>
            <a:off x="2708968" y="6260684"/>
            <a:ext cx="4629254" cy="195926"/>
          </a:xfrm>
          <a:prstGeom prst="homePlate">
            <a:avLst>
              <a:gd name="adj" fmla="val 3837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1" name="テキスト ボックス 70"/>
          <p:cNvSpPr txBox="1"/>
          <p:nvPr/>
        </p:nvSpPr>
        <p:spPr>
          <a:xfrm>
            <a:off x="4534271" y="6254065"/>
            <a:ext cx="1619453" cy="209138"/>
          </a:xfrm>
          <a:prstGeom prst="rect">
            <a:avLst/>
          </a:prstGeom>
          <a:noFill/>
        </p:spPr>
        <p:txBody>
          <a:bodyPr wrap="square" lIns="33231" tIns="33231" rIns="33231" bIns="33231" rtlCol="0">
            <a:spAutoFit/>
          </a:bodyPr>
          <a:lstStyle/>
          <a:p>
            <a:pPr defTabSz="844083">
              <a:defRPr/>
            </a:pPr>
            <a:r>
              <a:rPr lang="ja-JP" altLang="en-US" sz="923" spc="-46" dirty="0">
                <a:solidFill>
                  <a:prstClr val="black"/>
                </a:solidFill>
                <a:latin typeface="ＭＳ ゴシック" panose="020B0609070205080204" pitchFamily="49" charset="-128"/>
                <a:ea typeface="ＭＳ ゴシック" panose="020B0609070205080204" pitchFamily="49" charset="-128"/>
              </a:rPr>
              <a:t>新たな知事権限の運用開始</a:t>
            </a:r>
          </a:p>
        </p:txBody>
      </p:sp>
      <p:grpSp>
        <p:nvGrpSpPr>
          <p:cNvPr id="72" name="グループ化 71"/>
          <p:cNvGrpSpPr/>
          <p:nvPr/>
        </p:nvGrpSpPr>
        <p:grpSpPr>
          <a:xfrm>
            <a:off x="2584334" y="6179565"/>
            <a:ext cx="249268" cy="395091"/>
            <a:chOff x="3375557" y="4474641"/>
            <a:chExt cx="270040" cy="517507"/>
          </a:xfrm>
        </p:grpSpPr>
        <p:cxnSp>
          <p:nvCxnSpPr>
            <p:cNvPr id="73" name="直線コネクタ 72"/>
            <p:cNvCxnSpPr/>
            <p:nvPr/>
          </p:nvCxnSpPr>
          <p:spPr>
            <a:xfrm>
              <a:off x="3510577" y="4574207"/>
              <a:ext cx="0" cy="4179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二等辺三角形 73"/>
            <p:cNvSpPr/>
            <p:nvPr/>
          </p:nvSpPr>
          <p:spPr>
            <a:xfrm rot="10800000">
              <a:off x="3375557" y="4474641"/>
              <a:ext cx="270040" cy="14401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pSp>
      <p:sp>
        <p:nvSpPr>
          <p:cNvPr id="76" name="正方形/長方形 75"/>
          <p:cNvSpPr/>
          <p:nvPr/>
        </p:nvSpPr>
        <p:spPr>
          <a:xfrm>
            <a:off x="-9284" y="2695318"/>
            <a:ext cx="9072000" cy="5992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7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8" name="タイトル 1">
            <a:extLst>
              <a:ext uri="{FF2B5EF4-FFF2-40B4-BE49-F238E27FC236}">
                <a16:creationId xmlns="" xmlns:a16="http://schemas.microsoft.com/office/drawing/2014/main" id="{30BE5A27-A407-4A14-A9BE-5866682C3C6B}"/>
              </a:ext>
            </a:extLst>
          </p:cNvPr>
          <p:cNvSpPr txBox="1">
            <a:spLocks/>
          </p:cNvSpPr>
          <p:nvPr/>
        </p:nvSpPr>
        <p:spPr>
          <a:xfrm>
            <a:off x="290233" y="1721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55493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375" y="1559650"/>
            <a:ext cx="9018343" cy="18079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4" name="正方形/長方形 3"/>
          <p:cNvSpPr/>
          <p:nvPr/>
        </p:nvSpPr>
        <p:spPr>
          <a:xfrm>
            <a:off x="1375" y="3559754"/>
            <a:ext cx="9018343" cy="1922584"/>
          </a:xfrm>
          <a:prstGeom prst="rect">
            <a:avLst/>
          </a:prstGeom>
          <a:solidFill>
            <a:srgbClr val="D3F5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 name="正方形/長方形 4"/>
          <p:cNvSpPr/>
          <p:nvPr/>
        </p:nvSpPr>
        <p:spPr>
          <a:xfrm>
            <a:off x="1375" y="3569370"/>
            <a:ext cx="9018343" cy="265846"/>
          </a:xfrm>
          <a:prstGeom prst="rect">
            <a:avLst/>
          </a:prstGeom>
          <a:solidFill>
            <a:srgbClr val="82E4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61">
              <a:defRPr/>
            </a:pPr>
            <a:r>
              <a:rPr lang="en-US" altLang="ja-JP" sz="1477" b="1" dirty="0">
                <a:solidFill>
                  <a:prstClr val="black"/>
                </a:solidFill>
                <a:latin typeface="ＭＳ Ｐゴシック" panose="020B0600070205080204" pitchFamily="50" charset="-128"/>
              </a:rPr>
              <a:t>『</a:t>
            </a:r>
            <a:r>
              <a:rPr lang="ja-JP" altLang="en-US" sz="1477" b="1" dirty="0">
                <a:solidFill>
                  <a:prstClr val="black"/>
                </a:solidFill>
                <a:latin typeface="ＭＳ Ｐゴシック" panose="020B0600070205080204" pitchFamily="50" charset="-128"/>
              </a:rPr>
              <a:t>医師確保計画</a:t>
            </a:r>
            <a:r>
              <a:rPr lang="en-US" altLang="ja-JP" sz="1477" b="1" dirty="0">
                <a:solidFill>
                  <a:prstClr val="black"/>
                </a:solidFill>
                <a:latin typeface="ＭＳ Ｐゴシック" panose="020B0600070205080204" pitchFamily="50" charset="-128"/>
              </a:rPr>
              <a:t>』</a:t>
            </a:r>
            <a:r>
              <a:rPr lang="ja-JP" altLang="en-US" sz="1108" dirty="0">
                <a:solidFill>
                  <a:prstClr val="black"/>
                </a:solidFill>
                <a:latin typeface="ＭＳ Ｐゴシック" panose="020B0600070205080204" pitchFamily="50" charset="-128"/>
              </a:rPr>
              <a:t>（＝医療計画に記載する「医師の確保に関する事項」）</a:t>
            </a:r>
            <a:r>
              <a:rPr lang="ja-JP" altLang="en-US" sz="1477" b="1" dirty="0">
                <a:solidFill>
                  <a:prstClr val="black"/>
                </a:solidFill>
                <a:latin typeface="ＭＳ Ｐゴシック" panose="020B0600070205080204" pitchFamily="50" charset="-128"/>
              </a:rPr>
              <a:t>の策定</a:t>
            </a:r>
          </a:p>
        </p:txBody>
      </p:sp>
      <p:sp>
        <p:nvSpPr>
          <p:cNvPr id="6" name="正方形/長方形 5"/>
          <p:cNvSpPr/>
          <p:nvPr/>
        </p:nvSpPr>
        <p:spPr>
          <a:xfrm>
            <a:off x="1375" y="3561408"/>
            <a:ext cx="9018343" cy="192093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 name="正方形/長方形 6"/>
          <p:cNvSpPr/>
          <p:nvPr/>
        </p:nvSpPr>
        <p:spPr>
          <a:xfrm>
            <a:off x="5970987" y="5350587"/>
            <a:ext cx="3048731" cy="1428923"/>
          </a:xfrm>
          <a:prstGeom prst="rect">
            <a:avLst/>
          </a:prstGeom>
          <a:solidFill>
            <a:srgbClr val="D3F5F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 name="正方形/長方形 7"/>
          <p:cNvSpPr/>
          <p:nvPr/>
        </p:nvSpPr>
        <p:spPr>
          <a:xfrm>
            <a:off x="5945422" y="5311141"/>
            <a:ext cx="113412" cy="161871"/>
          </a:xfrm>
          <a:prstGeom prst="rect">
            <a:avLst/>
          </a:prstGeom>
          <a:solidFill>
            <a:srgbClr val="D3F5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9" name="正方形/長方形 8"/>
          <p:cNvSpPr/>
          <p:nvPr/>
        </p:nvSpPr>
        <p:spPr>
          <a:xfrm>
            <a:off x="8890078" y="5283202"/>
            <a:ext cx="118650" cy="120440"/>
          </a:xfrm>
          <a:prstGeom prst="rect">
            <a:avLst/>
          </a:prstGeom>
          <a:solidFill>
            <a:srgbClr val="D3F5F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0" name="正方形/長方形 9"/>
          <p:cNvSpPr/>
          <p:nvPr/>
        </p:nvSpPr>
        <p:spPr>
          <a:xfrm>
            <a:off x="137755" y="3919738"/>
            <a:ext cx="2815543" cy="1113162"/>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1" name="正方形/長方形 10"/>
          <p:cNvSpPr/>
          <p:nvPr/>
        </p:nvSpPr>
        <p:spPr>
          <a:xfrm>
            <a:off x="6068226" y="3919737"/>
            <a:ext cx="2833984" cy="2791385"/>
          </a:xfrm>
          <a:prstGeom prst="rect">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2" name="正方形/長方形 11"/>
          <p:cNvSpPr/>
          <p:nvPr/>
        </p:nvSpPr>
        <p:spPr>
          <a:xfrm>
            <a:off x="3109779" y="3919738"/>
            <a:ext cx="2815543" cy="1361176"/>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13" name="テキスト ボックス 12"/>
          <p:cNvSpPr txBox="1"/>
          <p:nvPr/>
        </p:nvSpPr>
        <p:spPr>
          <a:xfrm>
            <a:off x="-61454" y="531447"/>
            <a:ext cx="9144000" cy="368929"/>
          </a:xfrm>
          <a:prstGeom prst="rect">
            <a:avLst/>
          </a:prstGeom>
          <a:solidFill>
            <a:schemeClr val="tx2"/>
          </a:solidFill>
          <a:ln>
            <a:noFill/>
          </a:ln>
        </p:spPr>
        <p:txBody>
          <a:bodyPr wrap="square" lIns="84354" tIns="42177" rIns="84354" bIns="42177" rtlCol="0" anchor="ctr">
            <a:noAutofit/>
          </a:bodyPr>
          <a:lstStyle/>
          <a:p>
            <a:pPr algn="ctr" defTabSz="843561">
              <a:defRPr/>
            </a:pPr>
            <a:r>
              <a:rPr lang="ja-JP" altLang="en-US" sz="2031" b="1" dirty="0">
                <a:solidFill>
                  <a:prstClr val="white"/>
                </a:solidFill>
                <a:latin typeface="メイリオ"/>
              </a:rPr>
              <a:t>医師確保計画を通じた医師偏在対策について</a:t>
            </a:r>
          </a:p>
        </p:txBody>
      </p:sp>
      <p:sp>
        <p:nvSpPr>
          <p:cNvPr id="14" name="正方形/長方形 13"/>
          <p:cNvSpPr/>
          <p:nvPr/>
        </p:nvSpPr>
        <p:spPr bwMode="white">
          <a:xfrm>
            <a:off x="123659" y="4387006"/>
            <a:ext cx="2832157" cy="1007671"/>
          </a:xfrm>
          <a:prstGeom prst="rect">
            <a:avLst/>
          </a:prstGeom>
          <a:solidFill>
            <a:schemeClr val="bg1"/>
          </a:solidFill>
          <a:ln>
            <a:noFill/>
          </a:ln>
        </p:spPr>
        <p:txBody>
          <a:bodyPr wrap="square" lIns="84354" tIns="42177" rIns="84354" bIns="42177" anchor="t">
            <a:noAutofit/>
          </a:bodyPr>
          <a:lstStyle/>
          <a:p>
            <a:pPr algn="ctr" defTabSz="843556">
              <a:defRPr/>
            </a:pPr>
            <a:r>
              <a:rPr lang="ja-JP" altLang="en-US" sz="1015" spc="-18" dirty="0">
                <a:solidFill>
                  <a:prstClr val="black"/>
                </a:solidFill>
                <a:latin typeface="ＭＳ Ｐゴシック" panose="020B0600070205080204" pitchFamily="50" charset="-128"/>
              </a:rPr>
              <a:t>医師偏在指標の大小、将来の需給推計などを</a:t>
            </a:r>
            <a:endParaRPr lang="en-US" altLang="ja-JP" sz="1015" spc="-18" dirty="0">
              <a:solidFill>
                <a:prstClr val="black"/>
              </a:solidFill>
              <a:latin typeface="ＭＳ Ｐゴシック" panose="020B0600070205080204" pitchFamily="50" charset="-128"/>
            </a:endParaRPr>
          </a:p>
          <a:p>
            <a:pPr defTabSz="843556">
              <a:defRPr/>
            </a:pPr>
            <a:r>
              <a:rPr lang="ja-JP" altLang="en-US" sz="1015" spc="-18" dirty="0">
                <a:solidFill>
                  <a:prstClr val="black"/>
                </a:solidFill>
                <a:latin typeface="ＭＳ Ｐゴシック" panose="020B0600070205080204" pitchFamily="50" charset="-128"/>
              </a:rPr>
              <a:t>　 踏まえ、地域ごとの医師確保の方針を策定。</a:t>
            </a:r>
            <a:endParaRPr lang="en-US" altLang="ja-JP" sz="1015" spc="-18" dirty="0">
              <a:solidFill>
                <a:prstClr val="black"/>
              </a:solidFill>
              <a:latin typeface="ＭＳ Ｐゴシック" panose="020B0600070205080204" pitchFamily="50" charset="-128"/>
            </a:endParaRPr>
          </a:p>
          <a:p>
            <a:pPr marL="79133" indent="-79133" defTabSz="843556">
              <a:buFont typeface="Arial" panose="020B0604020202020204" pitchFamily="34" charset="0"/>
              <a:buChar char="•"/>
              <a:defRPr/>
            </a:pPr>
            <a:endParaRPr lang="en-US" altLang="ja-JP" sz="185" spc="-18" dirty="0">
              <a:solidFill>
                <a:prstClr val="black"/>
              </a:solidFill>
              <a:latin typeface="ＭＳ Ｐゴシック" panose="020B0600070205080204" pitchFamily="50" charset="-128"/>
            </a:endParaRPr>
          </a:p>
          <a:p>
            <a:pPr marL="79133" indent="-79133" defTabSz="843556">
              <a:defRPr/>
            </a:pPr>
            <a:endParaRPr lang="en-US" altLang="ja-JP" sz="185" spc="-18" dirty="0">
              <a:solidFill>
                <a:prstClr val="black"/>
              </a:solidFill>
              <a:latin typeface="ＭＳ Ｐゴシック" panose="020B0600070205080204" pitchFamily="50" charset="-128"/>
            </a:endParaRPr>
          </a:p>
          <a:p>
            <a:pPr marL="246191" indent="-99695" defTabSz="843556">
              <a:lnSpc>
                <a:spcPts val="1015"/>
              </a:lnSpc>
              <a:defRPr/>
            </a:pPr>
            <a:r>
              <a:rPr lang="ja-JP" altLang="en-US" sz="877" spc="-28" dirty="0">
                <a:solidFill>
                  <a:prstClr val="black"/>
                </a:solidFill>
                <a:latin typeface="ＭＳ Ｐゴシック" panose="020B0600070205080204" pitchFamily="50" charset="-128"/>
              </a:rPr>
              <a:t>・ </a:t>
            </a:r>
            <a:r>
              <a:rPr lang="ja-JP" altLang="en-US" sz="877" spc="-37" dirty="0">
                <a:solidFill>
                  <a:prstClr val="black"/>
                </a:solidFill>
                <a:latin typeface="ＭＳ Ｐゴシック" panose="020B0600070205080204" pitchFamily="50" charset="-128"/>
              </a:rPr>
              <a:t>短期的に医師が不足する地域では、医師が多い地域から医師を派遣し、医師を短期的に増やす方針とする</a:t>
            </a:r>
            <a:endParaRPr lang="en-US" altLang="ja-JP" sz="877" spc="-37" dirty="0">
              <a:solidFill>
                <a:prstClr val="black"/>
              </a:solidFill>
              <a:latin typeface="ＭＳ Ｐゴシック" panose="020B0600070205080204" pitchFamily="50" charset="-128"/>
            </a:endParaRPr>
          </a:p>
          <a:p>
            <a:pPr marL="246191" indent="-99695" defTabSz="843556">
              <a:lnSpc>
                <a:spcPts val="185"/>
              </a:lnSpc>
              <a:defRPr/>
            </a:pPr>
            <a:r>
              <a:rPr lang="ja-JP" altLang="en-US" sz="100" spc="-37" dirty="0">
                <a:solidFill>
                  <a:prstClr val="black"/>
                </a:solidFill>
                <a:latin typeface="ＭＳ Ｐゴシック" panose="020B0600070205080204" pitchFamily="50" charset="-128"/>
              </a:rPr>
              <a:t>　</a:t>
            </a:r>
            <a:endParaRPr lang="en-US" altLang="ja-JP" sz="100" spc="-37" dirty="0">
              <a:solidFill>
                <a:prstClr val="black"/>
              </a:solidFill>
              <a:latin typeface="ＭＳ Ｐゴシック" panose="020B0600070205080204" pitchFamily="50" charset="-128"/>
            </a:endParaRPr>
          </a:p>
          <a:p>
            <a:pPr marL="246191" indent="-99695" defTabSz="843556">
              <a:lnSpc>
                <a:spcPts val="1015"/>
              </a:lnSpc>
              <a:defRPr/>
            </a:pPr>
            <a:r>
              <a:rPr lang="ja-JP" altLang="en-US" sz="877" spc="-28" dirty="0">
                <a:solidFill>
                  <a:prstClr val="black"/>
                </a:solidFill>
                <a:latin typeface="ＭＳ Ｐゴシック" panose="020B0600070205080204" pitchFamily="50" charset="-128"/>
              </a:rPr>
              <a:t>・ 中長期的に医師が不足する地域では、地域枠・地元出身者枠の増員によって医師を増やす方針とする 等</a:t>
            </a:r>
            <a:endParaRPr lang="en-US" altLang="ja-JP" sz="877" spc="-28" dirty="0">
              <a:solidFill>
                <a:prstClr val="black"/>
              </a:solidFill>
              <a:latin typeface="ＭＳ Ｐゴシック" panose="020B0600070205080204" pitchFamily="50" charset="-128"/>
            </a:endParaRPr>
          </a:p>
        </p:txBody>
      </p:sp>
      <p:sp>
        <p:nvSpPr>
          <p:cNvPr id="15" name="正方形/長方形 14"/>
          <p:cNvSpPr/>
          <p:nvPr/>
        </p:nvSpPr>
        <p:spPr bwMode="white">
          <a:xfrm>
            <a:off x="6073474" y="4390927"/>
            <a:ext cx="2823871" cy="1124180"/>
          </a:xfrm>
          <a:prstGeom prst="rect">
            <a:avLst/>
          </a:prstGeom>
          <a:solidFill>
            <a:schemeClr val="bg1"/>
          </a:solidFill>
          <a:ln>
            <a:noFill/>
          </a:ln>
        </p:spPr>
        <p:txBody>
          <a:bodyPr wrap="square" lIns="84354" tIns="42177" rIns="84354" bIns="42177" anchor="t">
            <a:spAutoFit/>
          </a:bodyPr>
          <a:lstStyle/>
          <a:p>
            <a:pPr algn="ctr" defTabSz="843556">
              <a:defRPr/>
            </a:pPr>
            <a:r>
              <a:rPr lang="ja-JP" altLang="en-US" sz="1015" spc="-18" dirty="0">
                <a:solidFill>
                  <a:prstClr val="black"/>
                </a:solidFill>
                <a:latin typeface="ＭＳ Ｐゴシック" panose="020B0600070205080204" pitchFamily="50" charset="-128"/>
              </a:rPr>
              <a:t>医師の確保の方針を踏まえ、目標医師数を達成</a:t>
            </a:r>
            <a:endParaRPr lang="en-US" altLang="ja-JP" sz="1015" spc="-18" dirty="0">
              <a:solidFill>
                <a:prstClr val="black"/>
              </a:solidFill>
              <a:latin typeface="ＭＳ Ｐゴシック" panose="020B0600070205080204" pitchFamily="50" charset="-128"/>
            </a:endParaRPr>
          </a:p>
          <a:p>
            <a:pPr defTabSz="843556">
              <a:defRPr/>
            </a:pPr>
            <a:r>
              <a:rPr lang="ja-JP" altLang="en-US" sz="1015" spc="-18" dirty="0">
                <a:solidFill>
                  <a:prstClr val="black"/>
                </a:solidFill>
                <a:latin typeface="ＭＳ Ｐゴシック" panose="020B0600070205080204" pitchFamily="50" charset="-128"/>
              </a:rPr>
              <a:t> するための具体的な施策を策定する。</a:t>
            </a:r>
            <a:endParaRPr lang="en-US" altLang="ja-JP" sz="1015" spc="-18" dirty="0">
              <a:solidFill>
                <a:prstClr val="black"/>
              </a:solidFill>
              <a:latin typeface="ＭＳ Ｐゴシック" panose="020B0600070205080204" pitchFamily="50" charset="-128"/>
            </a:endParaRPr>
          </a:p>
          <a:p>
            <a:pPr defTabSz="843556">
              <a:defRPr/>
            </a:pPr>
            <a:endParaRPr lang="en-US" altLang="ja-JP" sz="185" spc="-18" dirty="0">
              <a:solidFill>
                <a:prstClr val="black"/>
              </a:solidFill>
              <a:latin typeface="ＭＳ Ｐゴシック" panose="020B0600070205080204" pitchFamily="50" charset="-128"/>
            </a:endParaRPr>
          </a:p>
          <a:p>
            <a:pPr marL="79133" indent="-79133" defTabSz="843556">
              <a:defRPr/>
            </a:pPr>
            <a:endParaRPr lang="en-US" altLang="ja-JP" sz="185" spc="-18" dirty="0">
              <a:solidFill>
                <a:prstClr val="black"/>
              </a:solidFill>
              <a:latin typeface="ＭＳ Ｐゴシック" panose="020B0600070205080204" pitchFamily="50" charset="-128"/>
            </a:endParaRPr>
          </a:p>
          <a:p>
            <a:pPr marL="246191" indent="-79133" defTabSz="843556">
              <a:lnSpc>
                <a:spcPts val="1015"/>
              </a:lnSpc>
              <a:defRPr/>
            </a:pPr>
            <a:r>
              <a:rPr lang="ja-JP" altLang="en-US" sz="877" dirty="0">
                <a:solidFill>
                  <a:prstClr val="black"/>
                </a:solidFill>
                <a:latin typeface="ＭＳ Ｐゴシック" panose="020B0600070205080204" pitchFamily="50" charset="-128"/>
              </a:rPr>
              <a:t>・ 大学医学部の地域枠を</a:t>
            </a:r>
            <a:r>
              <a:rPr lang="en-US" altLang="ja-JP" sz="877" dirty="0">
                <a:solidFill>
                  <a:prstClr val="black"/>
                </a:solidFill>
                <a:latin typeface="ＭＳ Ｐゴシック" panose="020B0600070205080204" pitchFamily="50" charset="-128"/>
              </a:rPr>
              <a:t>15</a:t>
            </a:r>
            <a:r>
              <a:rPr lang="ja-JP" altLang="en-US" sz="877" dirty="0">
                <a:solidFill>
                  <a:prstClr val="black"/>
                </a:solidFill>
                <a:latin typeface="ＭＳ Ｐゴシック" panose="020B0600070205080204" pitchFamily="50" charset="-128"/>
              </a:rPr>
              <a:t>人増員する</a:t>
            </a:r>
            <a:endParaRPr lang="en-US" altLang="ja-JP" sz="877" dirty="0">
              <a:solidFill>
                <a:prstClr val="black"/>
              </a:solidFill>
              <a:latin typeface="ＭＳ Ｐゴシック" panose="020B0600070205080204" pitchFamily="50" charset="-128"/>
            </a:endParaRPr>
          </a:p>
          <a:p>
            <a:pPr marL="246191" indent="-79133" defTabSz="843556">
              <a:buFont typeface="Arial" panose="020B0604020202020204" pitchFamily="34" charset="0"/>
              <a:buChar char="•"/>
              <a:defRPr/>
            </a:pPr>
            <a:endParaRPr lang="en-US" altLang="ja-JP" sz="185" dirty="0">
              <a:solidFill>
                <a:prstClr val="black"/>
              </a:solidFill>
              <a:latin typeface="ＭＳ Ｐゴシック" panose="020B0600070205080204" pitchFamily="50" charset="-128"/>
            </a:endParaRPr>
          </a:p>
          <a:p>
            <a:pPr marL="246191" indent="-79133" defTabSz="843556">
              <a:lnSpc>
                <a:spcPts val="1015"/>
              </a:lnSpc>
              <a:defRPr/>
            </a:pPr>
            <a:r>
              <a:rPr lang="ja-JP" altLang="en-US" sz="877" dirty="0">
                <a:solidFill>
                  <a:prstClr val="black"/>
                </a:solidFill>
                <a:latin typeface="ＭＳ Ｐゴシック" panose="020B0600070205080204" pitchFamily="50" charset="-128"/>
              </a:rPr>
              <a:t>・ 地域医療対策協議会で、医師多数区域の</a:t>
            </a:r>
            <a:r>
              <a:rPr lang="en-US" altLang="ja-JP" sz="877" dirty="0">
                <a:solidFill>
                  <a:prstClr val="black"/>
                </a:solidFill>
                <a:latin typeface="ＭＳ Ｐゴシック" panose="020B0600070205080204" pitchFamily="50" charset="-128"/>
              </a:rPr>
              <a:t>A</a:t>
            </a:r>
            <a:r>
              <a:rPr lang="ja-JP" altLang="en-US" sz="877" dirty="0">
                <a:solidFill>
                  <a:prstClr val="black"/>
                </a:solidFill>
                <a:latin typeface="ＭＳ Ｐゴシック" panose="020B0600070205080204" pitchFamily="50" charset="-128"/>
              </a:rPr>
              <a:t>医療圏から医師少数区域の</a:t>
            </a:r>
            <a:r>
              <a:rPr lang="en-US" altLang="ja-JP" sz="877" dirty="0">
                <a:solidFill>
                  <a:prstClr val="black"/>
                </a:solidFill>
                <a:latin typeface="ＭＳ Ｐゴシック" panose="020B0600070205080204" pitchFamily="50" charset="-128"/>
              </a:rPr>
              <a:t>B</a:t>
            </a:r>
            <a:r>
              <a:rPr lang="ja-JP" altLang="en-US" sz="877" dirty="0">
                <a:solidFill>
                  <a:prstClr val="black"/>
                </a:solidFill>
                <a:latin typeface="ＭＳ Ｐゴシック" panose="020B0600070205080204" pitchFamily="50" charset="-128"/>
              </a:rPr>
              <a:t>医療圏へ</a:t>
            </a:r>
            <a:r>
              <a:rPr lang="en-US" altLang="ja-JP" sz="877" dirty="0">
                <a:solidFill>
                  <a:prstClr val="black"/>
                </a:solidFill>
                <a:latin typeface="ＭＳ Ｐゴシック" panose="020B0600070205080204" pitchFamily="50" charset="-128"/>
              </a:rPr>
              <a:t>10</a:t>
            </a:r>
            <a:r>
              <a:rPr lang="ja-JP" altLang="en-US" sz="877" dirty="0">
                <a:solidFill>
                  <a:prstClr val="black"/>
                </a:solidFill>
                <a:latin typeface="ＭＳ Ｐゴシック" panose="020B0600070205080204" pitchFamily="50" charset="-128"/>
              </a:rPr>
              <a:t>人の医師を派遣する調整を行う　　　　　　　　　　　　　 　　　　　　　　等</a:t>
            </a:r>
          </a:p>
        </p:txBody>
      </p:sp>
      <p:sp>
        <p:nvSpPr>
          <p:cNvPr id="16" name="テキスト ボックス 15"/>
          <p:cNvSpPr txBox="1"/>
          <p:nvPr/>
        </p:nvSpPr>
        <p:spPr>
          <a:xfrm>
            <a:off x="625760" y="3975475"/>
            <a:ext cx="1825528" cy="291170"/>
          </a:xfrm>
          <a:prstGeom prst="rect">
            <a:avLst/>
          </a:prstGeom>
          <a:noFill/>
        </p:spPr>
        <p:txBody>
          <a:bodyPr wrap="square" rtlCol="0">
            <a:spAutoFit/>
          </a:bodyPr>
          <a:lstStyle/>
          <a:p>
            <a:pPr algn="ctr" defTabSz="844083">
              <a:defRPr/>
            </a:pPr>
            <a:r>
              <a:rPr lang="ja-JP" altLang="ja-JP" sz="1292" b="1" dirty="0">
                <a:solidFill>
                  <a:prstClr val="black"/>
                </a:solidFill>
                <a:latin typeface="メイリオ" panose="020B0604030504040204" pitchFamily="50" charset="-128"/>
                <a:ea typeface="メイリオ" panose="020B0604030504040204" pitchFamily="50" charset="-128"/>
              </a:rPr>
              <a:t>医師の確保の方針</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6039726" y="3970527"/>
            <a:ext cx="2885687" cy="291170"/>
          </a:xfrm>
          <a:prstGeom prst="rect">
            <a:avLst/>
          </a:prstGeom>
          <a:noFill/>
        </p:spPr>
        <p:txBody>
          <a:bodyPr wrap="square" rtlCol="0">
            <a:spAutoFit/>
          </a:bodyPr>
          <a:lstStyle/>
          <a:p>
            <a:pPr algn="ctr" defTabSz="844083">
              <a:defRPr/>
            </a:pPr>
            <a:r>
              <a:rPr lang="ja-JP" altLang="ja-JP" sz="1292" b="1" dirty="0">
                <a:solidFill>
                  <a:prstClr val="black"/>
                </a:solidFill>
                <a:latin typeface="メイリオ" panose="020B0604030504040204" pitchFamily="50" charset="-128"/>
                <a:ea typeface="メイリオ" panose="020B0604030504040204" pitchFamily="50" charset="-128"/>
              </a:rPr>
              <a:t>目標</a:t>
            </a:r>
            <a:r>
              <a:rPr lang="ja-JP" altLang="en-US" sz="1292" b="1" dirty="0">
                <a:solidFill>
                  <a:prstClr val="black"/>
                </a:solidFill>
                <a:latin typeface="メイリオ" panose="020B0604030504040204" pitchFamily="50" charset="-128"/>
                <a:ea typeface="メイリオ" panose="020B0604030504040204" pitchFamily="50" charset="-128"/>
              </a:rPr>
              <a:t>医師数</a:t>
            </a:r>
            <a:r>
              <a:rPr lang="ja-JP" altLang="ja-JP" sz="1292" b="1" dirty="0">
                <a:solidFill>
                  <a:prstClr val="black"/>
                </a:solidFill>
                <a:latin typeface="メイリオ" panose="020B0604030504040204" pitchFamily="50" charset="-128"/>
                <a:ea typeface="メイリオ" panose="020B0604030504040204" pitchFamily="50" charset="-128"/>
              </a:rPr>
              <a:t>を達成するための施策</a:t>
            </a:r>
          </a:p>
        </p:txBody>
      </p:sp>
      <p:sp>
        <p:nvSpPr>
          <p:cNvPr id="18" name="正方形/長方形 17"/>
          <p:cNvSpPr/>
          <p:nvPr/>
        </p:nvSpPr>
        <p:spPr>
          <a:xfrm>
            <a:off x="52640" y="4745274"/>
            <a:ext cx="410896" cy="213033"/>
          </a:xfrm>
          <a:prstGeom prst="rect">
            <a:avLst/>
          </a:prstGeom>
          <a:noFill/>
          <a:ln>
            <a:noFill/>
          </a:ln>
        </p:spPr>
        <p:txBody>
          <a:bodyPr wrap="square" lIns="84354" tIns="42177" rIns="84354" bIns="42177" anchor="t">
            <a:spAutoFit/>
          </a:bodyPr>
          <a:lstStyle/>
          <a:p>
            <a:pPr algn="ctr" defTabSz="843556">
              <a:defRPr/>
            </a:pPr>
            <a:r>
              <a:rPr lang="en-US" altLang="ja-JP" sz="831" dirty="0">
                <a:solidFill>
                  <a:prstClr val="black"/>
                </a:solidFill>
                <a:latin typeface="ＭＳ Ｐゴシック" panose="020B0600070205080204" pitchFamily="50" charset="-128"/>
              </a:rPr>
              <a:t>(</a:t>
            </a:r>
            <a:r>
              <a:rPr lang="ja-JP" altLang="en-US" sz="831" dirty="0">
                <a:solidFill>
                  <a:prstClr val="black"/>
                </a:solidFill>
                <a:latin typeface="ＭＳ Ｐゴシック" panose="020B0600070205080204" pitchFamily="50" charset="-128"/>
              </a:rPr>
              <a:t>例</a:t>
            </a:r>
            <a:r>
              <a:rPr lang="en-US" altLang="ja-JP" sz="831" dirty="0">
                <a:solidFill>
                  <a:prstClr val="black"/>
                </a:solidFill>
                <a:latin typeface="ＭＳ Ｐゴシック" panose="020B0600070205080204" pitchFamily="50" charset="-128"/>
              </a:rPr>
              <a:t>)</a:t>
            </a:r>
            <a:endParaRPr lang="ja-JP" altLang="en-US" sz="831" dirty="0">
              <a:solidFill>
                <a:prstClr val="black"/>
              </a:solidFill>
              <a:latin typeface="ＭＳ Ｐゴシック" panose="020B0600070205080204" pitchFamily="50" charset="-128"/>
            </a:endParaRPr>
          </a:p>
        </p:txBody>
      </p:sp>
      <p:sp>
        <p:nvSpPr>
          <p:cNvPr id="19" name="正方形/長方形 18"/>
          <p:cNvSpPr/>
          <p:nvPr/>
        </p:nvSpPr>
        <p:spPr>
          <a:xfrm>
            <a:off x="1374" y="1559650"/>
            <a:ext cx="9007353" cy="25130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477" b="1" dirty="0">
                <a:solidFill>
                  <a:prstClr val="black"/>
                </a:solidFill>
                <a:latin typeface="ＭＳ Ｐゴシック" panose="020B0600070205080204" pitchFamily="50" charset="-128"/>
              </a:rPr>
              <a:t>医師の偏在の状況把握</a:t>
            </a:r>
          </a:p>
        </p:txBody>
      </p:sp>
      <p:sp>
        <p:nvSpPr>
          <p:cNvPr id="20" name="テキスト ボックス 19"/>
          <p:cNvSpPr txBox="1"/>
          <p:nvPr/>
        </p:nvSpPr>
        <p:spPr>
          <a:xfrm>
            <a:off x="4543506" y="6088411"/>
            <a:ext cx="1314329" cy="603755"/>
          </a:xfrm>
          <a:prstGeom prst="rect">
            <a:avLst/>
          </a:prstGeom>
          <a:noFill/>
        </p:spPr>
        <p:txBody>
          <a:bodyPr wrap="square" rtlCol="0">
            <a:spAutoFit/>
          </a:bodyPr>
          <a:lstStyle/>
          <a:p>
            <a:pPr marL="79133" indent="-79133" defTabSz="844083">
              <a:defRPr/>
            </a:pPr>
            <a:r>
              <a:rPr lang="en-US" altLang="ja-JP" sz="831" dirty="0">
                <a:solidFill>
                  <a:prstClr val="black"/>
                </a:solidFill>
              </a:rPr>
              <a:t>* 2020</a:t>
            </a:r>
            <a:r>
              <a:rPr lang="ja-JP" altLang="en-US" sz="831" dirty="0">
                <a:solidFill>
                  <a:prstClr val="black"/>
                </a:solidFill>
              </a:rPr>
              <a:t>年度からの最初の医師確保計画のみ４年</a:t>
            </a:r>
            <a:endParaRPr lang="en-US" altLang="ja-JP" sz="831" dirty="0">
              <a:solidFill>
                <a:prstClr val="black"/>
              </a:solidFill>
            </a:endParaRPr>
          </a:p>
          <a:p>
            <a:pPr marL="79133" indent="-79133" defTabSz="844083">
              <a:defRPr/>
            </a:pPr>
            <a:r>
              <a:rPr lang="ja-JP" altLang="en-US" sz="831" dirty="0">
                <a:solidFill>
                  <a:prstClr val="black"/>
                </a:solidFill>
              </a:rPr>
              <a:t>　（医療計画全体の見直し時期と合わせるため）</a:t>
            </a:r>
            <a:endParaRPr lang="en-US" altLang="ja-JP" sz="831" dirty="0">
              <a:solidFill>
                <a:prstClr val="black"/>
              </a:solidFill>
            </a:endParaRPr>
          </a:p>
        </p:txBody>
      </p:sp>
      <p:sp>
        <p:nvSpPr>
          <p:cNvPr id="21" name="テキスト ボックス 20"/>
          <p:cNvSpPr txBox="1"/>
          <p:nvPr/>
        </p:nvSpPr>
        <p:spPr>
          <a:xfrm>
            <a:off x="4353869" y="3372178"/>
            <a:ext cx="4794436" cy="227306"/>
          </a:xfrm>
          <a:prstGeom prst="rect">
            <a:avLst/>
          </a:prstGeom>
          <a:noFill/>
        </p:spPr>
        <p:txBody>
          <a:bodyPr wrap="square" rtlCol="0">
            <a:spAutoFit/>
          </a:bodyPr>
          <a:lstStyle/>
          <a:p>
            <a:pPr algn="r" defTabSz="844083">
              <a:defRPr/>
            </a:pPr>
            <a:r>
              <a:rPr lang="ja-JP" altLang="en-US" sz="877" dirty="0">
                <a:solidFill>
                  <a:prstClr val="black"/>
                </a:solidFill>
              </a:rPr>
              <a:t>国は、都道府県に医師確保計画として以下の内容を策定するよう、ガイドラインを通知。</a:t>
            </a:r>
            <a:endParaRPr lang="en-US" altLang="ja-JP" sz="877" dirty="0">
              <a:solidFill>
                <a:prstClr val="black"/>
              </a:solidFill>
            </a:endParaRPr>
          </a:p>
        </p:txBody>
      </p:sp>
      <p:sp>
        <p:nvSpPr>
          <p:cNvPr id="22" name="正方形/長方形 21"/>
          <p:cNvSpPr/>
          <p:nvPr/>
        </p:nvSpPr>
        <p:spPr>
          <a:xfrm>
            <a:off x="6130680" y="5482640"/>
            <a:ext cx="2698290" cy="1149739"/>
          </a:xfrm>
          <a:prstGeom prst="rect">
            <a:avLst/>
          </a:prstGeom>
          <a:solidFill>
            <a:schemeClr val="bg1"/>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3" name="テキスト ボックス 22"/>
          <p:cNvSpPr txBox="1"/>
          <p:nvPr/>
        </p:nvSpPr>
        <p:spPr>
          <a:xfrm>
            <a:off x="6439161" y="5482689"/>
            <a:ext cx="2086815" cy="220188"/>
          </a:xfrm>
          <a:prstGeom prst="rect">
            <a:avLst/>
          </a:prstGeom>
          <a:noFill/>
        </p:spPr>
        <p:txBody>
          <a:bodyPr wrap="square" rtlCol="0">
            <a:spAutoFit/>
          </a:bodyPr>
          <a:lstStyle/>
          <a:p>
            <a:pPr defTabSz="844083">
              <a:defRPr/>
            </a:pPr>
            <a:r>
              <a:rPr lang="ja-JP" altLang="en-US" sz="831" dirty="0">
                <a:solidFill>
                  <a:prstClr val="black"/>
                </a:solidFill>
              </a:rPr>
              <a:t>都道府県による医師の配置調整のイメージ</a:t>
            </a:r>
          </a:p>
        </p:txBody>
      </p:sp>
      <p:sp>
        <p:nvSpPr>
          <p:cNvPr id="24" name="テキスト ボックス 23"/>
          <p:cNvSpPr txBox="1"/>
          <p:nvPr/>
        </p:nvSpPr>
        <p:spPr>
          <a:xfrm>
            <a:off x="223401" y="4177747"/>
            <a:ext cx="2630246" cy="248530"/>
          </a:xfrm>
          <a:prstGeom prst="rect">
            <a:avLst/>
          </a:prstGeom>
          <a:noFill/>
        </p:spPr>
        <p:txBody>
          <a:bodyPr wrap="square" rtlCol="0">
            <a:spAutoFit/>
          </a:bodyPr>
          <a:lstStyle/>
          <a:p>
            <a:pPr algn="ctr" defTabSz="844083">
              <a:defRPr/>
            </a:pPr>
            <a:r>
              <a:rPr lang="ja-JP" altLang="en-US" sz="1015" dirty="0">
                <a:solidFill>
                  <a:prstClr val="black"/>
                </a:solidFill>
              </a:rPr>
              <a:t>（三次医療圏、二次医療圏ごとに策定）</a:t>
            </a:r>
            <a:endParaRPr lang="en-US" altLang="ja-JP" sz="1015" dirty="0">
              <a:solidFill>
                <a:prstClr val="black"/>
              </a:solidFill>
            </a:endParaRPr>
          </a:p>
        </p:txBody>
      </p:sp>
      <p:sp>
        <p:nvSpPr>
          <p:cNvPr id="25" name="角丸四角形 24"/>
          <p:cNvSpPr/>
          <p:nvPr/>
        </p:nvSpPr>
        <p:spPr>
          <a:xfrm>
            <a:off x="4864796" y="1858599"/>
            <a:ext cx="3988067" cy="1455508"/>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dirty="0">
              <a:solidFill>
                <a:prstClr val="white"/>
              </a:solidFill>
            </a:endParaRPr>
          </a:p>
        </p:txBody>
      </p:sp>
      <p:sp>
        <p:nvSpPr>
          <p:cNvPr id="26" name="テキスト ボックス 25"/>
          <p:cNvSpPr txBox="1"/>
          <p:nvPr/>
        </p:nvSpPr>
        <p:spPr>
          <a:xfrm>
            <a:off x="5445745" y="1885873"/>
            <a:ext cx="2880918" cy="291170"/>
          </a:xfrm>
          <a:prstGeom prst="rect">
            <a:avLst/>
          </a:prstGeom>
          <a:noFill/>
        </p:spPr>
        <p:txBody>
          <a:bodyPr wrap="none" rtlCol="0">
            <a:spAutoFit/>
          </a:bodyPr>
          <a:lstStyle/>
          <a:p>
            <a:pPr algn="ct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 医師多数区域・医師少数区域の設定</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4971322" y="2116788"/>
            <a:ext cx="3775015" cy="553768"/>
          </a:xfrm>
          <a:prstGeom prst="rect">
            <a:avLst/>
          </a:prstGeom>
          <a:solidFill>
            <a:srgbClr val="FFFFCC"/>
          </a:solidFill>
          <a:ln>
            <a:noFill/>
          </a:ln>
        </p:spPr>
        <p:txBody>
          <a:bodyPr wrap="square" lIns="84354" tIns="42177" rIns="84354" bIns="42177" anchor="ctr">
            <a:spAutoFit/>
          </a:bodyPr>
          <a:lstStyle/>
          <a:p>
            <a:pPr defTabSz="843556">
              <a:defRPr/>
            </a:pPr>
            <a:r>
              <a:rPr lang="ja-JP" altLang="en-US" sz="1015" dirty="0">
                <a:solidFill>
                  <a:prstClr val="black"/>
                </a:solidFill>
                <a:latin typeface="ＭＳ Ｐゴシック" panose="020B0600070205080204" pitchFamily="50" charset="-128"/>
              </a:rPr>
              <a:t>全国の</a:t>
            </a:r>
            <a:r>
              <a:rPr lang="en-US" altLang="ja-JP" sz="1015" dirty="0">
                <a:solidFill>
                  <a:prstClr val="black"/>
                </a:solidFill>
                <a:latin typeface="ＭＳ Ｐゴシック" panose="020B0600070205080204" pitchFamily="50" charset="-128"/>
              </a:rPr>
              <a:t>335</a:t>
            </a:r>
            <a:r>
              <a:rPr lang="ja-JP" altLang="en-US" sz="1015" dirty="0">
                <a:solidFill>
                  <a:prstClr val="black"/>
                </a:solidFill>
                <a:latin typeface="ＭＳ Ｐゴシック" panose="020B0600070205080204" pitchFamily="50" charset="-128"/>
              </a:rPr>
              <a:t>二次医療圏の医師偏在指標の値を一律に比較し、上位の一定の割合を医師多数区域、下位の一定の割合を医師少数区域とする基準を国が提示し、それに基づき都道府県が設定する。</a:t>
            </a:r>
            <a:endParaRPr lang="en-US" altLang="ja-JP" sz="1015" dirty="0">
              <a:solidFill>
                <a:prstClr val="black"/>
              </a:solidFill>
              <a:latin typeface="ＭＳ Ｐゴシック" panose="020B0600070205080204" pitchFamily="50" charset="-128"/>
            </a:endParaRPr>
          </a:p>
        </p:txBody>
      </p:sp>
      <p:sp>
        <p:nvSpPr>
          <p:cNvPr id="28" name="角丸四角形 27"/>
          <p:cNvSpPr/>
          <p:nvPr/>
        </p:nvSpPr>
        <p:spPr>
          <a:xfrm>
            <a:off x="168230" y="1858599"/>
            <a:ext cx="3988067" cy="1453863"/>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29" name="テキスト ボックス 28"/>
          <p:cNvSpPr txBox="1"/>
          <p:nvPr/>
        </p:nvSpPr>
        <p:spPr>
          <a:xfrm>
            <a:off x="1326938" y="1872629"/>
            <a:ext cx="1670650" cy="291170"/>
          </a:xfrm>
          <a:prstGeom prst="rect">
            <a:avLst/>
          </a:prstGeom>
          <a:noFill/>
        </p:spPr>
        <p:txBody>
          <a:bodyPr wrap="none" rtlCol="0">
            <a:spAutoFit/>
          </a:bodyPr>
          <a:lstStyle/>
          <a:p>
            <a:pPr algn="ct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医師偏在指標の算出</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30" name="正方形/長方形 29"/>
          <p:cNvSpPr/>
          <p:nvPr/>
        </p:nvSpPr>
        <p:spPr>
          <a:xfrm>
            <a:off x="274067" y="2103543"/>
            <a:ext cx="3776394" cy="553768"/>
          </a:xfrm>
          <a:prstGeom prst="rect">
            <a:avLst/>
          </a:prstGeom>
          <a:solidFill>
            <a:srgbClr val="FFFFCC"/>
          </a:solidFill>
          <a:ln>
            <a:noFill/>
          </a:ln>
        </p:spPr>
        <p:txBody>
          <a:bodyPr wrap="square" lIns="66462" tIns="42177" rIns="33231" bIns="42177" anchor="ctr">
            <a:spAutoFit/>
          </a:bodyPr>
          <a:lstStyle/>
          <a:p>
            <a:pPr defTabSz="843556">
              <a:defRPr/>
            </a:pPr>
            <a:r>
              <a:rPr lang="ja-JP" altLang="en-US" sz="1015" spc="-37" dirty="0">
                <a:solidFill>
                  <a:prstClr val="black"/>
                </a:solidFill>
                <a:latin typeface="ＭＳ Ｐゴシック" panose="020B0600070205080204" pitchFamily="50" charset="-128"/>
              </a:rPr>
              <a:t>三次医療圏・二次医療圏ごとに、</a:t>
            </a:r>
            <a:r>
              <a:rPr lang="ja-JP" altLang="en-US" sz="1015" b="1" u="sng" spc="-37" dirty="0">
                <a:solidFill>
                  <a:srgbClr val="FF0000"/>
                </a:solidFill>
                <a:latin typeface="ＭＳ Ｐゴシック" panose="020B0600070205080204" pitchFamily="50" charset="-128"/>
              </a:rPr>
              <a:t>医師の偏在の状況を全国ベースで客観的に示す</a:t>
            </a:r>
            <a:r>
              <a:rPr lang="ja-JP" altLang="en-US" sz="1015" spc="-37" dirty="0">
                <a:solidFill>
                  <a:prstClr val="black"/>
                </a:solidFill>
                <a:latin typeface="ＭＳ Ｐゴシック" panose="020B0600070205080204" pitchFamily="50" charset="-128"/>
              </a:rPr>
              <a:t>ために、地域ごとの医療ニーズや人口構成</a:t>
            </a:r>
            <a:r>
              <a:rPr lang="en-US" altLang="ja-JP" sz="1015" spc="-37" dirty="0">
                <a:solidFill>
                  <a:prstClr val="black"/>
                </a:solidFill>
                <a:latin typeface="ＭＳ Ｐゴシック" panose="020B0600070205080204" pitchFamily="50" charset="-128"/>
              </a:rPr>
              <a:t>､</a:t>
            </a:r>
            <a:r>
              <a:rPr lang="ja-JP" altLang="en-US" sz="1015" spc="-37" dirty="0">
                <a:solidFill>
                  <a:prstClr val="black"/>
                </a:solidFill>
                <a:latin typeface="ＭＳ Ｐゴシック" panose="020B0600070205080204" pitchFamily="50" charset="-128"/>
              </a:rPr>
              <a:t>医師の性年齢構成等を踏まえた</a:t>
            </a:r>
            <a:r>
              <a:rPr lang="ja-JP" altLang="en-US" sz="1015" b="1" u="sng" spc="-37" dirty="0">
                <a:solidFill>
                  <a:srgbClr val="FF0000"/>
                </a:solidFill>
                <a:latin typeface="ＭＳ Ｐゴシック" panose="020B0600070205080204" pitchFamily="50" charset="-128"/>
              </a:rPr>
              <a:t>医師偏在指標</a:t>
            </a:r>
            <a:r>
              <a:rPr lang="ja-JP" altLang="en-US" sz="1015" spc="-37" dirty="0">
                <a:solidFill>
                  <a:prstClr val="black"/>
                </a:solidFill>
                <a:latin typeface="ＭＳ Ｐゴシック" panose="020B0600070205080204" pitchFamily="50" charset="-128"/>
              </a:rPr>
              <a:t>の算定式を国が提示する。</a:t>
            </a:r>
            <a:endParaRPr lang="en-US" altLang="ja-JP" sz="1015" spc="-37" dirty="0">
              <a:solidFill>
                <a:prstClr val="black"/>
              </a:solidFill>
              <a:latin typeface="ＭＳ Ｐゴシック" panose="020B0600070205080204" pitchFamily="50" charset="-128"/>
            </a:endParaRPr>
          </a:p>
        </p:txBody>
      </p:sp>
      <p:sp>
        <p:nvSpPr>
          <p:cNvPr id="31" name="右矢印 30"/>
          <p:cNvSpPr/>
          <p:nvPr/>
        </p:nvSpPr>
        <p:spPr>
          <a:xfrm>
            <a:off x="4312508" y="2362154"/>
            <a:ext cx="396078" cy="35019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2" name="正方形/長方形 31"/>
          <p:cNvSpPr/>
          <p:nvPr/>
        </p:nvSpPr>
        <p:spPr>
          <a:xfrm>
            <a:off x="511617" y="2816041"/>
            <a:ext cx="3314756" cy="528409"/>
          </a:xfrm>
          <a:prstGeom prst="rect">
            <a:avLst/>
          </a:prstGeom>
          <a:noFill/>
        </p:spPr>
        <p:txBody>
          <a:bodyPr wrap="square" numCol="2" spcCol="180000">
            <a:noAutofit/>
          </a:bodyPr>
          <a:lstStyle/>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医療需要（ニーズ）及び</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将来の人口・人口構成の変化</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患者の流出入等</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へき地等の地理的条件</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医師の性別・年齢分布</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医師偏在の種別</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（区域、診療科、入院／外来）</a:t>
            </a:r>
            <a:endParaRPr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23748" y="3919738"/>
            <a:ext cx="2829551" cy="1482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4" name="正方形/長方形 33"/>
          <p:cNvSpPr/>
          <p:nvPr/>
        </p:nvSpPr>
        <p:spPr>
          <a:xfrm>
            <a:off x="6067795" y="3919737"/>
            <a:ext cx="2829551" cy="27913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35" name="正方形/長方形 34"/>
          <p:cNvSpPr/>
          <p:nvPr/>
        </p:nvSpPr>
        <p:spPr>
          <a:xfrm>
            <a:off x="5988036" y="4744522"/>
            <a:ext cx="410896" cy="213033"/>
          </a:xfrm>
          <a:prstGeom prst="rect">
            <a:avLst/>
          </a:prstGeom>
          <a:noFill/>
          <a:ln>
            <a:noFill/>
          </a:ln>
        </p:spPr>
        <p:txBody>
          <a:bodyPr wrap="square" lIns="84354" tIns="42177" rIns="84354" bIns="42177" anchor="t">
            <a:spAutoFit/>
          </a:bodyPr>
          <a:lstStyle/>
          <a:p>
            <a:pPr algn="ctr" defTabSz="843556">
              <a:defRPr/>
            </a:pPr>
            <a:r>
              <a:rPr lang="ja-JP" altLang="en-US" sz="831" dirty="0">
                <a:solidFill>
                  <a:prstClr val="black"/>
                </a:solidFill>
                <a:latin typeface="ＭＳ Ｐゴシック" panose="020B0600070205080204" pitchFamily="50" charset="-128"/>
              </a:rPr>
              <a:t>（例）</a:t>
            </a:r>
          </a:p>
        </p:txBody>
      </p:sp>
      <p:pic>
        <p:nvPicPr>
          <p:cNvPr id="36" name="Picture 2" descr="医師 に対する画像結果"/>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393293" y="6321171"/>
            <a:ext cx="179918" cy="217394"/>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7012537" y="5695349"/>
            <a:ext cx="941428" cy="247681"/>
            <a:chOff x="7421943" y="5588833"/>
            <a:chExt cx="1019880" cy="268321"/>
          </a:xfrm>
        </p:grpSpPr>
        <p:pic>
          <p:nvPicPr>
            <p:cNvPr id="38" name="図 37" descr="doctor4_3.gif"/>
            <p:cNvPicPr>
              <a:picLocks noChangeAspect="1"/>
            </p:cNvPicPr>
            <p:nvPr/>
          </p:nvPicPr>
          <p:blipFill>
            <a:blip cstate="print"/>
            <a:stretch>
              <a:fillRect/>
            </a:stretch>
          </p:blipFill>
          <p:spPr>
            <a:xfrm>
              <a:off x="7919446" y="5595114"/>
              <a:ext cx="269092" cy="262040"/>
            </a:xfrm>
            <a:prstGeom prst="rect">
              <a:avLst/>
            </a:prstGeom>
          </p:spPr>
        </p:pic>
        <p:pic>
          <p:nvPicPr>
            <p:cNvPr id="39" name="図 38" descr="doctor_illust07_02.gif"/>
            <p:cNvPicPr>
              <a:picLocks noChangeAspect="1"/>
            </p:cNvPicPr>
            <p:nvPr/>
          </p:nvPicPr>
          <p:blipFill>
            <a:blip r:embed="rId2" cstate="print"/>
            <a:stretch>
              <a:fillRect/>
            </a:stretch>
          </p:blipFill>
          <p:spPr>
            <a:xfrm>
              <a:off x="8224691" y="5603184"/>
              <a:ext cx="217132" cy="222014"/>
            </a:xfrm>
            <a:prstGeom prst="rect">
              <a:avLst/>
            </a:prstGeom>
          </p:spPr>
        </p:pic>
        <p:pic>
          <p:nvPicPr>
            <p:cNvPr id="40" name="Picture 11" descr="女医さんのイラスト１・若いかわいいお医者さん（カラー）・笑顔"/>
            <p:cNvPicPr>
              <a:picLocks noChangeAspect="1" noChangeArrowheads="1"/>
            </p:cNvPicPr>
            <p:nvPr/>
          </p:nvPicPr>
          <p:blipFill>
            <a:blip cstate="print"/>
            <a:srcRect/>
            <a:stretch>
              <a:fillRect/>
            </a:stretch>
          </p:blipFill>
          <p:spPr bwMode="auto">
            <a:xfrm>
              <a:off x="7653768" y="5613214"/>
              <a:ext cx="209230" cy="225818"/>
            </a:xfrm>
            <a:prstGeom prst="rect">
              <a:avLst/>
            </a:prstGeom>
            <a:noFill/>
          </p:spPr>
        </p:pic>
        <p:pic>
          <p:nvPicPr>
            <p:cNvPr id="41" name="Picture 13" descr="お医者さんの顔イラスト５・若い医師・研修医・悩む"/>
            <p:cNvPicPr>
              <a:picLocks noChangeAspect="1" noChangeArrowheads="1"/>
            </p:cNvPicPr>
            <p:nvPr/>
          </p:nvPicPr>
          <p:blipFill>
            <a:blip cstate="print"/>
            <a:srcRect/>
            <a:stretch>
              <a:fillRect/>
            </a:stretch>
          </p:blipFill>
          <p:spPr bwMode="auto">
            <a:xfrm>
              <a:off x="7421943" y="5588833"/>
              <a:ext cx="231831" cy="250211"/>
            </a:xfrm>
            <a:prstGeom prst="rect">
              <a:avLst/>
            </a:prstGeom>
            <a:noFill/>
          </p:spPr>
        </p:pic>
      </p:grpSp>
      <p:sp>
        <p:nvSpPr>
          <p:cNvPr id="42" name="円/楕円 2"/>
          <p:cNvSpPr/>
          <p:nvPr/>
        </p:nvSpPr>
        <p:spPr>
          <a:xfrm>
            <a:off x="6599745" y="5676055"/>
            <a:ext cx="1767014" cy="2658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406">
              <a:defRPr/>
            </a:pPr>
            <a:endParaRPr lang="ja-JP" altLang="en-US" sz="1662">
              <a:solidFill>
                <a:prstClr val="white"/>
              </a:solidFill>
            </a:endParaRPr>
          </a:p>
        </p:txBody>
      </p:sp>
      <p:sp>
        <p:nvSpPr>
          <p:cNvPr id="43" name="テキスト ボックス 42"/>
          <p:cNvSpPr txBox="1"/>
          <p:nvPr/>
        </p:nvSpPr>
        <p:spPr>
          <a:xfrm>
            <a:off x="7233833" y="5833976"/>
            <a:ext cx="498836" cy="93514"/>
          </a:xfrm>
          <a:prstGeom prst="rect">
            <a:avLst/>
          </a:prstGeom>
          <a:solidFill>
            <a:schemeClr val="bg1"/>
          </a:solidFill>
        </p:spPr>
        <p:txBody>
          <a:bodyPr wrap="square" lIns="33231" tIns="33231" rIns="33231" bIns="33231" rtlCol="0" anchor="ctr">
            <a:noAutofit/>
          </a:bodyPr>
          <a:lstStyle/>
          <a:p>
            <a:pPr algn="ctr" defTabSz="842406">
              <a:defRPr/>
            </a:pPr>
            <a:r>
              <a:rPr lang="ja-JP" altLang="en-US" sz="55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医師多数区域</a:t>
            </a:r>
          </a:p>
        </p:txBody>
      </p:sp>
      <p:sp>
        <p:nvSpPr>
          <p:cNvPr id="44" name="円/楕円 74"/>
          <p:cNvSpPr/>
          <p:nvPr/>
        </p:nvSpPr>
        <p:spPr>
          <a:xfrm>
            <a:off x="6599745" y="6306648"/>
            <a:ext cx="1767014" cy="26584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406">
              <a:defRPr/>
            </a:pPr>
            <a:endParaRPr lang="ja-JP" altLang="en-US" sz="1662">
              <a:solidFill>
                <a:prstClr val="white"/>
              </a:solidFill>
            </a:endParaRPr>
          </a:p>
        </p:txBody>
      </p:sp>
      <p:sp>
        <p:nvSpPr>
          <p:cNvPr id="45" name="テキスト ボックス 44"/>
          <p:cNvSpPr txBox="1"/>
          <p:nvPr/>
        </p:nvSpPr>
        <p:spPr>
          <a:xfrm>
            <a:off x="7233743" y="6459575"/>
            <a:ext cx="499018" cy="93514"/>
          </a:xfrm>
          <a:prstGeom prst="rect">
            <a:avLst/>
          </a:prstGeom>
          <a:solidFill>
            <a:schemeClr val="bg1"/>
          </a:solidFill>
        </p:spPr>
        <p:txBody>
          <a:bodyPr wrap="square" lIns="33231" tIns="33231" rIns="33231" bIns="33231" rtlCol="0" anchor="ctr">
            <a:noAutofit/>
          </a:bodyPr>
          <a:lstStyle/>
          <a:p>
            <a:pPr algn="ctr" defTabSz="842406">
              <a:defRPr/>
            </a:pPr>
            <a:r>
              <a:rPr lang="ja-JP" altLang="en-US" sz="554"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医師少数区域</a:t>
            </a:r>
          </a:p>
        </p:txBody>
      </p:sp>
      <p:sp>
        <p:nvSpPr>
          <p:cNvPr id="46" name="右カーブ矢印 45"/>
          <p:cNvSpPr/>
          <p:nvPr/>
        </p:nvSpPr>
        <p:spPr>
          <a:xfrm>
            <a:off x="6428229" y="5844734"/>
            <a:ext cx="302566" cy="605439"/>
          </a:xfrm>
          <a:prstGeom prst="curvedRightArrow">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406">
              <a:defRPr/>
            </a:pPr>
            <a:endParaRPr lang="ja-JP" altLang="en-US" sz="1662">
              <a:solidFill>
                <a:prstClr val="black"/>
              </a:solidFill>
            </a:endParaRPr>
          </a:p>
        </p:txBody>
      </p:sp>
      <p:pic>
        <p:nvPicPr>
          <p:cNvPr id="47" name="Picture 6" descr="学校,学業,建物"/>
          <p:cNvPicPr>
            <a:picLocks noChangeAspect="1" noChangeArrowheads="1"/>
          </p:cNvPicPr>
          <p:nvPr/>
        </p:nvPicPr>
        <p:blipFill>
          <a:blip cstate="print"/>
          <a:srcRect/>
          <a:stretch>
            <a:fillRect/>
          </a:stretch>
        </p:blipFill>
        <p:spPr bwMode="auto">
          <a:xfrm>
            <a:off x="7360036" y="5975931"/>
            <a:ext cx="250362" cy="223265"/>
          </a:xfrm>
          <a:prstGeom prst="rect">
            <a:avLst/>
          </a:prstGeom>
          <a:noFill/>
        </p:spPr>
      </p:pic>
      <p:sp>
        <p:nvSpPr>
          <p:cNvPr id="48" name="正方形/長方形 47"/>
          <p:cNvSpPr/>
          <p:nvPr/>
        </p:nvSpPr>
        <p:spPr>
          <a:xfrm>
            <a:off x="7224872" y="6186719"/>
            <a:ext cx="518142" cy="9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2406" eaLnBrk="0" hangingPunct="0">
              <a:defRPr/>
            </a:pPr>
            <a:r>
              <a:rPr lang="ja-JP" altLang="en-US" sz="554" dirty="0">
                <a:solidFill>
                  <a:srgbClr val="010000"/>
                </a:solidFill>
                <a:latin typeface="Meiryo UI" panose="020B0604030504040204" pitchFamily="50" charset="-128"/>
                <a:ea typeface="Meiryo UI" panose="020B0604030504040204" pitchFamily="50" charset="-128"/>
                <a:cs typeface="Meiryo UI" panose="020B0604030504040204" pitchFamily="50" charset="-128"/>
              </a:rPr>
              <a:t>都道府県</a:t>
            </a:r>
          </a:p>
        </p:txBody>
      </p:sp>
      <p:sp>
        <p:nvSpPr>
          <p:cNvPr id="49" name="四角形吹き出し 48"/>
          <p:cNvSpPr/>
          <p:nvPr/>
        </p:nvSpPr>
        <p:spPr>
          <a:xfrm>
            <a:off x="6186040" y="5995668"/>
            <a:ext cx="946469" cy="283387"/>
          </a:xfrm>
          <a:prstGeom prst="wedgeRectCallout">
            <a:avLst>
              <a:gd name="adj1" fmla="val 64103"/>
              <a:gd name="adj2" fmla="val -698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33231" bIns="0" rtlCol="0" anchor="ctr"/>
          <a:lstStyle/>
          <a:p>
            <a:pPr defTabSz="842406">
              <a:lnSpc>
                <a:spcPts val="646"/>
              </a:lnSpc>
              <a:defRPr/>
            </a:pP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医師が多い地域から少ない地域に医師が配置されるような取組を実施</a:t>
            </a:r>
          </a:p>
        </p:txBody>
      </p:sp>
      <p:sp>
        <p:nvSpPr>
          <p:cNvPr id="50" name="四角形吹き出し 49"/>
          <p:cNvSpPr/>
          <p:nvPr/>
        </p:nvSpPr>
        <p:spPr>
          <a:xfrm>
            <a:off x="7831360" y="5995668"/>
            <a:ext cx="948153" cy="283388"/>
          </a:xfrm>
          <a:prstGeom prst="wedgeRectCallout">
            <a:avLst>
              <a:gd name="adj1" fmla="val -65242"/>
              <a:gd name="adj2" fmla="val 764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tIns="0" rIns="33231" bIns="0" rtlCol="0" anchor="ctr"/>
          <a:lstStyle/>
          <a:p>
            <a:pPr defTabSz="842406">
              <a:lnSpc>
                <a:spcPts val="646"/>
              </a:lnSpc>
              <a:defRPr/>
            </a:pPr>
            <a:r>
              <a:rPr lang="ja-JP" altLang="en-US" sz="646"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可視化された客観的なデータに基づき、効果的な施策立案を実施</a:t>
            </a:r>
          </a:p>
        </p:txBody>
      </p:sp>
      <p:sp>
        <p:nvSpPr>
          <p:cNvPr id="51" name="テキスト ボックス 50"/>
          <p:cNvSpPr txBox="1"/>
          <p:nvPr/>
        </p:nvSpPr>
        <p:spPr>
          <a:xfrm>
            <a:off x="-211094" y="5615721"/>
            <a:ext cx="6393482" cy="312484"/>
          </a:xfrm>
          <a:prstGeom prst="rect">
            <a:avLst/>
          </a:prstGeom>
          <a:noFill/>
        </p:spPr>
        <p:txBody>
          <a:bodyPr wrap="square" lIns="84354" tIns="42177" rIns="84354" bIns="42177" rtlCol="0" anchor="ctr">
            <a:spAutoFit/>
          </a:bodyPr>
          <a:lstStyle/>
          <a:p>
            <a:pPr algn="ctr" defTabSz="843561">
              <a:defRPr/>
            </a:pPr>
            <a:r>
              <a:rPr lang="ja-JP" altLang="en-US" sz="1477" b="1" dirty="0">
                <a:solidFill>
                  <a:prstClr val="black"/>
                </a:solidFill>
                <a:latin typeface="ＭＳ Ｐゴシック" panose="020B0600070205080204" pitchFamily="50" charset="-128"/>
              </a:rPr>
              <a:t>３年</a:t>
            </a:r>
            <a:r>
              <a:rPr lang="en-US" altLang="ja-JP" sz="1477" b="1" baseline="30000" dirty="0">
                <a:solidFill>
                  <a:prstClr val="black"/>
                </a:solidFill>
                <a:latin typeface="ＭＳ Ｐゴシック" panose="020B0600070205080204" pitchFamily="50" charset="-128"/>
              </a:rPr>
              <a:t>*</a:t>
            </a:r>
            <a:r>
              <a:rPr lang="ja-JP" altLang="en-US" sz="1477" b="1" dirty="0">
                <a:solidFill>
                  <a:prstClr val="black"/>
                </a:solidFill>
                <a:latin typeface="ＭＳ Ｐゴシック" panose="020B0600070205080204" pitchFamily="50" charset="-128"/>
              </a:rPr>
              <a:t>ごとに、都道府県において計画を見直し（</a:t>
            </a:r>
            <a:r>
              <a:rPr lang="en-US" altLang="ja-JP" sz="1477" b="1" dirty="0">
                <a:solidFill>
                  <a:prstClr val="black"/>
                </a:solidFill>
                <a:latin typeface="ＭＳ Ｐゴシック" panose="020B0600070205080204" pitchFamily="50" charset="-128"/>
              </a:rPr>
              <a:t>PDCA</a:t>
            </a:r>
            <a:r>
              <a:rPr lang="ja-JP" altLang="en-US" sz="1477" b="1" dirty="0">
                <a:solidFill>
                  <a:prstClr val="black"/>
                </a:solidFill>
                <a:latin typeface="ＭＳ Ｐゴシック" panose="020B0600070205080204" pitchFamily="50" charset="-128"/>
              </a:rPr>
              <a:t>サイクルの実施）</a:t>
            </a:r>
            <a:endParaRPr lang="en-US" altLang="ja-JP" sz="1477" b="1" dirty="0">
              <a:solidFill>
                <a:prstClr val="black"/>
              </a:solidFill>
              <a:latin typeface="ＭＳ Ｐゴシック" panose="020B0600070205080204" pitchFamily="50" charset="-128"/>
            </a:endParaRPr>
          </a:p>
        </p:txBody>
      </p:sp>
      <p:sp>
        <p:nvSpPr>
          <p:cNvPr id="52" name="正方形/長方形 51"/>
          <p:cNvSpPr/>
          <p:nvPr/>
        </p:nvSpPr>
        <p:spPr>
          <a:xfrm>
            <a:off x="5644053" y="2848141"/>
            <a:ext cx="3061974" cy="260468"/>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sp>
        <p:nvSpPr>
          <p:cNvPr id="53" name="左大かっこ 52"/>
          <p:cNvSpPr/>
          <p:nvPr/>
        </p:nvSpPr>
        <p:spPr>
          <a:xfrm rot="5400000">
            <a:off x="7140551" y="1282665"/>
            <a:ext cx="68976" cy="3061974"/>
          </a:xfrm>
          <a:prstGeom prst="leftBracket">
            <a:avLst>
              <a:gd name="adj" fmla="val 935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lang="ja-JP" altLang="en-US" sz="1662">
              <a:solidFill>
                <a:prstClr val="black"/>
              </a:solidFill>
            </a:endParaRPr>
          </a:p>
        </p:txBody>
      </p:sp>
      <p:sp>
        <p:nvSpPr>
          <p:cNvPr id="54" name="正方形/長方形 53"/>
          <p:cNvSpPr/>
          <p:nvPr/>
        </p:nvSpPr>
        <p:spPr>
          <a:xfrm>
            <a:off x="6774128" y="2652864"/>
            <a:ext cx="801823" cy="205890"/>
          </a:xfrm>
          <a:prstGeom prst="rect">
            <a:avLst/>
          </a:prstGeom>
          <a:solidFill>
            <a:schemeClr val="bg1"/>
          </a:solidFill>
        </p:spPr>
        <p:txBody>
          <a:bodyPr wrap="none" anchor="ctr">
            <a:spAutoFit/>
          </a:bodyPr>
          <a:lstStyle/>
          <a:p>
            <a:pPr algn="ctr" defTabSz="844083">
              <a:defRPr/>
            </a:pPr>
            <a:r>
              <a:rPr lang="ja-JP" altLang="en-US" sz="738" dirty="0">
                <a:solidFill>
                  <a:prstClr val="black"/>
                </a:solidFill>
              </a:rPr>
              <a:t>全国</a:t>
            </a:r>
            <a:r>
              <a:rPr lang="en-US" altLang="ja-JP" sz="738" dirty="0">
                <a:solidFill>
                  <a:prstClr val="black"/>
                </a:solidFill>
              </a:rPr>
              <a:t>335</a:t>
            </a:r>
            <a:r>
              <a:rPr lang="ja-JP" altLang="en-US" sz="738" dirty="0">
                <a:solidFill>
                  <a:prstClr val="black"/>
                </a:solidFill>
              </a:rPr>
              <a:t>医療圏</a:t>
            </a:r>
          </a:p>
        </p:txBody>
      </p:sp>
      <p:sp>
        <p:nvSpPr>
          <p:cNvPr id="55" name="正方形/長方形 54"/>
          <p:cNvSpPr/>
          <p:nvPr/>
        </p:nvSpPr>
        <p:spPr>
          <a:xfrm>
            <a:off x="4894434" y="2862433"/>
            <a:ext cx="749620" cy="205890"/>
          </a:xfrm>
          <a:prstGeom prst="rect">
            <a:avLst/>
          </a:prstGeom>
          <a:noFill/>
        </p:spPr>
        <p:txBody>
          <a:bodyPr wrap="square">
            <a:spAutoFit/>
          </a:bodyPr>
          <a:lstStyle/>
          <a:p>
            <a:pPr algn="ctr" defTabSz="844083">
              <a:defRPr/>
            </a:pPr>
            <a:r>
              <a:rPr lang="ja-JP" altLang="en-US" sz="738" dirty="0">
                <a:solidFill>
                  <a:prstClr val="black"/>
                </a:solidFill>
              </a:rPr>
              <a:t>医師偏在指標</a:t>
            </a:r>
          </a:p>
        </p:txBody>
      </p:sp>
      <p:sp>
        <p:nvSpPr>
          <p:cNvPr id="56" name="正方形/長方形 55"/>
          <p:cNvSpPr/>
          <p:nvPr/>
        </p:nvSpPr>
        <p:spPr>
          <a:xfrm>
            <a:off x="4894434" y="3100677"/>
            <a:ext cx="749620" cy="205890"/>
          </a:xfrm>
          <a:prstGeom prst="rect">
            <a:avLst/>
          </a:prstGeom>
          <a:noFill/>
        </p:spPr>
        <p:txBody>
          <a:bodyPr wrap="square">
            <a:spAutoFit/>
          </a:bodyPr>
          <a:lstStyle/>
          <a:p>
            <a:pPr algn="ctr" defTabSz="844083">
              <a:defRPr/>
            </a:pPr>
            <a:r>
              <a:rPr lang="ja-JP" altLang="en-US" sz="738" dirty="0">
                <a:solidFill>
                  <a:prstClr val="black"/>
                </a:solidFill>
              </a:rPr>
              <a:t>医療圏の順位</a:t>
            </a:r>
          </a:p>
        </p:txBody>
      </p:sp>
      <p:sp>
        <p:nvSpPr>
          <p:cNvPr id="57" name="正方形/長方形 56"/>
          <p:cNvSpPr/>
          <p:nvPr/>
        </p:nvSpPr>
        <p:spPr>
          <a:xfrm>
            <a:off x="5553257" y="3100677"/>
            <a:ext cx="417730" cy="319446"/>
          </a:xfrm>
          <a:prstGeom prst="rect">
            <a:avLst/>
          </a:prstGeom>
          <a:noFill/>
        </p:spPr>
        <p:txBody>
          <a:bodyPr wrap="square">
            <a:spAutoFit/>
          </a:bodyPr>
          <a:lstStyle/>
          <a:p>
            <a:pPr algn="ctr" defTabSz="844083">
              <a:defRPr/>
            </a:pPr>
            <a:r>
              <a:rPr lang="en-US" altLang="ja-JP" sz="738" dirty="0">
                <a:solidFill>
                  <a:prstClr val="black"/>
                </a:solidFill>
              </a:rPr>
              <a:t>335</a:t>
            </a:r>
            <a:r>
              <a:rPr lang="ja-JP" altLang="en-US" sz="738" dirty="0">
                <a:solidFill>
                  <a:prstClr val="black"/>
                </a:solidFill>
              </a:rPr>
              <a:t>位</a:t>
            </a:r>
          </a:p>
        </p:txBody>
      </p:sp>
      <p:sp>
        <p:nvSpPr>
          <p:cNvPr id="58" name="正方形/長方形 57"/>
          <p:cNvSpPr/>
          <p:nvPr/>
        </p:nvSpPr>
        <p:spPr>
          <a:xfrm>
            <a:off x="5836445" y="3100677"/>
            <a:ext cx="417730" cy="319446"/>
          </a:xfrm>
          <a:prstGeom prst="rect">
            <a:avLst/>
          </a:prstGeom>
          <a:noFill/>
        </p:spPr>
        <p:txBody>
          <a:bodyPr wrap="square">
            <a:spAutoFit/>
          </a:bodyPr>
          <a:lstStyle/>
          <a:p>
            <a:pPr algn="ctr" defTabSz="844083">
              <a:defRPr/>
            </a:pPr>
            <a:r>
              <a:rPr lang="en-US" altLang="ja-JP" sz="738" dirty="0">
                <a:solidFill>
                  <a:prstClr val="black"/>
                </a:solidFill>
              </a:rPr>
              <a:t>334</a:t>
            </a:r>
            <a:r>
              <a:rPr lang="ja-JP" altLang="en-US" sz="738" dirty="0">
                <a:solidFill>
                  <a:prstClr val="black"/>
                </a:solidFill>
              </a:rPr>
              <a:t>位</a:t>
            </a:r>
          </a:p>
        </p:txBody>
      </p:sp>
      <p:sp>
        <p:nvSpPr>
          <p:cNvPr id="59" name="正方形/長方形 58"/>
          <p:cNvSpPr/>
          <p:nvPr/>
        </p:nvSpPr>
        <p:spPr>
          <a:xfrm>
            <a:off x="6119634" y="3100677"/>
            <a:ext cx="417730" cy="319446"/>
          </a:xfrm>
          <a:prstGeom prst="rect">
            <a:avLst/>
          </a:prstGeom>
          <a:noFill/>
        </p:spPr>
        <p:txBody>
          <a:bodyPr wrap="square">
            <a:spAutoFit/>
          </a:bodyPr>
          <a:lstStyle/>
          <a:p>
            <a:pPr algn="ctr" defTabSz="844083">
              <a:defRPr/>
            </a:pPr>
            <a:r>
              <a:rPr lang="en-US" altLang="ja-JP" sz="738" dirty="0">
                <a:solidFill>
                  <a:prstClr val="black"/>
                </a:solidFill>
              </a:rPr>
              <a:t>333</a:t>
            </a:r>
            <a:r>
              <a:rPr lang="ja-JP" altLang="en-US" sz="738" dirty="0">
                <a:solidFill>
                  <a:prstClr val="black"/>
                </a:solidFill>
              </a:rPr>
              <a:t>位</a:t>
            </a:r>
          </a:p>
        </p:txBody>
      </p:sp>
      <p:sp>
        <p:nvSpPr>
          <p:cNvPr id="60" name="正方形/長方形 59"/>
          <p:cNvSpPr/>
          <p:nvPr/>
        </p:nvSpPr>
        <p:spPr>
          <a:xfrm>
            <a:off x="7814105" y="3100677"/>
            <a:ext cx="417730" cy="205890"/>
          </a:xfrm>
          <a:prstGeom prst="rect">
            <a:avLst/>
          </a:prstGeom>
          <a:noFill/>
        </p:spPr>
        <p:txBody>
          <a:bodyPr wrap="square">
            <a:spAutoFit/>
          </a:bodyPr>
          <a:lstStyle/>
          <a:p>
            <a:pPr algn="ctr" defTabSz="844083">
              <a:defRPr/>
            </a:pPr>
            <a:r>
              <a:rPr lang="ja-JP" altLang="en-US" sz="738" dirty="0">
                <a:solidFill>
                  <a:prstClr val="black"/>
                </a:solidFill>
              </a:rPr>
              <a:t>３位</a:t>
            </a:r>
          </a:p>
        </p:txBody>
      </p:sp>
      <p:sp>
        <p:nvSpPr>
          <p:cNvPr id="61" name="正方形/長方形 60"/>
          <p:cNvSpPr/>
          <p:nvPr/>
        </p:nvSpPr>
        <p:spPr>
          <a:xfrm>
            <a:off x="8097293" y="3100677"/>
            <a:ext cx="417730" cy="205890"/>
          </a:xfrm>
          <a:prstGeom prst="rect">
            <a:avLst/>
          </a:prstGeom>
          <a:noFill/>
        </p:spPr>
        <p:txBody>
          <a:bodyPr wrap="square">
            <a:spAutoFit/>
          </a:bodyPr>
          <a:lstStyle/>
          <a:p>
            <a:pPr algn="ctr" defTabSz="844083">
              <a:defRPr/>
            </a:pPr>
            <a:r>
              <a:rPr lang="ja-JP" altLang="en-US" sz="738" dirty="0">
                <a:solidFill>
                  <a:prstClr val="black"/>
                </a:solidFill>
              </a:rPr>
              <a:t>２位</a:t>
            </a:r>
          </a:p>
        </p:txBody>
      </p:sp>
      <p:sp>
        <p:nvSpPr>
          <p:cNvPr id="62" name="正方形/長方形 61"/>
          <p:cNvSpPr/>
          <p:nvPr/>
        </p:nvSpPr>
        <p:spPr>
          <a:xfrm>
            <a:off x="8380482" y="3100677"/>
            <a:ext cx="417730" cy="205890"/>
          </a:xfrm>
          <a:prstGeom prst="rect">
            <a:avLst/>
          </a:prstGeom>
          <a:noFill/>
        </p:spPr>
        <p:txBody>
          <a:bodyPr wrap="square">
            <a:spAutoFit/>
          </a:bodyPr>
          <a:lstStyle/>
          <a:p>
            <a:pPr algn="ctr" defTabSz="844083">
              <a:defRPr/>
            </a:pPr>
            <a:r>
              <a:rPr lang="ja-JP" altLang="en-US" sz="738" dirty="0">
                <a:solidFill>
                  <a:prstClr val="black"/>
                </a:solidFill>
              </a:rPr>
              <a:t>１位</a:t>
            </a:r>
          </a:p>
        </p:txBody>
      </p:sp>
      <p:sp>
        <p:nvSpPr>
          <p:cNvPr id="63" name="正方形/長方形 62"/>
          <p:cNvSpPr/>
          <p:nvPr/>
        </p:nvSpPr>
        <p:spPr>
          <a:xfrm>
            <a:off x="5647415" y="2862725"/>
            <a:ext cx="479783" cy="241476"/>
          </a:xfrm>
          <a:prstGeom prst="rect">
            <a:avLst/>
          </a:prstGeom>
          <a:noFill/>
        </p:spPr>
        <p:txBody>
          <a:bodyPr wrap="square">
            <a:spAutoFit/>
          </a:bodyPr>
          <a:lstStyle/>
          <a:p>
            <a:pPr defTabSz="844083">
              <a:defRPr/>
            </a:pPr>
            <a:r>
              <a:rPr lang="ja-JP" altLang="en-US" sz="969" b="1" dirty="0">
                <a:solidFill>
                  <a:prstClr val="black"/>
                </a:solidFill>
              </a:rPr>
              <a:t>小</a:t>
            </a:r>
            <a:endParaRPr lang="ja-JP" altLang="en-US" sz="738" b="1" dirty="0">
              <a:solidFill>
                <a:prstClr val="black"/>
              </a:solidFill>
            </a:endParaRPr>
          </a:p>
        </p:txBody>
      </p:sp>
      <p:sp>
        <p:nvSpPr>
          <p:cNvPr id="64" name="正方形/長方形 63"/>
          <p:cNvSpPr/>
          <p:nvPr/>
        </p:nvSpPr>
        <p:spPr>
          <a:xfrm>
            <a:off x="8157636" y="2862725"/>
            <a:ext cx="553145" cy="241476"/>
          </a:xfrm>
          <a:prstGeom prst="rect">
            <a:avLst/>
          </a:prstGeom>
          <a:noFill/>
        </p:spPr>
        <p:txBody>
          <a:bodyPr wrap="square">
            <a:spAutoFit/>
          </a:bodyPr>
          <a:lstStyle/>
          <a:p>
            <a:pPr algn="r" defTabSz="844083">
              <a:defRPr/>
            </a:pPr>
            <a:r>
              <a:rPr lang="ja-JP" altLang="en-US" sz="969" b="1" dirty="0">
                <a:solidFill>
                  <a:prstClr val="black"/>
                </a:solidFill>
              </a:rPr>
              <a:t>大</a:t>
            </a:r>
          </a:p>
        </p:txBody>
      </p:sp>
      <p:sp>
        <p:nvSpPr>
          <p:cNvPr id="65" name="正方形/長方形 64"/>
          <p:cNvSpPr/>
          <p:nvPr/>
        </p:nvSpPr>
        <p:spPr>
          <a:xfrm>
            <a:off x="5914505" y="2830430"/>
            <a:ext cx="827901" cy="433004"/>
          </a:xfrm>
          <a:prstGeom prst="rect">
            <a:avLst/>
          </a:prstGeom>
          <a:noFill/>
        </p:spPr>
        <p:txBody>
          <a:bodyPr wrap="square">
            <a:spAutoFit/>
          </a:bodyPr>
          <a:lstStyle/>
          <a:p>
            <a:pPr defTabSz="844083">
              <a:defRPr/>
            </a:pPr>
            <a:r>
              <a:rPr lang="ja-JP" altLang="en-US" sz="738" dirty="0">
                <a:solidFill>
                  <a:prstClr val="black"/>
                </a:solidFill>
              </a:rPr>
              <a:t>下位○％</a:t>
            </a:r>
            <a:endParaRPr lang="en-US" altLang="ja-JP" sz="738" dirty="0">
              <a:solidFill>
                <a:prstClr val="black"/>
              </a:solidFill>
            </a:endParaRPr>
          </a:p>
          <a:p>
            <a:pPr defTabSz="844083">
              <a:defRPr/>
            </a:pPr>
            <a:r>
              <a:rPr lang="ja-JP" altLang="en-US" sz="738" dirty="0">
                <a:solidFill>
                  <a:prstClr val="black"/>
                </a:solidFill>
              </a:rPr>
              <a:t>⇒医師少数区域</a:t>
            </a:r>
          </a:p>
        </p:txBody>
      </p:sp>
      <p:sp>
        <p:nvSpPr>
          <p:cNvPr id="66" name="正方形/長方形 65"/>
          <p:cNvSpPr/>
          <p:nvPr/>
        </p:nvSpPr>
        <p:spPr>
          <a:xfrm>
            <a:off x="7609019" y="2830430"/>
            <a:ext cx="827901" cy="433004"/>
          </a:xfrm>
          <a:prstGeom prst="rect">
            <a:avLst/>
          </a:prstGeom>
          <a:noFill/>
        </p:spPr>
        <p:txBody>
          <a:bodyPr wrap="square">
            <a:spAutoFit/>
          </a:bodyPr>
          <a:lstStyle/>
          <a:p>
            <a:pPr defTabSz="844083">
              <a:defRPr/>
            </a:pPr>
            <a:r>
              <a:rPr lang="ja-JP" altLang="en-US" sz="738" dirty="0">
                <a:solidFill>
                  <a:prstClr val="black"/>
                </a:solidFill>
              </a:rPr>
              <a:t>上位○％</a:t>
            </a:r>
            <a:endParaRPr lang="en-US" altLang="ja-JP" sz="738" dirty="0">
              <a:solidFill>
                <a:prstClr val="black"/>
              </a:solidFill>
            </a:endParaRPr>
          </a:p>
          <a:p>
            <a:pPr defTabSz="844083">
              <a:defRPr/>
            </a:pPr>
            <a:r>
              <a:rPr lang="ja-JP" altLang="en-US" sz="738" dirty="0">
                <a:solidFill>
                  <a:prstClr val="black"/>
                </a:solidFill>
              </a:rPr>
              <a:t>⇒医師多数区域</a:t>
            </a:r>
          </a:p>
        </p:txBody>
      </p:sp>
      <p:cxnSp>
        <p:nvCxnSpPr>
          <p:cNvPr id="67" name="直線コネクタ 66"/>
          <p:cNvCxnSpPr/>
          <p:nvPr/>
        </p:nvCxnSpPr>
        <p:spPr>
          <a:xfrm>
            <a:off x="6744673" y="2844668"/>
            <a:ext cx="0" cy="2639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7605408" y="2844668"/>
            <a:ext cx="0" cy="26394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6962675" y="3100677"/>
            <a:ext cx="417730" cy="205890"/>
          </a:xfrm>
          <a:prstGeom prst="rect">
            <a:avLst/>
          </a:prstGeom>
          <a:noFill/>
        </p:spPr>
        <p:txBody>
          <a:bodyPr wrap="square">
            <a:spAutoFit/>
          </a:bodyPr>
          <a:lstStyle/>
          <a:p>
            <a:pPr algn="ctr" defTabSz="844083">
              <a:defRPr/>
            </a:pPr>
            <a:r>
              <a:rPr lang="ja-JP" altLang="en-US" sz="738" dirty="0">
                <a:solidFill>
                  <a:prstClr val="black"/>
                </a:solidFill>
              </a:rPr>
              <a:t>・・・</a:t>
            </a:r>
          </a:p>
        </p:txBody>
      </p:sp>
      <p:sp>
        <p:nvSpPr>
          <p:cNvPr id="70" name="正方形/長方形 69"/>
          <p:cNvSpPr/>
          <p:nvPr/>
        </p:nvSpPr>
        <p:spPr>
          <a:xfrm>
            <a:off x="1374" y="926142"/>
            <a:ext cx="9018343" cy="46430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1" name="テキスト ボックス 70"/>
          <p:cNvSpPr txBox="1"/>
          <p:nvPr/>
        </p:nvSpPr>
        <p:spPr>
          <a:xfrm>
            <a:off x="18840" y="945484"/>
            <a:ext cx="606919" cy="444963"/>
          </a:xfrm>
          <a:prstGeom prst="rect">
            <a:avLst/>
          </a:prstGeom>
          <a:solidFill>
            <a:schemeClr val="accent6">
              <a:lumMod val="60000"/>
              <a:lumOff val="40000"/>
            </a:schemeClr>
          </a:solidFill>
        </p:spPr>
        <p:txBody>
          <a:bodyPr wrap="square" lIns="84354" tIns="42177" rIns="84354" bIns="42177" rtlCol="0" anchor="ctr">
            <a:noAutofit/>
          </a:bodyPr>
          <a:lstStyle/>
          <a:p>
            <a:pPr defTabSz="843561">
              <a:defRPr/>
            </a:pPr>
            <a:r>
              <a:rPr lang="ja-JP" altLang="en-US" sz="1477" b="1" dirty="0">
                <a:solidFill>
                  <a:prstClr val="black"/>
                </a:solidFill>
                <a:latin typeface="ＭＳ Ｐゴシック" panose="020B0600070205080204" pitchFamily="50" charset="-128"/>
              </a:rPr>
              <a:t>背景</a:t>
            </a:r>
          </a:p>
        </p:txBody>
      </p:sp>
      <p:sp>
        <p:nvSpPr>
          <p:cNvPr id="72" name="テキスト ボックス 71"/>
          <p:cNvSpPr txBox="1"/>
          <p:nvPr/>
        </p:nvSpPr>
        <p:spPr>
          <a:xfrm>
            <a:off x="819938" y="941968"/>
            <a:ext cx="7173759" cy="490006"/>
          </a:xfrm>
          <a:prstGeom prst="rect">
            <a:avLst/>
          </a:prstGeom>
          <a:noFill/>
        </p:spPr>
        <p:txBody>
          <a:bodyPr wrap="none" rtlCol="0" anchor="ctr">
            <a:spAutoFit/>
          </a:bodyPr>
          <a:lstStyle/>
          <a:p>
            <a:pP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 人口</a:t>
            </a:r>
            <a:r>
              <a:rPr lang="en-US" altLang="ja-JP" sz="1292" b="1" dirty="0">
                <a:solidFill>
                  <a:prstClr val="black"/>
                </a:solidFill>
                <a:latin typeface="メイリオ" panose="020B0604030504040204" pitchFamily="50" charset="-128"/>
                <a:ea typeface="メイリオ" panose="020B0604030504040204" pitchFamily="50" charset="-128"/>
              </a:rPr>
              <a:t>10</a:t>
            </a:r>
            <a:r>
              <a:rPr lang="ja-JP" altLang="en-US" sz="1292" b="1" dirty="0">
                <a:solidFill>
                  <a:prstClr val="black"/>
                </a:solidFill>
                <a:latin typeface="メイリオ" panose="020B0604030504040204" pitchFamily="50" charset="-128"/>
                <a:ea typeface="メイリオ" panose="020B0604030504040204" pitchFamily="50" charset="-128"/>
              </a:rPr>
              <a:t>万人対医師数は、医師の偏在の状況を十分に反映した指標となっていない。</a:t>
            </a:r>
            <a:endParaRPr lang="en-US" altLang="ja-JP" sz="1292" b="1"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1292" b="1" dirty="0">
                <a:solidFill>
                  <a:prstClr val="black"/>
                </a:solidFill>
                <a:latin typeface="メイリオ" panose="020B0604030504040204" pitchFamily="50" charset="-128"/>
                <a:ea typeface="メイリオ" panose="020B0604030504040204" pitchFamily="50" charset="-128"/>
              </a:rPr>
              <a:t>・ 都道府県が主体的・実効的に医師確保対策を行うことができる体制が十分に整っていない。</a:t>
            </a:r>
            <a:endParaRPr lang="en-US" altLang="ja-JP" sz="1292" b="1" dirty="0">
              <a:solidFill>
                <a:prstClr val="black"/>
              </a:solidFill>
              <a:latin typeface="メイリオ" panose="020B0604030504040204" pitchFamily="50" charset="-128"/>
              <a:ea typeface="メイリオ" panose="020B0604030504040204" pitchFamily="50" charset="-128"/>
            </a:endParaRPr>
          </a:p>
        </p:txBody>
      </p:sp>
      <p:sp>
        <p:nvSpPr>
          <p:cNvPr id="73" name="正方形/長方形 72"/>
          <p:cNvSpPr/>
          <p:nvPr/>
        </p:nvSpPr>
        <p:spPr>
          <a:xfrm>
            <a:off x="788912" y="2642792"/>
            <a:ext cx="2739468" cy="227306"/>
          </a:xfrm>
          <a:prstGeom prst="rect">
            <a:avLst/>
          </a:prstGeom>
          <a:noFill/>
        </p:spPr>
        <p:txBody>
          <a:bodyPr wrap="square">
            <a:spAutoFit/>
          </a:bodyPr>
          <a:lstStyle/>
          <a:p>
            <a:pPr algn="ctr" defTabSz="842406">
              <a:spcAft>
                <a:spcPts val="554"/>
              </a:spcAft>
              <a:defRPr/>
            </a:pPr>
            <a:r>
              <a:rPr lang="ja-JP" altLang="en-US" sz="877"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医師偏在指標で考慮すべき「５要素」</a:t>
            </a:r>
            <a:endParaRPr lang="en-US" altLang="ja-JP" sz="738"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1375" y="1559650"/>
            <a:ext cx="9018343" cy="180798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5" name="正方形/長方形 74"/>
          <p:cNvSpPr/>
          <p:nvPr/>
        </p:nvSpPr>
        <p:spPr>
          <a:xfrm>
            <a:off x="3109779" y="4708950"/>
            <a:ext cx="2815543" cy="69135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6" name="テキスト ボックス 75"/>
          <p:cNvSpPr txBox="1"/>
          <p:nvPr/>
        </p:nvSpPr>
        <p:spPr>
          <a:xfrm>
            <a:off x="3312037" y="3970527"/>
            <a:ext cx="2397018" cy="490006"/>
          </a:xfrm>
          <a:prstGeom prst="rect">
            <a:avLst/>
          </a:prstGeom>
          <a:noFill/>
        </p:spPr>
        <p:txBody>
          <a:bodyPr wrap="square" rtlCol="0">
            <a:spAutoFit/>
          </a:bodyPr>
          <a:lstStyle/>
          <a:p>
            <a:pPr algn="ctr" defTabSz="844083">
              <a:defRPr/>
            </a:pPr>
            <a:r>
              <a:rPr lang="ja-JP" altLang="ja-JP" sz="1292" b="1" dirty="0">
                <a:solidFill>
                  <a:prstClr val="black"/>
                </a:solidFill>
                <a:latin typeface="メイリオ" panose="020B0604030504040204" pitchFamily="50" charset="-128"/>
                <a:ea typeface="メイリオ" panose="020B0604030504040204" pitchFamily="50" charset="-128"/>
              </a:rPr>
              <a:t>確保すべき医師の数の</a:t>
            </a:r>
            <a:r>
              <a:rPr lang="ja-JP" altLang="en-US" sz="1292" b="1" dirty="0">
                <a:solidFill>
                  <a:prstClr val="black"/>
                </a:solidFill>
                <a:latin typeface="メイリオ" panose="020B0604030504040204" pitchFamily="50" charset="-128"/>
                <a:ea typeface="メイリオ" panose="020B0604030504040204" pitchFamily="50" charset="-128"/>
              </a:rPr>
              <a:t>目標（目標医師数）</a:t>
            </a:r>
            <a:endParaRPr lang="ja-JP" altLang="ja-JP" sz="1292" b="1" dirty="0">
              <a:solidFill>
                <a:prstClr val="black"/>
              </a:solidFill>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3195424" y="4369683"/>
            <a:ext cx="2630246" cy="248530"/>
          </a:xfrm>
          <a:prstGeom prst="rect">
            <a:avLst/>
          </a:prstGeom>
          <a:noFill/>
        </p:spPr>
        <p:txBody>
          <a:bodyPr wrap="square" rtlCol="0">
            <a:spAutoFit/>
          </a:bodyPr>
          <a:lstStyle/>
          <a:p>
            <a:pPr algn="ctr" defTabSz="844083">
              <a:defRPr/>
            </a:pPr>
            <a:r>
              <a:rPr lang="ja-JP" altLang="en-US" sz="1015" dirty="0">
                <a:solidFill>
                  <a:prstClr val="black"/>
                </a:solidFill>
              </a:rPr>
              <a:t>（三次医療圏、二次医療圏ごとに策定）</a:t>
            </a:r>
            <a:endParaRPr lang="en-US" altLang="ja-JP" sz="1015" dirty="0">
              <a:solidFill>
                <a:prstClr val="black"/>
              </a:solidFill>
            </a:endParaRPr>
          </a:p>
        </p:txBody>
      </p:sp>
      <p:sp>
        <p:nvSpPr>
          <p:cNvPr id="78" name="正方形/長方形 77"/>
          <p:cNvSpPr/>
          <p:nvPr/>
        </p:nvSpPr>
        <p:spPr bwMode="white">
          <a:xfrm>
            <a:off x="3095610" y="4777959"/>
            <a:ext cx="2834337" cy="553768"/>
          </a:xfrm>
          <a:prstGeom prst="rect">
            <a:avLst/>
          </a:prstGeom>
          <a:noFill/>
          <a:ln>
            <a:noFill/>
          </a:ln>
        </p:spPr>
        <p:txBody>
          <a:bodyPr wrap="square" lIns="84354" tIns="42177" rIns="84354" bIns="42177" anchor="t">
            <a:spAutoFit/>
          </a:bodyPr>
          <a:lstStyle/>
          <a:p>
            <a:pPr algn="ctr" defTabSz="843556">
              <a:defRPr/>
            </a:pPr>
            <a:r>
              <a:rPr lang="ja-JP" altLang="en-US" sz="1015" spc="-18" dirty="0">
                <a:solidFill>
                  <a:prstClr val="black"/>
                </a:solidFill>
                <a:latin typeface="ＭＳ Ｐゴシック" panose="020B0600070205080204" pitchFamily="50" charset="-128"/>
              </a:rPr>
              <a:t>医師確保計画策定時に、３年間の計画期間の終了時点で確保すべき目標医師数を、医師偏在指</a:t>
            </a:r>
            <a:endParaRPr lang="en-US" altLang="ja-JP" sz="1015" spc="-18" dirty="0">
              <a:solidFill>
                <a:prstClr val="black"/>
              </a:solidFill>
              <a:latin typeface="ＭＳ Ｐゴシック" panose="020B0600070205080204" pitchFamily="50" charset="-128"/>
            </a:endParaRPr>
          </a:p>
          <a:p>
            <a:pPr defTabSz="843556">
              <a:defRPr/>
            </a:pPr>
            <a:r>
              <a:rPr lang="ja-JP" altLang="en-US" sz="1015" spc="-18" dirty="0">
                <a:solidFill>
                  <a:prstClr val="black"/>
                </a:solidFill>
                <a:latin typeface="ＭＳ Ｐゴシック" panose="020B0600070205080204" pitchFamily="50" charset="-128"/>
              </a:rPr>
              <a:t>　標を踏まえて算出する。</a:t>
            </a:r>
          </a:p>
        </p:txBody>
      </p:sp>
      <p:sp>
        <p:nvSpPr>
          <p:cNvPr id="79" name="正方形/長方形 78"/>
          <p:cNvSpPr/>
          <p:nvPr/>
        </p:nvSpPr>
        <p:spPr>
          <a:xfrm>
            <a:off x="3095771" y="3919738"/>
            <a:ext cx="2829551" cy="14829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0" name="二等辺三角形 79"/>
          <p:cNvSpPr/>
          <p:nvPr/>
        </p:nvSpPr>
        <p:spPr>
          <a:xfrm rot="10800000">
            <a:off x="4244567" y="3408558"/>
            <a:ext cx="557586" cy="13214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1" name="正方形/長方形 80"/>
          <p:cNvSpPr/>
          <p:nvPr/>
        </p:nvSpPr>
        <p:spPr>
          <a:xfrm>
            <a:off x="1374" y="926142"/>
            <a:ext cx="9018343" cy="464304"/>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2" name="二等辺三角形 81"/>
          <p:cNvSpPr/>
          <p:nvPr/>
        </p:nvSpPr>
        <p:spPr>
          <a:xfrm rot="10800000">
            <a:off x="4244567" y="1431409"/>
            <a:ext cx="557586" cy="1034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3" name="右矢印 82"/>
          <p:cNvSpPr/>
          <p:nvPr/>
        </p:nvSpPr>
        <p:spPr>
          <a:xfrm>
            <a:off x="2910922" y="4009950"/>
            <a:ext cx="253385" cy="26952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84" name="右矢印 83"/>
          <p:cNvSpPr/>
          <p:nvPr/>
        </p:nvSpPr>
        <p:spPr>
          <a:xfrm>
            <a:off x="5873399" y="4009950"/>
            <a:ext cx="253385" cy="269522"/>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pic>
        <p:nvPicPr>
          <p:cNvPr id="85" name="図 84"/>
          <p:cNvPicPr>
            <a:picLocks noChangeAspect="1"/>
          </p:cNvPicPr>
          <p:nvPr/>
        </p:nvPicPr>
        <p:blipFill>
          <a:blip/>
          <a:stretch>
            <a:fillRect/>
          </a:stretch>
        </p:blipFill>
        <p:spPr>
          <a:xfrm>
            <a:off x="222445" y="5935064"/>
            <a:ext cx="4249098" cy="903843"/>
          </a:xfrm>
          <a:prstGeom prst="rect">
            <a:avLst/>
          </a:prstGeom>
          <a:solidFill>
            <a:schemeClr val="bg1"/>
          </a:solidFill>
        </p:spPr>
      </p:pic>
      <p:sp>
        <p:nvSpPr>
          <p:cNvPr id="86" name="二等辺三角形 85"/>
          <p:cNvSpPr/>
          <p:nvPr/>
        </p:nvSpPr>
        <p:spPr>
          <a:xfrm rot="10800000">
            <a:off x="4244567" y="5540323"/>
            <a:ext cx="557586" cy="10347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graphicFrame>
        <p:nvGraphicFramePr>
          <p:cNvPr id="88" name="表 87"/>
          <p:cNvGraphicFramePr>
            <a:graphicFrameLocks noGrp="1"/>
          </p:cNvGraphicFramePr>
          <p:nvPr>
            <p:extLst>
              <p:ext uri="{D42A27DB-BD31-4B8C-83A1-F6EECF244321}">
                <p14:modId xmlns:p14="http://schemas.microsoft.com/office/powerpoint/2010/main" val="2760361395"/>
              </p:ext>
            </p:extLst>
          </p:nvPr>
        </p:nvGraphicFramePr>
        <p:xfrm>
          <a:off x="7026652" y="584048"/>
          <a:ext cx="2034638" cy="427306"/>
        </p:xfrm>
        <a:graphic>
          <a:graphicData uri="http://schemas.openxmlformats.org/drawingml/2006/table">
            <a:tbl>
              <a:tblPr firstRow="1" bandRow="1">
                <a:tableStyleId>{5940675A-B579-460E-94D1-54222C63F5DA}</a:tableStyleId>
              </a:tblPr>
              <a:tblGrid>
                <a:gridCol w="2034638">
                  <a:extLst>
                    <a:ext uri="{9D8B030D-6E8A-4147-A177-3AD203B41FA5}">
                      <a16:colId xmlns="" xmlns:a16="http://schemas.microsoft.com/office/drawing/2014/main" val="20000"/>
                    </a:ext>
                  </a:extLst>
                </a:gridCol>
              </a:tblGrid>
              <a:tr h="400929">
                <a:tc>
                  <a:txBody>
                    <a:bodyPr/>
                    <a:lstStyle/>
                    <a:p>
                      <a:pPr>
                        <a:lnSpc>
                          <a:spcPts val="900"/>
                        </a:lnSpc>
                      </a:pPr>
                      <a:r>
                        <a:rPr kumimoji="1" lang="ja-JP" altLang="en-US" sz="700" dirty="0">
                          <a:latin typeface="+mn-ea"/>
                          <a:ea typeface="+mn-ea"/>
                        </a:rPr>
                        <a:t>医療従事者の需給に関する検討会</a:t>
                      </a:r>
                      <a:endParaRPr kumimoji="1" lang="en-US" altLang="ja-JP" sz="700" dirty="0">
                        <a:latin typeface="+mn-ea"/>
                        <a:ea typeface="+mn-ea"/>
                      </a:endParaRPr>
                    </a:p>
                    <a:p>
                      <a:pPr>
                        <a:lnSpc>
                          <a:spcPts val="900"/>
                        </a:lnSpc>
                      </a:pPr>
                      <a:r>
                        <a:rPr kumimoji="1" lang="ja-JP" altLang="en-US" sz="700" dirty="0">
                          <a:latin typeface="+mn-ea"/>
                          <a:ea typeface="+mn-ea"/>
                        </a:rPr>
                        <a:t>第</a:t>
                      </a:r>
                      <a:r>
                        <a:rPr kumimoji="1" lang="en-US" altLang="ja-JP" sz="700" dirty="0">
                          <a:latin typeface="+mn-ea"/>
                          <a:ea typeface="+mn-ea"/>
                        </a:rPr>
                        <a:t>23</a:t>
                      </a:r>
                      <a:r>
                        <a:rPr kumimoji="1" lang="ja-JP" altLang="en-US" sz="700" dirty="0">
                          <a:latin typeface="+mn-ea"/>
                          <a:ea typeface="+mn-ea"/>
                        </a:rPr>
                        <a:t>回　医師需給分科会（平成</a:t>
                      </a:r>
                      <a:r>
                        <a:rPr kumimoji="1" lang="en-US" altLang="ja-JP" sz="700" dirty="0">
                          <a:latin typeface="+mn-ea"/>
                          <a:ea typeface="+mn-ea"/>
                        </a:rPr>
                        <a:t>30</a:t>
                      </a:r>
                      <a:r>
                        <a:rPr kumimoji="1" lang="ja-JP" altLang="en-US" sz="700" dirty="0">
                          <a:latin typeface="+mn-ea"/>
                          <a:ea typeface="+mn-ea"/>
                        </a:rPr>
                        <a:t>年</a:t>
                      </a:r>
                      <a:r>
                        <a:rPr kumimoji="1" lang="en-US" altLang="ja-JP" sz="700" dirty="0">
                          <a:latin typeface="+mn-ea"/>
                          <a:ea typeface="+mn-ea"/>
                        </a:rPr>
                        <a:t>10</a:t>
                      </a:r>
                      <a:r>
                        <a:rPr kumimoji="1" lang="ja-JP" altLang="en-US" sz="700" dirty="0">
                          <a:latin typeface="+mn-ea"/>
                          <a:ea typeface="+mn-ea"/>
                        </a:rPr>
                        <a:t>月</a:t>
                      </a:r>
                      <a:r>
                        <a:rPr kumimoji="1" lang="en-US" altLang="ja-JP" sz="700" dirty="0">
                          <a:latin typeface="+mn-ea"/>
                          <a:ea typeface="+mn-ea"/>
                        </a:rPr>
                        <a:t>24</a:t>
                      </a:r>
                      <a:r>
                        <a:rPr kumimoji="1" lang="ja-JP" altLang="en-US" sz="700" dirty="0">
                          <a:latin typeface="+mn-ea"/>
                          <a:ea typeface="+mn-ea"/>
                        </a:rPr>
                        <a:t>日）</a:t>
                      </a:r>
                      <a:endParaRPr kumimoji="1" lang="en-US" altLang="ja-JP" sz="700" dirty="0">
                        <a:latin typeface="+mn-ea"/>
                        <a:ea typeface="+mn-ea"/>
                      </a:endParaRPr>
                    </a:p>
                    <a:p>
                      <a:pPr>
                        <a:lnSpc>
                          <a:spcPts val="900"/>
                        </a:lnSpc>
                      </a:pPr>
                      <a:r>
                        <a:rPr kumimoji="1" lang="ja-JP" altLang="en-US" sz="700" dirty="0">
                          <a:latin typeface="+mn-ea"/>
                          <a:ea typeface="+mn-ea"/>
                        </a:rPr>
                        <a:t>資料１（抜粋・一部改変）</a:t>
                      </a:r>
                    </a:p>
                  </a:txBody>
                  <a:tcPr marL="84406" marR="84406" marT="42203" marB="42203" anchor="ctr">
                    <a:solidFill>
                      <a:schemeClr val="bg1"/>
                    </a:solidFill>
                  </a:tcPr>
                </a:tc>
                <a:extLst>
                  <a:ext uri="{0D108BD9-81ED-4DB2-BD59-A6C34878D82A}">
                    <a16:rowId xmlns="" xmlns:a16="http://schemas.microsoft.com/office/drawing/2014/main" val="10000"/>
                  </a:ext>
                </a:extLst>
              </a:tr>
            </a:tbl>
          </a:graphicData>
        </a:graphic>
      </p:graphicFrame>
      <p:sp>
        <p:nvSpPr>
          <p:cNvPr id="2" name="スライド番号プレースホルダー 1"/>
          <p:cNvSpPr>
            <a:spLocks noGrp="1"/>
          </p:cNvSpPr>
          <p:nvPr>
            <p:ph type="sldNum" sz="quarter" idx="12"/>
          </p:nvPr>
        </p:nvSpPr>
        <p:spPr>
          <a:xfrm>
            <a:off x="6901594" y="6417708"/>
            <a:ext cx="2133600" cy="365125"/>
          </a:xfrm>
        </p:spPr>
        <p:txBody>
          <a:bodyPr/>
          <a:lstStyle/>
          <a:p>
            <a:fld id="{A9848611-8FAA-4BFC-BAAD-33CAF1A3E273}" type="slidenum">
              <a:rPr kumimoji="1" lang="ja-JP" altLang="en-US" sz="1800" smtClean="0">
                <a:solidFill>
                  <a:schemeClr val="tx1"/>
                </a:solidFill>
              </a:rPr>
              <a:t>36</a:t>
            </a:fld>
            <a:endParaRPr kumimoji="1" lang="ja-JP" altLang="en-US" sz="1800" dirty="0">
              <a:solidFill>
                <a:schemeClr val="tx1"/>
              </a:solidFill>
            </a:endParaRPr>
          </a:p>
        </p:txBody>
      </p:sp>
      <p:sp>
        <p:nvSpPr>
          <p:cNvPr id="8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0" name="タイトル 1">
            <a:extLst>
              <a:ext uri="{FF2B5EF4-FFF2-40B4-BE49-F238E27FC236}">
                <a16:creationId xmlns="" xmlns:a16="http://schemas.microsoft.com/office/drawing/2014/main" id="{30BE5A27-A407-4A14-A9BE-5866682C3C6B}"/>
              </a:ext>
            </a:extLst>
          </p:cNvPr>
          <p:cNvSpPr txBox="1">
            <a:spLocks/>
          </p:cNvSpPr>
          <p:nvPr/>
        </p:nvSpPr>
        <p:spPr>
          <a:xfrm>
            <a:off x="300963" y="3695"/>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12379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6752" y="1758018"/>
            <a:ext cx="9018343" cy="157189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 name="正方形/長方形 3"/>
          <p:cNvSpPr/>
          <p:nvPr/>
        </p:nvSpPr>
        <p:spPr>
          <a:xfrm>
            <a:off x="-21405" y="3482155"/>
            <a:ext cx="9018343" cy="1819867"/>
          </a:xfrm>
          <a:prstGeom prst="rect">
            <a:avLst/>
          </a:prstGeom>
          <a:solidFill>
            <a:srgbClr val="FF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5" name="正方形/長方形 4"/>
          <p:cNvSpPr/>
          <p:nvPr/>
        </p:nvSpPr>
        <p:spPr>
          <a:xfrm>
            <a:off x="-36752" y="3491771"/>
            <a:ext cx="9018343" cy="26584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561">
              <a:defRPr/>
            </a:pPr>
            <a:r>
              <a:rPr kumimoji="1" lang="en-US" altLang="ja-JP" sz="1477" b="1" dirty="0">
                <a:solidFill>
                  <a:prstClr val="black"/>
                </a:solidFill>
                <a:latin typeface="Meiryo UI" panose="020B0604030504040204" pitchFamily="50" charset="-128"/>
                <a:ea typeface="Meiryo UI" panose="020B0604030504040204" pitchFamily="50" charset="-128"/>
              </a:rPr>
              <a:t>『</a:t>
            </a:r>
            <a:r>
              <a:rPr kumimoji="1" lang="ja-JP" altLang="en-US" sz="1477" b="1" dirty="0">
                <a:solidFill>
                  <a:prstClr val="black"/>
                </a:solidFill>
                <a:latin typeface="Meiryo UI" panose="020B0604030504040204" pitchFamily="50" charset="-128"/>
                <a:ea typeface="Meiryo UI" panose="020B0604030504040204" pitchFamily="50" charset="-128"/>
              </a:rPr>
              <a:t>医師確保計画</a:t>
            </a:r>
            <a:r>
              <a:rPr kumimoji="1" lang="en-US" altLang="ja-JP" sz="1477" b="1" dirty="0">
                <a:solidFill>
                  <a:prstClr val="black"/>
                </a:solidFill>
                <a:latin typeface="Meiryo UI" panose="020B0604030504040204" pitchFamily="50" charset="-128"/>
                <a:ea typeface="Meiryo UI" panose="020B0604030504040204" pitchFamily="50" charset="-128"/>
              </a:rPr>
              <a:t>』</a:t>
            </a:r>
            <a:r>
              <a:rPr kumimoji="1" lang="ja-JP" altLang="en-US" sz="1477" b="1" dirty="0">
                <a:solidFill>
                  <a:prstClr val="black"/>
                </a:solidFill>
                <a:latin typeface="Meiryo UI" panose="020B0604030504040204" pitchFamily="50" charset="-128"/>
                <a:ea typeface="Meiryo UI" panose="020B0604030504040204" pitchFamily="50" charset="-128"/>
              </a:rPr>
              <a:t>の策定</a:t>
            </a:r>
          </a:p>
        </p:txBody>
      </p:sp>
      <p:sp>
        <p:nvSpPr>
          <p:cNvPr id="6" name="正方形/長方形 5"/>
          <p:cNvSpPr/>
          <p:nvPr/>
        </p:nvSpPr>
        <p:spPr>
          <a:xfrm>
            <a:off x="-19287" y="3493302"/>
            <a:ext cx="9018343" cy="1818337"/>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7" name="正方形/長方形 6"/>
          <p:cNvSpPr/>
          <p:nvPr/>
        </p:nvSpPr>
        <p:spPr>
          <a:xfrm>
            <a:off x="99628" y="3857486"/>
            <a:ext cx="2468322" cy="1113162"/>
          </a:xfrm>
          <a:prstGeom prst="rect">
            <a:avLst/>
          </a:prstGeom>
          <a:solidFill>
            <a:srgbClr val="FFFF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8" name="正方形/長方形 7"/>
          <p:cNvSpPr/>
          <p:nvPr/>
        </p:nvSpPr>
        <p:spPr>
          <a:xfrm>
            <a:off x="5388086" y="3849020"/>
            <a:ext cx="3533089" cy="1397089"/>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711168" y="3857486"/>
            <a:ext cx="2475123" cy="1361176"/>
          </a:xfrm>
          <a:prstGeom prst="rect">
            <a:avLst/>
          </a:prstGeom>
          <a:solidFill>
            <a:schemeClr val="accent2">
              <a:lumMod val="20000"/>
              <a:lumOff val="80000"/>
            </a:schemeClr>
          </a:solid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21405" y="582842"/>
            <a:ext cx="9144000" cy="368929"/>
          </a:xfrm>
          <a:prstGeom prst="rect">
            <a:avLst/>
          </a:prstGeom>
          <a:ln/>
        </p:spPr>
        <p:style>
          <a:lnRef idx="0">
            <a:schemeClr val="accent6"/>
          </a:lnRef>
          <a:fillRef idx="3">
            <a:schemeClr val="accent6"/>
          </a:fillRef>
          <a:effectRef idx="3">
            <a:schemeClr val="accent6"/>
          </a:effectRef>
          <a:fontRef idx="minor">
            <a:schemeClr val="lt1"/>
          </a:fontRef>
        </p:style>
        <p:txBody>
          <a:bodyPr wrap="square" lIns="84354" tIns="42177" rIns="84354" bIns="42177" rtlCol="0" anchor="ctr">
            <a:noAutofit/>
          </a:bodyPr>
          <a:lstStyle/>
          <a:p>
            <a:pPr algn="ctr" defTabSz="843561">
              <a:defRPr/>
            </a:pPr>
            <a:r>
              <a:rPr kumimoji="1" lang="ja-JP" altLang="en-US" sz="2031" b="1" dirty="0">
                <a:solidFill>
                  <a:prstClr val="white"/>
                </a:solidFill>
                <a:latin typeface="Meiryo UI" panose="020B0604030504040204" pitchFamily="50" charset="-128"/>
                <a:ea typeface="Meiryo UI" panose="020B0604030504040204" pitchFamily="50" charset="-128"/>
              </a:rPr>
              <a:t>産科・小児科における医師確保計画を通じた医師偏在対策について</a:t>
            </a:r>
          </a:p>
        </p:txBody>
      </p:sp>
      <p:sp>
        <p:nvSpPr>
          <p:cNvPr id="11" name="正方形/長方形 10"/>
          <p:cNvSpPr/>
          <p:nvPr/>
        </p:nvSpPr>
        <p:spPr bwMode="white">
          <a:xfrm>
            <a:off x="85532" y="4307368"/>
            <a:ext cx="2488146" cy="935150"/>
          </a:xfrm>
          <a:prstGeom prst="rect">
            <a:avLst/>
          </a:prstGeom>
          <a:solidFill>
            <a:schemeClr val="bg1"/>
          </a:solidFill>
          <a:ln>
            <a:noFill/>
          </a:ln>
        </p:spPr>
        <p:txBody>
          <a:bodyPr wrap="square" lIns="84354" tIns="42177" rIns="84354" bIns="42177" anchor="t">
            <a:noAutofit/>
          </a:bodyPr>
          <a:lstStyle/>
          <a:p>
            <a:pPr defTabSz="843556">
              <a:defRPr/>
            </a:pPr>
            <a:r>
              <a:rPr kumimoji="1" lang="ja-JP" altLang="en-US" sz="1015" spc="-18" dirty="0">
                <a:solidFill>
                  <a:prstClr val="black"/>
                </a:solidFill>
                <a:latin typeface="Meiryo UI" panose="020B0604030504040204" pitchFamily="50" charset="-128"/>
                <a:ea typeface="Meiryo UI" panose="020B0604030504040204" pitchFamily="50" charset="-128"/>
              </a:rPr>
              <a:t>医師偏在指標の大小を踏まえ、医療圏の見直し等も含め地域ごとの医師確保の方針を策定。</a:t>
            </a:r>
            <a:endParaRPr kumimoji="1" lang="en-US" altLang="ja-JP" sz="1015" spc="-18"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spc="-28" dirty="0">
                <a:solidFill>
                  <a:prstClr val="black"/>
                </a:solidFill>
                <a:latin typeface="Meiryo UI" panose="020B0604030504040204" pitchFamily="50" charset="-128"/>
                <a:ea typeface="Meiryo UI" panose="020B0604030504040204" pitchFamily="50" charset="-128"/>
              </a:rPr>
              <a:t>　  ・医療圏の見直しや医療圏を越えた連携に</a:t>
            </a:r>
            <a:r>
              <a:rPr kumimoji="1" lang="ja-JP" altLang="en-US" sz="877" spc="-28" dirty="0" err="1">
                <a:solidFill>
                  <a:prstClr val="black"/>
                </a:solidFill>
                <a:latin typeface="Meiryo UI" panose="020B0604030504040204" pitchFamily="50" charset="-128"/>
                <a:ea typeface="Meiryo UI" panose="020B0604030504040204" pitchFamily="50" charset="-128"/>
              </a:rPr>
              <a:t>よっ</a:t>
            </a:r>
            <a:endParaRPr kumimoji="1" lang="en-US" altLang="ja-JP" sz="877" spc="-28"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spc="-28" dirty="0">
                <a:solidFill>
                  <a:prstClr val="black"/>
                </a:solidFill>
                <a:latin typeface="Meiryo UI" panose="020B0604030504040204" pitchFamily="50" charset="-128"/>
                <a:ea typeface="Meiryo UI" panose="020B0604030504040204" pitchFamily="50" charset="-128"/>
              </a:rPr>
              <a:t>    </a:t>
            </a:r>
            <a:r>
              <a:rPr kumimoji="1" lang="ja-JP" altLang="en-US" sz="877" spc="-28" dirty="0" err="1">
                <a:solidFill>
                  <a:prstClr val="black"/>
                </a:solidFill>
                <a:latin typeface="Meiryo UI" panose="020B0604030504040204" pitchFamily="50" charset="-128"/>
                <a:ea typeface="Meiryo UI" panose="020B0604030504040204" pitchFamily="50" charset="-128"/>
              </a:rPr>
              <a:t>てもな</a:t>
            </a:r>
            <a:r>
              <a:rPr kumimoji="1" lang="ja-JP" altLang="en-US" sz="877" spc="-28" dirty="0">
                <a:solidFill>
                  <a:prstClr val="black"/>
                </a:solidFill>
                <a:latin typeface="Meiryo UI" panose="020B0604030504040204" pitchFamily="50" charset="-128"/>
                <a:ea typeface="Meiryo UI" panose="020B0604030504040204" pitchFamily="50" charset="-128"/>
              </a:rPr>
              <a:t>お相対的医師少数区域の場合は、医師の</a:t>
            </a:r>
            <a:endParaRPr kumimoji="1" lang="en-US" altLang="ja-JP" sz="877" spc="-28" dirty="0">
              <a:solidFill>
                <a:prstClr val="black"/>
              </a:solidFill>
              <a:latin typeface="Meiryo UI" panose="020B0604030504040204" pitchFamily="50" charset="-128"/>
              <a:ea typeface="Meiryo UI" panose="020B0604030504040204" pitchFamily="50" charset="-128"/>
            </a:endParaRPr>
          </a:p>
          <a:p>
            <a:pPr defTabSz="843556">
              <a:defRPr/>
            </a:pPr>
            <a:r>
              <a:rPr kumimoji="1" lang="en-US" altLang="ja-JP" sz="877" spc="-28" dirty="0">
                <a:solidFill>
                  <a:prstClr val="black"/>
                </a:solidFill>
                <a:latin typeface="Meiryo UI" panose="020B0604030504040204" pitchFamily="50" charset="-128"/>
                <a:ea typeface="Meiryo UI" panose="020B0604030504040204" pitchFamily="50" charset="-128"/>
              </a:rPr>
              <a:t>    </a:t>
            </a:r>
            <a:r>
              <a:rPr kumimoji="1" lang="ja-JP" altLang="en-US" sz="877" spc="-28" dirty="0">
                <a:solidFill>
                  <a:prstClr val="black"/>
                </a:solidFill>
                <a:latin typeface="Meiryo UI" panose="020B0604030504040204" pitchFamily="50" charset="-128"/>
                <a:ea typeface="Meiryo UI" panose="020B0604030504040204" pitchFamily="50" charset="-128"/>
              </a:rPr>
              <a:t>派遣調整により医師を確保する方針とする。 等</a:t>
            </a:r>
            <a:endParaRPr kumimoji="1" lang="en-US" altLang="ja-JP" sz="877" spc="-28"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bwMode="white">
          <a:xfrm>
            <a:off x="5393335" y="4307368"/>
            <a:ext cx="3533089" cy="937462"/>
          </a:xfrm>
          <a:prstGeom prst="rect">
            <a:avLst/>
          </a:prstGeom>
          <a:solidFill>
            <a:schemeClr val="bg1"/>
          </a:solidFill>
          <a:ln>
            <a:noFill/>
          </a:ln>
        </p:spPr>
        <p:txBody>
          <a:bodyPr wrap="square" lIns="84354" tIns="42177" rIns="84354" bIns="42177" anchor="t">
            <a:spAutoFit/>
          </a:bodyPr>
          <a:lstStyle/>
          <a:p>
            <a:pPr defTabSz="843556">
              <a:defRPr/>
            </a:pPr>
            <a:r>
              <a:rPr kumimoji="1" lang="ja-JP" altLang="en-US" sz="1015" spc="-18" dirty="0">
                <a:solidFill>
                  <a:prstClr val="black"/>
                </a:solidFill>
                <a:latin typeface="Meiryo UI" panose="020B0604030504040204" pitchFamily="50" charset="-128"/>
                <a:ea typeface="Meiryo UI" panose="020B0604030504040204" pitchFamily="50" charset="-128"/>
              </a:rPr>
              <a:t>医師の確保の方針を踏まえ、偏在対策基準医師数を達成するための具体的な施策を策定する。</a:t>
            </a:r>
            <a:endParaRPr kumimoji="1" lang="en-US" altLang="ja-JP" sz="1015" spc="-18"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a:solidFill>
                  <a:prstClr val="black"/>
                </a:solidFill>
                <a:latin typeface="Meiryo UI" panose="020B0604030504040204" pitchFamily="50" charset="-128"/>
                <a:ea typeface="Meiryo UI" panose="020B0604030504040204" pitchFamily="50" charset="-128"/>
              </a:rPr>
              <a:t>   ・産科又は小児科の相対的</a:t>
            </a:r>
            <a:r>
              <a:rPr kumimoji="1" lang="ja-JP" altLang="en-US" sz="877" dirty="0">
                <a:solidFill>
                  <a:prstClr val="black"/>
                </a:solidFill>
                <a:latin typeface="Meiryo UI" panose="020B0604030504040204" pitchFamily="50" charset="-128"/>
                <a:ea typeface="Meiryo UI" panose="020B0604030504040204" pitchFamily="50" charset="-128"/>
              </a:rPr>
              <a:t>医師少数区域の勤務環境を改善する。</a:t>
            </a:r>
            <a:endParaRPr kumimoji="1" lang="en-US" altLang="ja-JP" sz="877"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dirty="0">
                <a:solidFill>
                  <a:prstClr val="black"/>
                </a:solidFill>
                <a:latin typeface="Meiryo UI" panose="020B0604030504040204" pitchFamily="50" charset="-128"/>
                <a:ea typeface="Meiryo UI" panose="020B0604030504040204" pitchFamily="50" charset="-128"/>
              </a:rPr>
              <a:t>   ・周産期医療又は小児医療に係る協議会の意見を踏まえ、地域医療対　　</a:t>
            </a:r>
            <a:endParaRPr kumimoji="1" lang="en-US" altLang="ja-JP" sz="877"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dirty="0">
                <a:solidFill>
                  <a:prstClr val="black"/>
                </a:solidFill>
                <a:latin typeface="Meiryo UI" panose="020B0604030504040204" pitchFamily="50" charset="-128"/>
                <a:ea typeface="Meiryo UI" panose="020B0604030504040204" pitchFamily="50" charset="-128"/>
              </a:rPr>
              <a:t>　　策協議会で、相対的医師少数区域内の重点化の対象となった医療機</a:t>
            </a:r>
            <a:endParaRPr kumimoji="1" lang="en-US" altLang="ja-JP" sz="877" dirty="0">
              <a:solidFill>
                <a:prstClr val="black"/>
              </a:solidFill>
              <a:latin typeface="Meiryo UI" panose="020B0604030504040204" pitchFamily="50" charset="-128"/>
              <a:ea typeface="Meiryo UI" panose="020B0604030504040204" pitchFamily="50" charset="-128"/>
            </a:endParaRPr>
          </a:p>
          <a:p>
            <a:pPr defTabSz="843556">
              <a:defRPr/>
            </a:pPr>
            <a:r>
              <a:rPr kumimoji="1" lang="ja-JP" altLang="en-US" sz="877" dirty="0">
                <a:solidFill>
                  <a:prstClr val="black"/>
                </a:solidFill>
                <a:latin typeface="Meiryo UI" panose="020B0604030504040204" pitchFamily="50" charset="-128"/>
                <a:ea typeface="Meiryo UI" panose="020B0604030504040204" pitchFamily="50" charset="-128"/>
              </a:rPr>
              <a:t>　　関へ医師を派遣する調整を行う等</a:t>
            </a:r>
          </a:p>
        </p:txBody>
      </p:sp>
      <p:sp>
        <p:nvSpPr>
          <p:cNvPr id="13" name="テキスト ボックス 12"/>
          <p:cNvSpPr txBox="1"/>
          <p:nvPr/>
        </p:nvSpPr>
        <p:spPr>
          <a:xfrm>
            <a:off x="587633" y="3913223"/>
            <a:ext cx="1600398" cy="291170"/>
          </a:xfrm>
          <a:prstGeom prst="rect">
            <a:avLst/>
          </a:prstGeom>
          <a:noFill/>
        </p:spPr>
        <p:txBody>
          <a:bodyPr wrap="square" rtlCol="0">
            <a:spAutoFit/>
          </a:bodyPr>
          <a:lstStyle/>
          <a:p>
            <a:pPr algn="ctr" defTabSz="844083">
              <a:defRPr/>
            </a:pPr>
            <a:r>
              <a:rPr kumimoji="1" lang="ja-JP" altLang="ja-JP" sz="1292" b="1" dirty="0">
                <a:solidFill>
                  <a:prstClr val="black"/>
                </a:solidFill>
                <a:latin typeface="Meiryo UI" panose="020B0604030504040204" pitchFamily="50" charset="-128"/>
                <a:ea typeface="Meiryo UI" panose="020B0604030504040204" pitchFamily="50" charset="-128"/>
              </a:rPr>
              <a:t>医師の確保の方針</a:t>
            </a:r>
            <a:endParaRPr kumimoji="1" lang="en-US" altLang="ja-JP" sz="1292" b="1" dirty="0">
              <a:solidFill>
                <a:prstClr val="black"/>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572350" y="3903921"/>
            <a:ext cx="3090964"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偏在対策基準医師数を踏まえた</a:t>
            </a:r>
            <a:r>
              <a:rPr kumimoji="1" lang="ja-JP" altLang="ja-JP" sz="1292" b="1" dirty="0">
                <a:solidFill>
                  <a:prstClr val="black"/>
                </a:solidFill>
                <a:latin typeface="Meiryo UI" panose="020B0604030504040204" pitchFamily="50" charset="-128"/>
                <a:ea typeface="Meiryo UI" panose="020B0604030504040204" pitchFamily="50" charset="-128"/>
              </a:rPr>
              <a:t>施策</a:t>
            </a:r>
          </a:p>
        </p:txBody>
      </p:sp>
      <p:sp>
        <p:nvSpPr>
          <p:cNvPr id="15" name="正方形/長方形 14"/>
          <p:cNvSpPr/>
          <p:nvPr/>
        </p:nvSpPr>
        <p:spPr>
          <a:xfrm>
            <a:off x="-36753" y="1585321"/>
            <a:ext cx="9007353" cy="251302"/>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844083">
              <a:defRPr/>
            </a:pPr>
            <a:r>
              <a:rPr kumimoji="1" lang="ja-JP" altLang="en-US" sz="1477" b="1" dirty="0">
                <a:solidFill>
                  <a:prstClr val="white"/>
                </a:solidFill>
                <a:latin typeface="Meiryo UI" panose="020B0604030504040204" pitchFamily="50" charset="-128"/>
                <a:ea typeface="Meiryo UI" panose="020B0604030504040204" pitchFamily="50" charset="-128"/>
              </a:rPr>
              <a:t>産科医師・小児科医師の偏在の状況把握</a:t>
            </a:r>
          </a:p>
        </p:txBody>
      </p:sp>
      <p:sp>
        <p:nvSpPr>
          <p:cNvPr id="16" name="テキスト ボックス 15"/>
          <p:cNvSpPr txBox="1"/>
          <p:nvPr/>
        </p:nvSpPr>
        <p:spPr>
          <a:xfrm>
            <a:off x="4315742" y="3309926"/>
            <a:ext cx="4794436" cy="220188"/>
          </a:xfrm>
          <a:prstGeom prst="rect">
            <a:avLst/>
          </a:prstGeom>
          <a:noFill/>
        </p:spPr>
        <p:txBody>
          <a:bodyPr wrap="square" rtlCol="0">
            <a:spAutoFit/>
          </a:bodyPr>
          <a:lstStyle/>
          <a:p>
            <a:pPr algn="r" defTabSz="844083">
              <a:defRPr/>
            </a:pPr>
            <a:r>
              <a:rPr kumimoji="1" lang="ja-JP" altLang="en-US" sz="831" dirty="0">
                <a:solidFill>
                  <a:prstClr val="black"/>
                </a:solidFill>
                <a:latin typeface="Meiryo UI" panose="020B0604030504040204" pitchFamily="50" charset="-128"/>
                <a:ea typeface="Meiryo UI" panose="020B0604030504040204" pitchFamily="50" charset="-128"/>
              </a:rPr>
              <a:t>国は、都道府県に医師確保計画として以下の内容を策定するよう、ガイドラインを通知。</a:t>
            </a:r>
            <a:endParaRPr kumimoji="1" lang="en-US" altLang="ja-JP" sz="831"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91430" y="4093101"/>
            <a:ext cx="2820571" cy="241476"/>
          </a:xfrm>
          <a:prstGeom prst="rect">
            <a:avLst/>
          </a:prstGeom>
          <a:noFill/>
        </p:spPr>
        <p:txBody>
          <a:bodyPr wrap="square" rtlCol="0">
            <a:spAutoFit/>
          </a:bodyPr>
          <a:lstStyle/>
          <a:p>
            <a:pPr algn="ctr" defTabSz="844083">
              <a:defRPr/>
            </a:pPr>
            <a:r>
              <a:rPr kumimoji="1" lang="ja-JP" altLang="en-US" sz="969" dirty="0">
                <a:solidFill>
                  <a:prstClr val="black"/>
                </a:solidFill>
                <a:latin typeface="Meiryo UI" panose="020B0604030504040204" pitchFamily="50" charset="-128"/>
                <a:ea typeface="Meiryo UI" panose="020B0604030504040204" pitchFamily="50" charset="-128"/>
              </a:rPr>
              <a:t>（三次医療圏、周産期・小児医療圏ごとに策定）</a:t>
            </a:r>
            <a:endParaRPr kumimoji="1" lang="en-US" altLang="ja-JP" sz="969" dirty="0">
              <a:solidFill>
                <a:prstClr val="black"/>
              </a:solidFill>
              <a:latin typeface="Meiryo UI" panose="020B0604030504040204" pitchFamily="50" charset="-128"/>
              <a:ea typeface="Meiryo UI" panose="020B0604030504040204" pitchFamily="50" charset="-128"/>
            </a:endParaRPr>
          </a:p>
        </p:txBody>
      </p:sp>
      <p:sp>
        <p:nvSpPr>
          <p:cNvPr id="18" name="角丸四角形 17"/>
          <p:cNvSpPr/>
          <p:nvPr/>
        </p:nvSpPr>
        <p:spPr>
          <a:xfrm>
            <a:off x="3592957" y="1884271"/>
            <a:ext cx="5316923" cy="1379669"/>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dirty="0">
              <a:solidFill>
                <a:prstClr val="white"/>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83210" y="1871924"/>
            <a:ext cx="2332810"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 相対的医師少数区域の設定</a:t>
            </a:r>
            <a:endParaRPr kumimoji="1" lang="en-US" altLang="ja-JP" sz="1292" b="1"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3639310" y="2076822"/>
            <a:ext cx="5217231" cy="709964"/>
          </a:xfrm>
          <a:prstGeom prst="rect">
            <a:avLst/>
          </a:prstGeom>
          <a:solidFill>
            <a:schemeClr val="accent3">
              <a:lumMod val="20000"/>
              <a:lumOff val="80000"/>
            </a:schemeClr>
          </a:solidFill>
          <a:ln>
            <a:noFill/>
          </a:ln>
        </p:spPr>
        <p:txBody>
          <a:bodyPr wrap="square" lIns="84354" tIns="42177" rIns="84354" bIns="42177" anchor="ctr">
            <a:spAutoFit/>
          </a:bodyPr>
          <a:lstStyle/>
          <a:p>
            <a:pPr defTabSz="843556">
              <a:defRPr/>
            </a:pPr>
            <a:r>
              <a:rPr kumimoji="1" lang="ja-JP" altLang="en-US" sz="1015" dirty="0">
                <a:solidFill>
                  <a:prstClr val="black"/>
                </a:solidFill>
                <a:latin typeface="Meiryo UI" panose="020B0604030504040204" pitchFamily="50" charset="-128"/>
                <a:ea typeface="Meiryo UI" panose="020B0604030504040204" pitchFamily="50" charset="-128"/>
              </a:rPr>
              <a:t>全国の周産期・小児医療圏の産科・小児科における医師偏在指標の値を一律に比較し、下位の一定の割合を相対的医師少数区域とする基準を国が提示し、それに基づき都道府県が設定する。</a:t>
            </a:r>
            <a:r>
              <a:rPr kumimoji="1" lang="en-US" altLang="ja-JP" sz="1015" dirty="0">
                <a:solidFill>
                  <a:prstClr val="black"/>
                </a:solidFill>
                <a:latin typeface="Meiryo UI" panose="020B0604030504040204" pitchFamily="50" charset="-128"/>
                <a:ea typeface="Meiryo UI" panose="020B0604030504040204" pitchFamily="50" charset="-128"/>
              </a:rPr>
              <a:t>※</a:t>
            </a:r>
            <a:r>
              <a:rPr kumimoji="1" lang="ja-JP" altLang="en-US" sz="1015" dirty="0">
                <a:solidFill>
                  <a:prstClr val="black"/>
                </a:solidFill>
                <a:latin typeface="Meiryo UI" panose="020B0604030504040204" pitchFamily="50" charset="-128"/>
                <a:ea typeface="Meiryo UI" panose="020B0604030504040204" pitchFamily="50" charset="-128"/>
              </a:rPr>
              <a:t>労働環境に鑑みて、産科・小児科医師は相対的に少なくない地域等においても不足している</a:t>
            </a:r>
            <a:endParaRPr kumimoji="1" lang="en-US" altLang="ja-JP" sz="1015" dirty="0">
              <a:solidFill>
                <a:prstClr val="black"/>
              </a:solidFill>
              <a:latin typeface="Meiryo UI" panose="020B0604030504040204" pitchFamily="50" charset="-128"/>
              <a:ea typeface="Meiryo UI" panose="020B0604030504040204" pitchFamily="50" charset="-128"/>
            </a:endParaRPr>
          </a:p>
          <a:p>
            <a:pPr defTabSz="843556">
              <a:defRPr/>
            </a:pPr>
            <a:r>
              <a:rPr kumimoji="1" lang="en-US" altLang="ja-JP" sz="1015" dirty="0">
                <a:solidFill>
                  <a:prstClr val="black"/>
                </a:solidFill>
                <a:latin typeface="Meiryo UI" panose="020B0604030504040204" pitchFamily="50" charset="-128"/>
                <a:ea typeface="Meiryo UI" panose="020B0604030504040204" pitchFamily="50" charset="-128"/>
              </a:rPr>
              <a:t>   </a:t>
            </a:r>
            <a:r>
              <a:rPr kumimoji="1" lang="ja-JP" altLang="en-US" sz="1015" dirty="0">
                <a:solidFill>
                  <a:prstClr val="black"/>
                </a:solidFill>
                <a:latin typeface="Meiryo UI" panose="020B0604030504040204" pitchFamily="50" charset="-128"/>
                <a:ea typeface="Meiryo UI" panose="020B0604030504040204" pitchFamily="50" charset="-128"/>
              </a:rPr>
              <a:t>可能性があることから、相対的多数区域は設定しない。</a:t>
            </a:r>
            <a:endParaRPr kumimoji="1" lang="en-US" altLang="ja-JP" sz="1015" dirty="0">
              <a:solidFill>
                <a:prstClr val="black"/>
              </a:solidFill>
              <a:latin typeface="Meiryo UI" panose="020B0604030504040204" pitchFamily="50" charset="-128"/>
              <a:ea typeface="Meiryo UI" panose="020B0604030504040204" pitchFamily="50" charset="-128"/>
            </a:endParaRPr>
          </a:p>
        </p:txBody>
      </p:sp>
      <p:sp>
        <p:nvSpPr>
          <p:cNvPr id="21" name="角丸四角形 20"/>
          <p:cNvSpPr/>
          <p:nvPr/>
        </p:nvSpPr>
        <p:spPr>
          <a:xfrm>
            <a:off x="15080" y="1884270"/>
            <a:ext cx="3088480" cy="1378110"/>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56945" y="1871924"/>
            <a:ext cx="3486244"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産科・小児科における医師偏在指標の算出</a:t>
            </a:r>
            <a:endParaRPr kumimoji="1" lang="en-US" altLang="ja-JP" sz="1292" b="1" dirty="0">
              <a:solidFill>
                <a:prstClr val="black"/>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59529" y="2099615"/>
            <a:ext cx="2990769" cy="709964"/>
          </a:xfrm>
          <a:prstGeom prst="rect">
            <a:avLst/>
          </a:prstGeom>
          <a:solidFill>
            <a:schemeClr val="accent3">
              <a:lumMod val="20000"/>
              <a:lumOff val="80000"/>
            </a:schemeClr>
          </a:solidFill>
          <a:ln>
            <a:noFill/>
          </a:ln>
        </p:spPr>
        <p:txBody>
          <a:bodyPr wrap="square" lIns="66462" tIns="42177" rIns="33231" bIns="42177" anchor="ctr">
            <a:spAutoFit/>
          </a:bodyPr>
          <a:lstStyle/>
          <a:p>
            <a:pPr defTabSz="843556">
              <a:defRPr/>
            </a:pPr>
            <a:r>
              <a:rPr kumimoji="1" lang="ja-JP" altLang="en-US" sz="1015" spc="-37" dirty="0">
                <a:solidFill>
                  <a:prstClr val="black"/>
                </a:solidFill>
                <a:latin typeface="Meiryo UI" panose="020B0604030504040204" pitchFamily="50" charset="-128"/>
                <a:ea typeface="Meiryo UI" panose="020B0604030504040204" pitchFamily="50" charset="-128"/>
              </a:rPr>
              <a:t>三次医療圏・周産期・小児医療圏ごとに、</a:t>
            </a:r>
            <a:r>
              <a:rPr kumimoji="1" lang="ja-JP" altLang="en-US" sz="1015" b="1" u="sng" spc="-37" dirty="0">
                <a:solidFill>
                  <a:srgbClr val="FF0000"/>
                </a:solidFill>
                <a:latin typeface="Meiryo UI" panose="020B0604030504040204" pitchFamily="50" charset="-128"/>
                <a:ea typeface="Meiryo UI" panose="020B0604030504040204" pitchFamily="50" charset="-128"/>
              </a:rPr>
              <a:t>産科・小児科における医師の偏在の状況を客観的に示す</a:t>
            </a:r>
            <a:r>
              <a:rPr kumimoji="1" lang="ja-JP" altLang="en-US" sz="1015" spc="-37" dirty="0">
                <a:solidFill>
                  <a:prstClr val="black"/>
                </a:solidFill>
                <a:latin typeface="Meiryo UI" panose="020B0604030504040204" pitchFamily="50" charset="-128"/>
                <a:ea typeface="Meiryo UI" panose="020B0604030504040204" pitchFamily="50" charset="-128"/>
              </a:rPr>
              <a:t>ために、地域ごとの医療ニーズや</a:t>
            </a:r>
            <a:r>
              <a:rPr kumimoji="1" lang="en-US" altLang="ja-JP" sz="1015" spc="-37" dirty="0">
                <a:solidFill>
                  <a:prstClr val="black"/>
                </a:solidFill>
                <a:latin typeface="Meiryo UI" panose="020B0604030504040204" pitchFamily="50" charset="-128"/>
                <a:ea typeface="Meiryo UI" panose="020B0604030504040204" pitchFamily="50" charset="-128"/>
              </a:rPr>
              <a:t>､</a:t>
            </a:r>
            <a:r>
              <a:rPr kumimoji="1" lang="ja-JP" altLang="en-US" sz="1015" spc="-37" dirty="0">
                <a:solidFill>
                  <a:prstClr val="black"/>
                </a:solidFill>
                <a:latin typeface="Meiryo UI" panose="020B0604030504040204" pitchFamily="50" charset="-128"/>
                <a:ea typeface="Meiryo UI" panose="020B0604030504040204" pitchFamily="50" charset="-128"/>
              </a:rPr>
              <a:t>医師の性年齢構成等を踏まえた</a:t>
            </a:r>
            <a:r>
              <a:rPr kumimoji="1" lang="ja-JP" altLang="en-US" sz="1015" b="1" u="sng" spc="-37" dirty="0">
                <a:solidFill>
                  <a:srgbClr val="FF0000"/>
                </a:solidFill>
                <a:latin typeface="Meiryo UI" panose="020B0604030504040204" pitchFamily="50" charset="-128"/>
                <a:ea typeface="Meiryo UI" panose="020B0604030504040204" pitchFamily="50" charset="-128"/>
              </a:rPr>
              <a:t>産科・小児科における医師偏在指標</a:t>
            </a:r>
            <a:r>
              <a:rPr kumimoji="1" lang="ja-JP" altLang="en-US" sz="1015" spc="-37" dirty="0">
                <a:solidFill>
                  <a:prstClr val="black"/>
                </a:solidFill>
                <a:latin typeface="Meiryo UI" panose="020B0604030504040204" pitchFamily="50" charset="-128"/>
                <a:ea typeface="Meiryo UI" panose="020B0604030504040204" pitchFamily="50" charset="-128"/>
              </a:rPr>
              <a:t>の算定式を国が提示する。</a:t>
            </a:r>
            <a:endParaRPr kumimoji="1" lang="en-US" altLang="ja-JP" sz="1015" spc="-37" dirty="0">
              <a:solidFill>
                <a:prstClr val="black"/>
              </a:solidFill>
              <a:latin typeface="Meiryo UI" panose="020B0604030504040204" pitchFamily="50" charset="-128"/>
              <a:ea typeface="Meiryo UI" panose="020B0604030504040204" pitchFamily="50" charset="-128"/>
            </a:endParaRPr>
          </a:p>
        </p:txBody>
      </p:sp>
      <p:sp>
        <p:nvSpPr>
          <p:cNvPr id="24" name="右矢印 23"/>
          <p:cNvSpPr/>
          <p:nvPr/>
        </p:nvSpPr>
        <p:spPr>
          <a:xfrm>
            <a:off x="3168156" y="2361449"/>
            <a:ext cx="396078" cy="350195"/>
          </a:xfrm>
          <a:prstGeom prst="right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36753" y="2965047"/>
            <a:ext cx="3728537" cy="393186"/>
          </a:xfrm>
          <a:prstGeom prst="rect">
            <a:avLst/>
          </a:prstGeom>
          <a:noFill/>
        </p:spPr>
        <p:txBody>
          <a:bodyPr wrap="square" numCol="2" spcCol="180000">
            <a:noAutofit/>
          </a:bodyPr>
          <a:lstStyle/>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医療需要</a:t>
            </a:r>
            <a:r>
              <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ニーズ</a:t>
            </a:r>
            <a:r>
              <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・人口構成の違い等</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患者の流出入等</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へき地等の地理的条件</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9133" indent="-79133" defTabSz="842406">
              <a:lnSpc>
                <a:spcPts val="831"/>
              </a:lnSpc>
              <a:defRPr/>
            </a:pPr>
            <a:r>
              <a:rPr kumimoji="1" lang="ja-JP" altLang="en-US"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医師の性別・年齢分布</a:t>
            </a:r>
            <a:endParaRPr kumimoji="1" lang="en-US" altLang="ja-JP" sz="78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85622" y="3857486"/>
            <a:ext cx="2480601" cy="1395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5387655" y="3857486"/>
            <a:ext cx="3533089" cy="1395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28" name="左大かっこ 27"/>
          <p:cNvSpPr/>
          <p:nvPr/>
        </p:nvSpPr>
        <p:spPr>
          <a:xfrm rot="5400000">
            <a:off x="6517862" y="725945"/>
            <a:ext cx="66462" cy="4419692"/>
          </a:xfrm>
          <a:prstGeom prst="leftBracket">
            <a:avLst>
              <a:gd name="adj" fmla="val 9351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44083">
              <a:defRPr/>
            </a:pPr>
            <a:endParaRPr kumimoji="1" lang="ja-JP" altLang="en-US" sz="1662">
              <a:solidFill>
                <a:prstClr val="black"/>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6031965" y="2768074"/>
            <a:ext cx="1255473" cy="205890"/>
          </a:xfrm>
          <a:prstGeom prst="rect">
            <a:avLst/>
          </a:prstGeom>
          <a:solidFill>
            <a:schemeClr val="bg1"/>
          </a:solidFill>
        </p:spPr>
        <p:txBody>
          <a:bodyPr wrap="none" anchor="ctr">
            <a:spAutoFit/>
          </a:bodyPr>
          <a:lstStyle/>
          <a:p>
            <a:pPr algn="ct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全国の周産期・小児医療圏</a:t>
            </a:r>
          </a:p>
        </p:txBody>
      </p:sp>
      <p:sp>
        <p:nvSpPr>
          <p:cNvPr id="30" name="正方形/長方形 29"/>
          <p:cNvSpPr/>
          <p:nvPr/>
        </p:nvSpPr>
        <p:spPr>
          <a:xfrm>
            <a:off x="3651556" y="2994285"/>
            <a:ext cx="749620" cy="205890"/>
          </a:xfrm>
          <a:prstGeom prst="rect">
            <a:avLst/>
          </a:prstGeom>
          <a:noFill/>
        </p:spPr>
        <p:txBody>
          <a:bodyPr wrap="square">
            <a:spAutoFit/>
          </a:bodyPr>
          <a:lstStyle/>
          <a:p>
            <a:pPr algn="ct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医師偏在指標</a:t>
            </a:r>
          </a:p>
        </p:txBody>
      </p:sp>
      <p:sp>
        <p:nvSpPr>
          <p:cNvPr id="31" name="正方形/長方形 30"/>
          <p:cNvSpPr/>
          <p:nvPr/>
        </p:nvSpPr>
        <p:spPr>
          <a:xfrm>
            <a:off x="4341247" y="2994637"/>
            <a:ext cx="4419692" cy="179729"/>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en-US" altLang="ja-JP" sz="1662" dirty="0">
              <a:solidFill>
                <a:prstClr val="white"/>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4284463" y="2969322"/>
            <a:ext cx="479783" cy="241476"/>
          </a:xfrm>
          <a:prstGeom prst="rect">
            <a:avLst/>
          </a:prstGeom>
          <a:noFill/>
        </p:spPr>
        <p:txBody>
          <a:bodyPr wrap="square">
            <a:spAutoFit/>
          </a:bodyPr>
          <a:lstStyle/>
          <a:p>
            <a:pPr defTabSz="844083">
              <a:defRPr/>
            </a:pPr>
            <a:r>
              <a:rPr kumimoji="1" lang="ja-JP" altLang="en-US" sz="969" b="1" dirty="0">
                <a:solidFill>
                  <a:prstClr val="black"/>
                </a:solidFill>
                <a:latin typeface="Meiryo UI" panose="020B0604030504040204" pitchFamily="50" charset="-128"/>
                <a:ea typeface="Meiryo UI" panose="020B0604030504040204" pitchFamily="50" charset="-128"/>
              </a:rPr>
              <a:t>小</a:t>
            </a:r>
            <a:endParaRPr kumimoji="1" lang="ja-JP" altLang="en-US" sz="738" b="1" dirty="0">
              <a:solidFill>
                <a:prstClr val="black"/>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8211596" y="2969322"/>
            <a:ext cx="553145" cy="241476"/>
          </a:xfrm>
          <a:prstGeom prst="rect">
            <a:avLst/>
          </a:prstGeom>
          <a:noFill/>
        </p:spPr>
        <p:txBody>
          <a:bodyPr wrap="square">
            <a:spAutoFit/>
          </a:bodyPr>
          <a:lstStyle/>
          <a:p>
            <a:pPr algn="r" defTabSz="844083">
              <a:defRPr/>
            </a:pPr>
            <a:r>
              <a:rPr kumimoji="1" lang="ja-JP" altLang="en-US" sz="969" b="1" dirty="0">
                <a:solidFill>
                  <a:prstClr val="black"/>
                </a:solidFill>
                <a:latin typeface="Meiryo UI" panose="020B0604030504040204" pitchFamily="50" charset="-128"/>
                <a:ea typeface="Meiryo UI" panose="020B0604030504040204" pitchFamily="50" charset="-128"/>
              </a:rPr>
              <a:t>大</a:t>
            </a:r>
          </a:p>
        </p:txBody>
      </p:sp>
      <p:sp>
        <p:nvSpPr>
          <p:cNvPr id="34" name="正方形/長方形 33"/>
          <p:cNvSpPr/>
          <p:nvPr/>
        </p:nvSpPr>
        <p:spPr>
          <a:xfrm>
            <a:off x="4485928" y="2997554"/>
            <a:ext cx="1562143" cy="205890"/>
          </a:xfrm>
          <a:prstGeom prst="rect">
            <a:avLst/>
          </a:prstGeom>
          <a:noFill/>
        </p:spPr>
        <p:txBody>
          <a:bodyPr wrap="square">
            <a:spAutoFit/>
          </a:bodyPr>
          <a:lstStyle/>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下位○％⇒相対的医師少数区域</a:t>
            </a:r>
          </a:p>
        </p:txBody>
      </p:sp>
      <p:cxnSp>
        <p:nvCxnSpPr>
          <p:cNvPr id="35" name="直線コネクタ 34"/>
          <p:cNvCxnSpPr/>
          <p:nvPr/>
        </p:nvCxnSpPr>
        <p:spPr>
          <a:xfrm>
            <a:off x="5903533" y="2995376"/>
            <a:ext cx="0" cy="1908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36753" y="1008497"/>
            <a:ext cx="9018343" cy="3987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19287" y="1027106"/>
            <a:ext cx="606919" cy="398769"/>
          </a:xfrm>
          <a:prstGeom prst="rect">
            <a:avLst/>
          </a:prstGeom>
          <a:solidFill>
            <a:schemeClr val="accent6">
              <a:lumMod val="60000"/>
              <a:lumOff val="40000"/>
            </a:schemeClr>
          </a:solidFill>
        </p:spPr>
        <p:txBody>
          <a:bodyPr wrap="square" lIns="84354" tIns="42177" rIns="84354" bIns="42177" rtlCol="0" anchor="ctr">
            <a:noAutofit/>
          </a:bodyPr>
          <a:lstStyle/>
          <a:p>
            <a:pPr defTabSz="843561">
              <a:defRPr/>
            </a:pPr>
            <a:r>
              <a:rPr kumimoji="1" lang="ja-JP" altLang="en-US" sz="1477" b="1" dirty="0">
                <a:solidFill>
                  <a:prstClr val="black"/>
                </a:solidFill>
                <a:latin typeface="Meiryo UI" panose="020B0604030504040204" pitchFamily="50" charset="-128"/>
                <a:ea typeface="Meiryo UI" panose="020B0604030504040204" pitchFamily="50" charset="-128"/>
              </a:rPr>
              <a:t>背景</a:t>
            </a:r>
          </a:p>
        </p:txBody>
      </p:sp>
      <p:sp>
        <p:nvSpPr>
          <p:cNvPr id="38" name="テキスト ボックス 37"/>
          <p:cNvSpPr txBox="1"/>
          <p:nvPr/>
        </p:nvSpPr>
        <p:spPr>
          <a:xfrm>
            <a:off x="596112" y="1002582"/>
            <a:ext cx="8368592" cy="433324"/>
          </a:xfrm>
          <a:prstGeom prst="rect">
            <a:avLst/>
          </a:prstGeom>
          <a:noFill/>
        </p:spPr>
        <p:txBody>
          <a:bodyPr wrap="square" rtlCol="0" anchor="ctr">
            <a:spAutoFit/>
          </a:bodyPr>
          <a:lstStyle/>
          <a:p>
            <a:pPr defTabSz="844083">
              <a:defRPr/>
            </a:pPr>
            <a:r>
              <a:rPr kumimoji="1" lang="ja-JP" altLang="en-US" sz="1108" b="1" dirty="0">
                <a:solidFill>
                  <a:prstClr val="black"/>
                </a:solidFill>
                <a:latin typeface="Meiryo UI" panose="020B0604030504040204" pitchFamily="50" charset="-128"/>
                <a:ea typeface="Meiryo UI" panose="020B0604030504040204" pitchFamily="50" charset="-128"/>
              </a:rPr>
              <a:t>・</a:t>
            </a:r>
            <a:r>
              <a:rPr kumimoji="1" lang="ja-JP" altLang="ja-JP" sz="1108" b="1" dirty="0">
                <a:solidFill>
                  <a:prstClr val="black"/>
                </a:solidFill>
                <a:latin typeface="Meiryo UI" panose="020B0604030504040204" pitchFamily="50" charset="-128"/>
                <a:ea typeface="Meiryo UI" panose="020B0604030504040204" pitchFamily="50" charset="-128"/>
              </a:rPr>
              <a:t>診療科別の医師偏在については、まずは診療科と疾病・診療行為との対応を明らかにする必要があり、検討のための時間を要する。</a:t>
            </a: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1108" b="1" dirty="0">
                <a:solidFill>
                  <a:prstClr val="black"/>
                </a:solidFill>
                <a:latin typeface="Meiryo UI" panose="020B0604030504040204" pitchFamily="50" charset="-128"/>
                <a:ea typeface="Meiryo UI" panose="020B0604030504040204" pitchFamily="50" charset="-128"/>
              </a:rPr>
              <a:t>・一方、産科・小児科における医師偏在対策の検討は、政策医療の観点からも必要性が高く、診療科と診療行為の対応も明らかにしやすい。</a:t>
            </a:r>
            <a:endParaRPr kumimoji="1" lang="en-US" altLang="ja-JP" sz="1108" b="1" dirty="0">
              <a:solidFill>
                <a:prstClr val="black"/>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78739" y="2791835"/>
            <a:ext cx="2445756" cy="227306"/>
          </a:xfrm>
          <a:prstGeom prst="rect">
            <a:avLst/>
          </a:prstGeom>
          <a:noFill/>
        </p:spPr>
        <p:txBody>
          <a:bodyPr wrap="square">
            <a:spAutoFit/>
          </a:bodyPr>
          <a:lstStyle/>
          <a:p>
            <a:pPr algn="ctr" defTabSz="842406">
              <a:spcAft>
                <a:spcPts val="554"/>
              </a:spcAft>
              <a:defRPr/>
            </a:pPr>
            <a:r>
              <a:rPr kumimoji="1" lang="ja-JP" altLang="en-US" sz="877"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医師偏在指標で考慮すべき要素</a:t>
            </a:r>
            <a:endParaRPr kumimoji="1" lang="en-US" altLang="ja-JP" sz="738" spc="-37"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36752" y="1595996"/>
            <a:ext cx="9018343" cy="1713771"/>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711168" y="4324753"/>
            <a:ext cx="2475123" cy="92009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2913426" y="3908276"/>
            <a:ext cx="2107201" cy="291170"/>
          </a:xfrm>
          <a:prstGeom prst="rect">
            <a:avLst/>
          </a:prstGeom>
          <a:noFill/>
        </p:spPr>
        <p:txBody>
          <a:bodyPr wrap="square" rtlCol="0">
            <a:spAutoFit/>
          </a:bodyPr>
          <a:lstStyle/>
          <a:p>
            <a:pPr algn="ctr" defTabSz="844083">
              <a:defRPr/>
            </a:pPr>
            <a:r>
              <a:rPr kumimoji="1" lang="ja-JP" altLang="en-US" sz="1292" b="1" dirty="0">
                <a:solidFill>
                  <a:prstClr val="black"/>
                </a:solidFill>
                <a:latin typeface="Meiryo UI" panose="020B0604030504040204" pitchFamily="50" charset="-128"/>
                <a:ea typeface="Meiryo UI" panose="020B0604030504040204" pitchFamily="50" charset="-128"/>
              </a:rPr>
              <a:t>偏在対策基準医師数</a:t>
            </a:r>
            <a:endParaRPr kumimoji="1" lang="ja-JP" altLang="ja-JP" sz="1292" b="1" dirty="0">
              <a:solidFill>
                <a:prstClr val="black"/>
              </a:solidFill>
              <a:latin typeface="Meiryo UI" panose="020B0604030504040204" pitchFamily="50" charset="-128"/>
              <a:ea typeface="Meiryo UI" panose="020B0604030504040204" pitchFamily="50" charset="-128"/>
            </a:endParaRPr>
          </a:p>
        </p:txBody>
      </p:sp>
      <p:sp>
        <p:nvSpPr>
          <p:cNvPr id="43" name="正方形/長方形 42"/>
          <p:cNvSpPr/>
          <p:nvPr/>
        </p:nvSpPr>
        <p:spPr bwMode="white">
          <a:xfrm>
            <a:off x="2706255" y="4307368"/>
            <a:ext cx="2491645" cy="866161"/>
          </a:xfrm>
          <a:prstGeom prst="rect">
            <a:avLst/>
          </a:prstGeom>
          <a:noFill/>
          <a:ln>
            <a:noFill/>
          </a:ln>
        </p:spPr>
        <p:txBody>
          <a:bodyPr wrap="square" lIns="84354" tIns="42177" rIns="84354" bIns="42177" anchor="t">
            <a:spAutoFit/>
          </a:bodyPr>
          <a:lstStyle/>
          <a:p>
            <a:pPr defTabSz="843556">
              <a:defRPr/>
            </a:pPr>
            <a:r>
              <a:rPr kumimoji="1" lang="ja-JP" altLang="ja-JP" sz="1015" dirty="0">
                <a:solidFill>
                  <a:prstClr val="black"/>
                </a:solidFill>
                <a:latin typeface="Meiryo UI" panose="020B0604030504040204" pitchFamily="50" charset="-128"/>
                <a:ea typeface="Meiryo UI" panose="020B0604030504040204" pitchFamily="50" charset="-128"/>
              </a:rPr>
              <a:t>計画終了時点の医師偏在指標が、計画開始時点の「相対的医師少数三次医療圏」、「相対的医師少数区域」の基準値（下位○％）に達することとなる医師数を「偏在対策基準医師数」と設定。</a:t>
            </a:r>
            <a:endParaRPr kumimoji="1" lang="ja-JP" altLang="en-US" sz="1015" spc="-18" dirty="0">
              <a:solidFill>
                <a:prstClr val="black"/>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2714744" y="3857486"/>
            <a:ext cx="2487437" cy="13956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5" name="二等辺三角形 44"/>
          <p:cNvSpPr/>
          <p:nvPr/>
        </p:nvSpPr>
        <p:spPr>
          <a:xfrm rot="10800000">
            <a:off x="4206440" y="3346306"/>
            <a:ext cx="557586" cy="13214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36753" y="1015438"/>
            <a:ext cx="9018343" cy="39876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7" name="二等辺三角形 46"/>
          <p:cNvSpPr/>
          <p:nvPr/>
        </p:nvSpPr>
        <p:spPr>
          <a:xfrm rot="10800000">
            <a:off x="4206440" y="1436080"/>
            <a:ext cx="557586" cy="1329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48" name="スライド番号プレースホルダー 4"/>
          <p:cNvSpPr txBox="1">
            <a:spLocks/>
          </p:cNvSpPr>
          <p:nvPr/>
        </p:nvSpPr>
        <p:spPr>
          <a:xfrm>
            <a:off x="6453619" y="6398142"/>
            <a:ext cx="2133600" cy="337038"/>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422041">
              <a:defRPr/>
            </a:pPr>
            <a:fld id="{9E2A29CB-BA86-48A6-80E1-CB8750A963B5}" type="slidenum">
              <a:rPr lang="ja-JP" altLang="en-US" smtClean="0">
                <a:solidFill>
                  <a:prstClr val="black">
                    <a:tint val="75000"/>
                  </a:prstClr>
                </a:solidFill>
                <a:latin typeface="Meiryo UI" panose="020B0604030504040204" pitchFamily="50" charset="-128"/>
                <a:ea typeface="Meiryo UI" panose="020B0604030504040204" pitchFamily="50" charset="-128"/>
              </a:rPr>
              <a:pPr defTabSz="422041">
                <a:defRPr/>
              </a:pPr>
              <a:t>37</a:t>
            </a:fld>
            <a:endParaRPr lang="ja-JP" altLang="en-US">
              <a:solidFill>
                <a:prstClr val="black">
                  <a:tint val="75000"/>
                </a:prstClr>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533577" y="4116906"/>
            <a:ext cx="2795491" cy="241476"/>
          </a:xfrm>
          <a:prstGeom prst="rect">
            <a:avLst/>
          </a:prstGeom>
          <a:noFill/>
        </p:spPr>
        <p:txBody>
          <a:bodyPr wrap="square" rtlCol="0">
            <a:spAutoFit/>
          </a:bodyPr>
          <a:lstStyle/>
          <a:p>
            <a:pPr algn="ctr" defTabSz="844083">
              <a:defRPr/>
            </a:pPr>
            <a:r>
              <a:rPr kumimoji="1" lang="ja-JP" altLang="en-US" sz="969" dirty="0">
                <a:solidFill>
                  <a:prstClr val="black"/>
                </a:solidFill>
                <a:latin typeface="Meiryo UI" panose="020B0604030504040204" pitchFamily="50" charset="-128"/>
                <a:ea typeface="Meiryo UI" panose="020B0604030504040204" pitchFamily="50" charset="-128"/>
              </a:rPr>
              <a:t>（三次医療圏、周産期・小児医療圏ごとに策定）</a:t>
            </a:r>
            <a:endParaRPr kumimoji="1" lang="en-US" altLang="ja-JP" sz="969" dirty="0">
              <a:solidFill>
                <a:prstClr val="black"/>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19287" y="5385346"/>
            <a:ext cx="9018343" cy="1495385"/>
          </a:xfrm>
          <a:prstGeom prst="rect">
            <a:avLst/>
          </a:prstGeom>
          <a:solidFill>
            <a:srgbClr val="FFD1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3561">
              <a:defRPr/>
            </a:pPr>
            <a:r>
              <a:rPr kumimoji="1" lang="en-US" altLang="ja-JP" sz="1108" b="1" dirty="0">
                <a:solidFill>
                  <a:prstClr val="black"/>
                </a:solidFill>
                <a:latin typeface="Meiryo UI" panose="020B0604030504040204" pitchFamily="50" charset="-128"/>
                <a:ea typeface="Meiryo UI" panose="020B0604030504040204" pitchFamily="50" charset="-128"/>
              </a:rPr>
              <a:t>(</a:t>
            </a:r>
            <a:r>
              <a:rPr kumimoji="1" lang="ja-JP" altLang="en-US" sz="1108" b="1" dirty="0">
                <a:solidFill>
                  <a:prstClr val="black"/>
                </a:solidFill>
                <a:latin typeface="Meiryo UI" panose="020B0604030504040204" pitchFamily="50" charset="-128"/>
                <a:ea typeface="Meiryo UI" panose="020B0604030504040204" pitchFamily="50" charset="-128"/>
              </a:rPr>
              <a:t>施策の具体的例</a:t>
            </a:r>
            <a:r>
              <a:rPr kumimoji="1" lang="en-US" altLang="ja-JP" sz="1108" b="1" dirty="0">
                <a:solidFill>
                  <a:prstClr val="black"/>
                </a:solidFill>
                <a:latin typeface="Meiryo UI" panose="020B0604030504040204" pitchFamily="50" charset="-128"/>
                <a:ea typeface="Meiryo UI" panose="020B0604030504040204" pitchFamily="50" charset="-128"/>
              </a:rPr>
              <a:t>)</a:t>
            </a: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3561">
              <a:defRPr/>
            </a:pPr>
            <a:endParaRPr kumimoji="1" lang="ja-JP" altLang="en-US" sz="1108" b="1" dirty="0">
              <a:solidFill>
                <a:prstClr val="black"/>
              </a:solidFill>
              <a:latin typeface="Meiryo UI" panose="020B0604030504040204" pitchFamily="50" charset="-128"/>
              <a:ea typeface="Meiryo UI" panose="020B0604030504040204" pitchFamily="50" charset="-128"/>
            </a:endParaRPr>
          </a:p>
        </p:txBody>
      </p:sp>
      <p:sp>
        <p:nvSpPr>
          <p:cNvPr id="51" name="右矢印 50"/>
          <p:cNvSpPr/>
          <p:nvPr/>
        </p:nvSpPr>
        <p:spPr>
          <a:xfrm>
            <a:off x="2513246" y="3880228"/>
            <a:ext cx="253385" cy="2695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52" name="右矢印 51"/>
          <p:cNvSpPr/>
          <p:nvPr/>
        </p:nvSpPr>
        <p:spPr>
          <a:xfrm>
            <a:off x="5169795" y="3900228"/>
            <a:ext cx="253385" cy="26952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kumimoji="1" lang="ja-JP" altLang="en-US" sz="1662">
              <a:solidFill>
                <a:prstClr val="white"/>
              </a:solidFill>
              <a:latin typeface="Meiryo UI" panose="020B0604030504040204" pitchFamily="50" charset="-128"/>
              <a:ea typeface="Meiryo UI" panose="020B0604030504040204" pitchFamily="50" charset="-128"/>
            </a:endParaRPr>
          </a:p>
        </p:txBody>
      </p:sp>
      <p:sp>
        <p:nvSpPr>
          <p:cNvPr id="53" name="正方形/長方形 52"/>
          <p:cNvSpPr/>
          <p:nvPr/>
        </p:nvSpPr>
        <p:spPr bwMode="white">
          <a:xfrm>
            <a:off x="81622" y="5579869"/>
            <a:ext cx="2625231" cy="1262769"/>
          </a:xfrm>
          <a:prstGeom prst="rect">
            <a:avLst/>
          </a:prstGeom>
          <a:solidFill>
            <a:schemeClr val="bg1"/>
          </a:solidFill>
          <a:ln>
            <a:noFill/>
          </a:ln>
        </p:spPr>
        <p:txBody>
          <a:bodyPr wrap="square" lIns="84354" tIns="42177" rIns="84354" bIns="42177" anchor="t">
            <a:noAutofit/>
          </a:bodyPr>
          <a:lstStyle/>
          <a:p>
            <a:pPr defTabSz="843556">
              <a:defRPr/>
            </a:pPr>
            <a:r>
              <a:rPr kumimoji="1" lang="ja-JP" altLang="ja-JP" sz="1015" b="1" u="sng" dirty="0">
                <a:solidFill>
                  <a:prstClr val="black"/>
                </a:solidFill>
                <a:latin typeface="Meiryo UI" panose="020B0604030504040204" pitchFamily="50" charset="-128"/>
                <a:ea typeface="Meiryo UI" panose="020B0604030504040204" pitchFamily="50" charset="-128"/>
              </a:rPr>
              <a:t>①医療提供体制等の見直しのための施策</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医療圏の統合を含む周産期医療圏又は小児医療圏の見直し</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医療提供体制を効率化するための再編統合を含む集約化・重</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点化</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病診連携の推進や、重点化された医療機関等から居住地に近</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　</a:t>
            </a:r>
            <a:r>
              <a:rPr kumimoji="1" lang="ja-JP" altLang="ja-JP" sz="738" dirty="0" err="1">
                <a:solidFill>
                  <a:prstClr val="black"/>
                </a:solidFill>
                <a:latin typeface="Meiryo UI" panose="020B0604030504040204" pitchFamily="50" charset="-128"/>
                <a:ea typeface="Meiryo UI" panose="020B0604030504040204" pitchFamily="50" charset="-128"/>
              </a:rPr>
              <a:t>い</a:t>
            </a:r>
            <a:r>
              <a:rPr kumimoji="1" lang="ja-JP" altLang="ja-JP" sz="738" dirty="0">
                <a:solidFill>
                  <a:prstClr val="black"/>
                </a:solidFill>
                <a:latin typeface="Meiryo UI" panose="020B0604030504040204" pitchFamily="50" charset="-128"/>
                <a:ea typeface="Meiryo UI" panose="020B0604030504040204" pitchFamily="50" charset="-128"/>
              </a:rPr>
              <a:t>医療機関への外来患者の逆紹介の推進等による医療機関</a:t>
            </a:r>
            <a:r>
              <a:rPr kumimoji="1" lang="ja-JP" altLang="en-US" sz="738" dirty="0">
                <a:solidFill>
                  <a:prstClr val="black"/>
                </a:solidFill>
                <a:latin typeface="Meiryo UI" panose="020B0604030504040204" pitchFamily="50" charset="-128"/>
                <a:ea typeface="Meiryo UI" panose="020B0604030504040204" pitchFamily="50" charset="-128"/>
              </a:rPr>
              <a:t>の</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機能分化・連携</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・地域の医療機関の情報共有の推進。</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医療機関までのアクセスに時間がかかる地域</a:t>
            </a:r>
            <a:r>
              <a:rPr kumimoji="1" lang="ja-JP" altLang="en-US" sz="738" dirty="0">
                <a:solidFill>
                  <a:prstClr val="black"/>
                </a:solidFill>
                <a:latin typeface="Meiryo UI" panose="020B0604030504040204" pitchFamily="50" charset="-128"/>
                <a:ea typeface="Meiryo UI" panose="020B0604030504040204" pitchFamily="50" charset="-128"/>
              </a:rPr>
              <a:t>住民</a:t>
            </a:r>
            <a:r>
              <a:rPr kumimoji="1" lang="ja-JP" altLang="ja-JP" sz="738" dirty="0">
                <a:solidFill>
                  <a:prstClr val="black"/>
                </a:solidFill>
                <a:latin typeface="Meiryo UI" panose="020B0604030504040204" pitchFamily="50" charset="-128"/>
                <a:ea typeface="Meiryo UI" panose="020B0604030504040204" pitchFamily="50" charset="-128"/>
              </a:rPr>
              <a:t>へ</a:t>
            </a:r>
            <a:r>
              <a:rPr kumimoji="1" lang="ja-JP" altLang="en-US" sz="738" dirty="0">
                <a:solidFill>
                  <a:prstClr val="black"/>
                </a:solidFill>
                <a:latin typeface="Meiryo UI" panose="020B0604030504040204" pitchFamily="50" charset="-128"/>
                <a:ea typeface="Meiryo UI" panose="020B0604030504040204" pitchFamily="50" charset="-128"/>
              </a:rPr>
              <a:t>受診可能な</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en-US" sz="738" dirty="0">
                <a:solidFill>
                  <a:prstClr val="black"/>
                </a:solidFill>
                <a:latin typeface="Meiryo UI" panose="020B0604030504040204" pitchFamily="50" charset="-128"/>
                <a:ea typeface="Meiryo UI" panose="020B0604030504040204" pitchFamily="50" charset="-128"/>
              </a:rPr>
              <a:t>医療機関の案内、地域の実情に関する適切な周知等の支援</a:t>
            </a:r>
            <a:r>
              <a:rPr kumimoji="1" lang="ja-JP" altLang="ja-JP"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p:txBody>
      </p:sp>
      <p:sp>
        <p:nvSpPr>
          <p:cNvPr id="54" name="正方形/長方形 53"/>
          <p:cNvSpPr/>
          <p:nvPr/>
        </p:nvSpPr>
        <p:spPr bwMode="white">
          <a:xfrm>
            <a:off x="2754267" y="5579869"/>
            <a:ext cx="1761231" cy="1262769"/>
          </a:xfrm>
          <a:prstGeom prst="rect">
            <a:avLst/>
          </a:prstGeom>
          <a:solidFill>
            <a:schemeClr val="bg1"/>
          </a:solidFill>
          <a:ln>
            <a:noFill/>
          </a:ln>
        </p:spPr>
        <p:txBody>
          <a:bodyPr wrap="square" lIns="84354" tIns="42177" rIns="84354" bIns="42177" anchor="t">
            <a:noAutofit/>
          </a:bodyPr>
          <a:lstStyle/>
          <a:p>
            <a:pPr defTabSz="843556">
              <a:defRPr/>
            </a:pPr>
            <a:r>
              <a:rPr kumimoji="1" lang="ja-JP" altLang="en-US" sz="1015" b="1" u="sng" dirty="0">
                <a:solidFill>
                  <a:prstClr val="black"/>
                </a:solidFill>
                <a:latin typeface="Meiryo UI" panose="020B0604030504040204" pitchFamily="50" charset="-128"/>
                <a:ea typeface="Meiryo UI" panose="020B0604030504040204" pitchFamily="50" charset="-128"/>
              </a:rPr>
              <a:t>②医師の派遣調整</a:t>
            </a:r>
            <a:endParaRPr kumimoji="1" lang="ja-JP" altLang="ja-JP" sz="1015"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地域医療対策協議会にお</a:t>
            </a:r>
            <a:r>
              <a:rPr kumimoji="1" lang="ja-JP" altLang="en-US" sz="738" dirty="0">
                <a:solidFill>
                  <a:prstClr val="black"/>
                </a:solidFill>
                <a:latin typeface="Meiryo UI" panose="020B0604030504040204" pitchFamily="50" charset="-128"/>
                <a:ea typeface="Meiryo UI" panose="020B0604030504040204" pitchFamily="50" charset="-128"/>
              </a:rPr>
              <a:t>ける</a:t>
            </a:r>
            <a:r>
              <a:rPr kumimoji="1" lang="ja-JP" altLang="ja-JP" sz="738" dirty="0">
                <a:solidFill>
                  <a:prstClr val="black"/>
                </a:solidFill>
                <a:latin typeface="Meiryo UI" panose="020B0604030504040204" pitchFamily="50" charset="-128"/>
                <a:ea typeface="Meiryo UI" panose="020B0604030504040204" pitchFamily="50" charset="-128"/>
              </a:rPr>
              <a:t>、都道府</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県と大学、医師会等</a:t>
            </a:r>
            <a:r>
              <a:rPr kumimoji="1" lang="ja-JP" altLang="en-US" sz="738" dirty="0">
                <a:solidFill>
                  <a:prstClr val="black"/>
                </a:solidFill>
                <a:latin typeface="Meiryo UI" panose="020B0604030504040204" pitchFamily="50" charset="-128"/>
                <a:ea typeface="Meiryo UI" panose="020B0604030504040204" pitchFamily="50" charset="-128"/>
              </a:rPr>
              <a:t>の</a:t>
            </a:r>
            <a:r>
              <a:rPr kumimoji="1" lang="ja-JP" altLang="ja-JP" sz="738" dirty="0">
                <a:solidFill>
                  <a:prstClr val="black"/>
                </a:solidFill>
                <a:latin typeface="Meiryo UI" panose="020B0604030504040204" pitchFamily="50" charset="-128"/>
                <a:ea typeface="Meiryo UI" panose="020B0604030504040204" pitchFamily="50" charset="-128"/>
              </a:rPr>
              <a:t>連携</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・医療機関の</a:t>
            </a:r>
            <a:r>
              <a:rPr kumimoji="1" lang="ja-JP" altLang="ja-JP" sz="738" dirty="0">
                <a:solidFill>
                  <a:prstClr val="black"/>
                </a:solidFill>
                <a:latin typeface="Meiryo UI" panose="020B0604030504040204" pitchFamily="50" charset="-128"/>
                <a:ea typeface="Meiryo UI" panose="020B0604030504040204" pitchFamily="50" charset="-128"/>
              </a:rPr>
              <a:t>実績や、地域における小児</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人口</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分娩数と見合った数の医師数と</a:t>
            </a:r>
            <a:r>
              <a:rPr kumimoji="1" lang="ja-JP" altLang="ja-JP" sz="738" dirty="0" err="1">
                <a:solidFill>
                  <a:prstClr val="black"/>
                </a:solidFill>
                <a:latin typeface="Meiryo UI" panose="020B0604030504040204" pitchFamily="50" charset="-128"/>
                <a:ea typeface="Meiryo UI" panose="020B0604030504040204" pitchFamily="50" charset="-128"/>
              </a:rPr>
              <a:t>な</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err="1">
                <a:solidFill>
                  <a:prstClr val="black"/>
                </a:solidFill>
                <a:latin typeface="Meiryo UI" panose="020B0604030504040204" pitchFamily="50" charset="-128"/>
                <a:ea typeface="Meiryo UI" panose="020B0604030504040204" pitchFamily="50" charset="-128"/>
              </a:rPr>
              <a:t>るよう</a:t>
            </a:r>
            <a:r>
              <a:rPr kumimoji="1" lang="ja-JP" altLang="en-US" sz="738" dirty="0" err="1">
                <a:solidFill>
                  <a:prstClr val="black"/>
                </a:solidFill>
                <a:latin typeface="Meiryo UI" panose="020B0604030504040204" pitchFamily="50" charset="-128"/>
                <a:ea typeface="Meiryo UI" panose="020B0604030504040204" pitchFamily="50" charset="-128"/>
              </a:rPr>
              <a:t>な</a:t>
            </a:r>
            <a:r>
              <a:rPr kumimoji="1" lang="ja-JP" altLang="ja-JP" sz="738" dirty="0">
                <a:solidFill>
                  <a:prstClr val="black"/>
                </a:solidFill>
                <a:latin typeface="Meiryo UI" panose="020B0604030504040204" pitchFamily="50" charset="-128"/>
                <a:ea typeface="Meiryo UI" panose="020B0604030504040204" pitchFamily="50" charset="-128"/>
              </a:rPr>
              <a:t>派遣先の医療機関の選定。</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派遣先の医療機関を医療圏ごとに重点</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化</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医師派遣の重点化対象医療機関</a:t>
            </a:r>
            <a:r>
              <a:rPr kumimoji="1" lang="ja-JP" altLang="en-US" sz="738" dirty="0">
                <a:solidFill>
                  <a:prstClr val="black"/>
                </a:solidFill>
                <a:latin typeface="Meiryo UI" panose="020B0604030504040204" pitchFamily="50" charset="-128"/>
                <a:ea typeface="Meiryo UI" panose="020B0604030504040204" pitchFamily="50" charset="-128"/>
              </a:rPr>
              <a:t>の</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医師の時間外労働の短縮のための対策。</a:t>
            </a:r>
          </a:p>
          <a:p>
            <a:pPr defTabSz="844083">
              <a:defRPr/>
            </a:pPr>
            <a:endParaRPr kumimoji="1" lang="ja-JP" altLang="ja-JP" sz="738" dirty="0">
              <a:solidFill>
                <a:prstClr val="black"/>
              </a:solidFill>
              <a:latin typeface="Meiryo UI" panose="020B0604030504040204" pitchFamily="50" charset="-128"/>
              <a:ea typeface="Meiryo UI" panose="020B0604030504040204" pitchFamily="50" charset="-128"/>
            </a:endParaRPr>
          </a:p>
        </p:txBody>
      </p:sp>
      <p:sp>
        <p:nvSpPr>
          <p:cNvPr id="55" name="正方形/長方形 54"/>
          <p:cNvSpPr/>
          <p:nvPr/>
        </p:nvSpPr>
        <p:spPr bwMode="white">
          <a:xfrm>
            <a:off x="6504481" y="5579869"/>
            <a:ext cx="2459077" cy="1262769"/>
          </a:xfrm>
          <a:prstGeom prst="rect">
            <a:avLst/>
          </a:prstGeom>
          <a:solidFill>
            <a:schemeClr val="bg1"/>
          </a:solidFill>
          <a:ln>
            <a:noFill/>
          </a:ln>
        </p:spPr>
        <p:txBody>
          <a:bodyPr wrap="square" lIns="84354" tIns="42177" rIns="84354" bIns="42177" anchor="t">
            <a:noAutofit/>
          </a:bodyPr>
          <a:lstStyle/>
          <a:p>
            <a:pPr defTabSz="843556">
              <a:defRPr/>
            </a:pPr>
            <a:r>
              <a:rPr kumimoji="1" lang="ja-JP" altLang="en-US" sz="1015" b="1" u="sng" dirty="0">
                <a:solidFill>
                  <a:prstClr val="black"/>
                </a:solidFill>
                <a:latin typeface="Meiryo UI" panose="020B0604030504040204" pitchFamily="50" charset="-128"/>
                <a:ea typeface="Meiryo UI" panose="020B0604030504040204" pitchFamily="50" charset="-128"/>
              </a:rPr>
              <a:t>④</a:t>
            </a:r>
            <a:r>
              <a:rPr kumimoji="1" lang="ja-JP" altLang="ja-JP" sz="1015" b="1" u="sng" dirty="0">
                <a:solidFill>
                  <a:prstClr val="black"/>
                </a:solidFill>
                <a:latin typeface="Meiryo UI" panose="020B0604030504040204" pitchFamily="50" charset="-128"/>
                <a:ea typeface="Meiryo UI" panose="020B0604030504040204" pitchFamily="50" charset="-128"/>
              </a:rPr>
              <a:t>産科</a:t>
            </a:r>
            <a:r>
              <a:rPr kumimoji="1" lang="ja-JP" altLang="en-US" sz="1015" b="1" u="sng" dirty="0">
                <a:solidFill>
                  <a:prstClr val="black"/>
                </a:solidFill>
                <a:latin typeface="Meiryo UI" panose="020B0604030504040204" pitchFamily="50" charset="-128"/>
                <a:ea typeface="Meiryo UI" panose="020B0604030504040204" pitchFamily="50" charset="-128"/>
              </a:rPr>
              <a:t>・</a:t>
            </a:r>
            <a:r>
              <a:rPr kumimoji="1" lang="ja-JP" altLang="ja-JP" sz="1015" b="1" u="sng" dirty="0">
                <a:solidFill>
                  <a:prstClr val="black"/>
                </a:solidFill>
                <a:latin typeface="Meiryo UI" panose="020B0604030504040204" pitchFamily="50" charset="-128"/>
                <a:ea typeface="Meiryo UI" panose="020B0604030504040204" pitchFamily="50" charset="-128"/>
              </a:rPr>
              <a:t>小児科医師の養成数を増やすための施策</a:t>
            </a:r>
            <a:endParaRPr kumimoji="1" lang="ja-JP" altLang="ja-JP" sz="1108"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医学生に対する必要な情報提供や円滑な情報交換</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専攻</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医の確保に必要な情報提供、指導体制を含む環境整備</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離職防止。</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小児科医師の中でも確保に留意を要する新生児医療を担</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う医師について、小児科専攻医を養成する医療機関において、</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新生児科（</a:t>
            </a:r>
            <a:r>
              <a:rPr kumimoji="1" lang="en-US" altLang="ja-JP" sz="738" dirty="0">
                <a:solidFill>
                  <a:prstClr val="black"/>
                </a:solidFill>
                <a:latin typeface="Meiryo UI" panose="020B0604030504040204" pitchFamily="50" charset="-128"/>
                <a:ea typeface="Meiryo UI" panose="020B0604030504040204" pitchFamily="50" charset="-128"/>
              </a:rPr>
              <a:t>NICU</a:t>
            </a:r>
            <a:r>
              <a:rPr kumimoji="1" lang="ja-JP" altLang="ja-JP" sz="738" dirty="0">
                <a:solidFill>
                  <a:prstClr val="black"/>
                </a:solidFill>
                <a:latin typeface="Meiryo UI" panose="020B0604030504040204" pitchFamily="50" charset="-128"/>
                <a:ea typeface="Meiryo UI" panose="020B0604030504040204" pitchFamily="50" charset="-128"/>
              </a:rPr>
              <a:t>）研修等の必修化</a:t>
            </a:r>
            <a:r>
              <a:rPr kumimoji="1" lang="ja-JP" altLang="en-US" sz="738" dirty="0">
                <a:solidFill>
                  <a:prstClr val="black"/>
                </a:solidFill>
                <a:latin typeface="Meiryo UI" panose="020B0604030504040204" pitchFamily="50" charset="-128"/>
                <a:ea typeface="Meiryo UI" panose="020B0604030504040204" pitchFamily="50" charset="-128"/>
              </a:rPr>
              <a:t>の</a:t>
            </a:r>
            <a:r>
              <a:rPr kumimoji="1" lang="ja-JP" altLang="ja-JP" sz="738" dirty="0">
                <a:solidFill>
                  <a:prstClr val="black"/>
                </a:solidFill>
                <a:latin typeface="Meiryo UI" panose="020B0604030504040204" pitchFamily="50" charset="-128"/>
                <a:ea typeface="Meiryo UI" panose="020B0604030504040204" pitchFamily="50" charset="-128"/>
              </a:rPr>
              <a:t>検討。</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・産科・小児科医師におけるキャリア形成プログラムの充実化。</a:t>
            </a:r>
            <a:endParaRPr kumimoji="1" lang="ja-JP" altLang="ja-JP" sz="738" dirty="0">
              <a:solidFill>
                <a:prstClr val="black"/>
              </a:solidFill>
              <a:latin typeface="Meiryo UI" panose="020B0604030504040204" pitchFamily="50" charset="-128"/>
              <a:ea typeface="Meiryo UI" panose="020B0604030504040204" pitchFamily="50" charset="-128"/>
            </a:endParaRPr>
          </a:p>
        </p:txBody>
      </p:sp>
      <p:sp>
        <p:nvSpPr>
          <p:cNvPr id="56" name="正方形/長方形 55"/>
          <p:cNvSpPr/>
          <p:nvPr/>
        </p:nvSpPr>
        <p:spPr bwMode="white">
          <a:xfrm>
            <a:off x="4562913" y="5579869"/>
            <a:ext cx="1894154" cy="1262769"/>
          </a:xfrm>
          <a:prstGeom prst="rect">
            <a:avLst/>
          </a:prstGeom>
          <a:solidFill>
            <a:schemeClr val="bg1"/>
          </a:solidFill>
          <a:ln>
            <a:noFill/>
          </a:ln>
        </p:spPr>
        <p:txBody>
          <a:bodyPr wrap="square" lIns="84354" tIns="42177" rIns="84354" bIns="42177" anchor="t">
            <a:noAutofit/>
          </a:bodyPr>
          <a:lstStyle/>
          <a:p>
            <a:pPr defTabSz="844083">
              <a:defRPr/>
            </a:pPr>
            <a:r>
              <a:rPr kumimoji="1" lang="ja-JP" altLang="en-US" sz="1015" b="1" u="sng" dirty="0">
                <a:solidFill>
                  <a:prstClr val="black"/>
                </a:solidFill>
                <a:latin typeface="Meiryo UI" panose="020B0604030504040204" pitchFamily="50" charset="-128"/>
                <a:ea typeface="Meiryo UI" panose="020B0604030504040204" pitchFamily="50" charset="-128"/>
              </a:rPr>
              <a:t>③</a:t>
            </a:r>
            <a:r>
              <a:rPr kumimoji="1" lang="ja-JP" altLang="ja-JP" sz="1015" b="1" u="sng" dirty="0">
                <a:solidFill>
                  <a:prstClr val="black"/>
                </a:solidFill>
                <a:latin typeface="Meiryo UI" panose="020B0604030504040204" pitchFamily="50" charset="-128"/>
                <a:ea typeface="Meiryo UI" panose="020B0604030504040204" pitchFamily="50" charset="-128"/>
              </a:rPr>
              <a:t>産科</a:t>
            </a:r>
            <a:r>
              <a:rPr kumimoji="1" lang="ja-JP" altLang="en-US" sz="1015" b="1" u="sng" dirty="0">
                <a:solidFill>
                  <a:prstClr val="black"/>
                </a:solidFill>
                <a:latin typeface="Meiryo UI" panose="020B0604030504040204" pitchFamily="50" charset="-128"/>
                <a:ea typeface="Meiryo UI" panose="020B0604030504040204" pitchFamily="50" charset="-128"/>
              </a:rPr>
              <a:t>・</a:t>
            </a:r>
            <a:r>
              <a:rPr kumimoji="1" lang="ja-JP" altLang="ja-JP" sz="1015" b="1" u="sng" dirty="0">
                <a:solidFill>
                  <a:prstClr val="black"/>
                </a:solidFill>
                <a:latin typeface="Meiryo UI" panose="020B0604030504040204" pitchFamily="50" charset="-128"/>
                <a:ea typeface="Meiryo UI" panose="020B0604030504040204" pitchFamily="50" charset="-128"/>
              </a:rPr>
              <a:t>小児科医師の</a:t>
            </a:r>
            <a:endParaRPr kumimoji="1" lang="en-US" altLang="ja-JP" sz="1015"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1015" b="1" u="sng" dirty="0">
                <a:solidFill>
                  <a:prstClr val="black"/>
                </a:solidFill>
                <a:latin typeface="Meiryo UI" panose="020B0604030504040204" pitchFamily="50" charset="-128"/>
                <a:ea typeface="Meiryo UI" panose="020B0604030504040204" pitchFamily="50" charset="-128"/>
              </a:rPr>
              <a:t>勤務環境を改善するための</a:t>
            </a:r>
            <a:r>
              <a:rPr kumimoji="1" lang="ja-JP" altLang="ja-JP" sz="1015" b="1" u="sng" dirty="0">
                <a:solidFill>
                  <a:prstClr val="black"/>
                </a:solidFill>
                <a:latin typeface="Meiryo UI" panose="020B0604030504040204" pitchFamily="50" charset="-128"/>
                <a:ea typeface="Meiryo UI" panose="020B0604030504040204" pitchFamily="50" charset="-128"/>
              </a:rPr>
              <a:t>施策</a:t>
            </a:r>
            <a:endParaRPr kumimoji="1" lang="en-US" altLang="ja-JP" sz="1015" b="1" u="sng" dirty="0">
              <a:solidFill>
                <a:prstClr val="black"/>
              </a:solidFill>
              <a:latin typeface="Meiryo UI" panose="020B0604030504040204" pitchFamily="50" charset="-128"/>
              <a:ea typeface="Meiryo UI" panose="020B0604030504040204" pitchFamily="50" charset="-128"/>
            </a:endParaRP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相対的医師少数区域に勤務する産科</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科医師が、研修、リフレッシュ等のために十分</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な休暇を取ることができるよう、代診医の確保。</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産科</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小児科において比較的多い女性医師</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err="1">
                <a:solidFill>
                  <a:prstClr val="black"/>
                </a:solidFill>
                <a:latin typeface="Meiryo UI" panose="020B0604030504040204" pitchFamily="50" charset="-128"/>
                <a:ea typeface="Meiryo UI" panose="020B0604030504040204" pitchFamily="50" charset="-128"/>
              </a:rPr>
              <a:t>にも</a:t>
            </a:r>
            <a:r>
              <a:rPr kumimoji="1" lang="ja-JP" altLang="ja-JP" sz="738" dirty="0">
                <a:solidFill>
                  <a:prstClr val="black"/>
                </a:solidFill>
                <a:latin typeface="Meiryo UI" panose="020B0604030504040204" pitchFamily="50" charset="-128"/>
                <a:ea typeface="Meiryo UI" panose="020B0604030504040204" pitchFamily="50" charset="-128"/>
              </a:rPr>
              <a:t>対応した勤務環境改善等の支援。</a:t>
            </a:r>
          </a:p>
          <a:p>
            <a:pPr defTabSz="844083">
              <a:defRPr/>
            </a:pP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産科</a:t>
            </a:r>
            <a:r>
              <a:rPr kumimoji="1" lang="ja-JP" altLang="en-US" sz="738" dirty="0">
                <a:solidFill>
                  <a:prstClr val="black"/>
                </a:solidFill>
                <a:latin typeface="Meiryo UI" panose="020B0604030504040204" pitchFamily="50" charset="-128"/>
                <a:ea typeface="Meiryo UI" panose="020B0604030504040204" pitchFamily="50" charset="-128"/>
              </a:rPr>
              <a:t>・</a:t>
            </a:r>
            <a:r>
              <a:rPr kumimoji="1" lang="ja-JP" altLang="ja-JP" sz="738" dirty="0">
                <a:solidFill>
                  <a:prstClr val="black"/>
                </a:solidFill>
                <a:latin typeface="Meiryo UI" panose="020B0604030504040204" pitchFamily="50" charset="-128"/>
                <a:ea typeface="Meiryo UI" panose="020B0604030504040204" pitchFamily="50" charset="-128"/>
              </a:rPr>
              <a:t>小児科医師でなくても担うことのできる</a:t>
            </a:r>
            <a:endParaRPr kumimoji="1" lang="en-US" altLang="ja-JP" sz="738" dirty="0">
              <a:solidFill>
                <a:prstClr val="black"/>
              </a:solidFill>
              <a:latin typeface="Meiryo UI" panose="020B0604030504040204" pitchFamily="50" charset="-128"/>
              <a:ea typeface="Meiryo UI" panose="020B0604030504040204" pitchFamily="50" charset="-128"/>
            </a:endParaRPr>
          </a:p>
          <a:p>
            <a:pPr defTabSz="844083">
              <a:defRPr/>
            </a:pPr>
            <a:r>
              <a:rPr kumimoji="1" lang="en-US" altLang="ja-JP" sz="738" dirty="0">
                <a:solidFill>
                  <a:prstClr val="black"/>
                </a:solidFill>
                <a:latin typeface="Meiryo UI" panose="020B0604030504040204" pitchFamily="50" charset="-128"/>
                <a:ea typeface="Meiryo UI" panose="020B0604030504040204" pitchFamily="50" charset="-128"/>
              </a:rPr>
              <a:t> </a:t>
            </a:r>
            <a:r>
              <a:rPr kumimoji="1" lang="ja-JP" altLang="ja-JP" sz="738" dirty="0">
                <a:solidFill>
                  <a:prstClr val="black"/>
                </a:solidFill>
                <a:latin typeface="Meiryo UI" panose="020B0604030504040204" pitchFamily="50" charset="-128"/>
                <a:ea typeface="Meiryo UI" panose="020B0604030504040204" pitchFamily="50" charset="-128"/>
              </a:rPr>
              <a:t>業務について</a:t>
            </a:r>
            <a:r>
              <a:rPr kumimoji="1" lang="ja-JP" altLang="en-US" sz="738" dirty="0">
                <a:solidFill>
                  <a:prstClr val="black"/>
                </a:solidFill>
                <a:latin typeface="Meiryo UI" panose="020B0604030504040204" pitchFamily="50" charset="-128"/>
                <a:ea typeface="Meiryo UI" panose="020B0604030504040204" pitchFamily="50" charset="-128"/>
              </a:rPr>
              <a:t>の</a:t>
            </a:r>
            <a:r>
              <a:rPr kumimoji="1" lang="ja-JP" altLang="ja-JP" sz="738" dirty="0">
                <a:solidFill>
                  <a:prstClr val="black"/>
                </a:solidFill>
                <a:latin typeface="Meiryo UI" panose="020B0604030504040204" pitchFamily="50" charset="-128"/>
                <a:ea typeface="Meiryo UI" panose="020B0604030504040204" pitchFamily="50" charset="-128"/>
              </a:rPr>
              <a:t>、タスクシェアやタスクシフト</a:t>
            </a:r>
            <a:r>
              <a:rPr kumimoji="1" lang="ja-JP" altLang="en-US" sz="738" dirty="0">
                <a:solidFill>
                  <a:prstClr val="black"/>
                </a:solidFill>
                <a:latin typeface="Meiryo UI" panose="020B0604030504040204" pitchFamily="50" charset="-128"/>
                <a:ea typeface="Meiryo UI" panose="020B0604030504040204" pitchFamily="50" charset="-128"/>
              </a:rPr>
              <a:t>。</a:t>
            </a:r>
            <a:endParaRPr kumimoji="1" lang="ja-JP" altLang="ja-JP" sz="738" dirty="0">
              <a:solidFill>
                <a:prstClr val="black"/>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976578" y="6480309"/>
            <a:ext cx="2133600" cy="365125"/>
          </a:xfrm>
        </p:spPr>
        <p:txBody>
          <a:bodyPr/>
          <a:lstStyle/>
          <a:p>
            <a:fld id="{A9848611-8FAA-4BFC-BAAD-33CAF1A3E273}" type="slidenum">
              <a:rPr kumimoji="1" lang="ja-JP" altLang="en-US" sz="1800" smtClean="0">
                <a:solidFill>
                  <a:schemeClr val="tx1"/>
                </a:solidFill>
              </a:rPr>
              <a:t>37</a:t>
            </a:fld>
            <a:endParaRPr kumimoji="1" lang="ja-JP" altLang="en-US" sz="1800">
              <a:solidFill>
                <a:schemeClr val="tx1"/>
              </a:solidFill>
            </a:endParaRPr>
          </a:p>
        </p:txBody>
      </p:sp>
      <p:sp>
        <p:nvSpPr>
          <p:cNvPr id="58"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59" name="タイトル 1">
            <a:extLst>
              <a:ext uri="{FF2B5EF4-FFF2-40B4-BE49-F238E27FC236}">
                <a16:creationId xmlns="" xmlns:a16="http://schemas.microsoft.com/office/drawing/2014/main" id="{30BE5A27-A407-4A14-A9BE-5866682C3C6B}"/>
              </a:ext>
            </a:extLst>
          </p:cNvPr>
          <p:cNvSpPr txBox="1">
            <a:spLocks/>
          </p:cNvSpPr>
          <p:nvPr/>
        </p:nvSpPr>
        <p:spPr>
          <a:xfrm>
            <a:off x="300963" y="3695"/>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13375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347964"/>
            <a:ext cx="9144000" cy="545990"/>
          </a:xfrm>
          <a:prstGeom prst="rect">
            <a:avLst/>
          </a:prstGeom>
          <a:solidFill>
            <a:schemeClr val="accent5">
              <a:lumMod val="60000"/>
              <a:lumOff val="40000"/>
            </a:schemeClr>
          </a:solidFill>
          <a:ln>
            <a:noFill/>
          </a:ln>
          <a:effectLst/>
        </p:spPr>
        <p:style>
          <a:lnRef idx="1">
            <a:schemeClr val="accent1"/>
          </a:lnRef>
          <a:fillRef idx="2">
            <a:schemeClr val="accent1"/>
          </a:fillRef>
          <a:effectRef idx="1">
            <a:schemeClr val="accent1"/>
          </a:effectRef>
          <a:fontRef idx="minor">
            <a:schemeClr val="dk1"/>
          </a:fontRef>
        </p:style>
        <p:txBody>
          <a:bodyPr wrap="square" rtlCol="0">
            <a:noAutofit/>
          </a:bodyPr>
          <a:lstStyle/>
          <a:p>
            <a:pPr algn="ctr" defTabSz="844083">
              <a:defRPr/>
            </a:pPr>
            <a:endParaRPr lang="ja-JP" altLang="en-US" sz="1846" dirty="0">
              <a:solidFill>
                <a:prstClr val="black"/>
              </a:solidFill>
            </a:endParaRPr>
          </a:p>
        </p:txBody>
      </p:sp>
      <p:sp>
        <p:nvSpPr>
          <p:cNvPr id="6" name="テキスト ボックス 5">
            <a:extLst>
              <a:ext uri="{FF2B5EF4-FFF2-40B4-BE49-F238E27FC236}">
                <a16:creationId xmlns="" xmlns:a16="http://schemas.microsoft.com/office/drawing/2014/main" id="{FD3091E1-00DC-4FAD-B115-A09AE545E568}"/>
              </a:ext>
            </a:extLst>
          </p:cNvPr>
          <p:cNvSpPr txBox="1"/>
          <p:nvPr/>
        </p:nvSpPr>
        <p:spPr>
          <a:xfrm>
            <a:off x="33121" y="6328595"/>
            <a:ext cx="8676057" cy="546945"/>
          </a:xfrm>
          <a:prstGeom prst="rect">
            <a:avLst/>
          </a:prstGeom>
          <a:noFill/>
          <a:ln w="12700">
            <a:noFill/>
          </a:ln>
        </p:spPr>
        <p:txBody>
          <a:bodyPr wrap="square" rtlCol="0">
            <a:spAutoFit/>
          </a:bodyPr>
          <a:lstStyle/>
          <a:p>
            <a:pPr marL="262530" indent="-263776" defTabSz="778691">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医師少数区域、多数区域（二次医療圏単位）及び医師多数三次医療圏についても、施策の整合性の観点から、同様の値（下位／上位</a:t>
            </a:r>
            <a:r>
              <a:rPr lang="en-US" altLang="ja-JP" sz="1477" dirty="0">
                <a:solidFill>
                  <a:prstClr val="black"/>
                </a:solidFill>
                <a:latin typeface="Meiryo UI" panose="020B0604030504040204" pitchFamily="50" charset="-128"/>
                <a:ea typeface="Meiryo UI" panose="020B0604030504040204" pitchFamily="50" charset="-128"/>
              </a:rPr>
              <a:t>33.3</a:t>
            </a:r>
            <a:r>
              <a:rPr lang="ja-JP" altLang="en-US" sz="1477" dirty="0">
                <a:solidFill>
                  <a:prstClr val="black"/>
                </a:solidFill>
                <a:latin typeface="Meiryo UI" panose="020B0604030504040204" pitchFamily="50" charset="-128"/>
                <a:ea typeface="Meiryo UI" panose="020B0604030504040204" pitchFamily="50" charset="-128"/>
              </a:rPr>
              <a:t>％）を基準値としてはどうか。</a:t>
            </a:r>
          </a:p>
        </p:txBody>
      </p:sp>
      <p:sp>
        <p:nvSpPr>
          <p:cNvPr id="7" name="テキスト ボックス 6"/>
          <p:cNvSpPr txBox="1"/>
          <p:nvPr/>
        </p:nvSpPr>
        <p:spPr>
          <a:xfrm>
            <a:off x="0" y="560913"/>
            <a:ext cx="9144000" cy="433196"/>
          </a:xfrm>
          <a:prstGeom prst="rect">
            <a:avLst/>
          </a:prstGeom>
          <a:solidFill>
            <a:schemeClr val="tx2"/>
          </a:solid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844083">
              <a:defRPr/>
            </a:pPr>
            <a:r>
              <a:rPr lang="ja-JP" altLang="en-US" sz="2215" b="1" dirty="0">
                <a:solidFill>
                  <a:prstClr val="white"/>
                </a:solidFill>
              </a:rPr>
              <a:t>医師少数区域等の基準の設定</a:t>
            </a:r>
          </a:p>
        </p:txBody>
      </p:sp>
      <p:sp>
        <p:nvSpPr>
          <p:cNvPr id="8" name="正方形/長方形 7"/>
          <p:cNvSpPr/>
          <p:nvPr/>
        </p:nvSpPr>
        <p:spPr>
          <a:xfrm>
            <a:off x="5533995" y="2009722"/>
            <a:ext cx="3458469" cy="873316"/>
          </a:xfrm>
          <a:prstGeom prst="rect">
            <a:avLst/>
          </a:prstGeom>
          <a:noFill/>
        </p:spPr>
        <p:txBody>
          <a:bodyPr wrap="square" anchor="ctr">
            <a:spAutoFit/>
          </a:bodyPr>
          <a:lstStyle/>
          <a:p>
            <a:pPr marL="158265" indent="-158265" defTabSz="844083">
              <a:buFont typeface="Wingdings" panose="05000000000000000000" pitchFamily="2" charset="2"/>
              <a:buChar char="p"/>
              <a:defRPr/>
            </a:pPr>
            <a:r>
              <a:rPr lang="ja-JP" altLang="en-US" sz="1015" dirty="0">
                <a:solidFill>
                  <a:prstClr val="black"/>
                </a:solidFill>
              </a:rPr>
              <a:t>第７次～第９次（後期）までの５次の計画期間を通じて、段階的に偏在を解消し、</a:t>
            </a:r>
            <a:r>
              <a:rPr lang="en-US" altLang="ja-JP" sz="1015" dirty="0">
                <a:solidFill>
                  <a:prstClr val="black"/>
                </a:solidFill>
              </a:rPr>
              <a:t>2036</a:t>
            </a:r>
            <a:r>
              <a:rPr lang="ja-JP" altLang="en-US" sz="1015" dirty="0">
                <a:solidFill>
                  <a:prstClr val="black"/>
                </a:solidFill>
              </a:rPr>
              <a:t>年時点（第９次（後期）医師確保計画の計画終了時点）においては、最も医師偏在指標が小さい三次医療圏においても医療需要を満たすことを目標とする。</a:t>
            </a:r>
            <a:endParaRPr lang="en-US" altLang="ja-JP" sz="1015" dirty="0">
              <a:solidFill>
                <a:prstClr val="black"/>
              </a:solidFill>
            </a:endParaRPr>
          </a:p>
        </p:txBody>
      </p:sp>
      <p:sp>
        <p:nvSpPr>
          <p:cNvPr id="9" name="右中かっこ 8"/>
          <p:cNvSpPr/>
          <p:nvPr/>
        </p:nvSpPr>
        <p:spPr>
          <a:xfrm>
            <a:off x="5289323" y="2150959"/>
            <a:ext cx="165457" cy="2681534"/>
          </a:xfrm>
          <a:prstGeom prst="rightBrace">
            <a:avLst>
              <a:gd name="adj1" fmla="val 25000"/>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defTabSz="844083">
              <a:defRPr/>
            </a:pPr>
            <a:endParaRPr lang="ja-JP" altLang="en-US" sz="1662">
              <a:solidFill>
                <a:prstClr val="black"/>
              </a:solidFill>
            </a:endParaRPr>
          </a:p>
        </p:txBody>
      </p:sp>
      <p:sp>
        <p:nvSpPr>
          <p:cNvPr id="10" name="二等辺三角形 9"/>
          <p:cNvSpPr/>
          <p:nvPr/>
        </p:nvSpPr>
        <p:spPr>
          <a:xfrm rot="10800000">
            <a:off x="4539544" y="3157550"/>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11" name="角丸四角形 10"/>
          <p:cNvSpPr/>
          <p:nvPr/>
        </p:nvSpPr>
        <p:spPr>
          <a:xfrm>
            <a:off x="4251536" y="2672263"/>
            <a:ext cx="849330" cy="416426"/>
          </a:xfrm>
          <a:prstGeom prst="roundRect">
            <a:avLst/>
          </a:prstGeom>
          <a:solidFill>
            <a:schemeClr val="accent4">
              <a:lumMod val="40000"/>
              <a:lumOff val="60000"/>
            </a:schemeClr>
          </a:solidFill>
        </p:spPr>
        <p:txBody>
          <a:bodyPr wrap="square" anchor="ctr">
            <a:spAutoFit/>
          </a:bodyPr>
          <a:lstStyle/>
          <a:p>
            <a:pPr algn="ctr" defTabSz="844083">
              <a:defRPr/>
            </a:pPr>
            <a:r>
              <a:rPr lang="ja-JP" altLang="en-US" sz="923" dirty="0">
                <a:solidFill>
                  <a:prstClr val="black"/>
                </a:solidFill>
              </a:rPr>
              <a:t>第８次</a:t>
            </a:r>
            <a:r>
              <a:rPr lang="en-US" altLang="ja-JP" sz="923" dirty="0">
                <a:solidFill>
                  <a:prstClr val="black"/>
                </a:solidFill>
              </a:rPr>
              <a:t>(</a:t>
            </a:r>
            <a:r>
              <a:rPr lang="ja-JP" altLang="en-US" sz="923" dirty="0">
                <a:solidFill>
                  <a:prstClr val="black"/>
                </a:solidFill>
              </a:rPr>
              <a:t>前期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2" name="角丸四角形 11"/>
          <p:cNvSpPr/>
          <p:nvPr/>
        </p:nvSpPr>
        <p:spPr>
          <a:xfrm>
            <a:off x="4251458" y="3306593"/>
            <a:ext cx="848110" cy="416426"/>
          </a:xfrm>
          <a:prstGeom prst="roundRect">
            <a:avLst/>
          </a:prstGeom>
          <a:solidFill>
            <a:schemeClr val="accent4">
              <a:lumMod val="40000"/>
              <a:lumOff val="60000"/>
            </a:schemeClr>
          </a:solidFill>
        </p:spPr>
        <p:txBody>
          <a:bodyPr wrap="square" anchor="ctr">
            <a:spAutoFit/>
          </a:bodyPr>
          <a:lstStyle/>
          <a:p>
            <a:pPr algn="ctr" defTabSz="844083">
              <a:defRPr/>
            </a:pPr>
            <a:r>
              <a:rPr lang="ja-JP" altLang="en-US" sz="923" dirty="0">
                <a:solidFill>
                  <a:prstClr val="black"/>
                </a:solidFill>
              </a:rPr>
              <a:t>第８次</a:t>
            </a:r>
            <a:r>
              <a:rPr lang="en-US" altLang="ja-JP" sz="923" dirty="0">
                <a:solidFill>
                  <a:prstClr val="black"/>
                </a:solidFill>
              </a:rPr>
              <a:t>(</a:t>
            </a:r>
            <a:r>
              <a:rPr lang="ja-JP" altLang="en-US" sz="923" dirty="0">
                <a:solidFill>
                  <a:prstClr val="black"/>
                </a:solidFill>
              </a:rPr>
              <a:t>後期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3" name="角丸四角形 12"/>
          <p:cNvSpPr/>
          <p:nvPr/>
        </p:nvSpPr>
        <p:spPr>
          <a:xfrm>
            <a:off x="4248070" y="5140272"/>
            <a:ext cx="851498" cy="307003"/>
          </a:xfrm>
          <a:prstGeom prst="roundRect">
            <a:avLst/>
          </a:prstGeom>
          <a:solidFill>
            <a:schemeClr val="tx2">
              <a:lumMod val="40000"/>
              <a:lumOff val="60000"/>
            </a:schemeClr>
          </a:solidFill>
        </p:spPr>
        <p:txBody>
          <a:bodyPr wrap="square" anchor="ctr">
            <a:noAutofit/>
          </a:bodyPr>
          <a:lstStyle/>
          <a:p>
            <a:pPr algn="ctr" defTabSz="844083">
              <a:defRPr/>
            </a:pPr>
            <a:r>
              <a:rPr lang="en-US" altLang="ja-JP" sz="923" dirty="0">
                <a:solidFill>
                  <a:prstClr val="black"/>
                </a:solidFill>
              </a:rPr>
              <a:t>2036</a:t>
            </a:r>
            <a:r>
              <a:rPr lang="ja-JP" altLang="en-US" sz="923" dirty="0">
                <a:solidFill>
                  <a:prstClr val="black"/>
                </a:solidFill>
              </a:rPr>
              <a:t>年</a:t>
            </a:r>
          </a:p>
        </p:txBody>
      </p:sp>
      <p:sp>
        <p:nvSpPr>
          <p:cNvPr id="14" name="テキスト ボックス 13">
            <a:extLst>
              <a:ext uri="{FF2B5EF4-FFF2-40B4-BE49-F238E27FC236}">
                <a16:creationId xmlns="" xmlns:a16="http://schemas.microsoft.com/office/drawing/2014/main" id="{FD3091E1-00DC-4FAD-B115-A09AE545E568}"/>
              </a:ext>
            </a:extLst>
          </p:cNvPr>
          <p:cNvSpPr txBox="1"/>
          <p:nvPr/>
        </p:nvSpPr>
        <p:spPr>
          <a:xfrm>
            <a:off x="33121" y="987066"/>
            <a:ext cx="8884573" cy="802399"/>
          </a:xfrm>
          <a:prstGeom prst="rect">
            <a:avLst/>
          </a:prstGeom>
          <a:noFill/>
          <a:ln w="12700">
            <a:solidFill>
              <a:schemeClr val="tx2"/>
            </a:solidFill>
          </a:ln>
        </p:spPr>
        <p:txBody>
          <a:bodyPr wrap="square" rtlCol="0">
            <a:spAutoFit/>
          </a:bodyPr>
          <a:lstStyle/>
          <a:p>
            <a:pPr marL="262530" indent="-263776" defTabSz="778691">
              <a:buFont typeface="Arial" panose="020B0604020202020204" pitchFamily="34" charset="0"/>
              <a:buChar char="•"/>
              <a:defRPr/>
            </a:pPr>
            <a:r>
              <a:rPr lang="ja-JP" altLang="en-US" sz="1292" dirty="0">
                <a:solidFill>
                  <a:prstClr val="black"/>
                </a:solidFill>
                <a:latin typeface="Meiryo UI" panose="020B0604030504040204" pitchFamily="50" charset="-128"/>
                <a:ea typeface="Meiryo UI" panose="020B0604030504040204" pitchFamily="50" charset="-128"/>
              </a:rPr>
              <a:t>医師少数三次医療圏の基準を定めるに当たりどのように考えたらよいか。</a:t>
            </a:r>
            <a:endParaRPr lang="en-US" altLang="ja-JP" sz="1292" dirty="0">
              <a:solidFill>
                <a:prstClr val="black"/>
              </a:solidFill>
              <a:latin typeface="Meiryo UI" panose="020B0604030504040204" pitchFamily="50" charset="-128"/>
              <a:ea typeface="Meiryo UI" panose="020B0604030504040204" pitchFamily="50" charset="-128"/>
            </a:endParaRPr>
          </a:p>
          <a:p>
            <a:pPr marL="262530" indent="-263776" defTabSz="778691">
              <a:buFont typeface="Arial" panose="020B0604020202020204" pitchFamily="34" charset="0"/>
              <a:buChar char="•"/>
              <a:defRPr/>
            </a:pPr>
            <a:endParaRPr lang="en-US" altLang="ja-JP" sz="738" dirty="0">
              <a:solidFill>
                <a:prstClr val="black"/>
              </a:solidFill>
              <a:latin typeface="Meiryo UI" panose="020B0604030504040204" pitchFamily="50" charset="-128"/>
              <a:ea typeface="Meiryo UI" panose="020B0604030504040204" pitchFamily="50" charset="-128"/>
            </a:endParaRPr>
          </a:p>
          <a:p>
            <a:pPr marL="398779" indent="-263776" defTabSz="778691">
              <a:buFont typeface="Wingdings" panose="05000000000000000000" pitchFamily="2" charset="2"/>
              <a:buChar char="Ø"/>
              <a:defRPr/>
            </a:pPr>
            <a:r>
              <a:rPr lang="ja-JP" altLang="en-US" sz="1292" dirty="0">
                <a:solidFill>
                  <a:prstClr val="black"/>
                </a:solidFill>
                <a:latin typeface="Meiryo UI" panose="020B0604030504040204" pitchFamily="50" charset="-128"/>
                <a:ea typeface="Meiryo UI" panose="020B0604030504040204" pitchFamily="50" charset="-128"/>
              </a:rPr>
              <a:t>最も医師偏在指標が小さい三次医療圏においても、</a:t>
            </a:r>
            <a:r>
              <a:rPr lang="en-US" altLang="ja-JP" sz="1292" dirty="0">
                <a:solidFill>
                  <a:prstClr val="black"/>
                </a:solidFill>
                <a:latin typeface="Meiryo UI" panose="020B0604030504040204" pitchFamily="50" charset="-128"/>
                <a:ea typeface="Meiryo UI" panose="020B0604030504040204" pitchFamily="50" charset="-128"/>
              </a:rPr>
              <a:t>2036</a:t>
            </a:r>
            <a:r>
              <a:rPr lang="ja-JP" altLang="en-US" sz="1292" dirty="0">
                <a:solidFill>
                  <a:prstClr val="black"/>
                </a:solidFill>
                <a:latin typeface="Meiryo UI" panose="020B0604030504040204" pitchFamily="50" charset="-128"/>
                <a:ea typeface="Meiryo UI" panose="020B0604030504040204" pitchFamily="50" charset="-128"/>
              </a:rPr>
              <a:t>年に、医療需要を満たすだけの医師を確保することを目標として、医師少数三次医療圏の基準を定めることとしてはどうか。</a:t>
            </a:r>
          </a:p>
        </p:txBody>
      </p:sp>
      <p:sp>
        <p:nvSpPr>
          <p:cNvPr id="15" name="二等辺三角形 14"/>
          <p:cNvSpPr/>
          <p:nvPr/>
        </p:nvSpPr>
        <p:spPr>
          <a:xfrm rot="10800000">
            <a:off x="4539544" y="3785634"/>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16" name="角丸四角形 15"/>
          <p:cNvSpPr/>
          <p:nvPr/>
        </p:nvSpPr>
        <p:spPr>
          <a:xfrm>
            <a:off x="4252351" y="3972381"/>
            <a:ext cx="848110" cy="307003"/>
          </a:xfrm>
          <a:prstGeom prst="roundRect">
            <a:avLst/>
          </a:prstGeom>
          <a:solidFill>
            <a:schemeClr val="accent5">
              <a:lumMod val="40000"/>
              <a:lumOff val="60000"/>
            </a:schemeClr>
          </a:solidFill>
        </p:spPr>
        <p:txBody>
          <a:bodyPr wrap="square" anchor="ctr">
            <a:noAutofit/>
          </a:bodyPr>
          <a:lstStyle/>
          <a:p>
            <a:pPr algn="ctr" defTabSz="844083">
              <a:defRPr/>
            </a:pPr>
            <a:r>
              <a:rPr lang="ja-JP" altLang="en-US" sz="923" dirty="0">
                <a:solidFill>
                  <a:prstClr val="black"/>
                </a:solidFill>
              </a:rPr>
              <a:t>第９次</a:t>
            </a:r>
            <a:r>
              <a:rPr lang="en-US" altLang="ja-JP" sz="923" dirty="0">
                <a:solidFill>
                  <a:prstClr val="black"/>
                </a:solidFill>
              </a:rPr>
              <a:t>(</a:t>
            </a:r>
            <a:r>
              <a:rPr lang="ja-JP" altLang="en-US" sz="923" dirty="0">
                <a:solidFill>
                  <a:prstClr val="black"/>
                </a:solidFill>
              </a:rPr>
              <a:t>前期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7" name="二等辺三角形 16"/>
          <p:cNvSpPr/>
          <p:nvPr/>
        </p:nvSpPr>
        <p:spPr>
          <a:xfrm rot="10800000">
            <a:off x="4540437" y="4368578"/>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18" name="角丸四角形 17"/>
          <p:cNvSpPr/>
          <p:nvPr/>
        </p:nvSpPr>
        <p:spPr>
          <a:xfrm>
            <a:off x="4252756" y="4525490"/>
            <a:ext cx="848110" cy="307003"/>
          </a:xfrm>
          <a:prstGeom prst="roundRect">
            <a:avLst/>
          </a:prstGeom>
          <a:solidFill>
            <a:schemeClr val="accent5">
              <a:lumMod val="40000"/>
              <a:lumOff val="60000"/>
            </a:schemeClr>
          </a:solidFill>
        </p:spPr>
        <p:txBody>
          <a:bodyPr wrap="square" anchor="ctr">
            <a:noAutofit/>
          </a:bodyPr>
          <a:lstStyle/>
          <a:p>
            <a:pPr algn="ctr" defTabSz="844083">
              <a:defRPr/>
            </a:pPr>
            <a:r>
              <a:rPr lang="ja-JP" altLang="en-US" sz="923" dirty="0">
                <a:solidFill>
                  <a:prstClr val="black"/>
                </a:solidFill>
              </a:rPr>
              <a:t>第９次</a:t>
            </a:r>
            <a:r>
              <a:rPr lang="en-US" altLang="ja-JP" sz="923" dirty="0">
                <a:solidFill>
                  <a:prstClr val="black"/>
                </a:solidFill>
              </a:rPr>
              <a:t>(</a:t>
            </a:r>
            <a:r>
              <a:rPr lang="ja-JP" altLang="en-US" sz="923" dirty="0">
                <a:solidFill>
                  <a:prstClr val="black"/>
                </a:solidFill>
              </a:rPr>
              <a:t>後期</a:t>
            </a:r>
            <a:r>
              <a:rPr lang="en-US" altLang="ja-JP" sz="923" dirty="0">
                <a:solidFill>
                  <a:prstClr val="black"/>
                </a:solidFill>
              </a:rPr>
              <a:t>)</a:t>
            </a:r>
          </a:p>
          <a:p>
            <a:pPr algn="ctr" defTabSz="844083">
              <a:defRPr/>
            </a:pPr>
            <a:r>
              <a:rPr lang="ja-JP" altLang="en-US" sz="923" dirty="0">
                <a:solidFill>
                  <a:prstClr val="black"/>
                </a:solidFill>
              </a:rPr>
              <a:t>計画開始時</a:t>
            </a:r>
          </a:p>
        </p:txBody>
      </p:sp>
      <p:sp>
        <p:nvSpPr>
          <p:cNvPr id="19" name="二等辺三角形 18"/>
          <p:cNvSpPr/>
          <p:nvPr/>
        </p:nvSpPr>
        <p:spPr>
          <a:xfrm rot="10800000">
            <a:off x="4540842" y="4949822"/>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20" name="角丸四角形 19"/>
          <p:cNvSpPr/>
          <p:nvPr/>
        </p:nvSpPr>
        <p:spPr>
          <a:xfrm>
            <a:off x="4255060" y="2151845"/>
            <a:ext cx="848110" cy="307003"/>
          </a:xfrm>
          <a:prstGeom prst="roundRect">
            <a:avLst/>
          </a:prstGeom>
          <a:solidFill>
            <a:schemeClr val="bg1">
              <a:lumMod val="85000"/>
            </a:schemeClr>
          </a:solidFill>
        </p:spPr>
        <p:txBody>
          <a:bodyPr wrap="square" anchor="ctr">
            <a:noAutofit/>
          </a:bodyPr>
          <a:lstStyle/>
          <a:p>
            <a:pPr algn="ctr" defTabSz="844083">
              <a:defRPr/>
            </a:pPr>
            <a:r>
              <a:rPr lang="ja-JP" altLang="en-US" sz="923" dirty="0">
                <a:solidFill>
                  <a:prstClr val="black"/>
                </a:solidFill>
              </a:rPr>
              <a:t>第７次</a:t>
            </a:r>
            <a:endParaRPr lang="en-US" altLang="ja-JP" sz="923" dirty="0">
              <a:solidFill>
                <a:prstClr val="black"/>
              </a:solidFill>
            </a:endParaRPr>
          </a:p>
          <a:p>
            <a:pPr algn="ctr" defTabSz="844083">
              <a:defRPr/>
            </a:pPr>
            <a:r>
              <a:rPr lang="ja-JP" altLang="en-US" sz="923" dirty="0">
                <a:solidFill>
                  <a:prstClr val="black"/>
                </a:solidFill>
              </a:rPr>
              <a:t>計画開始時</a:t>
            </a:r>
          </a:p>
        </p:txBody>
      </p:sp>
      <p:sp>
        <p:nvSpPr>
          <p:cNvPr id="21" name="二等辺三角形 20"/>
          <p:cNvSpPr/>
          <p:nvPr/>
        </p:nvSpPr>
        <p:spPr>
          <a:xfrm rot="10800000">
            <a:off x="4543146" y="2576177"/>
            <a:ext cx="271937" cy="870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endParaRPr>
          </a:p>
        </p:txBody>
      </p:sp>
      <p:sp>
        <p:nvSpPr>
          <p:cNvPr id="22" name="正方形/長方形 21"/>
          <p:cNvSpPr/>
          <p:nvPr/>
        </p:nvSpPr>
        <p:spPr>
          <a:xfrm>
            <a:off x="5533993" y="4996978"/>
            <a:ext cx="3458471" cy="433324"/>
          </a:xfrm>
          <a:prstGeom prst="rect">
            <a:avLst/>
          </a:prstGeom>
          <a:noFill/>
        </p:spPr>
        <p:txBody>
          <a:bodyPr wrap="square" anchor="ctr">
            <a:spAutoFit/>
          </a:bodyPr>
          <a:lstStyle/>
          <a:p>
            <a:pPr marL="158265" indent="-158265" defTabSz="844083">
              <a:buFont typeface="Wingdings" panose="05000000000000000000" pitchFamily="2" charset="2"/>
              <a:buChar char="u"/>
              <a:defRPr/>
            </a:pPr>
            <a:r>
              <a:rPr lang="ja-JP" altLang="en-US" sz="1108" dirty="0">
                <a:solidFill>
                  <a:prstClr val="black"/>
                </a:solidFill>
              </a:rPr>
              <a:t>このため</a:t>
            </a:r>
            <a:r>
              <a:rPr lang="ja-JP" altLang="en-US" sz="1108" b="1" u="sng" dirty="0">
                <a:solidFill>
                  <a:prstClr val="black"/>
                </a:solidFill>
              </a:rPr>
              <a:t>、医師少数三次医療圏の基準値を下位</a:t>
            </a:r>
            <a:r>
              <a:rPr lang="en-US" altLang="ja-JP" sz="1108" b="1" u="sng" dirty="0">
                <a:solidFill>
                  <a:prstClr val="black"/>
                </a:solidFill>
              </a:rPr>
              <a:t>33.3</a:t>
            </a:r>
            <a:r>
              <a:rPr lang="ja-JP" altLang="en-US" sz="1108" b="1" u="sng" dirty="0">
                <a:solidFill>
                  <a:prstClr val="black"/>
                </a:solidFill>
              </a:rPr>
              <a:t>％としてはどうか。</a:t>
            </a:r>
            <a:endParaRPr lang="en-US" altLang="ja-JP" sz="1108" b="1" u="sng" dirty="0">
              <a:solidFill>
                <a:prstClr val="black"/>
              </a:solidFill>
            </a:endParaRPr>
          </a:p>
        </p:txBody>
      </p:sp>
      <p:cxnSp>
        <p:nvCxnSpPr>
          <p:cNvPr id="23" name="直線矢印コネクタ 22"/>
          <p:cNvCxnSpPr/>
          <p:nvPr/>
        </p:nvCxnSpPr>
        <p:spPr>
          <a:xfrm flipV="1">
            <a:off x="3020947" y="5353649"/>
            <a:ext cx="0" cy="350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正方形/長方形 23"/>
          <p:cNvSpPr/>
          <p:nvPr/>
        </p:nvSpPr>
        <p:spPr>
          <a:xfrm>
            <a:off x="1339361" y="5689863"/>
            <a:ext cx="3365025" cy="490006"/>
          </a:xfrm>
          <a:prstGeom prst="rect">
            <a:avLst/>
          </a:prstGeom>
          <a:noFill/>
        </p:spPr>
        <p:txBody>
          <a:bodyPr wrap="none" anchor="ctr">
            <a:spAutoFit/>
          </a:bodyPr>
          <a:lstStyle/>
          <a:p>
            <a:pPr algn="ctr" defTabSz="844083">
              <a:defRPr/>
            </a:pPr>
            <a:r>
              <a:rPr lang="en-US" altLang="ja-JP" sz="1292" dirty="0">
                <a:solidFill>
                  <a:prstClr val="black"/>
                </a:solidFill>
              </a:rPr>
              <a:t>2036</a:t>
            </a:r>
            <a:r>
              <a:rPr lang="ja-JP" altLang="en-US" sz="1292" dirty="0">
                <a:solidFill>
                  <a:prstClr val="black"/>
                </a:solidFill>
              </a:rPr>
              <a:t>年時点における医師の需要を</a:t>
            </a:r>
            <a:endParaRPr lang="en-US" altLang="ja-JP" sz="1292" dirty="0">
              <a:solidFill>
                <a:prstClr val="black"/>
              </a:solidFill>
            </a:endParaRPr>
          </a:p>
          <a:p>
            <a:pPr algn="ctr" defTabSz="844083">
              <a:defRPr/>
            </a:pPr>
            <a:r>
              <a:rPr lang="ja-JP" altLang="en-US" sz="1292" dirty="0">
                <a:solidFill>
                  <a:prstClr val="black"/>
                </a:solidFill>
              </a:rPr>
              <a:t>満たすために必要となる医師偏在指標の水準</a:t>
            </a:r>
          </a:p>
        </p:txBody>
      </p:sp>
      <p:sp>
        <p:nvSpPr>
          <p:cNvPr id="25" name="正方形/長方形 24"/>
          <p:cNvSpPr/>
          <p:nvPr/>
        </p:nvSpPr>
        <p:spPr>
          <a:xfrm>
            <a:off x="2018438" y="5320274"/>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第９次（後期）計画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26" name="正方形/長方形 25"/>
          <p:cNvSpPr/>
          <p:nvPr/>
        </p:nvSpPr>
        <p:spPr>
          <a:xfrm>
            <a:off x="5536650" y="3151756"/>
            <a:ext cx="3458469" cy="1341906"/>
          </a:xfrm>
          <a:prstGeom prst="rect">
            <a:avLst/>
          </a:prstGeom>
          <a:noFill/>
        </p:spPr>
        <p:txBody>
          <a:bodyPr wrap="square" anchor="ctr">
            <a:spAutoFit/>
          </a:bodyPr>
          <a:lstStyle/>
          <a:p>
            <a:pPr marL="158265" indent="-158265" defTabSz="844083">
              <a:buFont typeface="Wingdings" panose="05000000000000000000" pitchFamily="2" charset="2"/>
              <a:buChar char="p"/>
              <a:defRPr/>
            </a:pPr>
            <a:r>
              <a:rPr lang="ja-JP" altLang="en-US" sz="1015" dirty="0">
                <a:solidFill>
                  <a:prstClr val="black"/>
                </a:solidFill>
              </a:rPr>
              <a:t>各医師確保計画において、同じ割合（</a:t>
            </a:r>
            <a:r>
              <a:rPr lang="en-US" altLang="ja-JP" sz="1015" dirty="0">
                <a:solidFill>
                  <a:prstClr val="black"/>
                </a:solidFill>
              </a:rPr>
              <a:t>※</a:t>
            </a:r>
            <a:r>
              <a:rPr lang="ja-JP" altLang="en-US" sz="1015" dirty="0">
                <a:solidFill>
                  <a:prstClr val="black"/>
                </a:solidFill>
              </a:rPr>
              <a:t>）の三次医療圏が医師少数三次医療圏に該当するとし、各計画期間終了時に、医師少数三次医療圏の基準に達するとの目標を達成すると仮定し、５次の計画期間分のシミュレーションを行った。</a:t>
            </a:r>
            <a:endParaRPr lang="en-US" altLang="ja-JP" sz="1015" dirty="0">
              <a:solidFill>
                <a:prstClr val="black"/>
              </a:solidFill>
            </a:endParaRPr>
          </a:p>
          <a:p>
            <a:pPr marL="158265" indent="-158265" defTabSz="844083">
              <a:buFont typeface="Wingdings" panose="05000000000000000000" pitchFamily="2" charset="2"/>
              <a:buChar char="p"/>
              <a:defRPr/>
            </a:pPr>
            <a:endParaRPr lang="en-US" altLang="ja-JP" sz="1015" dirty="0">
              <a:solidFill>
                <a:prstClr val="black"/>
              </a:solidFill>
            </a:endParaRPr>
          </a:p>
          <a:p>
            <a:pPr marL="158265" indent="-158265" defTabSz="844083">
              <a:buFont typeface="Wingdings" panose="05000000000000000000" pitchFamily="2" charset="2"/>
              <a:buChar char="p"/>
              <a:defRPr/>
            </a:pPr>
            <a:r>
              <a:rPr lang="ja-JP" altLang="en-US" sz="1015" dirty="0">
                <a:solidFill>
                  <a:prstClr val="black"/>
                </a:solidFill>
              </a:rPr>
              <a:t>この割合（</a:t>
            </a:r>
            <a:r>
              <a:rPr lang="en-US" altLang="ja-JP" sz="1015" dirty="0">
                <a:solidFill>
                  <a:prstClr val="black"/>
                </a:solidFill>
              </a:rPr>
              <a:t>※</a:t>
            </a:r>
            <a:r>
              <a:rPr lang="ja-JP" altLang="en-US" sz="1015" dirty="0">
                <a:solidFill>
                  <a:prstClr val="black"/>
                </a:solidFill>
              </a:rPr>
              <a:t>）を</a:t>
            </a:r>
            <a:r>
              <a:rPr lang="en-US" altLang="ja-JP" sz="1015" dirty="0">
                <a:solidFill>
                  <a:prstClr val="black"/>
                </a:solidFill>
              </a:rPr>
              <a:t>33.3</a:t>
            </a:r>
            <a:r>
              <a:rPr lang="ja-JP" altLang="en-US" sz="1015" dirty="0">
                <a:solidFill>
                  <a:prstClr val="black"/>
                </a:solidFill>
              </a:rPr>
              <a:t>％とすることで、</a:t>
            </a:r>
            <a:r>
              <a:rPr lang="en-US" altLang="ja-JP" sz="1015" dirty="0">
                <a:solidFill>
                  <a:prstClr val="black"/>
                </a:solidFill>
              </a:rPr>
              <a:t>2036</a:t>
            </a:r>
            <a:r>
              <a:rPr lang="ja-JP" altLang="en-US" sz="1015" dirty="0">
                <a:solidFill>
                  <a:prstClr val="black"/>
                </a:solidFill>
              </a:rPr>
              <a:t>年に上記の目標を達成する水準となることが確認された。</a:t>
            </a:r>
            <a:endParaRPr lang="en-US" altLang="ja-JP" sz="1015" dirty="0">
              <a:solidFill>
                <a:prstClr val="black"/>
              </a:solidFill>
            </a:endParaRPr>
          </a:p>
        </p:txBody>
      </p:sp>
      <p:sp>
        <p:nvSpPr>
          <p:cNvPr id="27" name="正方形/長方形 26"/>
          <p:cNvSpPr/>
          <p:nvPr/>
        </p:nvSpPr>
        <p:spPr>
          <a:xfrm>
            <a:off x="5211133" y="2708029"/>
            <a:ext cx="3905750" cy="433196"/>
          </a:xfrm>
          <a:prstGeom prst="rect">
            <a:avLst/>
          </a:prstGeom>
          <a:noFill/>
        </p:spPr>
        <p:txBody>
          <a:bodyPr wrap="square" anchor="ctr">
            <a:spAutoFit/>
          </a:bodyPr>
          <a:lstStyle/>
          <a:p>
            <a:pPr algn="ctr" defTabSz="844083">
              <a:defRPr/>
            </a:pPr>
            <a:r>
              <a:rPr lang="ja-JP" altLang="en-US" sz="2215" dirty="0">
                <a:solidFill>
                  <a:srgbClr val="8064A2">
                    <a:lumMod val="50000"/>
                  </a:srgbClr>
                </a:solidFill>
                <a:latin typeface="ＤＦ特太ゴシック体" panose="020B0509000000000000" pitchFamily="49" charset="-128"/>
                <a:ea typeface="ＤＦ特太ゴシック体" panose="020B0509000000000000" pitchFamily="49" charset="-128"/>
              </a:rPr>
              <a:t>↓</a:t>
            </a:r>
            <a:endParaRPr lang="en-US" altLang="ja-JP" sz="2215" dirty="0">
              <a:solidFill>
                <a:srgbClr val="8064A2">
                  <a:lumMod val="50000"/>
                </a:srgbClr>
              </a:solidFill>
              <a:latin typeface="ＤＦ特太ゴシック体" panose="020B0509000000000000" pitchFamily="49" charset="-128"/>
              <a:ea typeface="ＤＦ特太ゴシック体" panose="020B0509000000000000" pitchFamily="49" charset="-128"/>
            </a:endParaRPr>
          </a:p>
        </p:txBody>
      </p:sp>
      <p:sp>
        <p:nvSpPr>
          <p:cNvPr id="28" name="正方形/長方形 27"/>
          <p:cNvSpPr/>
          <p:nvPr/>
        </p:nvSpPr>
        <p:spPr>
          <a:xfrm>
            <a:off x="5211133" y="4551427"/>
            <a:ext cx="3905750" cy="433196"/>
          </a:xfrm>
          <a:prstGeom prst="rect">
            <a:avLst/>
          </a:prstGeom>
          <a:noFill/>
        </p:spPr>
        <p:txBody>
          <a:bodyPr wrap="square" anchor="ctr">
            <a:spAutoFit/>
          </a:bodyPr>
          <a:lstStyle/>
          <a:p>
            <a:pPr algn="ctr" defTabSz="844083">
              <a:defRPr/>
            </a:pPr>
            <a:r>
              <a:rPr lang="ja-JP" altLang="en-US" sz="2215" dirty="0">
                <a:solidFill>
                  <a:srgbClr val="8064A2">
                    <a:lumMod val="50000"/>
                  </a:srgbClr>
                </a:solidFill>
                <a:latin typeface="ＤＦ特太ゴシック体" panose="020B0509000000000000" pitchFamily="49" charset="-128"/>
                <a:ea typeface="ＤＦ特太ゴシック体" panose="020B0509000000000000" pitchFamily="49" charset="-128"/>
              </a:rPr>
              <a:t>↓</a:t>
            </a:r>
            <a:endParaRPr lang="en-US" altLang="ja-JP" sz="2215" dirty="0">
              <a:solidFill>
                <a:srgbClr val="8064A2">
                  <a:lumMod val="50000"/>
                </a:srgbClr>
              </a:solidFill>
              <a:latin typeface="ＤＦ特太ゴシック体" panose="020B0509000000000000" pitchFamily="49" charset="-128"/>
              <a:ea typeface="ＤＦ特太ゴシック体" panose="020B0509000000000000" pitchFamily="49" charset="-128"/>
            </a:endParaRPr>
          </a:p>
        </p:txBody>
      </p:sp>
      <p:sp>
        <p:nvSpPr>
          <p:cNvPr id="29" name="正方形/長方形 28"/>
          <p:cNvSpPr/>
          <p:nvPr/>
        </p:nvSpPr>
        <p:spPr>
          <a:xfrm>
            <a:off x="5060196" y="2205283"/>
            <a:ext cx="482687" cy="205890"/>
          </a:xfrm>
          <a:prstGeom prst="rect">
            <a:avLst/>
          </a:prstGeom>
          <a:noFill/>
        </p:spPr>
        <p:txBody>
          <a:bodyPr wrap="square" anchor="ctr">
            <a:spAutoFit/>
          </a:bodyPr>
          <a:lstStyle/>
          <a:p>
            <a:pPr defTabSz="844083">
              <a:defRPr/>
            </a:pPr>
            <a:r>
              <a:rPr lang="en-US" altLang="ja-JP" sz="738" dirty="0">
                <a:solidFill>
                  <a:prstClr val="black"/>
                </a:solidFill>
              </a:rPr>
              <a:t>2020</a:t>
            </a:r>
            <a:endParaRPr lang="ja-JP" altLang="en-US" sz="738" dirty="0">
              <a:solidFill>
                <a:prstClr val="black"/>
              </a:solidFill>
            </a:endParaRPr>
          </a:p>
        </p:txBody>
      </p:sp>
      <p:sp>
        <p:nvSpPr>
          <p:cNvPr id="30" name="正方形/長方形 29"/>
          <p:cNvSpPr/>
          <p:nvPr/>
        </p:nvSpPr>
        <p:spPr>
          <a:xfrm>
            <a:off x="5060196" y="2786447"/>
            <a:ext cx="482687" cy="205890"/>
          </a:xfrm>
          <a:prstGeom prst="rect">
            <a:avLst/>
          </a:prstGeom>
          <a:noFill/>
        </p:spPr>
        <p:txBody>
          <a:bodyPr wrap="square" anchor="ctr">
            <a:spAutoFit/>
          </a:bodyPr>
          <a:lstStyle/>
          <a:p>
            <a:pPr defTabSz="844083">
              <a:defRPr/>
            </a:pPr>
            <a:r>
              <a:rPr lang="en-US" altLang="ja-JP" sz="738" dirty="0">
                <a:solidFill>
                  <a:prstClr val="black"/>
                </a:solidFill>
              </a:rPr>
              <a:t>2024</a:t>
            </a:r>
            <a:endParaRPr lang="ja-JP" altLang="en-US" sz="738" dirty="0">
              <a:solidFill>
                <a:prstClr val="black"/>
              </a:solidFill>
            </a:endParaRPr>
          </a:p>
        </p:txBody>
      </p:sp>
      <p:sp>
        <p:nvSpPr>
          <p:cNvPr id="31" name="正方形/長方形 30"/>
          <p:cNvSpPr/>
          <p:nvPr/>
        </p:nvSpPr>
        <p:spPr>
          <a:xfrm>
            <a:off x="5060196" y="3406268"/>
            <a:ext cx="482687" cy="205890"/>
          </a:xfrm>
          <a:prstGeom prst="rect">
            <a:avLst/>
          </a:prstGeom>
          <a:noFill/>
        </p:spPr>
        <p:txBody>
          <a:bodyPr wrap="square" anchor="ctr">
            <a:spAutoFit/>
          </a:bodyPr>
          <a:lstStyle/>
          <a:p>
            <a:pPr defTabSz="844083">
              <a:defRPr/>
            </a:pPr>
            <a:r>
              <a:rPr lang="en-US" altLang="ja-JP" sz="738" dirty="0">
                <a:solidFill>
                  <a:prstClr val="black"/>
                </a:solidFill>
              </a:rPr>
              <a:t>2027</a:t>
            </a:r>
            <a:endParaRPr lang="ja-JP" altLang="en-US" sz="738" dirty="0">
              <a:solidFill>
                <a:prstClr val="black"/>
              </a:solidFill>
            </a:endParaRPr>
          </a:p>
        </p:txBody>
      </p:sp>
      <p:sp>
        <p:nvSpPr>
          <p:cNvPr id="32" name="正方形/長方形 31"/>
          <p:cNvSpPr/>
          <p:nvPr/>
        </p:nvSpPr>
        <p:spPr>
          <a:xfrm>
            <a:off x="5060196" y="4018189"/>
            <a:ext cx="482687" cy="205890"/>
          </a:xfrm>
          <a:prstGeom prst="rect">
            <a:avLst/>
          </a:prstGeom>
          <a:noFill/>
        </p:spPr>
        <p:txBody>
          <a:bodyPr wrap="square" anchor="ctr">
            <a:spAutoFit/>
          </a:bodyPr>
          <a:lstStyle/>
          <a:p>
            <a:pPr defTabSz="844083">
              <a:defRPr/>
            </a:pPr>
            <a:r>
              <a:rPr lang="en-US" altLang="ja-JP" sz="738" dirty="0">
                <a:solidFill>
                  <a:prstClr val="black"/>
                </a:solidFill>
              </a:rPr>
              <a:t>2030</a:t>
            </a:r>
            <a:endParaRPr lang="ja-JP" altLang="en-US" sz="738" dirty="0">
              <a:solidFill>
                <a:prstClr val="black"/>
              </a:solidFill>
            </a:endParaRPr>
          </a:p>
        </p:txBody>
      </p:sp>
      <p:sp>
        <p:nvSpPr>
          <p:cNvPr id="33" name="正方形/長方形 32"/>
          <p:cNvSpPr/>
          <p:nvPr/>
        </p:nvSpPr>
        <p:spPr>
          <a:xfrm>
            <a:off x="5060196" y="4563352"/>
            <a:ext cx="482687" cy="205890"/>
          </a:xfrm>
          <a:prstGeom prst="rect">
            <a:avLst/>
          </a:prstGeom>
          <a:noFill/>
        </p:spPr>
        <p:txBody>
          <a:bodyPr wrap="square" anchor="ctr">
            <a:spAutoFit/>
          </a:bodyPr>
          <a:lstStyle/>
          <a:p>
            <a:pPr defTabSz="844083">
              <a:defRPr/>
            </a:pPr>
            <a:r>
              <a:rPr lang="en-US" altLang="ja-JP" sz="738" dirty="0">
                <a:solidFill>
                  <a:prstClr val="black"/>
                </a:solidFill>
              </a:rPr>
              <a:t>2033</a:t>
            </a:r>
            <a:endParaRPr lang="ja-JP" altLang="en-US" sz="738" dirty="0">
              <a:solidFill>
                <a:prstClr val="black"/>
              </a:solidFill>
            </a:endParaRPr>
          </a:p>
        </p:txBody>
      </p:sp>
      <p:sp>
        <p:nvSpPr>
          <p:cNvPr id="34" name="正方形/長方形 33"/>
          <p:cNvSpPr/>
          <p:nvPr/>
        </p:nvSpPr>
        <p:spPr>
          <a:xfrm>
            <a:off x="3945583" y="2162083"/>
            <a:ext cx="287394" cy="262829"/>
          </a:xfrm>
          <a:prstGeom prst="rect">
            <a:avLst/>
          </a:prstGeom>
          <a:noFill/>
        </p:spPr>
        <p:txBody>
          <a:bodyPr wrap="square" anchor="ctr">
            <a:spAutoFit/>
          </a:bodyPr>
          <a:lstStyle/>
          <a:p>
            <a:pPr defTabSz="844083">
              <a:defRPr/>
            </a:pPr>
            <a:r>
              <a:rPr lang="ja-JP" altLang="en-US" sz="1108" dirty="0">
                <a:solidFill>
                  <a:prstClr val="black"/>
                </a:solidFill>
              </a:rPr>
              <a:t>①</a:t>
            </a:r>
          </a:p>
        </p:txBody>
      </p:sp>
      <p:sp>
        <p:nvSpPr>
          <p:cNvPr id="35" name="正方形/長方形 34"/>
          <p:cNvSpPr/>
          <p:nvPr/>
        </p:nvSpPr>
        <p:spPr>
          <a:xfrm>
            <a:off x="3945583" y="2759883"/>
            <a:ext cx="287394" cy="262829"/>
          </a:xfrm>
          <a:prstGeom prst="rect">
            <a:avLst/>
          </a:prstGeom>
          <a:noFill/>
        </p:spPr>
        <p:txBody>
          <a:bodyPr wrap="square" anchor="ctr">
            <a:spAutoFit/>
          </a:bodyPr>
          <a:lstStyle/>
          <a:p>
            <a:pPr defTabSz="844083">
              <a:defRPr/>
            </a:pPr>
            <a:r>
              <a:rPr lang="ja-JP" altLang="en-US" sz="1108" dirty="0">
                <a:solidFill>
                  <a:prstClr val="black"/>
                </a:solidFill>
              </a:rPr>
              <a:t>②</a:t>
            </a:r>
          </a:p>
        </p:txBody>
      </p:sp>
      <p:sp>
        <p:nvSpPr>
          <p:cNvPr id="36" name="正方形/長方形 35"/>
          <p:cNvSpPr/>
          <p:nvPr/>
        </p:nvSpPr>
        <p:spPr>
          <a:xfrm>
            <a:off x="3945583" y="3379299"/>
            <a:ext cx="287394" cy="262829"/>
          </a:xfrm>
          <a:prstGeom prst="rect">
            <a:avLst/>
          </a:prstGeom>
          <a:noFill/>
        </p:spPr>
        <p:txBody>
          <a:bodyPr wrap="square" anchor="ctr">
            <a:spAutoFit/>
          </a:bodyPr>
          <a:lstStyle/>
          <a:p>
            <a:pPr defTabSz="844083">
              <a:defRPr/>
            </a:pPr>
            <a:r>
              <a:rPr lang="ja-JP" altLang="en-US" sz="1108" dirty="0">
                <a:solidFill>
                  <a:prstClr val="black"/>
                </a:solidFill>
              </a:rPr>
              <a:t>③</a:t>
            </a:r>
          </a:p>
        </p:txBody>
      </p:sp>
      <p:sp>
        <p:nvSpPr>
          <p:cNvPr id="37" name="正方形/長方形 36"/>
          <p:cNvSpPr/>
          <p:nvPr/>
        </p:nvSpPr>
        <p:spPr>
          <a:xfrm>
            <a:off x="3948817" y="3998596"/>
            <a:ext cx="287394" cy="262829"/>
          </a:xfrm>
          <a:prstGeom prst="rect">
            <a:avLst/>
          </a:prstGeom>
          <a:noFill/>
        </p:spPr>
        <p:txBody>
          <a:bodyPr wrap="square" anchor="ctr">
            <a:spAutoFit/>
          </a:bodyPr>
          <a:lstStyle/>
          <a:p>
            <a:pPr defTabSz="844083">
              <a:defRPr/>
            </a:pPr>
            <a:r>
              <a:rPr lang="ja-JP" altLang="en-US" sz="1108" dirty="0">
                <a:solidFill>
                  <a:prstClr val="black"/>
                </a:solidFill>
              </a:rPr>
              <a:t>④</a:t>
            </a:r>
          </a:p>
        </p:txBody>
      </p:sp>
      <p:sp>
        <p:nvSpPr>
          <p:cNvPr id="38" name="正方形/長方形 37"/>
          <p:cNvSpPr/>
          <p:nvPr/>
        </p:nvSpPr>
        <p:spPr>
          <a:xfrm>
            <a:off x="3948816" y="4553021"/>
            <a:ext cx="287394" cy="262829"/>
          </a:xfrm>
          <a:prstGeom prst="rect">
            <a:avLst/>
          </a:prstGeom>
          <a:noFill/>
        </p:spPr>
        <p:txBody>
          <a:bodyPr wrap="square" anchor="ctr">
            <a:spAutoFit/>
          </a:bodyPr>
          <a:lstStyle/>
          <a:p>
            <a:pPr defTabSz="844083">
              <a:defRPr/>
            </a:pPr>
            <a:r>
              <a:rPr lang="ja-JP" altLang="en-US" sz="1108" dirty="0">
                <a:solidFill>
                  <a:prstClr val="black"/>
                </a:solidFill>
              </a:rPr>
              <a:t>⑤</a:t>
            </a:r>
          </a:p>
        </p:txBody>
      </p:sp>
      <p:sp>
        <p:nvSpPr>
          <p:cNvPr id="39" name="正方形/長方形 38"/>
          <p:cNvSpPr/>
          <p:nvPr/>
        </p:nvSpPr>
        <p:spPr>
          <a:xfrm>
            <a:off x="715601" y="2130622"/>
            <a:ext cx="3061974"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sp>
        <p:nvSpPr>
          <p:cNvPr id="40" name="正方形/長方形 39"/>
          <p:cNvSpPr/>
          <p:nvPr/>
        </p:nvSpPr>
        <p:spPr>
          <a:xfrm>
            <a:off x="-34017" y="2127401"/>
            <a:ext cx="749620" cy="205890"/>
          </a:xfrm>
          <a:prstGeom prst="rect">
            <a:avLst/>
          </a:prstGeom>
          <a:noFill/>
        </p:spPr>
        <p:txBody>
          <a:bodyPr wrap="square">
            <a:spAutoFit/>
          </a:bodyPr>
          <a:lstStyle/>
          <a:p>
            <a:pPr algn="ctr" defTabSz="844083">
              <a:defRPr/>
            </a:pPr>
            <a:r>
              <a:rPr lang="ja-JP" altLang="en-US" sz="738" dirty="0">
                <a:solidFill>
                  <a:prstClr val="black"/>
                </a:solidFill>
              </a:rPr>
              <a:t>医師偏在指標</a:t>
            </a:r>
          </a:p>
        </p:txBody>
      </p:sp>
      <p:sp>
        <p:nvSpPr>
          <p:cNvPr id="41" name="正方形/長方形 40"/>
          <p:cNvSpPr/>
          <p:nvPr/>
        </p:nvSpPr>
        <p:spPr>
          <a:xfrm>
            <a:off x="718963" y="2103922"/>
            <a:ext cx="479783" cy="241476"/>
          </a:xfrm>
          <a:prstGeom prst="rect">
            <a:avLst/>
          </a:prstGeom>
          <a:noFill/>
        </p:spPr>
        <p:txBody>
          <a:bodyPr wrap="square">
            <a:spAutoFit/>
          </a:bodyPr>
          <a:lstStyle/>
          <a:p>
            <a:pPr defTabSz="844083">
              <a:defRPr/>
            </a:pPr>
            <a:r>
              <a:rPr lang="ja-JP" altLang="en-US" sz="969" b="1" dirty="0">
                <a:solidFill>
                  <a:prstClr val="black"/>
                </a:solidFill>
              </a:rPr>
              <a:t>小</a:t>
            </a:r>
            <a:endParaRPr lang="ja-JP" altLang="en-US" sz="738" b="1" dirty="0">
              <a:solidFill>
                <a:prstClr val="black"/>
              </a:solidFill>
            </a:endParaRPr>
          </a:p>
        </p:txBody>
      </p:sp>
      <p:sp>
        <p:nvSpPr>
          <p:cNvPr id="42" name="正方形/長方形 41"/>
          <p:cNvSpPr/>
          <p:nvPr/>
        </p:nvSpPr>
        <p:spPr>
          <a:xfrm>
            <a:off x="3229184" y="2103922"/>
            <a:ext cx="553145" cy="241476"/>
          </a:xfrm>
          <a:prstGeom prst="rect">
            <a:avLst/>
          </a:prstGeom>
          <a:noFill/>
        </p:spPr>
        <p:txBody>
          <a:bodyPr wrap="square">
            <a:spAutoFit/>
          </a:bodyPr>
          <a:lstStyle/>
          <a:p>
            <a:pPr algn="r" defTabSz="844083">
              <a:defRPr/>
            </a:pPr>
            <a:r>
              <a:rPr lang="ja-JP" altLang="en-US" sz="969" b="1" dirty="0">
                <a:solidFill>
                  <a:prstClr val="black"/>
                </a:solidFill>
              </a:rPr>
              <a:t>大</a:t>
            </a:r>
          </a:p>
        </p:txBody>
      </p:sp>
      <p:cxnSp>
        <p:nvCxnSpPr>
          <p:cNvPr id="43" name="直線コネクタ 42"/>
          <p:cNvCxnSpPr/>
          <p:nvPr/>
        </p:nvCxnSpPr>
        <p:spPr>
          <a:xfrm>
            <a:off x="1481329" y="2127698"/>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9646" y="2339350"/>
            <a:ext cx="749620" cy="205890"/>
          </a:xfrm>
          <a:prstGeom prst="rect">
            <a:avLst/>
          </a:prstGeom>
          <a:noFill/>
        </p:spPr>
        <p:txBody>
          <a:bodyPr wrap="square">
            <a:spAutoFit/>
          </a:bodyPr>
          <a:lstStyle/>
          <a:p>
            <a:pPr algn="ctr" defTabSz="844083">
              <a:defRPr/>
            </a:pPr>
            <a:r>
              <a:rPr lang="ja-JP" altLang="en-US" sz="738" dirty="0">
                <a:solidFill>
                  <a:prstClr val="black"/>
                </a:solidFill>
              </a:rPr>
              <a:t>医療圏の順位</a:t>
            </a:r>
          </a:p>
        </p:txBody>
      </p:sp>
      <p:sp>
        <p:nvSpPr>
          <p:cNvPr id="45" name="正方形/長方形 44"/>
          <p:cNvSpPr/>
          <p:nvPr/>
        </p:nvSpPr>
        <p:spPr>
          <a:xfrm>
            <a:off x="619177" y="2339350"/>
            <a:ext cx="417730" cy="205890"/>
          </a:xfrm>
          <a:prstGeom prst="rect">
            <a:avLst/>
          </a:prstGeom>
          <a:noFill/>
        </p:spPr>
        <p:txBody>
          <a:bodyPr wrap="square">
            <a:spAutoFit/>
          </a:bodyPr>
          <a:lstStyle/>
          <a:p>
            <a:pPr algn="ctr" defTabSz="844083">
              <a:defRPr/>
            </a:pPr>
            <a:r>
              <a:rPr lang="en-US" altLang="ja-JP" sz="738" dirty="0">
                <a:solidFill>
                  <a:prstClr val="black"/>
                </a:solidFill>
              </a:rPr>
              <a:t>47</a:t>
            </a:r>
            <a:r>
              <a:rPr lang="ja-JP" altLang="en-US" sz="738" dirty="0">
                <a:solidFill>
                  <a:prstClr val="black"/>
                </a:solidFill>
              </a:rPr>
              <a:t>位</a:t>
            </a:r>
          </a:p>
        </p:txBody>
      </p:sp>
      <p:sp>
        <p:nvSpPr>
          <p:cNvPr id="46" name="正方形/長方形 45"/>
          <p:cNvSpPr/>
          <p:nvPr/>
        </p:nvSpPr>
        <p:spPr>
          <a:xfrm>
            <a:off x="902365" y="2339350"/>
            <a:ext cx="417730" cy="205890"/>
          </a:xfrm>
          <a:prstGeom prst="rect">
            <a:avLst/>
          </a:prstGeom>
          <a:noFill/>
        </p:spPr>
        <p:txBody>
          <a:bodyPr wrap="square">
            <a:spAutoFit/>
          </a:bodyPr>
          <a:lstStyle/>
          <a:p>
            <a:pPr algn="ctr" defTabSz="844083">
              <a:defRPr/>
            </a:pPr>
            <a:r>
              <a:rPr lang="en-US" altLang="ja-JP" sz="738" dirty="0">
                <a:solidFill>
                  <a:prstClr val="black"/>
                </a:solidFill>
              </a:rPr>
              <a:t>46</a:t>
            </a:r>
            <a:r>
              <a:rPr lang="ja-JP" altLang="en-US" sz="738" dirty="0">
                <a:solidFill>
                  <a:prstClr val="black"/>
                </a:solidFill>
              </a:rPr>
              <a:t>位</a:t>
            </a:r>
          </a:p>
        </p:txBody>
      </p:sp>
      <p:sp>
        <p:nvSpPr>
          <p:cNvPr id="47" name="正方形/長方形 46"/>
          <p:cNvSpPr/>
          <p:nvPr/>
        </p:nvSpPr>
        <p:spPr>
          <a:xfrm>
            <a:off x="1185553" y="2339350"/>
            <a:ext cx="417730" cy="205890"/>
          </a:xfrm>
          <a:prstGeom prst="rect">
            <a:avLst/>
          </a:prstGeom>
          <a:noFill/>
        </p:spPr>
        <p:txBody>
          <a:bodyPr wrap="square">
            <a:spAutoFit/>
          </a:bodyPr>
          <a:lstStyle/>
          <a:p>
            <a:pPr algn="ctr" defTabSz="844083">
              <a:defRPr/>
            </a:pPr>
            <a:r>
              <a:rPr lang="en-US" altLang="ja-JP" sz="738" dirty="0">
                <a:solidFill>
                  <a:prstClr val="black"/>
                </a:solidFill>
              </a:rPr>
              <a:t>45</a:t>
            </a:r>
            <a:r>
              <a:rPr lang="ja-JP" altLang="en-US" sz="738" dirty="0">
                <a:solidFill>
                  <a:prstClr val="black"/>
                </a:solidFill>
              </a:rPr>
              <a:t>位</a:t>
            </a:r>
          </a:p>
        </p:txBody>
      </p:sp>
      <p:sp>
        <p:nvSpPr>
          <p:cNvPr id="48" name="正方形/長方形 47"/>
          <p:cNvSpPr/>
          <p:nvPr/>
        </p:nvSpPr>
        <p:spPr>
          <a:xfrm>
            <a:off x="2944127" y="2339350"/>
            <a:ext cx="417730" cy="205890"/>
          </a:xfrm>
          <a:prstGeom prst="rect">
            <a:avLst/>
          </a:prstGeom>
          <a:noFill/>
        </p:spPr>
        <p:txBody>
          <a:bodyPr wrap="square">
            <a:spAutoFit/>
          </a:bodyPr>
          <a:lstStyle/>
          <a:p>
            <a:pPr algn="ctr" defTabSz="844083">
              <a:defRPr/>
            </a:pPr>
            <a:r>
              <a:rPr lang="ja-JP" altLang="en-US" sz="738" dirty="0">
                <a:solidFill>
                  <a:prstClr val="black"/>
                </a:solidFill>
              </a:rPr>
              <a:t>３位</a:t>
            </a:r>
          </a:p>
        </p:txBody>
      </p:sp>
      <p:sp>
        <p:nvSpPr>
          <p:cNvPr id="49" name="正方形/長方形 48"/>
          <p:cNvSpPr/>
          <p:nvPr/>
        </p:nvSpPr>
        <p:spPr>
          <a:xfrm>
            <a:off x="3195264" y="2339350"/>
            <a:ext cx="417730" cy="205890"/>
          </a:xfrm>
          <a:prstGeom prst="rect">
            <a:avLst/>
          </a:prstGeom>
          <a:noFill/>
        </p:spPr>
        <p:txBody>
          <a:bodyPr wrap="square">
            <a:spAutoFit/>
          </a:bodyPr>
          <a:lstStyle/>
          <a:p>
            <a:pPr algn="ctr" defTabSz="844083">
              <a:defRPr/>
            </a:pPr>
            <a:r>
              <a:rPr lang="ja-JP" altLang="en-US" sz="738" dirty="0">
                <a:solidFill>
                  <a:prstClr val="black"/>
                </a:solidFill>
              </a:rPr>
              <a:t>２位</a:t>
            </a:r>
          </a:p>
        </p:txBody>
      </p:sp>
      <p:sp>
        <p:nvSpPr>
          <p:cNvPr id="50" name="正方形/長方形 49"/>
          <p:cNvSpPr/>
          <p:nvPr/>
        </p:nvSpPr>
        <p:spPr>
          <a:xfrm>
            <a:off x="3446401" y="2339350"/>
            <a:ext cx="417730" cy="205890"/>
          </a:xfrm>
          <a:prstGeom prst="rect">
            <a:avLst/>
          </a:prstGeom>
          <a:noFill/>
        </p:spPr>
        <p:txBody>
          <a:bodyPr wrap="square">
            <a:spAutoFit/>
          </a:bodyPr>
          <a:lstStyle/>
          <a:p>
            <a:pPr algn="ctr" defTabSz="844083">
              <a:defRPr/>
            </a:pPr>
            <a:r>
              <a:rPr lang="ja-JP" altLang="en-US" sz="738" dirty="0">
                <a:solidFill>
                  <a:prstClr val="black"/>
                </a:solidFill>
              </a:rPr>
              <a:t>１位</a:t>
            </a:r>
          </a:p>
        </p:txBody>
      </p:sp>
      <p:sp>
        <p:nvSpPr>
          <p:cNvPr id="51" name="正方形/長方形 50"/>
          <p:cNvSpPr/>
          <p:nvPr/>
        </p:nvSpPr>
        <p:spPr>
          <a:xfrm>
            <a:off x="2028595" y="2339350"/>
            <a:ext cx="417730" cy="205890"/>
          </a:xfrm>
          <a:prstGeom prst="rect">
            <a:avLst/>
          </a:prstGeom>
          <a:noFill/>
        </p:spPr>
        <p:txBody>
          <a:bodyPr wrap="square">
            <a:spAutoFit/>
          </a:bodyPr>
          <a:lstStyle/>
          <a:p>
            <a:pPr algn="ctr" defTabSz="844083">
              <a:defRPr/>
            </a:pPr>
            <a:r>
              <a:rPr lang="ja-JP" altLang="en-US" sz="738" dirty="0">
                <a:solidFill>
                  <a:prstClr val="black"/>
                </a:solidFill>
              </a:rPr>
              <a:t>・・・</a:t>
            </a:r>
          </a:p>
        </p:txBody>
      </p:sp>
      <p:sp>
        <p:nvSpPr>
          <p:cNvPr id="52" name="正方形/長方形 51"/>
          <p:cNvSpPr/>
          <p:nvPr/>
        </p:nvSpPr>
        <p:spPr>
          <a:xfrm>
            <a:off x="1481329" y="2755144"/>
            <a:ext cx="2296246"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53" name="直線コネクタ 52"/>
          <p:cNvCxnSpPr/>
          <p:nvPr/>
        </p:nvCxnSpPr>
        <p:spPr>
          <a:xfrm>
            <a:off x="2053783" y="2752221"/>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正方形/長方形 53"/>
          <p:cNvSpPr/>
          <p:nvPr/>
        </p:nvSpPr>
        <p:spPr>
          <a:xfrm>
            <a:off x="3261647" y="5072229"/>
            <a:ext cx="553145" cy="241476"/>
          </a:xfrm>
          <a:prstGeom prst="rect">
            <a:avLst/>
          </a:prstGeom>
          <a:noFill/>
        </p:spPr>
        <p:txBody>
          <a:bodyPr wrap="square">
            <a:spAutoFit/>
          </a:bodyPr>
          <a:lstStyle/>
          <a:p>
            <a:pPr algn="r" defTabSz="844083">
              <a:defRPr/>
            </a:pPr>
            <a:r>
              <a:rPr lang="ja-JP" altLang="en-US" sz="969" b="1" dirty="0">
                <a:solidFill>
                  <a:prstClr val="black"/>
                </a:solidFill>
              </a:rPr>
              <a:t>大</a:t>
            </a:r>
          </a:p>
        </p:txBody>
      </p:sp>
      <p:sp>
        <p:nvSpPr>
          <p:cNvPr id="55" name="右矢印 54"/>
          <p:cNvSpPr/>
          <p:nvPr/>
        </p:nvSpPr>
        <p:spPr>
          <a:xfrm>
            <a:off x="718963" y="2686220"/>
            <a:ext cx="762366"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56" name="正方形/長方形 55"/>
          <p:cNvSpPr/>
          <p:nvPr/>
        </p:nvSpPr>
        <p:spPr>
          <a:xfrm>
            <a:off x="393605" y="1930476"/>
            <a:ext cx="1136850" cy="220188"/>
          </a:xfrm>
          <a:prstGeom prst="rect">
            <a:avLst/>
          </a:prstGeom>
          <a:noFill/>
        </p:spPr>
        <p:txBody>
          <a:bodyPr wrap="none" anchor="ctr">
            <a:spAutoFit/>
          </a:bodyPr>
          <a:lstStyle/>
          <a:p>
            <a:pPr algn="ctr" defTabSz="844083">
              <a:defRPr/>
            </a:pPr>
            <a:r>
              <a:rPr lang="ja-JP" altLang="en-US" sz="831" dirty="0">
                <a:solidFill>
                  <a:prstClr val="black"/>
                </a:solidFill>
              </a:rPr>
              <a:t>医師少数三次医療圏</a:t>
            </a:r>
          </a:p>
        </p:txBody>
      </p:sp>
      <p:sp>
        <p:nvSpPr>
          <p:cNvPr id="57" name="正方形/長方形 56"/>
          <p:cNvSpPr/>
          <p:nvPr/>
        </p:nvSpPr>
        <p:spPr>
          <a:xfrm>
            <a:off x="1050211" y="1759195"/>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cxnSp>
        <p:nvCxnSpPr>
          <p:cNvPr id="58" name="直線矢印コネクタ 57"/>
          <p:cNvCxnSpPr>
            <a:stCxn id="57" idx="2"/>
          </p:cNvCxnSpPr>
          <p:nvPr/>
        </p:nvCxnSpPr>
        <p:spPr>
          <a:xfrm flipH="1">
            <a:off x="1481330" y="1990017"/>
            <a:ext cx="2654" cy="1436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正方形/長方形 58"/>
          <p:cNvSpPr/>
          <p:nvPr/>
        </p:nvSpPr>
        <p:spPr>
          <a:xfrm>
            <a:off x="2056221" y="3367471"/>
            <a:ext cx="1721354"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0" name="直線コネクタ 59"/>
          <p:cNvCxnSpPr/>
          <p:nvPr/>
        </p:nvCxnSpPr>
        <p:spPr>
          <a:xfrm>
            <a:off x="2487803" y="3364548"/>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2484898" y="3970893"/>
            <a:ext cx="1292677"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2" name="直線コネクタ 61"/>
          <p:cNvCxnSpPr/>
          <p:nvPr/>
        </p:nvCxnSpPr>
        <p:spPr>
          <a:xfrm>
            <a:off x="2815118" y="3967969"/>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2810560" y="4534632"/>
            <a:ext cx="967015"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4" name="直線コネクタ 63"/>
          <p:cNvCxnSpPr/>
          <p:nvPr/>
        </p:nvCxnSpPr>
        <p:spPr>
          <a:xfrm>
            <a:off x="3049821" y="4531709"/>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3049821" y="5098500"/>
            <a:ext cx="727754" cy="177904"/>
          </a:xfrm>
          <a:prstGeom prst="rect">
            <a:avLst/>
          </a:prstGeom>
          <a:gradFill flip="none" rotWithShape="1">
            <a:gsLst>
              <a:gs pos="60000">
                <a:schemeClr val="bg1">
                  <a:lumMod val="95000"/>
                </a:schemeClr>
              </a:gs>
              <a:gs pos="40000">
                <a:schemeClr val="bg1">
                  <a:lumMod val="95000"/>
                </a:schemeClr>
              </a:gs>
              <a:gs pos="0">
                <a:srgbClr val="00B0F0"/>
              </a:gs>
              <a:gs pos="100000">
                <a:srgbClr val="FF5050"/>
              </a:gs>
            </a:gsLst>
            <a:lin ang="0" scaled="1"/>
            <a:tileRect/>
          </a:gra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en-US" altLang="ja-JP" sz="1662" dirty="0">
              <a:solidFill>
                <a:prstClr val="white"/>
              </a:solidFill>
            </a:endParaRPr>
          </a:p>
        </p:txBody>
      </p:sp>
      <p:cxnSp>
        <p:nvCxnSpPr>
          <p:cNvPr id="66" name="直線コネクタ 65"/>
          <p:cNvCxnSpPr/>
          <p:nvPr/>
        </p:nvCxnSpPr>
        <p:spPr>
          <a:xfrm>
            <a:off x="3232089" y="5095577"/>
            <a:ext cx="0" cy="18027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正方形/長方形 66"/>
          <p:cNvSpPr/>
          <p:nvPr/>
        </p:nvSpPr>
        <p:spPr>
          <a:xfrm>
            <a:off x="644739" y="2949704"/>
            <a:ext cx="910827" cy="319446"/>
          </a:xfrm>
          <a:prstGeom prst="rect">
            <a:avLst/>
          </a:prstGeom>
          <a:noFill/>
        </p:spPr>
        <p:txBody>
          <a:bodyPr wrap="none" anchor="ctr">
            <a:spAutoFit/>
          </a:bodyPr>
          <a:lstStyle/>
          <a:p>
            <a:pPr algn="ctr" defTabSz="844083">
              <a:defRPr/>
            </a:pPr>
            <a:r>
              <a:rPr lang="ja-JP" altLang="en-US" sz="738" dirty="0">
                <a:solidFill>
                  <a:prstClr val="black"/>
                </a:solidFill>
              </a:rPr>
              <a:t>第７次計画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68" name="右矢印 67"/>
          <p:cNvSpPr/>
          <p:nvPr/>
        </p:nvSpPr>
        <p:spPr>
          <a:xfrm>
            <a:off x="1481330" y="3303763"/>
            <a:ext cx="572454"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69" name="正方形/長方形 68"/>
          <p:cNvSpPr/>
          <p:nvPr/>
        </p:nvSpPr>
        <p:spPr>
          <a:xfrm>
            <a:off x="1289123" y="3574313"/>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第８次（前期）計画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70" name="右矢印 69"/>
          <p:cNvSpPr/>
          <p:nvPr/>
        </p:nvSpPr>
        <p:spPr>
          <a:xfrm>
            <a:off x="2053784" y="3902754"/>
            <a:ext cx="425652"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1" name="正方形/長方形 70"/>
          <p:cNvSpPr/>
          <p:nvPr/>
        </p:nvSpPr>
        <p:spPr>
          <a:xfrm>
            <a:off x="1780312" y="4173304"/>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第８次（後期）計画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72" name="右矢印 71"/>
          <p:cNvSpPr/>
          <p:nvPr/>
        </p:nvSpPr>
        <p:spPr>
          <a:xfrm>
            <a:off x="2479435" y="4462973"/>
            <a:ext cx="335982"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sp>
        <p:nvSpPr>
          <p:cNvPr id="73" name="正方形/長方形 72"/>
          <p:cNvSpPr/>
          <p:nvPr/>
        </p:nvSpPr>
        <p:spPr>
          <a:xfrm>
            <a:off x="2140565" y="4733523"/>
            <a:ext cx="912430" cy="319446"/>
          </a:xfrm>
          <a:prstGeom prst="rect">
            <a:avLst/>
          </a:prstGeom>
          <a:noFill/>
        </p:spPr>
        <p:txBody>
          <a:bodyPr wrap="none" anchor="ctr">
            <a:spAutoFit/>
          </a:bodyPr>
          <a:lstStyle/>
          <a:p>
            <a:pPr algn="ctr" defTabSz="844083">
              <a:defRPr/>
            </a:pPr>
            <a:r>
              <a:rPr lang="ja-JP" altLang="en-US" sz="738" dirty="0">
                <a:solidFill>
                  <a:prstClr val="black"/>
                </a:solidFill>
              </a:rPr>
              <a:t>第９次（前期）計画</a:t>
            </a:r>
            <a:endParaRPr lang="en-US" altLang="ja-JP" sz="738" dirty="0">
              <a:solidFill>
                <a:prstClr val="black"/>
              </a:solidFill>
            </a:endParaRPr>
          </a:p>
          <a:p>
            <a:pPr algn="ctr" defTabSz="844083">
              <a:defRPr/>
            </a:pPr>
            <a:r>
              <a:rPr lang="ja-JP" altLang="en-US" sz="738" dirty="0">
                <a:solidFill>
                  <a:prstClr val="black"/>
                </a:solidFill>
              </a:rPr>
              <a:t>による偏在の改善</a:t>
            </a:r>
          </a:p>
        </p:txBody>
      </p:sp>
      <p:sp>
        <p:nvSpPr>
          <p:cNvPr id="74" name="右矢印 73"/>
          <p:cNvSpPr/>
          <p:nvPr/>
        </p:nvSpPr>
        <p:spPr>
          <a:xfrm>
            <a:off x="2810560" y="5037748"/>
            <a:ext cx="242008" cy="31227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endParaRPr>
          </a:p>
        </p:txBody>
      </p:sp>
      <p:cxnSp>
        <p:nvCxnSpPr>
          <p:cNvPr id="75" name="直線コネクタ 74"/>
          <p:cNvCxnSpPr/>
          <p:nvPr/>
        </p:nvCxnSpPr>
        <p:spPr>
          <a:xfrm>
            <a:off x="1473655" y="2323982"/>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046110" y="2957754"/>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480130" y="3563427"/>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802886" y="4142375"/>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3038341" y="4695534"/>
            <a:ext cx="0" cy="555652"/>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1612338" y="2560420"/>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81" name="正方形/長方形 80"/>
          <p:cNvSpPr/>
          <p:nvPr/>
        </p:nvSpPr>
        <p:spPr>
          <a:xfrm>
            <a:off x="2051126" y="3184896"/>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82" name="正方形/長方形 81"/>
          <p:cNvSpPr/>
          <p:nvPr/>
        </p:nvSpPr>
        <p:spPr>
          <a:xfrm>
            <a:off x="2376401" y="3778407"/>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83" name="正方形/長方形 82"/>
          <p:cNvSpPr/>
          <p:nvPr/>
        </p:nvSpPr>
        <p:spPr>
          <a:xfrm>
            <a:off x="2678418" y="4317565"/>
            <a:ext cx="867545" cy="234360"/>
          </a:xfrm>
          <a:prstGeom prst="rect">
            <a:avLst/>
          </a:prstGeom>
          <a:noFill/>
        </p:spPr>
        <p:txBody>
          <a:bodyPr wrap="none" anchor="ctr">
            <a:spAutoFit/>
          </a:bodyPr>
          <a:lstStyle/>
          <a:p>
            <a:pPr algn="ctr" defTabSz="844083">
              <a:defRPr/>
            </a:pPr>
            <a:r>
              <a:rPr lang="ja-JP" altLang="en-US" sz="923" dirty="0">
                <a:solidFill>
                  <a:prstClr val="black"/>
                </a:solidFill>
              </a:rPr>
              <a:t>（下位</a:t>
            </a:r>
            <a:r>
              <a:rPr lang="en-US" altLang="ja-JP" sz="923" dirty="0">
                <a:solidFill>
                  <a:prstClr val="black"/>
                </a:solidFill>
              </a:rPr>
              <a:t>33.3</a:t>
            </a:r>
            <a:r>
              <a:rPr lang="ja-JP" altLang="en-US" sz="923" dirty="0">
                <a:solidFill>
                  <a:prstClr val="black"/>
                </a:solidFill>
              </a:rPr>
              <a:t>％）</a:t>
            </a:r>
          </a:p>
        </p:txBody>
      </p:sp>
      <p:sp>
        <p:nvSpPr>
          <p:cNvPr id="2" name="スライド番号プレースホルダー 1"/>
          <p:cNvSpPr>
            <a:spLocks noGrp="1"/>
          </p:cNvSpPr>
          <p:nvPr>
            <p:ph type="sldNum" sz="quarter" idx="12"/>
          </p:nvPr>
        </p:nvSpPr>
        <p:spPr>
          <a:xfrm>
            <a:off x="6886706" y="6480725"/>
            <a:ext cx="2133600" cy="365125"/>
          </a:xfrm>
        </p:spPr>
        <p:txBody>
          <a:bodyPr/>
          <a:lstStyle/>
          <a:p>
            <a:fld id="{A9848611-8FAA-4BFC-BAAD-33CAF1A3E273}" type="slidenum">
              <a:rPr kumimoji="1" lang="ja-JP" altLang="en-US" sz="1800" smtClean="0">
                <a:solidFill>
                  <a:schemeClr val="tx1"/>
                </a:solidFill>
              </a:rPr>
              <a:t>38</a:t>
            </a:fld>
            <a:endParaRPr kumimoji="1" lang="ja-JP" altLang="en-US" sz="1800" dirty="0">
              <a:solidFill>
                <a:schemeClr val="tx1"/>
              </a:solidFill>
            </a:endParaRPr>
          </a:p>
        </p:txBody>
      </p:sp>
      <p:sp>
        <p:nvSpPr>
          <p:cNvPr id="84"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5" name="タイトル 1">
            <a:extLst>
              <a:ext uri="{FF2B5EF4-FFF2-40B4-BE49-F238E27FC236}">
                <a16:creationId xmlns="" xmlns:a16="http://schemas.microsoft.com/office/drawing/2014/main" id="{30BE5A27-A407-4A14-A9BE-5866682C3C6B}"/>
              </a:ext>
            </a:extLst>
          </p:cNvPr>
          <p:cNvSpPr txBox="1">
            <a:spLocks/>
          </p:cNvSpPr>
          <p:nvPr/>
        </p:nvSpPr>
        <p:spPr>
          <a:xfrm>
            <a:off x="257135" y="-10638"/>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30365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 xmlns:a16="http://schemas.microsoft.com/office/drawing/2014/main" id="{31AA6F3D-C16E-4E3B-8208-20906B2E1A27}"/>
              </a:ext>
            </a:extLst>
          </p:cNvPr>
          <p:cNvSpPr txBox="1"/>
          <p:nvPr/>
        </p:nvSpPr>
        <p:spPr>
          <a:xfrm>
            <a:off x="31401" y="1313137"/>
            <a:ext cx="9072000" cy="5490927"/>
          </a:xfrm>
          <a:prstGeom prst="rect">
            <a:avLst/>
          </a:prstGeom>
          <a:solidFill>
            <a:srgbClr val="E9EDF3"/>
          </a:solidFill>
          <a:ln w="12700" cap="flat" cmpd="sng" algn="ctr">
            <a:solidFill>
              <a:srgbClr val="3E5E84"/>
            </a:solidFill>
            <a:prstDash val="solid"/>
            <a:round/>
            <a:headEnd type="none" w="med" len="med"/>
            <a:tailEnd type="none" w="med" len="med"/>
          </a:ln>
        </p:spPr>
        <p:txBody>
          <a:bodyPr wrap="square" rtlCol="0">
            <a:spAutoFit/>
          </a:bodyPr>
          <a:lstStyle/>
          <a:p>
            <a:pPr>
              <a:defRPr/>
            </a:pPr>
            <a:endParaRPr lang="en-US" altLang="ja-JP" sz="1477" dirty="0">
              <a:solidFill>
                <a:prstClr val="black"/>
              </a:solidFill>
              <a:latin typeface="Meiryo UI" panose="020B0604030504040204" pitchFamily="50" charset="-128"/>
              <a:ea typeface="Meiryo UI" panose="020B0604030504040204" pitchFamily="50" charset="-128"/>
            </a:endParaRPr>
          </a:p>
          <a:p>
            <a:pPr marL="263776" indent="-216005">
              <a:buFont typeface="Arial" panose="020B0604020202020204" pitchFamily="34" charset="0"/>
              <a:buChar char="•"/>
              <a:defRPr/>
            </a:pPr>
            <a:r>
              <a:rPr lang="ja-JP" altLang="en-US" sz="1477" spc="-18" dirty="0">
                <a:solidFill>
                  <a:prstClr val="black"/>
                </a:solidFill>
                <a:latin typeface="Meiryo UI" panose="020B0604030504040204" pitchFamily="50" charset="-128"/>
                <a:ea typeface="Meiryo UI" panose="020B0604030504040204" pitchFamily="50" charset="-128"/>
              </a:rPr>
              <a:t>医師数は、性別ごとに</a:t>
            </a:r>
            <a:r>
              <a:rPr lang="en-US" altLang="ja-JP" sz="1477" spc="-18" dirty="0">
                <a:solidFill>
                  <a:prstClr val="black"/>
                </a:solidFill>
                <a:latin typeface="Meiryo UI" panose="020B0604030504040204" pitchFamily="50" charset="-128"/>
                <a:ea typeface="Meiryo UI" panose="020B0604030504040204" pitchFamily="50" charset="-128"/>
              </a:rPr>
              <a:t>20</a:t>
            </a:r>
            <a:r>
              <a:rPr lang="ja-JP" altLang="en-US" sz="1477" spc="-18" dirty="0">
                <a:solidFill>
                  <a:prstClr val="black"/>
                </a:solidFill>
                <a:latin typeface="Meiryo UI" panose="020B0604030504040204" pitchFamily="50" charset="-128"/>
                <a:ea typeface="Meiryo UI" panose="020B0604030504040204" pitchFamily="50" charset="-128"/>
              </a:rPr>
              <a:t>歳代、</a:t>
            </a:r>
            <a:r>
              <a:rPr lang="en-US" altLang="ja-JP" sz="1477" spc="-18" dirty="0">
                <a:solidFill>
                  <a:prstClr val="black"/>
                </a:solidFill>
                <a:latin typeface="Meiryo UI" panose="020B0604030504040204" pitchFamily="50" charset="-128"/>
                <a:ea typeface="Meiryo UI" panose="020B0604030504040204" pitchFamily="50" charset="-128"/>
              </a:rPr>
              <a:t>30</a:t>
            </a:r>
            <a:r>
              <a:rPr lang="ja-JP" altLang="en-US" sz="1477" spc="-18" dirty="0">
                <a:solidFill>
                  <a:prstClr val="black"/>
                </a:solidFill>
                <a:latin typeface="Meiryo UI" panose="020B0604030504040204" pitchFamily="50" charset="-128"/>
                <a:ea typeface="Meiryo UI" panose="020B0604030504040204" pitchFamily="50" charset="-128"/>
              </a:rPr>
              <a:t>歳代・・・</a:t>
            </a:r>
            <a:r>
              <a:rPr lang="en-US" altLang="ja-JP" sz="1477" spc="-18" dirty="0">
                <a:solidFill>
                  <a:prstClr val="black"/>
                </a:solidFill>
                <a:latin typeface="Meiryo UI" panose="020B0604030504040204" pitchFamily="50" charset="-128"/>
                <a:ea typeface="Meiryo UI" panose="020B0604030504040204" pitchFamily="50" charset="-128"/>
              </a:rPr>
              <a:t>60</a:t>
            </a:r>
            <a:r>
              <a:rPr lang="ja-JP" altLang="en-US" sz="1477" spc="-18" dirty="0">
                <a:solidFill>
                  <a:prstClr val="black"/>
                </a:solidFill>
                <a:latin typeface="Meiryo UI" panose="020B0604030504040204" pitchFamily="50" charset="-128"/>
                <a:ea typeface="Meiryo UI" panose="020B0604030504040204" pitchFamily="50" charset="-128"/>
              </a:rPr>
              <a:t>歳代、</a:t>
            </a:r>
            <a:r>
              <a:rPr lang="en-US" altLang="ja-JP" sz="1477" spc="-18" dirty="0">
                <a:solidFill>
                  <a:prstClr val="black"/>
                </a:solidFill>
                <a:latin typeface="Meiryo UI" panose="020B0604030504040204" pitchFamily="50" charset="-128"/>
                <a:ea typeface="Meiryo UI" panose="020B0604030504040204" pitchFamily="50" charset="-128"/>
              </a:rPr>
              <a:t>70</a:t>
            </a:r>
            <a:r>
              <a:rPr lang="ja-JP" altLang="en-US" sz="1477" spc="-18" dirty="0">
                <a:solidFill>
                  <a:prstClr val="black"/>
                </a:solidFill>
                <a:latin typeface="Meiryo UI" panose="020B0604030504040204" pitchFamily="50" charset="-128"/>
                <a:ea typeface="Meiryo UI" panose="020B0604030504040204" pitchFamily="50" charset="-128"/>
              </a:rPr>
              <a:t>歳以上に区分して、平均労働時間の違いを用いて調整する。</a:t>
            </a:r>
            <a:endParaRPr lang="en-US" altLang="ja-JP" sz="1477" spc="-18" dirty="0">
              <a:solidFill>
                <a:prstClr val="black"/>
              </a:solidFill>
              <a:latin typeface="Meiryo UI" panose="020B0604030504040204" pitchFamily="50" charset="-128"/>
              <a:ea typeface="Meiryo UI" panose="020B0604030504040204" pitchFamily="50" charset="-128"/>
            </a:endParaRPr>
          </a:p>
          <a:p>
            <a:pPr marL="263776" indent="-216005">
              <a:buFont typeface="Arial" panose="020B0604020202020204" pitchFamily="34" charset="0"/>
              <a:buChar char="•"/>
              <a:defRPr/>
            </a:pPr>
            <a:endParaRPr lang="en-US" altLang="ja-JP" sz="1477" dirty="0">
              <a:solidFill>
                <a:prstClr val="black"/>
              </a:solidFill>
              <a:latin typeface="Meiryo UI" panose="020B0604030504040204" pitchFamily="50" charset="-128"/>
              <a:ea typeface="Meiryo UI" panose="020B0604030504040204" pitchFamily="50" charset="-128"/>
            </a:endParaRPr>
          </a:p>
          <a:p>
            <a:pPr marL="263776" indent="-216005">
              <a:buFont typeface="Arial" panose="020B0604020202020204" pitchFamily="34" charset="0"/>
              <a:buChar char="•"/>
              <a:defRPr/>
            </a:pPr>
            <a:r>
              <a:rPr lang="ja-JP" altLang="en-US" sz="1477" dirty="0">
                <a:solidFill>
                  <a:prstClr val="black"/>
                </a:solidFill>
                <a:latin typeface="Meiryo UI" panose="020B0604030504040204" pitchFamily="50" charset="-128"/>
                <a:ea typeface="Meiryo UI" panose="020B0604030504040204" pitchFamily="50" charset="-128"/>
              </a:rPr>
              <a:t>従来の人口</a:t>
            </a:r>
            <a:r>
              <a:rPr lang="en-US" altLang="ja-JP" sz="1477" dirty="0">
                <a:solidFill>
                  <a:prstClr val="black"/>
                </a:solidFill>
                <a:latin typeface="Meiryo UI" panose="020B0604030504040204" pitchFamily="50" charset="-128"/>
                <a:ea typeface="Meiryo UI" panose="020B0604030504040204" pitchFamily="50" charset="-128"/>
              </a:rPr>
              <a:t>10</a:t>
            </a:r>
            <a:r>
              <a:rPr lang="ja-JP" altLang="en-US" sz="1477" dirty="0">
                <a:solidFill>
                  <a:prstClr val="black"/>
                </a:solidFill>
                <a:latin typeface="Meiryo UI" panose="020B0604030504040204" pitchFamily="50" charset="-128"/>
                <a:ea typeface="Meiryo UI" panose="020B0604030504040204" pitchFamily="50" charset="-128"/>
              </a:rPr>
              <a:t>万人対医師数をベースに、地域ごとに性年齢階級による受療率の違いを調整する。</a:t>
            </a: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r>
              <a:rPr lang="ja-JP" altLang="en-US" sz="1477" dirty="0">
                <a:solidFill>
                  <a:prstClr val="black"/>
                </a:solidFill>
                <a:latin typeface="Meiryo UI" panose="020B0604030504040204" pitchFamily="50" charset="-128"/>
                <a:ea typeface="Meiryo UI" panose="020B0604030504040204" pitchFamily="50" charset="-128"/>
              </a:rPr>
              <a:t>　　　　　　医師偏在指標　＝　</a:t>
            </a: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endParaRPr lang="en-US" altLang="ja-JP" sz="1477" dirty="0">
              <a:solidFill>
                <a:prstClr val="black"/>
              </a:solidFill>
              <a:latin typeface="Meiryo UI" panose="020B0604030504040204" pitchFamily="50" charset="-128"/>
              <a:ea typeface="Meiryo UI" panose="020B0604030504040204" pitchFamily="50" charset="-128"/>
            </a:endParaRPr>
          </a:p>
          <a:p>
            <a:pPr marL="47770">
              <a:defRPr/>
            </a:pPr>
            <a:r>
              <a:rPr lang="ja-JP" altLang="en-US" sz="1108" dirty="0">
                <a:solidFill>
                  <a:prstClr val="black"/>
                </a:solidFill>
                <a:latin typeface="Meiryo UI" panose="020B0604030504040204" pitchFamily="50" charset="-128"/>
                <a:ea typeface="Meiryo UI" panose="020B0604030504040204" pitchFamily="50" charset="-128"/>
              </a:rPr>
              <a:t>（出典）性年齢階級別医師数：平成</a:t>
            </a:r>
            <a:r>
              <a:rPr lang="en-US" altLang="ja-JP" sz="1108" dirty="0">
                <a:solidFill>
                  <a:prstClr val="black"/>
                </a:solidFill>
                <a:latin typeface="Meiryo UI" panose="020B0604030504040204" pitchFamily="50" charset="-128"/>
                <a:ea typeface="Meiryo UI" panose="020B0604030504040204" pitchFamily="50" charset="-128"/>
              </a:rPr>
              <a:t>28</a:t>
            </a:r>
            <a:r>
              <a:rPr lang="ja-JP" altLang="en-US" sz="1108" dirty="0">
                <a:solidFill>
                  <a:prstClr val="black"/>
                </a:solidFill>
                <a:latin typeface="Meiryo UI" panose="020B0604030504040204" pitchFamily="50" charset="-128"/>
                <a:ea typeface="Meiryo UI" panose="020B0604030504040204" pitchFamily="50" charset="-128"/>
              </a:rPr>
              <a:t>年医師・歯科医師・薬剤師調査</a:t>
            </a:r>
            <a:endParaRPr lang="en-US" altLang="ja-JP" sz="1108" dirty="0">
              <a:solidFill>
                <a:prstClr val="black"/>
              </a:solidFill>
              <a:latin typeface="Meiryo UI" panose="020B0604030504040204" pitchFamily="50" charset="-128"/>
              <a:ea typeface="Meiryo UI" panose="020B0604030504040204" pitchFamily="50" charset="-128"/>
            </a:endParaRPr>
          </a:p>
          <a:p>
            <a:pPr marL="1568001" indent="-1521107">
              <a:defRPr/>
            </a:pPr>
            <a:r>
              <a:rPr lang="ja-JP" altLang="en-US" sz="1108" dirty="0">
                <a:solidFill>
                  <a:prstClr val="black"/>
                </a:solidFill>
                <a:latin typeface="Meiryo UI" panose="020B0604030504040204" pitchFamily="50" charset="-128"/>
                <a:ea typeface="Meiryo UI" panose="020B0604030504040204" pitchFamily="50" charset="-128"/>
              </a:rPr>
              <a:t>　　　　　　平均労働時間：「医師の勤務実態及び働き方の意向等に関する調査」（平成</a:t>
            </a:r>
            <a:r>
              <a:rPr lang="en-US" altLang="ja-JP" sz="1108" dirty="0">
                <a:solidFill>
                  <a:prstClr val="black"/>
                </a:solidFill>
                <a:latin typeface="Meiryo UI" panose="020B0604030504040204" pitchFamily="50" charset="-128"/>
                <a:ea typeface="Meiryo UI" panose="020B0604030504040204" pitchFamily="50" charset="-128"/>
              </a:rPr>
              <a:t>28</a:t>
            </a:r>
            <a:r>
              <a:rPr lang="ja-JP" altLang="en-US" sz="1108" dirty="0">
                <a:solidFill>
                  <a:prstClr val="black"/>
                </a:solidFill>
                <a:latin typeface="Meiryo UI" panose="020B0604030504040204" pitchFamily="50" charset="-128"/>
                <a:ea typeface="Meiryo UI" panose="020B0604030504040204" pitchFamily="50" charset="-128"/>
              </a:rPr>
              <a:t>年度厚生労働科学特別研究「医師の勤務実態及び働き方の意向等に関する調査研究」研究班）</a:t>
            </a:r>
            <a:endParaRPr lang="en-US" altLang="ja-JP" sz="1108" dirty="0">
              <a:solidFill>
                <a:prstClr val="black"/>
              </a:solidFill>
              <a:latin typeface="Meiryo UI" panose="020B0604030504040204" pitchFamily="50" charset="-128"/>
              <a:ea typeface="Meiryo UI" panose="020B0604030504040204" pitchFamily="50" charset="-128"/>
            </a:endParaRPr>
          </a:p>
          <a:p>
            <a:pPr marL="47770">
              <a:defRPr/>
            </a:pPr>
            <a:r>
              <a:rPr lang="ja-JP" altLang="en-US" sz="1108" dirty="0">
                <a:solidFill>
                  <a:prstClr val="black"/>
                </a:solidFill>
                <a:latin typeface="Meiryo UI" panose="020B0604030504040204" pitchFamily="50" charset="-128"/>
                <a:ea typeface="Meiryo UI" panose="020B0604030504040204" pitchFamily="50" charset="-128"/>
              </a:rPr>
              <a:t>　　　　　　性年齢階級別受療率：平成</a:t>
            </a:r>
            <a:r>
              <a:rPr lang="en-US" altLang="ja-JP" sz="1108" dirty="0">
                <a:solidFill>
                  <a:prstClr val="black"/>
                </a:solidFill>
                <a:latin typeface="Meiryo UI" panose="020B0604030504040204" pitchFamily="50" charset="-128"/>
                <a:ea typeface="Meiryo UI" panose="020B0604030504040204" pitchFamily="50" charset="-128"/>
              </a:rPr>
              <a:t>26</a:t>
            </a:r>
            <a:r>
              <a:rPr lang="ja-JP" altLang="en-US" sz="1108" dirty="0">
                <a:solidFill>
                  <a:prstClr val="black"/>
                </a:solidFill>
                <a:latin typeface="Meiryo UI" panose="020B0604030504040204" pitchFamily="50" charset="-128"/>
                <a:ea typeface="Meiryo UI" panose="020B0604030504040204" pitchFamily="50" charset="-128"/>
              </a:rPr>
              <a:t>年患者調査　及び 平成</a:t>
            </a:r>
            <a:r>
              <a:rPr lang="en-US" altLang="ja-JP" sz="1108" dirty="0">
                <a:solidFill>
                  <a:prstClr val="black"/>
                </a:solidFill>
                <a:latin typeface="Meiryo UI" panose="020B0604030504040204" pitchFamily="50" charset="-128"/>
                <a:ea typeface="Meiryo UI" panose="020B0604030504040204" pitchFamily="50" charset="-128"/>
              </a:rPr>
              <a:t>27</a:t>
            </a:r>
            <a:r>
              <a:rPr lang="ja-JP" altLang="en-US" sz="1108"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1108" dirty="0">
              <a:solidFill>
                <a:prstClr val="black"/>
              </a:solidFill>
              <a:latin typeface="Meiryo UI" panose="020B0604030504040204" pitchFamily="50" charset="-128"/>
              <a:ea typeface="Meiryo UI" panose="020B0604030504040204" pitchFamily="50" charset="-128"/>
            </a:endParaRPr>
          </a:p>
          <a:p>
            <a:pPr marL="47770">
              <a:defRPr/>
            </a:pPr>
            <a:r>
              <a:rPr lang="ja-JP" altLang="en-US" sz="1108" dirty="0">
                <a:solidFill>
                  <a:prstClr val="black"/>
                </a:solidFill>
                <a:latin typeface="Meiryo UI" panose="020B0604030504040204" pitchFamily="50" charset="-128"/>
                <a:ea typeface="Meiryo UI" panose="020B0604030504040204" pitchFamily="50" charset="-128"/>
              </a:rPr>
              <a:t>　　　　　　人口：平成</a:t>
            </a:r>
            <a:r>
              <a:rPr lang="en-US" altLang="ja-JP" sz="1108" dirty="0">
                <a:solidFill>
                  <a:prstClr val="black"/>
                </a:solidFill>
                <a:latin typeface="Meiryo UI" panose="020B0604030504040204" pitchFamily="50" charset="-128"/>
                <a:ea typeface="Meiryo UI" panose="020B0604030504040204" pitchFamily="50" charset="-128"/>
              </a:rPr>
              <a:t>29</a:t>
            </a:r>
            <a:r>
              <a:rPr lang="ja-JP" altLang="en-US" sz="1108" dirty="0">
                <a:solidFill>
                  <a:prstClr val="black"/>
                </a:solidFill>
                <a:latin typeface="Meiryo UI" panose="020B0604030504040204" pitchFamily="50" charset="-128"/>
                <a:ea typeface="Meiryo UI" panose="020B0604030504040204" pitchFamily="50" charset="-128"/>
              </a:rPr>
              <a:t>年住民基本台帳に基づく人口、人口動態及び世帯数調査</a:t>
            </a:r>
            <a:endParaRPr lang="en-US" altLang="ja-JP" sz="1108" dirty="0">
              <a:solidFill>
                <a:prstClr val="black"/>
              </a:solidFill>
              <a:latin typeface="Meiryo UI" panose="020B0604030504040204" pitchFamily="50" charset="-128"/>
              <a:ea typeface="Meiryo UI" panose="020B0604030504040204" pitchFamily="50" charset="-128"/>
            </a:endParaRPr>
          </a:p>
          <a:p>
            <a:pPr marL="47770">
              <a:defRPr/>
            </a:pPr>
            <a:r>
              <a:rPr lang="ja-JP" altLang="en-US" sz="1477" dirty="0">
                <a:solidFill>
                  <a:prstClr val="black"/>
                </a:solidFill>
                <a:latin typeface="Meiryo UI" panose="020B0604030504040204" pitchFamily="50" charset="-128"/>
                <a:ea typeface="Meiryo UI" panose="020B0604030504040204" pitchFamily="50" charset="-128"/>
              </a:rPr>
              <a:t>　　</a:t>
            </a:r>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患者流出入は、流出入発生後のデータ（診療行為発生地ベース）を分母で用いることにより、加味している（平成</a:t>
            </a:r>
            <a:r>
              <a:rPr lang="en-US" altLang="ja-JP" sz="1108" dirty="0">
                <a:solidFill>
                  <a:prstClr val="black"/>
                </a:solidFill>
                <a:latin typeface="Meiryo UI" panose="020B0604030504040204" pitchFamily="50" charset="-128"/>
                <a:ea typeface="Meiryo UI" panose="020B0604030504040204" pitchFamily="50" charset="-128"/>
              </a:rPr>
              <a:t>26</a:t>
            </a:r>
            <a:r>
              <a:rPr lang="ja-JP" altLang="en-US" sz="1108" dirty="0">
                <a:solidFill>
                  <a:prstClr val="black"/>
                </a:solidFill>
                <a:latin typeface="Meiryo UI" panose="020B0604030504040204" pitchFamily="50" charset="-128"/>
                <a:ea typeface="Meiryo UI" panose="020B0604030504040204" pitchFamily="50" charset="-128"/>
              </a:rPr>
              <a:t>年患者調査より）</a:t>
            </a:r>
            <a:endParaRPr lang="en-US" altLang="ja-JP" sz="1108" dirty="0">
              <a:solidFill>
                <a:prstClr val="black"/>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 xmlns:a16="http://schemas.microsoft.com/office/drawing/2014/main" id="{172B94AE-68F7-42FB-ACB1-9450B6C55B0E}"/>
              </a:ext>
            </a:extLst>
          </p:cNvPr>
          <p:cNvSpPr txBox="1"/>
          <p:nvPr/>
        </p:nvSpPr>
        <p:spPr>
          <a:xfrm>
            <a:off x="2974614" y="3428459"/>
            <a:ext cx="1095172" cy="319639"/>
          </a:xfrm>
          <a:prstGeom prst="rect">
            <a:avLst/>
          </a:prstGeom>
          <a:noFill/>
        </p:spPr>
        <p:txBody>
          <a:bodyPr wrap="non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地域の人口</a:t>
            </a:r>
          </a:p>
        </p:txBody>
      </p:sp>
      <p:sp>
        <p:nvSpPr>
          <p:cNvPr id="5" name="テキスト ボックス 4">
            <a:extLst>
              <a:ext uri="{FF2B5EF4-FFF2-40B4-BE49-F238E27FC236}">
                <a16:creationId xmlns="" xmlns:a16="http://schemas.microsoft.com/office/drawing/2014/main" id="{509C43C6-6BC7-4CFE-BF6A-886EB60288AB}"/>
              </a:ext>
            </a:extLst>
          </p:cNvPr>
          <p:cNvSpPr txBox="1"/>
          <p:nvPr/>
        </p:nvSpPr>
        <p:spPr>
          <a:xfrm>
            <a:off x="4274315" y="3148391"/>
            <a:ext cx="2391933" cy="319639"/>
          </a:xfrm>
          <a:prstGeom prst="rect">
            <a:avLst/>
          </a:prstGeom>
          <a:noFill/>
        </p:spPr>
        <p:txBody>
          <a:bodyPr wrap="squar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標準化医師数</a:t>
            </a:r>
          </a:p>
        </p:txBody>
      </p:sp>
      <p:cxnSp>
        <p:nvCxnSpPr>
          <p:cNvPr id="6" name="直線コネクタ 5">
            <a:extLst>
              <a:ext uri="{FF2B5EF4-FFF2-40B4-BE49-F238E27FC236}">
                <a16:creationId xmlns="" xmlns:a16="http://schemas.microsoft.com/office/drawing/2014/main" id="{742E5CE3-4E2E-4616-9937-69027E0EA6B9}"/>
              </a:ext>
            </a:extLst>
          </p:cNvPr>
          <p:cNvCxnSpPr/>
          <p:nvPr/>
        </p:nvCxnSpPr>
        <p:spPr>
          <a:xfrm>
            <a:off x="2710871" y="3432741"/>
            <a:ext cx="551882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 xmlns:a16="http://schemas.microsoft.com/office/drawing/2014/main" id="{4542D3EE-4A68-4BC4-959B-30A059113513}"/>
              </a:ext>
            </a:extLst>
          </p:cNvPr>
          <p:cNvSpPr txBox="1"/>
          <p:nvPr/>
        </p:nvSpPr>
        <p:spPr>
          <a:xfrm>
            <a:off x="5033503" y="3424181"/>
            <a:ext cx="336952" cy="319639"/>
          </a:xfrm>
          <a:prstGeom prst="rect">
            <a:avLst/>
          </a:prstGeom>
          <a:noFill/>
        </p:spPr>
        <p:txBody>
          <a:bodyPr wrap="none" rtlCol="0">
            <a:spAutoFit/>
          </a:bodyPr>
          <a:lstStyle/>
          <a:p>
            <a:pPr>
              <a:defRPr/>
            </a:pPr>
            <a:r>
              <a:rPr lang="en-US" altLang="ja-JP" sz="1477" dirty="0">
                <a:solidFill>
                  <a:prstClr val="black"/>
                </a:solidFill>
                <a:latin typeface="Meiryo UI" panose="020B0604030504040204" pitchFamily="50" charset="-128"/>
                <a:ea typeface="Meiryo UI" panose="020B0604030504040204" pitchFamily="50" charset="-128"/>
              </a:rPr>
              <a:t>×</a:t>
            </a:r>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 xmlns:a16="http://schemas.microsoft.com/office/drawing/2014/main" id="{15E019F8-B6BC-4F61-B86D-2CD88C8E28EC}"/>
              </a:ext>
            </a:extLst>
          </p:cNvPr>
          <p:cNvSpPr txBox="1"/>
          <p:nvPr/>
        </p:nvSpPr>
        <p:spPr>
          <a:xfrm>
            <a:off x="5441652" y="3424181"/>
            <a:ext cx="2797561" cy="319639"/>
          </a:xfrm>
          <a:prstGeom prst="rect">
            <a:avLst/>
          </a:prstGeom>
          <a:noFill/>
          <a:ln>
            <a:noFill/>
          </a:ln>
        </p:spPr>
        <p:txBody>
          <a:bodyPr wrap="non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地域の標準化受療率比（</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１）</a:t>
            </a:r>
          </a:p>
        </p:txBody>
      </p:sp>
      <p:sp>
        <p:nvSpPr>
          <p:cNvPr id="9" name="テキスト ボックス 8">
            <a:extLst>
              <a:ext uri="{FF2B5EF4-FFF2-40B4-BE49-F238E27FC236}">
                <a16:creationId xmlns="" xmlns:a16="http://schemas.microsoft.com/office/drawing/2014/main" id="{9AD35274-CB0B-4A00-A513-967705D7791C}"/>
              </a:ext>
            </a:extLst>
          </p:cNvPr>
          <p:cNvSpPr txBox="1"/>
          <p:nvPr/>
        </p:nvSpPr>
        <p:spPr>
          <a:xfrm>
            <a:off x="4041066" y="3428459"/>
            <a:ext cx="336952" cy="319639"/>
          </a:xfrm>
          <a:prstGeom prst="rect">
            <a:avLst/>
          </a:prstGeom>
          <a:noFill/>
        </p:spPr>
        <p:txBody>
          <a:bodyPr wrap="none" rtlCol="0">
            <a:spAutoFit/>
          </a:bodyPr>
          <a:lstStyle/>
          <a:p>
            <a:pPr>
              <a:defRPr/>
            </a:pPr>
            <a:r>
              <a:rPr lang="en-US" altLang="ja-JP" sz="1477" dirty="0">
                <a:solidFill>
                  <a:prstClr val="black"/>
                </a:solidFill>
                <a:latin typeface="Meiryo UI" panose="020B0604030504040204" pitchFamily="50" charset="-128"/>
                <a:ea typeface="Meiryo UI" panose="020B0604030504040204" pitchFamily="50" charset="-128"/>
              </a:rPr>
              <a:t>÷</a:t>
            </a:r>
            <a:endParaRPr lang="ja-JP" altLang="en-US" sz="1477"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 xmlns:a16="http://schemas.microsoft.com/office/drawing/2014/main" id="{DB796F7B-0374-4314-9E36-96198271FC1D}"/>
              </a:ext>
            </a:extLst>
          </p:cNvPr>
          <p:cNvSpPr txBox="1"/>
          <p:nvPr/>
        </p:nvSpPr>
        <p:spPr>
          <a:xfrm>
            <a:off x="4419930" y="3428459"/>
            <a:ext cx="607859" cy="319639"/>
          </a:xfrm>
          <a:prstGeom prst="rect">
            <a:avLst/>
          </a:prstGeom>
          <a:noFill/>
        </p:spPr>
        <p:txBody>
          <a:bodyPr wrap="none" rtlCol="0">
            <a:spAutoFit/>
          </a:bodyPr>
          <a:lstStyle/>
          <a:p>
            <a:pPr>
              <a:defRPr/>
            </a:pPr>
            <a:r>
              <a:rPr lang="en-US" altLang="ja-JP" sz="1477" dirty="0">
                <a:solidFill>
                  <a:prstClr val="black"/>
                </a:solidFill>
                <a:latin typeface="Meiryo UI" panose="020B0604030504040204" pitchFamily="50" charset="-128"/>
                <a:ea typeface="Meiryo UI" panose="020B0604030504040204" pitchFamily="50" charset="-128"/>
              </a:rPr>
              <a:t>10</a:t>
            </a:r>
            <a:r>
              <a:rPr lang="ja-JP" altLang="en-US" sz="1477" dirty="0">
                <a:solidFill>
                  <a:prstClr val="black"/>
                </a:solidFill>
                <a:latin typeface="Meiryo UI" panose="020B0604030504040204" pitchFamily="50" charset="-128"/>
                <a:ea typeface="Meiryo UI" panose="020B0604030504040204" pitchFamily="50" charset="-128"/>
              </a:rPr>
              <a:t>万</a:t>
            </a: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 xmlns:a16="http://schemas.microsoft.com/office/drawing/2014/main" id="{29E46BFE-35BD-4C33-972B-58BD8CD9C695}"/>
                  </a:ext>
                </a:extLst>
              </p:cNvPr>
              <p:cNvSpPr txBox="1"/>
              <p:nvPr/>
            </p:nvSpPr>
            <p:spPr>
              <a:xfrm>
                <a:off x="1070878" y="3907588"/>
                <a:ext cx="7888072" cy="1431930"/>
              </a:xfrm>
              <a:prstGeom prst="rect">
                <a:avLst/>
              </a:prstGeom>
              <a:noFill/>
              <a:ln>
                <a:solidFill>
                  <a:schemeClr val="tx1"/>
                </a:solidFill>
                <a:prstDash val="sysDot"/>
              </a:ln>
            </p:spPr>
            <p:txBody>
              <a:bodyPr wrap="squar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標準化医師数　</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a:t>
                </a:r>
                <a14:m>
                  <m:oMath xmlns:m="http://schemas.openxmlformats.org/officeDocument/2006/math">
                    <m:nary>
                      <m:naryPr>
                        <m:chr m:val="∑"/>
                        <m:subHide m:val="on"/>
                        <m:supHide m:val="on"/>
                        <m:ctrlPr>
                          <a:rPr lang="ja-JP" altLang="en-US" sz="1477" i="1">
                            <a:solidFill>
                              <a:prstClr val="black"/>
                            </a:solidFill>
                            <a:latin typeface="Cambria Math"/>
                            <a:ea typeface="Meiryo UI" panose="020B0604030504040204" pitchFamily="50" charset="-128"/>
                          </a:rPr>
                        </m:ctrlPr>
                      </m:naryPr>
                      <m:sub/>
                      <m:sup/>
                      <m:e>
                        <m:r>
                          <a:rPr lang="ja-JP" altLang="en-US" sz="1477" i="1">
                            <a:solidFill>
                              <a:prstClr val="black"/>
                            </a:solidFill>
                            <a:latin typeface="Cambria Math" panose="02040503050406030204" pitchFamily="18" charset="0"/>
                            <a:ea typeface="Meiryo UI" panose="020B0604030504040204" pitchFamily="50" charset="-128"/>
                          </a:rPr>
                          <m:t>性年齢階級別医師数</m:t>
                        </m:r>
                        <m:r>
                          <a:rPr lang="en-US" altLang="ja-JP" sz="1477" i="1">
                            <a:solidFill>
                              <a:prstClr val="black"/>
                            </a:solidFill>
                            <a:latin typeface="Cambria Math" panose="02040503050406030204" pitchFamily="18" charset="0"/>
                            <a:ea typeface="Meiryo UI" panose="020B0604030504040204" pitchFamily="50" charset="-128"/>
                          </a:rPr>
                          <m:t>×</m:t>
                        </m:r>
                        <m:f>
                          <m:fPr>
                            <m:ctrlPr>
                              <a:rPr lang="en-US" altLang="ja-JP" sz="1477" i="1">
                                <a:solidFill>
                                  <a:prstClr val="black"/>
                                </a:solidFill>
                                <a:latin typeface="Cambria Math"/>
                                <a:ea typeface="Meiryo UI" panose="020B0604030504040204" pitchFamily="50" charset="-128"/>
                              </a:rPr>
                            </m:ctrlPr>
                          </m:fPr>
                          <m:num>
                            <m:r>
                              <a:rPr lang="ja-JP" altLang="en-US" sz="1477" i="1">
                                <a:solidFill>
                                  <a:prstClr val="black"/>
                                </a:solidFill>
                                <a:latin typeface="Cambria Math" panose="02040503050406030204" pitchFamily="18" charset="0"/>
                                <a:ea typeface="Meiryo UI" panose="020B0604030504040204" pitchFamily="50" charset="-128"/>
                              </a:rPr>
                              <m:t>性年齢階級別平均労働時間</m:t>
                            </m:r>
                          </m:num>
                          <m:den>
                            <m:r>
                              <a:rPr lang="ja-JP" altLang="en-US" sz="1477" i="1">
                                <a:solidFill>
                                  <a:prstClr val="black"/>
                                </a:solidFill>
                                <a:latin typeface="Cambria Math" panose="02040503050406030204" pitchFamily="18" charset="0"/>
                                <a:ea typeface="Meiryo UI" panose="020B0604030504040204" pitchFamily="50" charset="-128"/>
                              </a:rPr>
                              <m:t>全医師の平均労働時間</m:t>
                            </m:r>
                          </m:den>
                        </m:f>
                      </m:e>
                    </m:nary>
                  </m:oMath>
                </a14:m>
                <a:endParaRPr lang="en-US" altLang="ja-JP" sz="1477" dirty="0">
                  <a:solidFill>
                    <a:prstClr val="black"/>
                  </a:solidFill>
                  <a:latin typeface="Meiryo UI" panose="020B0604030504040204" pitchFamily="50" charset="-128"/>
                  <a:ea typeface="Meiryo UI" panose="020B0604030504040204" pitchFamily="50" charset="-128"/>
                </a:endParaRPr>
              </a:p>
              <a:p>
                <a:pPr>
                  <a:defRPr/>
                </a:pPr>
                <a:endParaRPr lang="en-US" altLang="ja-JP" sz="738" dirty="0">
                  <a:solidFill>
                    <a:prstClr val="black"/>
                  </a:solidFill>
                  <a:latin typeface="Meiryo UI" panose="020B0604030504040204" pitchFamily="50" charset="-128"/>
                  <a:ea typeface="Meiryo UI" panose="020B0604030504040204" pitchFamily="50" charset="-128"/>
                </a:endParaRPr>
              </a:p>
              <a:p>
                <a:pPr>
                  <a:defRPr/>
                </a:pPr>
                <a:r>
                  <a:rPr lang="ja-JP" altLang="en-US" sz="1477" dirty="0">
                    <a:solidFill>
                      <a:prstClr val="black"/>
                    </a:solidFill>
                    <a:latin typeface="Meiryo UI" panose="020B0604030504040204" pitchFamily="50" charset="-128"/>
                    <a:ea typeface="Meiryo UI" panose="020B0604030504040204" pitchFamily="50" charset="-128"/>
                  </a:rPr>
                  <a:t>地域の標準化受療率比</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１</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　地域の</a:t>
                </a:r>
                <a:r>
                  <a:rPr kumimoji="1" lang="ja-JP" altLang="en-US" sz="1477" dirty="0">
                    <a:solidFill>
                      <a:prstClr val="black"/>
                    </a:solidFill>
                    <a:latin typeface="Meiryo UI" panose="020B0604030504040204" pitchFamily="50" charset="-128"/>
                    <a:ea typeface="Meiryo UI" panose="020B0604030504040204" pitchFamily="50" charset="-128"/>
                  </a:rPr>
                  <a:t>期待受療率</a:t>
                </a:r>
                <a:r>
                  <a:rPr lang="ja-JP" altLang="en-US" sz="1477" dirty="0">
                    <a:solidFill>
                      <a:prstClr val="black"/>
                    </a:solidFill>
                    <a:latin typeface="Meiryo UI" panose="020B0604030504040204" pitchFamily="50" charset="-128"/>
                    <a:ea typeface="Meiryo UI" panose="020B0604030504040204" pitchFamily="50" charset="-128"/>
                  </a:rPr>
                  <a:t>　</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　全国の期待受療率（</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２）</a:t>
                </a:r>
                <a:endParaRPr lang="en-US" altLang="ja-JP" sz="1477" dirty="0">
                  <a:solidFill>
                    <a:prstClr val="black"/>
                  </a:solidFill>
                  <a:latin typeface="Meiryo UI" panose="020B0604030504040204" pitchFamily="50" charset="-128"/>
                  <a:ea typeface="Meiryo UI" panose="020B0604030504040204" pitchFamily="50" charset="-128"/>
                </a:endParaRPr>
              </a:p>
              <a:p>
                <a:pPr>
                  <a:defRPr/>
                </a:pPr>
                <a:endParaRPr lang="en-US" altLang="ja-JP" sz="738" dirty="0">
                  <a:solidFill>
                    <a:prstClr val="black"/>
                  </a:solidFill>
                  <a:latin typeface="Meiryo UI" panose="020B0604030504040204" pitchFamily="50" charset="-128"/>
                  <a:ea typeface="Meiryo UI" panose="020B0604030504040204" pitchFamily="50" charset="-128"/>
                </a:endParaRPr>
              </a:p>
              <a:p>
                <a:pPr>
                  <a:defRPr/>
                </a:pPr>
                <a:r>
                  <a:rPr lang="ja-JP" altLang="en-US" sz="1477" dirty="0">
                    <a:solidFill>
                      <a:prstClr val="black"/>
                    </a:solidFill>
                    <a:latin typeface="Meiryo UI" panose="020B0604030504040204" pitchFamily="50" charset="-128"/>
                    <a:ea typeface="Meiryo UI" panose="020B0604030504040204" pitchFamily="50" charset="-128"/>
                  </a:rPr>
                  <a:t>　　　　　　　　　　　　　　　　　　　  　　</a:t>
                </a:r>
                <a:r>
                  <a:rPr lang="en-US" altLang="ja-JP" sz="1477" u="sng" dirty="0">
                    <a:solidFill>
                      <a:prstClr val="black"/>
                    </a:solidFill>
                    <a:latin typeface="Meiryo UI" panose="020B0604030504040204" pitchFamily="50" charset="-128"/>
                    <a:ea typeface="Meiryo UI" panose="020B0604030504040204" pitchFamily="50" charset="-128"/>
                  </a:rPr>
                  <a:t>Σ</a:t>
                </a:r>
                <a:r>
                  <a:rPr lang="ja-JP" altLang="en-US" sz="1477" u="sng" dirty="0">
                    <a:solidFill>
                      <a:prstClr val="black"/>
                    </a:solidFill>
                    <a:latin typeface="Meiryo UI" panose="020B0604030504040204" pitchFamily="50" charset="-128"/>
                    <a:ea typeface="Meiryo UI" panose="020B0604030504040204" pitchFamily="50" charset="-128"/>
                  </a:rPr>
                  <a:t>（全国の性年齢階級別受療率</a:t>
                </a:r>
                <a:r>
                  <a:rPr lang="en-US" altLang="ja-JP" sz="1477" u="sng" dirty="0">
                    <a:solidFill>
                      <a:prstClr val="black"/>
                    </a:solidFill>
                    <a:latin typeface="Meiryo UI" panose="020B0604030504040204" pitchFamily="50" charset="-128"/>
                    <a:ea typeface="Meiryo UI" panose="020B0604030504040204" pitchFamily="50" charset="-128"/>
                  </a:rPr>
                  <a:t>×</a:t>
                </a:r>
                <a:r>
                  <a:rPr lang="ja-JP" altLang="en-US" sz="1477" u="sng" dirty="0">
                    <a:solidFill>
                      <a:prstClr val="black"/>
                    </a:solidFill>
                    <a:latin typeface="Meiryo UI" panose="020B0604030504040204" pitchFamily="50" charset="-128"/>
                    <a:ea typeface="Meiryo UI" panose="020B0604030504040204" pitchFamily="50" charset="-128"/>
                  </a:rPr>
                  <a:t>地域の性年齢階級別人口）</a:t>
                </a:r>
                <a:endParaRPr lang="en-US" altLang="ja-JP" sz="1477" u="sng" dirty="0">
                  <a:solidFill>
                    <a:prstClr val="black"/>
                  </a:solidFill>
                  <a:latin typeface="Meiryo UI" panose="020B0604030504040204" pitchFamily="50" charset="-128"/>
                  <a:ea typeface="Meiryo UI" panose="020B0604030504040204" pitchFamily="50" charset="-128"/>
                </a:endParaRPr>
              </a:p>
              <a:p>
                <a:pPr>
                  <a:defRPr/>
                </a:pPr>
                <a:r>
                  <a:rPr lang="ja-JP" altLang="en-US" sz="1477" dirty="0">
                    <a:solidFill>
                      <a:prstClr val="black"/>
                    </a:solidFill>
                    <a:latin typeface="Meiryo UI" panose="020B0604030504040204" pitchFamily="50" charset="-128"/>
                    <a:ea typeface="Meiryo UI" panose="020B0604030504040204" pitchFamily="50" charset="-128"/>
                  </a:rPr>
                  <a:t>　　　　　　　　　　　　　　　　　　　　　　　　　　　　　　　　　　　　　地域の人口</a:t>
                </a:r>
              </a:p>
            </p:txBody>
          </p:sp>
        </mc:Choice>
        <mc:Fallback xmlns="">
          <p:sp>
            <p:nvSpPr>
              <p:cNvPr id="11" name="テキスト ボックス 10">
                <a:extLst>
                  <a:ext uri="{FF2B5EF4-FFF2-40B4-BE49-F238E27FC236}">
                    <a16:creationId xmlns:a16="http://schemas.microsoft.com/office/drawing/2014/main" id="{29E46BFE-35BD-4C33-972B-58BD8CD9C695}"/>
                  </a:ext>
                </a:extLst>
              </p:cNvPr>
              <p:cNvSpPr txBox="1">
                <a:spLocks noRot="1" noChangeAspect="1" noMove="1" noResize="1" noEditPoints="1" noAdjustHandles="1" noChangeArrowheads="1" noChangeShapeType="1" noTextEdit="1"/>
              </p:cNvSpPr>
              <p:nvPr/>
            </p:nvSpPr>
            <p:spPr>
              <a:xfrm>
                <a:off x="1070878" y="3907588"/>
                <a:ext cx="7888072" cy="1431930"/>
              </a:xfrm>
              <a:prstGeom prst="rect">
                <a:avLst/>
              </a:prstGeom>
              <a:blipFill>
                <a:blip r:embed="rId2"/>
                <a:stretch>
                  <a:fillRect l="-231" t="-16456" b="-3797"/>
                </a:stretch>
              </a:blipFill>
              <a:ln>
                <a:solidFill>
                  <a:schemeClr val="tx1"/>
                </a:solidFill>
                <a:prstDash val="sysDot"/>
              </a:ln>
            </p:spPr>
            <p:txBody>
              <a:bodyPr/>
              <a:lstStyle/>
              <a:p>
                <a:r>
                  <a:rPr lang="ja-JP" altLang="en-US">
                    <a:noFill/>
                  </a:rPr>
                  <a:t> </a:t>
                </a:r>
              </a:p>
            </p:txBody>
          </p:sp>
        </mc:Fallback>
      </mc:AlternateContent>
      <p:sp>
        <p:nvSpPr>
          <p:cNvPr id="12" name="テキスト ボックス 11">
            <a:extLst>
              <a:ext uri="{FF2B5EF4-FFF2-40B4-BE49-F238E27FC236}">
                <a16:creationId xmlns="" xmlns:a16="http://schemas.microsoft.com/office/drawing/2014/main" id="{E60D0F65-984D-4997-A4AE-628CB89E4490}"/>
              </a:ext>
            </a:extLst>
          </p:cNvPr>
          <p:cNvSpPr txBox="1"/>
          <p:nvPr/>
        </p:nvSpPr>
        <p:spPr>
          <a:xfrm>
            <a:off x="1070790" y="4840797"/>
            <a:ext cx="2836033" cy="319639"/>
          </a:xfrm>
          <a:prstGeom prst="rect">
            <a:avLst/>
          </a:prstGeom>
          <a:noFill/>
          <a:ln>
            <a:noFill/>
          </a:ln>
        </p:spPr>
        <p:txBody>
          <a:bodyPr wrap="none" rtlCol="0">
            <a:spAutoFit/>
          </a:bodyPr>
          <a:lstStyle/>
          <a:p>
            <a:pPr>
              <a:defRPr/>
            </a:pPr>
            <a:r>
              <a:rPr lang="ja-JP" altLang="en-US" sz="1477" dirty="0">
                <a:solidFill>
                  <a:prstClr val="black"/>
                </a:solidFill>
                <a:latin typeface="Meiryo UI" panose="020B0604030504040204" pitchFamily="50" charset="-128"/>
                <a:ea typeface="Meiryo UI" panose="020B0604030504040204" pitchFamily="50" charset="-128"/>
              </a:rPr>
              <a:t>地域の期待受療率</a:t>
            </a:r>
            <a:r>
              <a:rPr lang="en-US" altLang="ja-JP" sz="1477" dirty="0">
                <a:solidFill>
                  <a:prstClr val="black"/>
                </a:solidFill>
                <a:latin typeface="Meiryo UI" panose="020B0604030504040204" pitchFamily="50" charset="-128"/>
                <a:ea typeface="Meiryo UI" panose="020B0604030504040204" pitchFamily="50" charset="-128"/>
              </a:rPr>
              <a:t>(※</a:t>
            </a:r>
            <a:r>
              <a:rPr lang="ja-JP" altLang="en-US" sz="1477" dirty="0">
                <a:solidFill>
                  <a:prstClr val="black"/>
                </a:solidFill>
                <a:latin typeface="Meiryo UI" panose="020B0604030504040204" pitchFamily="50" charset="-128"/>
                <a:ea typeface="Meiryo UI" panose="020B0604030504040204" pitchFamily="50" charset="-128"/>
              </a:rPr>
              <a:t>２</a:t>
            </a:r>
            <a:r>
              <a:rPr lang="en-US" altLang="ja-JP" sz="1477" dirty="0">
                <a:solidFill>
                  <a:prstClr val="black"/>
                </a:solidFill>
                <a:latin typeface="Meiryo UI" panose="020B0604030504040204" pitchFamily="50" charset="-128"/>
                <a:ea typeface="Meiryo UI" panose="020B0604030504040204" pitchFamily="50" charset="-128"/>
              </a:rPr>
              <a:t>) </a:t>
            </a:r>
            <a:r>
              <a:rPr lang="ja-JP" altLang="en-US" sz="1477" dirty="0">
                <a:solidFill>
                  <a:prstClr val="black"/>
                </a:solidFill>
                <a:latin typeface="Meiryo UI" panose="020B0604030504040204" pitchFamily="50" charset="-128"/>
                <a:ea typeface="Meiryo UI" panose="020B0604030504040204" pitchFamily="50" charset="-128"/>
              </a:rPr>
              <a:t>　　　＝</a:t>
            </a:r>
          </a:p>
        </p:txBody>
      </p:sp>
      <p:sp>
        <p:nvSpPr>
          <p:cNvPr id="13" name="Rectangle 2">
            <a:extLst>
              <a:ext uri="{FF2B5EF4-FFF2-40B4-BE49-F238E27FC236}">
                <a16:creationId xmlns="" xmlns:a16="http://schemas.microsoft.com/office/drawing/2014/main" id="{216FC505-303D-4B88-A69A-08DC3E083665}"/>
              </a:ext>
            </a:extLst>
          </p:cNvPr>
          <p:cNvSpPr txBox="1">
            <a:spLocks noChangeArrowheads="1"/>
          </p:cNvSpPr>
          <p:nvPr/>
        </p:nvSpPr>
        <p:spPr>
          <a:xfrm>
            <a:off x="1674" y="750212"/>
            <a:ext cx="9145108" cy="495138"/>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defTabSz="844083">
              <a:lnSpc>
                <a:spcPct val="160000"/>
              </a:lnSpc>
              <a:defRPr/>
            </a:pPr>
            <a:r>
              <a:rPr kumimoji="1" lang="en-US" altLang="ja-JP" sz="1846" b="1" dirty="0">
                <a:solidFill>
                  <a:prstClr val="black"/>
                </a:solidFill>
                <a:latin typeface="Meiryo UI" panose="020B0604030504040204" pitchFamily="50" charset="-128"/>
                <a:ea typeface="Meiryo UI" panose="020B0604030504040204" pitchFamily="50" charset="-128"/>
              </a:rPr>
              <a:t>Ⅰ</a:t>
            </a:r>
            <a:r>
              <a:rPr kumimoji="1" lang="ja-JP" altLang="en-US" sz="1846" b="1" dirty="0">
                <a:solidFill>
                  <a:prstClr val="black"/>
                </a:solidFill>
                <a:latin typeface="Meiryo UI" panose="020B0604030504040204" pitchFamily="50" charset="-128"/>
                <a:ea typeface="Meiryo UI" panose="020B0604030504040204" pitchFamily="50" charset="-128"/>
              </a:rPr>
              <a:t>　医師偏在指標の算出式</a:t>
            </a:r>
          </a:p>
        </p:txBody>
      </p:sp>
      <p:sp>
        <p:nvSpPr>
          <p:cNvPr id="2" name="スライド番号プレースホルダー 1"/>
          <p:cNvSpPr>
            <a:spLocks noGrp="1"/>
          </p:cNvSpPr>
          <p:nvPr>
            <p:ph type="sldNum" sz="quarter" idx="12"/>
          </p:nvPr>
        </p:nvSpPr>
        <p:spPr>
          <a:xfrm>
            <a:off x="6983686" y="6444619"/>
            <a:ext cx="2133600" cy="365125"/>
          </a:xfrm>
        </p:spPr>
        <p:txBody>
          <a:bodyPr/>
          <a:lstStyle/>
          <a:p>
            <a:fld id="{A9848611-8FAA-4BFC-BAAD-33CAF1A3E273}" type="slidenum">
              <a:rPr kumimoji="1" lang="ja-JP" altLang="en-US" sz="1800" smtClean="0">
                <a:solidFill>
                  <a:schemeClr val="tx1"/>
                </a:solidFill>
              </a:rPr>
              <a:t>39</a:t>
            </a:fld>
            <a:endParaRPr kumimoji="1" lang="ja-JP" altLang="en-US" sz="1800" dirty="0">
              <a:solidFill>
                <a:schemeClr val="tx1"/>
              </a:solidFill>
            </a:endParaRPr>
          </a:p>
        </p:txBody>
      </p:sp>
      <p:sp>
        <p:nvSpPr>
          <p:cNvPr id="1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 xmlns:a16="http://schemas.microsoft.com/office/drawing/2014/main" id="{30BE5A27-A407-4A14-A9BE-5866682C3C6B}"/>
              </a:ext>
            </a:extLst>
          </p:cNvPr>
          <p:cNvSpPr txBox="1">
            <a:spLocks/>
          </p:cNvSpPr>
          <p:nvPr/>
        </p:nvSpPr>
        <p:spPr>
          <a:xfrm>
            <a:off x="251520" y="2904"/>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7490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グループ化 99"/>
          <p:cNvGrpSpPr/>
          <p:nvPr/>
        </p:nvGrpSpPr>
        <p:grpSpPr>
          <a:xfrm>
            <a:off x="7439272" y="6159785"/>
            <a:ext cx="176241" cy="222231"/>
            <a:chOff x="-1121435" y="2467155"/>
            <a:chExt cx="241540" cy="417987"/>
          </a:xfrm>
        </p:grpSpPr>
        <p:sp>
          <p:nvSpPr>
            <p:cNvPr id="104" name="二等辺三角形 103"/>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09" name="楕円 108"/>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pSp>
        <p:nvGrpSpPr>
          <p:cNvPr id="119" name="グループ化 118"/>
          <p:cNvGrpSpPr/>
          <p:nvPr/>
        </p:nvGrpSpPr>
        <p:grpSpPr>
          <a:xfrm>
            <a:off x="6538558" y="6217836"/>
            <a:ext cx="176241" cy="222231"/>
            <a:chOff x="-1121435" y="2467155"/>
            <a:chExt cx="241540" cy="417987"/>
          </a:xfrm>
        </p:grpSpPr>
        <p:sp>
          <p:nvSpPr>
            <p:cNvPr id="120" name="二等辺三角形 119"/>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21" name="楕円 120"/>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pSp>
        <p:nvGrpSpPr>
          <p:cNvPr id="122" name="グループ化 121"/>
          <p:cNvGrpSpPr/>
          <p:nvPr/>
        </p:nvGrpSpPr>
        <p:grpSpPr>
          <a:xfrm>
            <a:off x="8316245" y="6219124"/>
            <a:ext cx="176241" cy="222231"/>
            <a:chOff x="-1121435" y="2467155"/>
            <a:chExt cx="241540" cy="417987"/>
          </a:xfrm>
        </p:grpSpPr>
        <p:sp>
          <p:nvSpPr>
            <p:cNvPr id="124" name="二等辺三角形 123"/>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25" name="楕円 124"/>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sp>
        <p:nvSpPr>
          <p:cNvPr id="117" name="正方形/長方形 116"/>
          <p:cNvSpPr/>
          <p:nvPr/>
        </p:nvSpPr>
        <p:spPr>
          <a:xfrm>
            <a:off x="130660" y="1871695"/>
            <a:ext cx="9012858" cy="4986305"/>
          </a:xfrm>
          <a:prstGeom prst="rect">
            <a:avLst/>
          </a:prstGeom>
          <a:noFill/>
          <a:ln w="317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48" name="テキスト ボックス 147"/>
          <p:cNvSpPr txBox="1"/>
          <p:nvPr/>
        </p:nvSpPr>
        <p:spPr>
          <a:xfrm>
            <a:off x="58994" y="589136"/>
            <a:ext cx="9144000"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defTabSz="844083">
              <a:defRPr/>
            </a:pPr>
            <a:r>
              <a:rPr lang="ja-JP" altLang="en-US" sz="1846"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地域医療構想の実現に向けたさらなる取組について</a:t>
            </a:r>
          </a:p>
        </p:txBody>
      </p:sp>
      <p:sp>
        <p:nvSpPr>
          <p:cNvPr id="115" name="テキスト ボックス 114"/>
          <p:cNvSpPr txBox="1"/>
          <p:nvPr/>
        </p:nvSpPr>
        <p:spPr>
          <a:xfrm>
            <a:off x="419344" y="3009823"/>
            <a:ext cx="8559209" cy="944810"/>
          </a:xfrm>
          <a:prstGeom prst="rect">
            <a:avLst/>
          </a:prstGeom>
          <a:noFill/>
          <a:ln>
            <a:noFill/>
            <a:prstDash val="dash"/>
          </a:ln>
        </p:spPr>
        <p:txBody>
          <a:bodyPr wrap="square" rtlCol="0">
            <a:spAutoFit/>
          </a:bodyPr>
          <a:lstStyle/>
          <a:p>
            <a:pPr marL="166158" indent="-422041" defTabSz="844083">
              <a:defRPr/>
            </a:pPr>
            <a:r>
              <a:rPr lang="ja-JP" altLang="en-US" sz="1108" dirty="0">
                <a:solidFill>
                  <a:prstClr val="black"/>
                </a:solidFill>
                <a:latin typeface="Arial"/>
                <a:ea typeface="メイリオ"/>
              </a:rPr>
              <a:t>　　分析項目ごとに診療実績等の一定の指標を設定し、</a:t>
            </a:r>
            <a:r>
              <a:rPr lang="ja-JP" altLang="en-US" sz="1108" dirty="0">
                <a:solidFill>
                  <a:prstClr val="black"/>
                </a:solidFill>
                <a:ea typeface="メイリオ" panose="020B0604030504040204" pitchFamily="50" charset="-128"/>
              </a:rPr>
              <a:t>当該</a:t>
            </a:r>
            <a:r>
              <a:rPr lang="ja-JP" altLang="en-US" sz="1108" dirty="0">
                <a:solidFill>
                  <a:prstClr val="black"/>
                </a:solidFill>
                <a:latin typeface="Arial"/>
                <a:ea typeface="メイリオ"/>
              </a:rPr>
              <a:t>医療機関でなければ担えないものに重点化されているか分析する</a:t>
            </a:r>
            <a:r>
              <a:rPr lang="ja-JP" altLang="ja-JP" sz="1108" dirty="0">
                <a:solidFill>
                  <a:prstClr val="black"/>
                </a:solidFill>
                <a:latin typeface="Arial"/>
                <a:ea typeface="メイリオ"/>
              </a:rPr>
              <a:t>。</a:t>
            </a:r>
            <a:r>
              <a:rPr lang="en-US" altLang="ja-JP" sz="1108" dirty="0">
                <a:solidFill>
                  <a:prstClr val="black"/>
                </a:solidFill>
                <a:latin typeface="Arial"/>
                <a:ea typeface="メイリオ"/>
              </a:rPr>
              <a:t/>
            </a:r>
            <a:br>
              <a:rPr lang="en-US" altLang="ja-JP" sz="1108" dirty="0">
                <a:solidFill>
                  <a:prstClr val="black"/>
                </a:solidFill>
                <a:latin typeface="Arial"/>
                <a:ea typeface="メイリオ"/>
              </a:rPr>
            </a:br>
            <a:r>
              <a:rPr lang="ja-JP" altLang="en-US" sz="1108" dirty="0">
                <a:solidFill>
                  <a:prstClr val="black"/>
                </a:solidFill>
                <a:latin typeface="Arial"/>
                <a:ea typeface="メイリオ"/>
              </a:rPr>
              <a:t>重点化が不十分な場合、他の医療機関による代替可能性があるとする。</a:t>
            </a:r>
            <a:endParaRPr lang="en-US" altLang="ja-JP" sz="1108" dirty="0">
              <a:solidFill>
                <a:prstClr val="black"/>
              </a:solidFill>
              <a:latin typeface="Arial"/>
              <a:ea typeface="メイリオ"/>
            </a:endParaRPr>
          </a:p>
          <a:p>
            <a:pPr marL="232621" indent="-422041" defTabSz="844083">
              <a:defRPr/>
            </a:pPr>
            <a:r>
              <a:rPr lang="ja-JP" altLang="en-US" sz="1108" dirty="0">
                <a:solidFill>
                  <a:prstClr val="black"/>
                </a:solidFill>
                <a:latin typeface="Arial"/>
                <a:ea typeface="メイリオ"/>
              </a:rPr>
              <a:t>　</a:t>
            </a:r>
            <a:r>
              <a:rPr lang="en-US" altLang="ja-JP" sz="1108" dirty="0">
                <a:solidFill>
                  <a:prstClr val="black"/>
                </a:solidFill>
                <a:latin typeface="Arial"/>
                <a:ea typeface="メイリオ"/>
              </a:rPr>
              <a:t>A</a:t>
            </a:r>
            <a:r>
              <a:rPr lang="ja-JP" altLang="en-US" sz="1108" dirty="0">
                <a:solidFill>
                  <a:prstClr val="black"/>
                </a:solidFill>
                <a:latin typeface="Arial"/>
                <a:ea typeface="メイリオ"/>
              </a:rPr>
              <a:t>　各分析項目について、診療実績が特に少ない。</a:t>
            </a:r>
            <a:endParaRPr lang="en-US" altLang="ja-JP" sz="1108" dirty="0">
              <a:solidFill>
                <a:prstClr val="black"/>
              </a:solidFill>
              <a:latin typeface="Arial"/>
              <a:ea typeface="メイリオ"/>
            </a:endParaRPr>
          </a:p>
          <a:p>
            <a:pPr marL="166158" indent="-422041" defTabSz="844083">
              <a:defRPr/>
            </a:pPr>
            <a:r>
              <a:rPr lang="ja-JP" altLang="en-US" sz="1108" dirty="0">
                <a:solidFill>
                  <a:prstClr val="black"/>
                </a:solidFill>
                <a:latin typeface="Arial"/>
                <a:ea typeface="メイリオ"/>
              </a:rPr>
              <a:t>　</a:t>
            </a:r>
            <a:r>
              <a:rPr lang="en-US" altLang="ja-JP" sz="1108" dirty="0">
                <a:solidFill>
                  <a:prstClr val="black"/>
                </a:solidFill>
                <a:latin typeface="Arial"/>
                <a:ea typeface="メイリオ"/>
              </a:rPr>
              <a:t>B</a:t>
            </a:r>
            <a:r>
              <a:rPr lang="ja-JP" altLang="en-US" sz="1108" dirty="0">
                <a:solidFill>
                  <a:prstClr val="black"/>
                </a:solidFill>
                <a:latin typeface="Arial"/>
                <a:ea typeface="メイリオ"/>
              </a:rPr>
              <a:t>　各分析項目について、構想区域内に、一定数以上の診療実績を有する医療機関が２つ以上あり、かつ、お互いの所在地が近接している。</a:t>
            </a:r>
            <a:endParaRPr lang="en-US" altLang="ja-JP" sz="1108" dirty="0">
              <a:solidFill>
                <a:prstClr val="black"/>
              </a:solidFill>
              <a:latin typeface="Arial"/>
              <a:ea typeface="メイリオ"/>
            </a:endParaRPr>
          </a:p>
        </p:txBody>
      </p:sp>
      <p:sp>
        <p:nvSpPr>
          <p:cNvPr id="116" name="テキスト ボックス 115"/>
          <p:cNvSpPr txBox="1"/>
          <p:nvPr/>
        </p:nvSpPr>
        <p:spPr>
          <a:xfrm>
            <a:off x="227438" y="1522065"/>
            <a:ext cx="7712676" cy="546945"/>
          </a:xfrm>
          <a:prstGeom prst="rect">
            <a:avLst/>
          </a:prstGeom>
          <a:solidFill>
            <a:schemeClr val="accent1"/>
          </a:solidFill>
        </p:spPr>
        <p:txBody>
          <a:bodyPr wrap="square" rtlCol="0">
            <a:spAutoFit/>
          </a:bodyPr>
          <a:lstStyle/>
          <a:p>
            <a:pPr defTabSz="844083">
              <a:defRPr/>
            </a:pPr>
            <a:r>
              <a:rPr lang="ja-JP" altLang="en-US" sz="1477" dirty="0">
                <a:solidFill>
                  <a:prstClr val="white"/>
                </a:solidFill>
                <a:latin typeface="Arial"/>
                <a:ea typeface="メイリオ"/>
              </a:rPr>
              <a:t>２．今後の取り組み</a:t>
            </a:r>
            <a:endParaRPr lang="en-US" altLang="ja-JP" sz="1477" dirty="0">
              <a:solidFill>
                <a:prstClr val="white"/>
              </a:solidFill>
              <a:latin typeface="Arial"/>
              <a:ea typeface="メイリオ"/>
            </a:endParaRPr>
          </a:p>
          <a:p>
            <a:pPr defTabSz="844083">
              <a:defRPr/>
            </a:pPr>
            <a:r>
              <a:rPr lang="ja-JP" altLang="en-US" sz="1477" dirty="0">
                <a:solidFill>
                  <a:prstClr val="white"/>
                </a:solidFill>
                <a:latin typeface="Arial"/>
                <a:ea typeface="メイリオ"/>
              </a:rPr>
              <a:t>　</a:t>
            </a:r>
            <a:r>
              <a:rPr lang="en-US" altLang="ja-JP" sz="1477" dirty="0">
                <a:solidFill>
                  <a:prstClr val="white"/>
                </a:solidFill>
                <a:latin typeface="Arial"/>
                <a:ea typeface="メイリオ"/>
              </a:rPr>
              <a:t>- </a:t>
            </a:r>
            <a:r>
              <a:rPr lang="ja-JP" altLang="en-US" sz="1477" dirty="0">
                <a:solidFill>
                  <a:prstClr val="white"/>
                </a:solidFill>
                <a:latin typeface="Arial"/>
                <a:ea typeface="メイリオ"/>
              </a:rPr>
              <a:t>合意形成された具体的対応方針の検証と構想の実現に向けた更なる対策</a:t>
            </a:r>
          </a:p>
        </p:txBody>
      </p:sp>
      <p:sp>
        <p:nvSpPr>
          <p:cNvPr id="67" name="テキスト ボックス 66"/>
          <p:cNvSpPr txBox="1"/>
          <p:nvPr/>
        </p:nvSpPr>
        <p:spPr>
          <a:xfrm>
            <a:off x="130660" y="1009543"/>
            <a:ext cx="9012858" cy="490006"/>
          </a:xfrm>
          <a:prstGeom prst="rect">
            <a:avLst/>
          </a:prstGeom>
          <a:noFill/>
          <a:ln w="25400">
            <a:solidFill>
              <a:srgbClr val="4F81BD"/>
            </a:solidFill>
          </a:ln>
        </p:spPr>
        <p:txBody>
          <a:bodyPr wrap="square" rtlCol="0">
            <a:spAutoFit/>
          </a:bodyPr>
          <a:lstStyle/>
          <a:p>
            <a:pPr marL="132926" indent="-422041" defTabSz="844083">
              <a:defRPr/>
            </a:pPr>
            <a:r>
              <a:rPr lang="ja-JP" altLang="en-US" sz="1292" dirty="0">
                <a:solidFill>
                  <a:prstClr val="black"/>
                </a:solidFill>
                <a:latin typeface="Arial"/>
                <a:ea typeface="メイリオ"/>
              </a:rPr>
              <a:t>○　</a:t>
            </a:r>
            <a:r>
              <a:rPr lang="en-US" altLang="ja-JP" sz="1292" dirty="0">
                <a:solidFill>
                  <a:prstClr val="black"/>
                </a:solidFill>
                <a:latin typeface="Arial"/>
                <a:ea typeface="メイリオ"/>
              </a:rPr>
              <a:t>2019</a:t>
            </a:r>
            <a:r>
              <a:rPr lang="ja-JP" altLang="en-US" sz="1292" dirty="0">
                <a:solidFill>
                  <a:prstClr val="black"/>
                </a:solidFill>
                <a:latin typeface="Arial"/>
                <a:ea typeface="メイリオ"/>
              </a:rPr>
              <a:t>年年央までに各医療機関の診療実績データを分析し、公立・公的医療機関等の役割が当該医療機関でなければ担えないものに重点化されているか、合意された具体的対応方針を検証し、地域医療構想の実現に必要な協議を促進。</a:t>
            </a:r>
            <a:endParaRPr lang="en-US" altLang="ja-JP" sz="1292" dirty="0">
              <a:solidFill>
                <a:prstClr val="black"/>
              </a:solidFill>
              <a:latin typeface="Arial"/>
              <a:ea typeface="メイリオ"/>
            </a:endParaRPr>
          </a:p>
        </p:txBody>
      </p:sp>
      <p:sp>
        <p:nvSpPr>
          <p:cNvPr id="183" name="テキスト ボックス 182"/>
          <p:cNvSpPr txBox="1"/>
          <p:nvPr/>
        </p:nvSpPr>
        <p:spPr>
          <a:xfrm>
            <a:off x="244474" y="2046140"/>
            <a:ext cx="8785229" cy="774315"/>
          </a:xfrm>
          <a:prstGeom prst="rect">
            <a:avLst/>
          </a:prstGeom>
          <a:noFill/>
          <a:ln>
            <a:noFill/>
            <a:prstDash val="dash"/>
          </a:ln>
        </p:spPr>
        <p:txBody>
          <a:bodyPr wrap="square" rtlCol="0">
            <a:spAutoFit/>
          </a:bodyPr>
          <a:lstStyle/>
          <a:p>
            <a:pPr marL="166158" indent="-422041" defTabSz="844083">
              <a:defRPr/>
            </a:pPr>
            <a:r>
              <a:rPr lang="ja-JP" altLang="en-US" sz="1108" dirty="0">
                <a:solidFill>
                  <a:prstClr val="black"/>
                </a:solidFill>
                <a:latin typeface="Arial"/>
                <a:ea typeface="メイリオ"/>
              </a:rPr>
              <a:t>○　今後、</a:t>
            </a:r>
            <a:r>
              <a:rPr lang="en-US" altLang="ja-JP" sz="1108" dirty="0">
                <a:solidFill>
                  <a:prstClr val="black"/>
                </a:solidFill>
                <a:latin typeface="Arial"/>
                <a:ea typeface="メイリオ"/>
              </a:rPr>
              <a:t>2019</a:t>
            </a:r>
            <a:r>
              <a:rPr lang="ja-JP" altLang="en-US" sz="1108" dirty="0">
                <a:solidFill>
                  <a:prstClr val="black"/>
                </a:solidFill>
                <a:latin typeface="Arial"/>
                <a:ea typeface="メイリオ"/>
              </a:rPr>
              <a:t>年年央までに、全ての医療機関の診療実績データ分析を完了し、</a:t>
            </a:r>
            <a:r>
              <a:rPr lang="ja-JP" altLang="en-US" sz="1108" b="1" u="sng" dirty="0">
                <a:solidFill>
                  <a:srgbClr val="FF0000"/>
                </a:solidFill>
                <a:latin typeface="Arial"/>
                <a:ea typeface="メイリオ"/>
              </a:rPr>
              <a:t> 「診療実績が少ない」 </a:t>
            </a:r>
            <a:r>
              <a:rPr lang="ja-JP" altLang="en-US" sz="1108" dirty="0">
                <a:solidFill>
                  <a:prstClr val="black"/>
                </a:solidFill>
                <a:latin typeface="Arial"/>
                <a:ea typeface="メイリオ"/>
              </a:rPr>
              <a:t>または</a:t>
            </a:r>
            <a:r>
              <a:rPr lang="ja-JP" altLang="en-US" sz="1108" b="1" u="sng" dirty="0">
                <a:solidFill>
                  <a:srgbClr val="FF0000"/>
                </a:solidFill>
                <a:latin typeface="Arial"/>
                <a:ea typeface="メイリオ"/>
              </a:rPr>
              <a:t>「診療実績が類似している」</a:t>
            </a:r>
            <a:r>
              <a:rPr lang="ja-JP" altLang="en-US" sz="1108" dirty="0">
                <a:solidFill>
                  <a:prstClr val="black"/>
                </a:solidFill>
                <a:latin typeface="Arial"/>
                <a:ea typeface="メイリオ"/>
              </a:rPr>
              <a:t>と位置付けられた</a:t>
            </a:r>
            <a:r>
              <a:rPr lang="ja-JP" altLang="en-US" sz="1108" b="1" u="sng" dirty="0">
                <a:solidFill>
                  <a:srgbClr val="FF0000"/>
                </a:solidFill>
                <a:latin typeface="Arial"/>
                <a:ea typeface="メイリオ"/>
              </a:rPr>
              <a:t>公立・公的医療機関等</a:t>
            </a:r>
            <a:r>
              <a:rPr lang="ja-JP" altLang="en-US" sz="1108" dirty="0">
                <a:solidFill>
                  <a:prstClr val="black"/>
                </a:solidFill>
                <a:latin typeface="Arial"/>
                <a:ea typeface="メイリオ"/>
              </a:rPr>
              <a:t>に対して、構想区域の医療機関の診療実績や将来の医療需要の動向等を踏まえつつ、</a:t>
            </a:r>
            <a:r>
              <a:rPr lang="ja-JP" altLang="en-US" sz="1108" b="1" u="sng" dirty="0">
                <a:solidFill>
                  <a:srgbClr val="FF0000"/>
                </a:solidFill>
                <a:latin typeface="Arial"/>
                <a:ea typeface="メイリオ"/>
              </a:rPr>
              <a:t>医師の働き方改革の方向性</a:t>
            </a:r>
            <a:r>
              <a:rPr lang="ja-JP" altLang="en-US" sz="1108" dirty="0">
                <a:solidFill>
                  <a:prstClr val="black"/>
                </a:solidFill>
                <a:latin typeface="Arial"/>
                <a:ea typeface="メイリオ"/>
              </a:rPr>
              <a:t>も加味して、</a:t>
            </a:r>
            <a:r>
              <a:rPr lang="ja-JP" altLang="en-US" sz="1108" b="1" u="sng" dirty="0">
                <a:solidFill>
                  <a:srgbClr val="FF0000"/>
                </a:solidFill>
                <a:latin typeface="Arial"/>
                <a:ea typeface="メイリオ"/>
              </a:rPr>
              <a:t>当該医療機能の他の医療機関への統合や他の病院との再編統合</a:t>
            </a:r>
            <a:r>
              <a:rPr lang="ja-JP" altLang="en-US" sz="1108" dirty="0">
                <a:solidFill>
                  <a:prstClr val="black"/>
                </a:solidFill>
                <a:latin typeface="Arial"/>
                <a:ea typeface="メイリオ"/>
              </a:rPr>
              <a:t>について、地域医療構想調整会議で協議し改めて合意を得るように要請する予定。</a:t>
            </a:r>
            <a:endParaRPr lang="en-US" altLang="ja-JP" sz="1108" dirty="0">
              <a:solidFill>
                <a:prstClr val="black"/>
              </a:solidFill>
              <a:latin typeface="Arial"/>
              <a:ea typeface="メイリオ"/>
            </a:endParaRPr>
          </a:p>
        </p:txBody>
      </p:sp>
      <p:sp>
        <p:nvSpPr>
          <p:cNvPr id="11" name="テキスト ボックス 10"/>
          <p:cNvSpPr txBox="1"/>
          <p:nvPr/>
        </p:nvSpPr>
        <p:spPr>
          <a:xfrm>
            <a:off x="323676" y="2772265"/>
            <a:ext cx="799205" cy="262829"/>
          </a:xfrm>
          <a:prstGeom prst="rect">
            <a:avLst/>
          </a:prstGeom>
          <a:noFill/>
          <a:ln w="12700">
            <a:solidFill>
              <a:schemeClr val="tx1"/>
            </a:solidFill>
          </a:ln>
        </p:spPr>
        <p:txBody>
          <a:bodyPr wrap="square" rtlCol="0">
            <a:spAutoFit/>
          </a:bodyPr>
          <a:lstStyle/>
          <a:p>
            <a:pPr algn="ctr" defTabSz="844083">
              <a:defRPr/>
            </a:pPr>
            <a:r>
              <a:rPr lang="ja-JP" altLang="en-US" sz="1108" dirty="0">
                <a:solidFill>
                  <a:prstClr val="black"/>
                </a:solidFill>
                <a:ea typeface="メイリオ" panose="020B0604030504040204" pitchFamily="50" charset="-128"/>
              </a:rPr>
              <a:t>分析内容</a:t>
            </a:r>
          </a:p>
        </p:txBody>
      </p:sp>
      <p:sp>
        <p:nvSpPr>
          <p:cNvPr id="95" name="テキスト ボックス 94"/>
          <p:cNvSpPr txBox="1"/>
          <p:nvPr/>
        </p:nvSpPr>
        <p:spPr>
          <a:xfrm>
            <a:off x="322947" y="4165550"/>
            <a:ext cx="1247684" cy="262829"/>
          </a:xfrm>
          <a:prstGeom prst="rect">
            <a:avLst/>
          </a:prstGeom>
          <a:noFill/>
          <a:ln w="12700">
            <a:solidFill>
              <a:schemeClr val="tx1"/>
            </a:solidFill>
          </a:ln>
        </p:spPr>
        <p:txBody>
          <a:bodyPr wrap="square" rtlCol="0">
            <a:spAutoFit/>
          </a:bodyPr>
          <a:lstStyle/>
          <a:p>
            <a:pPr algn="ctr" defTabSz="844083">
              <a:defRPr/>
            </a:pPr>
            <a:r>
              <a:rPr lang="ja-JP" altLang="en-US" sz="1108" dirty="0">
                <a:solidFill>
                  <a:prstClr val="black"/>
                </a:solidFill>
                <a:ea typeface="メイリオ" panose="020B0604030504040204" pitchFamily="50" charset="-128"/>
              </a:rPr>
              <a:t>分析のイメージ</a:t>
            </a:r>
          </a:p>
        </p:txBody>
      </p:sp>
      <p:sp>
        <p:nvSpPr>
          <p:cNvPr id="94" name="楕円 93"/>
          <p:cNvSpPr/>
          <p:nvPr/>
        </p:nvSpPr>
        <p:spPr>
          <a:xfrm>
            <a:off x="262948" y="4771042"/>
            <a:ext cx="2159804" cy="11619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01" name="楕円 100"/>
          <p:cNvSpPr/>
          <p:nvPr/>
        </p:nvSpPr>
        <p:spPr>
          <a:xfrm>
            <a:off x="6215654" y="4811562"/>
            <a:ext cx="2404463" cy="1890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02" name="楕円 101"/>
          <p:cNvSpPr/>
          <p:nvPr/>
        </p:nvSpPr>
        <p:spPr>
          <a:xfrm>
            <a:off x="2753204" y="4646434"/>
            <a:ext cx="1445849" cy="14032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03" name="テキスト ボックス 4"/>
          <p:cNvSpPr txBox="1"/>
          <p:nvPr/>
        </p:nvSpPr>
        <p:spPr>
          <a:xfrm>
            <a:off x="250301" y="5014708"/>
            <a:ext cx="1358070" cy="2485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u="sng" dirty="0">
                <a:solidFill>
                  <a:srgbClr val="FF0000"/>
                </a:solidFill>
                <a:latin typeface="Arial"/>
                <a:ea typeface="メイリオ"/>
              </a:rPr>
              <a:t>類似の診療実績</a:t>
            </a:r>
          </a:p>
        </p:txBody>
      </p:sp>
      <p:sp>
        <p:nvSpPr>
          <p:cNvPr id="105" name="テキスト ボックス 118"/>
          <p:cNvSpPr txBox="1"/>
          <p:nvPr/>
        </p:nvSpPr>
        <p:spPr>
          <a:xfrm>
            <a:off x="1152278" y="5601272"/>
            <a:ext cx="1233278" cy="2485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u="sng" dirty="0">
                <a:solidFill>
                  <a:srgbClr val="FF0000"/>
                </a:solidFill>
                <a:latin typeface="Arial"/>
                <a:ea typeface="メイリオ"/>
              </a:rPr>
              <a:t>診療実績が少ない</a:t>
            </a:r>
          </a:p>
        </p:txBody>
      </p:sp>
      <p:sp>
        <p:nvSpPr>
          <p:cNvPr id="106" name="右中かっこ 105"/>
          <p:cNvSpPr/>
          <p:nvPr/>
        </p:nvSpPr>
        <p:spPr>
          <a:xfrm rot="16200000">
            <a:off x="757447" y="5024300"/>
            <a:ext cx="118883" cy="48565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endParaRPr lang="ja-JP" altLang="en-US" sz="1846">
              <a:solidFill>
                <a:prstClr val="black"/>
              </a:solidFill>
              <a:latin typeface="Arial"/>
              <a:ea typeface="メイリオ"/>
            </a:endParaRPr>
          </a:p>
        </p:txBody>
      </p:sp>
      <p:sp>
        <p:nvSpPr>
          <p:cNvPr id="107" name="右中かっこ 106"/>
          <p:cNvSpPr/>
          <p:nvPr/>
        </p:nvSpPr>
        <p:spPr>
          <a:xfrm rot="16200000">
            <a:off x="1416835" y="5614436"/>
            <a:ext cx="113344" cy="49906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endParaRPr lang="ja-JP" altLang="en-US" sz="1846">
              <a:solidFill>
                <a:prstClr val="black"/>
              </a:solidFill>
              <a:latin typeface="Arial"/>
              <a:ea typeface="メイリオ"/>
            </a:endParaRPr>
          </a:p>
        </p:txBody>
      </p:sp>
      <p:sp>
        <p:nvSpPr>
          <p:cNvPr id="108" name="テキスト ボックス 5"/>
          <p:cNvSpPr txBox="1"/>
          <p:nvPr/>
        </p:nvSpPr>
        <p:spPr>
          <a:xfrm>
            <a:off x="469204" y="6218817"/>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A</a:t>
            </a:r>
            <a:r>
              <a:rPr lang="ja-JP" altLang="en-US" sz="1015" dirty="0">
                <a:solidFill>
                  <a:prstClr val="black"/>
                </a:solidFill>
                <a:latin typeface="Arial"/>
                <a:ea typeface="メイリオ"/>
              </a:rPr>
              <a:t>病院</a:t>
            </a:r>
          </a:p>
        </p:txBody>
      </p:sp>
      <p:sp>
        <p:nvSpPr>
          <p:cNvPr id="110" name="テキスト ボックス 57"/>
          <p:cNvSpPr txBox="1"/>
          <p:nvPr/>
        </p:nvSpPr>
        <p:spPr>
          <a:xfrm>
            <a:off x="808679" y="6217020"/>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B</a:t>
            </a:r>
            <a:r>
              <a:rPr lang="ja-JP" altLang="en-US" sz="1015" dirty="0">
                <a:solidFill>
                  <a:prstClr val="black"/>
                </a:solidFill>
                <a:latin typeface="Arial"/>
                <a:ea typeface="メイリオ"/>
              </a:rPr>
              <a:t>病院</a:t>
            </a:r>
          </a:p>
        </p:txBody>
      </p:sp>
      <p:sp>
        <p:nvSpPr>
          <p:cNvPr id="111" name="テキスト ボックス 58"/>
          <p:cNvSpPr txBox="1"/>
          <p:nvPr/>
        </p:nvSpPr>
        <p:spPr>
          <a:xfrm>
            <a:off x="1144833" y="6221922"/>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C</a:t>
            </a:r>
            <a:r>
              <a:rPr lang="ja-JP" altLang="en-US" sz="1015" dirty="0">
                <a:solidFill>
                  <a:prstClr val="black"/>
                </a:solidFill>
                <a:latin typeface="Arial"/>
                <a:ea typeface="メイリオ"/>
              </a:rPr>
              <a:t>病院</a:t>
            </a:r>
          </a:p>
        </p:txBody>
      </p:sp>
      <p:sp>
        <p:nvSpPr>
          <p:cNvPr id="112" name="テキスト ボックス 59"/>
          <p:cNvSpPr txBox="1"/>
          <p:nvPr/>
        </p:nvSpPr>
        <p:spPr>
          <a:xfrm>
            <a:off x="1473507" y="6214374"/>
            <a:ext cx="319614" cy="560923"/>
          </a:xfrm>
          <a:prstGeom prst="rect">
            <a:avLst/>
          </a:prstGeom>
          <a:noFill/>
        </p:spPr>
        <p:txBody>
          <a:bodyPr vert="horz"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en-US" altLang="ja-JP" sz="1015" dirty="0">
                <a:solidFill>
                  <a:prstClr val="black"/>
                </a:solidFill>
                <a:latin typeface="Arial"/>
                <a:ea typeface="メイリオ"/>
              </a:rPr>
              <a:t>D</a:t>
            </a:r>
            <a:r>
              <a:rPr lang="ja-JP" altLang="en-US" sz="1015" dirty="0">
                <a:solidFill>
                  <a:prstClr val="black"/>
                </a:solidFill>
                <a:latin typeface="Arial"/>
                <a:ea typeface="メイリオ"/>
              </a:rPr>
              <a:t>病院</a:t>
            </a:r>
          </a:p>
        </p:txBody>
      </p:sp>
      <p:sp>
        <p:nvSpPr>
          <p:cNvPr id="113" name="テキスト ボックス 6"/>
          <p:cNvSpPr txBox="1"/>
          <p:nvPr/>
        </p:nvSpPr>
        <p:spPr>
          <a:xfrm>
            <a:off x="163577" y="4481995"/>
            <a:ext cx="2602807" cy="461665"/>
          </a:xfrm>
          <a:prstGeom prst="rect">
            <a:avLst/>
          </a:prstGeom>
          <a:noFill/>
          <a:ln cmpd="thickThi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292" dirty="0">
                <a:solidFill>
                  <a:prstClr val="black"/>
                </a:solidFill>
                <a:latin typeface="Arial"/>
                <a:ea typeface="メイリオ"/>
              </a:rPr>
              <a:t>①診療実績の</a:t>
            </a:r>
            <a:r>
              <a:rPr lang="ja-JP" altLang="en-US" sz="1292" b="1" u="sng" dirty="0">
                <a:solidFill>
                  <a:srgbClr val="FF0000"/>
                </a:solidFill>
                <a:latin typeface="Arial"/>
                <a:ea typeface="メイリオ"/>
              </a:rPr>
              <a:t>データ分析</a:t>
            </a:r>
            <a:endParaRPr lang="en-US" altLang="ja-JP" sz="1292" b="1" u="sng" dirty="0">
              <a:solidFill>
                <a:srgbClr val="FF0000"/>
              </a:solidFill>
              <a:latin typeface="Arial"/>
              <a:ea typeface="メイリオ"/>
            </a:endParaRPr>
          </a:p>
          <a:p>
            <a:pPr defTabSz="844083">
              <a:defRPr/>
            </a:pPr>
            <a:r>
              <a:rPr lang="ja-JP" altLang="en-US" sz="1108" dirty="0">
                <a:solidFill>
                  <a:prstClr val="black"/>
                </a:solidFill>
                <a:latin typeface="Arial"/>
                <a:ea typeface="メイリオ"/>
              </a:rPr>
              <a:t>（領域等（例：がん、救急等）ごと）</a:t>
            </a:r>
          </a:p>
        </p:txBody>
      </p:sp>
      <p:grpSp>
        <p:nvGrpSpPr>
          <p:cNvPr id="114" name="グループ化 113"/>
          <p:cNvGrpSpPr/>
          <p:nvPr/>
        </p:nvGrpSpPr>
        <p:grpSpPr>
          <a:xfrm>
            <a:off x="1407943" y="5058691"/>
            <a:ext cx="687043" cy="248530"/>
            <a:chOff x="1875853" y="1624326"/>
            <a:chExt cx="633317" cy="269241"/>
          </a:xfrm>
        </p:grpSpPr>
        <p:sp>
          <p:nvSpPr>
            <p:cNvPr id="118" name="テキスト ボックス 63"/>
            <p:cNvSpPr txBox="1"/>
            <p:nvPr/>
          </p:nvSpPr>
          <p:spPr>
            <a:xfrm>
              <a:off x="1997255" y="1624326"/>
              <a:ext cx="511915" cy="2692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dirty="0">
                  <a:solidFill>
                    <a:prstClr val="black"/>
                  </a:solidFill>
                  <a:latin typeface="メイリオ" panose="020B0604030504040204" pitchFamily="50" charset="-128"/>
                  <a:ea typeface="メイリオ" panose="020B0604030504040204" pitchFamily="50" charset="-128"/>
                </a:rPr>
                <a:t>民間</a:t>
              </a:r>
            </a:p>
          </p:txBody>
        </p:sp>
        <p:sp>
          <p:nvSpPr>
            <p:cNvPr id="123" name="正方形/長方形 122"/>
            <p:cNvSpPr/>
            <p:nvPr/>
          </p:nvSpPr>
          <p:spPr>
            <a:xfrm>
              <a:off x="1875853" y="1694652"/>
              <a:ext cx="167003" cy="821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grpSp>
      <p:grpSp>
        <p:nvGrpSpPr>
          <p:cNvPr id="126" name="グループ化 125"/>
          <p:cNvGrpSpPr/>
          <p:nvPr/>
        </p:nvGrpSpPr>
        <p:grpSpPr>
          <a:xfrm>
            <a:off x="1409036" y="5241721"/>
            <a:ext cx="1191567" cy="248530"/>
            <a:chOff x="1856034" y="1409136"/>
            <a:chExt cx="1366671" cy="296214"/>
          </a:xfrm>
        </p:grpSpPr>
        <p:sp>
          <p:nvSpPr>
            <p:cNvPr id="127" name="テキスト ボックス 68"/>
            <p:cNvSpPr txBox="1"/>
            <p:nvPr/>
          </p:nvSpPr>
          <p:spPr>
            <a:xfrm>
              <a:off x="2002695" y="1409136"/>
              <a:ext cx="1220010" cy="29621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015" dirty="0">
                  <a:solidFill>
                    <a:prstClr val="black"/>
                  </a:solidFill>
                  <a:latin typeface="メイリオ" panose="020B0604030504040204" pitchFamily="50" charset="-128"/>
                  <a:ea typeface="メイリオ" panose="020B0604030504040204" pitchFamily="50" charset="-128"/>
                </a:rPr>
                <a:t>公立・公的等</a:t>
              </a:r>
            </a:p>
          </p:txBody>
        </p:sp>
        <p:sp>
          <p:nvSpPr>
            <p:cNvPr id="128" name="正方形/長方形 127"/>
            <p:cNvSpPr/>
            <p:nvPr/>
          </p:nvSpPr>
          <p:spPr>
            <a:xfrm>
              <a:off x="1856034" y="1479838"/>
              <a:ext cx="204020" cy="79222"/>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grpSp>
      <p:sp>
        <p:nvSpPr>
          <p:cNvPr id="129" name="テキスト ボックス 70"/>
          <p:cNvSpPr txBox="1"/>
          <p:nvPr/>
        </p:nvSpPr>
        <p:spPr>
          <a:xfrm>
            <a:off x="2368256" y="4522182"/>
            <a:ext cx="2346389" cy="291170"/>
          </a:xfrm>
          <a:prstGeom prst="rect">
            <a:avLst/>
          </a:prstGeom>
          <a:noFill/>
          <a:ln cmpd="thickThi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ja-JP" altLang="en-US" sz="1292" dirty="0">
                <a:solidFill>
                  <a:prstClr val="black"/>
                </a:solidFill>
                <a:latin typeface="Arial"/>
                <a:ea typeface="メイリオ"/>
              </a:rPr>
              <a:t>②地理的条件の</a:t>
            </a:r>
            <a:r>
              <a:rPr lang="ja-JP" altLang="en-US" sz="1292" b="1" u="sng" dirty="0">
                <a:solidFill>
                  <a:srgbClr val="FF0000"/>
                </a:solidFill>
                <a:latin typeface="Arial"/>
                <a:ea typeface="メイリオ"/>
              </a:rPr>
              <a:t>確認</a:t>
            </a:r>
          </a:p>
        </p:txBody>
      </p:sp>
      <p:sp>
        <p:nvSpPr>
          <p:cNvPr id="130" name="楕円 129"/>
          <p:cNvSpPr/>
          <p:nvPr/>
        </p:nvSpPr>
        <p:spPr>
          <a:xfrm>
            <a:off x="2711658" y="6163790"/>
            <a:ext cx="183146" cy="183145"/>
          </a:xfrm>
          <a:prstGeom prst="ellipse">
            <a:avLst/>
          </a:prstGeom>
          <a:solidFill>
            <a:srgbClr val="0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white"/>
                </a:solidFill>
                <a:latin typeface="Arial"/>
                <a:ea typeface="メイリオ"/>
              </a:rPr>
              <a:t>A</a:t>
            </a:r>
            <a:endParaRPr lang="ja-JP" altLang="en-US" sz="1108" dirty="0">
              <a:solidFill>
                <a:prstClr val="white"/>
              </a:solidFill>
              <a:latin typeface="Arial"/>
              <a:ea typeface="メイリオ"/>
            </a:endParaRPr>
          </a:p>
        </p:txBody>
      </p:sp>
      <p:sp>
        <p:nvSpPr>
          <p:cNvPr id="131" name="楕円 130"/>
          <p:cNvSpPr/>
          <p:nvPr/>
        </p:nvSpPr>
        <p:spPr>
          <a:xfrm>
            <a:off x="3150726" y="6362433"/>
            <a:ext cx="183146" cy="183145"/>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black"/>
                </a:solidFill>
                <a:latin typeface="Arial"/>
                <a:ea typeface="メイリオ"/>
              </a:rPr>
              <a:t>B</a:t>
            </a:r>
            <a:endParaRPr lang="ja-JP" altLang="en-US" sz="1108" dirty="0">
              <a:solidFill>
                <a:prstClr val="black"/>
              </a:solidFill>
              <a:latin typeface="Arial"/>
              <a:ea typeface="メイリオ"/>
            </a:endParaRPr>
          </a:p>
        </p:txBody>
      </p:sp>
      <p:sp>
        <p:nvSpPr>
          <p:cNvPr id="132" name="楕円 131"/>
          <p:cNvSpPr/>
          <p:nvPr/>
        </p:nvSpPr>
        <p:spPr>
          <a:xfrm>
            <a:off x="3341212" y="6092876"/>
            <a:ext cx="183146" cy="183145"/>
          </a:xfrm>
          <a:prstGeom prst="ellipse">
            <a:avLst/>
          </a:prstGeom>
          <a:solidFill>
            <a:srgbClr val="0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white"/>
                </a:solidFill>
                <a:latin typeface="Arial"/>
                <a:ea typeface="メイリオ"/>
              </a:rPr>
              <a:t>C</a:t>
            </a:r>
            <a:endParaRPr lang="ja-JP" altLang="en-US" sz="1108" dirty="0">
              <a:solidFill>
                <a:prstClr val="white"/>
              </a:solidFill>
              <a:latin typeface="Arial"/>
              <a:ea typeface="メイリオ"/>
            </a:endParaRPr>
          </a:p>
        </p:txBody>
      </p:sp>
      <p:sp>
        <p:nvSpPr>
          <p:cNvPr id="133" name="楕円 132"/>
          <p:cNvSpPr/>
          <p:nvPr/>
        </p:nvSpPr>
        <p:spPr>
          <a:xfrm>
            <a:off x="4416804" y="6150647"/>
            <a:ext cx="183146" cy="183145"/>
          </a:xfrm>
          <a:prstGeom prst="ellipse">
            <a:avLst/>
          </a:prstGeom>
          <a:solidFill>
            <a:srgbClr val="0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r>
              <a:rPr lang="en-US" altLang="ja-JP" sz="1108" dirty="0">
                <a:solidFill>
                  <a:prstClr val="white"/>
                </a:solidFill>
                <a:latin typeface="Arial"/>
                <a:ea typeface="メイリオ"/>
              </a:rPr>
              <a:t>D</a:t>
            </a:r>
            <a:endParaRPr lang="ja-JP" altLang="en-US" sz="1108" dirty="0">
              <a:solidFill>
                <a:prstClr val="white"/>
              </a:solidFill>
              <a:latin typeface="Arial"/>
              <a:ea typeface="メイリオ"/>
            </a:endParaRPr>
          </a:p>
        </p:txBody>
      </p:sp>
      <p:sp>
        <p:nvSpPr>
          <p:cNvPr id="134" name="テキスト ボックス 119"/>
          <p:cNvSpPr txBox="1"/>
          <p:nvPr/>
        </p:nvSpPr>
        <p:spPr>
          <a:xfrm>
            <a:off x="2619211" y="4982275"/>
            <a:ext cx="2197700" cy="4333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108" dirty="0">
                <a:solidFill>
                  <a:prstClr val="black"/>
                </a:solidFill>
                <a:latin typeface="Arial"/>
                <a:ea typeface="メイリオ"/>
              </a:rPr>
              <a:t>類似の診療実績がある場合のうち、</a:t>
            </a:r>
            <a:r>
              <a:rPr lang="ja-JP" altLang="en-US" sz="1108" u="sng" dirty="0">
                <a:solidFill>
                  <a:srgbClr val="FF0000"/>
                </a:solidFill>
                <a:latin typeface="Arial"/>
                <a:ea typeface="メイリオ"/>
              </a:rPr>
              <a:t>近接</a:t>
            </a:r>
            <a:r>
              <a:rPr lang="ja-JP" altLang="en-US" sz="1108" dirty="0">
                <a:solidFill>
                  <a:prstClr val="black"/>
                </a:solidFill>
                <a:latin typeface="Arial"/>
                <a:ea typeface="メイリオ"/>
              </a:rPr>
              <a:t>している場合を確認</a:t>
            </a:r>
            <a:endParaRPr lang="en-US" altLang="ja-JP" sz="1108" dirty="0">
              <a:solidFill>
                <a:prstClr val="black"/>
              </a:solidFill>
              <a:latin typeface="Arial"/>
              <a:ea typeface="メイリオ"/>
            </a:endParaRPr>
          </a:p>
        </p:txBody>
      </p:sp>
      <p:sp>
        <p:nvSpPr>
          <p:cNvPr id="135" name="テキスト ボックス 123"/>
          <p:cNvSpPr txBox="1"/>
          <p:nvPr/>
        </p:nvSpPr>
        <p:spPr>
          <a:xfrm>
            <a:off x="6148928" y="4459879"/>
            <a:ext cx="2669070" cy="490006"/>
          </a:xfrm>
          <a:prstGeom prst="rect">
            <a:avLst/>
          </a:prstGeom>
          <a:noFill/>
          <a:ln cmpd="thickThi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292" dirty="0">
                <a:solidFill>
                  <a:prstClr val="black"/>
                </a:solidFill>
                <a:latin typeface="Arial"/>
                <a:ea typeface="メイリオ"/>
              </a:rPr>
              <a:t>③分析結果を踏まえた地域医療</a:t>
            </a:r>
            <a:endParaRPr lang="en-US" altLang="ja-JP" sz="1292" dirty="0">
              <a:solidFill>
                <a:prstClr val="black"/>
              </a:solidFill>
              <a:latin typeface="Arial"/>
              <a:ea typeface="メイリオ"/>
            </a:endParaRPr>
          </a:p>
          <a:p>
            <a:pPr defTabSz="844083">
              <a:defRPr/>
            </a:pPr>
            <a:r>
              <a:rPr lang="ja-JP" altLang="en-US" sz="1292" dirty="0">
                <a:solidFill>
                  <a:prstClr val="black"/>
                </a:solidFill>
                <a:latin typeface="Arial"/>
                <a:ea typeface="メイリオ"/>
              </a:rPr>
              <a:t>　構想調整会議における</a:t>
            </a:r>
            <a:r>
              <a:rPr lang="ja-JP" altLang="en-US" sz="1292" b="1" u="sng" dirty="0">
                <a:solidFill>
                  <a:srgbClr val="FF0000"/>
                </a:solidFill>
                <a:latin typeface="Arial"/>
                <a:ea typeface="メイリオ"/>
              </a:rPr>
              <a:t>検証</a:t>
            </a:r>
          </a:p>
        </p:txBody>
      </p:sp>
      <p:sp>
        <p:nvSpPr>
          <p:cNvPr id="136" name="右矢印 135"/>
          <p:cNvSpPr/>
          <p:nvPr/>
        </p:nvSpPr>
        <p:spPr>
          <a:xfrm>
            <a:off x="5047822" y="5823600"/>
            <a:ext cx="1048168" cy="75508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cxnSp>
        <p:nvCxnSpPr>
          <p:cNvPr id="137" name="直線矢印コネクタ 136"/>
          <p:cNvCxnSpPr>
            <a:endCxn id="186" idx="2"/>
          </p:cNvCxnSpPr>
          <p:nvPr/>
        </p:nvCxnSpPr>
        <p:spPr>
          <a:xfrm flipV="1">
            <a:off x="2949378" y="6183471"/>
            <a:ext cx="336154" cy="560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8" name="楕円 137"/>
          <p:cNvSpPr/>
          <p:nvPr/>
        </p:nvSpPr>
        <p:spPr>
          <a:xfrm>
            <a:off x="2417827" y="5610397"/>
            <a:ext cx="2346389" cy="109877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39" name="テキスト ボックス 83"/>
          <p:cNvSpPr txBox="1"/>
          <p:nvPr/>
        </p:nvSpPr>
        <p:spPr>
          <a:xfrm>
            <a:off x="3766001" y="6547096"/>
            <a:ext cx="1074553" cy="248530"/>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844083">
              <a:defRPr/>
            </a:pPr>
            <a:r>
              <a:rPr lang="ja-JP" altLang="en-US" sz="1015" dirty="0">
                <a:solidFill>
                  <a:prstClr val="black"/>
                </a:solidFill>
                <a:latin typeface="Arial"/>
                <a:ea typeface="メイリオ"/>
              </a:rPr>
              <a:t>同一構想区域</a:t>
            </a:r>
          </a:p>
        </p:txBody>
      </p:sp>
      <p:cxnSp>
        <p:nvCxnSpPr>
          <p:cNvPr id="140" name="直線矢印コネクタ 139"/>
          <p:cNvCxnSpPr>
            <a:stCxn id="186" idx="6"/>
            <a:endCxn id="133" idx="2"/>
          </p:cNvCxnSpPr>
          <p:nvPr/>
        </p:nvCxnSpPr>
        <p:spPr>
          <a:xfrm>
            <a:off x="3571201" y="6183471"/>
            <a:ext cx="845604" cy="5874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141" name="グループ化 140"/>
          <p:cNvGrpSpPr/>
          <p:nvPr/>
        </p:nvGrpSpPr>
        <p:grpSpPr>
          <a:xfrm>
            <a:off x="367886" y="5225480"/>
            <a:ext cx="1449270" cy="955830"/>
            <a:chOff x="-3093706" y="2076002"/>
            <a:chExt cx="1546897" cy="1617035"/>
          </a:xfrm>
        </p:grpSpPr>
        <p:sp>
          <p:nvSpPr>
            <p:cNvPr id="142" name="正方形/長方形 141"/>
            <p:cNvSpPr/>
            <p:nvPr/>
          </p:nvSpPr>
          <p:spPr>
            <a:xfrm>
              <a:off x="-2192562" y="3387426"/>
              <a:ext cx="197214" cy="297945"/>
            </a:xfrm>
            <a:prstGeom prst="rect">
              <a:avLst/>
            </a:prstGeom>
            <a:solidFill>
              <a:srgbClr val="008080"/>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prstClr val="white"/>
                </a:solidFill>
                <a:ea typeface="メイリオ" panose="020B0604030504040204" pitchFamily="50" charset="-128"/>
              </a:endParaRPr>
            </a:p>
          </p:txBody>
        </p:sp>
        <p:sp>
          <p:nvSpPr>
            <p:cNvPr id="143" name="正方形/長方形 142"/>
            <p:cNvSpPr/>
            <p:nvPr/>
          </p:nvSpPr>
          <p:spPr>
            <a:xfrm>
              <a:off x="-2896090" y="2441339"/>
              <a:ext cx="186437" cy="1244985"/>
            </a:xfrm>
            <a:prstGeom prst="rect">
              <a:avLst/>
            </a:prstGeom>
            <a:solidFill>
              <a:srgbClr val="0080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prstClr val="white"/>
                </a:solidFill>
                <a:ea typeface="メイリオ" panose="020B0604030504040204" pitchFamily="50" charset="-128"/>
              </a:endParaRPr>
            </a:p>
          </p:txBody>
        </p:sp>
        <p:sp>
          <p:nvSpPr>
            <p:cNvPr id="147" name="正方形/長方形 146"/>
            <p:cNvSpPr/>
            <p:nvPr/>
          </p:nvSpPr>
          <p:spPr>
            <a:xfrm>
              <a:off x="-2541713" y="2441338"/>
              <a:ext cx="186437" cy="124498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srgbClr val="FFC000"/>
                </a:solidFill>
                <a:ea typeface="メイリオ" panose="020B0604030504040204" pitchFamily="50" charset="-128"/>
              </a:endParaRPr>
            </a:p>
          </p:txBody>
        </p:sp>
        <p:sp>
          <p:nvSpPr>
            <p:cNvPr id="164" name="正方形/長方形 163"/>
            <p:cNvSpPr/>
            <p:nvPr/>
          </p:nvSpPr>
          <p:spPr>
            <a:xfrm>
              <a:off x="-1832634" y="3387423"/>
              <a:ext cx="197214" cy="297392"/>
            </a:xfrm>
            <a:prstGeom prst="rect">
              <a:avLst/>
            </a:prstGeom>
            <a:solidFill>
              <a:schemeClr val="accent5">
                <a:lumMod val="75000"/>
              </a:schemeClr>
            </a:solidFill>
            <a:ln>
              <a:solidFill>
                <a:schemeClr val="tx1"/>
              </a:solid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662">
                <a:solidFill>
                  <a:prstClr val="white"/>
                </a:solidFill>
                <a:ea typeface="メイリオ" panose="020B0604030504040204" pitchFamily="50" charset="-128"/>
              </a:endParaRPr>
            </a:p>
          </p:txBody>
        </p:sp>
        <p:cxnSp>
          <p:nvCxnSpPr>
            <p:cNvPr id="165" name="直線コネクタ 164"/>
            <p:cNvCxnSpPr/>
            <p:nvPr/>
          </p:nvCxnSpPr>
          <p:spPr>
            <a:xfrm>
              <a:off x="-3093706" y="2076002"/>
              <a:ext cx="2815" cy="16096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a:off x="-3090891" y="3685680"/>
              <a:ext cx="1544082" cy="73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2" name="テキスト ボックス 29"/>
          <p:cNvSpPr txBox="1"/>
          <p:nvPr/>
        </p:nvSpPr>
        <p:spPr>
          <a:xfrm>
            <a:off x="2847008" y="5807373"/>
            <a:ext cx="485928" cy="262829"/>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108" dirty="0">
                <a:solidFill>
                  <a:prstClr val="black"/>
                </a:solidFill>
                <a:latin typeface="Arial"/>
                <a:ea typeface="メイリオ"/>
              </a:rPr>
              <a:t>近接</a:t>
            </a:r>
          </a:p>
        </p:txBody>
      </p:sp>
      <p:sp>
        <p:nvSpPr>
          <p:cNvPr id="184" name="テキスト ボックス 97"/>
          <p:cNvSpPr txBox="1"/>
          <p:nvPr/>
        </p:nvSpPr>
        <p:spPr>
          <a:xfrm>
            <a:off x="3843933" y="5859679"/>
            <a:ext cx="459707" cy="433324"/>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844083">
              <a:defRPr/>
            </a:pPr>
            <a:r>
              <a:rPr lang="ja-JP" altLang="en-US" sz="1108" dirty="0">
                <a:solidFill>
                  <a:prstClr val="black"/>
                </a:solidFill>
                <a:latin typeface="Arial"/>
                <a:ea typeface="メイリオ"/>
              </a:rPr>
              <a:t>遠隔</a:t>
            </a:r>
          </a:p>
        </p:txBody>
      </p:sp>
      <p:sp>
        <p:nvSpPr>
          <p:cNvPr id="185" name="楕円 184"/>
          <p:cNvSpPr/>
          <p:nvPr/>
        </p:nvSpPr>
        <p:spPr>
          <a:xfrm>
            <a:off x="2661559" y="6126262"/>
            <a:ext cx="285668" cy="26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sp>
        <p:nvSpPr>
          <p:cNvPr id="186" name="楕円 185"/>
          <p:cNvSpPr/>
          <p:nvPr/>
        </p:nvSpPr>
        <p:spPr>
          <a:xfrm>
            <a:off x="3285532" y="6049985"/>
            <a:ext cx="285668" cy="26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grpSp>
        <p:nvGrpSpPr>
          <p:cNvPr id="2" name="グループ化 1"/>
          <p:cNvGrpSpPr/>
          <p:nvPr/>
        </p:nvGrpSpPr>
        <p:grpSpPr>
          <a:xfrm>
            <a:off x="4796486" y="4930412"/>
            <a:ext cx="1290785" cy="748968"/>
            <a:chOff x="5111381" y="4360205"/>
            <a:chExt cx="1398350" cy="811382"/>
          </a:xfrm>
        </p:grpSpPr>
        <p:sp>
          <p:nvSpPr>
            <p:cNvPr id="193" name="正方形/長方形 192"/>
            <p:cNvSpPr/>
            <p:nvPr/>
          </p:nvSpPr>
          <p:spPr>
            <a:xfrm>
              <a:off x="5123409" y="4360205"/>
              <a:ext cx="1329054" cy="811382"/>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900">
                <a:solidFill>
                  <a:prstClr val="white"/>
                </a:solidFill>
                <a:ea typeface="メイリオ" panose="020B0604030504040204" pitchFamily="50" charset="-128"/>
              </a:endParaRPr>
            </a:p>
          </p:txBody>
        </p:sp>
        <p:sp>
          <p:nvSpPr>
            <p:cNvPr id="195" name="テキスト ボックス 119"/>
            <p:cNvSpPr txBox="1"/>
            <p:nvPr/>
          </p:nvSpPr>
          <p:spPr>
            <a:xfrm>
              <a:off x="5111381" y="4393411"/>
              <a:ext cx="1398350" cy="70019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844083">
                <a:defRPr/>
              </a:pPr>
              <a:r>
                <a:rPr lang="ja-JP" altLang="en-US" sz="900" dirty="0">
                  <a:solidFill>
                    <a:prstClr val="black"/>
                  </a:solidFill>
                  <a:latin typeface="Arial"/>
                  <a:ea typeface="メイリオ"/>
                </a:rPr>
                <a:t>①及び②により</a:t>
              </a:r>
              <a:endParaRPr lang="en-US" altLang="ja-JP" sz="900" dirty="0">
                <a:solidFill>
                  <a:prstClr val="black"/>
                </a:solidFill>
                <a:latin typeface="Arial"/>
                <a:ea typeface="メイリオ"/>
              </a:endParaRPr>
            </a:p>
            <a:p>
              <a:pPr algn="just" defTabSz="844083">
                <a:defRPr/>
              </a:pPr>
              <a:r>
                <a:rPr lang="ja-JP" altLang="en-US" sz="900" b="1" dirty="0">
                  <a:solidFill>
                    <a:srgbClr val="FF0000"/>
                  </a:solidFill>
                  <a:latin typeface="Arial"/>
                  <a:ea typeface="メイリオ"/>
                </a:rPr>
                <a:t>「代替可能性あり」</a:t>
              </a:r>
              <a:r>
                <a:rPr lang="ja-JP" altLang="en-US" sz="900" dirty="0">
                  <a:solidFill>
                    <a:prstClr val="black"/>
                  </a:solidFill>
                  <a:latin typeface="Arial"/>
                  <a:ea typeface="メイリオ"/>
                </a:rPr>
                <a:t>とされた公立・公的医療機関等</a:t>
              </a:r>
            </a:p>
          </p:txBody>
        </p:sp>
      </p:grpSp>
      <p:sp>
        <p:nvSpPr>
          <p:cNvPr id="196" name="楕円 195"/>
          <p:cNvSpPr/>
          <p:nvPr/>
        </p:nvSpPr>
        <p:spPr>
          <a:xfrm>
            <a:off x="3099465" y="6320465"/>
            <a:ext cx="285668" cy="2669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083">
              <a:defRPr/>
            </a:pPr>
            <a:endParaRPr lang="ja-JP" altLang="en-US" sz="1846">
              <a:solidFill>
                <a:prstClr val="white"/>
              </a:solidFill>
              <a:latin typeface="Arial"/>
              <a:ea typeface="メイリオ"/>
            </a:endParaRPr>
          </a:p>
        </p:txBody>
      </p:sp>
      <p:cxnSp>
        <p:nvCxnSpPr>
          <p:cNvPr id="197" name="直線矢印コネクタ 196"/>
          <p:cNvCxnSpPr>
            <a:stCxn id="185" idx="5"/>
            <a:endCxn id="196" idx="2"/>
          </p:cNvCxnSpPr>
          <p:nvPr/>
        </p:nvCxnSpPr>
        <p:spPr>
          <a:xfrm>
            <a:off x="2905393" y="6354136"/>
            <a:ext cx="194072" cy="998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5" name="楕円 64"/>
          <p:cNvSpPr/>
          <p:nvPr/>
        </p:nvSpPr>
        <p:spPr>
          <a:xfrm>
            <a:off x="6115692" y="6357366"/>
            <a:ext cx="2676177" cy="41044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1292" dirty="0">
                <a:solidFill>
                  <a:prstClr val="black"/>
                </a:solidFill>
                <a:latin typeface="Arial"/>
                <a:ea typeface="メイリオ"/>
              </a:rPr>
              <a:t>地域医療構想調整会議</a:t>
            </a:r>
          </a:p>
        </p:txBody>
      </p:sp>
      <p:sp>
        <p:nvSpPr>
          <p:cNvPr id="76" name="テキスト ボックス 75"/>
          <p:cNvSpPr txBox="1"/>
          <p:nvPr/>
        </p:nvSpPr>
        <p:spPr>
          <a:xfrm>
            <a:off x="6053749" y="4944229"/>
            <a:ext cx="3363666" cy="1285801"/>
          </a:xfrm>
          <a:prstGeom prst="rect">
            <a:avLst/>
          </a:prstGeom>
          <a:noFill/>
        </p:spPr>
        <p:txBody>
          <a:bodyPr wrap="square" rtlCol="0">
            <a:spAutoFit/>
          </a:bodyPr>
          <a:lstStyle/>
          <a:p>
            <a:pPr defTabSz="844083">
              <a:defRPr/>
            </a:pPr>
            <a:r>
              <a:rPr lang="ja-JP" altLang="en-US" sz="1108" dirty="0">
                <a:solidFill>
                  <a:prstClr val="black"/>
                </a:solidFill>
                <a:latin typeface="Arial"/>
                <a:ea typeface="メイリオ"/>
              </a:rPr>
              <a:t>医療機関の診療実績や</a:t>
            </a:r>
            <a:endParaRPr lang="en-US" altLang="ja-JP" sz="1108" dirty="0">
              <a:solidFill>
                <a:prstClr val="black"/>
              </a:solidFill>
              <a:latin typeface="Arial"/>
              <a:ea typeface="メイリオ"/>
            </a:endParaRPr>
          </a:p>
          <a:p>
            <a:pPr defTabSz="844083">
              <a:defRPr/>
            </a:pPr>
            <a:r>
              <a:rPr lang="ja-JP" altLang="en-US" sz="1108" dirty="0">
                <a:solidFill>
                  <a:prstClr val="black"/>
                </a:solidFill>
                <a:latin typeface="Arial"/>
                <a:ea typeface="メイリオ"/>
              </a:rPr>
              <a:t>将来の医療需要の動向等を踏まえ、</a:t>
            </a:r>
            <a:endParaRPr lang="en-US" altLang="ja-JP" sz="1108" dirty="0">
              <a:solidFill>
                <a:prstClr val="black"/>
              </a:solidFill>
              <a:latin typeface="Arial"/>
              <a:ea typeface="メイリオ"/>
            </a:endParaRPr>
          </a:p>
          <a:p>
            <a:pPr defTabSz="844083">
              <a:defRPr/>
            </a:pPr>
            <a:r>
              <a:rPr lang="ja-JP" altLang="en-US" sz="1108" b="1" u="sng" dirty="0">
                <a:solidFill>
                  <a:srgbClr val="FF0000"/>
                </a:solidFill>
                <a:latin typeface="Arial"/>
                <a:ea typeface="メイリオ"/>
              </a:rPr>
              <a:t>医師の働き方改革の方向性</a:t>
            </a:r>
            <a:r>
              <a:rPr lang="ja-JP" altLang="en-US" sz="1108" dirty="0">
                <a:solidFill>
                  <a:prstClr val="black"/>
                </a:solidFill>
                <a:latin typeface="Arial"/>
                <a:ea typeface="メイリオ"/>
              </a:rPr>
              <a:t>も加味して、</a:t>
            </a:r>
            <a:endParaRPr lang="en-US" altLang="ja-JP" sz="1108" dirty="0">
              <a:solidFill>
                <a:prstClr val="black"/>
              </a:solidFill>
              <a:latin typeface="Arial"/>
              <a:ea typeface="メイリオ"/>
            </a:endParaRPr>
          </a:p>
          <a:p>
            <a:pPr defTabSz="844083">
              <a:defRPr/>
            </a:pPr>
            <a:r>
              <a:rPr lang="ja-JP" altLang="en-US" sz="1108" dirty="0">
                <a:solidFill>
                  <a:prstClr val="black"/>
                </a:solidFill>
                <a:latin typeface="Arial"/>
                <a:ea typeface="メイリオ"/>
              </a:rPr>
              <a:t>○　</a:t>
            </a:r>
            <a:r>
              <a:rPr lang="ja-JP" altLang="en-US" sz="1108" b="1" u="sng" dirty="0">
                <a:solidFill>
                  <a:srgbClr val="FF0000"/>
                </a:solidFill>
                <a:latin typeface="Arial"/>
                <a:ea typeface="メイリオ"/>
              </a:rPr>
              <a:t>代替可能性のある機能の他の医療機関</a:t>
            </a:r>
            <a:endParaRPr lang="en-US" altLang="ja-JP" sz="1108" b="1" u="sng" dirty="0">
              <a:solidFill>
                <a:srgbClr val="FF0000"/>
              </a:solidFill>
              <a:latin typeface="Arial"/>
              <a:ea typeface="メイリオ"/>
            </a:endParaRPr>
          </a:p>
          <a:p>
            <a:pPr defTabSz="844083">
              <a:defRPr/>
            </a:pPr>
            <a:r>
              <a:rPr lang="ja-JP" altLang="en-US" sz="1108" b="1" dirty="0">
                <a:solidFill>
                  <a:srgbClr val="FF0000"/>
                </a:solidFill>
                <a:latin typeface="Arial"/>
                <a:ea typeface="メイリオ"/>
              </a:rPr>
              <a:t>　</a:t>
            </a:r>
            <a:r>
              <a:rPr lang="ja-JP" altLang="en-US" sz="1108" b="1" u="sng" dirty="0" err="1">
                <a:solidFill>
                  <a:srgbClr val="FF0000"/>
                </a:solidFill>
                <a:latin typeface="Arial"/>
                <a:ea typeface="メイリオ"/>
              </a:rPr>
              <a:t>への</a:t>
            </a:r>
            <a:r>
              <a:rPr lang="ja-JP" altLang="en-US" sz="1108" b="1" u="sng" dirty="0">
                <a:solidFill>
                  <a:srgbClr val="FF0000"/>
                </a:solidFill>
                <a:latin typeface="Arial"/>
                <a:ea typeface="メイリオ"/>
              </a:rPr>
              <a:t>統合</a:t>
            </a:r>
            <a:endParaRPr lang="en-US" altLang="ja-JP" sz="1108" b="1" u="sng" dirty="0">
              <a:solidFill>
                <a:srgbClr val="FF0000"/>
              </a:solidFill>
              <a:latin typeface="Arial"/>
              <a:ea typeface="メイリオ"/>
            </a:endParaRPr>
          </a:p>
          <a:p>
            <a:pPr defTabSz="844083">
              <a:defRPr/>
            </a:pPr>
            <a:r>
              <a:rPr lang="ja-JP" altLang="en-US" sz="1108" dirty="0">
                <a:solidFill>
                  <a:prstClr val="black"/>
                </a:solidFill>
                <a:latin typeface="Arial"/>
                <a:ea typeface="メイリオ"/>
              </a:rPr>
              <a:t>○　</a:t>
            </a:r>
            <a:r>
              <a:rPr lang="ja-JP" altLang="en-US" sz="1108" b="1" u="sng" dirty="0">
                <a:solidFill>
                  <a:srgbClr val="FF0000"/>
                </a:solidFill>
                <a:latin typeface="Arial"/>
                <a:ea typeface="メイリオ"/>
              </a:rPr>
              <a:t>病院の再編統合</a:t>
            </a:r>
            <a:endParaRPr lang="en-US" altLang="ja-JP" sz="1108" b="1" u="sng" dirty="0">
              <a:solidFill>
                <a:srgbClr val="FF0000"/>
              </a:solidFill>
              <a:latin typeface="Arial"/>
              <a:ea typeface="メイリオ"/>
            </a:endParaRPr>
          </a:p>
          <a:p>
            <a:pPr defTabSz="844083">
              <a:defRPr/>
            </a:pPr>
            <a:r>
              <a:rPr lang="ja-JP" altLang="en-US" sz="1108" dirty="0">
                <a:solidFill>
                  <a:prstClr val="black"/>
                </a:solidFill>
                <a:latin typeface="Arial"/>
                <a:ea typeface="メイリオ"/>
              </a:rPr>
              <a:t>について具体的な協議・再度の合意を要請</a:t>
            </a:r>
            <a:endParaRPr lang="en-US" altLang="ja-JP" sz="1108" dirty="0">
              <a:solidFill>
                <a:prstClr val="black"/>
              </a:solidFill>
              <a:latin typeface="Arial"/>
              <a:ea typeface="メイリオ"/>
            </a:endParaRPr>
          </a:p>
        </p:txBody>
      </p:sp>
      <p:grpSp>
        <p:nvGrpSpPr>
          <p:cNvPr id="77" name="グループ化 76"/>
          <p:cNvGrpSpPr/>
          <p:nvPr/>
        </p:nvGrpSpPr>
        <p:grpSpPr>
          <a:xfrm>
            <a:off x="6328718" y="6545578"/>
            <a:ext cx="176241" cy="222231"/>
            <a:chOff x="-1121435" y="2467155"/>
            <a:chExt cx="241540" cy="417987"/>
          </a:xfrm>
        </p:grpSpPr>
        <p:sp>
          <p:nvSpPr>
            <p:cNvPr id="78" name="二等辺三角形 77"/>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79" name="楕円 78"/>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pSp>
        <p:nvGrpSpPr>
          <p:cNvPr id="92" name="グループ化 91"/>
          <p:cNvGrpSpPr/>
          <p:nvPr/>
        </p:nvGrpSpPr>
        <p:grpSpPr>
          <a:xfrm>
            <a:off x="8481753" y="6571030"/>
            <a:ext cx="176241" cy="222231"/>
            <a:chOff x="-1121435" y="2467155"/>
            <a:chExt cx="241540" cy="417987"/>
          </a:xfrm>
        </p:grpSpPr>
        <p:sp>
          <p:nvSpPr>
            <p:cNvPr id="93" name="二等辺三角形 92"/>
            <p:cNvSpPr/>
            <p:nvPr/>
          </p:nvSpPr>
          <p:spPr>
            <a:xfrm>
              <a:off x="-1121435" y="2611450"/>
              <a:ext cx="241540" cy="273692"/>
            </a:xfrm>
            <a:prstGeom prst="triangle">
              <a:avLst/>
            </a:prstGeom>
            <a:solidFill>
              <a:schemeClr val="accent1">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96" name="楕円 95"/>
            <p:cNvSpPr/>
            <p:nvPr/>
          </p:nvSpPr>
          <p:spPr>
            <a:xfrm>
              <a:off x="-1121435" y="2467155"/>
              <a:ext cx="241540" cy="232913"/>
            </a:xfrm>
            <a:prstGeom prst="ellipse">
              <a:avLst/>
            </a:prstGeom>
            <a:solidFill>
              <a:srgbClr val="B9CDE5"/>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grpSp>
      <p:graphicFrame>
        <p:nvGraphicFramePr>
          <p:cNvPr id="73" name="表 72"/>
          <p:cNvGraphicFramePr>
            <a:graphicFrameLocks noGrp="1"/>
          </p:cNvGraphicFramePr>
          <p:nvPr>
            <p:extLst>
              <p:ext uri="{D42A27DB-BD31-4B8C-83A1-F6EECF244321}">
                <p14:modId xmlns:p14="http://schemas.microsoft.com/office/powerpoint/2010/main" val="4182039778"/>
              </p:ext>
            </p:extLst>
          </p:nvPr>
        </p:nvGraphicFramePr>
        <p:xfrm>
          <a:off x="6637978" y="617915"/>
          <a:ext cx="2340574" cy="337625"/>
        </p:xfrm>
        <a:graphic>
          <a:graphicData uri="http://schemas.openxmlformats.org/drawingml/2006/table">
            <a:tbl>
              <a:tblPr firstRow="1" bandRow="1"/>
              <a:tblGrid>
                <a:gridCol w="623082">
                  <a:extLst>
                    <a:ext uri="{9D8B030D-6E8A-4147-A177-3AD203B41FA5}">
                      <a16:colId xmlns="" xmlns:a16="http://schemas.microsoft.com/office/drawing/2014/main" val="1036158085"/>
                    </a:ext>
                  </a:extLst>
                </a:gridCol>
                <a:gridCol w="988903">
                  <a:extLst>
                    <a:ext uri="{9D8B030D-6E8A-4147-A177-3AD203B41FA5}">
                      <a16:colId xmlns="" xmlns:a16="http://schemas.microsoft.com/office/drawing/2014/main" val="3245679691"/>
                    </a:ext>
                  </a:extLst>
                </a:gridCol>
                <a:gridCol w="728589">
                  <a:extLst>
                    <a:ext uri="{9D8B030D-6E8A-4147-A177-3AD203B41FA5}">
                      <a16:colId xmlns="" xmlns:a16="http://schemas.microsoft.com/office/drawing/2014/main" val="246450487"/>
                    </a:ext>
                  </a:extLst>
                </a:gridCol>
              </a:tblGrid>
              <a:tr h="337625">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平成</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31</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月</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日</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第</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66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回　社会保障審議会医療部会</a:t>
                      </a: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資料１</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２</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（一部改変）</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84406" marR="84406" marT="42203" marB="42203">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411845493"/>
                  </a:ext>
                </a:extLst>
              </a:tr>
            </a:tbl>
          </a:graphicData>
        </a:graphic>
      </p:graphicFrame>
      <p:sp>
        <p:nvSpPr>
          <p:cNvPr id="3" name="スライド番号プレースホルダー 2"/>
          <p:cNvSpPr>
            <a:spLocks noGrp="1"/>
          </p:cNvSpPr>
          <p:nvPr>
            <p:ph type="sldNum" sz="quarter" idx="12"/>
          </p:nvPr>
        </p:nvSpPr>
        <p:spPr>
          <a:xfrm>
            <a:off x="7009918" y="6484639"/>
            <a:ext cx="2133600" cy="365125"/>
          </a:xfrm>
        </p:spPr>
        <p:txBody>
          <a:bodyPr/>
          <a:lstStyle/>
          <a:p>
            <a:fld id="{9E2A29CB-BA86-48A6-80E1-CB8750A963B5}" type="slidenum">
              <a:rPr lang="ja-JP" altLang="en-US" smtClean="0">
                <a:solidFill>
                  <a:schemeClr val="tx1"/>
                </a:solidFill>
              </a:rPr>
              <a:pPr/>
              <a:t>4</a:t>
            </a:fld>
            <a:endParaRPr lang="ja-JP" altLang="en-US" dirty="0">
              <a:solidFill>
                <a:schemeClr val="tx1"/>
              </a:solidFill>
            </a:endParaRPr>
          </a:p>
        </p:txBody>
      </p:sp>
      <p:grpSp>
        <p:nvGrpSpPr>
          <p:cNvPr id="75" name="グループ化 74"/>
          <p:cNvGrpSpPr>
            <a:grpSpLocks/>
          </p:cNvGrpSpPr>
          <p:nvPr/>
        </p:nvGrpSpPr>
        <p:grpSpPr bwMode="auto">
          <a:xfrm>
            <a:off x="6416839" y="610589"/>
            <a:ext cx="2754666" cy="373428"/>
            <a:chOff x="3516" y="4203"/>
            <a:chExt cx="2981" cy="686"/>
          </a:xfrm>
        </p:grpSpPr>
        <p:sp>
          <p:nvSpPr>
            <p:cNvPr id="80" name="Text Box 3"/>
            <p:cNvSpPr txBox="1">
              <a:spLocks noChangeArrowheads="1"/>
            </p:cNvSpPr>
            <p:nvPr/>
          </p:nvSpPr>
          <p:spPr bwMode="auto">
            <a:xfrm>
              <a:off x="3516" y="4203"/>
              <a:ext cx="2475" cy="402"/>
            </a:xfrm>
            <a:prstGeom prst="rect">
              <a:avLst/>
            </a:prstGeom>
            <a:solidFill>
              <a:srgbClr val="FFFFFF"/>
            </a:solidFill>
            <a:ln w="9525">
              <a:solidFill>
                <a:srgbClr val="000000"/>
              </a:solidFill>
              <a:miter lim="800000"/>
              <a:headEnd/>
              <a:tailEnd/>
            </a:ln>
          </p:spPr>
          <p:txBody>
            <a:bodyPr rot="0" vert="horz" wrap="square" lIns="16615" tIns="0" rIns="16615"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dist">
                <a:lnSpc>
                  <a:spcPts val="923"/>
                </a:lnSpc>
              </a:pPr>
              <a:r>
                <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969" kern="100" dirty="0">
                  <a:latin typeface="メイリオ" panose="020B0604030504040204" pitchFamily="50" charset="-128"/>
                  <a:ea typeface="メイリオ" panose="020B0604030504040204" pitchFamily="50" charset="-128"/>
                  <a:cs typeface="メイリオ" panose="020B0604030504040204" pitchFamily="50" charset="-128"/>
                </a:rPr>
                <a:t>22</a:t>
              </a:r>
              <a:r>
                <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rPr>
                <a:t>回地域医療構想に関する</a:t>
              </a:r>
              <a:r>
                <a:rPr lang="en-US" altLang="ja-JP" sz="969" kern="100" dirty="0">
                  <a:latin typeface="メイリオ" panose="020B0604030504040204" pitchFamily="50" charset="-128"/>
                  <a:ea typeface="メイリオ" panose="020B0604030504040204" pitchFamily="50" charset="-128"/>
                  <a:cs typeface="メイリオ" panose="020B0604030504040204" pitchFamily="50" charset="-128"/>
                </a:rPr>
                <a:t>WG</a:t>
              </a:r>
              <a:endPar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Text Box 4"/>
            <p:cNvSpPr txBox="1">
              <a:spLocks noChangeArrowheads="1"/>
            </p:cNvSpPr>
            <p:nvPr/>
          </p:nvSpPr>
          <p:spPr bwMode="auto">
            <a:xfrm>
              <a:off x="3516" y="4605"/>
              <a:ext cx="2475" cy="284"/>
            </a:xfrm>
            <a:prstGeom prst="rect">
              <a:avLst/>
            </a:prstGeom>
            <a:solidFill>
              <a:srgbClr val="FFFFFF"/>
            </a:solidFill>
            <a:ln w="9525">
              <a:solidFill>
                <a:srgbClr val="000000"/>
              </a:solidFill>
              <a:miter lim="800000"/>
              <a:headEnd/>
              <a:tailEnd/>
            </a:ln>
          </p:spPr>
          <p:txBody>
            <a:bodyPr rot="0" vert="horz" wrap="square" lIns="16615" tIns="0" rIns="16615"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dist">
                <a:lnSpc>
                  <a:spcPts val="831"/>
                </a:lnSpc>
              </a:pPr>
              <a:r>
                <a:rPr lang="ja-JP" altLang="en-US" sz="831" kern="100" dirty="0">
                  <a:latin typeface="メイリオ" panose="020B0604030504040204" pitchFamily="50" charset="-128"/>
                  <a:ea typeface="メイリオ" panose="020B0604030504040204" pitchFamily="50" charset="-128"/>
                  <a:cs typeface="メイリオ" panose="020B0604030504040204" pitchFamily="50" charset="-128"/>
                </a:rPr>
                <a:t>令和元年６月２１日</a:t>
              </a:r>
              <a:endPar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Text Box 5"/>
            <p:cNvSpPr txBox="1">
              <a:spLocks noChangeArrowheads="1"/>
            </p:cNvSpPr>
            <p:nvPr/>
          </p:nvSpPr>
          <p:spPr bwMode="auto">
            <a:xfrm>
              <a:off x="5991" y="4203"/>
              <a:ext cx="506" cy="686"/>
            </a:xfrm>
            <a:prstGeom prst="rect">
              <a:avLst/>
            </a:prstGeom>
            <a:solidFill>
              <a:srgbClr val="FFFFFF"/>
            </a:solidFill>
            <a:ln w="9525">
              <a:solidFill>
                <a:srgbClr val="000000"/>
              </a:solidFill>
              <a:miter lim="800000"/>
              <a:headEnd/>
              <a:tailEnd/>
            </a:ln>
          </p:spPr>
          <p:txBody>
            <a:bodyPr rot="0" vert="horz" wrap="square" lIns="16615" tIns="0" rIns="16615"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gn="ctr">
                <a:lnSpc>
                  <a:spcPts val="1385"/>
                </a:lnSpc>
              </a:pPr>
              <a:r>
                <a:rPr lang="ja-JP" altLang="en-US" sz="923" kern="100" dirty="0">
                  <a:latin typeface="メイリオ" panose="020B0604030504040204" pitchFamily="50" charset="-128"/>
                  <a:ea typeface="メイリオ" panose="020B0604030504040204" pitchFamily="50" charset="-128"/>
                  <a:cs typeface="メイリオ" panose="020B0604030504040204" pitchFamily="50" charset="-128"/>
                </a:rPr>
                <a:t>資料</a:t>
              </a:r>
              <a:endParaRPr lang="en-US" altLang="ja-JP" sz="923" kern="100"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1385"/>
                </a:lnSpc>
              </a:pPr>
              <a:r>
                <a:rPr lang="ja-JP" altLang="en-US" sz="969" kern="100" dirty="0">
                  <a:latin typeface="メイリオ" panose="020B0604030504040204" pitchFamily="50" charset="-128"/>
                  <a:ea typeface="メイリオ" panose="020B0604030504040204" pitchFamily="50" charset="-128"/>
                  <a:cs typeface="メイリオ" panose="020B0604030504040204" pitchFamily="50" charset="-128"/>
                </a:rPr>
                <a:t>１</a:t>
              </a:r>
              <a:endParaRPr lang="en-US" altLang="ja-JP" sz="969" kern="1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83"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4" name="タイトル 1">
            <a:extLst>
              <a:ext uri="{FF2B5EF4-FFF2-40B4-BE49-F238E27FC236}">
                <a16:creationId xmlns="" xmlns:a16="http://schemas.microsoft.com/office/drawing/2014/main" id="{30BE5A27-A407-4A14-A9BE-5866682C3C6B}"/>
              </a:ext>
            </a:extLst>
          </p:cNvPr>
          <p:cNvSpPr txBox="1">
            <a:spLocks/>
          </p:cNvSpPr>
          <p:nvPr/>
        </p:nvSpPr>
        <p:spPr>
          <a:xfrm>
            <a:off x="158156" y="30137"/>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36455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10400" y="6534899"/>
            <a:ext cx="2133600" cy="365125"/>
          </a:xfrm>
        </p:spPr>
        <p:txBody>
          <a:bodyPr/>
          <a:lstStyle/>
          <a:p>
            <a:fld id="{A9848611-8FAA-4BFC-BAAD-33CAF1A3E273}" type="slidenum">
              <a:rPr kumimoji="1" lang="ja-JP" altLang="en-US" sz="1800" smtClean="0">
                <a:solidFill>
                  <a:schemeClr val="tx1"/>
                </a:solidFill>
              </a:rPr>
              <a:t>40</a:t>
            </a:fld>
            <a:endParaRPr kumimoji="1" lang="ja-JP" altLang="en-US" sz="1800" dirty="0">
              <a:solidFill>
                <a:schemeClr val="tx1"/>
              </a:solidFill>
            </a:endParaRPr>
          </a:p>
        </p:txBody>
      </p:sp>
      <p:sp>
        <p:nvSpPr>
          <p:cNvPr id="3" name="正方形/長方形 2"/>
          <p:cNvSpPr/>
          <p:nvPr/>
        </p:nvSpPr>
        <p:spPr>
          <a:xfrm>
            <a:off x="4373424" y="1423745"/>
            <a:ext cx="4741956" cy="447558"/>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三次医療圏・二次医療圏単位</a:t>
            </a:r>
            <a:r>
              <a:rPr lang="ja-JP" altLang="en-US" sz="1154" dirty="0">
                <a:latin typeface="ＭＳ Ｐ明朝" panose="02020600040205080304" pitchFamily="18" charset="-128"/>
                <a:ea typeface="ＭＳ Ｐ明朝" panose="02020600040205080304" pitchFamily="18" charset="-128"/>
              </a:rPr>
              <a:t>で、</a:t>
            </a:r>
            <a:r>
              <a:rPr lang="ja-JP" altLang="en-US" sz="1154" b="1" u="sng" dirty="0">
                <a:latin typeface="ＭＳ Ｐ明朝" panose="02020600040205080304" pitchFamily="18" charset="-128"/>
                <a:ea typeface="ＭＳ Ｐ明朝" panose="02020600040205080304" pitchFamily="18" charset="-128"/>
              </a:rPr>
              <a:t>医師偏在指標を踏まえた医師の確保数の目標（目標医師数）</a:t>
            </a:r>
            <a:r>
              <a:rPr lang="ja-JP" altLang="en-US" sz="1154" dirty="0">
                <a:latin typeface="ＭＳ Ｐ明朝" panose="02020600040205080304" pitchFamily="18" charset="-128"/>
                <a:ea typeface="ＭＳ Ｐ明朝" panose="02020600040205080304" pitchFamily="18" charset="-128"/>
              </a:rPr>
              <a:t>の設定が義務付けられている</a:t>
            </a:r>
          </a:p>
        </p:txBody>
      </p:sp>
      <p:cxnSp>
        <p:nvCxnSpPr>
          <p:cNvPr id="4" name="直線コネクタ 3"/>
          <p:cNvCxnSpPr>
            <a:stCxn id="25" idx="3"/>
          </p:cNvCxnSpPr>
          <p:nvPr/>
        </p:nvCxnSpPr>
        <p:spPr>
          <a:xfrm flipV="1">
            <a:off x="3628978" y="1654911"/>
            <a:ext cx="7762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4373424" y="2105444"/>
            <a:ext cx="4741956" cy="447558"/>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二次医療圏単位</a:t>
            </a:r>
            <a:r>
              <a:rPr lang="ja-JP" altLang="en-US" sz="1154" dirty="0">
                <a:latin typeface="ＭＳ Ｐ明朝" panose="02020600040205080304" pitchFamily="18" charset="-128"/>
                <a:ea typeface="ＭＳ Ｐ明朝" panose="02020600040205080304" pitchFamily="18" charset="-128"/>
              </a:rPr>
              <a:t>で、</a:t>
            </a:r>
            <a:r>
              <a:rPr lang="ja-JP" altLang="en-US" sz="1154" b="1" u="sng" dirty="0">
                <a:latin typeface="ＭＳ Ｐ明朝" panose="02020600040205080304" pitchFamily="18" charset="-128"/>
                <a:ea typeface="ＭＳ Ｐ明朝" panose="02020600040205080304" pitchFamily="18" charset="-128"/>
              </a:rPr>
              <a:t>医師偏在指標に関する基準</a:t>
            </a:r>
            <a:r>
              <a:rPr lang="ja-JP" altLang="en-US" sz="1154" dirty="0">
                <a:latin typeface="ＭＳ Ｐ明朝" panose="02020600040205080304" pitchFamily="18" charset="-128"/>
                <a:ea typeface="ＭＳ Ｐ明朝" panose="02020600040205080304" pitchFamily="18" charset="-128"/>
              </a:rPr>
              <a:t>に従い、</a:t>
            </a:r>
            <a:endParaRPr lang="en-US" altLang="ja-JP" sz="1154" dirty="0">
              <a:latin typeface="ＭＳ Ｐ明朝" panose="02020600040205080304" pitchFamily="18" charset="-128"/>
              <a:ea typeface="ＭＳ Ｐ明朝" panose="02020600040205080304" pitchFamily="18" charset="-128"/>
            </a:endParaRPr>
          </a:p>
          <a:p>
            <a:r>
              <a:rPr lang="ja-JP" altLang="en-US" sz="1154" b="1" u="sng" dirty="0">
                <a:latin typeface="ＭＳ Ｐ明朝" panose="02020600040205080304" pitchFamily="18" charset="-128"/>
                <a:ea typeface="ＭＳ Ｐ明朝" panose="02020600040205080304" pitchFamily="18" charset="-128"/>
              </a:rPr>
              <a:t>医師少数区域・医師多数区域</a:t>
            </a:r>
            <a:r>
              <a:rPr lang="ja-JP" altLang="en-US" sz="1154" dirty="0">
                <a:latin typeface="ＭＳ Ｐ明朝" panose="02020600040205080304" pitchFamily="18" charset="-128"/>
                <a:ea typeface="ＭＳ Ｐ明朝" panose="02020600040205080304" pitchFamily="18" charset="-128"/>
              </a:rPr>
              <a:t>の設定ができるとされている</a:t>
            </a:r>
          </a:p>
        </p:txBody>
      </p:sp>
      <p:cxnSp>
        <p:nvCxnSpPr>
          <p:cNvPr id="6" name="直線コネクタ 5"/>
          <p:cNvCxnSpPr>
            <a:stCxn id="19" idx="3"/>
          </p:cNvCxnSpPr>
          <p:nvPr/>
        </p:nvCxnSpPr>
        <p:spPr>
          <a:xfrm>
            <a:off x="3628979" y="2334026"/>
            <a:ext cx="766304"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373424" y="6092291"/>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医師偏在指標によって示される当該都道府県の医師の多寡</a:t>
            </a:r>
            <a:r>
              <a:rPr lang="ja-JP" altLang="en-US" sz="1154" dirty="0">
                <a:latin typeface="ＭＳ Ｐ明朝" panose="02020600040205080304" pitchFamily="18" charset="-128"/>
                <a:ea typeface="ＭＳ Ｐ明朝" panose="02020600040205080304" pitchFamily="18" charset="-128"/>
              </a:rPr>
              <a:t>を踏まえ、大学に対し、医学部における</a:t>
            </a:r>
            <a:r>
              <a:rPr lang="ja-JP" altLang="en-US" sz="1154" b="1" u="sng" dirty="0">
                <a:latin typeface="ＭＳ Ｐ明朝" panose="02020600040205080304" pitchFamily="18" charset="-128"/>
                <a:ea typeface="ＭＳ Ｐ明朝" panose="02020600040205080304" pitchFamily="18" charset="-128"/>
              </a:rPr>
              <a:t>地域枠・地元枠の設定・増加の要請</a:t>
            </a:r>
            <a:r>
              <a:rPr lang="ja-JP" altLang="en-US" sz="1154" dirty="0">
                <a:latin typeface="ＭＳ Ｐ明朝" panose="02020600040205080304" pitchFamily="18" charset="-128"/>
                <a:ea typeface="ＭＳ Ｐ明朝" panose="02020600040205080304" pitchFamily="18" charset="-128"/>
              </a:rPr>
              <a:t>を行うことができることとなる</a:t>
            </a:r>
          </a:p>
        </p:txBody>
      </p:sp>
      <p:cxnSp>
        <p:nvCxnSpPr>
          <p:cNvPr id="8" name="直線コネクタ 7"/>
          <p:cNvCxnSpPr>
            <a:stCxn id="22" idx="3"/>
          </p:cNvCxnSpPr>
          <p:nvPr/>
        </p:nvCxnSpPr>
        <p:spPr>
          <a:xfrm>
            <a:off x="3628978" y="6402201"/>
            <a:ext cx="7762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4373424" y="3377019"/>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都道府県は、地域医療支援事務として、</a:t>
            </a:r>
            <a:r>
              <a:rPr lang="ja-JP" altLang="en-US" sz="1154" b="1" u="sng" dirty="0">
                <a:latin typeface="ＭＳ Ｐ明朝" panose="02020600040205080304" pitchFamily="18" charset="-128"/>
                <a:ea typeface="ＭＳ Ｐ明朝" panose="02020600040205080304" pitchFamily="18" charset="-128"/>
              </a:rPr>
              <a:t>都道府県内の医師少数区域等における医師の確保</a:t>
            </a:r>
            <a:r>
              <a:rPr lang="ja-JP" altLang="en-US" sz="1154" dirty="0">
                <a:latin typeface="ＭＳ Ｐ明朝" panose="02020600040205080304" pitchFamily="18" charset="-128"/>
                <a:ea typeface="ＭＳ Ｐ明朝" panose="02020600040205080304" pitchFamily="18" charset="-128"/>
              </a:rPr>
              <a:t>と、</a:t>
            </a:r>
            <a:r>
              <a:rPr lang="ja-JP" altLang="en-US" sz="1154" b="1" u="sng" dirty="0">
                <a:latin typeface="ＭＳ Ｐ明朝" panose="02020600040205080304" pitchFamily="18" charset="-128"/>
                <a:ea typeface="ＭＳ Ｐ明朝" panose="02020600040205080304" pitchFamily="18" charset="-128"/>
              </a:rPr>
              <a:t>当該区域に派遣される医師のキャリア形成の機会の確保</a:t>
            </a:r>
            <a:r>
              <a:rPr lang="ja-JP" altLang="en-US" sz="1154" dirty="0">
                <a:latin typeface="ＭＳ Ｐ明朝" panose="02020600040205080304" pitchFamily="18" charset="-128"/>
                <a:ea typeface="ＭＳ Ｐ明朝" panose="02020600040205080304" pitchFamily="18" charset="-128"/>
              </a:rPr>
              <a:t>を目的とした</a:t>
            </a:r>
            <a:r>
              <a:rPr lang="ja-JP" altLang="en-US" sz="1154" b="1" u="sng" dirty="0">
                <a:latin typeface="ＭＳ Ｐ明朝" panose="02020600040205080304" pitchFamily="18" charset="-128"/>
                <a:ea typeface="ＭＳ Ｐ明朝" panose="02020600040205080304" pitchFamily="18" charset="-128"/>
              </a:rPr>
              <a:t>キャリア形成プログラムの策定</a:t>
            </a:r>
            <a:r>
              <a:rPr lang="ja-JP" altLang="en-US" sz="1154" dirty="0">
                <a:latin typeface="ＭＳ Ｐ明朝" panose="02020600040205080304" pitchFamily="18" charset="-128"/>
                <a:ea typeface="ＭＳ Ｐ明朝" panose="02020600040205080304" pitchFamily="18" charset="-128"/>
              </a:rPr>
              <a:t>を行うこととされている</a:t>
            </a:r>
          </a:p>
        </p:txBody>
      </p:sp>
      <p:cxnSp>
        <p:nvCxnSpPr>
          <p:cNvPr id="10" name="直線コネクタ 9"/>
          <p:cNvCxnSpPr/>
          <p:nvPr/>
        </p:nvCxnSpPr>
        <p:spPr>
          <a:xfrm flipV="1">
            <a:off x="4138601" y="3699341"/>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373424" y="5499456"/>
            <a:ext cx="4741956" cy="447558"/>
          </a:xfrm>
          <a:prstGeom prst="rect">
            <a:avLst/>
          </a:prstGeom>
        </p:spPr>
        <p:txBody>
          <a:bodyPr wrap="square">
            <a:spAutoFit/>
          </a:bodyPr>
          <a:lstStyle/>
          <a:p>
            <a:r>
              <a:rPr lang="ja-JP" altLang="en-US" sz="1154" spc="-9" dirty="0">
                <a:latin typeface="ＭＳ Ｐ明朝" panose="02020600040205080304" pitchFamily="18" charset="-128"/>
                <a:ea typeface="ＭＳ Ｐ明朝" panose="02020600040205080304" pitchFamily="18" charset="-128"/>
              </a:rPr>
              <a:t>都道府県知事は、</a:t>
            </a:r>
            <a:r>
              <a:rPr lang="ja-JP" altLang="en-US" sz="1154" b="1" u="sng" spc="-9" dirty="0">
                <a:latin typeface="ＭＳ Ｐ明朝" panose="02020600040205080304" pitchFamily="18" charset="-128"/>
                <a:ea typeface="ＭＳ Ｐ明朝" panose="02020600040205080304" pitchFamily="18" charset="-128"/>
              </a:rPr>
              <a:t>医師少数区域等における医師数の状況に配慮した上で</a:t>
            </a:r>
            <a:r>
              <a:rPr lang="ja-JP" altLang="en-US" sz="1154" spc="-9" dirty="0">
                <a:latin typeface="ＭＳ Ｐ明朝" panose="02020600040205080304" pitchFamily="18" charset="-128"/>
                <a:ea typeface="ＭＳ Ｐ明朝" panose="02020600040205080304" pitchFamily="18" charset="-128"/>
              </a:rPr>
              <a:t>、都道府県内の</a:t>
            </a:r>
            <a:r>
              <a:rPr lang="ja-JP" altLang="en-US" sz="1154" b="1" u="sng" spc="-9" dirty="0">
                <a:latin typeface="ＭＳ Ｐ明朝" panose="02020600040205080304" pitchFamily="18" charset="-128"/>
                <a:ea typeface="ＭＳ Ｐ明朝" panose="02020600040205080304" pitchFamily="18" charset="-128"/>
              </a:rPr>
              <a:t>臨床研修病院ごとの研修医の定員を定める</a:t>
            </a:r>
            <a:r>
              <a:rPr lang="ja-JP" altLang="en-US" sz="1154" spc="-9" dirty="0">
                <a:latin typeface="ＭＳ Ｐ明朝" panose="02020600040205080304" pitchFamily="18" charset="-128"/>
                <a:ea typeface="ＭＳ Ｐ明朝" panose="02020600040205080304" pitchFamily="18" charset="-128"/>
              </a:rPr>
              <a:t>こととされている</a:t>
            </a:r>
          </a:p>
        </p:txBody>
      </p:sp>
      <p:cxnSp>
        <p:nvCxnSpPr>
          <p:cNvPr id="12" name="直線コネクタ 11"/>
          <p:cNvCxnSpPr/>
          <p:nvPr/>
        </p:nvCxnSpPr>
        <p:spPr>
          <a:xfrm flipV="1">
            <a:off x="4128609" y="5726550"/>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373424" y="2688769"/>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都道府県は、地域医療支援事務として、都道府県内の</a:t>
            </a:r>
            <a:r>
              <a:rPr lang="ja-JP" altLang="en-US" sz="1154" b="1" u="sng" dirty="0">
                <a:latin typeface="ＭＳ Ｐ明朝" panose="02020600040205080304" pitchFamily="18" charset="-128"/>
                <a:ea typeface="ＭＳ Ｐ明朝" panose="02020600040205080304" pitchFamily="18" charset="-128"/>
              </a:rPr>
              <a:t>医師少数区域等における医療機関</a:t>
            </a:r>
            <a:r>
              <a:rPr lang="ja-JP" altLang="en-US" sz="1154" dirty="0">
                <a:latin typeface="ＭＳ Ｐ明朝" panose="02020600040205080304" pitchFamily="18" charset="-128"/>
                <a:ea typeface="ＭＳ Ｐ明朝" panose="02020600040205080304" pitchFamily="18" charset="-128"/>
              </a:rPr>
              <a:t>をはじめ、</a:t>
            </a:r>
            <a:r>
              <a:rPr lang="ja-JP" altLang="en-US" sz="1154" b="1" u="sng" dirty="0">
                <a:latin typeface="ＭＳ Ｐ明朝" panose="02020600040205080304" pitchFamily="18" charset="-128"/>
                <a:ea typeface="ＭＳ Ｐ明朝" panose="02020600040205080304" pitchFamily="18" charset="-128"/>
              </a:rPr>
              <a:t>医師確保が必要な医療機関で適切に医師が確保されること</a:t>
            </a:r>
            <a:r>
              <a:rPr lang="ja-JP" altLang="en-US" sz="1154" dirty="0">
                <a:latin typeface="ＭＳ Ｐ明朝" panose="02020600040205080304" pitchFamily="18" charset="-128"/>
                <a:ea typeface="ＭＳ Ｐ明朝" panose="02020600040205080304" pitchFamily="18" charset="-128"/>
              </a:rPr>
              <a:t>を目的とした</a:t>
            </a:r>
            <a:r>
              <a:rPr lang="ja-JP" altLang="en-US" sz="1154" b="1" u="sng" dirty="0">
                <a:latin typeface="ＭＳ Ｐ明朝" panose="02020600040205080304" pitchFamily="18" charset="-128"/>
                <a:ea typeface="ＭＳ Ｐ明朝" panose="02020600040205080304" pitchFamily="18" charset="-128"/>
              </a:rPr>
              <a:t>医師の派遣調整</a:t>
            </a:r>
            <a:r>
              <a:rPr lang="ja-JP" altLang="en-US" sz="1154" dirty="0">
                <a:latin typeface="ＭＳ Ｐ明朝" panose="02020600040205080304" pitchFamily="18" charset="-128"/>
                <a:ea typeface="ＭＳ Ｐ明朝" panose="02020600040205080304" pitchFamily="18" charset="-128"/>
              </a:rPr>
              <a:t>を行うこととされている</a:t>
            </a:r>
          </a:p>
        </p:txBody>
      </p:sp>
      <p:cxnSp>
        <p:nvCxnSpPr>
          <p:cNvPr id="14" name="直線コネクタ 13"/>
          <p:cNvCxnSpPr/>
          <p:nvPr/>
        </p:nvCxnSpPr>
        <p:spPr>
          <a:xfrm flipV="1">
            <a:off x="4138601" y="3021137"/>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373424" y="4044261"/>
            <a:ext cx="4741956" cy="625171"/>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都道府県は、</a:t>
            </a:r>
            <a:r>
              <a:rPr lang="ja-JP" altLang="en-US" sz="1154" b="1" u="sng" dirty="0">
                <a:latin typeface="ＭＳ Ｐ明朝" panose="02020600040205080304" pitchFamily="18" charset="-128"/>
                <a:ea typeface="ＭＳ Ｐ明朝" panose="02020600040205080304" pitchFamily="18" charset="-128"/>
              </a:rPr>
              <a:t>医師少数区域等に派遣される医師が勤務することとなる医療機関の勤務環境の改善の重要性に留意</a:t>
            </a:r>
            <a:r>
              <a:rPr lang="ja-JP" altLang="en-US" sz="1154" dirty="0">
                <a:latin typeface="ＭＳ Ｐ明朝" panose="02020600040205080304" pitchFamily="18" charset="-128"/>
                <a:ea typeface="ＭＳ Ｐ明朝" panose="02020600040205080304" pitchFamily="18" charset="-128"/>
              </a:rPr>
              <a:t>し、</a:t>
            </a:r>
            <a:r>
              <a:rPr lang="ja-JP" altLang="en-US" sz="1154" b="1" u="sng" dirty="0">
                <a:latin typeface="ＭＳ Ｐ明朝" panose="02020600040205080304" pitchFamily="18" charset="-128"/>
                <a:ea typeface="ＭＳ Ｐ明朝" panose="02020600040205080304" pitchFamily="18" charset="-128"/>
              </a:rPr>
              <a:t>医師派遣と連携した勤務環境改善支援</a:t>
            </a:r>
            <a:r>
              <a:rPr lang="ja-JP" altLang="en-US" sz="1154" dirty="0">
                <a:latin typeface="ＭＳ Ｐ明朝" panose="02020600040205080304" pitchFamily="18" charset="-128"/>
                <a:ea typeface="ＭＳ Ｐ明朝" panose="02020600040205080304" pitchFamily="18" charset="-128"/>
              </a:rPr>
              <a:t>を行うこととされている</a:t>
            </a:r>
          </a:p>
        </p:txBody>
      </p:sp>
      <p:cxnSp>
        <p:nvCxnSpPr>
          <p:cNvPr id="16" name="直線コネクタ 15"/>
          <p:cNvCxnSpPr/>
          <p:nvPr/>
        </p:nvCxnSpPr>
        <p:spPr>
          <a:xfrm flipV="1">
            <a:off x="4138601" y="4363688"/>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 xmlns:a16="http://schemas.microsoft.com/office/drawing/2014/main" id="{216FC505-303D-4B88-A69A-08DC3E083665}"/>
              </a:ext>
            </a:extLst>
          </p:cNvPr>
          <p:cNvSpPr txBox="1">
            <a:spLocks noChangeArrowheads="1"/>
          </p:cNvSpPr>
          <p:nvPr/>
        </p:nvSpPr>
        <p:spPr>
          <a:xfrm>
            <a:off x="-43580" y="535647"/>
            <a:ext cx="9145108" cy="381527"/>
          </a:xfrm>
          <a:prstGeom prst="rect">
            <a:avLst/>
          </a:prstGeom>
        </p:spPr>
        <p:style>
          <a:lnRef idx="1">
            <a:schemeClr val="accent1"/>
          </a:lnRef>
          <a:fillRef idx="2">
            <a:schemeClr val="accent1"/>
          </a:fillRef>
          <a:effectRef idx="1">
            <a:schemeClr val="accent1"/>
          </a:effectRef>
          <a:fontRef idx="minor">
            <a:schemeClr val="dk1"/>
          </a:fontRef>
        </p:style>
        <p:txBody>
          <a:bodyPr lIns="0" tIns="0" rIns="0" bIns="0" anchor="ctr" anchorCtr="1"/>
          <a:lstStyle/>
          <a:p>
            <a:pPr>
              <a:lnSpc>
                <a:spcPct val="160000"/>
              </a:lnSpc>
            </a:pPr>
            <a:r>
              <a:rPr lang="ja-JP" altLang="en-US" sz="1846" b="1" dirty="0">
                <a:latin typeface="Meiryo UI" panose="020B0604030504040204" pitchFamily="50" charset="-128"/>
                <a:ea typeface="Meiryo UI" panose="020B0604030504040204" pitchFamily="50" charset="-128"/>
              </a:rPr>
              <a:t>医師偏在指標を活用した医師偏在対策</a:t>
            </a:r>
            <a:endParaRPr lang="en-US" altLang="ja-JP" sz="1846"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6914" y="986996"/>
            <a:ext cx="8865504" cy="291170"/>
          </a:xfrm>
          <a:prstGeom prst="rect">
            <a:avLst/>
          </a:prstGeom>
          <a:noFill/>
          <a:ln>
            <a:solidFill>
              <a:schemeClr val="tx1"/>
            </a:solidFill>
            <a:prstDash val="sysDash"/>
          </a:ln>
        </p:spPr>
        <p:txBody>
          <a:bodyPr wrap="square" rtlCol="0">
            <a:spAutoFit/>
          </a:bodyPr>
          <a:lstStyle/>
          <a:p>
            <a:pPr marL="263776" indent="-263776">
              <a:buFont typeface="Wingdings" panose="05000000000000000000" pitchFamily="2" charset="2"/>
              <a:buChar char="n"/>
            </a:pPr>
            <a:r>
              <a:rPr kumimoji="1" lang="ja-JP" altLang="en-US" sz="1292" dirty="0"/>
              <a:t>改正法の施行後、医師偏在指標を活用した医師偏在対策として、主に以下のものが実施されることとなる。</a:t>
            </a:r>
          </a:p>
        </p:txBody>
      </p:sp>
      <p:sp>
        <p:nvSpPr>
          <p:cNvPr id="19" name="正方形/長方形 18"/>
          <p:cNvSpPr/>
          <p:nvPr/>
        </p:nvSpPr>
        <p:spPr>
          <a:xfrm>
            <a:off x="117678" y="2184873"/>
            <a:ext cx="3511300" cy="305468"/>
          </a:xfrm>
          <a:prstGeom prst="rect">
            <a:avLst/>
          </a:prstGeom>
          <a:solidFill>
            <a:schemeClr val="accent5">
              <a:lumMod val="40000"/>
              <a:lumOff val="60000"/>
            </a:schemeClr>
          </a:solidFill>
          <a:ln w="28575">
            <a:solidFill>
              <a:schemeClr val="tx1"/>
            </a:solidFill>
          </a:ln>
        </p:spPr>
        <p:txBody>
          <a:bodyPr wrap="square">
            <a:spAutoFit/>
          </a:bodyPr>
          <a:lstStyle/>
          <a:p>
            <a:r>
              <a:rPr lang="ja-JP" altLang="en-US" sz="1385" dirty="0"/>
              <a:t>医師少数区域、医師多数区域の設定</a:t>
            </a:r>
            <a:endParaRPr lang="en-US" altLang="ja-JP" sz="1385" dirty="0"/>
          </a:p>
        </p:txBody>
      </p:sp>
      <p:sp>
        <p:nvSpPr>
          <p:cNvPr id="20" name="正方形/長方形 19"/>
          <p:cNvSpPr/>
          <p:nvPr/>
        </p:nvSpPr>
        <p:spPr>
          <a:xfrm>
            <a:off x="619334" y="5574780"/>
            <a:ext cx="3519266" cy="305468"/>
          </a:xfrm>
          <a:prstGeom prst="rect">
            <a:avLst/>
          </a:prstGeom>
          <a:solidFill>
            <a:schemeClr val="accent4">
              <a:lumMod val="20000"/>
              <a:lumOff val="80000"/>
            </a:schemeClr>
          </a:solidFill>
          <a:ln w="28575">
            <a:solidFill>
              <a:schemeClr val="tx1"/>
            </a:solidFill>
          </a:ln>
        </p:spPr>
        <p:txBody>
          <a:bodyPr wrap="square">
            <a:spAutoFit/>
          </a:bodyPr>
          <a:lstStyle/>
          <a:p>
            <a:r>
              <a:rPr lang="ja-JP" altLang="en-US" sz="1385" dirty="0"/>
              <a:t>臨床研修病院の定員設定</a:t>
            </a:r>
            <a:endParaRPr lang="ja-JP" altLang="en-US" sz="1385" dirty="0">
              <a:latin typeface="ＭＳ Ｐ明朝" panose="02020600040205080304" pitchFamily="18" charset="-128"/>
              <a:ea typeface="ＭＳ Ｐ明朝" panose="02020600040205080304" pitchFamily="18" charset="-128"/>
            </a:endParaRPr>
          </a:p>
        </p:txBody>
      </p:sp>
      <p:sp>
        <p:nvSpPr>
          <p:cNvPr id="21" name="正方形/長方形 20"/>
          <p:cNvSpPr/>
          <p:nvPr/>
        </p:nvSpPr>
        <p:spPr>
          <a:xfrm>
            <a:off x="619336" y="2863152"/>
            <a:ext cx="3519265" cy="305468"/>
          </a:xfrm>
          <a:prstGeom prst="rect">
            <a:avLst/>
          </a:prstGeom>
          <a:solidFill>
            <a:schemeClr val="accent4">
              <a:lumMod val="20000"/>
              <a:lumOff val="80000"/>
            </a:schemeClr>
          </a:solidFill>
          <a:ln w="28575">
            <a:solidFill>
              <a:schemeClr val="tx1"/>
            </a:solidFill>
          </a:ln>
        </p:spPr>
        <p:txBody>
          <a:bodyPr wrap="square">
            <a:spAutoFit/>
          </a:bodyPr>
          <a:lstStyle/>
          <a:p>
            <a:r>
              <a:rPr lang="ja-JP" altLang="en-US" sz="1385" dirty="0"/>
              <a:t>都道府県内での医師の派遣調整</a:t>
            </a:r>
            <a:endParaRPr lang="en-US" altLang="ja-JP" sz="1385" dirty="0"/>
          </a:p>
        </p:txBody>
      </p:sp>
      <p:sp>
        <p:nvSpPr>
          <p:cNvPr id="22" name="正方形/長方形 21"/>
          <p:cNvSpPr/>
          <p:nvPr/>
        </p:nvSpPr>
        <p:spPr>
          <a:xfrm>
            <a:off x="117680" y="6253048"/>
            <a:ext cx="3511299" cy="518604"/>
          </a:xfrm>
          <a:prstGeom prst="rect">
            <a:avLst/>
          </a:prstGeom>
          <a:solidFill>
            <a:schemeClr val="accent5">
              <a:lumMod val="40000"/>
              <a:lumOff val="60000"/>
            </a:schemeClr>
          </a:solidFill>
          <a:ln w="28575">
            <a:solidFill>
              <a:schemeClr val="tx1"/>
            </a:solidFill>
          </a:ln>
        </p:spPr>
        <p:txBody>
          <a:bodyPr wrap="square">
            <a:spAutoFit/>
          </a:bodyPr>
          <a:lstStyle/>
          <a:p>
            <a:r>
              <a:rPr lang="ja-JP" altLang="en-US" sz="1385" dirty="0"/>
              <a:t>大学医学部における地域枠・地元枠の設定</a:t>
            </a:r>
            <a:endParaRPr lang="ja-JP" altLang="en-US" sz="1385" dirty="0">
              <a:latin typeface="ＭＳ Ｐ明朝" panose="02020600040205080304" pitchFamily="18" charset="-128"/>
              <a:ea typeface="ＭＳ Ｐ明朝" panose="02020600040205080304" pitchFamily="18" charset="-128"/>
            </a:endParaRPr>
          </a:p>
        </p:txBody>
      </p:sp>
      <p:sp>
        <p:nvSpPr>
          <p:cNvPr id="23" name="正方形/長方形 22"/>
          <p:cNvSpPr/>
          <p:nvPr/>
        </p:nvSpPr>
        <p:spPr>
          <a:xfrm>
            <a:off x="619336" y="3536982"/>
            <a:ext cx="3519265" cy="305468"/>
          </a:xfrm>
          <a:prstGeom prst="rect">
            <a:avLst/>
          </a:prstGeom>
          <a:solidFill>
            <a:schemeClr val="accent4">
              <a:lumMod val="20000"/>
              <a:lumOff val="80000"/>
            </a:schemeClr>
          </a:solidFill>
          <a:ln w="28575">
            <a:solidFill>
              <a:schemeClr val="tx1"/>
            </a:solidFill>
          </a:ln>
        </p:spPr>
        <p:txBody>
          <a:bodyPr wrap="square" anchor="ctr">
            <a:spAutoFit/>
          </a:bodyPr>
          <a:lstStyle/>
          <a:p>
            <a:r>
              <a:rPr lang="ja-JP" altLang="en-US" sz="1385" dirty="0"/>
              <a:t>キャリア形成プログラムの策定</a:t>
            </a:r>
            <a:endParaRPr lang="ja-JP" altLang="en-US" sz="1385" dirty="0">
              <a:latin typeface="ＭＳ Ｐ明朝" panose="02020600040205080304" pitchFamily="18" charset="-128"/>
              <a:ea typeface="ＭＳ Ｐ明朝" panose="02020600040205080304" pitchFamily="18" charset="-128"/>
            </a:endParaRPr>
          </a:p>
        </p:txBody>
      </p:sp>
      <p:cxnSp>
        <p:nvCxnSpPr>
          <p:cNvPr id="24" name="カギ線コネクタ 23"/>
          <p:cNvCxnSpPr>
            <a:endCxn id="23" idx="1"/>
          </p:cNvCxnSpPr>
          <p:nvPr/>
        </p:nvCxnSpPr>
        <p:spPr>
          <a:xfrm rot="16200000" flipH="1">
            <a:off x="-136425" y="2933956"/>
            <a:ext cx="1192699" cy="31882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117678" y="1514580"/>
            <a:ext cx="3511301" cy="305468"/>
          </a:xfrm>
          <a:prstGeom prst="rect">
            <a:avLst/>
          </a:prstGeom>
          <a:solidFill>
            <a:schemeClr val="accent5">
              <a:lumMod val="40000"/>
              <a:lumOff val="60000"/>
            </a:schemeClr>
          </a:solidFill>
          <a:ln w="28575">
            <a:solidFill>
              <a:schemeClr val="tx1"/>
            </a:solidFill>
          </a:ln>
        </p:spPr>
        <p:txBody>
          <a:bodyPr wrap="square">
            <a:spAutoFit/>
          </a:bodyPr>
          <a:lstStyle/>
          <a:p>
            <a:r>
              <a:rPr lang="ja-JP" altLang="en-US" sz="1385" dirty="0"/>
              <a:t>医師確保計画における目標医師数の設定</a:t>
            </a:r>
            <a:endParaRPr lang="ja-JP" altLang="en-US" sz="1385" dirty="0">
              <a:latin typeface="ＭＳ Ｐ明朝" panose="02020600040205080304" pitchFamily="18" charset="-128"/>
              <a:ea typeface="ＭＳ Ｐ明朝" panose="02020600040205080304" pitchFamily="18" charset="-128"/>
            </a:endParaRPr>
          </a:p>
        </p:txBody>
      </p:sp>
      <p:cxnSp>
        <p:nvCxnSpPr>
          <p:cNvPr id="26" name="カギ線コネクタ 25"/>
          <p:cNvCxnSpPr>
            <a:endCxn id="20" idx="1"/>
          </p:cNvCxnSpPr>
          <p:nvPr/>
        </p:nvCxnSpPr>
        <p:spPr>
          <a:xfrm rot="16200000" flipH="1">
            <a:off x="-529724" y="4574875"/>
            <a:ext cx="1979297" cy="3188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619336" y="4215251"/>
            <a:ext cx="3519265" cy="305468"/>
          </a:xfrm>
          <a:prstGeom prst="rect">
            <a:avLst/>
          </a:prstGeom>
          <a:solidFill>
            <a:schemeClr val="accent4">
              <a:lumMod val="20000"/>
              <a:lumOff val="80000"/>
            </a:schemeClr>
          </a:solidFill>
          <a:ln w="28575">
            <a:solidFill>
              <a:schemeClr val="tx1"/>
            </a:solidFill>
          </a:ln>
        </p:spPr>
        <p:txBody>
          <a:bodyPr wrap="square" anchor="ctr">
            <a:spAutoFit/>
          </a:bodyPr>
          <a:lstStyle/>
          <a:p>
            <a:r>
              <a:rPr lang="ja-JP" altLang="en-US" sz="1385" dirty="0"/>
              <a:t>医療機関の勤務環境の改善支援</a:t>
            </a:r>
          </a:p>
        </p:txBody>
      </p:sp>
      <p:cxnSp>
        <p:nvCxnSpPr>
          <p:cNvPr id="28" name="カギ線コネクタ 27"/>
          <p:cNvCxnSpPr/>
          <p:nvPr/>
        </p:nvCxnSpPr>
        <p:spPr>
          <a:xfrm rot="16200000" flipH="1">
            <a:off x="-258795" y="3513856"/>
            <a:ext cx="1437439" cy="31882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a:off x="300516" y="2778755"/>
            <a:ext cx="318820" cy="233790"/>
          </a:xfrm>
          <a:prstGeom prst="bentConnector3">
            <a:avLst>
              <a:gd name="adj1" fmla="val 4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4373424" y="4822395"/>
            <a:ext cx="4741956" cy="447558"/>
          </a:xfrm>
          <a:prstGeom prst="rect">
            <a:avLst/>
          </a:prstGeom>
        </p:spPr>
        <p:txBody>
          <a:bodyPr wrap="square">
            <a:spAutoFit/>
          </a:bodyPr>
          <a:lstStyle/>
          <a:p>
            <a:r>
              <a:rPr lang="ja-JP" altLang="en-US" sz="1154" dirty="0">
                <a:latin typeface="ＭＳ Ｐ明朝" panose="02020600040205080304" pitchFamily="18" charset="-128"/>
                <a:ea typeface="ＭＳ Ｐ明朝" panose="02020600040205080304" pitchFamily="18" charset="-128"/>
              </a:rPr>
              <a:t>厚生労働大臣は、</a:t>
            </a:r>
            <a:r>
              <a:rPr lang="ja-JP" altLang="en-US" sz="1154" b="1" u="sng" dirty="0">
                <a:latin typeface="ＭＳ Ｐ明朝" panose="02020600040205080304" pitchFamily="18" charset="-128"/>
                <a:ea typeface="ＭＳ Ｐ明朝" panose="02020600040205080304" pitchFamily="18" charset="-128"/>
              </a:rPr>
              <a:t>医師少数区域等における一定の勤務経験を通じた地域医療への知見を有する</a:t>
            </a:r>
            <a:r>
              <a:rPr lang="ja-JP" altLang="en-US" sz="1154" dirty="0">
                <a:latin typeface="ＭＳ Ｐ明朝" panose="02020600040205080304" pitchFamily="18" charset="-128"/>
                <a:ea typeface="ＭＳ Ｐ明朝" panose="02020600040205080304" pitchFamily="18" charset="-128"/>
              </a:rPr>
              <a:t>医師を認定することとされている</a:t>
            </a:r>
          </a:p>
        </p:txBody>
      </p:sp>
      <p:cxnSp>
        <p:nvCxnSpPr>
          <p:cNvPr id="31" name="直線コネクタ 30"/>
          <p:cNvCxnSpPr/>
          <p:nvPr/>
        </p:nvCxnSpPr>
        <p:spPr>
          <a:xfrm flipV="1">
            <a:off x="4128609" y="5042387"/>
            <a:ext cx="266673" cy="373"/>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19334" y="4893421"/>
            <a:ext cx="3519266" cy="518604"/>
          </a:xfrm>
          <a:prstGeom prst="rect">
            <a:avLst/>
          </a:prstGeom>
          <a:solidFill>
            <a:schemeClr val="accent4">
              <a:lumMod val="20000"/>
              <a:lumOff val="80000"/>
            </a:schemeClr>
          </a:solidFill>
          <a:ln w="28575">
            <a:solidFill>
              <a:schemeClr val="tx1"/>
            </a:solidFill>
          </a:ln>
        </p:spPr>
        <p:txBody>
          <a:bodyPr wrap="square">
            <a:spAutoFit/>
          </a:bodyPr>
          <a:lstStyle/>
          <a:p>
            <a:r>
              <a:rPr lang="ja-JP" altLang="en-US" sz="1385" dirty="0"/>
              <a:t>地域医療への知見を有する医師の大臣認定</a:t>
            </a:r>
            <a:endParaRPr lang="ja-JP" altLang="en-US" sz="1385" dirty="0">
              <a:latin typeface="ＭＳ Ｐ明朝" panose="02020600040205080304" pitchFamily="18" charset="-128"/>
              <a:ea typeface="ＭＳ Ｐ明朝" panose="02020600040205080304" pitchFamily="18" charset="-128"/>
            </a:endParaRPr>
          </a:p>
        </p:txBody>
      </p:sp>
      <p:cxnSp>
        <p:nvCxnSpPr>
          <p:cNvPr id="33" name="カギ線コネクタ 32"/>
          <p:cNvCxnSpPr>
            <a:endCxn id="32" idx="1"/>
          </p:cNvCxnSpPr>
          <p:nvPr/>
        </p:nvCxnSpPr>
        <p:spPr>
          <a:xfrm rot="16200000" flipH="1">
            <a:off x="-531110" y="3892130"/>
            <a:ext cx="1982070" cy="318820"/>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表 33"/>
          <p:cNvGraphicFramePr>
            <a:graphicFrameLocks noGrp="1"/>
          </p:cNvGraphicFramePr>
          <p:nvPr>
            <p:extLst>
              <p:ext uri="{D42A27DB-BD31-4B8C-83A1-F6EECF244321}">
                <p14:modId xmlns:p14="http://schemas.microsoft.com/office/powerpoint/2010/main" val="799768667"/>
              </p:ext>
            </p:extLst>
          </p:nvPr>
        </p:nvGraphicFramePr>
        <p:xfrm>
          <a:off x="6892638" y="386714"/>
          <a:ext cx="2034638" cy="506437"/>
        </p:xfrm>
        <a:graphic>
          <a:graphicData uri="http://schemas.openxmlformats.org/drawingml/2006/table">
            <a:tbl>
              <a:tblPr firstRow="1" bandRow="1">
                <a:tableStyleId>{5940675A-B579-460E-94D1-54222C63F5DA}</a:tableStyleId>
              </a:tblPr>
              <a:tblGrid>
                <a:gridCol w="2034638">
                  <a:extLst>
                    <a:ext uri="{9D8B030D-6E8A-4147-A177-3AD203B41FA5}">
                      <a16:colId xmlns="" xmlns:a16="http://schemas.microsoft.com/office/drawing/2014/main" val="20000"/>
                    </a:ext>
                  </a:extLst>
                </a:gridCol>
              </a:tblGrid>
              <a:tr h="506437">
                <a:tc>
                  <a:txBody>
                    <a:bodyPr/>
                    <a:lstStyle/>
                    <a:p>
                      <a:pPr>
                        <a:lnSpc>
                          <a:spcPts val="900"/>
                        </a:lnSpc>
                      </a:pPr>
                      <a:r>
                        <a:rPr kumimoji="1" lang="ja-JP" altLang="en-US" sz="700" dirty="0">
                          <a:latin typeface="+mn-ea"/>
                          <a:ea typeface="+mn-ea"/>
                        </a:rPr>
                        <a:t>医療従事者の需給に関する検討会</a:t>
                      </a:r>
                      <a:endParaRPr kumimoji="1" lang="en-US" altLang="ja-JP" sz="700" dirty="0">
                        <a:latin typeface="+mn-ea"/>
                        <a:ea typeface="+mn-ea"/>
                      </a:endParaRPr>
                    </a:p>
                    <a:p>
                      <a:pPr>
                        <a:lnSpc>
                          <a:spcPts val="900"/>
                        </a:lnSpc>
                      </a:pPr>
                      <a:r>
                        <a:rPr kumimoji="1" lang="ja-JP" altLang="en-US" sz="700" dirty="0">
                          <a:latin typeface="+mn-ea"/>
                          <a:ea typeface="+mn-ea"/>
                        </a:rPr>
                        <a:t>第</a:t>
                      </a:r>
                      <a:r>
                        <a:rPr kumimoji="1" lang="en-US" altLang="ja-JP" sz="700" dirty="0">
                          <a:latin typeface="+mn-ea"/>
                          <a:ea typeface="+mn-ea"/>
                        </a:rPr>
                        <a:t>22</a:t>
                      </a:r>
                      <a:r>
                        <a:rPr kumimoji="1" lang="ja-JP" altLang="en-US" sz="700" dirty="0">
                          <a:latin typeface="+mn-ea"/>
                          <a:ea typeface="+mn-ea"/>
                        </a:rPr>
                        <a:t>回　医師需給分科会（平成</a:t>
                      </a:r>
                      <a:r>
                        <a:rPr kumimoji="1" lang="en-US" altLang="ja-JP" sz="700" dirty="0">
                          <a:latin typeface="+mn-ea"/>
                          <a:ea typeface="+mn-ea"/>
                        </a:rPr>
                        <a:t>30</a:t>
                      </a:r>
                      <a:r>
                        <a:rPr kumimoji="1" lang="ja-JP" altLang="en-US" sz="700" dirty="0">
                          <a:latin typeface="+mn-ea"/>
                          <a:ea typeface="+mn-ea"/>
                        </a:rPr>
                        <a:t>年９月</a:t>
                      </a:r>
                      <a:r>
                        <a:rPr kumimoji="1" lang="en-US" altLang="ja-JP" sz="700" dirty="0">
                          <a:latin typeface="+mn-ea"/>
                          <a:ea typeface="+mn-ea"/>
                        </a:rPr>
                        <a:t>28</a:t>
                      </a:r>
                      <a:r>
                        <a:rPr kumimoji="1" lang="ja-JP" altLang="en-US" sz="700" dirty="0">
                          <a:latin typeface="+mn-ea"/>
                          <a:ea typeface="+mn-ea"/>
                        </a:rPr>
                        <a:t>日）</a:t>
                      </a:r>
                      <a:endParaRPr kumimoji="1" lang="en-US" altLang="ja-JP" sz="700" dirty="0">
                        <a:latin typeface="+mn-ea"/>
                        <a:ea typeface="+mn-ea"/>
                      </a:endParaRPr>
                    </a:p>
                    <a:p>
                      <a:pPr>
                        <a:lnSpc>
                          <a:spcPts val="900"/>
                        </a:lnSpc>
                      </a:pPr>
                      <a:r>
                        <a:rPr kumimoji="1" lang="ja-JP" altLang="en-US" sz="700" dirty="0">
                          <a:latin typeface="+mn-ea"/>
                          <a:ea typeface="+mn-ea"/>
                        </a:rPr>
                        <a:t>資料２－１（抜粋）</a:t>
                      </a:r>
                    </a:p>
                  </a:txBody>
                  <a:tcPr marL="84406" marR="84406" marT="42203" marB="42203" anchor="ctr">
                    <a:solidFill>
                      <a:schemeClr val="bg1"/>
                    </a:solidFill>
                  </a:tcPr>
                </a:tc>
                <a:extLst>
                  <a:ext uri="{0D108BD9-81ED-4DB2-BD59-A6C34878D82A}">
                    <a16:rowId xmlns="" xmlns:a16="http://schemas.microsoft.com/office/drawing/2014/main" val="10000"/>
                  </a:ext>
                </a:extLst>
              </a:tr>
            </a:tbl>
          </a:graphicData>
        </a:graphic>
      </p:graphicFrame>
      <p:sp>
        <p:nvSpPr>
          <p:cNvPr id="36"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7" name="タイトル 1">
            <a:extLst>
              <a:ext uri="{FF2B5EF4-FFF2-40B4-BE49-F238E27FC236}">
                <a16:creationId xmlns="" xmlns:a16="http://schemas.microsoft.com/office/drawing/2014/main" id="{30BE5A27-A407-4A14-A9BE-5866682C3C6B}"/>
              </a:ext>
            </a:extLst>
          </p:cNvPr>
          <p:cNvSpPr txBox="1">
            <a:spLocks/>
          </p:cNvSpPr>
          <p:nvPr/>
        </p:nvSpPr>
        <p:spPr>
          <a:xfrm>
            <a:off x="257135" y="-10638"/>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医師確保計画関係資料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003346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solidFill>
                  <a:schemeClr val="tx1"/>
                </a:solidFill>
              </a:rPr>
              <a:pPr/>
              <a:t>41</a:t>
            </a:fld>
            <a:endParaRPr lang="ja-JP" altLang="en-US" dirty="0">
              <a:solidFill>
                <a:schemeClr val="tx1"/>
              </a:solidFill>
            </a:endParaRPr>
          </a:p>
        </p:txBody>
      </p:sp>
      <p:cxnSp>
        <p:nvCxnSpPr>
          <p:cNvPr id="5" name="直線コネクタ 4"/>
          <p:cNvCxnSpPr/>
          <p:nvPr/>
        </p:nvCxnSpPr>
        <p:spPr>
          <a:xfrm>
            <a:off x="1859411" y="2494003"/>
            <a:ext cx="0" cy="132975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1847530" y="3967474"/>
            <a:ext cx="7163140" cy="281349"/>
          </a:xfrm>
          <a:prstGeom prst="roundRect">
            <a:avLst>
              <a:gd name="adj" fmla="val 10346"/>
            </a:avLst>
          </a:prstGeom>
          <a:solidFill>
            <a:srgbClr val="CCCCFF"/>
          </a:solidFill>
          <a:ln w="381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844078">
              <a:defRPr/>
            </a:pPr>
            <a:r>
              <a:rPr lang="ja-JP" altLang="en-US" sz="1292" u="sng" dirty="0">
                <a:solidFill>
                  <a:prstClr val="black"/>
                </a:solidFill>
                <a:latin typeface="ＭＳ ゴシック" panose="020B0609070205080204" pitchFamily="49" charset="-128"/>
                <a:ea typeface="ＭＳ ゴシック" panose="020B0609070205080204" pitchFamily="49" charset="-128"/>
              </a:rPr>
              <a:t>月の上限を超える場合の面接指導と就業上の措置（</a:t>
            </a:r>
            <a:r>
              <a:rPr lang="ja-JP" altLang="en-US" sz="1292" dirty="0">
                <a:solidFill>
                  <a:prstClr val="black"/>
                </a:solidFill>
                <a:latin typeface="ＭＳ ゴシック" panose="020B0609070205080204" pitchFamily="49" charset="-128"/>
                <a:ea typeface="ＭＳ ゴシック" panose="020B0609070205080204" pitchFamily="49" charset="-128"/>
              </a:rPr>
              <a:t>いわゆるﾄﾞｸﾀｰｽﾄｯﾌﾟ）</a:t>
            </a:r>
          </a:p>
        </p:txBody>
      </p:sp>
      <p:sp>
        <p:nvSpPr>
          <p:cNvPr id="7" name="正方形/長方形 6"/>
          <p:cNvSpPr/>
          <p:nvPr/>
        </p:nvSpPr>
        <p:spPr>
          <a:xfrm>
            <a:off x="4275170" y="1939657"/>
            <a:ext cx="474606" cy="184322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p:txBody>
      </p:sp>
      <p:sp>
        <p:nvSpPr>
          <p:cNvPr id="8" name="正方形/長方形 7"/>
          <p:cNvSpPr/>
          <p:nvPr/>
        </p:nvSpPr>
        <p:spPr>
          <a:xfrm>
            <a:off x="3502547" y="1939657"/>
            <a:ext cx="725614" cy="185791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Ｂ：地域医療確保暫定特例水準</a:t>
            </a:r>
            <a:r>
              <a:rPr lang="en-US" altLang="ja-JP" sz="1015" dirty="0">
                <a:solidFill>
                  <a:prstClr val="white"/>
                </a:solidFill>
                <a:latin typeface="ＭＳ ゴシック" panose="020B0609070205080204" pitchFamily="49" charset="-128"/>
                <a:ea typeface="ＭＳ ゴシック" panose="020B0609070205080204" pitchFamily="49" charset="-128"/>
              </a:rPr>
              <a:t>(</a:t>
            </a:r>
            <a:r>
              <a:rPr lang="ja-JP" altLang="en-US" sz="1015" dirty="0">
                <a:solidFill>
                  <a:prstClr val="white"/>
                </a:solidFill>
                <a:latin typeface="ＭＳ ゴシック" panose="020B0609070205080204" pitchFamily="49" charset="-128"/>
                <a:ea typeface="ＭＳ ゴシック" panose="020B0609070205080204" pitchFamily="49" charset="-128"/>
              </a:rPr>
              <a:t>医療機関を特定</a:t>
            </a:r>
            <a:r>
              <a:rPr lang="en-US" altLang="ja-JP" sz="1015" dirty="0">
                <a:solidFill>
                  <a:prstClr val="white"/>
                </a:solidFill>
                <a:latin typeface="ＭＳ ゴシック" panose="020B0609070205080204" pitchFamily="49" charset="-128"/>
                <a:ea typeface="ＭＳ ゴシック" panose="020B0609070205080204" pitchFamily="49" charset="-128"/>
              </a:rPr>
              <a:t>)</a:t>
            </a:r>
          </a:p>
        </p:txBody>
      </p:sp>
      <p:sp>
        <p:nvSpPr>
          <p:cNvPr id="9" name="テキスト ボックス 8"/>
          <p:cNvSpPr txBox="1"/>
          <p:nvPr/>
        </p:nvSpPr>
        <p:spPr>
          <a:xfrm>
            <a:off x="8246193" y="1462179"/>
            <a:ext cx="904172" cy="518412"/>
          </a:xfrm>
          <a:prstGeom prst="rect">
            <a:avLst/>
          </a:prstGeom>
          <a:noFill/>
        </p:spPr>
        <p:txBody>
          <a:bodyPr wrap="square" rtlCol="0">
            <a:spAutoFit/>
          </a:bodyPr>
          <a:lstStyle/>
          <a:p>
            <a:pPr defTabSz="422041">
              <a:defRPr/>
            </a:pP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将来に向けて縮減方向</a:t>
            </a:r>
          </a:p>
        </p:txBody>
      </p:sp>
      <p:sp>
        <p:nvSpPr>
          <p:cNvPr id="10" name="テキスト ボックス 9"/>
          <p:cNvSpPr txBox="1"/>
          <p:nvPr/>
        </p:nvSpPr>
        <p:spPr>
          <a:xfrm>
            <a:off x="1877487" y="1134395"/>
            <a:ext cx="5187892" cy="262829"/>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algn="ctr" defTabSz="422041">
              <a:defRPr/>
            </a:pPr>
            <a:r>
              <a:rPr kumimoji="1" lang="en-US" altLang="ja-JP" sz="1108" dirty="0">
                <a:solidFill>
                  <a:prstClr val="black"/>
                </a:solidFill>
                <a:latin typeface="ＭＳ ゴシック" panose="020B0609070205080204" pitchFamily="49" charset="-128"/>
                <a:ea typeface="ＭＳ ゴシック" panose="020B0609070205080204" pitchFamily="49" charset="-128"/>
              </a:rPr>
              <a:t>2024</a:t>
            </a:r>
            <a:r>
              <a:rPr kumimoji="1" lang="ja-JP" altLang="en-US" sz="1108" dirty="0">
                <a:solidFill>
                  <a:prstClr val="black"/>
                </a:solidFill>
                <a:latin typeface="ＭＳ ゴシック" panose="020B0609070205080204" pitchFamily="49" charset="-128"/>
                <a:ea typeface="ＭＳ ゴシック" panose="020B0609070205080204" pitchFamily="49" charset="-128"/>
              </a:rPr>
              <a:t>年４月～</a:t>
            </a:r>
          </a:p>
        </p:txBody>
      </p:sp>
      <p:sp>
        <p:nvSpPr>
          <p:cNvPr id="11" name="テキスト ボックス 10"/>
          <p:cNvSpPr txBox="1"/>
          <p:nvPr/>
        </p:nvSpPr>
        <p:spPr>
          <a:xfrm>
            <a:off x="1774458" y="2297239"/>
            <a:ext cx="1696625" cy="660437"/>
          </a:xfrm>
          <a:prstGeom prst="rect">
            <a:avLst/>
          </a:prstGeom>
          <a:noFill/>
        </p:spPr>
        <p:txBody>
          <a:bodyPr wrap="square" rtlCol="0">
            <a:spAutoFit/>
          </a:bodyPr>
          <a:lstStyle/>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960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p>
          <a:p>
            <a:pPr algn="ctr" defTabSz="422041">
              <a:defRPr/>
            </a:pPr>
            <a:endParaRPr kumimoji="1" lang="ja-JP" altLang="en-US" sz="923" dirty="0">
              <a:solidFill>
                <a:srgbClr val="FF0000"/>
              </a:solidFill>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2752328" y="1473232"/>
            <a:ext cx="1488752" cy="518412"/>
          </a:xfrm>
          <a:prstGeom prst="rect">
            <a:avLst/>
          </a:prstGeom>
          <a:noFill/>
        </p:spPr>
        <p:txBody>
          <a:bodyPr wrap="square" rtlCol="0">
            <a:spAutoFit/>
          </a:bodyPr>
          <a:lstStyle/>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1,860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p>
        </p:txBody>
      </p:sp>
      <p:cxnSp>
        <p:nvCxnSpPr>
          <p:cNvPr id="13" name="直線コネクタ 12"/>
          <p:cNvCxnSpPr/>
          <p:nvPr/>
        </p:nvCxnSpPr>
        <p:spPr>
          <a:xfrm>
            <a:off x="1660862" y="1053151"/>
            <a:ext cx="3462" cy="527332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281731" y="2926795"/>
            <a:ext cx="1254789" cy="853556"/>
            <a:chOff x="3750339" y="3417696"/>
            <a:chExt cx="1586667" cy="931833"/>
          </a:xfrm>
          <a:solidFill>
            <a:srgbClr val="CCFFFF"/>
          </a:solidFill>
        </p:grpSpPr>
        <p:sp>
          <p:nvSpPr>
            <p:cNvPr id="15" name="正方形/長方形 14"/>
            <p:cNvSpPr/>
            <p:nvPr/>
          </p:nvSpPr>
          <p:spPr>
            <a:xfrm>
              <a:off x="3750339" y="3825338"/>
              <a:ext cx="816054" cy="5241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ＭＳ ゴシック" panose="020B0609070205080204" pitchFamily="49" charset="-128"/>
                <a:ea typeface="ＭＳ ゴシック" panose="020B0609070205080204" pitchFamily="49" charset="-128"/>
              </a:endParaRPr>
            </a:p>
          </p:txBody>
        </p:sp>
        <p:sp>
          <p:nvSpPr>
            <p:cNvPr id="16" name="正方形/長方形 15"/>
            <p:cNvSpPr/>
            <p:nvPr/>
          </p:nvSpPr>
          <p:spPr>
            <a:xfrm>
              <a:off x="4520952" y="3417696"/>
              <a:ext cx="816054" cy="931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a:solidFill>
                  <a:prstClr val="white"/>
                </a:solidFill>
                <a:latin typeface="ＭＳ ゴシック" panose="020B0609070205080204" pitchFamily="49" charset="-128"/>
                <a:ea typeface="ＭＳ ゴシック" panose="020B0609070205080204" pitchFamily="49" charset="-128"/>
              </a:endParaRPr>
            </a:p>
          </p:txBody>
        </p:sp>
      </p:grpSp>
      <p:sp>
        <p:nvSpPr>
          <p:cNvPr id="17" name="正方形/長方形 16"/>
          <p:cNvSpPr/>
          <p:nvPr/>
        </p:nvSpPr>
        <p:spPr>
          <a:xfrm>
            <a:off x="186765" y="3311600"/>
            <a:ext cx="3552156" cy="604328"/>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（原則）</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１か月</a:t>
            </a:r>
            <a:r>
              <a:rPr kumimoji="1" lang="en-US" altLang="ja-JP" sz="1015" dirty="0">
                <a:solidFill>
                  <a:prstClr val="black"/>
                </a:solidFill>
                <a:latin typeface="ＭＳ ゴシック" panose="020B0609070205080204" pitchFamily="49" charset="-128"/>
                <a:ea typeface="ＭＳ ゴシック" panose="020B0609070205080204" pitchFamily="49" charset="-128"/>
              </a:rPr>
              <a:t>45</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１年</a:t>
            </a:r>
            <a:r>
              <a:rPr kumimoji="1" lang="en-US" altLang="ja-JP" sz="1015" dirty="0">
                <a:solidFill>
                  <a:prstClr val="black"/>
                </a:solidFill>
                <a:latin typeface="ＭＳ ゴシック" panose="020B0609070205080204" pitchFamily="49" charset="-128"/>
                <a:ea typeface="ＭＳ ゴシック" panose="020B0609070205080204" pitchFamily="49" charset="-128"/>
              </a:rPr>
              <a:t>360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　　</a:t>
            </a:r>
            <a:r>
              <a:rPr kumimoji="1" lang="en-US" altLang="ja-JP" sz="1015" dirty="0">
                <a:solidFill>
                  <a:prstClr val="black"/>
                </a:solidFill>
                <a:latin typeface="ＭＳ ゴシック" panose="020B0609070205080204" pitchFamily="49" charset="-128"/>
                <a:ea typeface="ＭＳ ゴシック" panose="020B0609070205080204" pitchFamily="49" charset="-128"/>
              </a:rPr>
              <a:t>※</a:t>
            </a:r>
            <a:r>
              <a:rPr kumimoji="1" lang="ja-JP" altLang="en-US" sz="1015" dirty="0">
                <a:solidFill>
                  <a:prstClr val="black"/>
                </a:solidFill>
                <a:latin typeface="ＭＳ ゴシック" panose="020B0609070205080204" pitchFamily="49" charset="-128"/>
                <a:ea typeface="ＭＳ ゴシック" panose="020B0609070205080204" pitchFamily="49" charset="-128"/>
              </a:rPr>
              <a:t>この（原則）については医師も同様。</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292918" y="1550561"/>
            <a:ext cx="1422228" cy="1185709"/>
          </a:xfrm>
          <a:prstGeom prst="rect">
            <a:avLst/>
          </a:prstGeom>
          <a:noFill/>
        </p:spPr>
        <p:txBody>
          <a:bodyPr wrap="square" rtlCol="0">
            <a:spAutoFit/>
          </a:bodyPr>
          <a:lstStyle/>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（例外）</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・年</a:t>
            </a:r>
            <a:r>
              <a:rPr kumimoji="1" lang="en-US" altLang="ja-JP" sz="1015" dirty="0">
                <a:solidFill>
                  <a:prstClr val="black"/>
                </a:solidFill>
                <a:latin typeface="ＭＳ ゴシック" panose="020B0609070205080204" pitchFamily="49" charset="-128"/>
                <a:ea typeface="ＭＳ ゴシック" panose="020B0609070205080204" pitchFamily="49" charset="-128"/>
              </a:rPr>
              <a:t>720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・複数月平均</a:t>
            </a:r>
            <a:r>
              <a:rPr kumimoji="1" lang="en-US" altLang="ja-JP" sz="1015" dirty="0">
                <a:solidFill>
                  <a:prstClr val="black"/>
                </a:solidFill>
                <a:latin typeface="ＭＳ ゴシック" panose="020B0609070205080204" pitchFamily="49" charset="-128"/>
                <a:ea typeface="ＭＳ ゴシック" panose="020B0609070205080204" pitchFamily="49" charset="-128"/>
              </a:rPr>
              <a:t>80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時間（休日労働含む）</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・月</a:t>
            </a:r>
            <a:r>
              <a:rPr kumimoji="1" lang="en-US" altLang="ja-JP" sz="1015" dirty="0">
                <a:solidFill>
                  <a:prstClr val="black"/>
                </a:solidFill>
                <a:latin typeface="ＭＳ ゴシック" panose="020B0609070205080204" pitchFamily="49" charset="-128"/>
                <a:ea typeface="ＭＳ ゴシック" panose="020B0609070205080204" pitchFamily="49" charset="-128"/>
              </a:rPr>
              <a:t>100</a:t>
            </a:r>
            <a:r>
              <a:rPr kumimoji="1" lang="ja-JP" altLang="en-US" sz="1015" dirty="0">
                <a:solidFill>
                  <a:prstClr val="black"/>
                </a:solidFill>
                <a:latin typeface="ＭＳ ゴシック" panose="020B0609070205080204" pitchFamily="49" charset="-128"/>
                <a:ea typeface="ＭＳ ゴシック" panose="020B0609070205080204" pitchFamily="49" charset="-128"/>
              </a:rPr>
              <a:t>時間未満</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（休日労働含む）</a:t>
            </a: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ja-JP" altLang="en-US" sz="1015" dirty="0">
                <a:solidFill>
                  <a:prstClr val="black"/>
                </a:solidFill>
                <a:latin typeface="ＭＳ ゴシック" panose="020B0609070205080204" pitchFamily="49" charset="-128"/>
                <a:ea typeface="ＭＳ ゴシック" panose="020B0609070205080204" pitchFamily="49" charset="-128"/>
              </a:rPr>
              <a:t>年間６か月まで</a:t>
            </a:r>
          </a:p>
        </p:txBody>
      </p:sp>
      <p:cxnSp>
        <p:nvCxnSpPr>
          <p:cNvPr id="19" name="直線矢印コネクタ 18"/>
          <p:cNvCxnSpPr/>
          <p:nvPr/>
        </p:nvCxnSpPr>
        <p:spPr>
          <a:xfrm>
            <a:off x="1307264" y="2555061"/>
            <a:ext cx="0" cy="2554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829060" y="2761643"/>
            <a:ext cx="1642023" cy="10308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Ａ：診療従事勤務医に</a:t>
            </a:r>
            <a:r>
              <a:rPr lang="en-US" altLang="ja-JP" sz="1292" dirty="0">
                <a:solidFill>
                  <a:prstClr val="white"/>
                </a:solidFill>
                <a:latin typeface="ＭＳ ゴシック" panose="020B0609070205080204" pitchFamily="49" charset="-128"/>
                <a:ea typeface="ＭＳ ゴシック" panose="020B0609070205080204" pitchFamily="49" charset="-128"/>
              </a:rPr>
              <a:t>2024</a:t>
            </a:r>
            <a:r>
              <a:rPr lang="ja-JP" altLang="en-US" sz="1292" dirty="0">
                <a:solidFill>
                  <a:prstClr val="white"/>
                </a:solidFill>
                <a:latin typeface="ＭＳ ゴシック" panose="020B0609070205080204" pitchFamily="49" charset="-128"/>
                <a:ea typeface="ＭＳ ゴシック" panose="020B0609070205080204" pitchFamily="49" charset="-128"/>
              </a:rPr>
              <a:t>年度以降適用される水準</a:t>
            </a:r>
            <a:endParaRPr lang="en-US" altLang="ja-JP" sz="1292" dirty="0">
              <a:solidFill>
                <a:prstClr val="white"/>
              </a:solidFill>
              <a:latin typeface="ＭＳ ゴシック" panose="020B0609070205080204" pitchFamily="49" charset="-128"/>
              <a:ea typeface="ＭＳ ゴシック" panose="020B0609070205080204" pitchFamily="49" charset="-128"/>
            </a:endParaRPr>
          </a:p>
        </p:txBody>
      </p:sp>
      <p:sp>
        <p:nvSpPr>
          <p:cNvPr id="21" name="角丸四角形 20"/>
          <p:cNvSpPr/>
          <p:nvPr/>
        </p:nvSpPr>
        <p:spPr>
          <a:xfrm>
            <a:off x="1843582" y="4423212"/>
            <a:ext cx="1595123" cy="1942906"/>
          </a:xfrm>
          <a:prstGeom prst="roundRect">
            <a:avLst>
              <a:gd name="adj" fmla="val 654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endParaRPr kumimoji="1" lang="en-US" altLang="ja-JP" sz="1015" b="1"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en-US" altLang="ja-JP" sz="1015" b="1"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ja-JP" altLang="en-US" sz="1015" b="1" dirty="0">
              <a:solidFill>
                <a:prstClr val="black"/>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1881994" y="5743689"/>
            <a:ext cx="1607995" cy="560923"/>
          </a:xfrm>
          <a:prstGeom prst="rect">
            <a:avLst/>
          </a:prstGeom>
          <a:noFill/>
        </p:spPr>
        <p:txBody>
          <a:bodyPr wrap="square" rtlCol="0">
            <a:spAutoFit/>
          </a:bodyPr>
          <a:lstStyle/>
          <a:p>
            <a:pPr defTabSz="844083">
              <a:defRPr/>
            </a:pPr>
            <a:r>
              <a:rPr kumimoji="1" lang="en-US" altLang="ja-JP" sz="1015" dirty="0">
                <a:solidFill>
                  <a:prstClr val="black"/>
                </a:solidFill>
                <a:latin typeface="ＭＳ ゴシック" panose="020B0609070205080204" pitchFamily="49" charset="-128"/>
                <a:ea typeface="ＭＳ ゴシック" panose="020B0609070205080204" pitchFamily="49" charset="-128"/>
              </a:rPr>
              <a:t>※</a:t>
            </a:r>
            <a:r>
              <a:rPr kumimoji="1" lang="ja-JP" altLang="en-US" sz="1015" dirty="0">
                <a:solidFill>
                  <a:prstClr val="black"/>
                </a:solidFill>
                <a:latin typeface="ＭＳ ゴシック" panose="020B0609070205080204" pitchFamily="49" charset="-128"/>
                <a:ea typeface="ＭＳ ゴシック" panose="020B0609070205080204" pitchFamily="49" charset="-128"/>
              </a:rPr>
              <a:t>実際に定める３６協定の上限時間数が一般則を超えない場合を除く。</a:t>
            </a:r>
          </a:p>
        </p:txBody>
      </p:sp>
      <p:sp>
        <p:nvSpPr>
          <p:cNvPr id="23" name="角丸四角形 22"/>
          <p:cNvSpPr/>
          <p:nvPr/>
        </p:nvSpPr>
        <p:spPr>
          <a:xfrm>
            <a:off x="8364893" y="4418079"/>
            <a:ext cx="747039" cy="1939970"/>
          </a:xfrm>
          <a:prstGeom prst="roundRect">
            <a:avLst>
              <a:gd name="adj" fmla="val 8788"/>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時間・勤務間インターバル９時間の確保・代償休息のセット（義務）</a:t>
            </a:r>
          </a:p>
        </p:txBody>
      </p:sp>
      <p:sp>
        <p:nvSpPr>
          <p:cNvPr id="24" name="加算 23"/>
          <p:cNvSpPr/>
          <p:nvPr/>
        </p:nvSpPr>
        <p:spPr>
          <a:xfrm>
            <a:off x="8552371" y="4209707"/>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25" name="角丸四角形 24"/>
          <p:cNvSpPr/>
          <p:nvPr/>
        </p:nvSpPr>
        <p:spPr>
          <a:xfrm>
            <a:off x="4319419" y="4435023"/>
            <a:ext cx="987813" cy="2179620"/>
          </a:xfrm>
          <a:prstGeom prst="roundRect">
            <a:avLst>
              <a:gd name="adj" fmla="val 7514"/>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時間・勤務間インターバル９時間の確保・代償休息のセット（義務）</a:t>
            </a:r>
            <a:endParaRPr kumimoji="1" lang="en-US" altLang="ja-JP" sz="1015" b="1" dirty="0">
              <a:solidFill>
                <a:prstClr val="black"/>
              </a:solidFill>
              <a:latin typeface="ＭＳ ゴシック" panose="020B0609070205080204" pitchFamily="49" charset="-128"/>
              <a:ea typeface="ＭＳ ゴシック" panose="020B0609070205080204" pitchFamily="49" charset="-128"/>
            </a:endParaRPr>
          </a:p>
          <a:p>
            <a:pPr defTabSz="844083">
              <a:defRPr/>
            </a:pPr>
            <a:endParaRPr kumimoji="1" lang="en-US" altLang="ja-JP" sz="1015" dirty="0">
              <a:solidFill>
                <a:prstClr val="black"/>
              </a:solidFill>
              <a:latin typeface="ＭＳ ゴシック" panose="020B0609070205080204" pitchFamily="49" charset="-128"/>
              <a:ea typeface="ＭＳ ゴシック" panose="020B0609070205080204" pitchFamily="49" charset="-128"/>
            </a:endParaRPr>
          </a:p>
          <a:p>
            <a:pPr defTabSz="844083">
              <a:defRPr/>
            </a:pPr>
            <a:r>
              <a:rPr kumimoji="1" lang="en-US" altLang="ja-JP" sz="831" dirty="0">
                <a:solidFill>
                  <a:prstClr val="black"/>
                </a:solidFill>
                <a:latin typeface="ＭＳ ゴシック" panose="020B0609070205080204" pitchFamily="49" charset="-128"/>
                <a:ea typeface="ＭＳ ゴシック" panose="020B0609070205080204" pitchFamily="49" charset="-128"/>
              </a:rPr>
              <a:t>※</a:t>
            </a:r>
            <a:r>
              <a:rPr kumimoji="1" lang="ja-JP" altLang="en-US" sz="831" dirty="0">
                <a:solidFill>
                  <a:prstClr val="black"/>
                </a:solidFill>
                <a:latin typeface="ＭＳ ゴシック" panose="020B0609070205080204" pitchFamily="49" charset="-128"/>
                <a:ea typeface="ＭＳ ゴシック" panose="020B0609070205080204" pitchFamily="49" charset="-128"/>
              </a:rPr>
              <a:t>初期研修医については連続勤務時間制限を強化して徹底（代償休息不要）</a:t>
            </a:r>
          </a:p>
        </p:txBody>
      </p:sp>
      <p:sp>
        <p:nvSpPr>
          <p:cNvPr id="26" name="正方形/長方形 25"/>
          <p:cNvSpPr/>
          <p:nvPr/>
        </p:nvSpPr>
        <p:spPr>
          <a:xfrm>
            <a:off x="7380597" y="2776209"/>
            <a:ext cx="907562" cy="103089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39">
              <a:defRPr/>
            </a:pPr>
            <a:r>
              <a:rPr lang="ja-JP" altLang="en-US" sz="1846" dirty="0">
                <a:solidFill>
                  <a:prstClr val="white"/>
                </a:solidFill>
                <a:latin typeface="ＭＳ ゴシック" panose="020B0609070205080204" pitchFamily="49" charset="-128"/>
                <a:ea typeface="ＭＳ ゴシック" panose="020B0609070205080204" pitchFamily="49" charset="-128"/>
              </a:rPr>
              <a:t>Ａ</a:t>
            </a:r>
            <a:endParaRPr lang="en-US" altLang="ja-JP" sz="1846" dirty="0">
              <a:solidFill>
                <a:prstClr val="white"/>
              </a:solidFill>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a:xfrm>
            <a:off x="7357579" y="1047190"/>
            <a:ext cx="1752195" cy="603820"/>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algn="ctr" defTabSz="422041">
              <a:defRPr/>
            </a:pPr>
            <a:r>
              <a:rPr kumimoji="1" lang="ja-JP" altLang="en-US" sz="1108" dirty="0">
                <a:solidFill>
                  <a:prstClr val="black"/>
                </a:solidFill>
                <a:latin typeface="ＭＳ ゴシック" panose="020B0609070205080204" pitchFamily="49" charset="-128"/>
                <a:ea typeface="ＭＳ ゴシック" panose="020B0609070205080204" pitchFamily="49" charset="-128"/>
              </a:rPr>
              <a:t>将来</a:t>
            </a:r>
            <a:endParaRPr kumimoji="1" lang="en-US" altLang="ja-JP" sz="1108" dirty="0">
              <a:solidFill>
                <a:prstClr val="black"/>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1108" dirty="0">
                <a:solidFill>
                  <a:prstClr val="black"/>
                </a:solidFill>
                <a:latin typeface="ＭＳ ゴシック" panose="020B0609070205080204" pitchFamily="49" charset="-128"/>
                <a:ea typeface="ＭＳ ゴシック" panose="020B0609070205080204" pitchFamily="49" charset="-128"/>
              </a:rPr>
              <a:t>（暫定特例水準の解消（＝</a:t>
            </a:r>
            <a:r>
              <a:rPr kumimoji="1" lang="en-US" altLang="ja-JP" sz="1108" dirty="0">
                <a:solidFill>
                  <a:prstClr val="black"/>
                </a:solidFill>
                <a:latin typeface="ＭＳ ゴシック" panose="020B0609070205080204" pitchFamily="49" charset="-128"/>
                <a:ea typeface="ＭＳ ゴシック" panose="020B0609070205080204" pitchFamily="49" charset="-128"/>
              </a:rPr>
              <a:t>2035</a:t>
            </a:r>
            <a:r>
              <a:rPr kumimoji="1" lang="ja-JP" altLang="en-US" sz="1108" dirty="0">
                <a:solidFill>
                  <a:prstClr val="black"/>
                </a:solidFill>
                <a:latin typeface="ＭＳ ゴシック" panose="020B0609070205080204" pitchFamily="49" charset="-128"/>
                <a:ea typeface="ＭＳ ゴシック" panose="020B0609070205080204" pitchFamily="49" charset="-128"/>
              </a:rPr>
              <a:t>年度末）後）</a:t>
            </a:r>
          </a:p>
        </p:txBody>
      </p:sp>
      <p:sp>
        <p:nvSpPr>
          <p:cNvPr id="28" name="右矢印 27"/>
          <p:cNvSpPr/>
          <p:nvPr/>
        </p:nvSpPr>
        <p:spPr>
          <a:xfrm>
            <a:off x="7112498" y="1881764"/>
            <a:ext cx="173227" cy="15975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22041">
              <a:defRPr/>
            </a:pPr>
            <a:endParaRPr kumimoji="1" lang="ja-JP" altLang="en-US" sz="1662">
              <a:solidFill>
                <a:prstClr val="white"/>
              </a:solidFill>
              <a:latin typeface="Calibri" panose="020F0502020204030204"/>
              <a:ea typeface="游ゴシック" panose="020B0400000000000000" pitchFamily="50" charset="-128"/>
            </a:endParaRPr>
          </a:p>
        </p:txBody>
      </p:sp>
      <p:sp>
        <p:nvSpPr>
          <p:cNvPr id="29" name="テキスト ボックス 28"/>
          <p:cNvSpPr txBox="1"/>
          <p:nvPr/>
        </p:nvSpPr>
        <p:spPr>
          <a:xfrm>
            <a:off x="281731" y="1116945"/>
            <a:ext cx="1243764" cy="262829"/>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algn="ctr" defTabSz="422041">
              <a:defRPr/>
            </a:pPr>
            <a:r>
              <a:rPr kumimoji="1" lang="ja-JP" altLang="en-US" sz="1108" dirty="0">
                <a:solidFill>
                  <a:prstClr val="black"/>
                </a:solidFill>
                <a:latin typeface="ＭＳ ゴシック" panose="020B0609070205080204" pitchFamily="49" charset="-128"/>
                <a:ea typeface="ＭＳ ゴシック" panose="020B0609070205080204" pitchFamily="49" charset="-128"/>
              </a:rPr>
              <a:t>一般則</a:t>
            </a:r>
          </a:p>
        </p:txBody>
      </p:sp>
      <p:sp>
        <p:nvSpPr>
          <p:cNvPr id="30" name="加算 29"/>
          <p:cNvSpPr/>
          <p:nvPr/>
        </p:nvSpPr>
        <p:spPr>
          <a:xfrm>
            <a:off x="4607130" y="4255080"/>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1" name="角丸四角形 30"/>
          <p:cNvSpPr/>
          <p:nvPr/>
        </p:nvSpPr>
        <p:spPr>
          <a:xfrm>
            <a:off x="3502841" y="4435023"/>
            <a:ext cx="677997" cy="1943723"/>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endParaRPr kumimoji="1" lang="ja-JP" altLang="en-US" sz="831" dirty="0">
              <a:solidFill>
                <a:prstClr val="black"/>
              </a:solidFill>
              <a:latin typeface="ＭＳ ゴシック" panose="020B0609070205080204" pitchFamily="49" charset="-128"/>
              <a:ea typeface="ＭＳ ゴシック" panose="020B0609070205080204" pitchFamily="49" charset="-128"/>
            </a:endParaRPr>
          </a:p>
        </p:txBody>
      </p:sp>
      <p:sp>
        <p:nvSpPr>
          <p:cNvPr id="32" name="角丸四角形 31"/>
          <p:cNvSpPr/>
          <p:nvPr/>
        </p:nvSpPr>
        <p:spPr>
          <a:xfrm>
            <a:off x="7264495" y="4415144"/>
            <a:ext cx="1027927" cy="1952035"/>
          </a:xfrm>
          <a:prstGeom prst="roundRect">
            <a:avLst>
              <a:gd name="adj" fmla="val 6544"/>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defTabSz="844083">
              <a:defRPr/>
            </a:pPr>
            <a:endParaRPr kumimoji="1" lang="en-US" altLang="ja-JP" sz="1292"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en-US" altLang="ja-JP" sz="1292" dirty="0">
              <a:solidFill>
                <a:prstClr val="black"/>
              </a:solidFill>
              <a:latin typeface="ＭＳ ゴシック" panose="020B0609070205080204" pitchFamily="49" charset="-128"/>
              <a:ea typeface="ＭＳ ゴシック" panose="020B0609070205080204" pitchFamily="49" charset="-128"/>
            </a:endParaRPr>
          </a:p>
          <a:p>
            <a:pPr algn="ctr" defTabSz="844083">
              <a:defRPr/>
            </a:pPr>
            <a:endParaRPr kumimoji="1" lang="ja-JP" altLang="en-US" sz="1292" dirty="0">
              <a:solidFill>
                <a:prstClr val="black"/>
              </a:solidFill>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a:xfrm>
            <a:off x="7184803" y="5601038"/>
            <a:ext cx="1236445" cy="717119"/>
          </a:xfrm>
          <a:prstGeom prst="rect">
            <a:avLst/>
          </a:prstGeom>
          <a:noFill/>
        </p:spPr>
        <p:txBody>
          <a:bodyPr wrap="square" rtlCol="0">
            <a:spAutoFit/>
          </a:bodyPr>
          <a:lstStyle/>
          <a:p>
            <a:pPr defTabSz="844083">
              <a:defRPr/>
            </a:pPr>
            <a:r>
              <a:rPr kumimoji="1" lang="en-US" altLang="ja-JP" sz="1015" dirty="0">
                <a:solidFill>
                  <a:prstClr val="black"/>
                </a:solidFill>
                <a:latin typeface="ＭＳ ゴシック" panose="020B0609070205080204" pitchFamily="49" charset="-128"/>
                <a:ea typeface="ＭＳ ゴシック" panose="020B0609070205080204" pitchFamily="49" charset="-128"/>
              </a:rPr>
              <a:t>※</a:t>
            </a:r>
            <a:r>
              <a:rPr kumimoji="1" lang="ja-JP" altLang="en-US" sz="1015" dirty="0">
                <a:solidFill>
                  <a:prstClr val="black"/>
                </a:solidFill>
                <a:latin typeface="ＭＳ ゴシック" panose="020B0609070205080204" pitchFamily="49" charset="-128"/>
                <a:ea typeface="ＭＳ ゴシック" panose="020B0609070205080204" pitchFamily="49" charset="-128"/>
              </a:rPr>
              <a:t>実際に定める３６協定の上限時間数が一般則を超えない場合を除く。</a:t>
            </a:r>
          </a:p>
        </p:txBody>
      </p:sp>
      <p:sp>
        <p:nvSpPr>
          <p:cNvPr id="34" name="加算 33"/>
          <p:cNvSpPr/>
          <p:nvPr/>
        </p:nvSpPr>
        <p:spPr>
          <a:xfrm>
            <a:off x="2981462" y="4225298"/>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5" name="加算 34"/>
          <p:cNvSpPr/>
          <p:nvPr/>
        </p:nvSpPr>
        <p:spPr>
          <a:xfrm>
            <a:off x="3726798" y="4253856"/>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6" name="加算 35"/>
          <p:cNvSpPr/>
          <p:nvPr/>
        </p:nvSpPr>
        <p:spPr>
          <a:xfrm>
            <a:off x="7650047" y="4227343"/>
            <a:ext cx="368662" cy="32258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083">
              <a:defRPr/>
            </a:pPr>
            <a:endParaRPr kumimoji="1" lang="ja-JP" altLang="en-US" sz="1292" dirty="0">
              <a:solidFill>
                <a:prstClr val="white"/>
              </a:solidFill>
              <a:latin typeface="Calibri" panose="020F0502020204030204"/>
              <a:ea typeface="游ゴシック" panose="020B0400000000000000" pitchFamily="50" charset="-128"/>
            </a:endParaRPr>
          </a:p>
        </p:txBody>
      </p:sp>
      <p:sp>
        <p:nvSpPr>
          <p:cNvPr id="37" name="テキスト ボックス 36"/>
          <p:cNvSpPr txBox="1"/>
          <p:nvPr/>
        </p:nvSpPr>
        <p:spPr>
          <a:xfrm>
            <a:off x="3505571" y="4576438"/>
            <a:ext cx="705950" cy="1654299"/>
          </a:xfrm>
          <a:prstGeom prst="rect">
            <a:avLst/>
          </a:prstGeom>
          <a:noFill/>
        </p:spPr>
        <p:txBody>
          <a:bodyPr wrap="square" rtlCol="0">
            <a:spAutoFit/>
          </a:bodyPr>
          <a:lstStyle/>
          <a:p>
            <a:pP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時間・勤務間インターバル９時間の確保・代償休息のセット（義務）</a:t>
            </a:r>
          </a:p>
        </p:txBody>
      </p:sp>
      <p:sp>
        <p:nvSpPr>
          <p:cNvPr id="38" name="テキスト ボックス 37"/>
          <p:cNvSpPr txBox="1"/>
          <p:nvPr/>
        </p:nvSpPr>
        <p:spPr>
          <a:xfrm>
            <a:off x="1902249" y="4613779"/>
            <a:ext cx="1497428" cy="873316"/>
          </a:xfrm>
          <a:prstGeom prst="rect">
            <a:avLst/>
          </a:prstGeom>
          <a:noFill/>
        </p:spPr>
        <p:txBody>
          <a:bodyPr wrap="square" rtlCol="0">
            <a:spAutoFit/>
          </a:bodyPr>
          <a:lstStyle/>
          <a:p>
            <a:pP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時間・勤務間インターバル９時間の確保・代償休息のセット（努力義務）</a:t>
            </a:r>
          </a:p>
        </p:txBody>
      </p:sp>
      <p:sp>
        <p:nvSpPr>
          <p:cNvPr id="39" name="テキスト ボックス 38"/>
          <p:cNvSpPr txBox="1"/>
          <p:nvPr/>
        </p:nvSpPr>
        <p:spPr>
          <a:xfrm>
            <a:off x="7231917" y="4584906"/>
            <a:ext cx="1151426" cy="1029513"/>
          </a:xfrm>
          <a:prstGeom prst="rect">
            <a:avLst/>
          </a:prstGeom>
          <a:noFill/>
        </p:spPr>
        <p:txBody>
          <a:bodyPr wrap="square" rtlCol="0">
            <a:spAutoFit/>
          </a:bodyPr>
          <a:lstStyle/>
          <a:p>
            <a:pPr defTabSz="844083">
              <a:defRPr/>
            </a:pPr>
            <a:r>
              <a:rPr kumimoji="1" lang="ja-JP" altLang="en-US" sz="1015" b="1" dirty="0">
                <a:solidFill>
                  <a:prstClr val="black"/>
                </a:solidFill>
                <a:latin typeface="ＭＳ ゴシック" panose="020B0609070205080204" pitchFamily="49" charset="-128"/>
                <a:ea typeface="ＭＳ ゴシック" panose="020B0609070205080204" pitchFamily="49" charset="-128"/>
              </a:rPr>
              <a:t>連続勤務時間制限</a:t>
            </a:r>
            <a:r>
              <a:rPr kumimoji="1" lang="en-US" altLang="ja-JP" sz="1015" b="1" dirty="0">
                <a:solidFill>
                  <a:prstClr val="black"/>
                </a:solidFill>
                <a:latin typeface="ＭＳ ゴシック" panose="020B0609070205080204" pitchFamily="49" charset="-128"/>
                <a:ea typeface="ＭＳ ゴシック" panose="020B0609070205080204" pitchFamily="49" charset="-128"/>
              </a:rPr>
              <a:t>28</a:t>
            </a:r>
            <a:r>
              <a:rPr kumimoji="1" lang="ja-JP" altLang="en-US" sz="1015" b="1" dirty="0">
                <a:solidFill>
                  <a:prstClr val="black"/>
                </a:solidFill>
                <a:latin typeface="ＭＳ ゴシック" panose="020B0609070205080204" pitchFamily="49" charset="-128"/>
                <a:ea typeface="ＭＳ ゴシック" panose="020B0609070205080204" pitchFamily="49" charset="-128"/>
              </a:rPr>
              <a:t>時間・勤務間インターバル９時間の確保・代償休息のセット（努力義務）</a:t>
            </a:r>
          </a:p>
        </p:txBody>
      </p:sp>
      <p:sp>
        <p:nvSpPr>
          <p:cNvPr id="40" name="テキスト ボックス 39"/>
          <p:cNvSpPr txBox="1"/>
          <p:nvPr/>
        </p:nvSpPr>
        <p:spPr>
          <a:xfrm>
            <a:off x="-12995" y="4476152"/>
            <a:ext cx="355162" cy="1661673"/>
          </a:xfrm>
          <a:prstGeom prst="rect">
            <a:avLst/>
          </a:prstGeom>
          <a:noFill/>
        </p:spPr>
        <p:txBody>
          <a:bodyPr vert="eaVert" wrap="none" rtlCol="0">
            <a:spAutoFit/>
          </a:bodyPr>
          <a:lstStyle/>
          <a:p>
            <a:pPr defTabSz="422041">
              <a:defRPr/>
            </a:pP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r>
              <a:rPr kumimoji="1" lang="ja-JP" altLang="en-US" sz="1108" dirty="0">
                <a:solidFill>
                  <a:prstClr val="black"/>
                </a:solidFill>
                <a:latin typeface="ＭＳ ゴシック" panose="020B0609070205080204" pitchFamily="49" charset="-128"/>
                <a:ea typeface="ＭＳ ゴシック" panose="020B0609070205080204" pitchFamily="49" charset="-128"/>
              </a:rPr>
              <a:t>追加的健康確保措置</a:t>
            </a: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endParaRPr kumimoji="1" lang="ja-JP" altLang="en-US" sz="1108" dirty="0">
              <a:solidFill>
                <a:prstClr val="black"/>
              </a:solidFill>
              <a:latin typeface="ＭＳ ゴシック" panose="020B0609070205080204" pitchFamily="49" charset="-128"/>
              <a:ea typeface="ＭＳ ゴシック" panose="020B0609070205080204" pitchFamily="49" charset="-128"/>
            </a:endParaRPr>
          </a:p>
        </p:txBody>
      </p:sp>
      <p:sp>
        <p:nvSpPr>
          <p:cNvPr id="41" name="テキスト ボックス 40"/>
          <p:cNvSpPr txBox="1"/>
          <p:nvPr/>
        </p:nvSpPr>
        <p:spPr>
          <a:xfrm>
            <a:off x="-4854" y="1700333"/>
            <a:ext cx="355162" cy="1519006"/>
          </a:xfrm>
          <a:prstGeom prst="rect">
            <a:avLst/>
          </a:prstGeom>
          <a:noFill/>
        </p:spPr>
        <p:txBody>
          <a:bodyPr vert="eaVert" wrap="none" rtlCol="0">
            <a:spAutoFit/>
          </a:bodyPr>
          <a:lstStyle/>
          <a:p>
            <a:pPr defTabSz="422041">
              <a:defRPr/>
            </a:pP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r>
              <a:rPr kumimoji="1" lang="ja-JP" altLang="en-US" sz="1108" dirty="0">
                <a:solidFill>
                  <a:prstClr val="black"/>
                </a:solidFill>
                <a:latin typeface="ＭＳ ゴシック" panose="020B0609070205080204" pitchFamily="49" charset="-128"/>
                <a:ea typeface="ＭＳ ゴシック" panose="020B0609070205080204" pitchFamily="49" charset="-128"/>
              </a:rPr>
              <a:t>時間外労働の上限</a:t>
            </a:r>
            <a:r>
              <a:rPr kumimoji="1" lang="en-US" altLang="ja-JP" sz="1108" dirty="0">
                <a:solidFill>
                  <a:prstClr val="black"/>
                </a:solidFill>
                <a:latin typeface="ＭＳ ゴシック" panose="020B0609070205080204" pitchFamily="49" charset="-128"/>
                <a:ea typeface="ＭＳ ゴシック" panose="020B0609070205080204" pitchFamily="49" charset="-128"/>
              </a:rPr>
              <a:t>】</a:t>
            </a:r>
            <a:endParaRPr kumimoji="1" lang="ja-JP" altLang="en-US" sz="1108" dirty="0">
              <a:solidFill>
                <a:prstClr val="black"/>
              </a:solidFill>
              <a:latin typeface="ＭＳ ゴシック" panose="020B0609070205080204" pitchFamily="49" charset="-128"/>
              <a:ea typeface="ＭＳ ゴシック" panose="020B0609070205080204" pitchFamily="49" charset="-128"/>
            </a:endParaRPr>
          </a:p>
        </p:txBody>
      </p:sp>
      <p:sp>
        <p:nvSpPr>
          <p:cNvPr id="42" name="テキスト ボックス 41"/>
          <p:cNvSpPr txBox="1"/>
          <p:nvPr/>
        </p:nvSpPr>
        <p:spPr>
          <a:xfrm>
            <a:off x="4228161" y="1444908"/>
            <a:ext cx="2422604" cy="518412"/>
          </a:xfrm>
          <a:prstGeom prst="rect">
            <a:avLst/>
          </a:prstGeom>
          <a:noFill/>
        </p:spPr>
        <p:txBody>
          <a:bodyPr wrap="square" rtlCol="0">
            <a:spAutoFit/>
          </a:bodyPr>
          <a:lstStyle/>
          <a:p>
            <a:pP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1,860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⇒将来に向けて縮減方向</a:t>
            </a:r>
          </a:p>
        </p:txBody>
      </p:sp>
      <p:cxnSp>
        <p:nvCxnSpPr>
          <p:cNvPr id="43" name="直線コネクタ 42"/>
          <p:cNvCxnSpPr/>
          <p:nvPr/>
        </p:nvCxnSpPr>
        <p:spPr>
          <a:xfrm flipV="1">
            <a:off x="281731" y="2781794"/>
            <a:ext cx="11187" cy="52980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85532" y="2792753"/>
            <a:ext cx="1231169" cy="607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516701" y="2793201"/>
            <a:ext cx="0" cy="11784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6" name="正方形/長方形 45"/>
          <p:cNvSpPr/>
          <p:nvPr/>
        </p:nvSpPr>
        <p:spPr>
          <a:xfrm>
            <a:off x="4789580" y="1939658"/>
            <a:ext cx="419568" cy="18509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ja-JP" altLang="en-US" sz="1292" dirty="0">
              <a:solidFill>
                <a:prstClr val="white"/>
              </a:solidFill>
              <a:latin typeface="ＭＳ ゴシック" panose="020B0609070205080204" pitchFamily="49" charset="-128"/>
              <a:ea typeface="ＭＳ ゴシック" panose="020B0609070205080204" pitchFamily="49" charset="-128"/>
            </a:endParaRPr>
          </a:p>
        </p:txBody>
      </p:sp>
      <p:sp>
        <p:nvSpPr>
          <p:cNvPr id="47" name="正方形/長方形 46"/>
          <p:cNvSpPr/>
          <p:nvPr/>
        </p:nvSpPr>
        <p:spPr>
          <a:xfrm>
            <a:off x="4452862" y="2234811"/>
            <a:ext cx="539700" cy="1569030"/>
          </a:xfrm>
          <a:prstGeom prst="rect">
            <a:avLst/>
          </a:prstGeom>
        </p:spPr>
        <p:txBody>
          <a:bodyPr vert="eaVert" wrap="square">
            <a:spAutoFit/>
          </a:bodyPr>
          <a:lstStyle/>
          <a:p>
            <a:pPr defTabSz="422039">
              <a:defRPr/>
            </a:pPr>
            <a:r>
              <a:rPr lang="ja-JP" altLang="en-US" sz="1292" dirty="0">
                <a:solidFill>
                  <a:prstClr val="black"/>
                </a:solidFill>
                <a:latin typeface="ＭＳ ゴシック" panose="020B0609070205080204" pitchFamily="49" charset="-128"/>
                <a:ea typeface="ＭＳ ゴシック" panose="020B0609070205080204" pitchFamily="49" charset="-128"/>
              </a:rPr>
              <a:t>集中的技能向上水準</a:t>
            </a:r>
            <a:endParaRPr lang="en-US" altLang="ja-JP" sz="1292" dirty="0">
              <a:solidFill>
                <a:prstClr val="black"/>
              </a:solidFill>
              <a:latin typeface="ＭＳ ゴシック" panose="020B0609070205080204" pitchFamily="49" charset="-128"/>
              <a:ea typeface="ＭＳ ゴシック" panose="020B0609070205080204" pitchFamily="49" charset="-128"/>
            </a:endParaRPr>
          </a:p>
          <a:p>
            <a:pPr defTabSz="422039">
              <a:defRPr/>
            </a:pPr>
            <a:r>
              <a:rPr lang="ja-JP" altLang="en-US" sz="1015" dirty="0">
                <a:solidFill>
                  <a:prstClr val="black"/>
                </a:solidFill>
                <a:latin typeface="ＭＳ ゴシック" panose="020B0609070205080204" pitchFamily="49" charset="-128"/>
                <a:ea typeface="ＭＳ ゴシック" panose="020B0609070205080204" pitchFamily="49" charset="-128"/>
              </a:rPr>
              <a:t>　　　</a:t>
            </a:r>
            <a:r>
              <a:rPr lang="en-US" altLang="ja-JP" sz="1015" dirty="0">
                <a:solidFill>
                  <a:prstClr val="black"/>
                </a:solidFill>
                <a:latin typeface="ＭＳ ゴシック" panose="020B0609070205080204" pitchFamily="49" charset="-128"/>
                <a:ea typeface="ＭＳ ゴシック" panose="020B0609070205080204" pitchFamily="49" charset="-128"/>
              </a:rPr>
              <a:t>(</a:t>
            </a:r>
            <a:r>
              <a:rPr lang="ja-JP" altLang="en-US" sz="1015" dirty="0">
                <a:solidFill>
                  <a:prstClr val="black"/>
                </a:solidFill>
                <a:latin typeface="ＭＳ ゴシック" panose="020B0609070205080204" pitchFamily="49" charset="-128"/>
                <a:ea typeface="ＭＳ ゴシック" panose="020B0609070205080204" pitchFamily="49" charset="-128"/>
              </a:rPr>
              <a:t>医療機関を特定</a:t>
            </a:r>
            <a:r>
              <a:rPr lang="en-US" altLang="ja-JP" sz="1015" dirty="0">
                <a:solidFill>
                  <a:prstClr val="black"/>
                </a:solidFill>
                <a:latin typeface="ＭＳ ゴシック" panose="020B0609070205080204" pitchFamily="49" charset="-128"/>
                <a:ea typeface="ＭＳ ゴシック" panose="020B0609070205080204" pitchFamily="49" charset="-128"/>
              </a:rPr>
              <a:t>)</a:t>
            </a:r>
          </a:p>
        </p:txBody>
      </p:sp>
      <p:sp>
        <p:nvSpPr>
          <p:cNvPr id="48" name="正方形/長方形 47"/>
          <p:cNvSpPr/>
          <p:nvPr/>
        </p:nvSpPr>
        <p:spPr>
          <a:xfrm>
            <a:off x="4203518" y="1919798"/>
            <a:ext cx="598241" cy="291170"/>
          </a:xfrm>
          <a:prstGeom prst="rect">
            <a:avLst/>
          </a:prstGeom>
        </p:spPr>
        <p:txBody>
          <a:bodyPr wrap="none">
            <a:spAutoFit/>
          </a:bodyPr>
          <a:lstStyle/>
          <a:p>
            <a:pP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Ｃ</a:t>
            </a:r>
            <a:r>
              <a:rPr lang="en-US" altLang="ja-JP" sz="1292" dirty="0">
                <a:solidFill>
                  <a:prstClr val="white"/>
                </a:solidFill>
                <a:latin typeface="ＭＳ ゴシック" panose="020B0609070205080204" pitchFamily="49" charset="-128"/>
                <a:ea typeface="ＭＳ ゴシック" panose="020B0609070205080204" pitchFamily="49" charset="-128"/>
              </a:rPr>
              <a:t>-</a:t>
            </a:r>
            <a:r>
              <a:rPr lang="ja-JP" altLang="en-US" sz="1292" dirty="0">
                <a:solidFill>
                  <a:prstClr val="white"/>
                </a:solidFill>
                <a:latin typeface="ＭＳ ゴシック" panose="020B0609070205080204" pitchFamily="49" charset="-128"/>
                <a:ea typeface="ＭＳ ゴシック" panose="020B0609070205080204" pitchFamily="49" charset="-128"/>
              </a:rPr>
              <a:t>１</a:t>
            </a:r>
          </a:p>
        </p:txBody>
      </p:sp>
      <p:sp>
        <p:nvSpPr>
          <p:cNvPr id="49" name="正方形/長方形 48"/>
          <p:cNvSpPr/>
          <p:nvPr/>
        </p:nvSpPr>
        <p:spPr>
          <a:xfrm>
            <a:off x="4722309" y="1911160"/>
            <a:ext cx="598241" cy="291170"/>
          </a:xfrm>
          <a:prstGeom prst="rect">
            <a:avLst/>
          </a:prstGeom>
        </p:spPr>
        <p:txBody>
          <a:bodyPr wrap="none">
            <a:spAutoFit/>
          </a:bodyPr>
          <a:lstStyle/>
          <a:p>
            <a:pPr defTabSz="422039">
              <a:defRPr/>
            </a:pPr>
            <a:r>
              <a:rPr lang="ja-JP" altLang="en-US" sz="1292" dirty="0">
                <a:solidFill>
                  <a:prstClr val="white"/>
                </a:solidFill>
                <a:latin typeface="ＭＳ ゴシック" panose="020B0609070205080204" pitchFamily="49" charset="-128"/>
                <a:ea typeface="ＭＳ ゴシック" panose="020B0609070205080204" pitchFamily="49" charset="-128"/>
              </a:rPr>
              <a:t>Ｃ</a:t>
            </a:r>
            <a:r>
              <a:rPr lang="en-US" altLang="ja-JP" sz="1292" dirty="0">
                <a:solidFill>
                  <a:prstClr val="white"/>
                </a:solidFill>
                <a:latin typeface="ＭＳ ゴシック" panose="020B0609070205080204" pitchFamily="49" charset="-128"/>
                <a:ea typeface="ＭＳ ゴシック" panose="020B0609070205080204" pitchFamily="49" charset="-128"/>
              </a:rPr>
              <a:t>-</a:t>
            </a:r>
            <a:r>
              <a:rPr lang="ja-JP" altLang="en-US" sz="1292" dirty="0">
                <a:solidFill>
                  <a:prstClr val="white"/>
                </a:solidFill>
                <a:latin typeface="ＭＳ ゴシック" panose="020B0609070205080204" pitchFamily="49" charset="-128"/>
                <a:ea typeface="ＭＳ ゴシック" panose="020B0609070205080204" pitchFamily="49" charset="-128"/>
              </a:rPr>
              <a:t>２</a:t>
            </a:r>
          </a:p>
        </p:txBody>
      </p:sp>
      <p:sp>
        <p:nvSpPr>
          <p:cNvPr id="50" name="大かっこ 49"/>
          <p:cNvSpPr/>
          <p:nvPr/>
        </p:nvSpPr>
        <p:spPr>
          <a:xfrm>
            <a:off x="5279912" y="1996213"/>
            <a:ext cx="1776616" cy="1771326"/>
          </a:xfrm>
          <a:prstGeom prst="bracketPair">
            <a:avLst>
              <a:gd name="adj" fmla="val 52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defTabSz="422039">
              <a:lnSpc>
                <a:spcPts val="1292"/>
              </a:lnSpc>
              <a:defRPr/>
            </a:pPr>
            <a:r>
              <a:rPr lang="ja-JP" altLang="en-US" sz="831" dirty="0">
                <a:solidFill>
                  <a:prstClr val="black"/>
                </a:solidFill>
                <a:latin typeface="ＭＳ ゴシック" panose="020B0609070205080204" pitchFamily="49" charset="-128"/>
                <a:ea typeface="ＭＳ ゴシック" panose="020B0609070205080204" pitchFamily="49" charset="-128"/>
              </a:rPr>
              <a:t>Ｃ－１：初期・後期研修医が、研修プログラムに沿って基礎的な技能や能力を修得する際に適用</a:t>
            </a:r>
            <a:endParaRPr lang="en-US" altLang="ja-JP" sz="831" dirty="0">
              <a:solidFill>
                <a:prstClr val="black"/>
              </a:solidFill>
              <a:latin typeface="ＭＳ ゴシック" panose="020B0609070205080204" pitchFamily="49" charset="-128"/>
              <a:ea typeface="ＭＳ ゴシック" panose="020B0609070205080204" pitchFamily="49" charset="-128"/>
            </a:endParaRPr>
          </a:p>
          <a:p>
            <a:pPr defTabSz="422039">
              <a:lnSpc>
                <a:spcPts val="1292"/>
              </a:lnSpc>
              <a:defRPr/>
            </a:pPr>
            <a:r>
              <a:rPr kumimoji="1" lang="en-US" altLang="ja-JP" sz="831" dirty="0">
                <a:solidFill>
                  <a:prstClr val="black"/>
                </a:solidFill>
                <a:latin typeface="ＭＳ ゴシック" panose="020B0609070205080204" pitchFamily="49" charset="-128"/>
                <a:ea typeface="ＭＳ ゴシック" panose="020B0609070205080204" pitchFamily="49" charset="-128"/>
              </a:rPr>
              <a:t>※</a:t>
            </a:r>
            <a:r>
              <a:rPr kumimoji="1" lang="ja-JP" altLang="en-US" sz="831" dirty="0">
                <a:solidFill>
                  <a:prstClr val="black"/>
                </a:solidFill>
                <a:latin typeface="ＭＳ ゴシック" panose="020B0609070205080204" pitchFamily="49" charset="-128"/>
                <a:ea typeface="ＭＳ ゴシック" panose="020B0609070205080204" pitchFamily="49" charset="-128"/>
              </a:rPr>
              <a:t>本人がプログラムを選択</a:t>
            </a:r>
            <a:endParaRPr kumimoji="1" lang="en-US" altLang="ja-JP" sz="831" dirty="0">
              <a:solidFill>
                <a:prstClr val="black"/>
              </a:solidFill>
              <a:latin typeface="ＭＳ ゴシック" panose="020B0609070205080204" pitchFamily="49" charset="-128"/>
              <a:ea typeface="ＭＳ ゴシック" panose="020B0609070205080204" pitchFamily="49" charset="-128"/>
            </a:endParaRPr>
          </a:p>
          <a:p>
            <a:pPr defTabSz="422039">
              <a:lnSpc>
                <a:spcPts val="1292"/>
              </a:lnSpc>
              <a:defRPr/>
            </a:pPr>
            <a:r>
              <a:rPr lang="ja-JP" altLang="en-US" sz="831" dirty="0">
                <a:solidFill>
                  <a:prstClr val="black"/>
                </a:solidFill>
                <a:latin typeface="ＭＳ ゴシック" panose="020B0609070205080204" pitchFamily="49" charset="-128"/>
                <a:ea typeface="ＭＳ ゴシック" panose="020B0609070205080204" pitchFamily="49" charset="-128"/>
              </a:rPr>
              <a:t>Ｃ－２：医籍登録後の臨床従事６年目以降の者が、高度技能の育成が公益上必要な分野について、特定の医療機関で診療に従事する際に適用</a:t>
            </a:r>
            <a:endParaRPr lang="en-US" altLang="ja-JP" sz="831" dirty="0">
              <a:solidFill>
                <a:prstClr val="black"/>
              </a:solidFill>
              <a:latin typeface="ＭＳ ゴシック" panose="020B0609070205080204" pitchFamily="49" charset="-128"/>
              <a:ea typeface="ＭＳ ゴシック" panose="020B0609070205080204" pitchFamily="49" charset="-128"/>
            </a:endParaRPr>
          </a:p>
          <a:p>
            <a:pPr defTabSz="422039">
              <a:lnSpc>
                <a:spcPts val="1292"/>
              </a:lnSpc>
              <a:defRPr/>
            </a:pPr>
            <a:r>
              <a:rPr kumimoji="1" lang="en-US" altLang="ja-JP" sz="831" dirty="0">
                <a:solidFill>
                  <a:prstClr val="black"/>
                </a:solidFill>
                <a:latin typeface="ＭＳ ゴシック" panose="020B0609070205080204" pitchFamily="49" charset="-128"/>
                <a:ea typeface="ＭＳ ゴシック" panose="020B0609070205080204" pitchFamily="49" charset="-128"/>
              </a:rPr>
              <a:t>※</a:t>
            </a:r>
            <a:r>
              <a:rPr kumimoji="1" lang="ja-JP" altLang="en-US" sz="831" dirty="0">
                <a:solidFill>
                  <a:prstClr val="black"/>
                </a:solidFill>
                <a:latin typeface="ＭＳ ゴシック" panose="020B0609070205080204" pitchFamily="49" charset="-128"/>
                <a:ea typeface="ＭＳ ゴシック" panose="020B0609070205080204" pitchFamily="49" charset="-128"/>
              </a:rPr>
              <a:t>本人の発意により計画を作成し、医療機関が審査組織に承認申請</a:t>
            </a:r>
            <a:endParaRPr kumimoji="1" lang="en-US" altLang="ja-JP" sz="831" dirty="0">
              <a:solidFill>
                <a:prstClr val="black"/>
              </a:solidFill>
              <a:latin typeface="ＭＳ ゴシック" panose="020B0609070205080204" pitchFamily="49" charset="-128"/>
              <a:ea typeface="ＭＳ ゴシック" panose="020B0609070205080204" pitchFamily="49" charset="-128"/>
            </a:endParaRPr>
          </a:p>
        </p:txBody>
      </p:sp>
      <p:sp>
        <p:nvSpPr>
          <p:cNvPr id="51" name="正方形/長方形 50"/>
          <p:cNvSpPr/>
          <p:nvPr/>
        </p:nvSpPr>
        <p:spPr>
          <a:xfrm>
            <a:off x="8330598" y="1939657"/>
            <a:ext cx="411841" cy="18674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a:p>
            <a:pPr defTabSz="422039">
              <a:defRPr/>
            </a:pPr>
            <a:endParaRPr lang="en-US" altLang="ja-JP" sz="1292" dirty="0">
              <a:solidFill>
                <a:prstClr val="white"/>
              </a:solidFill>
              <a:latin typeface="ＭＳ ゴシック" panose="020B0609070205080204" pitchFamily="49" charset="-128"/>
              <a:ea typeface="ＭＳ ゴシック" panose="020B0609070205080204" pitchFamily="49" charset="-128"/>
            </a:endParaRPr>
          </a:p>
        </p:txBody>
      </p:sp>
      <p:sp>
        <p:nvSpPr>
          <p:cNvPr id="52" name="正方形/長方形 51"/>
          <p:cNvSpPr/>
          <p:nvPr/>
        </p:nvSpPr>
        <p:spPr>
          <a:xfrm>
            <a:off x="8798409" y="1939657"/>
            <a:ext cx="303650" cy="18432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22039">
              <a:defRPr/>
            </a:pPr>
            <a:endParaRPr lang="ja-JP" altLang="en-US" sz="1292" dirty="0">
              <a:solidFill>
                <a:prstClr val="white"/>
              </a:solidFill>
              <a:latin typeface="ＭＳ ゴシック" panose="020B0609070205080204" pitchFamily="49" charset="-128"/>
              <a:ea typeface="ＭＳ ゴシック" panose="020B0609070205080204" pitchFamily="49" charset="-128"/>
            </a:endParaRPr>
          </a:p>
        </p:txBody>
      </p:sp>
      <p:sp>
        <p:nvSpPr>
          <p:cNvPr id="53" name="正方形/長方形 52"/>
          <p:cNvSpPr/>
          <p:nvPr/>
        </p:nvSpPr>
        <p:spPr>
          <a:xfrm>
            <a:off x="8279714" y="3218013"/>
            <a:ext cx="610243" cy="262829"/>
          </a:xfrm>
          <a:prstGeom prst="rect">
            <a:avLst/>
          </a:prstGeom>
        </p:spPr>
        <p:txBody>
          <a:bodyPr wrap="square">
            <a:spAutoFit/>
          </a:bodyPr>
          <a:lstStyle/>
          <a:p>
            <a:pPr defTabSz="422039">
              <a:defRPr/>
            </a:pPr>
            <a:r>
              <a:rPr lang="ja-JP" altLang="en-US" sz="1108" b="1" dirty="0">
                <a:solidFill>
                  <a:prstClr val="white"/>
                </a:solidFill>
                <a:latin typeface="ＭＳ ゴシック" panose="020B0609070205080204" pitchFamily="49" charset="-128"/>
                <a:ea typeface="ＭＳ ゴシック" panose="020B0609070205080204" pitchFamily="49" charset="-128"/>
              </a:rPr>
              <a:t>Ｃ</a:t>
            </a:r>
            <a:r>
              <a:rPr lang="en-US" altLang="ja-JP" sz="1108" b="1" dirty="0">
                <a:solidFill>
                  <a:prstClr val="white"/>
                </a:solidFill>
                <a:latin typeface="ＭＳ ゴシック" panose="020B0609070205080204" pitchFamily="49" charset="-128"/>
                <a:ea typeface="ＭＳ ゴシック" panose="020B0609070205080204" pitchFamily="49" charset="-128"/>
              </a:rPr>
              <a:t>-</a:t>
            </a:r>
            <a:r>
              <a:rPr lang="ja-JP" altLang="en-US" sz="1108" b="1" dirty="0">
                <a:solidFill>
                  <a:prstClr val="white"/>
                </a:solidFill>
                <a:latin typeface="ＭＳ ゴシック" panose="020B0609070205080204" pitchFamily="49" charset="-128"/>
                <a:ea typeface="ＭＳ ゴシック" panose="020B0609070205080204" pitchFamily="49" charset="-128"/>
              </a:rPr>
              <a:t>１</a:t>
            </a:r>
          </a:p>
        </p:txBody>
      </p:sp>
      <p:sp>
        <p:nvSpPr>
          <p:cNvPr id="54" name="正方形/長方形 53"/>
          <p:cNvSpPr/>
          <p:nvPr/>
        </p:nvSpPr>
        <p:spPr>
          <a:xfrm>
            <a:off x="8689251" y="3214458"/>
            <a:ext cx="628434" cy="262829"/>
          </a:xfrm>
          <a:prstGeom prst="rect">
            <a:avLst/>
          </a:prstGeom>
        </p:spPr>
        <p:txBody>
          <a:bodyPr wrap="square">
            <a:spAutoFit/>
          </a:bodyPr>
          <a:lstStyle/>
          <a:p>
            <a:pPr defTabSz="422039">
              <a:defRPr/>
            </a:pPr>
            <a:r>
              <a:rPr lang="ja-JP" altLang="en-US" sz="1108" b="1" dirty="0">
                <a:solidFill>
                  <a:prstClr val="white"/>
                </a:solidFill>
                <a:latin typeface="ＭＳ ゴシック" panose="020B0609070205080204" pitchFamily="49" charset="-128"/>
                <a:ea typeface="ＭＳ ゴシック" panose="020B0609070205080204" pitchFamily="49" charset="-128"/>
              </a:rPr>
              <a:t>Ｃ</a:t>
            </a:r>
            <a:r>
              <a:rPr lang="en-US" altLang="ja-JP" sz="1108" b="1" dirty="0">
                <a:solidFill>
                  <a:prstClr val="white"/>
                </a:solidFill>
                <a:latin typeface="ＭＳ ゴシック" panose="020B0609070205080204" pitchFamily="49" charset="-128"/>
                <a:ea typeface="ＭＳ ゴシック" panose="020B0609070205080204" pitchFamily="49" charset="-128"/>
              </a:rPr>
              <a:t>-</a:t>
            </a:r>
            <a:r>
              <a:rPr lang="ja-JP" altLang="en-US" sz="1108" b="1" dirty="0">
                <a:solidFill>
                  <a:prstClr val="white"/>
                </a:solidFill>
                <a:latin typeface="ＭＳ ゴシック" panose="020B0609070205080204" pitchFamily="49" charset="-128"/>
                <a:ea typeface="ＭＳ ゴシック" panose="020B0609070205080204" pitchFamily="49" charset="-128"/>
              </a:rPr>
              <a:t>２</a:t>
            </a:r>
          </a:p>
        </p:txBody>
      </p:sp>
      <p:sp>
        <p:nvSpPr>
          <p:cNvPr id="55" name="テキスト ボックス 54"/>
          <p:cNvSpPr txBox="1"/>
          <p:nvPr/>
        </p:nvSpPr>
        <p:spPr>
          <a:xfrm>
            <a:off x="7092702" y="2278069"/>
            <a:ext cx="1696625" cy="660437"/>
          </a:xfrm>
          <a:prstGeom prst="rect">
            <a:avLst/>
          </a:prstGeom>
          <a:noFill/>
        </p:spPr>
        <p:txBody>
          <a:bodyPr wrap="square" rtlCol="0">
            <a:spAutoFit/>
          </a:bodyPr>
          <a:lstStyle/>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年</a:t>
            </a:r>
            <a:r>
              <a:rPr kumimoji="1" lang="en-US" altLang="ja-JP" sz="923" dirty="0">
                <a:solidFill>
                  <a:srgbClr val="FF0000"/>
                </a:solidFill>
                <a:latin typeface="ＭＳ ゴシック" panose="020B0609070205080204" pitchFamily="49" charset="-128"/>
                <a:ea typeface="ＭＳ ゴシック" panose="020B0609070205080204" pitchFamily="49" charset="-128"/>
              </a:rPr>
              <a:t>960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ja-JP" altLang="en-US" sz="923" dirty="0">
                <a:solidFill>
                  <a:srgbClr val="FF0000"/>
                </a:solidFill>
                <a:latin typeface="ＭＳ ゴシック" panose="020B0609070205080204" pitchFamily="49" charset="-128"/>
                <a:ea typeface="ＭＳ ゴシック" panose="020B0609070205080204" pitchFamily="49" charset="-128"/>
              </a:rPr>
              <a:t>月</a:t>
            </a:r>
            <a:r>
              <a:rPr kumimoji="1" lang="en-US" altLang="ja-JP" sz="923" dirty="0">
                <a:solidFill>
                  <a:srgbClr val="FF0000"/>
                </a:solidFill>
                <a:latin typeface="ＭＳ ゴシック" panose="020B0609070205080204" pitchFamily="49" charset="-128"/>
                <a:ea typeface="ＭＳ ゴシック" panose="020B0609070205080204" pitchFamily="49" charset="-128"/>
              </a:rPr>
              <a:t>100</a:t>
            </a:r>
            <a:r>
              <a:rPr kumimoji="1" lang="ja-JP" altLang="en-US" sz="923" dirty="0">
                <a:solidFill>
                  <a:srgbClr val="FF0000"/>
                </a:solidFill>
                <a:latin typeface="ＭＳ ゴシック" panose="020B0609070205080204" pitchFamily="49" charset="-128"/>
                <a:ea typeface="ＭＳ ゴシック" panose="020B0609070205080204" pitchFamily="49" charset="-128"/>
              </a:rPr>
              <a:t>時間（例外あり）</a:t>
            </a:r>
            <a:endParaRPr kumimoji="1" lang="en-US" altLang="ja-JP" sz="923" dirty="0">
              <a:solidFill>
                <a:srgbClr val="FF0000"/>
              </a:solidFill>
              <a:latin typeface="ＭＳ ゴシック" panose="020B0609070205080204" pitchFamily="49" charset="-128"/>
              <a:ea typeface="ＭＳ ゴシック" panose="020B0609070205080204" pitchFamily="49" charset="-128"/>
            </a:endParaRPr>
          </a:p>
          <a:p>
            <a:pPr algn="ctr" defTabSz="422041">
              <a:defRPr/>
            </a:pPr>
            <a:r>
              <a:rPr kumimoji="1" lang="en-US" altLang="ja-JP" sz="923" dirty="0">
                <a:solidFill>
                  <a:srgbClr val="FF0000"/>
                </a:solidFill>
                <a:latin typeface="ＭＳ ゴシック" panose="020B0609070205080204" pitchFamily="49" charset="-128"/>
                <a:ea typeface="ＭＳ ゴシック" panose="020B0609070205080204" pitchFamily="49" charset="-128"/>
              </a:rPr>
              <a:t>※</a:t>
            </a:r>
            <a:r>
              <a:rPr kumimoji="1" lang="ja-JP" altLang="en-US" sz="923" dirty="0">
                <a:solidFill>
                  <a:srgbClr val="FF0000"/>
                </a:solidFill>
                <a:latin typeface="ＭＳ ゴシック" panose="020B0609070205080204" pitchFamily="49" charset="-128"/>
                <a:ea typeface="ＭＳ ゴシック" panose="020B0609070205080204" pitchFamily="49" charset="-128"/>
              </a:rPr>
              <a:t>いずれも休日労働含む</a:t>
            </a:r>
          </a:p>
          <a:p>
            <a:pPr algn="ctr" defTabSz="422041">
              <a:defRPr/>
            </a:pPr>
            <a:endParaRPr kumimoji="1" lang="ja-JP" altLang="en-US" sz="923" dirty="0">
              <a:solidFill>
                <a:srgbClr val="FF0000"/>
              </a:solidFill>
              <a:latin typeface="ＭＳ ゴシック" panose="020B0609070205080204" pitchFamily="49" charset="-128"/>
              <a:ea typeface="ＭＳ ゴシック" panose="020B0609070205080204" pitchFamily="49" charset="-128"/>
            </a:endParaRPr>
          </a:p>
        </p:txBody>
      </p:sp>
      <p:sp>
        <p:nvSpPr>
          <p:cNvPr id="56" name="下矢印 55"/>
          <p:cNvSpPr/>
          <p:nvPr/>
        </p:nvSpPr>
        <p:spPr>
          <a:xfrm>
            <a:off x="8819707" y="1949372"/>
            <a:ext cx="272431" cy="4652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dirty="0">
              <a:solidFill>
                <a:prstClr val="white"/>
              </a:solidFill>
              <a:latin typeface="ＭＳ ゴシック" panose="020B0609070205080204" pitchFamily="49" charset="-128"/>
              <a:ea typeface="ＭＳ ゴシック" panose="020B0609070205080204" pitchFamily="49" charset="-128"/>
            </a:endParaRPr>
          </a:p>
        </p:txBody>
      </p:sp>
      <p:sp>
        <p:nvSpPr>
          <p:cNvPr id="57" name="下矢印 56"/>
          <p:cNvSpPr/>
          <p:nvPr/>
        </p:nvSpPr>
        <p:spPr>
          <a:xfrm>
            <a:off x="8403348" y="1947036"/>
            <a:ext cx="272431" cy="46528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defRPr/>
            </a:pPr>
            <a:endParaRPr kumimoji="1" lang="ja-JP" altLang="en-US" sz="1662" dirty="0">
              <a:solidFill>
                <a:prstClr val="white"/>
              </a:solidFill>
              <a:latin typeface="ＭＳ ゴシック" panose="020B0609070205080204" pitchFamily="49" charset="-128"/>
              <a:ea typeface="ＭＳ ゴシック" panose="020B0609070205080204" pitchFamily="49" charset="-128"/>
            </a:endParaRPr>
          </a:p>
        </p:txBody>
      </p:sp>
      <p:cxnSp>
        <p:nvCxnSpPr>
          <p:cNvPr id="58" name="直線コネクタ 57"/>
          <p:cNvCxnSpPr/>
          <p:nvPr/>
        </p:nvCxnSpPr>
        <p:spPr>
          <a:xfrm>
            <a:off x="95365" y="3792533"/>
            <a:ext cx="8993547" cy="7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3350124" y="6614643"/>
            <a:ext cx="5014104" cy="262829"/>
          </a:xfrm>
          <a:prstGeom prst="rect">
            <a:avLst/>
          </a:prstGeom>
        </p:spPr>
        <p:txBody>
          <a:bodyPr wrap="square">
            <a:spAutoFit/>
          </a:bodyPr>
          <a:lstStyle/>
          <a:p>
            <a:pPr defTabSz="422041">
              <a:defRPr/>
            </a:pPr>
            <a:r>
              <a:rPr lang="en-US" altLang="ja-JP" sz="1108" dirty="0">
                <a:solidFill>
                  <a:prstClr val="black"/>
                </a:solidFill>
                <a:latin typeface="ＭＳ ゴシック" panose="020B0609070205080204" pitchFamily="49" charset="-128"/>
                <a:ea typeface="ＭＳ ゴシック" panose="020B0609070205080204" pitchFamily="49" charset="-128"/>
              </a:rPr>
              <a:t>※</a:t>
            </a:r>
            <a:r>
              <a:rPr lang="ja-JP" altLang="en-US" sz="1108" dirty="0">
                <a:solidFill>
                  <a:prstClr val="black"/>
                </a:solidFill>
                <a:latin typeface="ＭＳ ゴシック" panose="020B0609070205080204" pitchFamily="49" charset="-128"/>
                <a:ea typeface="ＭＳ ゴシック" panose="020B0609070205080204" pitchFamily="49" charset="-128"/>
              </a:rPr>
              <a:t>あわせて月</a:t>
            </a:r>
            <a:r>
              <a:rPr lang="en-US" altLang="ja-JP" sz="1108" dirty="0">
                <a:solidFill>
                  <a:prstClr val="black"/>
                </a:solidFill>
                <a:latin typeface="ＭＳ ゴシック" panose="020B0609070205080204" pitchFamily="49" charset="-128"/>
                <a:ea typeface="ＭＳ ゴシック" panose="020B0609070205080204" pitchFamily="49" charset="-128"/>
              </a:rPr>
              <a:t>155</a:t>
            </a:r>
            <a:r>
              <a:rPr lang="ja-JP" altLang="en-US" sz="1108" dirty="0">
                <a:solidFill>
                  <a:prstClr val="black"/>
                </a:solidFill>
                <a:latin typeface="ＭＳ ゴシック" panose="020B0609070205080204" pitchFamily="49" charset="-128"/>
                <a:ea typeface="ＭＳ ゴシック" panose="020B0609070205080204" pitchFamily="49" charset="-128"/>
              </a:rPr>
              <a:t>時間を超える場合には労働時間短縮の具体的取組を講ずる。</a:t>
            </a:r>
            <a:endParaRPr lang="ja-JP" altLang="en-US" sz="1108" dirty="0">
              <a:solidFill>
                <a:prstClr val="black"/>
              </a:solidFill>
              <a:latin typeface="Arial"/>
              <a:ea typeface="メイリオ"/>
            </a:endParaRPr>
          </a:p>
        </p:txBody>
      </p:sp>
      <p:sp>
        <p:nvSpPr>
          <p:cNvPr id="60" name="テキスト ボックス 59"/>
          <p:cNvSpPr txBox="1"/>
          <p:nvPr/>
        </p:nvSpPr>
        <p:spPr>
          <a:xfrm>
            <a:off x="3032268" y="520331"/>
            <a:ext cx="3294492" cy="603883"/>
          </a:xfrm>
          <a:prstGeom prst="rect">
            <a:avLst/>
          </a:prstGeom>
          <a:noFill/>
        </p:spPr>
        <p:txBody>
          <a:bodyPr wrap="none" rtlCol="0">
            <a:spAutoFit/>
          </a:bodyPr>
          <a:lstStyle/>
          <a:p>
            <a:pPr defTabSz="422041">
              <a:defRPr/>
            </a:pPr>
            <a:r>
              <a:rPr lang="ja-JP" altLang="en-US" sz="1662" dirty="0">
                <a:solidFill>
                  <a:prstClr val="black"/>
                </a:solidFill>
                <a:latin typeface="HGP創英角ｺﾞｼｯｸUB" panose="020B0900000000000000" pitchFamily="50" charset="-128"/>
                <a:ea typeface="HGP創英角ｺﾞｼｯｸUB" panose="020B0900000000000000" pitchFamily="50" charset="-128"/>
              </a:rPr>
              <a:t>医師の時間外労働規制について①</a:t>
            </a:r>
            <a:endParaRPr lang="en-US" altLang="ja-JP" sz="1662" dirty="0">
              <a:solidFill>
                <a:prstClr val="black"/>
              </a:solidFill>
              <a:latin typeface="HGP創英角ｺﾞｼｯｸUB" panose="020B0900000000000000" pitchFamily="50" charset="-128"/>
              <a:ea typeface="HGP創英角ｺﾞｼｯｸUB" panose="020B0900000000000000" pitchFamily="50" charset="-128"/>
            </a:endParaRPr>
          </a:p>
          <a:p>
            <a:pPr defTabSz="422041">
              <a:defRPr/>
            </a:pPr>
            <a:endParaRPr kumimoji="1" lang="ja-JP" altLang="en-US" sz="1662" dirty="0">
              <a:solidFill>
                <a:prstClr val="black"/>
              </a:solidFill>
              <a:latin typeface="Arial"/>
              <a:ea typeface="メイリオ"/>
            </a:endParaRPr>
          </a:p>
        </p:txBody>
      </p:sp>
      <p:sp>
        <p:nvSpPr>
          <p:cNvPr id="61"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30433" y="8575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2" name="タイトル 1">
            <a:extLst>
              <a:ext uri="{FF2B5EF4-FFF2-40B4-BE49-F238E27FC236}">
                <a16:creationId xmlns="" xmlns:a16="http://schemas.microsoft.com/office/drawing/2014/main" id="{30BE5A27-A407-4A14-A9BE-5866682C3C6B}"/>
              </a:ext>
            </a:extLst>
          </p:cNvPr>
          <p:cNvSpPr txBox="1">
            <a:spLocks/>
          </p:cNvSpPr>
          <p:nvPr/>
        </p:nvSpPr>
        <p:spPr>
          <a:xfrm>
            <a:off x="257135" y="-10638"/>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医師の働き方改革 関係資料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224622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9345" y="1514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6" name="タイトル 1">
            <a:extLst>
              <a:ext uri="{FF2B5EF4-FFF2-40B4-BE49-F238E27FC236}">
                <a16:creationId xmlns="" xmlns:a16="http://schemas.microsoft.com/office/drawing/2014/main" id="{DFEF89A9-DBB8-496F-B267-B3B7E5718C12}"/>
              </a:ext>
            </a:extLst>
          </p:cNvPr>
          <p:cNvSpPr txBox="1">
            <a:spLocks/>
          </p:cNvSpPr>
          <p:nvPr/>
        </p:nvSpPr>
        <p:spPr>
          <a:xfrm>
            <a:off x="142847" y="9835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医療データ①（患者受療状況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【NDB</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42</a:t>
            </a:fld>
            <a:endParaRPr kumimoji="1" lang="ja-JP" altLang="en-US" sz="1800" dirty="0">
              <a:solidFill>
                <a:schemeClr val="tx1"/>
              </a:solidFill>
            </a:endParaRPr>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5792" y="857758"/>
            <a:ext cx="8479501"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National Data Base</a:t>
            </a:r>
            <a:r>
              <a:rPr lang="ja-JP" altLang="en-US" sz="1600" dirty="0">
                <a:latin typeface="Meiryo UI" panose="020B0604030504040204" pitchFamily="50" charset="-128"/>
                <a:ea typeface="Meiryo UI" panose="020B0604030504040204" pitchFamily="50" charset="-128"/>
              </a:rPr>
              <a:t>）とは、保険医療機関（医科、歯科、調剤）から提出されるレセプトをデータベース化したもの。レセプトには病名及び患者に対して行われた医療行為が記載されており、この情報を活用し、各地域の医療提供の状況を把握することが可能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を可視化したもので、様々な医療行為について、構想区域ごとにどの程度その医療行為が完結しているか、あるいは他の区域に流出しているかを示している。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しかし、患者受療状況にかかる本データには、住所の把握できる国民健康保険及び後期高齢者医療制度に加入の方々のレセプトしかデータに反映されておらず、働く世代の加入が比較的多い健康保険等のデータを反映していない。</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 y="4188545"/>
            <a:ext cx="4556610" cy="266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156213" y="5198523"/>
            <a:ext cx="3539080" cy="646331"/>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〇当該機能について、各構想区域の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自己完結率はどうか。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3142370" y="4372596"/>
            <a:ext cx="1364980" cy="336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4343010" y="4211193"/>
            <a:ext cx="3648384" cy="348554"/>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t"/>
          <a:lstStyle/>
          <a:p>
            <a:r>
              <a:rPr kumimoji="1" lang="ja-JP" altLang="en-US" sz="1200" dirty="0"/>
              <a:t>救命救急入院料にかかる自己完結率は</a:t>
            </a:r>
            <a:r>
              <a:rPr kumimoji="1" lang="ja-JP" altLang="en-US" sz="1200" dirty="0">
                <a:latin typeface="+mn-ea"/>
              </a:rPr>
              <a:t>、「</a:t>
            </a:r>
            <a:r>
              <a:rPr kumimoji="1" lang="en-US" altLang="ja-JP" sz="1200" dirty="0">
                <a:latin typeface="+mn-ea"/>
              </a:rPr>
              <a:t>89.7</a:t>
            </a:r>
            <a:r>
              <a:rPr kumimoji="1" lang="ja-JP" altLang="en-US" sz="1200" dirty="0">
                <a:latin typeface="+mn-ea"/>
              </a:rPr>
              <a:t>％」</a:t>
            </a:r>
          </a:p>
        </p:txBody>
      </p:sp>
      <p:sp>
        <p:nvSpPr>
          <p:cNvPr id="19" name="テキスト ボックス 11"/>
          <p:cNvSpPr txBox="1"/>
          <p:nvPr/>
        </p:nvSpPr>
        <p:spPr>
          <a:xfrm>
            <a:off x="611560" y="4042269"/>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a:solidFill>
                  <a:srgbClr val="000000"/>
                </a:solidFill>
                <a:effectLst/>
                <a:ea typeface="ＭＳ Ｐゴシック"/>
                <a:cs typeface="Times New Roman"/>
              </a:rPr>
              <a:t>NDB</a:t>
            </a:r>
            <a:r>
              <a:rPr lang="ja-JP" sz="1400" kern="100" dirty="0">
                <a:solidFill>
                  <a:srgbClr val="000000"/>
                </a:solidFill>
                <a:effectLst/>
                <a:ea typeface="ＭＳ Ｐゴシック"/>
                <a:cs typeface="Times New Roman"/>
              </a:rPr>
              <a:t>データ</a:t>
            </a:r>
            <a:r>
              <a:rPr lang="ja-JP" altLang="en-US" sz="1400" kern="100" dirty="0">
                <a:solidFill>
                  <a:srgbClr val="000000"/>
                </a:solidFill>
                <a:effectLst/>
                <a:ea typeface="ＭＳ Ｐゴシック"/>
                <a:cs typeface="Times New Roman"/>
              </a:rPr>
              <a:t>（患者流出入）</a:t>
            </a:r>
            <a:r>
              <a:rPr lang="ja-JP" sz="1400" kern="100" dirty="0">
                <a:solidFill>
                  <a:srgbClr val="000000"/>
                </a:solidFill>
                <a:effectLst/>
                <a:ea typeface="ＭＳ Ｐゴシック"/>
                <a:cs typeface="Times New Roman"/>
              </a:rPr>
              <a:t>の検討</a:t>
            </a:r>
            <a:endParaRPr lang="ja-JP" sz="1400" kern="100" dirty="0">
              <a:effectLst/>
              <a:ea typeface="ＭＳ 明朝"/>
              <a:cs typeface="Times New Roman"/>
            </a:endParaRPr>
          </a:p>
        </p:txBody>
      </p:sp>
      <p:sp>
        <p:nvSpPr>
          <p:cNvPr id="20" name="二等辺三角形 19"/>
          <p:cNvSpPr/>
          <p:nvPr/>
        </p:nvSpPr>
        <p:spPr>
          <a:xfrm rot="5400000">
            <a:off x="4360844" y="5194844"/>
            <a:ext cx="640714" cy="648072"/>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123418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43</a:t>
            </a:fld>
            <a:endParaRPr kumimoji="1" lang="ja-JP" altLang="en-US" sz="1800" dirty="0">
              <a:solidFill>
                <a:schemeClr val="tx1"/>
              </a:solidFill>
            </a:endParaRPr>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5792" y="857758"/>
            <a:ext cx="84795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Standardized </a:t>
            </a:r>
            <a:r>
              <a:rPr lang="en-US" altLang="ja-JP" sz="1600" dirty="0" err="1">
                <a:latin typeface="Meiryo UI" panose="020B0604030504040204" pitchFamily="50" charset="-128"/>
                <a:ea typeface="Meiryo UI" panose="020B0604030504040204" pitchFamily="50" charset="-128"/>
              </a:rPr>
              <a:t>ClaimRation</a:t>
            </a:r>
            <a:r>
              <a:rPr lang="ja-JP" altLang="en-US" sz="1600" dirty="0">
                <a:latin typeface="Meiryo UI" panose="020B0604030504040204" pitchFamily="50" charset="-128"/>
                <a:ea typeface="Meiryo UI" panose="020B0604030504040204" pitchFamily="50" charset="-128"/>
              </a:rPr>
              <a:t>）とは、</a:t>
            </a:r>
            <a:r>
              <a:rPr lang="en-US" altLang="ja-JP" sz="1600" dirty="0">
                <a:latin typeface="Meiryo UI" panose="020B0604030504040204" pitchFamily="50" charset="-128"/>
                <a:ea typeface="Meiryo UI" panose="020B0604030504040204" pitchFamily="50" charset="-128"/>
              </a:rPr>
              <a:t>NDB</a:t>
            </a:r>
            <a:r>
              <a:rPr lang="ja-JP" altLang="en-US" sz="1600" dirty="0">
                <a:latin typeface="Meiryo UI" panose="020B0604030504040204" pitchFamily="50" charset="-128"/>
                <a:ea typeface="Meiryo UI" panose="020B0604030504040204" pitchFamily="50" charset="-128"/>
              </a:rPr>
              <a:t>データから、各構想区域における医療機能に対応するレセプトの出現状況を指標化し、可視化したもの。</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の値が</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より大きければその医療行為が全国平均よりも多く行われていることを示し、</a:t>
            </a:r>
            <a:r>
              <a:rPr lang="en-US" altLang="ja-JP" sz="1600" dirty="0">
                <a:latin typeface="Meiryo UI" panose="020B0604030504040204" pitchFamily="50" charset="-128"/>
                <a:ea typeface="Meiryo UI" panose="020B0604030504040204" pitchFamily="50" charset="-128"/>
              </a:rPr>
              <a:t>100.0</a:t>
            </a:r>
            <a:r>
              <a:rPr lang="ja-JP" altLang="en-US" sz="1600" dirty="0">
                <a:latin typeface="Meiryo UI" panose="020B0604030504040204" pitchFamily="50" charset="-128"/>
                <a:ea typeface="Meiryo UI" panose="020B0604030504040204" pitchFamily="50" charset="-128"/>
              </a:rPr>
              <a:t>より小さければ、その医療行為が全国平均よりも少ないことが示される。</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SCR</a:t>
            </a:r>
            <a:r>
              <a:rPr lang="ja-JP" altLang="en-US" sz="1600" dirty="0">
                <a:latin typeface="Meiryo UI" panose="020B0604030504040204" pitchFamily="50" charset="-128"/>
                <a:ea typeface="Meiryo UI" panose="020B0604030504040204" pitchFamily="50" charset="-128"/>
              </a:rPr>
              <a:t>は、「患者受療状況の分析」とは違い、健康保険の種類に関わらず全てのレセプト情報を反映したものとなっている。また、患者住所地ではなく医療機関所在地をベースで指標化されている。</a:t>
            </a:r>
          </a:p>
          <a:p>
            <a:pPr marL="449263" indent="-163513">
              <a:lnSpc>
                <a:spcPct val="125000"/>
              </a:lnSpc>
            </a:pPr>
            <a:r>
              <a:rPr lang="ja-JP" altLang="en-US" sz="1600" dirty="0">
                <a:latin typeface="Meiryo UI" panose="020B0604030504040204" pitchFamily="50" charset="-128"/>
                <a:ea typeface="Meiryo UI" panose="020B0604030504040204" pitchFamily="50" charset="-128"/>
              </a:rPr>
              <a:t> </a:t>
            </a:r>
          </a:p>
        </p:txBody>
      </p:sp>
      <p:sp>
        <p:nvSpPr>
          <p:cNvPr id="15" name="テキスト ボックス 14"/>
          <p:cNvSpPr txBox="1"/>
          <p:nvPr/>
        </p:nvSpPr>
        <p:spPr>
          <a:xfrm>
            <a:off x="563304" y="6121377"/>
            <a:ext cx="3863267" cy="646331"/>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〇全国よりも多く出ている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機能・欠けている機能はないか。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5400000">
            <a:off x="21173" y="6279716"/>
            <a:ext cx="640714" cy="324036"/>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pic>
        <p:nvPicPr>
          <p:cNvPr id="1026" name="Picture 2"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74" y="3421997"/>
            <a:ext cx="4622846" cy="2671299"/>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24808" y="3421997"/>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sz="1400" kern="100" dirty="0">
                <a:solidFill>
                  <a:srgbClr val="000000"/>
                </a:solidFill>
                <a:effectLst/>
                <a:ea typeface="ＭＳ Ｐゴシック"/>
                <a:cs typeface="Times New Roman"/>
              </a:rPr>
              <a:t>NDB</a:t>
            </a:r>
            <a:r>
              <a:rPr lang="ja-JP" sz="1400" kern="100" dirty="0">
                <a:solidFill>
                  <a:srgbClr val="000000"/>
                </a:solidFill>
                <a:effectLst/>
                <a:ea typeface="ＭＳ Ｐゴシック"/>
                <a:cs typeface="Times New Roman"/>
              </a:rPr>
              <a:t>データ</a:t>
            </a:r>
            <a:r>
              <a:rPr lang="ja-JP" altLang="en-US" sz="1400" kern="100" dirty="0">
                <a:solidFill>
                  <a:srgbClr val="000000"/>
                </a:solidFill>
                <a:effectLst/>
                <a:ea typeface="ＭＳ Ｐゴシック"/>
                <a:cs typeface="Times New Roman"/>
              </a:rPr>
              <a:t>（医療提供状況（</a:t>
            </a:r>
            <a:r>
              <a:rPr lang="en-US" altLang="ja-JP" sz="1400" kern="100" dirty="0">
                <a:solidFill>
                  <a:srgbClr val="000000"/>
                </a:solidFill>
                <a:effectLst/>
                <a:ea typeface="ＭＳ Ｐゴシック"/>
                <a:cs typeface="Times New Roman"/>
              </a:rPr>
              <a:t>SCR</a:t>
            </a:r>
            <a:r>
              <a:rPr lang="ja-JP" altLang="en-US" sz="1400" kern="100" dirty="0">
                <a:solidFill>
                  <a:srgbClr val="000000"/>
                </a:solidFill>
                <a:effectLst/>
                <a:ea typeface="ＭＳ Ｐゴシック"/>
                <a:cs typeface="Times New Roman"/>
              </a:rPr>
              <a:t>））</a:t>
            </a:r>
            <a:r>
              <a:rPr lang="ja-JP" sz="1400" kern="100" dirty="0">
                <a:solidFill>
                  <a:srgbClr val="000000"/>
                </a:solidFill>
                <a:effectLst/>
                <a:ea typeface="ＭＳ Ｐゴシック"/>
                <a:cs typeface="Times New Roman"/>
              </a:rPr>
              <a:t>の検討</a:t>
            </a:r>
            <a:endParaRPr lang="ja-JP" sz="1400" kern="100" dirty="0">
              <a:effectLst/>
              <a:ea typeface="ＭＳ 明朝"/>
              <a:cs typeface="Times New Roman"/>
            </a:endParaRPr>
          </a:p>
        </p:txBody>
      </p:sp>
      <p:pic>
        <p:nvPicPr>
          <p:cNvPr id="1028" name="Picture 4" descr="D:\HatayamaH\Desktop\キャプチャ.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5229200"/>
            <a:ext cx="3757160" cy="72759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5004048" y="3549222"/>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a:effectLst/>
                <a:ea typeface="ＭＳ 明朝"/>
                <a:cs typeface="Times New Roman"/>
              </a:rPr>
              <a:t>〇 </a:t>
            </a:r>
            <a:r>
              <a:rPr lang="en-US" altLang="ja-JP" kern="100" dirty="0">
                <a:effectLst/>
                <a:ea typeface="ＭＳ 明朝"/>
                <a:cs typeface="Times New Roman"/>
              </a:rPr>
              <a:t>SCR</a:t>
            </a:r>
            <a:r>
              <a:rPr lang="ja-JP" altLang="en-US" kern="100" dirty="0">
                <a:effectLst/>
                <a:latin typeface="ＭＳ ゴシック" panose="020B0609070205080204" pitchFamily="49" charset="-128"/>
                <a:ea typeface="ＭＳ ゴシック" panose="020B0609070205080204" pitchFamily="49" charset="-128"/>
                <a:cs typeface="Times New Roman"/>
              </a:rPr>
              <a:t>算出方法</a:t>
            </a:r>
            <a:endParaRPr lang="en-US" altLang="ja-JP" kern="100" dirty="0">
              <a:effectLst/>
              <a:latin typeface="ＭＳ ゴシック" panose="020B0609070205080204" pitchFamily="49" charset="-128"/>
              <a:ea typeface="ＭＳ ゴシック" panose="020B0609070205080204" pitchFamily="49" charset="-128"/>
              <a:cs typeface="Times New Roman"/>
            </a:endParaRPr>
          </a:p>
        </p:txBody>
      </p:sp>
      <p:pic>
        <p:nvPicPr>
          <p:cNvPr id="4" name="Picture 2" descr="D:\HatayamaH\Desktop\キャプチャ.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249" y="4077072"/>
            <a:ext cx="3971983" cy="936104"/>
          </a:xfrm>
          <a:prstGeom prst="rect">
            <a:avLst/>
          </a:prstGeom>
          <a:noFill/>
          <a:extLst>
            <a:ext uri="{909E8E84-426E-40DD-AFC4-6F175D3DCCD1}">
              <a14:hiddenFill xmlns:a14="http://schemas.microsoft.com/office/drawing/2010/main">
                <a:solidFill>
                  <a:srgbClr val="FFFFFF"/>
                </a:solidFill>
              </a14:hiddenFill>
            </a:ext>
          </a:extLst>
        </p:spPr>
      </p:pic>
      <p:sp>
        <p:nvSpPr>
          <p:cNvPr id="18"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9345" y="1514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1" name="タイトル 1">
            <a:extLst>
              <a:ext uri="{FF2B5EF4-FFF2-40B4-BE49-F238E27FC236}">
                <a16:creationId xmlns="" xmlns:a16="http://schemas.microsoft.com/office/drawing/2014/main" id="{DFEF89A9-DBB8-496F-B267-B3B7E5718C12}"/>
              </a:ext>
            </a:extLst>
          </p:cNvPr>
          <p:cNvSpPr txBox="1">
            <a:spLocks/>
          </p:cNvSpPr>
          <p:nvPr/>
        </p:nvSpPr>
        <p:spPr>
          <a:xfrm>
            <a:off x="142847" y="98358"/>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医療データ②（医療提供状況</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(SCR)【NDB</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1573766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44</a:t>
            </a:fld>
            <a:endParaRPr kumimoji="1" lang="ja-JP" altLang="en-US" sz="1800" dirty="0">
              <a:solidFill>
                <a:schemeClr val="tx1"/>
              </a:solidFill>
            </a:endParaRPr>
          </a:p>
        </p:txBody>
      </p:sp>
      <p:sp>
        <p:nvSpPr>
          <p:cNvPr id="9"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5792" y="857758"/>
            <a:ext cx="867668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に参加している病院は、全国統一形式の電子データで診断群ごとの診療実績を国に提出しており、このデータを活用することで</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参加病院に関する、診断群ごとの診療実績を把握することが可能となっている。</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各年度ごとの</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データを可視化したものとなっており、</a:t>
            </a:r>
            <a:r>
              <a:rPr lang="en-US" altLang="ja-JP" sz="1600" dirty="0">
                <a:latin typeface="Meiryo UI" panose="020B0604030504040204" pitchFamily="50" charset="-128"/>
                <a:ea typeface="Meiryo UI" panose="020B0604030504040204" pitchFamily="50" charset="-128"/>
              </a:rPr>
              <a:t>DPC</a:t>
            </a:r>
            <a:r>
              <a:rPr lang="ja-JP" altLang="en-US" sz="1600" dirty="0">
                <a:latin typeface="Meiryo UI" panose="020B0604030504040204" pitchFamily="50" charset="-128"/>
                <a:ea typeface="Meiryo UI" panose="020B0604030504040204" pitchFamily="50" charset="-128"/>
              </a:rPr>
              <a:t>参加病院ごとに示す主要診断群（</a:t>
            </a:r>
            <a:r>
              <a:rPr lang="en-US" altLang="ja-JP" sz="1600" dirty="0">
                <a:latin typeface="Meiryo UI" panose="020B0604030504040204" pitchFamily="50" charset="-128"/>
                <a:ea typeface="Meiryo UI" panose="020B0604030504040204" pitchFamily="50" charset="-128"/>
              </a:rPr>
              <a:t>MDC</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Major Diagnostic Category </a:t>
            </a:r>
            <a:r>
              <a:rPr lang="ja-JP" altLang="en-US" sz="1600" dirty="0">
                <a:latin typeface="Meiryo UI" panose="020B0604030504040204" pitchFamily="50" charset="-128"/>
                <a:ea typeface="Meiryo UI" panose="020B0604030504040204" pitchFamily="50" charset="-128"/>
              </a:rPr>
              <a:t>）ごとの診療実績（件数）が色分けして棒グラフで示されている。</a:t>
            </a:r>
          </a:p>
          <a:p>
            <a:pPr marL="449263" indent="-163513">
              <a:lnSpc>
                <a:spcPct val="125000"/>
              </a:lnSpc>
            </a:pPr>
            <a:endParaRPr lang="ja-JP" altLang="en-US"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また、年度間で件数に大きな差が発生していないかを確認することも可能となっている。</a:t>
            </a:r>
          </a:p>
        </p:txBody>
      </p:sp>
      <p:sp>
        <p:nvSpPr>
          <p:cNvPr id="12" name="テキスト ボックス 11"/>
          <p:cNvSpPr txBox="1"/>
          <p:nvPr/>
        </p:nvSpPr>
        <p:spPr>
          <a:xfrm>
            <a:off x="251648" y="3752638"/>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solidFill>
                  <a:srgbClr val="000000"/>
                </a:solidFill>
                <a:effectLst/>
                <a:ea typeface="ＭＳ Ｐゴシック"/>
                <a:cs typeface="Times New Roman"/>
              </a:rPr>
              <a:t>図</a:t>
            </a:r>
            <a:r>
              <a:rPr lang="en-US" altLang="ja-JP" sz="1400" kern="100" dirty="0">
                <a:solidFill>
                  <a:srgbClr val="000000"/>
                </a:solidFill>
                <a:ea typeface="ＭＳ Ｐゴシック"/>
                <a:cs typeface="Times New Roman"/>
              </a:rPr>
              <a:t> </a:t>
            </a:r>
            <a:r>
              <a:rPr lang="en-US" altLang="ja-JP" sz="1400" kern="100" dirty="0">
                <a:solidFill>
                  <a:srgbClr val="000000"/>
                </a:solidFill>
                <a:cs typeface="Times New Roman"/>
              </a:rPr>
              <a:t>DPC</a:t>
            </a:r>
            <a:r>
              <a:rPr lang="ja-JP" altLang="en-US" sz="1400" kern="100" dirty="0">
                <a:solidFill>
                  <a:srgbClr val="000000"/>
                </a:solidFill>
                <a:cs typeface="Times New Roman"/>
              </a:rPr>
              <a:t>データの検討</a:t>
            </a:r>
            <a:endParaRPr lang="ja-JP" sz="1400" kern="100" dirty="0">
              <a:effectLst/>
              <a:ea typeface="ＭＳ 明朝"/>
              <a:cs typeface="Times New Roman"/>
            </a:endParaRPr>
          </a:p>
        </p:txBody>
      </p:sp>
      <p:pic>
        <p:nvPicPr>
          <p:cNvPr id="13" name="図 12" descr="D:\HatayamaH\Desktop\キャプチャ.PNG"/>
          <p:cNvPicPr/>
          <p:nvPr/>
        </p:nvPicPr>
        <p:blipFill>
          <a:blip r:embed="rId3">
            <a:extLst>
              <a:ext uri="{28A0092B-C50C-407E-A947-70E740481C1C}">
                <a14:useLocalDpi xmlns:a14="http://schemas.microsoft.com/office/drawing/2010/main" val="0"/>
              </a:ext>
            </a:extLst>
          </a:blip>
          <a:srcRect/>
          <a:stretch>
            <a:fillRect/>
          </a:stretch>
        </p:blipFill>
        <p:spPr bwMode="auto">
          <a:xfrm>
            <a:off x="246712" y="4013374"/>
            <a:ext cx="4722925" cy="2847340"/>
          </a:xfrm>
          <a:prstGeom prst="rect">
            <a:avLst/>
          </a:prstGeom>
          <a:noFill/>
          <a:ln>
            <a:noFill/>
          </a:ln>
        </p:spPr>
      </p:pic>
      <p:sp>
        <p:nvSpPr>
          <p:cNvPr id="14" name="テキスト ボックス 13"/>
          <p:cNvSpPr txBox="1"/>
          <p:nvPr/>
        </p:nvSpPr>
        <p:spPr>
          <a:xfrm>
            <a:off x="5407721" y="4653136"/>
            <a:ext cx="3327459" cy="1754326"/>
          </a:xfrm>
          <a:prstGeom prst="rect">
            <a:avLst/>
          </a:prstGeom>
          <a:solidFill>
            <a:schemeClr val="accent1">
              <a:lumMod val="20000"/>
              <a:lumOff val="80000"/>
            </a:schemeClr>
          </a:solid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〇欠けている機能（</a:t>
            </a:r>
            <a:r>
              <a:rPr lang="en-US" altLang="ja-JP" dirty="0">
                <a:latin typeface="Meiryo UI" panose="020B0604030504040204" pitchFamily="50" charset="-128"/>
                <a:ea typeface="Meiryo UI" panose="020B0604030504040204" pitchFamily="50" charset="-128"/>
                <a:cs typeface="Meiryo UI" panose="020B0604030504040204" pitchFamily="50" charset="-128"/>
              </a:rPr>
              <a:t>MDC</a:t>
            </a:r>
            <a:r>
              <a:rPr lang="ja-JP" altLang="en-US" dirty="0">
                <a:latin typeface="Meiryo UI" panose="020B0604030504040204" pitchFamily="50" charset="-128"/>
                <a:ea typeface="Meiryo UI" panose="020B0604030504040204" pitchFamily="50" charset="-128"/>
                <a:cs typeface="Meiryo UI" panose="020B0604030504040204" pitchFamily="50" charset="-128"/>
              </a:rPr>
              <a:t>分類）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はないか。</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〇各病院の機能は年度間で安定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しているのか。</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○構想区域内の各病院の機能</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分化はどうか。</a:t>
            </a:r>
          </a:p>
        </p:txBody>
      </p:sp>
      <p:sp>
        <p:nvSpPr>
          <p:cNvPr id="15" name="二等辺三角形 14"/>
          <p:cNvSpPr/>
          <p:nvPr/>
        </p:nvSpPr>
        <p:spPr>
          <a:xfrm rot="5400000">
            <a:off x="4848558" y="5210365"/>
            <a:ext cx="640714" cy="453359"/>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7"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215792" y="14619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 xmlns:a16="http://schemas.microsoft.com/office/drawing/2014/main" id="{DFEF89A9-DBB8-496F-B267-B3B7E5718C12}"/>
              </a:ext>
            </a:extLst>
          </p:cNvPr>
          <p:cNvSpPr txBox="1">
            <a:spLocks/>
          </p:cNvSpPr>
          <p:nvPr/>
        </p:nvSpPr>
        <p:spPr>
          <a:xfrm>
            <a:off x="215792" y="10033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医療データ③（</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MDC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別診療実績の推移</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【DPC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15737664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スライド番号プレースホルダー 1"/>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45</a:t>
            </a:fld>
            <a:endParaRPr kumimoji="1" lang="ja-JP" altLang="en-US" sz="1800" dirty="0">
              <a:solidFill>
                <a:schemeClr val="tx1"/>
              </a:solidFill>
            </a:endParaRPr>
          </a:p>
        </p:txBody>
      </p:sp>
      <p:sp>
        <p:nvSpPr>
          <p:cNvPr id="11" name="テキスト ボックス 10"/>
          <p:cNvSpPr txBox="1"/>
          <p:nvPr/>
        </p:nvSpPr>
        <p:spPr>
          <a:xfrm>
            <a:off x="1043608" y="900529"/>
            <a:ext cx="384398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kern="100" dirty="0">
                <a:solidFill>
                  <a:srgbClr val="000000"/>
                </a:solidFill>
                <a:cs typeface="Times New Roman"/>
              </a:rPr>
              <a:t>表 主要診断群（</a:t>
            </a:r>
            <a:r>
              <a:rPr lang="en-US" altLang="ja-JP" kern="100" dirty="0">
                <a:solidFill>
                  <a:srgbClr val="000000"/>
                </a:solidFill>
                <a:cs typeface="Times New Roman"/>
              </a:rPr>
              <a:t>MDC</a:t>
            </a:r>
            <a:r>
              <a:rPr lang="ja-JP" altLang="en-US" kern="100" dirty="0">
                <a:solidFill>
                  <a:srgbClr val="000000"/>
                </a:solidFill>
                <a:cs typeface="Times New Roman"/>
              </a:rPr>
              <a:t>）の分類</a:t>
            </a:r>
            <a:endParaRPr lang="ja-JP" kern="100" dirty="0">
              <a:effectLst/>
              <a:ea typeface="ＭＳ 明朝"/>
              <a:cs typeface="Times New Roman"/>
            </a:endParaRPr>
          </a:p>
        </p:txBody>
      </p:sp>
      <p:graphicFrame>
        <p:nvGraphicFramePr>
          <p:cNvPr id="3" name="表 2"/>
          <p:cNvGraphicFramePr>
            <a:graphicFrameLocks noGrp="1"/>
          </p:cNvGraphicFramePr>
          <p:nvPr>
            <p:extLst>
              <p:ext uri="{D42A27DB-BD31-4B8C-83A1-F6EECF244321}">
                <p14:modId xmlns:p14="http://schemas.microsoft.com/office/powerpoint/2010/main" val="702745054"/>
              </p:ext>
            </p:extLst>
          </p:nvPr>
        </p:nvGraphicFramePr>
        <p:xfrm>
          <a:off x="1045433" y="1281674"/>
          <a:ext cx="7344816" cy="5211201"/>
        </p:xfrm>
        <a:graphic>
          <a:graphicData uri="http://schemas.openxmlformats.org/drawingml/2006/table">
            <a:tbl>
              <a:tblPr firstRow="1" firstCol="1" bandRow="1">
                <a:tableStyleId>{BC89EF96-8CEA-46FF-86C4-4CE0E7609802}</a:tableStyleId>
              </a:tblPr>
              <a:tblGrid>
                <a:gridCol w="1423995">
                  <a:extLst>
                    <a:ext uri="{9D8B030D-6E8A-4147-A177-3AD203B41FA5}">
                      <a16:colId xmlns="" xmlns:a16="http://schemas.microsoft.com/office/drawing/2014/main" val="20000"/>
                    </a:ext>
                  </a:extLst>
                </a:gridCol>
                <a:gridCol w="5920821">
                  <a:extLst>
                    <a:ext uri="{9D8B030D-6E8A-4147-A177-3AD203B41FA5}">
                      <a16:colId xmlns="" xmlns:a16="http://schemas.microsoft.com/office/drawing/2014/main" val="20001"/>
                    </a:ext>
                  </a:extLst>
                </a:gridCol>
              </a:tblGrid>
              <a:tr h="521121">
                <a:tc>
                  <a:txBody>
                    <a:bodyPr/>
                    <a:lstStyle/>
                    <a:p>
                      <a:pPr algn="ctr">
                        <a:spcAft>
                          <a:spcPts val="0"/>
                        </a:spcAft>
                      </a:pPr>
                      <a:r>
                        <a:rPr lang="ja-JP" sz="1600" b="0" kern="100" dirty="0">
                          <a:effectLst/>
                          <a:latin typeface="+mn-ea"/>
                          <a:ea typeface="+mn-ea"/>
                        </a:rPr>
                        <a:t>主要診断群</a:t>
                      </a:r>
                    </a:p>
                    <a:p>
                      <a:pPr algn="ctr">
                        <a:spcAft>
                          <a:spcPts val="0"/>
                        </a:spcAft>
                      </a:pPr>
                      <a:r>
                        <a:rPr lang="ja-JP" sz="1600" b="0" kern="100" dirty="0">
                          <a:effectLst/>
                          <a:latin typeface="+mn-ea"/>
                          <a:ea typeface="+mn-ea"/>
                        </a:rPr>
                        <a:t>（</a:t>
                      </a:r>
                      <a:r>
                        <a:rPr lang="en-US" sz="1600" b="0" kern="100" dirty="0">
                          <a:effectLst/>
                          <a:latin typeface="+mn-ea"/>
                          <a:ea typeface="+mn-ea"/>
                        </a:rPr>
                        <a:t>MDC</a:t>
                      </a:r>
                      <a:r>
                        <a:rPr lang="ja-JP" sz="1600" b="0" kern="100" dirty="0">
                          <a:effectLst/>
                          <a:latin typeface="+mn-ea"/>
                          <a:ea typeface="+mn-ea"/>
                        </a:rPr>
                        <a:t>）</a:t>
                      </a:r>
                      <a:endParaRPr lang="ja-JP" sz="1600" b="0" kern="100" dirty="0">
                        <a:effectLst/>
                        <a:latin typeface="+mn-ea"/>
                        <a:ea typeface="+mn-ea"/>
                        <a:cs typeface="Times New Roman"/>
                      </a:endParaRPr>
                    </a:p>
                  </a:txBody>
                  <a:tcPr marL="68580" marR="68580" marT="0" marB="0" anchor="ctr"/>
                </a:tc>
                <a:tc>
                  <a:txBody>
                    <a:bodyPr/>
                    <a:lstStyle/>
                    <a:p>
                      <a:pPr algn="ctr">
                        <a:spcAft>
                          <a:spcPts val="0"/>
                        </a:spcAft>
                      </a:pPr>
                      <a:r>
                        <a:rPr lang="ja-JP" sz="1600" kern="100" dirty="0">
                          <a:effectLst/>
                          <a:latin typeface="+mn-ea"/>
                          <a:ea typeface="+mn-ea"/>
                        </a:rPr>
                        <a:t>区分</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0"/>
                  </a:ext>
                </a:extLst>
              </a:tr>
              <a:tr h="260560">
                <a:tc>
                  <a:txBody>
                    <a:bodyPr/>
                    <a:lstStyle/>
                    <a:p>
                      <a:pPr algn="ctr">
                        <a:spcAft>
                          <a:spcPts val="0"/>
                        </a:spcAft>
                      </a:pPr>
                      <a:r>
                        <a:rPr lang="ja-JP" sz="1600" b="0" kern="100" dirty="0">
                          <a:effectLst/>
                          <a:latin typeface="+mn-ea"/>
                          <a:ea typeface="+mn-ea"/>
                        </a:rPr>
                        <a:t>１</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神経系疾患</a:t>
                      </a:r>
                      <a:endParaRPr lang="ja-JP" sz="1600" kern="100">
                        <a:effectLst/>
                        <a:latin typeface="+mn-ea"/>
                        <a:ea typeface="+mn-ea"/>
                        <a:cs typeface="Times New Roman"/>
                      </a:endParaRPr>
                    </a:p>
                  </a:txBody>
                  <a:tcPr marL="68580" marR="68580" marT="0" marB="0" anchor="ctr"/>
                </a:tc>
                <a:extLst>
                  <a:ext uri="{0D108BD9-81ED-4DB2-BD59-A6C34878D82A}">
                    <a16:rowId xmlns="" xmlns:a16="http://schemas.microsoft.com/office/drawing/2014/main" val="10001"/>
                  </a:ext>
                </a:extLst>
              </a:tr>
              <a:tr h="260560">
                <a:tc>
                  <a:txBody>
                    <a:bodyPr/>
                    <a:lstStyle/>
                    <a:p>
                      <a:pPr algn="ctr">
                        <a:spcAft>
                          <a:spcPts val="0"/>
                        </a:spcAft>
                      </a:pPr>
                      <a:r>
                        <a:rPr lang="ja-JP" sz="1600" b="0" kern="100" dirty="0">
                          <a:effectLst/>
                          <a:latin typeface="+mn-ea"/>
                          <a:ea typeface="+mn-ea"/>
                        </a:rPr>
                        <a:t>２</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眼科系疾患</a:t>
                      </a:r>
                      <a:endParaRPr lang="ja-JP" sz="1600" kern="100">
                        <a:effectLst/>
                        <a:latin typeface="+mn-ea"/>
                        <a:ea typeface="+mn-ea"/>
                        <a:cs typeface="Times New Roman"/>
                      </a:endParaRPr>
                    </a:p>
                  </a:txBody>
                  <a:tcPr marL="68580" marR="68580" marT="0" marB="0" anchor="ctr"/>
                </a:tc>
                <a:extLst>
                  <a:ext uri="{0D108BD9-81ED-4DB2-BD59-A6C34878D82A}">
                    <a16:rowId xmlns="" xmlns:a16="http://schemas.microsoft.com/office/drawing/2014/main" val="10002"/>
                  </a:ext>
                </a:extLst>
              </a:tr>
              <a:tr h="260560">
                <a:tc>
                  <a:txBody>
                    <a:bodyPr/>
                    <a:lstStyle/>
                    <a:p>
                      <a:pPr algn="ctr">
                        <a:spcAft>
                          <a:spcPts val="0"/>
                        </a:spcAft>
                      </a:pPr>
                      <a:r>
                        <a:rPr lang="ja-JP" sz="1600" b="0" kern="100" dirty="0">
                          <a:effectLst/>
                          <a:latin typeface="+mn-ea"/>
                          <a:ea typeface="+mn-ea"/>
                        </a:rPr>
                        <a:t>３</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a:effectLst/>
                          <a:latin typeface="+mn-ea"/>
                          <a:ea typeface="+mn-ea"/>
                        </a:rPr>
                        <a:t>　耳鼻咽喉科系疾患</a:t>
                      </a:r>
                      <a:endParaRPr lang="ja-JP" sz="1600" kern="100">
                        <a:effectLst/>
                        <a:latin typeface="+mn-ea"/>
                        <a:ea typeface="+mn-ea"/>
                        <a:cs typeface="Times New Roman"/>
                      </a:endParaRPr>
                    </a:p>
                  </a:txBody>
                  <a:tcPr marL="68580" marR="68580" marT="0" marB="0" anchor="ctr"/>
                </a:tc>
                <a:extLst>
                  <a:ext uri="{0D108BD9-81ED-4DB2-BD59-A6C34878D82A}">
                    <a16:rowId xmlns="" xmlns:a16="http://schemas.microsoft.com/office/drawing/2014/main" val="10003"/>
                  </a:ext>
                </a:extLst>
              </a:tr>
              <a:tr h="260560">
                <a:tc>
                  <a:txBody>
                    <a:bodyPr/>
                    <a:lstStyle/>
                    <a:p>
                      <a:pPr algn="ctr">
                        <a:spcAft>
                          <a:spcPts val="0"/>
                        </a:spcAft>
                      </a:pPr>
                      <a:r>
                        <a:rPr lang="ja-JP" sz="1600" b="0" kern="100" dirty="0">
                          <a:effectLst/>
                          <a:latin typeface="+mn-ea"/>
                          <a:ea typeface="+mn-ea"/>
                        </a:rPr>
                        <a:t>４</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呼吸器疾患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4"/>
                  </a:ext>
                </a:extLst>
              </a:tr>
              <a:tr h="260560">
                <a:tc>
                  <a:txBody>
                    <a:bodyPr/>
                    <a:lstStyle/>
                    <a:p>
                      <a:pPr algn="ctr">
                        <a:spcAft>
                          <a:spcPts val="0"/>
                        </a:spcAft>
                      </a:pPr>
                      <a:r>
                        <a:rPr lang="ja-JP" sz="1600" b="0" kern="100" dirty="0">
                          <a:effectLst/>
                          <a:latin typeface="+mn-ea"/>
                          <a:ea typeface="+mn-ea"/>
                        </a:rPr>
                        <a:t>５</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循環器系疾患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5"/>
                  </a:ext>
                </a:extLst>
              </a:tr>
              <a:tr h="260560">
                <a:tc>
                  <a:txBody>
                    <a:bodyPr/>
                    <a:lstStyle/>
                    <a:p>
                      <a:pPr algn="ctr">
                        <a:spcAft>
                          <a:spcPts val="0"/>
                        </a:spcAft>
                      </a:pPr>
                      <a:r>
                        <a:rPr lang="ja-JP" sz="1600" b="0" kern="100" dirty="0">
                          <a:effectLst/>
                          <a:latin typeface="+mn-ea"/>
                          <a:ea typeface="+mn-ea"/>
                        </a:rPr>
                        <a:t>６</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消化器系疾患、肝臓・胆道・膵臓疾患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6"/>
                  </a:ext>
                </a:extLst>
              </a:tr>
              <a:tr h="260560">
                <a:tc>
                  <a:txBody>
                    <a:bodyPr/>
                    <a:lstStyle/>
                    <a:p>
                      <a:pPr algn="ctr">
                        <a:spcAft>
                          <a:spcPts val="0"/>
                        </a:spcAft>
                      </a:pPr>
                      <a:r>
                        <a:rPr lang="ja-JP" sz="1600" b="0" kern="100" dirty="0">
                          <a:effectLst/>
                          <a:latin typeface="+mn-ea"/>
                          <a:ea typeface="+mn-ea"/>
                        </a:rPr>
                        <a:t>７</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筋骨格系疾患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7"/>
                  </a:ext>
                </a:extLst>
              </a:tr>
              <a:tr h="260560">
                <a:tc>
                  <a:txBody>
                    <a:bodyPr/>
                    <a:lstStyle/>
                    <a:p>
                      <a:pPr algn="ctr">
                        <a:spcAft>
                          <a:spcPts val="0"/>
                        </a:spcAft>
                      </a:pPr>
                      <a:r>
                        <a:rPr lang="ja-JP" sz="1600" b="0" kern="100" dirty="0">
                          <a:effectLst/>
                          <a:latin typeface="+mn-ea"/>
                          <a:ea typeface="+mn-ea"/>
                        </a:rPr>
                        <a:t>８</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皮膚・皮下組織の疾患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8"/>
                  </a:ext>
                </a:extLst>
              </a:tr>
              <a:tr h="260560">
                <a:tc>
                  <a:txBody>
                    <a:bodyPr/>
                    <a:lstStyle/>
                    <a:p>
                      <a:pPr algn="ctr">
                        <a:spcAft>
                          <a:spcPts val="0"/>
                        </a:spcAft>
                      </a:pPr>
                      <a:r>
                        <a:rPr lang="ja-JP" sz="1600" b="0" kern="100" dirty="0">
                          <a:effectLst/>
                          <a:latin typeface="+mn-ea"/>
                          <a:ea typeface="+mn-ea"/>
                        </a:rPr>
                        <a:t>９</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乳房の疾患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09"/>
                  </a:ext>
                </a:extLst>
              </a:tr>
              <a:tr h="260560">
                <a:tc>
                  <a:txBody>
                    <a:bodyPr/>
                    <a:lstStyle/>
                    <a:p>
                      <a:pPr algn="ctr">
                        <a:spcAft>
                          <a:spcPts val="0"/>
                        </a:spcAft>
                      </a:pPr>
                      <a:r>
                        <a:rPr lang="en-US" sz="1600" b="0" kern="100" dirty="0">
                          <a:effectLst/>
                          <a:latin typeface="+mn-ea"/>
                          <a:ea typeface="+mn-ea"/>
                        </a:rPr>
                        <a:t>10</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内分泌・栄養・代謝に関する疾患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0"/>
                  </a:ext>
                </a:extLst>
              </a:tr>
              <a:tr h="260560">
                <a:tc>
                  <a:txBody>
                    <a:bodyPr/>
                    <a:lstStyle/>
                    <a:p>
                      <a:pPr algn="ctr">
                        <a:spcAft>
                          <a:spcPts val="0"/>
                        </a:spcAft>
                      </a:pPr>
                      <a:r>
                        <a:rPr lang="en-US" sz="1600" b="0" kern="100" dirty="0">
                          <a:effectLst/>
                          <a:latin typeface="+mn-ea"/>
                          <a:ea typeface="+mn-ea"/>
                        </a:rPr>
                        <a:t>11</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腎・尿路系疾患及び男性器生殖器系疾患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1"/>
                  </a:ext>
                </a:extLst>
              </a:tr>
              <a:tr h="260560">
                <a:tc>
                  <a:txBody>
                    <a:bodyPr/>
                    <a:lstStyle/>
                    <a:p>
                      <a:pPr algn="ctr">
                        <a:spcAft>
                          <a:spcPts val="0"/>
                        </a:spcAft>
                      </a:pPr>
                      <a:r>
                        <a:rPr lang="en-US" sz="1600" b="0" kern="100" dirty="0">
                          <a:effectLst/>
                          <a:latin typeface="+mn-ea"/>
                          <a:ea typeface="+mn-ea"/>
                        </a:rPr>
                        <a:t>12</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女性生殖器系疾患及び産褥期疾患・異常妊娠分娩</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2"/>
                  </a:ext>
                </a:extLst>
              </a:tr>
              <a:tr h="260560">
                <a:tc>
                  <a:txBody>
                    <a:bodyPr/>
                    <a:lstStyle/>
                    <a:p>
                      <a:pPr algn="ctr">
                        <a:spcAft>
                          <a:spcPts val="0"/>
                        </a:spcAft>
                      </a:pPr>
                      <a:r>
                        <a:rPr lang="en-US" sz="1600" b="0" kern="100" dirty="0">
                          <a:effectLst/>
                          <a:latin typeface="+mn-ea"/>
                          <a:ea typeface="+mn-ea"/>
                        </a:rPr>
                        <a:t>13</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血液・造血器・免疫臓器の疾患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3"/>
                  </a:ext>
                </a:extLst>
              </a:tr>
              <a:tr h="260560">
                <a:tc>
                  <a:txBody>
                    <a:bodyPr/>
                    <a:lstStyle/>
                    <a:p>
                      <a:pPr algn="ctr">
                        <a:spcAft>
                          <a:spcPts val="0"/>
                        </a:spcAft>
                      </a:pPr>
                      <a:r>
                        <a:rPr lang="en-US" sz="1600" b="0" kern="100" dirty="0">
                          <a:effectLst/>
                          <a:latin typeface="+mn-ea"/>
                          <a:ea typeface="+mn-ea"/>
                        </a:rPr>
                        <a:t>14</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新生児疾患、先天性奇形</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4"/>
                  </a:ext>
                </a:extLst>
              </a:tr>
              <a:tr h="260560">
                <a:tc>
                  <a:txBody>
                    <a:bodyPr/>
                    <a:lstStyle/>
                    <a:p>
                      <a:pPr algn="ctr">
                        <a:spcAft>
                          <a:spcPts val="0"/>
                        </a:spcAft>
                      </a:pPr>
                      <a:r>
                        <a:rPr lang="en-US" sz="1600" b="0" kern="100" dirty="0">
                          <a:effectLst/>
                          <a:latin typeface="+mn-ea"/>
                          <a:ea typeface="+mn-ea"/>
                        </a:rPr>
                        <a:t>15</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小児疾患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5"/>
                  </a:ext>
                </a:extLst>
              </a:tr>
              <a:tr h="260560">
                <a:tc>
                  <a:txBody>
                    <a:bodyPr/>
                    <a:lstStyle/>
                    <a:p>
                      <a:pPr algn="ctr">
                        <a:spcAft>
                          <a:spcPts val="0"/>
                        </a:spcAft>
                      </a:pPr>
                      <a:r>
                        <a:rPr lang="en-US" sz="1600" b="0" kern="100" dirty="0">
                          <a:effectLst/>
                          <a:latin typeface="+mn-ea"/>
                          <a:ea typeface="+mn-ea"/>
                        </a:rPr>
                        <a:t>16</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外傷・熱傷・中毒</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6"/>
                  </a:ext>
                </a:extLst>
              </a:tr>
              <a:tr h="260560">
                <a:tc>
                  <a:txBody>
                    <a:bodyPr/>
                    <a:lstStyle/>
                    <a:p>
                      <a:pPr algn="ctr">
                        <a:spcAft>
                          <a:spcPts val="0"/>
                        </a:spcAft>
                      </a:pPr>
                      <a:r>
                        <a:rPr lang="en-US" sz="1600" b="0" kern="100" dirty="0">
                          <a:effectLst/>
                          <a:latin typeface="+mn-ea"/>
                          <a:ea typeface="+mn-ea"/>
                        </a:rPr>
                        <a:t>17</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精神疾患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7"/>
                  </a:ext>
                </a:extLst>
              </a:tr>
              <a:tr h="260560">
                <a:tc>
                  <a:txBody>
                    <a:bodyPr/>
                    <a:lstStyle/>
                    <a:p>
                      <a:pPr algn="ctr">
                        <a:spcAft>
                          <a:spcPts val="0"/>
                        </a:spcAft>
                      </a:pPr>
                      <a:r>
                        <a:rPr lang="en-US" sz="1600" b="0" kern="100" dirty="0">
                          <a:effectLst/>
                          <a:latin typeface="+mn-ea"/>
                          <a:ea typeface="+mn-ea"/>
                        </a:rPr>
                        <a:t>18</a:t>
                      </a:r>
                      <a:endParaRPr lang="ja-JP" sz="1600" b="0" kern="100" dirty="0">
                        <a:effectLst/>
                        <a:latin typeface="+mn-ea"/>
                        <a:ea typeface="+mn-ea"/>
                        <a:cs typeface="Times New Roman"/>
                      </a:endParaRPr>
                    </a:p>
                  </a:txBody>
                  <a:tcPr marL="68580" marR="68580" marT="0" marB="0" anchor="ctr"/>
                </a:tc>
                <a:tc>
                  <a:txBody>
                    <a:bodyPr/>
                    <a:lstStyle/>
                    <a:p>
                      <a:pPr algn="just">
                        <a:spcAft>
                          <a:spcPts val="0"/>
                        </a:spcAft>
                      </a:pPr>
                      <a:r>
                        <a:rPr lang="ja-JP" sz="1600" kern="100" dirty="0">
                          <a:effectLst/>
                          <a:latin typeface="+mn-ea"/>
                          <a:ea typeface="+mn-ea"/>
                        </a:rPr>
                        <a:t>　その他の疾患</a:t>
                      </a:r>
                      <a:endParaRPr lang="ja-JP" sz="1600" kern="100" dirty="0">
                        <a:effectLst/>
                        <a:latin typeface="+mn-ea"/>
                        <a:ea typeface="+mn-ea"/>
                        <a:cs typeface="Times New Roman"/>
                      </a:endParaRPr>
                    </a:p>
                  </a:txBody>
                  <a:tcPr marL="68580" marR="68580" marT="0" marB="0" anchor="ctr"/>
                </a:tc>
                <a:extLst>
                  <a:ext uri="{0D108BD9-81ED-4DB2-BD59-A6C34878D82A}">
                    <a16:rowId xmlns="" xmlns:a16="http://schemas.microsoft.com/office/drawing/2014/main" val="10018"/>
                  </a:ext>
                </a:extLst>
              </a:tr>
            </a:tbl>
          </a:graphicData>
        </a:graphic>
      </p:graphicFrame>
      <p:sp>
        <p:nvSpPr>
          <p:cNvPr id="9"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215792" y="146195"/>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 xmlns:a16="http://schemas.microsoft.com/office/drawing/2014/main" id="{DFEF89A9-DBB8-496F-B267-B3B7E5718C12}"/>
              </a:ext>
            </a:extLst>
          </p:cNvPr>
          <p:cNvSpPr txBox="1">
            <a:spLocks/>
          </p:cNvSpPr>
          <p:nvPr/>
        </p:nvSpPr>
        <p:spPr>
          <a:xfrm>
            <a:off x="215792" y="100335"/>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医療データ③（</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MDC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別診療実績の推移</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【DPC</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データ</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Tree>
    <p:extLst>
      <p:ext uri="{BB962C8B-B14F-4D97-AF65-F5344CB8AC3E}">
        <p14:creationId xmlns:p14="http://schemas.microsoft.com/office/powerpoint/2010/main" val="68945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87123" y="6428902"/>
            <a:ext cx="2133600" cy="365125"/>
          </a:xfrm>
        </p:spPr>
        <p:txBody>
          <a:bodyPr/>
          <a:lstStyle/>
          <a:p>
            <a:fld id="{A9848611-8FAA-4BFC-BAAD-33CAF1A3E273}" type="slidenum">
              <a:rPr kumimoji="1" lang="ja-JP" altLang="en-US" sz="1800" smtClean="0">
                <a:solidFill>
                  <a:schemeClr val="tx1"/>
                </a:solidFill>
              </a:rPr>
              <a:t>46</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689263527"/>
              </p:ext>
            </p:extLst>
          </p:nvPr>
        </p:nvGraphicFramePr>
        <p:xfrm>
          <a:off x="388394" y="1606038"/>
          <a:ext cx="8352929" cy="5187989"/>
        </p:xfrm>
        <a:graphic>
          <a:graphicData uri="http://schemas.openxmlformats.org/drawingml/2006/table">
            <a:tbl>
              <a:tblPr firstRow="1" bandRow="1">
                <a:tableStyleId>{5940675A-B579-460E-94D1-54222C63F5DA}</a:tableStyleId>
              </a:tblPr>
              <a:tblGrid>
                <a:gridCol w="3628732">
                  <a:extLst>
                    <a:ext uri="{9D8B030D-6E8A-4147-A177-3AD203B41FA5}">
                      <a16:colId xmlns="" xmlns:a16="http://schemas.microsoft.com/office/drawing/2014/main" val="20000"/>
                    </a:ext>
                  </a:extLst>
                </a:gridCol>
                <a:gridCol w="1437799">
                  <a:extLst>
                    <a:ext uri="{9D8B030D-6E8A-4147-A177-3AD203B41FA5}">
                      <a16:colId xmlns="" xmlns:a16="http://schemas.microsoft.com/office/drawing/2014/main" val="20001"/>
                    </a:ext>
                  </a:extLst>
                </a:gridCol>
                <a:gridCol w="3286398">
                  <a:extLst>
                    <a:ext uri="{9D8B030D-6E8A-4147-A177-3AD203B41FA5}">
                      <a16:colId xmlns="" xmlns:a16="http://schemas.microsoft.com/office/drawing/2014/main" val="20002"/>
                    </a:ext>
                  </a:extLst>
                </a:gridCol>
              </a:tblGrid>
              <a:tr h="736951">
                <a:tc>
                  <a:txBody>
                    <a:bodyPr/>
                    <a:lstStyle/>
                    <a:p>
                      <a:pPr algn="ctr"/>
                      <a:r>
                        <a:rPr kumimoji="1" lang="ja-JP" altLang="en-US" b="1" dirty="0"/>
                        <a:t>病床数の必要量</a:t>
                      </a:r>
                      <a:endParaRPr kumimoji="1" lang="en-US" altLang="ja-JP" b="1" dirty="0"/>
                    </a:p>
                    <a:p>
                      <a:pPr algn="ctr"/>
                      <a:r>
                        <a:rPr lang="en-US" altLang="ja-JP" sz="1200" dirty="0">
                          <a:latin typeface="+mn-ea"/>
                          <a:ea typeface="+mn-ea"/>
                        </a:rPr>
                        <a:t>2013</a:t>
                      </a:r>
                      <a:r>
                        <a:rPr lang="ja-JP" altLang="ja-JP" sz="1200" dirty="0">
                          <a:latin typeface="+mn-ea"/>
                          <a:ea typeface="+mn-ea"/>
                        </a:rPr>
                        <a:t>年の個々の患者の受療状況を</a:t>
                      </a:r>
                      <a:r>
                        <a:rPr lang="ja-JP" altLang="en-US" sz="1200" dirty="0">
                          <a:latin typeface="+mn-ea"/>
                          <a:ea typeface="+mn-ea"/>
                        </a:rPr>
                        <a:t>ベース</a:t>
                      </a:r>
                      <a:r>
                        <a:rPr lang="ja-JP" altLang="ja-JP" sz="1200" dirty="0">
                          <a:latin typeface="+mn-ea"/>
                          <a:ea typeface="+mn-ea"/>
                        </a:rPr>
                        <a:t>に、</a:t>
                      </a:r>
                      <a:endParaRPr lang="en-US" altLang="ja-JP" sz="1200" dirty="0">
                        <a:latin typeface="+mn-ea"/>
                        <a:ea typeface="+mn-ea"/>
                      </a:endParaRPr>
                    </a:p>
                    <a:p>
                      <a:pPr algn="ctr"/>
                      <a:r>
                        <a:rPr lang="ja-JP" altLang="ja-JP" sz="1200" dirty="0">
                          <a:latin typeface="+mn-ea"/>
                          <a:ea typeface="+mn-ea"/>
                        </a:rPr>
                        <a:t>医療資源供給量に沿って機能ごと区分したもの</a:t>
                      </a:r>
                      <a:endParaRPr lang="en-US" altLang="ja-JP" sz="1200" dirty="0">
                        <a:latin typeface="+mn-ea"/>
                        <a:ea typeface="+mn-ea"/>
                      </a:endParaRPr>
                    </a:p>
                    <a:p>
                      <a:pPr algn="ctr">
                        <a:lnSpc>
                          <a:spcPts val="600"/>
                        </a:lnSpc>
                      </a:pPr>
                      <a:endParaRPr lang="ja-JP" altLang="ja-JP" sz="1200" dirty="0">
                        <a:latin typeface="+mn-ea"/>
                        <a:ea typeface="+mn-ea"/>
                      </a:endParaRPr>
                    </a:p>
                    <a:p>
                      <a:pPr algn="ctr">
                        <a:lnSpc>
                          <a:spcPts val="120"/>
                        </a:lnSpc>
                      </a:pPr>
                      <a:r>
                        <a:rPr lang="en-US" altLang="ja-JP" sz="1200" dirty="0">
                          <a:latin typeface="+mn-ea"/>
                          <a:ea typeface="+mn-ea"/>
                        </a:rPr>
                        <a:t> </a:t>
                      </a:r>
                      <a:endParaRPr lang="ja-JP" altLang="ja-JP" sz="1200" dirty="0">
                        <a:latin typeface="+mn-ea"/>
                        <a:ea typeface="+mn-ea"/>
                      </a:endParaRPr>
                    </a:p>
                    <a:p>
                      <a:pPr algn="ctr"/>
                      <a:r>
                        <a:rPr lang="en-US" altLang="ja-JP" sz="1200" dirty="0">
                          <a:latin typeface="+mn-ea"/>
                          <a:ea typeface="+mn-ea"/>
                        </a:rPr>
                        <a:t>  </a:t>
                      </a:r>
                      <a:r>
                        <a:rPr lang="ja-JP" altLang="ja-JP" sz="1200" dirty="0">
                          <a:latin typeface="+mn-ea"/>
                          <a:ea typeface="+mn-ea"/>
                        </a:rPr>
                        <a:t>⇒地域における「推計病床数」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600" b="1" dirty="0"/>
                        <a:t>病床機能区分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p>
                      <a:pPr algn="l"/>
                      <a:r>
                        <a:rPr lang="ja-JP" altLang="ja-JP" sz="1200" dirty="0">
                          <a:solidFill>
                            <a:schemeClr val="tx1"/>
                          </a:solidFill>
                          <a:latin typeface="+mn-ea"/>
                        </a:rPr>
                        <a:t>どの「医療機能」に該当するかの「定義」を踏まえ、病棟</a:t>
                      </a:r>
                      <a:r>
                        <a:rPr lang="ja-JP" altLang="en-US" sz="1200" dirty="0">
                          <a:solidFill>
                            <a:schemeClr val="tx1"/>
                          </a:solidFill>
                          <a:latin typeface="+mn-ea"/>
                        </a:rPr>
                        <a:t>ごとに</a:t>
                      </a:r>
                      <a:r>
                        <a:rPr lang="ja-JP" altLang="ja-JP" sz="1200" dirty="0">
                          <a:solidFill>
                            <a:schemeClr val="tx1"/>
                          </a:solidFill>
                          <a:latin typeface="+mn-ea"/>
                        </a:rPr>
                        <a:t>医療機関が判断したもの</a:t>
                      </a:r>
                    </a:p>
                    <a:p>
                      <a:pPr algn="ctr">
                        <a:lnSpc>
                          <a:spcPts val="600"/>
                        </a:lnSpc>
                      </a:pPr>
                      <a:r>
                        <a:rPr lang="en-US" altLang="ja-JP" sz="1200" dirty="0">
                          <a:solidFill>
                            <a:schemeClr val="tx1"/>
                          </a:solidFill>
                          <a:latin typeface="+mn-ea"/>
                        </a:rPr>
                        <a:t> </a:t>
                      </a:r>
                      <a:endParaRPr lang="ja-JP" altLang="ja-JP" sz="1200" dirty="0">
                        <a:solidFill>
                          <a:schemeClr val="tx1"/>
                        </a:solidFill>
                        <a:latin typeface="+mn-ea"/>
                      </a:endParaRPr>
                    </a:p>
                    <a:p>
                      <a:pPr algn="ctr"/>
                      <a:r>
                        <a:rPr lang="en-US" altLang="ja-JP" sz="1200" dirty="0">
                          <a:solidFill>
                            <a:schemeClr val="tx1"/>
                          </a:solidFill>
                          <a:latin typeface="+mn-ea"/>
                        </a:rPr>
                        <a:t> </a:t>
                      </a:r>
                      <a:r>
                        <a:rPr lang="ja-JP" altLang="ja-JP" sz="1200" dirty="0">
                          <a:solidFill>
                            <a:schemeClr val="tx1"/>
                          </a:solidFill>
                          <a:latin typeface="+mn-ea"/>
                        </a:rPr>
                        <a:t>⇒地域において「医療機関が表示した機能」</a:t>
                      </a:r>
                      <a:endParaRPr lang="en-US" altLang="ja-JP" sz="1200" dirty="0">
                        <a:solidFill>
                          <a:schemeClr val="tx1"/>
                        </a:solidFill>
                        <a:latin typeface="+mn-ea"/>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0"/>
                  </a:ext>
                </a:extLst>
              </a:tr>
              <a:tr h="459622">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点以上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急性期の患者に対し、状態の早期安定化に向けて、診療密度が特に高い医療を提供する機能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 xmlns:a16="http://schemas.microsoft.com/office/drawing/2014/main" val="10001"/>
                  </a:ext>
                </a:extLst>
              </a:tr>
              <a:tr h="616107">
                <a:tc>
                  <a:txBody>
                    <a:bodyPr/>
                    <a:lstStyle/>
                    <a:p>
                      <a:r>
                        <a:rPr kumimoji="1" lang="ja-JP" altLang="en-US" sz="1200" dirty="0">
                          <a:latin typeface="HGPｺﾞｼｯｸM" panose="020B0600000000000000" pitchFamily="50" charset="-128"/>
                          <a:ea typeface="HGPｺﾞｼｯｸM" panose="020B0600000000000000" pitchFamily="50" charset="-128"/>
                        </a:rPr>
                        <a:t>医療資源量：</a:t>
                      </a:r>
                      <a:r>
                        <a:rPr kumimoji="1" lang="en-US" altLang="ja-JP" sz="1200" dirty="0">
                          <a:latin typeface="HGPｺﾞｼｯｸM" panose="020B0600000000000000" pitchFamily="50" charset="-128"/>
                          <a:ea typeface="HGPｺﾞｼｯｸM" panose="020B0600000000000000" pitchFamily="50" charset="-128"/>
                        </a:rPr>
                        <a:t>600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3,000</a:t>
                      </a:r>
                      <a:r>
                        <a:rPr kumimoji="1" lang="ja-JP" altLang="en-US" sz="1200" dirty="0">
                          <a:latin typeface="HGPｺﾞｼｯｸM" panose="020B0600000000000000" pitchFamily="50" charset="-128"/>
                          <a:ea typeface="HGPｺﾞｼｯｸM" panose="020B0600000000000000" pitchFamily="50" charset="-128"/>
                        </a:rPr>
                        <a:t>点未満</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kumimoji="1" lang="ja-JP" altLang="en-US" sz="1200" u="none" dirty="0">
                          <a:latin typeface="HGPｺﾞｼｯｸM" panose="020B0600000000000000" pitchFamily="50" charset="-128"/>
                          <a:ea typeface="HGPｺﾞｼｯｸM" panose="020B0600000000000000" pitchFamily="50" charset="-128"/>
                        </a:rPr>
                        <a:t>急性期の患者に対し、状態の早期安定化に向けて、医療を提供する機能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 xmlns:a16="http://schemas.microsoft.com/office/drawing/2014/main" val="10002"/>
                  </a:ext>
                </a:extLst>
              </a:tr>
              <a:tr h="680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a:t>
                      </a:r>
                      <a:r>
                        <a:rPr kumimoji="1" lang="ja-JP" altLang="en-US" sz="1200" u="none" dirty="0">
                          <a:latin typeface="HGPｺﾞｼｯｸM" panose="020B0600000000000000" pitchFamily="50" charset="-128"/>
                          <a:ea typeface="HGPｺﾞｼｯｸM" panose="020B0600000000000000" pitchFamily="50" charset="-128"/>
                        </a:rPr>
                        <a:t>医療資源量：</a:t>
                      </a:r>
                      <a:r>
                        <a:rPr kumimoji="1" lang="en-US" altLang="ja-JP" sz="1200" u="none" dirty="0">
                          <a:latin typeface="HGPｺﾞｼｯｸM" panose="020B0600000000000000" pitchFamily="50" charset="-128"/>
                          <a:ea typeface="HGPｺﾞｼｯｸM" panose="020B0600000000000000" pitchFamily="50" charset="-128"/>
                        </a:rPr>
                        <a:t>175</a:t>
                      </a:r>
                      <a:r>
                        <a:rPr kumimoji="1" lang="ja-JP" altLang="en-US" sz="1200" u="none" dirty="0">
                          <a:latin typeface="HGPｺﾞｼｯｸM" panose="020B0600000000000000" pitchFamily="50" charset="-128"/>
                          <a:ea typeface="HGPｺﾞｼｯｸM" panose="020B0600000000000000" pitchFamily="50" charset="-128"/>
                        </a:rPr>
                        <a:t>～</a:t>
                      </a:r>
                      <a:r>
                        <a:rPr kumimoji="1" lang="en-US" altLang="ja-JP" sz="1200" u="none" dirty="0">
                          <a:latin typeface="HGPｺﾞｼｯｸM" panose="020B0600000000000000" pitchFamily="50" charset="-128"/>
                          <a:ea typeface="HGPｺﾞｼｯｸM" panose="020B0600000000000000" pitchFamily="50" charset="-128"/>
                        </a:rPr>
                        <a:t>600</a:t>
                      </a:r>
                      <a:r>
                        <a:rPr kumimoji="1" lang="ja-JP" altLang="en-US" sz="1200" u="none" dirty="0">
                          <a:latin typeface="HGPｺﾞｼｯｸM" panose="020B0600000000000000" pitchFamily="50" charset="-128"/>
                          <a:ea typeface="HGPｺﾞｼｯｸM" panose="020B0600000000000000" pitchFamily="50" charset="-128"/>
                        </a:rPr>
                        <a:t>点未満</a:t>
                      </a:r>
                      <a:endParaRPr kumimoji="1" lang="en-US" altLang="ja-JP" sz="1200" u="none"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HGPｺﾞｼｯｸM" panose="020B0600000000000000" pitchFamily="50" charset="-128"/>
                        <a:ea typeface="HGPｺﾞｼｯｸM" panose="020B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HGPｺﾞｼｯｸM" panose="020B0600000000000000" pitchFamily="50" charset="-128"/>
                          <a:ea typeface="HGPｺﾞｼｯｸM" panose="020B0600000000000000" pitchFamily="50" charset="-128"/>
                        </a:rPr>
                        <a:t>・回復期リハビリテーション病棟入院料を算定した　　　　患者数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・急性期を経過した患者への在宅復帰に向けた医療やリハビリテーションを提供する機能</a:t>
                      </a:r>
                      <a:endParaRPr kumimoji="1" lang="en-US" altLang="ja-JP"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03"/>
                  </a:ext>
                </a:extLst>
              </a:tr>
              <a:tr h="1285677">
                <a:tc>
                  <a:txBody>
                    <a:bodyPr/>
                    <a:lstStyle/>
                    <a:p>
                      <a:r>
                        <a:rPr kumimoji="1" lang="ja-JP" altLang="en-US" sz="1200" dirty="0">
                          <a:latin typeface="HGPｺﾞｼｯｸM" panose="020B0600000000000000" pitchFamily="50" charset="-128"/>
                          <a:ea typeface="HGPｺﾞｼｯｸM" panose="020B0600000000000000" pitchFamily="50" charset="-128"/>
                        </a:rPr>
                        <a:t>（一般病床）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障害者施設等入院基本料、特殊疾患病棟入院基本料及び特殊疾患入院医療管理料を算定している患者</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a:t>
                      </a:r>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療養病床（回復期リハビリテーション病棟入院料を算定した患者数を除く）</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医療区分</a:t>
                      </a:r>
                      <a:r>
                        <a:rPr kumimoji="1" lang="en-US" altLang="ja-JP" sz="1200" dirty="0">
                          <a:latin typeface="HGPｺﾞｼｯｸM" panose="020B0600000000000000" pitchFamily="50" charset="-128"/>
                          <a:ea typeface="HGPｺﾞｼｯｸM" panose="020B0600000000000000" pitchFamily="50" charset="-128"/>
                        </a:rPr>
                        <a:t>Ⅰ</a:t>
                      </a:r>
                      <a:r>
                        <a:rPr kumimoji="1" lang="ja-JP" altLang="en-US" sz="1200" dirty="0">
                          <a:latin typeface="HGPｺﾞｼｯｸM" panose="020B0600000000000000" pitchFamily="50" charset="-128"/>
                          <a:ea typeface="HGPｺﾞｼｯｸM" panose="020B0600000000000000" pitchFamily="50" charset="-128"/>
                        </a:rPr>
                        <a:t>の患者数の</a:t>
                      </a:r>
                      <a:r>
                        <a:rPr kumimoji="1" lang="en-US" altLang="ja-JP" sz="1200" dirty="0">
                          <a:latin typeface="HGPｺﾞｼｯｸM" panose="020B0600000000000000" pitchFamily="50" charset="-128"/>
                          <a:ea typeface="HGPｺﾞｼｯｸM" panose="020B0600000000000000" pitchFamily="50" charset="-128"/>
                        </a:rPr>
                        <a:t>70</a:t>
                      </a:r>
                      <a:r>
                        <a:rPr kumimoji="1" lang="ja-JP" altLang="en-US" sz="1200" dirty="0">
                          <a:latin typeface="HGPｺﾞｼｯｸM" panose="020B0600000000000000" pitchFamily="50" charset="-128"/>
                          <a:ea typeface="HGPｺﾞｼｯｸM" panose="020B0600000000000000" pitchFamily="50" charset="-128"/>
                        </a:rPr>
                        <a:t>％</a:t>
                      </a:r>
                      <a:r>
                        <a:rPr kumimoji="1" lang="en-US" altLang="ja-JP" sz="1200" dirty="0">
                          <a:latin typeface="HGPｺﾞｼｯｸM" panose="020B0600000000000000" pitchFamily="50" charset="-128"/>
                          <a:ea typeface="HGPｺﾞｼｯｸM" panose="020B0600000000000000" pitchFamily="50" charset="-128"/>
                        </a:rPr>
                        <a:t>-</a:t>
                      </a:r>
                      <a:r>
                        <a:rPr kumimoji="1" lang="ja-JP" altLang="en-US" sz="1200" dirty="0">
                          <a:latin typeface="HGPｺﾞｼｯｸM" panose="020B0600000000000000" pitchFamily="50" charset="-128"/>
                          <a:ea typeface="HGPｺﾞｼｯｸM" panose="020B0600000000000000" pitchFamily="50" charset="-128"/>
                        </a:rPr>
                        <a:t>地域差解消分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dirty="0">
                          <a:latin typeface="HGPｺﾞｼｯｸM" panose="020B0600000000000000" pitchFamily="50" charset="-128"/>
                          <a:ea typeface="HGPｺﾞｼｯｸM" panose="020B0600000000000000" pitchFamily="50" charset="-128"/>
                        </a:rPr>
                        <a:t>・長期にわたり療養が必要な患者を入院させる機能</a:t>
                      </a:r>
                      <a:endParaRPr kumimoji="1" lang="en-US" altLang="ja-JP" sz="1200" dirty="0">
                        <a:latin typeface="HGPｺﾞｼｯｸM" panose="020B0600000000000000" pitchFamily="50" charset="-128"/>
                        <a:ea typeface="HGPｺﾞｼｯｸM" panose="020B0600000000000000" pitchFamily="50" charset="-128"/>
                      </a:endParaRPr>
                    </a:p>
                    <a:p>
                      <a:endParaRPr kumimoji="1" lang="en-US" altLang="ja-JP" sz="1200" dirty="0">
                        <a:latin typeface="HGPｺﾞｼｯｸM" panose="020B0600000000000000" pitchFamily="50" charset="-128"/>
                        <a:ea typeface="HGPｺﾞｼｯｸM" panose="020B0600000000000000" pitchFamily="50" charset="-128"/>
                      </a:endParaRPr>
                    </a:p>
                    <a:p>
                      <a:r>
                        <a:rPr kumimoji="1" lang="ja-JP" altLang="en-US" sz="1200" dirty="0">
                          <a:latin typeface="HGPｺﾞｼｯｸM" panose="020B0600000000000000" pitchFamily="50" charset="-128"/>
                          <a:ea typeface="HGPｺﾞｼｯｸM" panose="020B0600000000000000" pitchFamily="50" charset="-128"/>
                        </a:rPr>
                        <a:t>・長期にわたり療養が必要な重度の障害者（重度の意識障害者含む）、筋ジストロフィー患者又は難病患者等を入院させる機能</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811264">
                <a:tc>
                  <a:txBody>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訪問診療</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在宅訪問診療患者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介護老人保健施設</a:t>
                      </a:r>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介護老人施設入所者</a:t>
                      </a:r>
                    </a:p>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病床からの移行分</a:t>
                      </a:r>
                      <a:r>
                        <a:rPr kumimoji="1" lang="en-US" altLang="ja-JP" sz="900" dirty="0">
                          <a:latin typeface="HGPｺﾞｼｯｸM" panose="020B0600000000000000" pitchFamily="50" charset="-128"/>
                          <a:ea typeface="HGPｺﾞｼｯｸM" panose="020B0600000000000000" pitchFamily="50" charset="-128"/>
                        </a:rPr>
                        <a:t>】</a:t>
                      </a:r>
                    </a:p>
                    <a:p>
                      <a:r>
                        <a:rPr kumimoji="1" lang="ja-JP" altLang="en-US" sz="900" dirty="0">
                          <a:latin typeface="HGPｺﾞｼｯｸM" panose="020B0600000000000000" pitchFamily="50" charset="-128"/>
                          <a:ea typeface="HGPｺﾞｼｯｸM" panose="020B0600000000000000" pitchFamily="50" charset="-128"/>
                        </a:rPr>
                        <a:t>〇一般病床の医療資源投入量：</a:t>
                      </a:r>
                      <a:r>
                        <a:rPr kumimoji="1" lang="en-US" altLang="ja-JP" sz="900" dirty="0">
                          <a:latin typeface="HGPｺﾞｼｯｸM" panose="020B0600000000000000" pitchFamily="50" charset="-128"/>
                          <a:ea typeface="HGPｺﾞｼｯｸM" panose="020B0600000000000000" pitchFamily="50" charset="-128"/>
                        </a:rPr>
                        <a:t>175</a:t>
                      </a:r>
                      <a:r>
                        <a:rPr kumimoji="1" lang="ja-JP" altLang="en-US" sz="900" dirty="0">
                          <a:latin typeface="HGPｺﾞｼｯｸM" panose="020B0600000000000000" pitchFamily="50" charset="-128"/>
                          <a:ea typeface="HGPｺﾞｼｯｸM" panose="020B0600000000000000" pitchFamily="50" charset="-128"/>
                        </a:rPr>
                        <a:t>点未満</a:t>
                      </a:r>
                    </a:p>
                    <a:p>
                      <a:r>
                        <a:rPr kumimoji="1" lang="ja-JP" altLang="en-US" sz="900" dirty="0">
                          <a:latin typeface="HGPｺﾞｼｯｸM" panose="020B0600000000000000" pitchFamily="50" charset="-128"/>
                          <a:ea typeface="HGPｺﾞｼｯｸM" panose="020B0600000000000000" pitchFamily="50" charset="-128"/>
                        </a:rPr>
                        <a:t>○療養病床の医療区分１の</a:t>
                      </a:r>
                      <a:r>
                        <a:rPr kumimoji="1" lang="en-US" altLang="ja-JP" sz="900" dirty="0">
                          <a:latin typeface="HGPｺﾞｼｯｸM" panose="020B0600000000000000" pitchFamily="50" charset="-128"/>
                          <a:ea typeface="HGPｺﾞｼｯｸM" panose="020B0600000000000000" pitchFamily="50" charset="-128"/>
                        </a:rPr>
                        <a:t>70</a:t>
                      </a:r>
                      <a:r>
                        <a:rPr kumimoji="1" lang="ja-JP" altLang="en-US" sz="900" dirty="0">
                          <a:latin typeface="HGPｺﾞｼｯｸM" panose="020B0600000000000000" pitchFamily="50" charset="-128"/>
                          <a:ea typeface="HGPｺﾞｼｯｸM" panose="020B0600000000000000" pitchFamily="50" charset="-128"/>
                        </a:rPr>
                        <a:t>％の患者</a:t>
                      </a:r>
                    </a:p>
                    <a:p>
                      <a:r>
                        <a:rPr kumimoji="1" lang="ja-JP" altLang="en-US" sz="900" dirty="0">
                          <a:latin typeface="HGPｺﾞｼｯｸM" panose="020B0600000000000000" pitchFamily="50" charset="-128"/>
                          <a:ea typeface="HGPｺﾞｼｯｸM" panose="020B0600000000000000" pitchFamily="50" charset="-128"/>
                        </a:rPr>
                        <a:t>○療養病床入院受療率の地域差解消分（加算）</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 xmlns:a16="http://schemas.microsoft.com/office/drawing/2014/main" val="10005"/>
                  </a:ext>
                </a:extLst>
              </a:tr>
            </a:tbl>
          </a:graphicData>
        </a:graphic>
      </p:graphicFrame>
      <p:sp>
        <p:nvSpPr>
          <p:cNvPr id="5" name="角丸四角形 4"/>
          <p:cNvSpPr/>
          <p:nvPr/>
        </p:nvSpPr>
        <p:spPr>
          <a:xfrm>
            <a:off x="4078707" y="2636911"/>
            <a:ext cx="1300866" cy="3872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078707" y="3134395"/>
            <a:ext cx="1300866" cy="528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急性期</a:t>
            </a:r>
          </a:p>
        </p:txBody>
      </p:sp>
      <p:sp>
        <p:nvSpPr>
          <p:cNvPr id="7" name="角丸四角形 6"/>
          <p:cNvSpPr/>
          <p:nvPr/>
        </p:nvSpPr>
        <p:spPr>
          <a:xfrm>
            <a:off x="4078707" y="3716435"/>
            <a:ext cx="1300866" cy="730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回復期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4090265" y="4550702"/>
            <a:ext cx="1277749" cy="1247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HG丸ｺﾞｼｯｸM-PRO" panose="020F0600000000000000" pitchFamily="50" charset="-128"/>
                <a:ea typeface="HG丸ｺﾞｼｯｸM-PRO" panose="020F0600000000000000" pitchFamily="50" charset="-128"/>
              </a:rPr>
              <a:t>慢性期</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055590" y="5949279"/>
            <a:ext cx="1282073" cy="76910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在宅医療等</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700387" y="2844903"/>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C1</a:t>
            </a:r>
            <a:r>
              <a:rPr kumimoji="1" lang="ja-JP" altLang="en-US" sz="1400" dirty="0"/>
              <a:t>：</a:t>
            </a:r>
            <a:r>
              <a:rPr kumimoji="1" lang="en-US" altLang="ja-JP" sz="1400" dirty="0"/>
              <a:t>3,000</a:t>
            </a:r>
            <a:r>
              <a:rPr kumimoji="1" lang="ja-JP" altLang="en-US" sz="1400" dirty="0"/>
              <a:t>点</a:t>
            </a:r>
          </a:p>
        </p:txBody>
      </p:sp>
      <p:sp>
        <p:nvSpPr>
          <p:cNvPr id="11" name="正方形/長方形 10"/>
          <p:cNvSpPr/>
          <p:nvPr/>
        </p:nvSpPr>
        <p:spPr>
          <a:xfrm>
            <a:off x="2691528" y="348835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C2</a:t>
            </a:r>
            <a:r>
              <a:rPr kumimoji="1" lang="ja-JP" altLang="en-US" sz="1400" dirty="0"/>
              <a:t>：</a:t>
            </a:r>
            <a:r>
              <a:rPr lang="en-US" altLang="ja-JP" sz="1400" dirty="0"/>
              <a:t>6</a:t>
            </a:r>
            <a:r>
              <a:rPr kumimoji="1" lang="en-US" altLang="ja-JP" sz="1400" dirty="0"/>
              <a:t>00</a:t>
            </a:r>
            <a:r>
              <a:rPr kumimoji="1" lang="ja-JP" altLang="en-US" sz="1400" dirty="0"/>
              <a:t>点</a:t>
            </a:r>
          </a:p>
        </p:txBody>
      </p:sp>
      <p:sp>
        <p:nvSpPr>
          <p:cNvPr id="12" name="正方形/長方形 11"/>
          <p:cNvSpPr/>
          <p:nvPr/>
        </p:nvSpPr>
        <p:spPr>
          <a:xfrm>
            <a:off x="2691527" y="4384710"/>
            <a:ext cx="1232399" cy="3319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C3</a:t>
            </a:r>
            <a:r>
              <a:rPr kumimoji="1" lang="ja-JP" altLang="en-US" sz="1400" dirty="0"/>
              <a:t>：</a:t>
            </a:r>
            <a:r>
              <a:rPr lang="en-US" altLang="ja-JP" sz="1400" dirty="0"/>
              <a:t>175</a:t>
            </a:r>
            <a:r>
              <a:rPr kumimoji="1" lang="ja-JP" altLang="en-US" sz="1400" dirty="0"/>
              <a:t>点</a:t>
            </a:r>
          </a:p>
        </p:txBody>
      </p:sp>
      <p:sp>
        <p:nvSpPr>
          <p:cNvPr id="1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病棟ごとの診療実態の分析①（はじめに）</a:t>
            </a:r>
          </a:p>
        </p:txBody>
      </p:sp>
      <p:sp>
        <p:nvSpPr>
          <p:cNvPr id="23" name="タイトル 1">
            <a:extLst>
              <a:ext uri="{FF2B5EF4-FFF2-40B4-BE49-F238E27FC236}">
                <a16:creationId xmlns=""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現状の病床機能の指標となる「病床機能報告」は、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「病床数の必要量」と病床機能区分の定義が異なる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6" name="Text Box 3"/>
          <p:cNvSpPr txBox="1">
            <a:spLocks noChangeArrowheads="1"/>
          </p:cNvSpPr>
          <p:nvPr/>
        </p:nvSpPr>
        <p:spPr bwMode="auto">
          <a:xfrm>
            <a:off x="6588224"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11942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 xmlns:a16="http://schemas.microsoft.com/office/drawing/2014/main" id="{30BE5A27-A407-4A14-A9BE-5866682C3C6B}"/>
              </a:ext>
            </a:extLst>
          </p:cNvPr>
          <p:cNvSpPr>
            <a:spLocks noGrp="1"/>
          </p:cNvSpPr>
          <p:nvPr>
            <p:ph type="title" idx="4294967295"/>
          </p:nvPr>
        </p:nvSpPr>
        <p:spPr>
          <a:xfrm>
            <a:off x="179512" y="521848"/>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取組実績と課題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　</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6"/>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病床機能報告という制度上の限界があり、</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病床４機能のデータのみでは、病床機能の実態を把握できない</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96955" y="1556792"/>
            <a:ext cx="85515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特定機能病院</a:t>
            </a:r>
            <a:r>
              <a:rPr lang="ja-JP" altLang="en-US" sz="1600" dirty="0">
                <a:latin typeface="Meiryo UI" panose="020B0604030504040204" pitchFamily="50" charset="-128"/>
                <a:ea typeface="Meiryo UI" panose="020B0604030504040204" pitchFamily="50" charset="-128"/>
              </a:rPr>
              <a:t>は、高度医療を提供することが主な役割であるため、病棟単位の病床機能報告では</a:t>
            </a:r>
            <a:r>
              <a:rPr lang="ja-JP" altLang="en-US" sz="1600" dirty="0">
                <a:solidFill>
                  <a:srgbClr val="FF0000"/>
                </a:solidFill>
                <a:latin typeface="Meiryo UI" panose="020B0604030504040204" pitchFamily="50" charset="-128"/>
                <a:ea typeface="Meiryo UI" panose="020B0604030504040204" pitchFamily="50" charset="-128"/>
              </a:rPr>
              <a:t>「高度急性期」での報告</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「一般入院基本料」を算定している病床</a:t>
            </a:r>
            <a:r>
              <a:rPr lang="ja-JP" altLang="en-US" sz="1600" dirty="0">
                <a:latin typeface="Meiryo UI" panose="020B0604030504040204" pitchFamily="50" charset="-128"/>
                <a:ea typeface="Meiryo UI" panose="020B0604030504040204" pitchFamily="50" charset="-128"/>
              </a:rPr>
              <a:t>においても、急性期症状を脱した患者、重篤ではない　　急性期症状の患者の入院実態があると考えられるが、</a:t>
            </a:r>
            <a:r>
              <a:rPr lang="ja-JP" altLang="en-US" sz="1600" dirty="0">
                <a:solidFill>
                  <a:srgbClr val="FF0000"/>
                </a:solidFill>
                <a:latin typeface="Meiryo UI" panose="020B0604030504040204" pitchFamily="50" charset="-128"/>
                <a:ea typeface="Meiryo UI" panose="020B0604030504040204" pitchFamily="50" charset="-128"/>
              </a:rPr>
              <a:t>「回復期」での報告はほとんどない</a:t>
            </a:r>
            <a:r>
              <a:rPr lang="ja-JP" altLang="en-US" sz="1600" dirty="0">
                <a:latin typeface="Meiryo UI" panose="020B0604030504040204" pitchFamily="50" charset="-128"/>
                <a:ea typeface="Meiryo UI" panose="020B0604030504040204" pitchFamily="50" charset="-128"/>
              </a:rPr>
              <a:t>。</a:t>
            </a:r>
          </a:p>
        </p:txBody>
      </p:sp>
      <p:grpSp>
        <p:nvGrpSpPr>
          <p:cNvPr id="45" name="グループ化 44">
            <a:extLst>
              <a:ext uri="{FF2B5EF4-FFF2-40B4-BE49-F238E27FC236}">
                <a16:creationId xmlns="" xmlns:a16="http://schemas.microsoft.com/office/drawing/2014/main" id="{E168FCA6-35CB-49A6-9124-677DD0DF3CF8}"/>
              </a:ext>
            </a:extLst>
          </p:cNvPr>
          <p:cNvGrpSpPr/>
          <p:nvPr/>
        </p:nvGrpSpPr>
        <p:grpSpPr>
          <a:xfrm>
            <a:off x="129897" y="3240010"/>
            <a:ext cx="4699886" cy="3357342"/>
            <a:chOff x="4402651" y="722114"/>
            <a:chExt cx="4680520" cy="3047377"/>
          </a:xfrm>
        </p:grpSpPr>
        <p:pic>
          <p:nvPicPr>
            <p:cNvPr id="46" name="図 45">
              <a:extLst>
                <a:ext uri="{FF2B5EF4-FFF2-40B4-BE49-F238E27FC236}">
                  <a16:creationId xmlns="" xmlns:a16="http://schemas.microsoft.com/office/drawing/2014/main" id="{E84F996C-AC12-48BB-A8AE-055F557ED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651" y="722114"/>
              <a:ext cx="4680520" cy="2913624"/>
            </a:xfrm>
            <a:prstGeom prst="rect">
              <a:avLst/>
            </a:prstGeom>
          </p:spPr>
        </p:pic>
        <p:pic>
          <p:nvPicPr>
            <p:cNvPr id="47" name="図 46">
              <a:extLst>
                <a:ext uri="{FF2B5EF4-FFF2-40B4-BE49-F238E27FC236}">
                  <a16:creationId xmlns="" xmlns:a16="http://schemas.microsoft.com/office/drawing/2014/main" id="{D84658DE-1FDF-4C84-9A15-586CD1E64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160" y="3617069"/>
              <a:ext cx="2214872" cy="152422"/>
            </a:xfrm>
            <a:prstGeom prst="rect">
              <a:avLst/>
            </a:prstGeom>
          </p:spPr>
        </p:pic>
      </p:grpSp>
      <p:pic>
        <p:nvPicPr>
          <p:cNvPr id="51" name="Picture 2" descr="D:\HatayamaH\Desktop\キャプチャ.PNG">
            <a:extLst>
              <a:ext uri="{FF2B5EF4-FFF2-40B4-BE49-F238E27FC236}">
                <a16:creationId xmlns="" xmlns:a16="http://schemas.microsoft.com/office/drawing/2014/main" id="{C89EEE1C-7A5B-468E-9238-AF1327058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9783" y="3212510"/>
            <a:ext cx="4206713" cy="2340060"/>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10">
            <a:extLst>
              <a:ext uri="{FF2B5EF4-FFF2-40B4-BE49-F238E27FC236}">
                <a16:creationId xmlns="" xmlns:a16="http://schemas.microsoft.com/office/drawing/2014/main" id="{6B8C704F-A5A7-4CC4-8EB4-66C437D48D03}"/>
              </a:ext>
            </a:extLst>
          </p:cNvPr>
          <p:cNvSpPr txBox="1"/>
          <p:nvPr/>
        </p:nvSpPr>
        <p:spPr>
          <a:xfrm>
            <a:off x="4755831" y="2894568"/>
            <a:ext cx="369658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en-US" sz="1200" dirty="0">
                <a:solidFill>
                  <a:schemeClr val="tx1"/>
                </a:solidFill>
              </a:rPr>
              <a:t>病床機能区分別入院基本料（割合）</a:t>
            </a:r>
          </a:p>
        </p:txBody>
      </p:sp>
      <p:cxnSp>
        <p:nvCxnSpPr>
          <p:cNvPr id="56" name="直線コネクタ 55">
            <a:extLst>
              <a:ext uri="{FF2B5EF4-FFF2-40B4-BE49-F238E27FC236}">
                <a16:creationId xmlns="" xmlns:a16="http://schemas.microsoft.com/office/drawing/2014/main" id="{309574AA-A930-446E-B766-8B7D2D0E2843}"/>
              </a:ext>
            </a:extLst>
          </p:cNvPr>
          <p:cNvCxnSpPr/>
          <p:nvPr/>
        </p:nvCxnSpPr>
        <p:spPr>
          <a:xfrm>
            <a:off x="5429605" y="4837425"/>
            <a:ext cx="288032" cy="19810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10">
            <a:extLst>
              <a:ext uri="{FF2B5EF4-FFF2-40B4-BE49-F238E27FC236}">
                <a16:creationId xmlns="" xmlns:a16="http://schemas.microsoft.com/office/drawing/2014/main" id="{47FDF32D-43ED-4A66-9CFA-E114E8625D81}"/>
              </a:ext>
            </a:extLst>
          </p:cNvPr>
          <p:cNvSpPr txBox="1"/>
          <p:nvPr/>
        </p:nvSpPr>
        <p:spPr>
          <a:xfrm>
            <a:off x="179512" y="2890114"/>
            <a:ext cx="4699886"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200" dirty="0">
                <a:solidFill>
                  <a:schemeClr val="accent1">
                    <a:lumMod val="75000"/>
                  </a:schemeClr>
                </a:solidFill>
              </a:rPr>
              <a:t>●</a:t>
            </a:r>
            <a:r>
              <a:rPr lang="ja-JP" altLang="ja-JP" sz="1200" dirty="0">
                <a:solidFill>
                  <a:schemeClr val="tx1"/>
                </a:solidFill>
              </a:rPr>
              <a:t>入院基本料</a:t>
            </a:r>
            <a:r>
              <a:rPr lang="ja-JP" altLang="en-US" sz="1200" dirty="0">
                <a:solidFill>
                  <a:schemeClr val="tx1"/>
                </a:solidFill>
              </a:rPr>
              <a:t>別</a:t>
            </a:r>
            <a:r>
              <a:rPr lang="ja-JP" altLang="ja-JP" sz="1200" dirty="0">
                <a:solidFill>
                  <a:schemeClr val="tx1"/>
                </a:solidFill>
              </a:rPr>
              <a:t>病床機能区分</a:t>
            </a:r>
            <a:r>
              <a:rPr lang="ja-JP" altLang="en-US" sz="1200" dirty="0">
                <a:solidFill>
                  <a:schemeClr val="tx1"/>
                </a:solidFill>
              </a:rPr>
              <a:t>（</a:t>
            </a:r>
            <a:r>
              <a:rPr lang="ja-JP" altLang="ja-JP" sz="1200" dirty="0">
                <a:solidFill>
                  <a:schemeClr val="tx1"/>
                </a:solidFill>
              </a:rPr>
              <a:t>割合）</a:t>
            </a:r>
            <a:endParaRPr lang="ja-JP" altLang="en-US" sz="1200" dirty="0">
              <a:solidFill>
                <a:schemeClr val="tx1"/>
              </a:solidFill>
            </a:endParaRPr>
          </a:p>
        </p:txBody>
      </p:sp>
      <p:sp>
        <p:nvSpPr>
          <p:cNvPr id="2" name="正方形/長方形 1">
            <a:extLst>
              <a:ext uri="{FF2B5EF4-FFF2-40B4-BE49-F238E27FC236}">
                <a16:creationId xmlns="" xmlns:a16="http://schemas.microsoft.com/office/drawing/2014/main" id="{17B04181-F98E-464A-AC56-2B5061062FDC}"/>
              </a:ext>
            </a:extLst>
          </p:cNvPr>
          <p:cNvSpPr/>
          <p:nvPr/>
        </p:nvSpPr>
        <p:spPr>
          <a:xfrm>
            <a:off x="251520" y="3747631"/>
            <a:ext cx="4504311" cy="234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 xmlns:a16="http://schemas.microsoft.com/office/drawing/2014/main" id="{86F83A69-B5D3-4477-92DB-A2BB5BE489FF}"/>
              </a:ext>
            </a:extLst>
          </p:cNvPr>
          <p:cNvSpPr/>
          <p:nvPr/>
        </p:nvSpPr>
        <p:spPr>
          <a:xfrm>
            <a:off x="5848041" y="3530709"/>
            <a:ext cx="1512168"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 xmlns:a16="http://schemas.microsoft.com/office/drawing/2014/main" id="{2DA4ACB0-DD74-486E-AE5E-09079C9B31DF}"/>
              </a:ext>
            </a:extLst>
          </p:cNvPr>
          <p:cNvSpPr/>
          <p:nvPr/>
        </p:nvSpPr>
        <p:spPr>
          <a:xfrm>
            <a:off x="251520" y="3981631"/>
            <a:ext cx="4504311" cy="792867"/>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 xmlns:a16="http://schemas.microsoft.com/office/drawing/2014/main" id="{B64C308A-2438-4511-9615-9E329B5E5D14}"/>
              </a:ext>
            </a:extLst>
          </p:cNvPr>
          <p:cNvSpPr/>
          <p:nvPr/>
        </p:nvSpPr>
        <p:spPr>
          <a:xfrm>
            <a:off x="5319084" y="4576498"/>
            <a:ext cx="189020"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 xmlns:a16="http://schemas.microsoft.com/office/drawing/2014/main" id="{86D12EE2-C3E0-41B5-8AE0-8C99CF8BA036}"/>
              </a:ext>
            </a:extLst>
          </p:cNvPr>
          <p:cNvSpPr/>
          <p:nvPr/>
        </p:nvSpPr>
        <p:spPr>
          <a:xfrm>
            <a:off x="5481100" y="5043351"/>
            <a:ext cx="1008112" cy="26202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kumimoji="1" lang="en-US" altLang="ja-JP" sz="1050" dirty="0">
                <a:solidFill>
                  <a:schemeClr val="tx1"/>
                </a:solidFill>
              </a:rPr>
              <a:t>13</a:t>
            </a:r>
            <a:r>
              <a:rPr kumimoji="1" lang="ja-JP" altLang="en-US" sz="1050" dirty="0">
                <a:solidFill>
                  <a:schemeClr val="tx1"/>
                </a:solidFill>
              </a:rPr>
              <a:t>対１・</a:t>
            </a:r>
            <a:r>
              <a:rPr kumimoji="1" lang="en-US" altLang="ja-JP" sz="1050" dirty="0">
                <a:solidFill>
                  <a:schemeClr val="tx1"/>
                </a:solidFill>
              </a:rPr>
              <a:t>15</a:t>
            </a:r>
            <a:r>
              <a:rPr kumimoji="1" lang="ja-JP" altLang="en-US" sz="1050" dirty="0">
                <a:solidFill>
                  <a:schemeClr val="tx1"/>
                </a:solidFill>
              </a:rPr>
              <a:t>対１等</a:t>
            </a:r>
          </a:p>
        </p:txBody>
      </p:sp>
      <p:sp>
        <p:nvSpPr>
          <p:cNvPr id="65" name="正方形/長方形 64">
            <a:extLst>
              <a:ext uri="{FF2B5EF4-FFF2-40B4-BE49-F238E27FC236}">
                <a16:creationId xmlns="" xmlns:a16="http://schemas.microsoft.com/office/drawing/2014/main" id="{55A781F8-D400-4A2F-A6FE-1B842FB05961}"/>
              </a:ext>
            </a:extLst>
          </p:cNvPr>
          <p:cNvSpPr/>
          <p:nvPr/>
        </p:nvSpPr>
        <p:spPr>
          <a:xfrm>
            <a:off x="5319084" y="4058971"/>
            <a:ext cx="3357372" cy="396000"/>
          </a:xfrm>
          <a:prstGeom prst="rect">
            <a:avLst/>
          </a:prstGeom>
          <a:noFill/>
          <a:ln>
            <a:solidFill>
              <a:srgbClr val="FF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val 64">
            <a:hlinkClick r:id="rId6"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30BE5A27-A407-4A14-A9BE-5866682C3C6B}"/>
              </a:ext>
            </a:extLst>
          </p:cNvPr>
          <p:cNvSpPr txBox="1">
            <a:spLocks/>
          </p:cNvSpPr>
          <p:nvPr/>
        </p:nvSpPr>
        <p:spPr>
          <a:xfrm>
            <a:off x="179511" y="39493"/>
            <a:ext cx="886678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病棟ごとの診療実態の分析②</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（病床機能報告実態）</a:t>
            </a:r>
          </a:p>
        </p:txBody>
      </p:sp>
      <p:sp>
        <p:nvSpPr>
          <p:cNvPr id="23"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47</a:t>
            </a:fld>
            <a:endParaRPr lang="ja-JP" altLang="en-US" sz="1800" dirty="0">
              <a:solidFill>
                <a:schemeClr val="tx1"/>
              </a:solidFill>
            </a:endParaRPr>
          </a:p>
        </p:txBody>
      </p:sp>
      <p:sp>
        <p:nvSpPr>
          <p:cNvPr id="24" name="Text Box 3"/>
          <p:cNvSpPr txBox="1">
            <a:spLocks noChangeArrowheads="1"/>
          </p:cNvSpPr>
          <p:nvPr/>
        </p:nvSpPr>
        <p:spPr bwMode="auto">
          <a:xfrm>
            <a:off x="6579988" y="444544"/>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30124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881337" y="6427349"/>
            <a:ext cx="2133600" cy="365125"/>
          </a:xfrm>
        </p:spPr>
        <p:txBody>
          <a:bodyPr/>
          <a:lstStyle/>
          <a:p>
            <a:fld id="{A9848611-8FAA-4BFC-BAAD-33CAF1A3E273}" type="slidenum">
              <a:rPr kumimoji="1" lang="ja-JP" altLang="en-US" sz="1800" smtClean="0">
                <a:solidFill>
                  <a:schemeClr val="tx1"/>
                </a:solidFill>
              </a:rPr>
              <a:t>48</a:t>
            </a:fld>
            <a:endParaRPr kumimoji="1" lang="ja-JP" altLang="en-US" sz="1800"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4160158118"/>
              </p:ext>
            </p:extLst>
          </p:nvPr>
        </p:nvGraphicFramePr>
        <p:xfrm>
          <a:off x="384859" y="1838267"/>
          <a:ext cx="8579629" cy="4880225"/>
        </p:xfrm>
        <a:graphic>
          <a:graphicData uri="http://schemas.openxmlformats.org/drawingml/2006/table">
            <a:tbl>
              <a:tblPr firstRow="1" bandRow="1">
                <a:tableStyleId>{5940675A-B579-460E-94D1-54222C63F5DA}</a:tableStyleId>
              </a:tblPr>
              <a:tblGrid>
                <a:gridCol w="2098910">
                  <a:extLst>
                    <a:ext uri="{9D8B030D-6E8A-4147-A177-3AD203B41FA5}">
                      <a16:colId xmlns="" xmlns:a16="http://schemas.microsoft.com/office/drawing/2014/main" val="20000"/>
                    </a:ext>
                  </a:extLst>
                </a:gridCol>
                <a:gridCol w="4392487">
                  <a:extLst>
                    <a:ext uri="{9D8B030D-6E8A-4147-A177-3AD203B41FA5}">
                      <a16:colId xmlns="" xmlns:a16="http://schemas.microsoft.com/office/drawing/2014/main" val="20001"/>
                    </a:ext>
                  </a:extLst>
                </a:gridCol>
                <a:gridCol w="2088232">
                  <a:extLst>
                    <a:ext uri="{9D8B030D-6E8A-4147-A177-3AD203B41FA5}">
                      <a16:colId xmlns="" xmlns:a16="http://schemas.microsoft.com/office/drawing/2014/main" val="20002"/>
                    </a:ext>
                  </a:extLst>
                </a:gridCol>
              </a:tblGrid>
              <a:tr h="535861">
                <a:tc>
                  <a:txBody>
                    <a:bodyPr/>
                    <a:lstStyle/>
                    <a:p>
                      <a:pPr algn="ctr"/>
                      <a:r>
                        <a:rPr kumimoji="1" lang="ja-JP" altLang="en-US" sz="1600" b="1" dirty="0"/>
                        <a:t>病床数の必要量</a:t>
                      </a:r>
                      <a:endParaRPr lang="ja-JP" altLang="ja-JP" sz="1600" dirty="0">
                        <a:latin typeface="+mn-ea"/>
                        <a:ea typeface="+mn-ea"/>
                      </a:endParaRPr>
                    </a:p>
                    <a:p>
                      <a:pPr algn="ctr">
                        <a:lnSpc>
                          <a:spcPts val="120"/>
                        </a:lnSpc>
                      </a:pPr>
                      <a:r>
                        <a:rPr lang="en-US" altLang="ja-JP" sz="1600" dirty="0">
                          <a:latin typeface="+mn-ea"/>
                          <a:ea typeface="+mn-ea"/>
                        </a:rPr>
                        <a:t> </a:t>
                      </a:r>
                      <a:endParaRPr lang="ja-JP" altLang="ja-JP" sz="1600" b="1"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800" b="1" dirty="0">
                          <a:latin typeface="+mn-lt"/>
                          <a:ea typeface="+mn-ea"/>
                        </a:rPr>
                        <a:t>患者像（イメージ）</a:t>
                      </a:r>
                      <a:endParaRPr lang="ja-JP" altLang="ja-JP" sz="1800" dirty="0">
                        <a:latin typeface="+mn-ea"/>
                        <a:ea typeface="+mn-ea"/>
                      </a:endParaRPr>
                    </a:p>
                    <a:p>
                      <a:pPr algn="ctr">
                        <a:lnSpc>
                          <a:spcPts val="120"/>
                        </a:lnSpc>
                      </a:pPr>
                      <a:r>
                        <a:rPr lang="en-US" altLang="ja-JP" sz="1800" dirty="0">
                          <a:latin typeface="+mn-ea"/>
                          <a:ea typeface="+mn-ea"/>
                        </a:rPr>
                        <a:t> </a:t>
                      </a:r>
                      <a:endParaRPr lang="ja-JP" altLang="ja-JP" sz="1800" dirty="0">
                        <a:latin typeface="+mn-ea"/>
                        <a:ea typeface="+mn-ea"/>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b="1" dirty="0"/>
                        <a:t>病床機能報告</a:t>
                      </a:r>
                      <a:endParaRPr kumimoji="1" lang="en-US" altLang="ja-JP" b="1" dirty="0"/>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 xmlns:a16="http://schemas.microsoft.com/office/drawing/2014/main" val="10000"/>
                  </a:ext>
                </a:extLst>
              </a:tr>
              <a:tr h="4344364">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dirty="0">
                        <a:latin typeface="HGPｺﾞｼｯｸM" panose="020B0600000000000000" pitchFamily="50" charset="-128"/>
                        <a:ea typeface="HGPｺﾞｼｯｸM" panose="020B0600000000000000" pitchFamily="50" charset="-128"/>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5" name="角丸四角形 4"/>
          <p:cNvSpPr/>
          <p:nvPr/>
        </p:nvSpPr>
        <p:spPr>
          <a:xfrm>
            <a:off x="43373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6" name="角丸四角形 5"/>
          <p:cNvSpPr/>
          <p:nvPr/>
        </p:nvSpPr>
        <p:spPr>
          <a:xfrm>
            <a:off x="433736" y="3043783"/>
            <a:ext cx="1978024" cy="1249313"/>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433736" y="4385066"/>
            <a:ext cx="1978024" cy="156280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88572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 xmlns:a16="http://schemas.microsoft.com/office/drawing/2014/main" id="{30BE5A27-A407-4A14-A9BE-5866682C3C6B}"/>
              </a:ext>
            </a:extLst>
          </p:cNvPr>
          <p:cNvSpPr txBox="1">
            <a:spLocks/>
          </p:cNvSpPr>
          <p:nvPr/>
        </p:nvSpPr>
        <p:spPr>
          <a:xfrm>
            <a:off x="179512" y="15535"/>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病棟ごとの診療実態の分析③</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（患者像のイメージ）</a:t>
            </a:r>
          </a:p>
        </p:txBody>
      </p:sp>
      <p:sp>
        <p:nvSpPr>
          <p:cNvPr id="23" name="タイトル 1">
            <a:extLst>
              <a:ext uri="{FF2B5EF4-FFF2-40B4-BE49-F238E27FC236}">
                <a16:creationId xmlns="" xmlns:a16="http://schemas.microsoft.com/office/drawing/2014/main" id="{77D78C8B-7190-4F9F-BF24-FAD4DFE9F181}"/>
              </a:ext>
            </a:extLst>
          </p:cNvPr>
          <p:cNvSpPr txBox="1">
            <a:spLocks/>
          </p:cNvSpPr>
          <p:nvPr/>
        </p:nvSpPr>
        <p:spPr>
          <a:xfrm>
            <a:off x="333333" y="61555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「病床機能報告」における想定される患者像は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「病床数の必要量」とは異なっていると考えられる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9" name="正方形/長方形 18"/>
          <p:cNvSpPr/>
          <p:nvPr/>
        </p:nvSpPr>
        <p:spPr>
          <a:xfrm>
            <a:off x="322972" y="1456490"/>
            <a:ext cx="6851438" cy="369332"/>
          </a:xfrm>
          <a:prstGeom prst="rect">
            <a:avLst/>
          </a:prstGeom>
        </p:spPr>
        <p:txBody>
          <a:bodyPr wrap="square">
            <a:spAutoFit/>
          </a:bodyPr>
          <a:lstStyle/>
          <a:p>
            <a:r>
              <a:rPr lang="ja-JP" altLang="en-US"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病床機能報告の結果を踏まえ想定される患者イメージ像</a:t>
            </a:r>
          </a:p>
        </p:txBody>
      </p:sp>
      <p:sp>
        <p:nvSpPr>
          <p:cNvPr id="22" name="角丸四角形 21"/>
          <p:cNvSpPr/>
          <p:nvPr/>
        </p:nvSpPr>
        <p:spPr>
          <a:xfrm>
            <a:off x="2542433" y="2461612"/>
            <a:ext cx="4237119" cy="1831484"/>
          </a:xfrm>
          <a:prstGeom prst="roundRect">
            <a:avLst/>
          </a:prstGeom>
          <a:solidFill>
            <a:schemeClr val="tx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（重症）急性期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n-ea"/>
                <a:cs typeface="Meiryo UI" panose="020B0604030504040204" pitchFamily="50" charset="-128"/>
              </a:rPr>
              <a:t>重篤患者や全身麻酔による手術等を</a:t>
            </a:r>
            <a:endParaRPr lang="en-US" altLang="ja-JP" sz="1200" dirty="0">
              <a:latin typeface="+mn-ea"/>
              <a:cs typeface="Meiryo UI" panose="020B0604030504040204" pitchFamily="50" charset="-128"/>
            </a:endParaRPr>
          </a:p>
          <a:p>
            <a:pPr algn="ctr"/>
            <a:r>
              <a:rPr lang="ja-JP" altLang="en-US" sz="1200" dirty="0">
                <a:latin typeface="+mn-ea"/>
                <a:cs typeface="Meiryo UI" panose="020B0604030504040204" pitchFamily="50" charset="-128"/>
              </a:rPr>
              <a:t>要する患者の受入</a:t>
            </a:r>
            <a:endParaRPr lang="en-US" altLang="ja-JP" sz="1200" dirty="0">
              <a:latin typeface="+mn-ea"/>
              <a:cs typeface="Meiryo UI" panose="020B0604030504040204" pitchFamily="50" charset="-128"/>
            </a:endParaRPr>
          </a:p>
        </p:txBody>
      </p:sp>
      <p:sp>
        <p:nvSpPr>
          <p:cNvPr id="25" name="角丸四角形 24"/>
          <p:cNvSpPr/>
          <p:nvPr/>
        </p:nvSpPr>
        <p:spPr>
          <a:xfrm>
            <a:off x="2526507" y="4376884"/>
            <a:ext cx="2009489"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サブアキュート</a:t>
            </a:r>
            <a:endParaRPr lang="en-US" altLang="ja-JP" sz="1200" dirty="0">
              <a:latin typeface="+mn-ea"/>
              <a:cs typeface="Meiryo UI" panose="020B0604030504040204" pitchFamily="50" charset="-128"/>
            </a:endParaRPr>
          </a:p>
          <a:p>
            <a:pPr algn="ctr"/>
            <a:r>
              <a:rPr lang="ja-JP" altLang="en-US" sz="1100" dirty="0">
                <a:latin typeface="+mn-ea"/>
                <a:cs typeface="Meiryo UI" panose="020B0604030504040204" pitchFamily="50" charset="-128"/>
              </a:rPr>
              <a:t>肺炎や軽度の外傷など比較的軽症な症状を持つ</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患者の受入</a:t>
            </a:r>
            <a:endParaRPr lang="en-US" altLang="ja-JP" sz="1100" dirty="0">
              <a:latin typeface="+mn-ea"/>
              <a:cs typeface="Meiryo UI" panose="020B0604030504040204" pitchFamily="50" charset="-128"/>
            </a:endParaRPr>
          </a:p>
        </p:txBody>
      </p:sp>
      <p:sp>
        <p:nvSpPr>
          <p:cNvPr id="27" name="角丸四角形 26"/>
          <p:cNvSpPr/>
          <p:nvPr/>
        </p:nvSpPr>
        <p:spPr>
          <a:xfrm>
            <a:off x="4782041" y="4376884"/>
            <a:ext cx="1767936" cy="996332"/>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ポストアキュート</a:t>
            </a:r>
            <a:endParaRPr lang="en-US" altLang="ja-JP" sz="1100" dirty="0">
              <a:latin typeface="+mn-ea"/>
              <a:cs typeface="Meiryo UI" panose="020B0604030504040204" pitchFamily="50" charset="-128"/>
            </a:endParaRPr>
          </a:p>
          <a:p>
            <a:pPr algn="ctr"/>
            <a:r>
              <a:rPr lang="ja-JP" altLang="en-US" sz="1100" dirty="0">
                <a:latin typeface="+mn-ea"/>
                <a:cs typeface="Meiryo UI" panose="020B0604030504040204" pitchFamily="50" charset="-128"/>
              </a:rPr>
              <a:t>急性期後の在宅復帰に向けた患者の受入</a:t>
            </a:r>
            <a:endParaRPr lang="en-US" altLang="ja-JP" sz="1100" dirty="0">
              <a:latin typeface="+mn-ea"/>
              <a:cs typeface="Meiryo UI" panose="020B0604030504040204" pitchFamily="50" charset="-128"/>
            </a:endParaRPr>
          </a:p>
          <a:p>
            <a:pPr algn="ctr"/>
            <a:endParaRPr lang="en-US" altLang="ja-JP" sz="1200" dirty="0">
              <a:latin typeface="+mn-ea"/>
              <a:cs typeface="Meiryo UI" panose="020B0604030504040204" pitchFamily="50" charset="-128"/>
            </a:endParaRPr>
          </a:p>
        </p:txBody>
      </p:sp>
      <p:sp>
        <p:nvSpPr>
          <p:cNvPr id="29" name="角丸四角形 28"/>
          <p:cNvSpPr/>
          <p:nvPr/>
        </p:nvSpPr>
        <p:spPr>
          <a:xfrm>
            <a:off x="2542434" y="5517232"/>
            <a:ext cx="4210344" cy="430640"/>
          </a:xfrm>
          <a:prstGeom prst="round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リハビリテーション</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542434" y="6049011"/>
            <a:ext cx="4237119" cy="623691"/>
          </a:xfrm>
          <a:prstGeom prst="round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長期療養</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6914456" y="2461612"/>
            <a:ext cx="1978024" cy="472055"/>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高度急性期</a:t>
            </a:r>
          </a:p>
        </p:txBody>
      </p:sp>
      <p:sp>
        <p:nvSpPr>
          <p:cNvPr id="35" name="角丸四角形 34"/>
          <p:cNvSpPr/>
          <p:nvPr/>
        </p:nvSpPr>
        <p:spPr>
          <a:xfrm>
            <a:off x="6914456" y="3043781"/>
            <a:ext cx="1978024" cy="2122687"/>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急性期</a:t>
            </a:r>
            <a:endParaRPr lang="ja-JP" altLang="ja-JP" sz="1400" dirty="0">
              <a:solidFill>
                <a:schemeClr val="tx1"/>
              </a:solidFill>
              <a:latin typeface="Arial"/>
            </a:endParaRPr>
          </a:p>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6914456" y="5267609"/>
            <a:ext cx="1978024" cy="680262"/>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回復期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角丸四角形 36"/>
          <p:cNvSpPr/>
          <p:nvPr/>
        </p:nvSpPr>
        <p:spPr>
          <a:xfrm>
            <a:off x="433736" y="6049011"/>
            <a:ext cx="1978024" cy="62369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慢性期</a:t>
            </a: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322972" y="4313200"/>
            <a:ext cx="8540778" cy="1123699"/>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3"/>
          <p:cNvSpPr txBox="1">
            <a:spLocks/>
          </p:cNvSpPr>
          <p:nvPr/>
        </p:nvSpPr>
        <p:spPr>
          <a:xfrm>
            <a:off x="6796303" y="6451307"/>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845FDA58-8628-4030-A7FF-2946B2EE6B4C}" type="slidenum">
              <a:rPr lang="ja-JP" altLang="en-US" sz="1800" smtClean="0">
                <a:solidFill>
                  <a:schemeClr val="tx1"/>
                </a:solidFill>
              </a:rPr>
              <a:pPr>
                <a:defRPr/>
              </a:pPr>
              <a:t>48</a:t>
            </a:fld>
            <a:endParaRPr lang="ja-JP" altLang="en-US" sz="1800" dirty="0">
              <a:solidFill>
                <a:schemeClr val="tx1"/>
              </a:solidFill>
            </a:endParaRPr>
          </a:p>
        </p:txBody>
      </p:sp>
      <p:sp>
        <p:nvSpPr>
          <p:cNvPr id="26"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94525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atayamaH\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221" y="2284136"/>
            <a:ext cx="5316611" cy="3859266"/>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179512" y="677446"/>
            <a:ext cx="8712968" cy="87934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病床の実態を明らかにした上で、病床機能の確保について</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「既存病床数」・「基準病床数」の中で検討</a:t>
            </a:r>
          </a:p>
        </p:txBody>
      </p:sp>
      <p:sp>
        <p:nvSpPr>
          <p:cNvPr id="10" name="正方形/長方形 9"/>
          <p:cNvSpPr/>
          <p:nvPr/>
        </p:nvSpPr>
        <p:spPr>
          <a:xfrm>
            <a:off x="845332" y="1762943"/>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病床機能報告と病床数の必要量の病床機能区分ごとの比較（割合）</a:t>
            </a:r>
          </a:p>
        </p:txBody>
      </p:sp>
      <p:cxnSp>
        <p:nvCxnSpPr>
          <p:cNvPr id="26" name="直線コネクタ 25"/>
          <p:cNvCxnSpPr/>
          <p:nvPr/>
        </p:nvCxnSpPr>
        <p:spPr>
          <a:xfrm flipH="1" flipV="1">
            <a:off x="5151620" y="3939413"/>
            <a:ext cx="1940660" cy="31934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37" name="二等辺三角形 36"/>
          <p:cNvSpPr/>
          <p:nvPr/>
        </p:nvSpPr>
        <p:spPr>
          <a:xfrm flipV="1">
            <a:off x="7335248" y="3646327"/>
            <a:ext cx="450323" cy="216024"/>
          </a:xfrm>
          <a:prstGeom prst="triangle">
            <a:avLst/>
          </a:pr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195736" y="2801455"/>
            <a:ext cx="2160240" cy="820085"/>
          </a:xfrm>
          <a:prstGeom prst="roundRect">
            <a:avLst/>
          </a:prstGeom>
          <a:noFill/>
          <a:ln w="53975" cap="rnd">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3435167" y="2269592"/>
            <a:ext cx="162018" cy="720080"/>
          </a:xfrm>
          <a:prstGeom prst="line">
            <a:avLst/>
          </a:prstGeom>
          <a:ln w="28575">
            <a:solidFill>
              <a:srgbClr val="FF5B5B"/>
            </a:solidFill>
            <a:headEnd type="oval" w="lg" len="lg"/>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3597185" y="2278889"/>
            <a:ext cx="3222514" cy="5247"/>
          </a:xfrm>
          <a:prstGeom prst="line">
            <a:avLst/>
          </a:prstGeom>
          <a:ln w="28575">
            <a:solidFill>
              <a:srgbClr val="FF5B5B"/>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07904" y="4365104"/>
            <a:ext cx="1443715" cy="939001"/>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V="1">
            <a:off x="4791215" y="3939413"/>
            <a:ext cx="360404" cy="638680"/>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4015527" y="2708921"/>
            <a:ext cx="898860" cy="943728"/>
          </a:xfrm>
          <a:prstGeom prst="round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p:cNvCxnSpPr/>
          <p:nvPr/>
        </p:nvCxnSpPr>
        <p:spPr>
          <a:xfrm>
            <a:off x="4601994" y="3511668"/>
            <a:ext cx="549625" cy="427745"/>
          </a:xfrm>
          <a:prstGeom prst="line">
            <a:avLst/>
          </a:prstGeom>
          <a:ln w="28575">
            <a:solidFill>
              <a:schemeClr val="accent1">
                <a:lumMod val="50000"/>
              </a:schemeClr>
            </a:solidFill>
            <a:headEnd type="oval"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6435743" y="1916832"/>
            <a:ext cx="2600753" cy="1584176"/>
          </a:xfrm>
          <a:prstGeom prst="roundRect">
            <a:avLst/>
          </a:prstGeom>
          <a:ln w="50800" cap="rnd">
            <a:solidFill>
              <a:srgbClr val="FF3737"/>
            </a:solidFill>
            <a:prstDash val="sysDot"/>
          </a:ln>
        </p:spPr>
        <p:style>
          <a:lnRef idx="2">
            <a:schemeClr val="accent1"/>
          </a:lnRef>
          <a:fillRef idx="1">
            <a:schemeClr val="lt1"/>
          </a:fillRef>
          <a:effectRef idx="0">
            <a:schemeClr val="accent1"/>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1800" b="1" dirty="0"/>
              <a:t>STEP 1</a:t>
            </a: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診療実態を分析</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82550" indent="-82550">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サブアキュート・ポストア　　　キュートを提供する病床　数を精査</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2" name="タイトル 1">
            <a:extLst>
              <a:ext uri="{FF2B5EF4-FFF2-40B4-BE49-F238E27FC236}">
                <a16:creationId xmlns="" xmlns:a16="http://schemas.microsoft.com/office/drawing/2014/main" id="{DFEF89A9-DBB8-496F-B267-B3B7E5718C12}"/>
              </a:ext>
            </a:extLst>
          </p:cNvPr>
          <p:cNvSpPr>
            <a:spLocks noGrp="1"/>
          </p:cNvSpPr>
          <p:nvPr>
            <p:ph type="title"/>
          </p:nvPr>
        </p:nvSpPr>
        <p:spPr>
          <a:xfrm>
            <a:off x="179512" y="48219"/>
            <a:ext cx="835292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病棟ごとの診療実態の分析④</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p:cNvSpPr txBox="1"/>
          <p:nvPr/>
        </p:nvSpPr>
        <p:spPr>
          <a:xfrm>
            <a:off x="-108520" y="2842166"/>
            <a:ext cx="1907704" cy="738664"/>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2017</a:t>
            </a:r>
            <a:r>
              <a:rPr kumimoji="1" lang="ja-JP" altLang="en-US" sz="1400" b="1" dirty="0">
                <a:latin typeface="+mn-ea"/>
                <a:cs typeface="Meiryo UI" panose="020B0604030504040204" pitchFamily="50" charset="-128"/>
              </a:rPr>
              <a:t>年度</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病床機能報告</a:t>
            </a:r>
            <a:endParaRPr lang="en-US" altLang="ja-JP" sz="1400" b="1" dirty="0">
              <a:latin typeface="+mn-ea"/>
              <a:cs typeface="Meiryo UI" panose="020B0604030504040204" pitchFamily="50" charset="-128"/>
            </a:endParaRPr>
          </a:p>
          <a:p>
            <a:pPr algn="ctr"/>
            <a:r>
              <a:rPr kumimoji="1" lang="ja-JP" altLang="en-US" sz="1400" b="1" dirty="0">
                <a:latin typeface="+mn-ea"/>
                <a:cs typeface="Meiryo UI" panose="020B0604030504040204" pitchFamily="50" charset="-128"/>
              </a:rPr>
              <a:t>（暫定）</a:t>
            </a:r>
          </a:p>
        </p:txBody>
      </p:sp>
      <p:sp>
        <p:nvSpPr>
          <p:cNvPr id="23" name="テキスト ボックス 22"/>
          <p:cNvSpPr txBox="1"/>
          <p:nvPr/>
        </p:nvSpPr>
        <p:spPr>
          <a:xfrm>
            <a:off x="-108520" y="4560230"/>
            <a:ext cx="1907704" cy="523220"/>
          </a:xfrm>
          <a:prstGeom prst="rect">
            <a:avLst/>
          </a:prstGeom>
          <a:noFill/>
        </p:spPr>
        <p:txBody>
          <a:bodyPr wrap="square" rtlCol="0">
            <a:spAutoFit/>
          </a:bodyPr>
          <a:lstStyle/>
          <a:p>
            <a:pPr algn="ctr"/>
            <a:r>
              <a:rPr kumimoji="1" lang="en-US" altLang="ja-JP" sz="1400" b="1" dirty="0">
                <a:latin typeface="+mn-ea"/>
                <a:cs typeface="Meiryo UI" panose="020B0604030504040204" pitchFamily="50" charset="-128"/>
              </a:rPr>
              <a:t>2025</a:t>
            </a:r>
            <a:r>
              <a:rPr kumimoji="1" lang="ja-JP" altLang="en-US" sz="1400" b="1" dirty="0">
                <a:latin typeface="+mn-ea"/>
                <a:cs typeface="Meiryo UI" panose="020B0604030504040204" pitchFamily="50" charset="-128"/>
              </a:rPr>
              <a:t>年</a:t>
            </a:r>
            <a:endParaRPr kumimoji="1" lang="en-US" altLang="ja-JP" sz="1400" b="1" dirty="0">
              <a:latin typeface="+mn-ea"/>
              <a:cs typeface="Meiryo UI" panose="020B0604030504040204" pitchFamily="50" charset="-128"/>
            </a:endParaRPr>
          </a:p>
          <a:p>
            <a:pPr algn="ctr"/>
            <a:r>
              <a:rPr lang="ja-JP" altLang="en-US" sz="1400" b="1" dirty="0">
                <a:latin typeface="+mn-ea"/>
                <a:cs typeface="Meiryo UI" panose="020B0604030504040204" pitchFamily="50" charset="-128"/>
              </a:rPr>
              <a:t>病床数の必要量</a:t>
            </a:r>
            <a:endParaRPr kumimoji="1" lang="ja-JP" altLang="en-US" sz="1400" b="1" dirty="0">
              <a:latin typeface="+mn-ea"/>
              <a:cs typeface="Meiryo UI" panose="020B0604030504040204" pitchFamily="50" charset="-128"/>
            </a:endParaRPr>
          </a:p>
        </p:txBody>
      </p:sp>
      <p:sp>
        <p:nvSpPr>
          <p:cNvPr id="19" name="角丸四角形 18"/>
          <p:cNvSpPr/>
          <p:nvPr/>
        </p:nvSpPr>
        <p:spPr>
          <a:xfrm>
            <a:off x="6444364" y="3939413"/>
            <a:ext cx="2592132" cy="1865851"/>
          </a:xfrm>
          <a:prstGeom prst="roundRect">
            <a:avLst>
              <a:gd name="adj" fmla="val 11194"/>
            </a:avLst>
          </a:prstGeom>
          <a:solidFill>
            <a:schemeClr val="lt1"/>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ea typeface="Meiryo UI" panose="020B0604030504040204" pitchFamily="50" charset="-128"/>
                <a:cs typeface="Meiryo UI" panose="020B0604030504040204" pitchFamily="50" charset="-128"/>
              </a:rPr>
              <a:t>STEP 2</a:t>
            </a:r>
            <a:r>
              <a:rPr lang="ja-JP" altLang="en-US" b="1" dirty="0">
                <a:solidFill>
                  <a:schemeClr val="tx1"/>
                </a:solidFill>
                <a:ea typeface="Meiryo UI" panose="020B0604030504040204" pitchFamily="50" charset="-128"/>
                <a:cs typeface="Meiryo UI" panose="020B0604030504040204" pitchFamily="50" charset="-128"/>
              </a:rPr>
              <a:t>･</a:t>
            </a:r>
            <a:r>
              <a:rPr lang="en-US" altLang="ja-JP" b="1" dirty="0">
                <a:solidFill>
                  <a:schemeClr val="tx1"/>
                </a:solidFill>
                <a:ea typeface="Meiryo UI" panose="020B0604030504040204" pitchFamily="50" charset="-128"/>
                <a:cs typeface="Meiryo UI" panose="020B0604030504040204" pitchFamily="50" charset="-128"/>
              </a:rPr>
              <a:t>3</a:t>
            </a:r>
          </a:p>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・ギャップを将来転換が必要な病床数の目安（指標）として検討。</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スライド番号プレースホルダー 3"/>
          <p:cNvSpPr>
            <a:spLocks noGrp="1"/>
          </p:cNvSpPr>
          <p:nvPr>
            <p:ph type="sldNum" sz="quarter" idx="12"/>
          </p:nvPr>
        </p:nvSpPr>
        <p:spPr>
          <a:xfrm>
            <a:off x="6902896" y="6453336"/>
            <a:ext cx="2133600" cy="365125"/>
          </a:xfrm>
        </p:spPr>
        <p:txBody>
          <a:bodyPr/>
          <a:lstStyle/>
          <a:p>
            <a:pPr>
              <a:defRPr/>
            </a:pPr>
            <a:fld id="{845FDA58-8628-4030-A7FF-2946B2EE6B4C}" type="slidenum">
              <a:rPr lang="ja-JP" altLang="en-US" sz="1800" smtClean="0">
                <a:solidFill>
                  <a:schemeClr val="tx1"/>
                </a:solidFill>
              </a:rPr>
              <a:pPr>
                <a:defRPr/>
              </a:pPr>
              <a:t>49</a:t>
            </a:fld>
            <a:endParaRPr lang="ja-JP" altLang="en-US" sz="1800" dirty="0">
              <a:solidFill>
                <a:schemeClr val="tx1"/>
              </a:solidFill>
            </a:endParaRPr>
          </a:p>
        </p:txBody>
      </p:sp>
      <p:sp>
        <p:nvSpPr>
          <p:cNvPr id="4" name="テキスト ボックス 3"/>
          <p:cNvSpPr txBox="1"/>
          <p:nvPr/>
        </p:nvSpPr>
        <p:spPr>
          <a:xfrm>
            <a:off x="906399" y="5301208"/>
            <a:ext cx="1594854"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高度急性期</a:t>
            </a:r>
          </a:p>
        </p:txBody>
      </p:sp>
      <p:sp>
        <p:nvSpPr>
          <p:cNvPr id="25" name="テキスト ボックス 24"/>
          <p:cNvSpPr txBox="1"/>
          <p:nvPr/>
        </p:nvSpPr>
        <p:spPr>
          <a:xfrm>
            <a:off x="2411760" y="5312241"/>
            <a:ext cx="875008" cy="276999"/>
          </a:xfrm>
          <a:prstGeom prst="rect">
            <a:avLst/>
          </a:prstGeom>
          <a:solidFill>
            <a:schemeClr val="bg1"/>
          </a:solidFill>
        </p:spPr>
        <p:txBody>
          <a:bodyPr wrap="square" rtlCol="0">
            <a:spAutoFit/>
          </a:bodyPr>
          <a:lstStyle/>
          <a:p>
            <a:pPr algn="ctr"/>
            <a:r>
              <a:rPr kumimoji="1" lang="ja-JP" altLang="en-US" sz="1200" dirty="0">
                <a:latin typeface="HG丸ｺﾞｼｯｸM-PRO" panose="020F0600000000000000" pitchFamily="50" charset="-128"/>
                <a:ea typeface="HG丸ｺﾞｼｯｸM-PRO" panose="020F0600000000000000" pitchFamily="50" charset="-128"/>
              </a:rPr>
              <a:t>急性期</a:t>
            </a:r>
          </a:p>
        </p:txBody>
      </p:sp>
      <p:sp>
        <p:nvSpPr>
          <p:cNvPr id="27" name="テキスト ボックス 26"/>
          <p:cNvSpPr txBox="1"/>
          <p:nvPr/>
        </p:nvSpPr>
        <p:spPr>
          <a:xfrm>
            <a:off x="3995936" y="5331986"/>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回復</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8" name="テキスト ボックス 27"/>
          <p:cNvSpPr txBox="1"/>
          <p:nvPr/>
        </p:nvSpPr>
        <p:spPr>
          <a:xfrm>
            <a:off x="5364088" y="5312241"/>
            <a:ext cx="875008" cy="276999"/>
          </a:xfrm>
          <a:prstGeom prst="rect">
            <a:avLst/>
          </a:prstGeom>
          <a:solidFill>
            <a:schemeClr val="bg1"/>
          </a:solidFill>
        </p:spPr>
        <p:txBody>
          <a:bodyPr wrap="square" rtlCol="0">
            <a:spAutoFit/>
          </a:bodyPr>
          <a:lstStyle/>
          <a:p>
            <a:pPr algn="ctr"/>
            <a:r>
              <a:rPr lang="ja-JP" altLang="en-US" sz="1200" dirty="0">
                <a:latin typeface="HG丸ｺﾞｼｯｸM-PRO" panose="020F0600000000000000" pitchFamily="50" charset="-128"/>
                <a:ea typeface="HG丸ｺﾞｼｯｸM-PRO" panose="020F0600000000000000" pitchFamily="50" charset="-128"/>
              </a:rPr>
              <a:t>慢性</a:t>
            </a:r>
            <a:r>
              <a:rPr kumimoji="1" lang="ja-JP" altLang="en-US" sz="1200" dirty="0">
                <a:latin typeface="HG丸ｺﾞｼｯｸM-PRO" panose="020F0600000000000000" pitchFamily="50" charset="-128"/>
                <a:ea typeface="HG丸ｺﾞｼｯｸM-PRO" panose="020F0600000000000000" pitchFamily="50" charset="-128"/>
              </a:rPr>
              <a:t>期</a:t>
            </a:r>
          </a:p>
        </p:txBody>
      </p:sp>
      <p:sp>
        <p:nvSpPr>
          <p:cNvPr id="29"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73138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6974" y="3283602"/>
            <a:ext cx="8578910" cy="3091907"/>
          </a:xfrm>
          <a:prstGeom prst="rect">
            <a:avLst/>
          </a:prstGeom>
          <a:noFill/>
          <a:ln w="22225">
            <a:solidFill>
              <a:srgbClr val="00B050"/>
            </a:solidFill>
          </a:ln>
        </p:spPr>
        <p:txBody>
          <a:bodyPr wrap="square" rtlCol="0">
            <a:noAutofit/>
          </a:bodyPr>
          <a:lstStyle/>
          <a:p>
            <a:pPr marL="232621" indent="-422041"/>
            <a:endParaRPr lang="en-US" altLang="ja-JP" sz="1292" b="1" u="sng" dirty="0">
              <a:latin typeface="メイリオ" panose="020B0604030504040204" pitchFamily="50" charset="-128"/>
              <a:ea typeface="メイリオ" panose="020B0604030504040204" pitchFamily="50" charset="-128"/>
            </a:endParaRPr>
          </a:p>
        </p:txBody>
      </p:sp>
      <p:sp>
        <p:nvSpPr>
          <p:cNvPr id="117" name="正方形/長方形 116"/>
          <p:cNvSpPr/>
          <p:nvPr/>
        </p:nvSpPr>
        <p:spPr>
          <a:xfrm>
            <a:off x="131142" y="986221"/>
            <a:ext cx="9012858" cy="5519739"/>
          </a:xfrm>
          <a:prstGeom prst="rect">
            <a:avLst/>
          </a:prstGeom>
          <a:noFill/>
          <a:ln w="31750">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endParaRPr lang="ja-JP" altLang="en-US" sz="1662">
              <a:solidFill>
                <a:prstClr val="white"/>
              </a:solidFill>
              <a:latin typeface="Arial"/>
              <a:ea typeface="メイリオ"/>
            </a:endParaRPr>
          </a:p>
        </p:txBody>
      </p:sp>
      <p:sp>
        <p:nvSpPr>
          <p:cNvPr id="148" name="テキスト ボックス 147"/>
          <p:cNvSpPr txBox="1"/>
          <p:nvPr/>
        </p:nvSpPr>
        <p:spPr>
          <a:xfrm>
            <a:off x="0" y="491485"/>
            <a:ext cx="9144000"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lvl="0" algn="ctr">
              <a:defRPr/>
            </a:pP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「他の医療機関による役割の代替可能性がある公立・公的医療機関等」</a:t>
            </a:r>
          </a:p>
        </p:txBody>
      </p:sp>
      <p:sp>
        <p:nvSpPr>
          <p:cNvPr id="115" name="テキスト ボックス 114"/>
          <p:cNvSpPr txBox="1"/>
          <p:nvPr/>
        </p:nvSpPr>
        <p:spPr>
          <a:xfrm>
            <a:off x="286675" y="1075464"/>
            <a:ext cx="8559209" cy="2080698"/>
          </a:xfrm>
          <a:prstGeom prst="rect">
            <a:avLst/>
          </a:prstGeom>
          <a:noFill/>
          <a:ln>
            <a:noFill/>
            <a:prstDash val="dash"/>
          </a:ln>
        </p:spPr>
        <p:txBody>
          <a:bodyPr wrap="square" rtlCol="0">
            <a:spAutoFit/>
          </a:bodyPr>
          <a:lstStyle/>
          <a:p>
            <a:pPr marL="232621" indent="-422041">
              <a:defRPr/>
            </a:pPr>
            <a:r>
              <a:rPr lang="ja-JP" altLang="en-US" sz="1846" dirty="0">
                <a:solidFill>
                  <a:prstClr val="black"/>
                </a:solidFill>
                <a:latin typeface="Arial"/>
                <a:ea typeface="メイリオ"/>
              </a:rPr>
              <a:t>○　</a:t>
            </a:r>
            <a:r>
              <a:rPr lang="ja-JP" altLang="en-US" sz="1846" dirty="0">
                <a:latin typeface="Arial"/>
                <a:ea typeface="メイリオ"/>
              </a:rPr>
              <a:t>「他の医療機関による役割の代替可能性がある公立・公的医療機関等」とされた</a:t>
            </a:r>
            <a:r>
              <a:rPr lang="ja-JP" altLang="en-US" sz="1846" dirty="0">
                <a:solidFill>
                  <a:prstClr val="black"/>
                </a:solidFill>
                <a:latin typeface="Arial"/>
                <a:ea typeface="メイリオ"/>
              </a:rPr>
              <a:t>医療機関に関しては、「具体的対応方針の検証に向けた議論の整理（たたき台）」の通り</a:t>
            </a:r>
            <a:r>
              <a:rPr lang="ja-JP" altLang="en-US" sz="1846" dirty="0">
                <a:latin typeface="Arial"/>
                <a:ea typeface="メイリオ"/>
              </a:rPr>
              <a:t>、</a:t>
            </a:r>
            <a:r>
              <a:rPr lang="ja-JP" altLang="en-US" sz="1846" dirty="0">
                <a:solidFill>
                  <a:prstClr val="black"/>
                </a:solidFill>
                <a:latin typeface="Arial"/>
                <a:ea typeface="メイリオ"/>
              </a:rPr>
              <a:t>構想区域の医療機関の診療実績や将来の医療需要の動向等を踏まえて、代替可能性があると分析された役割について、他の医療機関に機能を統合することの是非について協議し、</a:t>
            </a:r>
            <a:r>
              <a:rPr lang="en-US" altLang="ja-JP" sz="1846" b="1" u="sng" dirty="0">
                <a:solidFill>
                  <a:prstClr val="black"/>
                </a:solidFill>
                <a:latin typeface="Arial"/>
                <a:ea typeface="メイリオ"/>
              </a:rPr>
              <a:t>2020</a:t>
            </a:r>
            <a:r>
              <a:rPr lang="ja-JP" altLang="en-US" sz="1846" b="1" u="sng" dirty="0">
                <a:solidFill>
                  <a:prstClr val="black"/>
                </a:solidFill>
                <a:latin typeface="Arial"/>
                <a:ea typeface="メイリオ"/>
              </a:rPr>
              <a:t>年３月まで</a:t>
            </a:r>
            <a:r>
              <a:rPr lang="ja-JP" altLang="en-US" sz="1846" dirty="0">
                <a:solidFill>
                  <a:prstClr val="black"/>
                </a:solidFill>
                <a:latin typeface="Arial"/>
                <a:ea typeface="メイリオ"/>
              </a:rPr>
              <a:t>に合意を得ることとしてはどうか。</a:t>
            </a:r>
            <a:endParaRPr lang="en-US" altLang="ja-JP" sz="1846" dirty="0">
              <a:solidFill>
                <a:prstClr val="black"/>
              </a:solidFill>
              <a:latin typeface="Arial"/>
              <a:ea typeface="メイリオ"/>
            </a:endParaRPr>
          </a:p>
          <a:p>
            <a:pPr>
              <a:defRPr/>
            </a:pPr>
            <a:endParaRPr lang="ja-JP" altLang="en-US" sz="1846" dirty="0">
              <a:solidFill>
                <a:prstClr val="black"/>
              </a:solidFill>
              <a:latin typeface="Arial"/>
              <a:ea typeface="メイリオ"/>
            </a:endParaRPr>
          </a:p>
        </p:txBody>
      </p:sp>
      <p:graphicFrame>
        <p:nvGraphicFramePr>
          <p:cNvPr id="7" name="グラフ 6"/>
          <p:cNvGraphicFramePr>
            <a:graphicFrameLocks/>
          </p:cNvGraphicFramePr>
          <p:nvPr/>
        </p:nvGraphicFramePr>
        <p:xfrm>
          <a:off x="437830" y="3567704"/>
          <a:ext cx="2729412" cy="2599083"/>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286676" y="3091717"/>
            <a:ext cx="6361314" cy="291170"/>
          </a:xfrm>
          <a:prstGeom prst="rect">
            <a:avLst/>
          </a:prstGeom>
          <a:solidFill>
            <a:schemeClr val="bg1"/>
          </a:solidFill>
          <a:ln>
            <a:solidFill>
              <a:srgbClr val="002060"/>
            </a:solidFill>
          </a:ln>
        </p:spPr>
        <p:txBody>
          <a:bodyPr wrap="square">
            <a:spAutoFit/>
          </a:bodyPr>
          <a:lstStyle/>
          <a:p>
            <a:pPr lvl="0" algn="ctr">
              <a:defRPr/>
            </a:pPr>
            <a:r>
              <a:rPr lang="ja-JP" altLang="en-US" sz="1292" dirty="0">
                <a:solidFill>
                  <a:prstClr val="black"/>
                </a:solidFill>
                <a:latin typeface="メイリオ" panose="020B0604030504040204" pitchFamily="50" charset="-128"/>
                <a:ea typeface="メイリオ" panose="020B0604030504040204" pitchFamily="50" charset="-128"/>
              </a:rPr>
              <a:t>「他の医療機関による役割の代替可能性がある公立・公的医療機関等」のイメージ</a:t>
            </a:r>
            <a:endParaRPr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4328483" y="3802622"/>
            <a:ext cx="4208258" cy="1626856"/>
          </a:xfrm>
          <a:prstGeom prst="rect">
            <a:avLst/>
          </a:prstGeom>
          <a:ln>
            <a:noFill/>
          </a:ln>
        </p:spPr>
        <p:txBody>
          <a:bodyPr wrap="square">
            <a:spAutoFit/>
          </a:bodyPr>
          <a:lstStyle/>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病院の、経皮的冠動脈形成術の実績は少なく、「代替性がある」と考えられる。</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病院の、経皮的冠動脈形成術の機能に関して、</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病院や、</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病院の診療実績や、将来の医療需要の動向等を踏まえて、</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病院の経皮的冠動脈形成術の機能を統合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病院の経皮的冠動脈形成術の機能を統合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232621">
              <a:defRPr/>
            </a:pPr>
            <a:r>
              <a:rPr lang="ja-JP" altLang="en-US" sz="1108" dirty="0">
                <a:solidFill>
                  <a:prstClr val="black"/>
                </a:solidFill>
                <a:latin typeface="メイリオ" panose="020B0604030504040204" pitchFamily="50" charset="-128"/>
                <a:ea typeface="メイリオ" panose="020B0604030504040204" pitchFamily="50" charset="-128"/>
              </a:rPr>
              <a:t>等の方針について、協議を行うこととしてはどうか。</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 name="右矢印 1"/>
          <p:cNvSpPr/>
          <p:nvPr/>
        </p:nvSpPr>
        <p:spPr>
          <a:xfrm>
            <a:off x="3467333" y="4652889"/>
            <a:ext cx="552008" cy="3938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 name="スライド番号プレースホルダー 2"/>
          <p:cNvSpPr>
            <a:spLocks noGrp="1"/>
          </p:cNvSpPr>
          <p:nvPr>
            <p:ph type="sldNum" sz="quarter" idx="12"/>
          </p:nvPr>
        </p:nvSpPr>
        <p:spPr>
          <a:xfrm>
            <a:off x="7010400" y="6529326"/>
            <a:ext cx="2133600" cy="337038"/>
          </a:xfrm>
        </p:spPr>
        <p:txBody>
          <a:bodyPr/>
          <a:lstStyle/>
          <a:p>
            <a:fld id="{9E2A29CB-BA86-48A6-80E1-CB8750A963B5}" type="slidenum">
              <a:rPr lang="ja-JP" altLang="en-US">
                <a:solidFill>
                  <a:schemeClr val="tx1"/>
                </a:solidFill>
              </a:rPr>
              <a:t>5</a:t>
            </a:fld>
            <a:endParaRPr lang="ja-JP" altLang="en-US" dirty="0">
              <a:solidFill>
                <a:schemeClr val="tx1"/>
              </a:solidFill>
            </a:endParaRPr>
          </a:p>
        </p:txBody>
      </p:sp>
      <p:sp>
        <p:nvSpPr>
          <p:cNvPr id="15" name="Oval 64">
            <a:hlinkClick r:id="rId4"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31142" y="3668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 xmlns:a16="http://schemas.microsoft.com/office/drawing/2014/main" id="{30BE5A27-A407-4A14-A9BE-5866682C3C6B}"/>
              </a:ext>
            </a:extLst>
          </p:cNvPr>
          <p:cNvSpPr txBox="1">
            <a:spLocks/>
          </p:cNvSpPr>
          <p:nvPr/>
        </p:nvSpPr>
        <p:spPr>
          <a:xfrm>
            <a:off x="131142" y="-45364"/>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47223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96770" y="6492875"/>
            <a:ext cx="2133600" cy="365125"/>
          </a:xfrm>
        </p:spPr>
        <p:txBody>
          <a:bodyPr/>
          <a:lstStyle/>
          <a:p>
            <a:fld id="{A9848611-8FAA-4BFC-BAAD-33CAF1A3E273}" type="slidenum">
              <a:rPr kumimoji="1" lang="ja-JP" altLang="en-US" sz="1800" smtClean="0">
                <a:solidFill>
                  <a:schemeClr val="tx1"/>
                </a:solidFill>
              </a:rPr>
              <a:t>50</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35292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病棟ごとの診療実態の分析⑤</a:t>
            </a: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80624" y="76470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病床機能報告の診療実態に関する項目の中から、急性期病棟の　実態分析にかかる項目を検討</a:t>
            </a:r>
          </a:p>
        </p:txBody>
      </p:sp>
      <p:sp>
        <p:nvSpPr>
          <p:cNvPr id="8" name="角丸四角形 7"/>
          <p:cNvSpPr/>
          <p:nvPr/>
        </p:nvSpPr>
        <p:spPr>
          <a:xfrm>
            <a:off x="718399" y="3549699"/>
            <a:ext cx="7640426" cy="3191670"/>
          </a:xfrm>
          <a:prstGeom prst="roundRect">
            <a:avLst>
              <a:gd name="adj" fmla="val 7778"/>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dirty="0"/>
              <a:t>　</a:t>
            </a:r>
            <a:r>
              <a:rPr lang="ja-JP" altLang="en-US" dirty="0"/>
              <a:t>　</a:t>
            </a:r>
            <a:r>
              <a:rPr lang="ja-JP" altLang="en-US" b="1" dirty="0"/>
              <a:t>報告様式②（具体的な医療の内容に関する項目）のうち、急性期治療に　　　　</a:t>
            </a:r>
            <a:endParaRPr lang="en-US" altLang="ja-JP" b="1" dirty="0"/>
          </a:p>
          <a:p>
            <a:r>
              <a:rPr lang="ja-JP" altLang="en-US" b="1" dirty="0"/>
              <a:t>　　関する報告項目</a:t>
            </a:r>
            <a:endParaRPr lang="en-US" altLang="ja-JP" b="1" dirty="0"/>
          </a:p>
          <a:p>
            <a:endParaRPr kumimoji="1" lang="en-US" altLang="ja-JP" b="1" dirty="0"/>
          </a:p>
          <a:p>
            <a:r>
              <a:rPr lang="ja-JP" altLang="en-US" sz="1600" dirty="0"/>
              <a:t>　　　　　３．幅広い手術の実施状況</a:t>
            </a:r>
          </a:p>
          <a:p>
            <a:r>
              <a:rPr lang="ja-JP" altLang="en-US" sz="1600" dirty="0"/>
              <a:t>　　　　　４．がん・脳卒中・心筋梗塞等への治療状況</a:t>
            </a:r>
          </a:p>
          <a:p>
            <a:r>
              <a:rPr lang="ja-JP" altLang="en-US" sz="1600" dirty="0"/>
              <a:t>　　　　　６．救急医療の実施状況</a:t>
            </a:r>
          </a:p>
          <a:p>
            <a:r>
              <a:rPr lang="ja-JP" altLang="en-US" sz="1600" dirty="0"/>
              <a:t>　　　　　８．全身管理の状況</a:t>
            </a:r>
            <a:endParaRPr lang="en-US" altLang="ja-JP" sz="1600" dirty="0"/>
          </a:p>
          <a:p>
            <a:r>
              <a:rPr lang="ja-JP" altLang="en-US" sz="1200" dirty="0"/>
              <a:t>　</a:t>
            </a:r>
            <a:endParaRPr lang="en-US" altLang="ja-JP" sz="1200" dirty="0"/>
          </a:p>
          <a:p>
            <a:r>
              <a:rPr lang="ja-JP" altLang="en-US" sz="1200" dirty="0"/>
              <a:t>　</a:t>
            </a:r>
            <a:r>
              <a:rPr lang="en-US" altLang="ja-JP" sz="1200" dirty="0"/>
              <a:t>【</a:t>
            </a:r>
            <a:r>
              <a:rPr lang="ja-JP" altLang="en-US" sz="1200" dirty="0"/>
              <a:t>備考</a:t>
            </a:r>
            <a:r>
              <a:rPr lang="en-US" altLang="ja-JP" sz="1200" dirty="0"/>
              <a:t>】</a:t>
            </a:r>
          </a:p>
          <a:p>
            <a:r>
              <a:rPr lang="ja-JP" altLang="en-US" sz="1200" dirty="0"/>
              <a:t>　　　・報告内容は、「平成</a:t>
            </a:r>
            <a:r>
              <a:rPr lang="en-US" altLang="ja-JP" sz="1200" dirty="0"/>
              <a:t>29</a:t>
            </a:r>
            <a:r>
              <a:rPr lang="ja-JP" altLang="en-US" sz="1200" dirty="0"/>
              <a:t>年６月診療分」であってかつ「平成</a:t>
            </a:r>
            <a:r>
              <a:rPr lang="en-US" altLang="ja-JP" sz="1200" dirty="0"/>
              <a:t>29</a:t>
            </a:r>
            <a:r>
              <a:rPr lang="ja-JP" altLang="en-US" sz="1200" dirty="0"/>
              <a:t>年７月審査分」。</a:t>
            </a:r>
            <a:endParaRPr lang="en-US" altLang="ja-JP" sz="1200" dirty="0"/>
          </a:p>
          <a:p>
            <a:r>
              <a:rPr lang="ja-JP" altLang="en-US" sz="1200" dirty="0"/>
              <a:t>　　　・報告様式２では、各治療実績について、基本「算定回数」、「算定日数」、「レセプト件数」が報告されている。</a:t>
            </a:r>
            <a:endParaRPr lang="en-US" altLang="ja-JP" sz="1200" dirty="0"/>
          </a:p>
          <a:p>
            <a:r>
              <a:rPr lang="ja-JP" altLang="en-US" sz="1200" dirty="0"/>
              <a:t>　　　・診療実績の分析では、「算定回数」を使用。しかし、「算定回数」が報告項目にない場合は、「算定日数」を</a:t>
            </a:r>
            <a:endParaRPr lang="en-US" altLang="ja-JP" sz="1200" dirty="0"/>
          </a:p>
          <a:p>
            <a:r>
              <a:rPr lang="ja-JP" altLang="en-US" sz="1200" dirty="0"/>
              <a:t>　　　　分析し、　「算定日数」も報告項目にない場合は、「レセプト件数」を用いて分析。</a:t>
            </a:r>
            <a:endParaRPr lang="en-US" altLang="ja-JP" sz="1200" dirty="0"/>
          </a:p>
        </p:txBody>
      </p:sp>
      <p:sp>
        <p:nvSpPr>
          <p:cNvPr id="13"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211936" y="1577947"/>
            <a:ext cx="847950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病床機能報告の報告様式②（具体的な医療の内容に関する項目）のうち、急性期治療に　　関する報告項目（下記）の診療実態（病院）について、特定入院料・入院基本料単位で各治療実施毎に分析。</a:t>
            </a: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endParaRPr lang="en-US" altLang="ja-JP" sz="1600" dirty="0">
              <a:latin typeface="Meiryo UI" panose="020B0604030504040204" pitchFamily="50" charset="-128"/>
              <a:ea typeface="Meiryo UI" panose="020B0604030504040204" pitchFamily="50" charset="-128"/>
            </a:endParaRPr>
          </a:p>
          <a:p>
            <a:pPr marL="449263" indent="-163513">
              <a:lnSpc>
                <a:spcPct val="125000"/>
              </a:lnSpc>
            </a:pPr>
            <a:r>
              <a:rPr lang="ja-JP" altLang="en-US" sz="16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急性期病棟の実態分析（サブアキュート・ポストアキュート機能を担う病床数の精査）に使用する項目を検討。</a:t>
            </a:r>
            <a:endParaRPr lang="en-US" altLang="ja-JP" sz="1600" dirty="0">
              <a:latin typeface="Meiryo UI" panose="020B0604030504040204" pitchFamily="50" charset="-128"/>
              <a:ea typeface="Meiryo UI" panose="020B0604030504040204" pitchFamily="50" charset="-128"/>
            </a:endParaRP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8689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59650" y="6501868"/>
            <a:ext cx="2133600" cy="365125"/>
          </a:xfrm>
        </p:spPr>
        <p:txBody>
          <a:bodyPr/>
          <a:lstStyle/>
          <a:p>
            <a:fld id="{A9848611-8FAA-4BFC-BAAD-33CAF1A3E273}" type="slidenum">
              <a:rPr kumimoji="1" lang="ja-JP" altLang="en-US" sz="1800" smtClean="0">
                <a:solidFill>
                  <a:schemeClr val="tx1"/>
                </a:solidFill>
              </a:rPr>
              <a:t>51</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1" y="39493"/>
            <a:ext cx="9433049"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病棟ごとの診療実態の分析詳細⑥</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380282" y="500070"/>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「３幅広い手術の実施状況」では、急性期実態分析指標として、　　　　　　　　　　　　　　　　　　　</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手術</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00" y="1557655"/>
            <a:ext cx="87483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吹き出し 1"/>
          <p:cNvSpPr/>
          <p:nvPr/>
        </p:nvSpPr>
        <p:spPr>
          <a:xfrm>
            <a:off x="4526939" y="3140968"/>
            <a:ext cx="2304256" cy="936104"/>
          </a:xfrm>
          <a:prstGeom prst="wedgeRoundRectCallout">
            <a:avLst>
              <a:gd name="adj1" fmla="val -81896"/>
              <a:gd name="adj2" fmla="val 2994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治療実績が多く、看護配置が少なくなるに従って、　</a:t>
            </a:r>
            <a:r>
              <a:rPr lang="ja-JP" altLang="en-US" sz="1400" dirty="0"/>
              <a:t>　</a:t>
            </a:r>
            <a:r>
              <a:rPr kumimoji="1" lang="ja-JP" altLang="en-US" sz="1400" dirty="0"/>
              <a:t>減少している。</a:t>
            </a:r>
          </a:p>
        </p:txBody>
      </p:sp>
      <p:sp>
        <p:nvSpPr>
          <p:cNvPr id="11" name="テキスト ボックス 10"/>
          <p:cNvSpPr txBox="1"/>
          <p:nvPr/>
        </p:nvSpPr>
        <p:spPr>
          <a:xfrm>
            <a:off x="403933" y="5957754"/>
            <a:ext cx="8320918" cy="900246"/>
          </a:xfrm>
          <a:prstGeom prst="rect">
            <a:avLst/>
          </a:prstGeom>
          <a:solidFill>
            <a:schemeClr val="accent1">
              <a:lumMod val="20000"/>
              <a:lumOff val="80000"/>
            </a:schemeClr>
          </a:solid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特定入院料・入院基本料の区分</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・救命救急入院料・特定集中治療室管理料等：救命救急入院料、特定集中治療室管理料、ﾊｲｹｱﾕﾆｯﾄ入院医療管理料、脳卒中ｹｱﾕﾆｯﾄ入院医療管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理料、小児特定集中治療室管理料、新生児特定集中治療室管理料、総合周産期特定集中治療室管理料、新生児治療回復室入院医療管理料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・特定機能病院一般病棟入院基本料等：特定機能病院一般病棟入院基本料、専門病院入院基本料</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・障害者施設等・特殊疾患病棟入院料：障害者施設等入院基本料、特殊疾患入院医療管理料、特殊疾患病棟入院料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14256" y="1303232"/>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３．幅広い手術の実施状況</a:t>
            </a:r>
          </a:p>
        </p:txBody>
      </p:sp>
      <p:sp>
        <p:nvSpPr>
          <p:cNvPr id="14" name="Text Box 3"/>
          <p:cNvSpPr txBox="1">
            <a:spLocks noChangeArrowheads="1"/>
          </p:cNvSpPr>
          <p:nvPr/>
        </p:nvSpPr>
        <p:spPr bwMode="auto">
          <a:xfrm>
            <a:off x="6796135" y="72390"/>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47266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52</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病棟ごとの診療実態の分析⑦</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355538"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「４がん・脳卒中・心筋梗塞等」では、急性期実態分析指標として、</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化学療法</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384858" y="1443916"/>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４．がん・脳卒中・心筋梗塞等への治療状況</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751693"/>
            <a:ext cx="7833302" cy="51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035141" y="2780928"/>
            <a:ext cx="1533078" cy="1224136"/>
          </a:xfrm>
          <a:prstGeom prst="wedgeRoundRectCallout">
            <a:avLst>
              <a:gd name="adj1" fmla="val -77958"/>
              <a:gd name="adj2" fmla="val 3737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に従って、　　減少している。</a:t>
            </a:r>
          </a:p>
        </p:txBody>
      </p:sp>
      <p:sp>
        <p:nvSpPr>
          <p:cNvPr id="13"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69622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kumimoji="1" lang="ja-JP" altLang="en-US" sz="1800" smtClean="0">
                <a:solidFill>
                  <a:schemeClr val="tx1"/>
                </a:solidFill>
              </a:rPr>
              <a:t>53</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896448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病棟ごとの診療実態の分析⑧</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「６救急医療の実施状況」では、急性期実態分析指標として、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救急医療管理加算</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7" name="正方形/長方形 6"/>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６．救急医療の実施状況</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560" y="1759770"/>
            <a:ext cx="7776443" cy="506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角丸四角形吹き出し 12"/>
          <p:cNvSpPr/>
          <p:nvPr/>
        </p:nvSpPr>
        <p:spPr>
          <a:xfrm>
            <a:off x="4860032" y="4293096"/>
            <a:ext cx="3024336" cy="615116"/>
          </a:xfrm>
          <a:prstGeom prst="wedgeRoundRectCallout">
            <a:avLst>
              <a:gd name="adj1" fmla="val -88648"/>
              <a:gd name="adj2" fmla="val -5279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　なる</a:t>
            </a:r>
            <a:r>
              <a:rPr kumimoji="1" lang="ja-JP" altLang="en-US" sz="1400" dirty="0"/>
              <a:t>に従って、減少している。</a:t>
            </a:r>
          </a:p>
        </p:txBody>
      </p:sp>
      <p:sp>
        <p:nvSpPr>
          <p:cNvPr id="11" name="Text Box 3"/>
          <p:cNvSpPr txBox="1">
            <a:spLocks noChangeArrowheads="1"/>
          </p:cNvSpPr>
          <p:nvPr/>
        </p:nvSpPr>
        <p:spPr bwMode="auto">
          <a:xfrm>
            <a:off x="6652774" y="113945"/>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15118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21827" y="6525290"/>
            <a:ext cx="2133600" cy="365125"/>
          </a:xfrm>
        </p:spPr>
        <p:txBody>
          <a:bodyPr/>
          <a:lstStyle/>
          <a:p>
            <a:fld id="{A9848611-8FAA-4BFC-BAAD-33CAF1A3E273}" type="slidenum">
              <a:rPr kumimoji="1" lang="ja-JP" altLang="en-US" sz="1800" smtClean="0">
                <a:solidFill>
                  <a:schemeClr val="tx1"/>
                </a:solidFill>
              </a:rPr>
              <a:t>54</a:t>
            </a:fld>
            <a:endParaRPr kumimoji="1" lang="ja-JP" altLang="en-US" sz="1800" dirty="0">
              <a:solidFill>
                <a:schemeClr val="tx1"/>
              </a:solidFill>
            </a:endParaRPr>
          </a:p>
        </p:txBody>
      </p:sp>
      <p:sp>
        <p:nvSpPr>
          <p:cNvPr id="9"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6153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2" name="タイトル 1">
            <a:extLst>
              <a:ext uri="{FF2B5EF4-FFF2-40B4-BE49-F238E27FC236}">
                <a16:creationId xmlns="" xmlns:a16="http://schemas.microsoft.com/office/drawing/2014/main" id="{30BE5A27-A407-4A14-A9BE-5866682C3C6B}"/>
              </a:ext>
            </a:extLst>
          </p:cNvPr>
          <p:cNvSpPr txBox="1">
            <a:spLocks/>
          </p:cNvSpPr>
          <p:nvPr/>
        </p:nvSpPr>
        <p:spPr>
          <a:xfrm>
            <a:off x="179512" y="39493"/>
            <a:ext cx="907300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病棟ごとの診療実態の分析⑨</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指標の検討</a:t>
            </a:r>
            <a:r>
              <a:rPr lang="en-US" altLang="ja-JP"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タイトル 1">
            <a:extLst>
              <a:ext uri="{FF2B5EF4-FFF2-40B4-BE49-F238E27FC236}">
                <a16:creationId xmlns="" xmlns:a16="http://schemas.microsoft.com/office/drawing/2014/main" id="{77D78C8B-7190-4F9F-BF24-FAD4DFE9F181}"/>
              </a:ext>
            </a:extLst>
          </p:cNvPr>
          <p:cNvSpPr txBox="1">
            <a:spLocks/>
          </p:cNvSpPr>
          <p:nvPr/>
        </p:nvSpPr>
        <p:spPr>
          <a:xfrm>
            <a:off x="158156" y="621514"/>
            <a:ext cx="8712968" cy="79721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「８全身管理の状況」では、急性期実態分析指標として、　　　　　　</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呼吸心拍監視（３時間を超えて７日以内）</a:t>
            </a:r>
            <a:r>
              <a:rPr lang="en-US" altLang="ja-JP" sz="2400" dirty="0">
                <a:latin typeface="HGP創英角ｺﾞｼｯｸUB" panose="020B0900000000000000" pitchFamily="50" charset="-128"/>
                <a:ea typeface="HGP創英角ｺﾞｼｯｸUB" panose="020B0900000000000000" pitchFamily="50" charset="-128"/>
              </a:rPr>
              <a:t>】</a:t>
            </a:r>
            <a:r>
              <a:rPr lang="ja-JP" altLang="en-US" sz="2400" dirty="0">
                <a:latin typeface="HGP創英角ｺﾞｼｯｸUB" panose="020B0900000000000000" pitchFamily="50" charset="-128"/>
                <a:ea typeface="HGP創英角ｺﾞｼｯｸUB" panose="020B0900000000000000" pitchFamily="50" charset="-128"/>
              </a:rPr>
              <a:t>を選択</a:t>
            </a:r>
          </a:p>
        </p:txBody>
      </p:sp>
      <p:sp>
        <p:nvSpPr>
          <p:cNvPr id="6" name="正方形/長方形 5"/>
          <p:cNvSpPr/>
          <p:nvPr/>
        </p:nvSpPr>
        <p:spPr>
          <a:xfrm>
            <a:off x="585312" y="1454367"/>
            <a:ext cx="5565199" cy="307777"/>
          </a:xfrm>
          <a:prstGeom prst="rect">
            <a:avLst/>
          </a:prstGeom>
        </p:spPr>
        <p:txBody>
          <a:bodyPr wrap="square">
            <a:spAutoFit/>
          </a:bodyPr>
          <a:lstStyle/>
          <a:p>
            <a:r>
              <a:rPr lang="ja-JP" altLang="en-US" sz="1400" dirty="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a:t>
            </a:r>
            <a:r>
              <a:rPr lang="ja-JP" altLang="en-US" sz="1400" dirty="0">
                <a:latin typeface="HGPｺﾞｼｯｸE" panose="020B0900000000000000" pitchFamily="50" charset="-128"/>
                <a:ea typeface="HGPｺﾞｼｯｸE" panose="020B0900000000000000" pitchFamily="50" charset="-128"/>
                <a:cs typeface="Meiryo UI" panose="020B0604030504040204" pitchFamily="50" charset="-128"/>
              </a:rPr>
              <a:t> ８．全身管理の状況</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1940168"/>
            <a:ext cx="7560839" cy="4926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角丸四角形吹き出し 10"/>
          <p:cNvSpPr/>
          <p:nvPr/>
        </p:nvSpPr>
        <p:spPr>
          <a:xfrm>
            <a:off x="3635896" y="1454368"/>
            <a:ext cx="3672408" cy="588774"/>
          </a:xfrm>
          <a:prstGeom prst="wedgeRoundRectCallout">
            <a:avLst>
              <a:gd name="adj1" fmla="val -46888"/>
              <a:gd name="adj2" fmla="val 12234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t>治療実績が多く、看護配置が</a:t>
            </a:r>
            <a:r>
              <a:rPr lang="ja-JP" altLang="en-US" sz="1400" dirty="0"/>
              <a:t>少なくなる</a:t>
            </a:r>
            <a:r>
              <a:rPr kumimoji="1" lang="ja-JP" altLang="en-US" sz="1400" dirty="0"/>
              <a:t>に　　従って、減少している。</a:t>
            </a:r>
          </a:p>
        </p:txBody>
      </p:sp>
      <p:sp>
        <p:nvSpPr>
          <p:cNvPr id="13" name="Text Box 3"/>
          <p:cNvSpPr txBox="1">
            <a:spLocks noChangeArrowheads="1"/>
          </p:cNvSpPr>
          <p:nvPr/>
        </p:nvSpPr>
        <p:spPr bwMode="auto">
          <a:xfrm>
            <a:off x="6574009" y="130133"/>
            <a:ext cx="2297115" cy="394784"/>
          </a:xfrm>
          <a:prstGeom prst="rect">
            <a:avLst/>
          </a:prstGeom>
          <a:solidFill>
            <a:srgbClr val="FFFFFF"/>
          </a:solidFill>
          <a:ln w="9525">
            <a:solidFill>
              <a:srgbClr val="000000"/>
            </a:solidFill>
            <a:miter lim="800000"/>
            <a:headEnd/>
            <a:tailEnd/>
          </a:ln>
        </p:spPr>
        <p:txBody>
          <a:bodyPr rot="0" vert="horz" wrap="square" lIns="18000" tIns="0" rIns="18000" bIns="0" anchor="ctr" anchorCtr="0" upright="1">
            <a:noAutofit/>
          </a:bodyPr>
          <a:lstStyle>
            <a:defPPr>
              <a:defRPr lang="ja-JP"/>
            </a:defPPr>
            <a:lvl1pPr marL="0" algn="l" defTabSz="914341" rtl="0" eaLnBrk="1" latinLnBrk="0" hangingPunct="1">
              <a:defRPr kumimoji="1" sz="1800" kern="1200">
                <a:solidFill>
                  <a:schemeClr val="tx1"/>
                </a:solidFill>
                <a:latin typeface="+mn-lt"/>
                <a:ea typeface="+mn-ea"/>
                <a:cs typeface="+mn-cs"/>
              </a:defRPr>
            </a:lvl1pPr>
            <a:lvl2pPr marL="457171" algn="l" defTabSz="914341" rtl="0" eaLnBrk="1" latinLnBrk="0" hangingPunct="1">
              <a:defRPr kumimoji="1" sz="1800" kern="1200">
                <a:solidFill>
                  <a:schemeClr val="tx1"/>
                </a:solidFill>
                <a:latin typeface="+mn-lt"/>
                <a:ea typeface="+mn-ea"/>
                <a:cs typeface="+mn-cs"/>
              </a:defRPr>
            </a:lvl2pPr>
            <a:lvl3pPr marL="914341" algn="l" defTabSz="914341" rtl="0" eaLnBrk="1" latinLnBrk="0" hangingPunct="1">
              <a:defRPr kumimoji="1" sz="1800" kern="1200">
                <a:solidFill>
                  <a:schemeClr val="tx1"/>
                </a:solidFill>
                <a:latin typeface="+mn-lt"/>
                <a:ea typeface="+mn-ea"/>
                <a:cs typeface="+mn-cs"/>
              </a:defRPr>
            </a:lvl3pPr>
            <a:lvl4pPr marL="1371512" algn="l" defTabSz="914341" rtl="0" eaLnBrk="1" latinLnBrk="0" hangingPunct="1">
              <a:defRPr kumimoji="1" sz="1800" kern="1200">
                <a:solidFill>
                  <a:schemeClr val="tx1"/>
                </a:solidFill>
                <a:latin typeface="+mn-lt"/>
                <a:ea typeface="+mn-ea"/>
                <a:cs typeface="+mn-cs"/>
              </a:defRPr>
            </a:lvl4pPr>
            <a:lvl5pPr marL="1828683" algn="l" defTabSz="914341" rtl="0" eaLnBrk="1" latinLnBrk="0" hangingPunct="1">
              <a:defRPr kumimoji="1" sz="1800" kern="1200">
                <a:solidFill>
                  <a:schemeClr val="tx1"/>
                </a:solidFill>
                <a:latin typeface="+mn-lt"/>
                <a:ea typeface="+mn-ea"/>
                <a:cs typeface="+mn-cs"/>
              </a:defRPr>
            </a:lvl5pPr>
            <a:lvl6pPr marL="2285854" algn="l" defTabSz="914341" rtl="0" eaLnBrk="1" latinLnBrk="0" hangingPunct="1">
              <a:defRPr kumimoji="1" sz="1800" kern="1200">
                <a:solidFill>
                  <a:schemeClr val="tx1"/>
                </a:solidFill>
                <a:latin typeface="+mn-lt"/>
                <a:ea typeface="+mn-ea"/>
                <a:cs typeface="+mn-cs"/>
              </a:defRPr>
            </a:lvl6pPr>
            <a:lvl7pPr marL="2743025" algn="l" defTabSz="914341" rtl="0" eaLnBrk="1" latinLnBrk="0" hangingPunct="1">
              <a:defRPr kumimoji="1" sz="1800" kern="1200">
                <a:solidFill>
                  <a:schemeClr val="tx1"/>
                </a:solidFill>
                <a:latin typeface="+mn-lt"/>
                <a:ea typeface="+mn-ea"/>
                <a:cs typeface="+mn-cs"/>
              </a:defRPr>
            </a:lvl7pPr>
            <a:lvl8pPr marL="3200195" algn="l" defTabSz="914341" rtl="0" eaLnBrk="1" latinLnBrk="0" hangingPunct="1">
              <a:defRPr kumimoji="1" sz="1800" kern="1200">
                <a:solidFill>
                  <a:schemeClr val="tx1"/>
                </a:solidFill>
                <a:latin typeface="+mn-lt"/>
                <a:ea typeface="+mn-ea"/>
                <a:cs typeface="+mn-cs"/>
              </a:defRPr>
            </a:lvl8pPr>
            <a:lvl9pPr marL="3657366" algn="l" defTabSz="914341" rtl="0" eaLnBrk="1" latinLnBrk="0" hangingPunct="1">
              <a:defRPr kumimoji="1" sz="1800" kern="1200">
                <a:solidFill>
                  <a:schemeClr val="tx1"/>
                </a:solidFill>
                <a:latin typeface="+mn-lt"/>
                <a:ea typeface="+mn-ea"/>
                <a:cs typeface="+mn-cs"/>
              </a:defRPr>
            </a:lvl9pPr>
          </a:lstStyle>
          <a:p>
            <a:pPr>
              <a:lnSpc>
                <a:spcPts val="1000"/>
              </a:lnSpc>
              <a:spcAft>
                <a:spcPts val="0"/>
              </a:spcAft>
            </a:pPr>
            <a:r>
              <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rPr>
              <a:t>2018</a:t>
            </a: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年度第１回医療・病床懇話会</a:t>
            </a:r>
            <a:endParaRPr lang="en-US" altLang="ja-JP" sz="1050" kern="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（部会）資料抜粋</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44995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テキスト ボックス 147"/>
          <p:cNvSpPr txBox="1"/>
          <p:nvPr/>
        </p:nvSpPr>
        <p:spPr>
          <a:xfrm>
            <a:off x="-25611" y="548680"/>
            <a:ext cx="9144000" cy="365538"/>
          </a:xfrm>
          <a:prstGeom prst="rect">
            <a:avLst/>
          </a:prstGeom>
          <a:solidFill>
            <a:srgbClr val="000066"/>
          </a:solidFill>
        </p:spPr>
        <p:style>
          <a:lnRef idx="2">
            <a:schemeClr val="dk1"/>
          </a:lnRef>
          <a:fillRef idx="1">
            <a:schemeClr val="lt1"/>
          </a:fillRef>
          <a:effectRef idx="0">
            <a:schemeClr val="dk1"/>
          </a:effectRef>
          <a:fontRef idx="minor">
            <a:schemeClr val="dk1"/>
          </a:fontRef>
        </p:style>
        <p:txBody>
          <a:bodyPr wrap="square" rtlCol="0" anchor="b" anchorCtr="0">
            <a:noAutofit/>
          </a:bodyPr>
          <a:lstStyle/>
          <a:p>
            <a:pPr lvl="0" algn="ctr">
              <a:defRPr/>
            </a:pPr>
            <a:r>
              <a:rPr lang="ja-JP" altLang="en-US" sz="2031" b="1" spc="-18"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「再編統合の必要性について特に議論が必要な公立・公的医療機関等」</a:t>
            </a:r>
          </a:p>
        </p:txBody>
      </p:sp>
      <p:sp>
        <p:nvSpPr>
          <p:cNvPr id="10" name="テキスト ボックス 9"/>
          <p:cNvSpPr txBox="1"/>
          <p:nvPr/>
        </p:nvSpPr>
        <p:spPr>
          <a:xfrm>
            <a:off x="247083" y="1086513"/>
            <a:ext cx="8578910" cy="5563686"/>
          </a:xfrm>
          <a:prstGeom prst="rect">
            <a:avLst/>
          </a:prstGeom>
          <a:noFill/>
          <a:ln w="22225">
            <a:solidFill>
              <a:srgbClr val="00B050"/>
            </a:solidFill>
          </a:ln>
        </p:spPr>
        <p:txBody>
          <a:bodyPr wrap="square" rtlCol="0">
            <a:noAutofit/>
          </a:bodyPr>
          <a:lstStyle/>
          <a:p>
            <a:pPr marL="232621" indent="-422041"/>
            <a:endParaRPr lang="en-US" altLang="ja-JP" sz="1292" b="1" u="sng" dirty="0">
              <a:latin typeface="メイリオ" panose="020B0604030504040204" pitchFamily="50" charset="-128"/>
              <a:ea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78240118"/>
              </p:ext>
            </p:extLst>
          </p:nvPr>
        </p:nvGraphicFramePr>
        <p:xfrm>
          <a:off x="396175" y="2091038"/>
          <a:ext cx="1807136" cy="15489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611374611"/>
              </p:ext>
            </p:extLst>
          </p:nvPr>
        </p:nvGraphicFramePr>
        <p:xfrm>
          <a:off x="396175" y="3707201"/>
          <a:ext cx="1807136" cy="15489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グラフ 12"/>
          <p:cNvGraphicFramePr>
            <a:graphicFrameLocks/>
          </p:cNvGraphicFramePr>
          <p:nvPr>
            <p:extLst>
              <p:ext uri="{D42A27DB-BD31-4B8C-83A1-F6EECF244321}">
                <p14:modId xmlns:p14="http://schemas.microsoft.com/office/powerpoint/2010/main" val="1810186265"/>
              </p:ext>
            </p:extLst>
          </p:nvPr>
        </p:nvGraphicFramePr>
        <p:xfrm>
          <a:off x="2333189" y="2091037"/>
          <a:ext cx="1807136" cy="15489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4121804668"/>
              </p:ext>
            </p:extLst>
          </p:nvPr>
        </p:nvGraphicFramePr>
        <p:xfrm>
          <a:off x="2333188" y="3707201"/>
          <a:ext cx="1807136" cy="1548974"/>
        </p:xfrm>
        <a:graphic>
          <a:graphicData uri="http://schemas.openxmlformats.org/drawingml/2006/chart">
            <c:chart xmlns:c="http://schemas.openxmlformats.org/drawingml/2006/chart" xmlns:r="http://schemas.openxmlformats.org/officeDocument/2006/relationships" r:id="rId6"/>
          </a:graphicData>
        </a:graphic>
      </p:graphicFrame>
      <p:sp>
        <p:nvSpPr>
          <p:cNvPr id="15" name="右中かっこ 14"/>
          <p:cNvSpPr/>
          <p:nvPr/>
        </p:nvSpPr>
        <p:spPr>
          <a:xfrm>
            <a:off x="4121286" y="2252856"/>
            <a:ext cx="360239" cy="2818802"/>
          </a:xfrm>
          <a:prstGeom prst="rightBrace">
            <a:avLst>
              <a:gd name="adj1" fmla="val 8333"/>
              <a:gd name="adj2" fmla="val 164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662"/>
          </a:p>
        </p:txBody>
      </p:sp>
      <p:sp>
        <p:nvSpPr>
          <p:cNvPr id="16" name="正方形/長方形 15"/>
          <p:cNvSpPr/>
          <p:nvPr/>
        </p:nvSpPr>
        <p:spPr>
          <a:xfrm>
            <a:off x="4584430" y="3847006"/>
            <a:ext cx="4208258" cy="2735044"/>
          </a:xfrm>
          <a:prstGeom prst="rect">
            <a:avLst/>
          </a:prstGeom>
          <a:ln>
            <a:solidFill>
              <a:schemeClr val="accent3"/>
            </a:solidFill>
          </a:ln>
        </p:spPr>
        <p:txBody>
          <a:bodyPr wrap="square">
            <a:spAutoFit/>
          </a:bodyPr>
          <a:lstStyle/>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具体的対応方針の見直しに当たっては、</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病院という個別の医療機関単位ではなく、地域全体の医療提供体制の将来像を見据えて協議する必要があるのではないか。</a:t>
            </a:r>
            <a:endParaRPr lang="en-US" altLang="ja-JP" sz="1108" dirty="0">
              <a:solidFill>
                <a:prstClr val="black"/>
              </a:solidFill>
              <a:latin typeface="メイリオ" panose="020B0604030504040204" pitchFamily="50" charset="-128"/>
              <a:ea typeface="メイリオ" panose="020B0604030504040204" pitchFamily="50" charset="-128"/>
            </a:endParaRPr>
          </a:p>
          <a:p>
            <a:pPr marL="132926"/>
            <a:endParaRPr lang="en-US" altLang="ja-JP" sz="554" dirty="0">
              <a:solidFill>
                <a:prstClr val="black"/>
              </a:solidFill>
              <a:latin typeface="メイリオ" panose="020B0604030504040204" pitchFamily="50" charset="-128"/>
              <a:ea typeface="メイリオ" panose="020B0604030504040204" pitchFamily="50" charset="-128"/>
            </a:endParaRPr>
          </a:p>
          <a:p>
            <a:pPr marL="132926"/>
            <a:r>
              <a:rPr lang="ja-JP" altLang="en-US" sz="1108" dirty="0">
                <a:solidFill>
                  <a:prstClr val="black"/>
                </a:solidFill>
                <a:latin typeface="メイリオ" panose="020B0604030504040204" pitchFamily="50" charset="-128"/>
                <a:ea typeface="メイリオ" panose="020B0604030504040204" pitchFamily="50" charset="-128"/>
              </a:rPr>
              <a:t>・例えば</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232621">
              <a:buFont typeface="Wingdings" panose="05000000000000000000" pitchFamily="2" charset="2"/>
              <a:buChar char="Ø"/>
            </a:pPr>
            <a:r>
              <a:rPr lang="ja-JP" altLang="en-US" sz="1108" b="1" u="sng" dirty="0">
                <a:solidFill>
                  <a:srgbClr val="FF0000"/>
                </a:solidFill>
                <a:latin typeface="メイリオ" panose="020B0604030504040204" pitchFamily="50" charset="-128"/>
                <a:ea typeface="メイリオ" panose="020B0604030504040204" pitchFamily="50" charset="-128"/>
              </a:rPr>
              <a:t>各構想区域における公立・公的医療機関等が占めるべき機能別の病床数の合計</a:t>
            </a:r>
          </a:p>
          <a:p>
            <a:pPr marL="332316" indent="-232621">
              <a:buFont typeface="Wingdings" panose="05000000000000000000" pitchFamily="2" charset="2"/>
              <a:buChar char="Ø"/>
            </a:pPr>
            <a:r>
              <a:rPr lang="ja-JP" altLang="en-US" sz="1108" b="1" u="sng" dirty="0">
                <a:solidFill>
                  <a:srgbClr val="FF0000"/>
                </a:solidFill>
                <a:latin typeface="メイリオ" panose="020B0604030504040204" pitchFamily="50" charset="-128"/>
                <a:ea typeface="メイリオ" panose="020B0604030504040204" pitchFamily="50" charset="-128"/>
              </a:rPr>
              <a:t>各役割を担う、再編統合後の公立・公的医療機関等の数</a:t>
            </a:r>
          </a:p>
          <a:p>
            <a:pPr marL="332316" indent="-232621">
              <a:buFont typeface="Wingdings" panose="05000000000000000000" pitchFamily="2" charset="2"/>
              <a:buChar char="Ø"/>
            </a:pPr>
            <a:r>
              <a:rPr lang="ja-JP" altLang="en-US" sz="1108" b="1" u="sng" dirty="0">
                <a:solidFill>
                  <a:srgbClr val="FF0000"/>
                </a:solidFill>
                <a:latin typeface="メイリオ" panose="020B0604030504040204" pitchFamily="50" charset="-128"/>
                <a:ea typeface="メイリオ" panose="020B0604030504040204" pitchFamily="50" charset="-128"/>
              </a:rPr>
              <a:t>公立・公的医療機関等と他の医療機関との連携の方針</a:t>
            </a:r>
            <a:endParaRPr lang="en-US" altLang="ja-JP" sz="1108" b="1" u="sng" dirty="0">
              <a:solidFill>
                <a:srgbClr val="FF0000"/>
              </a:solidFill>
              <a:latin typeface="メイリオ" panose="020B0604030504040204" pitchFamily="50" charset="-128"/>
              <a:ea typeface="メイリオ" panose="020B0604030504040204" pitchFamily="50" charset="-128"/>
            </a:endParaRPr>
          </a:p>
          <a:p>
            <a:pPr marL="232621"/>
            <a:r>
              <a:rPr lang="ja-JP" altLang="en-US" sz="1108" dirty="0">
                <a:latin typeface="メイリオ" panose="020B0604030504040204" pitchFamily="50" charset="-128"/>
                <a:ea typeface="メイリオ" panose="020B0604030504040204" pitchFamily="50" charset="-128"/>
              </a:rPr>
              <a:t>等について区域全体で協議を行い合意を得るなど、協議のあり方を工夫することについてどう考えるか。</a:t>
            </a:r>
            <a:endParaRPr lang="en-US" altLang="ja-JP" sz="1108" dirty="0">
              <a:latin typeface="メイリオ" panose="020B0604030504040204" pitchFamily="50" charset="-128"/>
              <a:ea typeface="メイリオ" panose="020B0604030504040204" pitchFamily="50" charset="-128"/>
            </a:endParaRPr>
          </a:p>
          <a:p>
            <a:pPr marL="232621"/>
            <a:endParaRPr lang="en-US" altLang="ja-JP" sz="1108" b="1" u="sng" dirty="0">
              <a:solidFill>
                <a:srgbClr val="FF0000"/>
              </a:solidFill>
              <a:latin typeface="メイリオ" panose="020B0604030504040204" pitchFamily="50" charset="-128"/>
              <a:ea typeface="メイリオ" panose="020B0604030504040204" pitchFamily="50" charset="-128"/>
            </a:endParaRPr>
          </a:p>
          <a:p>
            <a:pPr marL="232621" indent="-232621"/>
            <a:r>
              <a:rPr lang="ja-JP" altLang="en-US" sz="1108" dirty="0">
                <a:latin typeface="メイリオ" panose="020B0604030504040204" pitchFamily="50" charset="-128"/>
                <a:ea typeface="メイリオ" panose="020B0604030504040204" pitchFamily="50" charset="-128"/>
              </a:rPr>
              <a:t>○　分析項目の大半が、急性期機能に関するものであることから、特に、まずは急性期医療について将来の提供体制について、地域で検討することについてどう考えるか。</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17" name="正方形/長方形 16"/>
          <p:cNvSpPr/>
          <p:nvPr/>
        </p:nvSpPr>
        <p:spPr>
          <a:xfrm>
            <a:off x="1329888" y="1913489"/>
            <a:ext cx="1746846" cy="262829"/>
          </a:xfrm>
          <a:prstGeom prst="rect">
            <a:avLst/>
          </a:prstGeom>
          <a:ln>
            <a:noFill/>
          </a:ln>
        </p:spPr>
        <p:txBody>
          <a:bodyPr wrap="square">
            <a:spAutoFit/>
          </a:bodyPr>
          <a:lstStyle/>
          <a:p>
            <a:pPr algn="ctr" defTabSz="844083">
              <a:defRPr/>
            </a:pPr>
            <a:r>
              <a:rPr lang="ja-JP" altLang="en-US" sz="1108" b="1" u="sng" dirty="0">
                <a:solidFill>
                  <a:prstClr val="black"/>
                </a:solidFill>
                <a:latin typeface="メイリオ" panose="020B0604030504040204" pitchFamily="50" charset="-128"/>
                <a:ea typeface="メイリオ" panose="020B0604030504040204" pitchFamily="50" charset="-128"/>
              </a:rPr>
              <a:t>診療実績の分析</a:t>
            </a:r>
            <a:endParaRPr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362365" y="991084"/>
            <a:ext cx="5840433" cy="291170"/>
          </a:xfrm>
          <a:prstGeom prst="rect">
            <a:avLst/>
          </a:prstGeom>
          <a:solidFill>
            <a:schemeClr val="bg1"/>
          </a:solidFill>
          <a:ln>
            <a:solidFill>
              <a:srgbClr val="002060"/>
            </a:solidFill>
          </a:ln>
        </p:spPr>
        <p:txBody>
          <a:bodyPr wrap="square">
            <a:spAutoFit/>
          </a:bodyPr>
          <a:lstStyle/>
          <a:p>
            <a:pPr algn="ctr" defTabSz="844083">
              <a:defRPr/>
            </a:pPr>
            <a:r>
              <a:rPr lang="ja-JP" altLang="en-US" sz="1292" dirty="0">
                <a:solidFill>
                  <a:prstClr val="black"/>
                </a:solidFill>
                <a:latin typeface="メイリオ" panose="020B0604030504040204" pitchFamily="50" charset="-128"/>
                <a:ea typeface="メイリオ" panose="020B0604030504040204" pitchFamily="50" charset="-128"/>
              </a:rPr>
              <a:t>「再編統合について特に議論が必要な公立・公的医療機関等」のイメージ</a:t>
            </a:r>
            <a:endParaRPr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a:xfrm>
            <a:off x="6984789" y="6492875"/>
            <a:ext cx="2133600" cy="365125"/>
          </a:xfrm>
        </p:spPr>
        <p:txBody>
          <a:bodyPr/>
          <a:lstStyle/>
          <a:p>
            <a:r>
              <a:rPr kumimoji="1" lang="en-US" altLang="ja-JP" dirty="0" smtClean="0">
                <a:solidFill>
                  <a:schemeClr val="tx1"/>
                </a:solidFill>
                <a:latin typeface="+mn-ea"/>
              </a:rPr>
              <a:t>6</a:t>
            </a:r>
            <a:endParaRPr kumimoji="1" lang="ja-JP" altLang="en-US" dirty="0">
              <a:solidFill>
                <a:schemeClr val="tx1"/>
              </a:solidFill>
              <a:latin typeface="+mn-ea"/>
            </a:endParaRPr>
          </a:p>
        </p:txBody>
      </p:sp>
      <p:sp>
        <p:nvSpPr>
          <p:cNvPr id="3" name="下矢印 2"/>
          <p:cNvSpPr/>
          <p:nvPr/>
        </p:nvSpPr>
        <p:spPr>
          <a:xfrm>
            <a:off x="6560271" y="3400576"/>
            <a:ext cx="256576" cy="270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正方形/長方形 18"/>
          <p:cNvSpPr/>
          <p:nvPr/>
        </p:nvSpPr>
        <p:spPr>
          <a:xfrm>
            <a:off x="4584430" y="1491940"/>
            <a:ext cx="4208258" cy="1797352"/>
          </a:xfrm>
          <a:prstGeom prst="rect">
            <a:avLst/>
          </a:prstGeom>
          <a:ln>
            <a:solidFill>
              <a:schemeClr val="accent1"/>
            </a:solidFill>
          </a:ln>
        </p:spPr>
        <p:txBody>
          <a:bodyPr wrap="square">
            <a:spAutoFit/>
          </a:bodyPr>
          <a:lstStyle/>
          <a:p>
            <a:pPr marL="232621" indent="-232621">
              <a:defRPr/>
            </a:pPr>
            <a:r>
              <a:rPr lang="ja-JP" altLang="en-US" sz="1108" dirty="0">
                <a:solidFill>
                  <a:prstClr val="black"/>
                </a:solidFill>
                <a:latin typeface="メイリオ" panose="020B0604030504040204" pitchFamily="50" charset="-128"/>
                <a:ea typeface="メイリオ" panose="020B0604030504040204" pitchFamily="50" charset="-128"/>
              </a:rPr>
              <a:t>○　</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病院について、大半の領域において、代替可能性があると分析され</a:t>
            </a:r>
            <a:r>
              <a:rPr lang="ja-JP" altLang="en-US" sz="1108" dirty="0" err="1">
                <a:solidFill>
                  <a:prstClr val="black"/>
                </a:solidFill>
                <a:latin typeface="メイリオ" panose="020B0604030504040204" pitchFamily="50" charset="-128"/>
                <a:ea typeface="メイリオ" panose="020B0604030504040204" pitchFamily="50" charset="-128"/>
              </a:rPr>
              <a:t>、</a:t>
            </a:r>
            <a:r>
              <a:rPr lang="ja-JP" altLang="en-US" sz="1108" dirty="0">
                <a:solidFill>
                  <a:prstClr val="black"/>
                </a:solidFill>
                <a:latin typeface="メイリオ" panose="020B0604030504040204" pitchFamily="50" charset="-128"/>
                <a:ea typeface="メイリオ" panose="020B0604030504040204" pitchFamily="50" charset="-128"/>
              </a:rPr>
              <a:t>「再編統合について特に議論が必要な医療機関」と位置づけられた場合、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232621" indent="-232621">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病院の再編統合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B</a:t>
            </a:r>
            <a:r>
              <a:rPr lang="ja-JP" altLang="en-US" sz="1108" dirty="0">
                <a:solidFill>
                  <a:prstClr val="black"/>
                </a:solidFill>
                <a:latin typeface="メイリオ" panose="020B0604030504040204" pitchFamily="50" charset="-128"/>
                <a:ea typeface="メイリオ" panose="020B0604030504040204" pitchFamily="50" charset="-128"/>
              </a:rPr>
              <a:t>病院は廃止し、その救急機能は</a:t>
            </a:r>
            <a:r>
              <a:rPr lang="en-US" altLang="ja-JP" sz="1108" dirty="0">
                <a:solidFill>
                  <a:prstClr val="black"/>
                </a:solidFill>
                <a:latin typeface="メイリオ" panose="020B0604030504040204" pitchFamily="50" charset="-128"/>
                <a:ea typeface="メイリオ" panose="020B0604030504040204" pitchFamily="50" charset="-128"/>
              </a:rPr>
              <a:t>A</a:t>
            </a:r>
            <a:r>
              <a:rPr lang="ja-JP" altLang="en-US" sz="1108" dirty="0">
                <a:solidFill>
                  <a:prstClr val="black"/>
                </a:solidFill>
                <a:latin typeface="メイリオ" panose="020B0604030504040204" pitchFamily="50" charset="-128"/>
                <a:ea typeface="メイリオ" panose="020B0604030504040204" pitchFamily="50" charset="-128"/>
              </a:rPr>
              <a:t>病院へ統合、その他の機能は</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病院へ統合</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病院は廃止</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r>
              <a:rPr lang="ja-JP" altLang="en-US" sz="1108" dirty="0">
                <a:solidFill>
                  <a:prstClr val="black"/>
                </a:solidFill>
                <a:latin typeface="メイリオ" panose="020B0604030504040204" pitchFamily="50" charset="-128"/>
                <a:ea typeface="メイリオ" panose="020B0604030504040204" pitchFamily="50" charset="-128"/>
              </a:rPr>
              <a:t>・</a:t>
            </a:r>
            <a:r>
              <a:rPr lang="en-US" altLang="ja-JP" sz="1108" dirty="0">
                <a:solidFill>
                  <a:prstClr val="black"/>
                </a:solidFill>
                <a:latin typeface="メイリオ" panose="020B0604030504040204" pitchFamily="50" charset="-128"/>
                <a:ea typeface="メイリオ" panose="020B0604030504040204" pitchFamily="50" charset="-128"/>
              </a:rPr>
              <a:t>C</a:t>
            </a:r>
            <a:r>
              <a:rPr lang="ja-JP" altLang="en-US" sz="1108" dirty="0">
                <a:solidFill>
                  <a:prstClr val="black"/>
                </a:solidFill>
                <a:latin typeface="メイリオ" panose="020B0604030504040204" pitchFamily="50" charset="-128"/>
                <a:ea typeface="メイリオ" panose="020B0604030504040204" pitchFamily="50" charset="-128"/>
              </a:rPr>
              <a:t>病院と</a:t>
            </a:r>
            <a:r>
              <a:rPr lang="en-US" altLang="ja-JP" sz="1108" dirty="0">
                <a:solidFill>
                  <a:prstClr val="black"/>
                </a:solidFill>
                <a:latin typeface="メイリオ" panose="020B0604030504040204" pitchFamily="50" charset="-128"/>
                <a:ea typeface="メイリオ" panose="020B0604030504040204" pitchFamily="50" charset="-128"/>
              </a:rPr>
              <a:t>D</a:t>
            </a:r>
            <a:r>
              <a:rPr lang="ja-JP" altLang="en-US" sz="1108" dirty="0">
                <a:solidFill>
                  <a:prstClr val="black"/>
                </a:solidFill>
                <a:latin typeface="メイリオ" panose="020B0604030504040204" pitchFamily="50" charset="-128"/>
                <a:ea typeface="メイリオ" panose="020B0604030504040204" pitchFamily="50" charset="-128"/>
              </a:rPr>
              <a:t>病院の再編統合　・・・</a:t>
            </a:r>
            <a:endParaRPr lang="en-US" altLang="ja-JP" sz="1108" dirty="0">
              <a:solidFill>
                <a:prstClr val="black"/>
              </a:solidFill>
              <a:latin typeface="メイリオ" panose="020B0604030504040204" pitchFamily="50" charset="-128"/>
              <a:ea typeface="メイリオ" panose="020B0604030504040204" pitchFamily="50" charset="-128"/>
            </a:endParaRPr>
          </a:p>
          <a:p>
            <a:pPr marL="332316" indent="-132926">
              <a:defRPr/>
            </a:pPr>
            <a:endParaRPr lang="en-US" altLang="ja-JP" sz="554" dirty="0">
              <a:solidFill>
                <a:prstClr val="black"/>
              </a:solidFill>
              <a:latin typeface="メイリオ" panose="020B0604030504040204" pitchFamily="50" charset="-128"/>
              <a:ea typeface="メイリオ" panose="020B0604030504040204" pitchFamily="50" charset="-128"/>
            </a:endParaRPr>
          </a:p>
          <a:p>
            <a:pPr marL="232621">
              <a:defRPr/>
            </a:pPr>
            <a:r>
              <a:rPr lang="ja-JP" altLang="en-US" sz="1108" dirty="0">
                <a:solidFill>
                  <a:prstClr val="black"/>
                </a:solidFill>
                <a:latin typeface="メイリオ" panose="020B0604030504040204" pitchFamily="50" charset="-128"/>
                <a:ea typeface="メイリオ" panose="020B0604030504040204" pitchFamily="50" charset="-128"/>
              </a:rPr>
              <a:t>等、様々な対応が考えられる。</a:t>
            </a: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4584431" y="3600463"/>
            <a:ext cx="634704" cy="248530"/>
          </a:xfrm>
          <a:prstGeom prst="rect">
            <a:avLst/>
          </a:prstGeom>
          <a:solidFill>
            <a:schemeClr val="accent3">
              <a:lumMod val="20000"/>
              <a:lumOff val="80000"/>
            </a:schemeClr>
          </a:solidFill>
          <a:ln w="19050">
            <a:solidFill>
              <a:schemeClr val="accent3"/>
            </a:solidFill>
          </a:ln>
        </p:spPr>
        <p:txBody>
          <a:bodyPr wrap="square" rtlCol="0">
            <a:spAutoFit/>
          </a:bodyPr>
          <a:lstStyle/>
          <a:p>
            <a:pPr algn="ctr" defTabSz="844083">
              <a:defRPr/>
            </a:pPr>
            <a:r>
              <a:rPr lang="ja-JP" altLang="en-US" sz="1015" dirty="0">
                <a:solidFill>
                  <a:prstClr val="black"/>
                </a:solidFill>
                <a:latin typeface="Calibri"/>
                <a:ea typeface="メイリオ" panose="020B0604030504040204" pitchFamily="50" charset="-128"/>
              </a:rPr>
              <a:t>対応案</a:t>
            </a:r>
          </a:p>
        </p:txBody>
      </p:sp>
      <p:sp>
        <p:nvSpPr>
          <p:cNvPr id="22" name="Oval 64">
            <a:hlinkClick r:id="rId7"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215793" y="6675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txBox="1">
            <a:spLocks/>
          </p:cNvSpPr>
          <p:nvPr/>
        </p:nvSpPr>
        <p:spPr>
          <a:xfrm>
            <a:off x="215793" y="-3300"/>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49104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 xmlns:a16="http://schemas.microsoft.com/office/drawing/2014/main" id="{DC4C1ED3-B1BF-4911-8EA9-4C68F8154137}"/>
              </a:ext>
            </a:extLst>
          </p:cNvPr>
          <p:cNvSpPr/>
          <p:nvPr/>
        </p:nvSpPr>
        <p:spPr>
          <a:xfrm>
            <a:off x="0" y="478450"/>
            <a:ext cx="9144000" cy="303194"/>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9390" indent="-422041" defTabSz="844083">
              <a:defRPr/>
            </a:pPr>
            <a:r>
              <a:rPr lang="ja-JP" altLang="en-US" sz="1846" b="1" dirty="0">
                <a:solidFill>
                  <a:prstClr val="white"/>
                </a:solidFill>
                <a:latin typeface="メイリオ" panose="020B0604030504040204" pitchFamily="50" charset="-128"/>
                <a:ea typeface="メイリオ" panose="020B0604030504040204" pitchFamily="50" charset="-128"/>
              </a:rPr>
              <a:t>　　　　　　　　　　（参考）</a:t>
            </a:r>
            <a:r>
              <a:rPr lang="en-US" altLang="ja-JP" sz="1846" b="1" dirty="0">
                <a:solidFill>
                  <a:prstClr val="white"/>
                </a:solidFill>
                <a:latin typeface="メイリオ" panose="020B0604030504040204" pitchFamily="50" charset="-128"/>
                <a:ea typeface="メイリオ" panose="020B0604030504040204" pitchFamily="50" charset="-128"/>
              </a:rPr>
              <a:t>A</a:t>
            </a:r>
            <a:r>
              <a:rPr lang="ja-JP" altLang="en-US" sz="1846" b="1" dirty="0">
                <a:solidFill>
                  <a:prstClr val="white"/>
                </a:solidFill>
                <a:latin typeface="メイリオ" panose="020B0604030504040204" pitchFamily="50" charset="-128"/>
                <a:ea typeface="メイリオ" panose="020B0604030504040204" pitchFamily="50" charset="-128"/>
              </a:rPr>
              <a:t>構想区域の医療機関の診療実績　　　</a:t>
            </a:r>
          </a:p>
        </p:txBody>
      </p:sp>
      <p:graphicFrame>
        <p:nvGraphicFramePr>
          <p:cNvPr id="28" name="グラフ 27"/>
          <p:cNvGraphicFramePr>
            <a:graphicFrameLocks/>
          </p:cNvGraphicFramePr>
          <p:nvPr/>
        </p:nvGraphicFramePr>
        <p:xfrm>
          <a:off x="-31783" y="781643"/>
          <a:ext cx="2326154" cy="1993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nvGraphicFramePr>
        <p:xfrm>
          <a:off x="2148836" y="781643"/>
          <a:ext cx="2326154" cy="19938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グラフ 39"/>
          <p:cNvGraphicFramePr>
            <a:graphicFrameLocks/>
          </p:cNvGraphicFramePr>
          <p:nvPr/>
        </p:nvGraphicFramePr>
        <p:xfrm>
          <a:off x="4413440" y="781643"/>
          <a:ext cx="2326154" cy="19938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グラフ 40"/>
          <p:cNvGraphicFramePr>
            <a:graphicFrameLocks/>
          </p:cNvGraphicFramePr>
          <p:nvPr/>
        </p:nvGraphicFramePr>
        <p:xfrm>
          <a:off x="6640286" y="801779"/>
          <a:ext cx="2326154" cy="19938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グラフ 41"/>
          <p:cNvGraphicFramePr>
            <a:graphicFrameLocks/>
          </p:cNvGraphicFramePr>
          <p:nvPr/>
        </p:nvGraphicFramePr>
        <p:xfrm>
          <a:off x="-31783" y="2720517"/>
          <a:ext cx="2326154" cy="199384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グラフ 42"/>
          <p:cNvGraphicFramePr>
            <a:graphicFrameLocks/>
          </p:cNvGraphicFramePr>
          <p:nvPr/>
        </p:nvGraphicFramePr>
        <p:xfrm>
          <a:off x="2148836" y="2713744"/>
          <a:ext cx="2326154" cy="199384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 name="グラフ 43"/>
          <p:cNvGraphicFramePr>
            <a:graphicFrameLocks/>
          </p:cNvGraphicFramePr>
          <p:nvPr/>
        </p:nvGraphicFramePr>
        <p:xfrm>
          <a:off x="4413440" y="2720517"/>
          <a:ext cx="2326154" cy="199384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グラフ 44"/>
          <p:cNvGraphicFramePr>
            <a:graphicFrameLocks/>
          </p:cNvGraphicFramePr>
          <p:nvPr/>
        </p:nvGraphicFramePr>
        <p:xfrm>
          <a:off x="6640286" y="2701082"/>
          <a:ext cx="2326154" cy="199384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6" name="グラフ 45"/>
          <p:cNvGraphicFramePr>
            <a:graphicFrameLocks/>
          </p:cNvGraphicFramePr>
          <p:nvPr/>
        </p:nvGraphicFramePr>
        <p:xfrm>
          <a:off x="-31783" y="4659391"/>
          <a:ext cx="2326154" cy="1993846"/>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7" name="グラフ 46"/>
          <p:cNvGraphicFramePr>
            <a:graphicFrameLocks/>
          </p:cNvGraphicFramePr>
          <p:nvPr/>
        </p:nvGraphicFramePr>
        <p:xfrm>
          <a:off x="2148836" y="4645844"/>
          <a:ext cx="2326154" cy="199384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グラフ 47"/>
          <p:cNvGraphicFramePr>
            <a:graphicFrameLocks/>
          </p:cNvGraphicFramePr>
          <p:nvPr/>
        </p:nvGraphicFramePr>
        <p:xfrm>
          <a:off x="4413440" y="4659391"/>
          <a:ext cx="2326154" cy="1993846"/>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9" name="グラフ 48"/>
          <p:cNvGraphicFramePr>
            <a:graphicFrameLocks/>
          </p:cNvGraphicFramePr>
          <p:nvPr/>
        </p:nvGraphicFramePr>
        <p:xfrm>
          <a:off x="6640286" y="4639255"/>
          <a:ext cx="2326154" cy="1993846"/>
        </p:xfrm>
        <a:graphic>
          <a:graphicData uri="http://schemas.openxmlformats.org/drawingml/2006/chart">
            <c:chart xmlns:c="http://schemas.openxmlformats.org/drawingml/2006/chart" xmlns:r="http://schemas.openxmlformats.org/officeDocument/2006/relationships" r:id="rId14"/>
          </a:graphicData>
        </a:graphic>
      </p:graphicFrame>
      <p:cxnSp>
        <p:nvCxnSpPr>
          <p:cNvPr id="3" name="直線コネクタ 2"/>
          <p:cNvCxnSpPr/>
          <p:nvPr/>
        </p:nvCxnSpPr>
        <p:spPr>
          <a:xfrm>
            <a:off x="-17585" y="-1047157"/>
            <a:ext cx="9161585" cy="27249"/>
          </a:xfrm>
          <a:prstGeom prst="line">
            <a:avLst/>
          </a:prstGeom>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86600" y="6425712"/>
            <a:ext cx="2057400" cy="337038"/>
          </a:xfrm>
        </p:spPr>
        <p:txBody>
          <a:bodyPr/>
          <a:lstStyle/>
          <a:p>
            <a:fld id="{B18C25BD-D324-4620-9195-365336A07C19}" type="slidenum">
              <a:rPr kumimoji="1" lang="ja-JP" altLang="en-US" smtClean="0">
                <a:solidFill>
                  <a:schemeClr val="tx1"/>
                </a:solidFill>
                <a:latin typeface="ＭＳ Ｐゴシック" panose="020B0600070205080204" pitchFamily="50" charset="-128"/>
                <a:ea typeface="ＭＳ Ｐゴシック" panose="020B0600070205080204" pitchFamily="50" charset="-128"/>
              </a:rPr>
              <a:pPr/>
              <a:t>7</a:t>
            </a:fld>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Oval 64">
            <a:hlinkClick r:id="rId15"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37798" y="3590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 xmlns:a16="http://schemas.microsoft.com/office/drawing/2014/main" id="{30BE5A27-A407-4A14-A9BE-5866682C3C6B}"/>
              </a:ext>
            </a:extLst>
          </p:cNvPr>
          <p:cNvSpPr txBox="1">
            <a:spLocks/>
          </p:cNvSpPr>
          <p:nvPr/>
        </p:nvSpPr>
        <p:spPr>
          <a:xfrm>
            <a:off x="179512" y="-65703"/>
            <a:ext cx="928903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厚生労働省（第</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22</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回地域医療構想に関する</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WG </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資料</a:t>
            </a:r>
            <a:r>
              <a:rPr lang="en-US" altLang="ja-JP"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915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tx1"/>
                </a:solidFill>
              </a:rPr>
              <a:pPr>
                <a:defRPr/>
              </a:pPr>
              <a:t>8</a:t>
            </a:fld>
            <a:endParaRPr lang="ja-JP" altLang="en-US" sz="1800" dirty="0">
              <a:solidFill>
                <a:schemeClr val="tx1"/>
              </a:solidFill>
            </a:endParaRPr>
          </a:p>
        </p:txBody>
      </p:sp>
      <p:sp>
        <p:nvSpPr>
          <p:cNvPr id="11" name="タイトル 1">
            <a:extLst>
              <a:ext uri="{FF2B5EF4-FFF2-40B4-BE49-F238E27FC236}">
                <a16:creationId xmlns="" xmlns:a16="http://schemas.microsoft.com/office/drawing/2014/main" id="{77D78C8B-7190-4F9F-BF24-FAD4DFE9F181}"/>
              </a:ext>
            </a:extLst>
          </p:cNvPr>
          <p:cNvSpPr txBox="1">
            <a:spLocks/>
          </p:cNvSpPr>
          <p:nvPr/>
        </p:nvSpPr>
        <p:spPr>
          <a:xfrm>
            <a:off x="235176" y="698047"/>
            <a:ext cx="8712968" cy="87934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保健医療協議会（</a:t>
            </a:r>
            <a:r>
              <a:rPr lang="en-US" altLang="ja-JP" sz="2400" dirty="0">
                <a:latin typeface="HGP創英角ｺﾞｼｯｸUB" panose="020B0900000000000000" pitchFamily="50" charset="-128"/>
                <a:ea typeface="HGP創英角ｺﾞｼｯｸUB" panose="020B0900000000000000" pitchFamily="50" charset="-128"/>
              </a:rPr>
              <a:t>12</a:t>
            </a:r>
            <a:r>
              <a:rPr lang="ja-JP" altLang="en-US" sz="2400" dirty="0">
                <a:latin typeface="HGP創英角ｺﾞｼｯｸUB" panose="020B0900000000000000" pitchFamily="50" charset="-128"/>
                <a:ea typeface="HGP創英角ｺﾞｼｯｸUB" panose="020B0900000000000000" pitchFamily="50" charset="-128"/>
              </a:rPr>
              <a:t>月開催予定）に向け、「病院連絡会」を</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開催し、将来像について、病院関係者と認識の共有を図っていく</a:t>
            </a:r>
          </a:p>
        </p:txBody>
      </p:sp>
      <p:sp>
        <p:nvSpPr>
          <p:cNvPr id="22" name="Oval 64">
            <a:hlinkClick r:id="rId3"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3" name="タイトル 1">
            <a:extLst>
              <a:ext uri="{FF2B5EF4-FFF2-40B4-BE49-F238E27FC236}">
                <a16:creationId xmlns="" xmlns:a16="http://schemas.microsoft.com/office/drawing/2014/main" id="{30BE5A27-A407-4A14-A9BE-5866682C3C6B}"/>
              </a:ext>
            </a:extLst>
          </p:cNvPr>
          <p:cNvSpPr>
            <a:spLocks noGrp="1"/>
          </p:cNvSpPr>
          <p:nvPr>
            <p:ph type="title" idx="4294967295"/>
          </p:nvPr>
        </p:nvSpPr>
        <p:spPr>
          <a:xfrm>
            <a:off x="179512" y="39493"/>
            <a:ext cx="8712968"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基本的な考え方</a:t>
            </a:r>
            <a:r>
              <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（病院関係者との一体的な取組）</a:t>
            </a:r>
            <a:endParaRPr kumimoji="1"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6" name="角丸四角形 25"/>
          <p:cNvSpPr/>
          <p:nvPr/>
        </p:nvSpPr>
        <p:spPr>
          <a:xfrm>
            <a:off x="678947" y="2996425"/>
            <a:ext cx="8141525" cy="3822036"/>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第２回病院連絡会で特に説明をお願いする内容</a:t>
            </a:r>
            <a:endParaRPr lang="en-US" altLang="ja-JP" sz="2200" dirty="0">
              <a:latin typeface="HGP創英角ｺﾞｼｯｸUB" panose="020B0900000000000000" pitchFamily="50" charset="-128"/>
              <a:ea typeface="HGP創英角ｺﾞｼｯｸUB" panose="020B0900000000000000" pitchFamily="50" charset="-128"/>
            </a:endParaRPr>
          </a:p>
          <a:p>
            <a:endParaRPr lang="en-US" altLang="ja-JP" sz="22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①</a:t>
            </a:r>
            <a:r>
              <a:rPr lang="en-US" altLang="ja-JP" sz="2000" dirty="0">
                <a:latin typeface="HGP創英角ｺﾞｼｯｸUB" panose="020B0900000000000000" pitchFamily="50" charset="-128"/>
                <a:ea typeface="HGP創英角ｺﾞｼｯｸUB" panose="020B0900000000000000" pitchFamily="50" charset="-128"/>
              </a:rPr>
              <a:t>2025</a:t>
            </a:r>
            <a:r>
              <a:rPr lang="ja-JP" altLang="en-US" sz="2000" dirty="0">
                <a:latin typeface="HGP創英角ｺﾞｼｯｸUB" panose="020B0900000000000000" pitchFamily="50" charset="-128"/>
                <a:ea typeface="HGP創英角ｺﾞｼｯｸUB" panose="020B0900000000000000" pitchFamily="50" charset="-128"/>
              </a:rPr>
              <a:t>年に各病院が検討している医療機能・病床機能</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（今後の医師確保に関する説明含む）　</a:t>
            </a:r>
            <a:endParaRPr lang="en-US" altLang="ja-JP" sz="20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a:t>
            </a:r>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en-US" altLang="ja-JP" sz="2000" dirty="0">
              <a:latin typeface="HGP創英角ｺﾞｼｯｸUB" panose="020B0900000000000000" pitchFamily="50" charset="-128"/>
              <a:ea typeface="HGP創英角ｺﾞｼｯｸUB" panose="020B0900000000000000" pitchFamily="50" charset="-128"/>
            </a:endParaRPr>
          </a:p>
          <a:p>
            <a:endParaRPr lang="ja-JP" altLang="en-US" sz="2000" dirty="0">
              <a:latin typeface="HGP創英角ｺﾞｼｯｸUB" panose="020B0900000000000000" pitchFamily="50" charset="-128"/>
              <a:ea typeface="HGP創英角ｺﾞｼｯｸUB" panose="020B0900000000000000" pitchFamily="50" charset="-128"/>
            </a:endParaRPr>
          </a:p>
          <a:p>
            <a:r>
              <a:rPr lang="ja-JP" altLang="en-US" sz="2000" dirty="0">
                <a:latin typeface="HGP創英角ｺﾞｼｯｸUB" panose="020B0900000000000000" pitchFamily="50" charset="-128"/>
                <a:ea typeface="HGP創英角ｺﾞｼｯｸUB" panose="020B0900000000000000" pitchFamily="50" charset="-128"/>
              </a:rPr>
              <a:t>　　　②非稼働病床への対応方針について</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28"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58156" y="1585419"/>
            <a:ext cx="847950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開催趣旨</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marL="449263" indent="-163513">
              <a:lnSpc>
                <a:spcPct val="125000"/>
              </a:lnSpc>
            </a:pPr>
            <a:r>
              <a:rPr lang="ja-JP" altLang="en-US"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年に向け病院の自主的な取組を支援していくため、府が有する医療実態に関する資料を提供するとともに、将来のあるべき医療体制の方向性等について協議を行い認識の共有を図る。</a:t>
            </a:r>
            <a:endParaRPr lang="en-US" altLang="ja-JP" dirty="0">
              <a:latin typeface="Meiryo UI" panose="020B0604030504040204" pitchFamily="50" charset="-128"/>
              <a:ea typeface="Meiryo UI" panose="020B0604030504040204" pitchFamily="50" charset="-128"/>
            </a:endParaRPr>
          </a:p>
        </p:txBody>
      </p:sp>
      <p:sp>
        <p:nvSpPr>
          <p:cNvPr id="2" name="ホームベース 1"/>
          <p:cNvSpPr/>
          <p:nvPr/>
        </p:nvSpPr>
        <p:spPr>
          <a:xfrm>
            <a:off x="1196957" y="4907443"/>
            <a:ext cx="504056" cy="98946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3">
            <a:extLst>
              <a:ext uri="{FF2B5EF4-FFF2-40B4-BE49-F238E27FC236}">
                <a16:creationId xmlns="" xmlns:a16="http://schemas.microsoft.com/office/drawing/2014/main" id="{CB56480A-4EC9-40C3-9235-49169A6E0760}"/>
              </a:ext>
            </a:extLst>
          </p:cNvPr>
          <p:cNvSpPr txBox="1">
            <a:spLocks noChangeArrowheads="1"/>
          </p:cNvSpPr>
          <p:nvPr/>
        </p:nvSpPr>
        <p:spPr bwMode="auto">
          <a:xfrm>
            <a:off x="1448985" y="4581128"/>
            <a:ext cx="7310800" cy="16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49263" indent="-163513">
              <a:lnSpc>
                <a:spcPct val="125000"/>
              </a:lnSpc>
            </a:pPr>
            <a:r>
              <a:rPr lang="ja-JP" altLang="en-US" sz="1600" b="1" dirty="0">
                <a:solidFill>
                  <a:srgbClr val="C00000"/>
                </a:solidFill>
                <a:latin typeface="Meiryo UI" panose="020B0604030504040204" pitchFamily="50" charset="-128"/>
                <a:ea typeface="Meiryo UI" panose="020B0604030504040204" pitchFamily="50" charset="-128"/>
              </a:rPr>
              <a:t>厚生労働省から、年央を目途に都道府県に対し、診療実績等から、</a:t>
            </a:r>
            <a:endParaRPr lang="en-US" altLang="ja-JP" sz="1600" b="1" dirty="0">
              <a:solidFill>
                <a:srgbClr val="C00000"/>
              </a:solidFill>
              <a:latin typeface="Meiryo UI" panose="020B0604030504040204" pitchFamily="50" charset="-128"/>
              <a:ea typeface="Meiryo UI" panose="020B0604030504040204" pitchFamily="50" charset="-128"/>
            </a:endParaRPr>
          </a:p>
          <a:p>
            <a:pPr marL="449263" indent="-163513">
              <a:lnSpc>
                <a:spcPct val="125000"/>
              </a:lnSpc>
            </a:pPr>
            <a:r>
              <a:rPr lang="ja-JP" altLang="en-US" sz="1600" b="1" dirty="0">
                <a:solidFill>
                  <a:srgbClr val="C00000"/>
                </a:solidFill>
                <a:latin typeface="Meiryo UI" panose="020B0604030504040204" pitchFamily="50" charset="-128"/>
                <a:ea typeface="Meiryo UI" panose="020B0604030504040204" pitchFamily="50" charset="-128"/>
              </a:rPr>
              <a:t>統合再編、もしくは他の医療機関での代替可能性について議論が必要な</a:t>
            </a:r>
            <a:endParaRPr lang="en-US" altLang="ja-JP" sz="1600" b="1" dirty="0">
              <a:solidFill>
                <a:srgbClr val="C00000"/>
              </a:solidFill>
              <a:latin typeface="Meiryo UI" panose="020B0604030504040204" pitchFamily="50" charset="-128"/>
              <a:ea typeface="Meiryo UI" panose="020B0604030504040204" pitchFamily="50" charset="-128"/>
            </a:endParaRPr>
          </a:p>
          <a:p>
            <a:pPr marL="449263" indent="-163513">
              <a:lnSpc>
                <a:spcPct val="125000"/>
              </a:lnSpc>
            </a:pPr>
            <a:r>
              <a:rPr lang="ja-JP" altLang="en-US" sz="1600" b="1" dirty="0">
                <a:solidFill>
                  <a:srgbClr val="C00000"/>
                </a:solidFill>
                <a:latin typeface="Meiryo UI" panose="020B0604030504040204" pitchFamily="50" charset="-128"/>
                <a:ea typeface="Meiryo UI" panose="020B0604030504040204" pitchFamily="50" charset="-128"/>
              </a:rPr>
              <a:t>公立・公的医療機関が明示される予定。</a:t>
            </a:r>
            <a:endParaRPr lang="en-US" altLang="ja-JP" sz="1600" b="1" dirty="0">
              <a:solidFill>
                <a:srgbClr val="C00000"/>
              </a:solidFill>
              <a:latin typeface="Meiryo UI" panose="020B0604030504040204" pitchFamily="50" charset="-128"/>
              <a:ea typeface="Meiryo UI" panose="020B0604030504040204" pitchFamily="50" charset="-128"/>
            </a:endParaRPr>
          </a:p>
          <a:p>
            <a:pPr marL="449263" indent="-163513">
              <a:lnSpc>
                <a:spcPct val="125000"/>
              </a:lnSpc>
            </a:pPr>
            <a:r>
              <a:rPr lang="ja-JP" altLang="en-US" b="1" dirty="0">
                <a:solidFill>
                  <a:srgbClr val="C00000"/>
                </a:solidFill>
                <a:latin typeface="HGS創英角ｺﾞｼｯｸUB" panose="020B0900000000000000" pitchFamily="50" charset="-128"/>
                <a:ea typeface="HGS創英角ｺﾞｼｯｸUB" panose="020B0900000000000000" pitchFamily="50" charset="-128"/>
              </a:rPr>
              <a:t>該当医療機関は、第２回病院連絡会において、厚労省提供データ</a:t>
            </a:r>
            <a:endParaRPr lang="en-US" altLang="ja-JP" b="1" dirty="0">
              <a:solidFill>
                <a:srgbClr val="C00000"/>
              </a:solidFill>
              <a:latin typeface="HGS創英角ｺﾞｼｯｸUB" panose="020B0900000000000000" pitchFamily="50" charset="-128"/>
              <a:ea typeface="HGS創英角ｺﾞｼｯｸUB" panose="020B0900000000000000" pitchFamily="50" charset="-128"/>
            </a:endParaRPr>
          </a:p>
          <a:p>
            <a:pPr marL="449263" indent="-163513">
              <a:lnSpc>
                <a:spcPct val="125000"/>
              </a:lnSpc>
            </a:pPr>
            <a:r>
              <a:rPr lang="ja-JP" altLang="en-US" b="1" dirty="0">
                <a:solidFill>
                  <a:srgbClr val="C00000"/>
                </a:solidFill>
                <a:latin typeface="HGS創英角ｺﾞｼｯｸUB" panose="020B0900000000000000" pitchFamily="50" charset="-128"/>
                <a:ea typeface="HGS創英角ｺﾞｼｯｸUB" panose="020B0900000000000000" pitchFamily="50" charset="-128"/>
              </a:rPr>
              <a:t>に対する自院考え方について、説明をお願いする予定。</a:t>
            </a:r>
            <a:endParaRPr lang="en-US" altLang="ja-JP" b="1" dirty="0">
              <a:solidFill>
                <a:srgbClr val="C0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8512726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16486" y="6501783"/>
            <a:ext cx="2133600" cy="365125"/>
          </a:xfrm>
        </p:spPr>
        <p:txBody>
          <a:bodyPr/>
          <a:lstStyle/>
          <a:p>
            <a:fld id="{A9848611-8FAA-4BFC-BAAD-33CAF1A3E273}" type="slidenum">
              <a:rPr kumimoji="1" lang="ja-JP" altLang="en-US" sz="1800" smtClean="0">
                <a:solidFill>
                  <a:schemeClr val="tx1"/>
                </a:solidFill>
              </a:rPr>
              <a:t>9</a:t>
            </a:fld>
            <a:endParaRPr kumimoji="1" lang="ja-JP" altLang="en-US" sz="1800">
              <a:solidFill>
                <a:schemeClr val="tx1"/>
              </a:solidFill>
            </a:endParaRPr>
          </a:p>
        </p:txBody>
      </p:sp>
      <p:graphicFrame>
        <p:nvGraphicFramePr>
          <p:cNvPr id="3" name="表 2">
            <a:extLst>
              <a:ext uri="{FF2B5EF4-FFF2-40B4-BE49-F238E27FC236}">
                <a16:creationId xmlns="" xmlns:a16="http://schemas.microsoft.com/office/drawing/2014/main" id="{F14E690E-F624-4684-B767-9F93DEA48E94}"/>
              </a:ext>
            </a:extLst>
          </p:cNvPr>
          <p:cNvGraphicFramePr>
            <a:graphicFrameLocks noGrp="1"/>
          </p:cNvGraphicFramePr>
          <p:nvPr>
            <p:extLst>
              <p:ext uri="{D42A27DB-BD31-4B8C-83A1-F6EECF244321}">
                <p14:modId xmlns:p14="http://schemas.microsoft.com/office/powerpoint/2010/main" val="3419139493"/>
              </p:ext>
            </p:extLst>
          </p:nvPr>
        </p:nvGraphicFramePr>
        <p:xfrm>
          <a:off x="442367" y="2154195"/>
          <a:ext cx="8398270" cy="4272690"/>
        </p:xfrm>
        <a:graphic>
          <a:graphicData uri="http://schemas.openxmlformats.org/drawingml/2006/table">
            <a:tbl>
              <a:tblPr firstRow="1" bandRow="1">
                <a:tableStyleId>{5C22544A-7EE6-4342-B048-85BDC9FD1C3A}</a:tableStyleId>
              </a:tblPr>
              <a:tblGrid>
                <a:gridCol w="505702">
                  <a:extLst>
                    <a:ext uri="{9D8B030D-6E8A-4147-A177-3AD203B41FA5}">
                      <a16:colId xmlns="" xmlns:a16="http://schemas.microsoft.com/office/drawing/2014/main" val="20000"/>
                    </a:ext>
                  </a:extLst>
                </a:gridCol>
                <a:gridCol w="444442">
                  <a:extLst>
                    <a:ext uri="{9D8B030D-6E8A-4147-A177-3AD203B41FA5}">
                      <a16:colId xmlns="" xmlns:a16="http://schemas.microsoft.com/office/drawing/2014/main" val="3856485583"/>
                    </a:ext>
                  </a:extLst>
                </a:gridCol>
                <a:gridCol w="339336">
                  <a:extLst>
                    <a:ext uri="{9D8B030D-6E8A-4147-A177-3AD203B41FA5}">
                      <a16:colId xmlns="" xmlns:a16="http://schemas.microsoft.com/office/drawing/2014/main" val="1220678421"/>
                    </a:ext>
                  </a:extLst>
                </a:gridCol>
                <a:gridCol w="407204">
                  <a:extLst>
                    <a:ext uri="{9D8B030D-6E8A-4147-A177-3AD203B41FA5}">
                      <a16:colId xmlns="" xmlns:a16="http://schemas.microsoft.com/office/drawing/2014/main" val="3552689350"/>
                    </a:ext>
                  </a:extLst>
                </a:gridCol>
                <a:gridCol w="460692">
                  <a:extLst>
                    <a:ext uri="{9D8B030D-6E8A-4147-A177-3AD203B41FA5}">
                      <a16:colId xmlns="" xmlns:a16="http://schemas.microsoft.com/office/drawing/2014/main" val="593716905"/>
                    </a:ext>
                  </a:extLst>
                </a:gridCol>
                <a:gridCol w="765519">
                  <a:extLst>
                    <a:ext uri="{9D8B030D-6E8A-4147-A177-3AD203B41FA5}">
                      <a16:colId xmlns="" xmlns:a16="http://schemas.microsoft.com/office/drawing/2014/main" val="231836104"/>
                    </a:ext>
                  </a:extLst>
                </a:gridCol>
                <a:gridCol w="765519">
                  <a:extLst>
                    <a:ext uri="{9D8B030D-6E8A-4147-A177-3AD203B41FA5}">
                      <a16:colId xmlns="" xmlns:a16="http://schemas.microsoft.com/office/drawing/2014/main" val="3419646531"/>
                    </a:ext>
                  </a:extLst>
                </a:gridCol>
                <a:gridCol w="1451907">
                  <a:extLst>
                    <a:ext uri="{9D8B030D-6E8A-4147-A177-3AD203B41FA5}">
                      <a16:colId xmlns="" xmlns:a16="http://schemas.microsoft.com/office/drawing/2014/main" val="3260650638"/>
                    </a:ext>
                  </a:extLst>
                </a:gridCol>
                <a:gridCol w="1303179">
                  <a:extLst>
                    <a:ext uri="{9D8B030D-6E8A-4147-A177-3AD203B41FA5}">
                      <a16:colId xmlns="" xmlns:a16="http://schemas.microsoft.com/office/drawing/2014/main" val="123164740"/>
                    </a:ext>
                  </a:extLst>
                </a:gridCol>
                <a:gridCol w="796388">
                  <a:extLst>
                    <a:ext uri="{9D8B030D-6E8A-4147-A177-3AD203B41FA5}">
                      <a16:colId xmlns="" xmlns:a16="http://schemas.microsoft.com/office/drawing/2014/main" val="2004559235"/>
                    </a:ext>
                  </a:extLst>
                </a:gridCol>
                <a:gridCol w="1158382">
                  <a:extLst>
                    <a:ext uri="{9D8B030D-6E8A-4147-A177-3AD203B41FA5}">
                      <a16:colId xmlns="" xmlns:a16="http://schemas.microsoft.com/office/drawing/2014/main" val="351802243"/>
                    </a:ext>
                  </a:extLst>
                </a:gridCol>
              </a:tblGrid>
              <a:tr h="470226">
                <a:tc>
                  <a:txBody>
                    <a:bodyPr/>
                    <a:lstStyle/>
                    <a:p>
                      <a:pPr algn="ctr" fontAlgn="ctr"/>
                      <a:r>
                        <a:rPr lang="ja-JP" altLang="en-US" sz="1000" b="0" i="0" u="none" strike="noStrike" dirty="0">
                          <a:solidFill>
                            <a:srgbClr val="000000"/>
                          </a:solidFill>
                          <a:effectLst/>
                          <a:latin typeface="+mn-ea"/>
                          <a:ea typeface="+mn-ea"/>
                        </a:rPr>
                        <a:t>二次</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医療圏</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病院数</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公立</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公的</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民間等</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1" i="0" u="none" strike="noStrike" dirty="0">
                          <a:solidFill>
                            <a:srgbClr val="000000"/>
                          </a:solidFill>
                          <a:effectLst/>
                          <a:latin typeface="+mn-ea"/>
                          <a:ea typeface="+mn-ea"/>
                        </a:rPr>
                        <a:t>病院プラン</a:t>
                      </a:r>
                      <a:endParaRPr lang="en-US" altLang="ja-JP" sz="1000" b="1" i="0" u="none" strike="noStrike" dirty="0">
                        <a:solidFill>
                          <a:srgbClr val="000000"/>
                        </a:solidFill>
                        <a:effectLst/>
                        <a:latin typeface="+mn-ea"/>
                        <a:ea typeface="+mn-ea"/>
                      </a:endParaRPr>
                    </a:p>
                    <a:p>
                      <a:pPr algn="ctr" fontAlgn="ctr"/>
                      <a:r>
                        <a:rPr lang="ja-JP" altLang="en-US" sz="1000" b="1" i="0" u="none" strike="noStrike" dirty="0">
                          <a:solidFill>
                            <a:srgbClr val="000000"/>
                          </a:solidFill>
                          <a:effectLst/>
                          <a:latin typeface="+mn-ea"/>
                          <a:ea typeface="+mn-ea"/>
                        </a:rPr>
                        <a:t>提出率</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懇話会・部会</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①</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病院連絡会①</a:t>
                      </a:r>
                      <a:endParaRPr lang="en-US" altLang="ja-JP" sz="1000" b="0" i="0" u="none" strike="noStrike" dirty="0">
                        <a:solidFill>
                          <a:srgbClr val="000000"/>
                        </a:solidFill>
                        <a:effectLst/>
                        <a:latin typeface="+mn-ea"/>
                        <a:ea typeface="+mn-ea"/>
                      </a:endParaRPr>
                    </a:p>
                    <a:p>
                      <a:pPr algn="ctr" fontAlgn="ctr"/>
                      <a:r>
                        <a:rPr lang="ja-JP" altLang="en-US" sz="1000" b="0" i="0" u="none" strike="noStrike" dirty="0">
                          <a:solidFill>
                            <a:srgbClr val="000000"/>
                          </a:solidFill>
                          <a:effectLst/>
                          <a:latin typeface="+mn-ea"/>
                          <a:ea typeface="+mn-ea"/>
                        </a:rPr>
                        <a:t>＜参加率＞</a:t>
                      </a:r>
                      <a:endParaRPr lang="en-US" altLang="ja-JP" sz="1000" b="0" i="0" u="none" strike="noStrike" dirty="0">
                        <a:solidFill>
                          <a:srgbClr val="000000"/>
                        </a:solidFill>
                        <a:effectLst/>
                        <a:latin typeface="+mn-ea"/>
                        <a:ea typeface="+mn-ea"/>
                      </a:endParaRP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1" i="0" u="none" strike="noStrike" dirty="0">
                          <a:solidFill>
                            <a:srgbClr val="000000"/>
                          </a:solidFill>
                          <a:effectLst/>
                          <a:latin typeface="+mn-ea"/>
                          <a:ea typeface="+mn-ea"/>
                        </a:rPr>
                        <a:t>病院連絡会②</a:t>
                      </a:r>
                      <a:endParaRPr lang="en-US" altLang="ja-JP" sz="1000" b="1" i="0" u="none" strike="noStrike" dirty="0">
                        <a:solidFill>
                          <a:srgbClr val="000000"/>
                        </a:solidFill>
                        <a:effectLst/>
                        <a:latin typeface="+mn-ea"/>
                        <a:ea typeface="+mn-ea"/>
                      </a:endParaRPr>
                    </a:p>
                    <a:p>
                      <a:pPr algn="ctr" fontAlgn="ctr"/>
                      <a:r>
                        <a:rPr lang="ja-JP" altLang="en-US" sz="1000" b="1" i="0" u="none" strike="noStrike" dirty="0">
                          <a:solidFill>
                            <a:srgbClr val="000000"/>
                          </a:solidFill>
                          <a:effectLst/>
                          <a:latin typeface="+mn-ea"/>
                          <a:ea typeface="+mn-ea"/>
                        </a:rPr>
                        <a:t>＜参加率＞</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懇話会・部会②</a:t>
                      </a:r>
                      <a:endParaRPr lang="en-US" altLang="ja-JP" sz="1000" b="0" i="0" u="none" strike="noStrike" dirty="0">
                        <a:solidFill>
                          <a:srgbClr val="000000"/>
                        </a:solidFill>
                        <a:effectLst/>
                        <a:latin typeface="+mn-ea"/>
                        <a:ea typeface="+mn-ea"/>
                      </a:endParaRP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ja-JP" altLang="en-US" sz="1000" b="0" i="0" u="none" strike="noStrike" dirty="0">
                          <a:solidFill>
                            <a:srgbClr val="000000"/>
                          </a:solidFill>
                          <a:effectLst/>
                          <a:latin typeface="+mn-ea"/>
                          <a:ea typeface="+mn-ea"/>
                        </a:rPr>
                        <a:t>保健医療協議会</a:t>
                      </a:r>
                      <a:endParaRPr lang="en-US" altLang="ja-JP" sz="1000" b="0" i="0" u="none" strike="noStrike" dirty="0">
                        <a:solidFill>
                          <a:srgbClr val="000000"/>
                        </a:solidFill>
                        <a:effectLst/>
                        <a:latin typeface="+mn-ea"/>
                        <a:ea typeface="+mn-ea"/>
                      </a:endParaRPr>
                    </a:p>
                    <a:p>
                      <a:pPr algn="ctr" fontAlgn="ctr"/>
                      <a:r>
                        <a:rPr lang="ja-JP" altLang="en-US" sz="800" b="0" i="0" u="none" strike="noStrike" dirty="0">
                          <a:solidFill>
                            <a:srgbClr val="000000"/>
                          </a:solidFill>
                          <a:effectLst/>
                          <a:latin typeface="+mn-ea"/>
                          <a:ea typeface="+mn-ea"/>
                        </a:rPr>
                        <a:t>（地域医療構想調整会議）</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0000"/>
                  </a:ext>
                </a:extLst>
              </a:tr>
              <a:tr h="493334">
                <a:tc>
                  <a:txBody>
                    <a:bodyPr/>
                    <a:lstStyle/>
                    <a:p>
                      <a:pPr algn="ctr" fontAlgn="ctr"/>
                      <a:r>
                        <a:rPr lang="ja-JP" altLang="en-US" sz="1000" b="0" i="0" u="none" strike="noStrike" dirty="0">
                          <a:solidFill>
                            <a:srgbClr val="000000"/>
                          </a:solidFill>
                          <a:effectLst/>
                          <a:latin typeface="+mn-ea"/>
                          <a:ea typeface="+mn-ea"/>
                        </a:rPr>
                        <a:t>豊能</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43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6</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97.7</a:t>
                      </a:r>
                      <a:r>
                        <a:rPr lang="ja-JP" altLang="en-US" sz="1100" b="0" i="0" u="none" strike="noStrike" dirty="0">
                          <a:solidFill>
                            <a:srgbClr val="000000"/>
                          </a:solidFill>
                          <a:effectLst/>
                          <a:latin typeface="+mn-lt"/>
                          <a:ea typeface="+mn-ea"/>
                        </a:rPr>
                        <a:t>％</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5</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14</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79.1</a:t>
                      </a:r>
                      <a:r>
                        <a:rPr lang="ja-JP" altLang="en-US" sz="1100" b="0" i="0" u="none" strike="noStrike" dirty="0">
                          <a:solidFill>
                            <a:srgbClr val="000000"/>
                          </a:solidFill>
                          <a:effectLst/>
                          <a:latin typeface="+mn-lt"/>
                          <a:ea typeface="+mn-ea"/>
                        </a:rPr>
                        <a:t>％＞</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en-US" altLang="ja-JP" sz="1000" b="0" i="0" u="none" strike="noStrike" dirty="0">
                          <a:solidFill>
                            <a:srgbClr val="000000"/>
                          </a:solidFill>
                          <a:effectLst/>
                          <a:latin typeface="+mn-lt"/>
                          <a:ea typeface="+mn-ea"/>
                        </a:rPr>
                        <a:t>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24</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8</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a:t>
                      </a:r>
                    </a:p>
                    <a:p>
                      <a:pPr algn="ctr" fontAlgn="ct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12</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a:t>
                      </a:r>
                      <a:r>
                        <a:rPr lang="en-US" altLang="ja-JP" sz="1000" b="0" i="0" u="none" strike="noStrike" dirty="0">
                          <a:solidFill>
                            <a:srgbClr val="000000"/>
                          </a:solidFill>
                          <a:effectLst/>
                          <a:latin typeface="+mn-lt"/>
                          <a:ea typeface="+mn-ea"/>
                        </a:rPr>
                        <a:t>93</a:t>
                      </a:r>
                      <a:r>
                        <a:rPr lang="ja-JP" altLang="en-US" sz="1000" b="0" i="0" u="none" strike="noStrike" dirty="0">
                          <a:solidFill>
                            <a:srgbClr val="000000"/>
                          </a:solidFill>
                          <a:effectLst/>
                          <a:latin typeface="+mn-lt"/>
                          <a:ea typeface="+mn-ea"/>
                        </a:rPr>
                        <a:t>％＞</a:t>
                      </a:r>
                      <a:endParaRPr lang="en-US" altLang="ja-JP" sz="10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22</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933180657"/>
                  </a:ext>
                </a:extLst>
              </a:tr>
              <a:tr h="470226">
                <a:tc>
                  <a:txBody>
                    <a:bodyPr/>
                    <a:lstStyle/>
                    <a:p>
                      <a:pPr algn="ctr" fontAlgn="ctr"/>
                      <a:r>
                        <a:rPr lang="ja-JP" altLang="en-US" sz="1000" b="0" i="0" u="none" strike="noStrike" dirty="0">
                          <a:solidFill>
                            <a:srgbClr val="000000"/>
                          </a:solidFill>
                          <a:effectLst/>
                          <a:latin typeface="+mn-ea"/>
                          <a:ea typeface="+mn-ea"/>
                        </a:rPr>
                        <a:t>三島</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33</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0</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28</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en-US" altLang="ja-JP" sz="1100" b="0" i="0" u="none" strike="noStrike" dirty="0">
                          <a:solidFill>
                            <a:srgbClr val="000000"/>
                          </a:solidFill>
                          <a:effectLst/>
                          <a:latin typeface="+mn-lt"/>
                          <a:ea typeface="+mn-ea"/>
                        </a:rPr>
                        <a:t>&lt;100</a:t>
                      </a: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&gt;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28</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7893861"/>
                  </a:ext>
                </a:extLst>
              </a:tr>
              <a:tr h="470226">
                <a:tc>
                  <a:txBody>
                    <a:bodyPr/>
                    <a:lstStyle/>
                    <a:p>
                      <a:pPr algn="ctr" fontAlgn="ctr"/>
                      <a:r>
                        <a:rPr lang="ja-JP" altLang="en-US" sz="1000" b="0" i="0" u="none" strike="noStrike" dirty="0">
                          <a:solidFill>
                            <a:srgbClr val="000000"/>
                          </a:solidFill>
                          <a:effectLst/>
                          <a:latin typeface="+mn-ea"/>
                          <a:ea typeface="+mn-ea"/>
                        </a:rPr>
                        <a:t>北河内</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58</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smtClean="0">
                          <a:solidFill>
                            <a:srgbClr val="000000"/>
                          </a:solidFill>
                          <a:effectLst/>
                          <a:latin typeface="+mn-lt"/>
                          <a:ea typeface="+mn-ea"/>
                        </a:rPr>
                        <a:t>100</a:t>
                      </a:r>
                      <a:r>
                        <a:rPr lang="ja-JP" altLang="en-US" sz="1100" b="0" i="0" u="none" strike="noStrike" dirty="0" smtClean="0">
                          <a:solidFill>
                            <a:srgbClr val="000000"/>
                          </a:solidFill>
                          <a:effectLst/>
                          <a:latin typeface="+mn-lt"/>
                          <a:ea typeface="+mn-ea"/>
                        </a:rPr>
                        <a: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22</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93.1</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en-US" altLang="ja-JP" sz="1100" b="0" i="0" u="none" strike="noStrike" dirty="0">
                          <a:solidFill>
                            <a:srgbClr val="000000"/>
                          </a:solidFill>
                          <a:effectLst/>
                          <a:latin typeface="+mn-lt"/>
                          <a:ea typeface="+mn-ea"/>
                        </a:rPr>
                        <a:t>&lt;98.3%&gt;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28</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26</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192271189"/>
                  </a:ext>
                </a:extLst>
              </a:tr>
              <a:tr h="470226">
                <a:tc>
                  <a:txBody>
                    <a:bodyPr/>
                    <a:lstStyle/>
                    <a:p>
                      <a:pPr algn="ctr" fontAlgn="ctr"/>
                      <a:r>
                        <a:rPr lang="ja-JP" altLang="en-US" sz="1000" b="0" i="0" u="none" strike="noStrike" dirty="0">
                          <a:solidFill>
                            <a:srgbClr val="000000"/>
                          </a:solidFill>
                          <a:effectLst/>
                          <a:latin typeface="+mn-ea"/>
                          <a:ea typeface="+mn-ea"/>
                        </a:rPr>
                        <a:t>中河内</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30</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88.2</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日</a:t>
                      </a:r>
                      <a:r>
                        <a:rPr lang="en-US" altLang="ja-JP" sz="1100" b="0" i="0" u="none" strike="noStrike" dirty="0">
                          <a:solidFill>
                            <a:srgbClr val="000000"/>
                          </a:solidFill>
                          <a:effectLst/>
                          <a:latin typeface="+mn-lt"/>
                          <a:ea typeface="+mn-ea"/>
                        </a:rPr>
                        <a:t> ,11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88.2</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19</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084960895"/>
                  </a:ext>
                </a:extLst>
              </a:tr>
              <a:tr h="470226">
                <a:tc>
                  <a:txBody>
                    <a:bodyPr/>
                    <a:lstStyle/>
                    <a:p>
                      <a:pPr algn="ctr" fontAlgn="ctr"/>
                      <a:r>
                        <a:rPr lang="ja-JP" altLang="en-US" sz="1000" b="0" i="0" u="none" strike="noStrike" dirty="0">
                          <a:solidFill>
                            <a:srgbClr val="000000"/>
                          </a:solidFill>
                          <a:effectLst/>
                          <a:latin typeface="+mn-ea"/>
                          <a:ea typeface="+mn-ea"/>
                        </a:rPr>
                        <a:t>南河内</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29</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日</a:t>
                      </a: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10</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94.1</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16</a:t>
                      </a:r>
                      <a:r>
                        <a:rPr lang="ja-JP" altLang="en-US" sz="1100" b="0" i="0" u="none" strike="noStrike" dirty="0">
                          <a:solidFill>
                            <a:srgbClr val="000000"/>
                          </a:solidFill>
                          <a:effectLst/>
                          <a:latin typeface="+mn-lt"/>
                          <a:ea typeface="+mn-ea"/>
                        </a:rPr>
                        <a:t>日</a:t>
                      </a:r>
                      <a:r>
                        <a:rPr lang="en-US" altLang="ja-JP" sz="1100" b="0" i="0" u="none" strike="noStrike" dirty="0">
                          <a:solidFill>
                            <a:srgbClr val="000000"/>
                          </a:solidFill>
                          <a:effectLst/>
                          <a:latin typeface="+mn-lt"/>
                          <a:ea typeface="+mn-ea"/>
                        </a:rPr>
                        <a:t> ,11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19</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100</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71052820"/>
                  </a:ext>
                </a:extLst>
              </a:tr>
              <a:tr h="470226">
                <a:tc>
                  <a:txBody>
                    <a:bodyPr/>
                    <a:lstStyle/>
                    <a:p>
                      <a:pPr algn="ctr" fontAlgn="ctr"/>
                      <a:r>
                        <a:rPr lang="ja-JP" altLang="en-US" sz="1000" b="0" i="0" u="none" strike="noStrike" dirty="0">
                          <a:solidFill>
                            <a:srgbClr val="000000"/>
                          </a:solidFill>
                          <a:effectLst/>
                          <a:latin typeface="+mn-ea"/>
                          <a:ea typeface="+mn-ea"/>
                        </a:rPr>
                        <a:t>堺市</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39</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32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94.9</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84.6</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20</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en-US" altLang="ja-JP" sz="1100" b="0" i="0" u="none" strike="noStrike" dirty="0">
                          <a:solidFill>
                            <a:srgbClr val="000000"/>
                          </a:solidFill>
                          <a:effectLst/>
                          <a:latin typeface="+mn-lt"/>
                          <a:ea typeface="+mn-ea"/>
                        </a:rPr>
                        <a:t>&lt;87.2</a:t>
                      </a: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&gt;</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3</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19</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092994931"/>
                  </a:ext>
                </a:extLst>
              </a:tr>
              <a:tr h="479000">
                <a:tc>
                  <a:txBody>
                    <a:bodyPr/>
                    <a:lstStyle/>
                    <a:p>
                      <a:pPr algn="ctr" fontAlgn="ctr"/>
                      <a:r>
                        <a:rPr lang="ja-JP" altLang="en-US" sz="1000" b="0" i="0" u="none" strike="noStrike" dirty="0">
                          <a:solidFill>
                            <a:srgbClr val="000000"/>
                          </a:solidFill>
                          <a:effectLst/>
                          <a:latin typeface="+mn-ea"/>
                          <a:ea typeface="+mn-ea"/>
                        </a:rPr>
                        <a:t>泉州</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63</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7</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2</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54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96.8</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25</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7</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25</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90.5</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13</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14</a:t>
                      </a:r>
                      <a:r>
                        <a:rPr lang="ja-JP" altLang="en-US" sz="1000" b="0" i="0" u="none" strike="noStrike" dirty="0">
                          <a:solidFill>
                            <a:srgbClr val="000000"/>
                          </a:solidFill>
                          <a:effectLst/>
                          <a:latin typeface="+mn-lt"/>
                          <a:ea typeface="+mn-ea"/>
                        </a:rPr>
                        <a:t>日</a:t>
                      </a:r>
                      <a:r>
                        <a:rPr lang="en-US" altLang="ja-JP" sz="1000" b="0" i="0" u="none" strike="noStrike" dirty="0">
                          <a:solidFill>
                            <a:srgbClr val="000000"/>
                          </a:solidFill>
                          <a:effectLst/>
                          <a:latin typeface="+mn-lt"/>
                          <a:ea typeface="+mn-ea"/>
                        </a:rPr>
                        <a:t>,</a:t>
                      </a:r>
                    </a:p>
                    <a:p>
                      <a:pPr algn="ctr" fontAlgn="ctr"/>
                      <a:r>
                        <a:rPr lang="en-US" altLang="ja-JP" sz="1000" b="0" i="0" u="none" strike="noStrike" dirty="0">
                          <a:solidFill>
                            <a:srgbClr val="000000"/>
                          </a:solidFill>
                          <a:effectLst/>
                          <a:latin typeface="+mn-lt"/>
                          <a:ea typeface="+mn-ea"/>
                        </a:rPr>
                        <a:t>11</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22</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en-US" altLang="ja-JP" sz="1000" b="0" i="0" u="none" strike="noStrike" dirty="0">
                          <a:solidFill>
                            <a:srgbClr val="000000"/>
                          </a:solidFill>
                          <a:effectLst/>
                          <a:latin typeface="+mn-lt"/>
                          <a:ea typeface="+mn-ea"/>
                        </a:rPr>
                        <a:t>&lt;93.7</a:t>
                      </a:r>
                      <a:r>
                        <a:rPr lang="ja-JP" altLang="en-US" sz="1000" b="0" i="0" u="none" strike="noStrike" dirty="0">
                          <a:solidFill>
                            <a:srgbClr val="000000"/>
                          </a:solidFill>
                          <a:effectLst/>
                          <a:latin typeface="+mn-lt"/>
                          <a:ea typeface="+mn-ea"/>
                        </a:rPr>
                        <a:t>％</a:t>
                      </a:r>
                      <a:r>
                        <a:rPr lang="en-US" altLang="ja-JP" sz="1000" b="0" i="0" u="none" strike="noStrike" dirty="0">
                          <a:solidFill>
                            <a:srgbClr val="000000"/>
                          </a:solidFill>
                          <a:effectLst/>
                          <a:latin typeface="+mn-lt"/>
                          <a:ea typeface="+mn-ea"/>
                        </a:rPr>
                        <a:t>&gt;</a:t>
                      </a:r>
                      <a:endParaRPr lang="ja-JP" altLang="en-US" sz="10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13</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880487324"/>
                  </a:ext>
                </a:extLst>
              </a:tr>
              <a:tr h="479000">
                <a:tc>
                  <a:txBody>
                    <a:bodyPr/>
                    <a:lstStyle/>
                    <a:p>
                      <a:pPr algn="ctr" fontAlgn="ctr"/>
                      <a:r>
                        <a:rPr lang="ja-JP" altLang="en-US" sz="1000" b="0" i="0" u="none" strike="noStrike" dirty="0">
                          <a:solidFill>
                            <a:srgbClr val="000000"/>
                          </a:solidFill>
                          <a:effectLst/>
                          <a:latin typeface="+mn-ea"/>
                          <a:ea typeface="+mn-ea"/>
                        </a:rPr>
                        <a:t>大阪市</a:t>
                      </a:r>
                    </a:p>
                  </a:txBody>
                  <a:tcPr marL="5973" marR="5973"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1100" b="0" i="0" u="none" strike="noStrike" dirty="0">
                          <a:solidFill>
                            <a:srgbClr val="000000"/>
                          </a:solidFill>
                          <a:effectLst/>
                          <a:latin typeface="+mn-lt"/>
                          <a:ea typeface="+mn-ea"/>
                        </a:rPr>
                        <a:t>174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16</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altLang="ja-JP" sz="1100" b="0" i="0" u="none" strike="noStrike" dirty="0">
                          <a:solidFill>
                            <a:srgbClr val="000000"/>
                          </a:solidFill>
                          <a:effectLst/>
                          <a:latin typeface="+mn-lt"/>
                          <a:ea typeface="+mn-ea"/>
                        </a:rPr>
                        <a:t>154</a:t>
                      </a:r>
                      <a:endParaRPr lang="ja-JP" altLang="en-US" sz="1100" b="0" i="0" u="none" strike="noStrike" dirty="0">
                        <a:solidFill>
                          <a:srgbClr val="000000"/>
                        </a:solidFill>
                        <a:effectLst/>
                        <a:latin typeface="+mn-lt"/>
                        <a:ea typeface="+mn-ea"/>
                      </a:endParaRP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89.7</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8</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6</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9</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5</a:t>
                      </a:r>
                      <a:r>
                        <a:rPr lang="ja-JP" altLang="en-US" sz="1100" b="0" i="0" u="none" strike="noStrike" dirty="0">
                          <a:solidFill>
                            <a:srgbClr val="000000"/>
                          </a:solidFill>
                          <a:effectLst/>
                          <a:latin typeface="+mn-lt"/>
                          <a:ea typeface="+mn-ea"/>
                        </a:rPr>
                        <a:t>日</a:t>
                      </a:r>
                      <a:endParaRPr lang="en-US" altLang="ja-JP" sz="1100" b="0" i="0" u="none" strike="noStrike" dirty="0">
                        <a:solidFill>
                          <a:srgbClr val="000000"/>
                        </a:solidFill>
                        <a:effectLst/>
                        <a:latin typeface="+mn-lt"/>
                        <a:ea typeface="+mn-ea"/>
                      </a:endParaRPr>
                    </a:p>
                    <a:p>
                      <a:pPr algn="ctr" fontAlgn="ctr"/>
                      <a:r>
                        <a:rPr lang="ja-JP" altLang="en-US" sz="1100" b="0" i="0" u="none" strike="noStrike" dirty="0">
                          <a:solidFill>
                            <a:srgbClr val="000000"/>
                          </a:solidFill>
                          <a:effectLst/>
                          <a:latin typeface="+mn-lt"/>
                          <a:ea typeface="+mn-ea"/>
                        </a:rPr>
                        <a:t>＜</a:t>
                      </a:r>
                      <a:r>
                        <a:rPr lang="en-US" altLang="ja-JP" sz="1100" b="0" i="0" u="none" strike="noStrike" dirty="0">
                          <a:solidFill>
                            <a:srgbClr val="000000"/>
                          </a:solidFill>
                          <a:effectLst/>
                          <a:latin typeface="+mn-lt"/>
                          <a:ea typeface="+mn-ea"/>
                        </a:rPr>
                        <a:t>70.7</a:t>
                      </a:r>
                      <a:r>
                        <a:rPr lang="ja-JP" altLang="en-US" sz="11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mn-lt"/>
                          <a:ea typeface="+mn-ea"/>
                        </a:rPr>
                        <a:t>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a:t>
                      </a:r>
                      <a:r>
                        <a:rPr lang="ja-JP" altLang="en-US" sz="1000" b="0" i="0" u="none" strike="noStrike" dirty="0">
                          <a:solidFill>
                            <a:srgbClr val="000000"/>
                          </a:solidFill>
                          <a:effectLst/>
                          <a:latin typeface="+mn-lt"/>
                          <a:ea typeface="+mn-ea"/>
                        </a:rPr>
                        <a:t>日</a:t>
                      </a:r>
                      <a:r>
                        <a:rPr lang="ja-JP" altLang="en-US" sz="1000" b="0" i="0" u="none" strike="noStrike" baseline="0" dirty="0">
                          <a:solidFill>
                            <a:srgbClr val="000000"/>
                          </a:solidFill>
                          <a:effectLst/>
                          <a:latin typeface="+mn-lt"/>
                          <a:ea typeface="+mn-ea"/>
                        </a:rPr>
                        <a:t> </a:t>
                      </a:r>
                      <a:r>
                        <a:rPr lang="en-US" altLang="ja-JP" sz="1000" b="0" i="0" u="none" strike="noStrike" dirty="0">
                          <a:solidFill>
                            <a:srgbClr val="000000"/>
                          </a:solidFill>
                          <a:effectLst/>
                          <a:latin typeface="+mn-lt"/>
                          <a:ea typeface="+mn-ea"/>
                        </a:rPr>
                        <a:t>, 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2</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en-US" altLang="ja-JP" sz="1000" b="0" i="0" u="none" strike="noStrike" dirty="0">
                          <a:solidFill>
                            <a:srgbClr val="000000"/>
                          </a:solidFill>
                          <a:effectLst/>
                          <a:latin typeface="+mn-lt"/>
                          <a:ea typeface="+mn-ea"/>
                        </a:rPr>
                        <a:t>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9</a:t>
                      </a:r>
                      <a:r>
                        <a:rPr lang="ja-JP" altLang="en-US" sz="1000" b="0" i="0" u="none" strike="noStrike" dirty="0">
                          <a:solidFill>
                            <a:srgbClr val="000000"/>
                          </a:solidFill>
                          <a:effectLst/>
                          <a:latin typeface="+mn-lt"/>
                          <a:ea typeface="+mn-ea"/>
                        </a:rPr>
                        <a:t>日</a:t>
                      </a:r>
                      <a:r>
                        <a:rPr lang="ja-JP" altLang="en-US" sz="1000" b="0" i="0" u="none" strike="noStrike" baseline="0" dirty="0">
                          <a:solidFill>
                            <a:srgbClr val="000000"/>
                          </a:solidFill>
                          <a:effectLst/>
                          <a:latin typeface="+mn-lt"/>
                          <a:ea typeface="+mn-ea"/>
                        </a:rPr>
                        <a:t> </a:t>
                      </a:r>
                      <a:r>
                        <a:rPr lang="en-US" altLang="ja-JP" sz="1000" b="0" i="0" u="none" strike="noStrike" dirty="0">
                          <a:solidFill>
                            <a:srgbClr val="000000"/>
                          </a:solidFill>
                          <a:effectLst/>
                          <a:latin typeface="+mn-lt"/>
                          <a:ea typeface="+mn-ea"/>
                        </a:rPr>
                        <a:t>, 10</a:t>
                      </a:r>
                      <a:r>
                        <a:rPr lang="ja-JP" altLang="en-US" sz="1000" b="0" i="0" u="none" strike="noStrike" dirty="0">
                          <a:solidFill>
                            <a:srgbClr val="000000"/>
                          </a:solidFill>
                          <a:effectLst/>
                          <a:latin typeface="+mn-lt"/>
                          <a:ea typeface="+mn-ea"/>
                        </a:rPr>
                        <a:t>月</a:t>
                      </a:r>
                      <a:r>
                        <a:rPr lang="en-US" altLang="ja-JP" sz="1000" b="0" i="0" u="none" strike="noStrike" dirty="0">
                          <a:solidFill>
                            <a:srgbClr val="000000"/>
                          </a:solidFill>
                          <a:effectLst/>
                          <a:latin typeface="+mn-lt"/>
                          <a:ea typeface="+mn-ea"/>
                        </a:rPr>
                        <a:t>10</a:t>
                      </a:r>
                      <a:r>
                        <a:rPr lang="ja-JP" altLang="en-US" sz="1000" b="0" i="0" u="none" strike="noStrike" dirty="0">
                          <a:solidFill>
                            <a:srgbClr val="000000"/>
                          </a:solidFill>
                          <a:effectLst/>
                          <a:latin typeface="+mn-lt"/>
                          <a:ea typeface="+mn-ea"/>
                        </a:rPr>
                        <a:t>日</a:t>
                      </a:r>
                      <a:endParaRPr lang="en-US" altLang="ja-JP" sz="1000" b="0" i="0" u="none" strike="noStrike" dirty="0">
                        <a:solidFill>
                          <a:srgbClr val="000000"/>
                        </a:solidFill>
                        <a:effectLst/>
                        <a:latin typeface="+mn-lt"/>
                        <a:ea typeface="+mn-ea"/>
                      </a:endParaRPr>
                    </a:p>
                    <a:p>
                      <a:pPr algn="ctr" fontAlgn="ctr"/>
                      <a:r>
                        <a:rPr lang="ja-JP" altLang="en-US" sz="1000" b="0" i="0" u="none" strike="noStrike" dirty="0">
                          <a:solidFill>
                            <a:srgbClr val="000000"/>
                          </a:solidFill>
                          <a:effectLst/>
                          <a:latin typeface="+mn-lt"/>
                          <a:ea typeface="+mn-ea"/>
                        </a:rPr>
                        <a:t>＜</a:t>
                      </a:r>
                      <a:r>
                        <a:rPr lang="en-US" altLang="ja-JP" sz="1000" b="0" i="0" u="none" strike="noStrike" dirty="0">
                          <a:solidFill>
                            <a:srgbClr val="000000"/>
                          </a:solidFill>
                          <a:effectLst/>
                          <a:latin typeface="+mn-lt"/>
                          <a:ea typeface="+mn-ea"/>
                        </a:rPr>
                        <a:t>74.1</a:t>
                      </a:r>
                      <a:r>
                        <a:rPr lang="ja-JP" altLang="en-US" sz="1000" b="0" i="0" u="none" strike="noStrike" dirty="0">
                          <a:solidFill>
                            <a:srgbClr val="000000"/>
                          </a:solidFill>
                          <a:effectLst/>
                          <a:latin typeface="+mn-lt"/>
                          <a:ea typeface="+mn-ea"/>
                        </a:rPr>
                        <a:t>％＞</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12</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100" b="0" i="0" u="none" strike="noStrike" dirty="0">
                          <a:solidFill>
                            <a:srgbClr val="000000"/>
                          </a:solidFill>
                          <a:effectLst/>
                          <a:latin typeface="+mn-lt"/>
                          <a:ea typeface="+mn-ea"/>
                        </a:rPr>
                        <a:t>1</a:t>
                      </a:r>
                      <a:r>
                        <a:rPr lang="ja-JP" altLang="en-US" sz="1100" b="0" i="0" u="none" strike="noStrike" dirty="0">
                          <a:solidFill>
                            <a:srgbClr val="000000"/>
                          </a:solidFill>
                          <a:effectLst/>
                          <a:latin typeface="+mn-lt"/>
                          <a:ea typeface="+mn-ea"/>
                        </a:rPr>
                        <a:t>月</a:t>
                      </a:r>
                      <a:r>
                        <a:rPr lang="en-US" altLang="ja-JP" sz="1100" b="0" i="0" u="none" strike="noStrike" dirty="0">
                          <a:solidFill>
                            <a:srgbClr val="000000"/>
                          </a:solidFill>
                          <a:effectLst/>
                          <a:latin typeface="+mn-lt"/>
                          <a:ea typeface="+mn-ea"/>
                        </a:rPr>
                        <a:t>31</a:t>
                      </a:r>
                      <a:r>
                        <a:rPr lang="ja-JP" altLang="en-US" sz="1100" b="0" i="0" u="none" strike="noStrike" dirty="0">
                          <a:solidFill>
                            <a:srgbClr val="000000"/>
                          </a:solidFill>
                          <a:effectLst/>
                          <a:latin typeface="+mn-lt"/>
                          <a:ea typeface="+mn-ea"/>
                        </a:rPr>
                        <a:t>日</a:t>
                      </a:r>
                    </a:p>
                  </a:txBody>
                  <a:tcPr marL="5973" marR="33860" marT="59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4409937"/>
                  </a:ext>
                </a:extLst>
              </a:tr>
            </a:tbl>
          </a:graphicData>
        </a:graphic>
      </p:graphicFrame>
      <p:sp>
        <p:nvSpPr>
          <p:cNvPr id="4" name="テキスト ボックス 3">
            <a:extLst>
              <a:ext uri="{FF2B5EF4-FFF2-40B4-BE49-F238E27FC236}">
                <a16:creationId xmlns="" xmlns:a16="http://schemas.microsoft.com/office/drawing/2014/main" id="{8957656B-6DE6-44E0-85D6-7CF39E5B6647}"/>
              </a:ext>
            </a:extLst>
          </p:cNvPr>
          <p:cNvSpPr txBox="1"/>
          <p:nvPr/>
        </p:nvSpPr>
        <p:spPr>
          <a:xfrm>
            <a:off x="271191" y="1787140"/>
            <a:ext cx="5489248" cy="318446"/>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86005" tIns="43002" rIns="86005" bIns="43002" numCol="1" spcCol="0" rtlCol="0" fromWordArt="0" anchor="t" anchorCtr="0" forceAA="0" compatLnSpc="1">
            <a:prstTxWarp prst="textNoShape">
              <a:avLst/>
            </a:prstTxWarp>
            <a:spAutoFit/>
          </a:bodyPr>
          <a:lstStyle/>
          <a:p>
            <a:r>
              <a:rPr lang="ja-JP" altLang="en-US" sz="1505" dirty="0">
                <a:solidFill>
                  <a:schemeClr val="accent1">
                    <a:lumMod val="75000"/>
                  </a:schemeClr>
                </a:solidFill>
                <a:latin typeface="HGPｺﾞｼｯｸE" panose="020B0900000000000000" pitchFamily="50" charset="-128"/>
                <a:ea typeface="HGPｺﾞｼｯｸE" panose="020B0900000000000000" pitchFamily="50" charset="-128"/>
              </a:rPr>
              <a:t>●</a:t>
            </a:r>
            <a:r>
              <a:rPr lang="ja-JP" altLang="en-US" sz="1505" kern="100" dirty="0">
                <a:latin typeface="HGPｺﾞｼｯｸE" panose="020B0900000000000000" pitchFamily="50" charset="-128"/>
                <a:ea typeface="HGPｺﾞｼｯｸE" panose="020B0900000000000000" pitchFamily="50" charset="-128"/>
                <a:cs typeface="Times New Roman"/>
              </a:rPr>
              <a:t>病院プラン提出率及び関連会議の開催実績等（二次医療圏別）</a:t>
            </a:r>
          </a:p>
        </p:txBody>
      </p:sp>
      <p:sp>
        <p:nvSpPr>
          <p:cNvPr id="5" name="タイトル 1">
            <a:extLst>
              <a:ext uri="{FF2B5EF4-FFF2-40B4-BE49-F238E27FC236}">
                <a16:creationId xmlns="" xmlns:a16="http://schemas.microsoft.com/office/drawing/2014/main" id="{77D78C8B-7190-4F9F-BF24-FAD4DFE9F181}"/>
              </a:ext>
            </a:extLst>
          </p:cNvPr>
          <p:cNvSpPr txBox="1">
            <a:spLocks/>
          </p:cNvSpPr>
          <p:nvPr/>
        </p:nvSpPr>
        <p:spPr>
          <a:xfrm>
            <a:off x="271191" y="720063"/>
            <a:ext cx="8569446" cy="996081"/>
          </a:xfrm>
          <a:prstGeom prst="rect">
            <a:avLst/>
          </a:prstGeom>
          <a:solidFill>
            <a:schemeClr val="accent1">
              <a:lumMod val="60000"/>
              <a:lumOff val="40000"/>
            </a:schemeClr>
          </a:solidFill>
        </p:spPr>
        <p:txBody>
          <a:bodyPr vert="horz" lIns="86005" tIns="43002" rIns="86005" bIns="4300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57" dirty="0">
                <a:latin typeface="HGP創英角ｺﾞｼｯｸUB" panose="020B0900000000000000" pitchFamily="50" charset="-128"/>
                <a:ea typeface="HGP創英角ｺﾞｼｯｸUB" panose="020B0900000000000000" pitchFamily="50" charset="-128"/>
              </a:rPr>
              <a:t>　病院プランの提出率は、府域全体で</a:t>
            </a:r>
            <a:r>
              <a:rPr lang="en-US" altLang="ja-JP" sz="2257" dirty="0">
                <a:latin typeface="HGP創英角ｺﾞｼｯｸUB" panose="020B0900000000000000" pitchFamily="50" charset="-128"/>
                <a:ea typeface="HGP創英角ｺﾞｼｯｸUB" panose="020B0900000000000000" pitchFamily="50" charset="-128"/>
              </a:rPr>
              <a:t>96</a:t>
            </a:r>
            <a:r>
              <a:rPr lang="ja-JP" altLang="en-US" sz="2257" dirty="0">
                <a:latin typeface="HGP創英角ｺﾞｼｯｸUB" panose="020B0900000000000000" pitchFamily="50" charset="-128"/>
                <a:ea typeface="HGP創英角ｺﾞｼｯｸUB" panose="020B0900000000000000" pitchFamily="50" charset="-128"/>
              </a:rPr>
              <a:t>％であり、</a:t>
            </a:r>
            <a:endParaRPr lang="en-US" altLang="ja-JP" sz="2257" dirty="0">
              <a:latin typeface="HGP創英角ｺﾞｼｯｸUB" panose="020B0900000000000000" pitchFamily="50" charset="-128"/>
              <a:ea typeface="HGP創英角ｺﾞｼｯｸUB" panose="020B0900000000000000" pitchFamily="50" charset="-128"/>
            </a:endParaRPr>
          </a:p>
          <a:p>
            <a:pPr algn="l"/>
            <a:r>
              <a:rPr lang="ja-JP" altLang="en-US" sz="2257" dirty="0">
                <a:latin typeface="HGP創英角ｺﾞｼｯｸUB" panose="020B0900000000000000" pitchFamily="50" charset="-128"/>
                <a:ea typeface="HGP創英角ｺﾞｼｯｸUB" panose="020B0900000000000000" pitchFamily="50" charset="-128"/>
              </a:rPr>
              <a:t>　第２回病院連絡会</a:t>
            </a:r>
            <a:r>
              <a:rPr lang="ja-JP" altLang="en-US" sz="1881" dirty="0">
                <a:latin typeface="HGP創英角ｺﾞｼｯｸUB" panose="020B0900000000000000" pitchFamily="50" charset="-128"/>
                <a:ea typeface="HGP創英角ｺﾞｼｯｸUB" panose="020B0900000000000000" pitchFamily="50" charset="-128"/>
              </a:rPr>
              <a:t>（具体的な協議の場）</a:t>
            </a:r>
            <a:r>
              <a:rPr lang="ja-JP" altLang="en-US" sz="2257" dirty="0">
                <a:latin typeface="HGP創英角ｺﾞｼｯｸUB" panose="020B0900000000000000" pitchFamily="50" charset="-128"/>
                <a:ea typeface="HGP創英角ｺﾞｼｯｸUB" panose="020B0900000000000000" pitchFamily="50" charset="-128"/>
              </a:rPr>
              <a:t>の病院参加率は、全体で</a:t>
            </a:r>
            <a:r>
              <a:rPr lang="en-US" altLang="ja-JP" sz="2257" dirty="0">
                <a:latin typeface="HGP創英角ｺﾞｼｯｸUB" panose="020B0900000000000000" pitchFamily="50" charset="-128"/>
                <a:ea typeface="HGP創英角ｺﾞｼｯｸUB" panose="020B0900000000000000" pitchFamily="50" charset="-128"/>
              </a:rPr>
              <a:t>87</a:t>
            </a:r>
            <a:r>
              <a:rPr lang="ja-JP" altLang="en-US" sz="2257" dirty="0">
                <a:latin typeface="HGP創英角ｺﾞｼｯｸUB" panose="020B0900000000000000" pitchFamily="50" charset="-128"/>
                <a:ea typeface="HGP創英角ｺﾞｼｯｸUB" panose="020B0900000000000000" pitchFamily="50" charset="-128"/>
              </a:rPr>
              <a:t>％</a:t>
            </a:r>
            <a:endParaRPr lang="en-US" altLang="ja-JP" sz="2257"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5684315" y="6410643"/>
            <a:ext cx="1083647" cy="454292"/>
          </a:xfrm>
          <a:prstGeom prst="rect">
            <a:avLst/>
          </a:prstGeom>
          <a:noFill/>
        </p:spPr>
        <p:txBody>
          <a:bodyPr wrap="square" rtlCol="0">
            <a:spAutoFit/>
          </a:bodyPr>
          <a:lstStyle/>
          <a:p>
            <a:pPr algn="ctr"/>
            <a:r>
              <a:rPr lang="ja-JP" altLang="en-US" sz="1035" b="1" dirty="0"/>
              <a:t>全体参加率</a:t>
            </a:r>
            <a:endParaRPr lang="en-US" altLang="ja-JP" sz="1035" b="1" dirty="0"/>
          </a:p>
          <a:p>
            <a:pPr algn="ctr"/>
            <a:r>
              <a:rPr lang="ja-JP" altLang="en-US" sz="1317" b="1" dirty="0"/>
              <a:t>＜</a:t>
            </a:r>
            <a:r>
              <a:rPr lang="en-US" altLang="ja-JP" sz="1317" b="1" dirty="0"/>
              <a:t>87.0%</a:t>
            </a:r>
            <a:r>
              <a:rPr lang="ja-JP" altLang="en-US" sz="1317" b="1" dirty="0"/>
              <a:t>＞</a:t>
            </a:r>
          </a:p>
        </p:txBody>
      </p:sp>
      <p:sp>
        <p:nvSpPr>
          <p:cNvPr id="8" name="テキスト ボックス 7"/>
          <p:cNvSpPr txBox="1"/>
          <p:nvPr/>
        </p:nvSpPr>
        <p:spPr>
          <a:xfrm>
            <a:off x="4316112" y="6391854"/>
            <a:ext cx="1083647" cy="454292"/>
          </a:xfrm>
          <a:prstGeom prst="rect">
            <a:avLst/>
          </a:prstGeom>
          <a:noFill/>
        </p:spPr>
        <p:txBody>
          <a:bodyPr wrap="square" rtlCol="0">
            <a:spAutoFit/>
          </a:bodyPr>
          <a:lstStyle/>
          <a:p>
            <a:pPr algn="ctr"/>
            <a:r>
              <a:rPr lang="ja-JP" altLang="en-US" sz="1035" b="1" dirty="0"/>
              <a:t>全体参加率</a:t>
            </a:r>
            <a:endParaRPr lang="en-US" altLang="ja-JP" sz="1035" b="1" dirty="0"/>
          </a:p>
          <a:p>
            <a:pPr algn="ctr"/>
            <a:r>
              <a:rPr lang="ja-JP" altLang="en-US" sz="1317" b="1" dirty="0"/>
              <a:t>＜</a:t>
            </a:r>
            <a:r>
              <a:rPr lang="en-US" altLang="ja-JP" sz="1317" b="1" dirty="0"/>
              <a:t>82.8%</a:t>
            </a:r>
            <a:r>
              <a:rPr lang="ja-JP" altLang="en-US" sz="1317" b="1" dirty="0"/>
              <a:t>＞</a:t>
            </a:r>
          </a:p>
        </p:txBody>
      </p:sp>
      <p:sp>
        <p:nvSpPr>
          <p:cNvPr id="9" name="テキスト ボックス 8"/>
          <p:cNvSpPr txBox="1"/>
          <p:nvPr/>
        </p:nvSpPr>
        <p:spPr>
          <a:xfrm>
            <a:off x="2433372" y="6398562"/>
            <a:ext cx="1083647" cy="454292"/>
          </a:xfrm>
          <a:prstGeom prst="rect">
            <a:avLst/>
          </a:prstGeom>
          <a:noFill/>
        </p:spPr>
        <p:txBody>
          <a:bodyPr wrap="square" rtlCol="0">
            <a:spAutoFit/>
          </a:bodyPr>
          <a:lstStyle/>
          <a:p>
            <a:pPr algn="ctr"/>
            <a:r>
              <a:rPr lang="ja-JP" altLang="en-US" sz="1035" b="1" dirty="0"/>
              <a:t>全体提出率</a:t>
            </a:r>
            <a:endParaRPr lang="en-US" altLang="ja-JP" sz="1035" b="1" dirty="0"/>
          </a:p>
          <a:p>
            <a:pPr algn="ctr"/>
            <a:r>
              <a:rPr lang="ja-JP" altLang="en-US" sz="1317" b="1" dirty="0"/>
              <a:t>＜</a:t>
            </a:r>
            <a:r>
              <a:rPr lang="en-US" altLang="ja-JP" sz="1317" b="1" dirty="0"/>
              <a:t>95.8%</a:t>
            </a:r>
            <a:r>
              <a:rPr lang="ja-JP" altLang="en-US" sz="1317" b="1" dirty="0"/>
              <a:t>＞</a:t>
            </a:r>
          </a:p>
        </p:txBody>
      </p:sp>
      <p:sp>
        <p:nvSpPr>
          <p:cNvPr id="10" name="Oval 64">
            <a:hlinkClick r:id="rId2" action="ppaction://hlinksldjump"/>
            <a:extLst>
              <a:ext uri="{FF2B5EF4-FFF2-40B4-BE49-F238E27FC236}">
                <a16:creationId xmlns=""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1" name="タイトル 1">
            <a:extLst>
              <a:ext uri="{FF2B5EF4-FFF2-40B4-BE49-F238E27FC236}">
                <a16:creationId xmlns="" xmlns:a16="http://schemas.microsoft.com/office/drawing/2014/main" id="{30BE5A27-A407-4A14-A9BE-5866682C3C6B}"/>
              </a:ext>
            </a:extLst>
          </p:cNvPr>
          <p:cNvSpPr txBox="1">
            <a:spLocks/>
          </p:cNvSpPr>
          <p:nvPr/>
        </p:nvSpPr>
        <p:spPr>
          <a:xfrm>
            <a:off x="202919" y="73003"/>
            <a:ext cx="8712968"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１</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構想の推進 </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昨年度の取組結果</a:t>
            </a:r>
            <a:endParaRPr lang="ja-JP" altLang="en-US" sz="22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5077541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CB110735879EE44AC0DA5AE7D61CC8B" ma:contentTypeVersion="0" ma:contentTypeDescription="新しいドキュメントを作成します。" ma:contentTypeScope="" ma:versionID="52cf278b219930cbe3bdae6bc175c2bc">
  <xsd:schema xmlns:xsd="http://www.w3.org/2001/XMLSchema" xmlns:xs="http://www.w3.org/2001/XMLSchema" xmlns:p="http://schemas.microsoft.com/office/2006/metadata/properties" targetNamespace="http://schemas.microsoft.com/office/2006/metadata/properties" ma:root="true" ma:fieldsID="8c216975fa0084bb3f54c3fd858a610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2E238E-5187-4482-BE1B-2A3B132B829E}">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CD99F2F-664F-4A72-8D0A-9464752B6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12830</TotalTime>
  <Words>8850</Words>
  <Application>Microsoft Office PowerPoint</Application>
  <PresentationFormat>画面に合わせる (4:3)</PresentationFormat>
  <Paragraphs>1922</Paragraphs>
  <Slides>54</Slides>
  <Notes>27</Notes>
  <HiddenSlides>0</HiddenSlides>
  <MMClips>0</MMClips>
  <ScaleCrop>false</ScaleCrop>
  <HeadingPairs>
    <vt:vector size="4" baseType="variant">
      <vt:variant>
        <vt:lpstr>テーマ</vt:lpstr>
      </vt:variant>
      <vt:variant>
        <vt:i4>3</vt:i4>
      </vt:variant>
      <vt:variant>
        <vt:lpstr>スライド タイトル</vt:lpstr>
      </vt:variant>
      <vt:variant>
        <vt:i4>54</vt:i4>
      </vt:variant>
    </vt:vector>
  </HeadingPairs>
  <TitlesOfParts>
    <vt:vector size="57" baseType="lpstr">
      <vt:lpstr>Office ​​テーマ</vt:lpstr>
      <vt:lpstr>1_デザインの設定</vt:lpstr>
      <vt:lpstr>デザインの設定</vt:lpstr>
      <vt:lpstr>PowerPoint プレゼンテーション</vt:lpstr>
      <vt:lpstr>PowerPoint プレゼンテーション</vt:lpstr>
      <vt:lpstr>１　構想の推進 (1)基本的な考え方(全体概要)</vt:lpstr>
      <vt:lpstr>PowerPoint プレゼンテーション</vt:lpstr>
      <vt:lpstr>PowerPoint プレゼンテーション</vt:lpstr>
      <vt:lpstr>PowerPoint プレゼンテーション</vt:lpstr>
      <vt:lpstr>PowerPoint プレゼンテーション</vt:lpstr>
      <vt:lpstr>１　構想の推進 (1)基本的な考え方（病院関係者との一体的な取組）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取組実績と課題 (1) 病床機能報告　</vt:lpstr>
      <vt:lpstr>PowerPoint プレゼンテーション</vt:lpstr>
      <vt:lpstr>　　病棟ごとの診療実態の分析④</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久保　京子</cp:lastModifiedBy>
  <cp:revision>908</cp:revision>
  <cp:lastPrinted>2019-07-10T13:02:49Z</cp:lastPrinted>
  <dcterms:created xsi:type="dcterms:W3CDTF">2017-09-06T02:09:24Z</dcterms:created>
  <dcterms:modified xsi:type="dcterms:W3CDTF">2019-08-05T06:49:43Z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0x0101002CB110735879EE44AC0DA5AE7D61CC8B</vt:lpwstr>
  </property>
</Properties>
</file>