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75" d="100"/>
          <a:sy n="75" d="100"/>
        </p:scale>
        <p:origin x="1662" y="-175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2022/3/22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2022/3/22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pref.osaka.lg.jp/bunkazaihogo/maibun/tsudo_gensetsu.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68135"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9" name="正方形/長方形 38"/>
          <p:cNvSpPr/>
          <p:nvPr/>
        </p:nvSpPr>
        <p:spPr>
          <a:xfrm>
            <a:off x="166000" y="1993393"/>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213696" y="2846243"/>
            <a:ext cx="6466338"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182054"/>
              <a:ext cx="4888120" cy="389594"/>
              <a:chOff x="1605772" y="2148601"/>
              <a:chExt cx="4888120" cy="389594"/>
            </a:xfrm>
          </p:grpSpPr>
          <p:sp>
            <p:nvSpPr>
              <p:cNvPr id="59" name="テキスト ボックス 58"/>
              <p:cNvSpPr txBox="1"/>
              <p:nvPr/>
            </p:nvSpPr>
            <p:spPr>
              <a:xfrm>
                <a:off x="1605772" y="2149562"/>
                <a:ext cx="811601" cy="297519"/>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041307" y="2148601"/>
                <a:ext cx="811601" cy="388634"/>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４年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461973" y="2149421"/>
                <a:ext cx="811601" cy="388636"/>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３月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2917041" y="2149557"/>
                <a:ext cx="811601" cy="388637"/>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26</a:t>
                </a: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445915" y="2149557"/>
                <a:ext cx="811601" cy="388638"/>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３時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076389" y="2149557"/>
                <a:ext cx="1204792" cy="38863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０</a:t>
                </a:r>
                <a:r>
                  <a:rPr kumimoji="1" lang="en-US" altLang="ja-JP" sz="1600" b="1" dirty="0">
                    <a:latin typeface="メイリオ" panose="020B0604030504040204" pitchFamily="50" charset="-128"/>
                    <a:ea typeface="メイリオ" panose="020B0604030504040204" pitchFamily="50" charset="-128"/>
                  </a:rPr>
                  <a:t>0</a:t>
                </a: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289100" y="2149556"/>
                <a:ext cx="1204792" cy="388638"/>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00</a:t>
                </a: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4938115" y="2149557"/>
                <a:ext cx="811601" cy="388638"/>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15</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219118" y="2014735"/>
            <a:ext cx="6458043" cy="802590"/>
            <a:chOff x="205683" y="6601509"/>
            <a:chExt cx="6458043" cy="802590"/>
          </a:xfrm>
        </p:grpSpPr>
        <p:sp>
          <p:nvSpPr>
            <p:cNvPr id="114" name="角丸四角形 113"/>
            <p:cNvSpPr/>
            <p:nvPr/>
          </p:nvSpPr>
          <p:spPr>
            <a:xfrm>
              <a:off x="205683" y="6601509"/>
              <a:ext cx="1355487" cy="777995"/>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2" name="角丸四角形 111"/>
            <p:cNvSpPr/>
            <p:nvPr/>
          </p:nvSpPr>
          <p:spPr>
            <a:xfrm>
              <a:off x="1678208" y="6610034"/>
              <a:ext cx="4985518" cy="79406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grpSp>
      <p:grpSp>
        <p:nvGrpSpPr>
          <p:cNvPr id="116" name="グループ化 115"/>
          <p:cNvGrpSpPr/>
          <p:nvPr/>
        </p:nvGrpSpPr>
        <p:grpSpPr>
          <a:xfrm>
            <a:off x="21737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21737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240560" y="5549224"/>
            <a:ext cx="6434001" cy="479641"/>
            <a:chOff x="187777" y="9242148"/>
            <a:chExt cx="6434001" cy="559771"/>
          </a:xfrm>
        </p:grpSpPr>
        <p:grpSp>
          <p:nvGrpSpPr>
            <p:cNvPr id="126" name="グループ化 125"/>
            <p:cNvGrpSpPr/>
            <p:nvPr/>
          </p:nvGrpSpPr>
          <p:grpSpPr>
            <a:xfrm>
              <a:off x="187777" y="9242148"/>
              <a:ext cx="6434001" cy="559771"/>
              <a:chOff x="167650" y="3399045"/>
              <a:chExt cx="6434001" cy="588221"/>
            </a:xfrm>
          </p:grpSpPr>
          <p:sp>
            <p:nvSpPr>
              <p:cNvPr id="130" name="角丸四角形 129"/>
              <p:cNvSpPr/>
              <p:nvPr/>
            </p:nvSpPr>
            <p:spPr>
              <a:xfrm>
                <a:off x="167650" y="3407740"/>
                <a:ext cx="1373394"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5223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a:t>
              </a:r>
              <a:r>
                <a:rPr kumimoji="1" lang="ja-JP" altLang="en-US" sz="1000" dirty="0"/>
                <a:t>大声</a:t>
              </a:r>
              <a:r>
                <a:rPr kumimoji="1" lang="ja-JP" altLang="en-US" sz="1200" dirty="0"/>
                <a:t>なしと判断した理由や、大声を伴わないことを担保する具体的な対策を記載ください。）</a:t>
              </a:r>
            </a:p>
          </p:txBody>
        </p:sp>
      </p:grpSp>
      <p:grpSp>
        <p:nvGrpSpPr>
          <p:cNvPr id="142" name="グループ化 141"/>
          <p:cNvGrpSpPr/>
          <p:nvPr/>
        </p:nvGrpSpPr>
        <p:grpSpPr>
          <a:xfrm>
            <a:off x="22397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637549" y="1582031"/>
            <a:ext cx="5220451" cy="446276"/>
          </a:xfrm>
          <a:prstGeom prst="rect">
            <a:avLst/>
          </a:prstGeom>
          <a:noFill/>
          <a:ln>
            <a:noFill/>
          </a:ln>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津堂遺跡発掘調査現地説明会</a:t>
            </a:r>
            <a:endParaRPr kumimoji="1" lang="en-US" altLang="ja-JP" sz="1400" b="1" dirty="0">
              <a:latin typeface="メイリオ" panose="020B0604030504040204" pitchFamily="50" charset="-128"/>
              <a:ea typeface="メイリオ" panose="020B0604030504040204" pitchFamily="50" charset="-128"/>
            </a:endParaRPr>
          </a:p>
          <a:p>
            <a:r>
              <a:rPr kumimoji="1" lang="en-US" altLang="ja-JP" sz="900" b="1" dirty="0">
                <a:latin typeface="メイリオ" panose="020B0604030504040204" pitchFamily="50" charset="-128"/>
                <a:ea typeface="メイリオ" panose="020B0604030504040204" pitchFamily="50" charset="-128"/>
                <a:hlinkClick r:id="rId2"/>
              </a:rPr>
              <a:t>https://www.pref.osaka.lg.jp/bunkazaihogo/maibun/tsudo_gensetsu.html</a:t>
            </a:r>
            <a:r>
              <a:rPr kumimoji="1" lang="en-US" altLang="ja-JP" sz="900" b="1" dirty="0">
                <a:latin typeface="メイリオ" panose="020B0604030504040204" pitchFamily="50" charset="-128"/>
                <a:ea typeface="メイリオ" panose="020B0604030504040204" pitchFamily="50" charset="-128"/>
              </a:rPr>
              <a:t> </a:t>
            </a:r>
          </a:p>
        </p:txBody>
      </p:sp>
      <p:grpSp>
        <p:nvGrpSpPr>
          <p:cNvPr id="148" name="グループ化 147"/>
          <p:cNvGrpSpPr/>
          <p:nvPr/>
        </p:nvGrpSpPr>
        <p:grpSpPr>
          <a:xfrm>
            <a:off x="213696"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51" name="グループ化 150"/>
          <p:cNvGrpSpPr/>
          <p:nvPr/>
        </p:nvGrpSpPr>
        <p:grpSpPr>
          <a:xfrm>
            <a:off x="213696"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240559"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63836" y="6068497"/>
            <a:ext cx="17402" cy="1359477"/>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234267"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2555800" y="7771830"/>
              <a:ext cx="219270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約５００人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89" name="グループ化 88"/>
          <p:cNvGrpSpPr/>
          <p:nvPr/>
        </p:nvGrpSpPr>
        <p:grpSpPr>
          <a:xfrm>
            <a:off x="231578" y="7470649"/>
            <a:ext cx="6458043" cy="440256"/>
            <a:chOff x="180208" y="7267678"/>
            <a:chExt cx="6458043" cy="440256"/>
          </a:xfrm>
        </p:grpSpPr>
        <p:grpSp>
          <p:nvGrpSpPr>
            <p:cNvPr id="90" name="グループ化 89"/>
            <p:cNvGrpSpPr/>
            <p:nvPr/>
          </p:nvGrpSpPr>
          <p:grpSpPr>
            <a:xfrm>
              <a:off x="180208" y="7267678"/>
              <a:ext cx="6458043" cy="440256"/>
              <a:chOff x="185556" y="3407740"/>
              <a:chExt cx="6458043" cy="596262"/>
            </a:xfrm>
          </p:grpSpPr>
          <p:sp>
            <p:nvSpPr>
              <p:cNvPr id="92" name="角丸四角形 9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93" name="角丸四角形 92"/>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91" name="テキスト ボックス 90"/>
            <p:cNvSpPr txBox="1"/>
            <p:nvPr/>
          </p:nvSpPr>
          <p:spPr>
            <a:xfrm>
              <a:off x="2156602" y="7379171"/>
              <a:ext cx="2238586"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4" name="正方形/長方形 93"/>
          <p:cNvSpPr/>
          <p:nvPr/>
        </p:nvSpPr>
        <p:spPr>
          <a:xfrm>
            <a:off x="186114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4629597" y="7556742"/>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5042538" y="754476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751417" y="2253147"/>
            <a:ext cx="4435236" cy="338554"/>
          </a:xfrm>
          <a:prstGeom prst="rect">
            <a:avLst/>
          </a:prstGeom>
          <a:noFill/>
        </p:spPr>
        <p:txBody>
          <a:bodyPr wrap="square" rtlCol="0">
            <a:spAutoFit/>
          </a:bodyPr>
          <a:lstStyle/>
          <a:p>
            <a:r>
              <a:rPr kumimoji="1" lang="ja-JP" altLang="en-US" sz="1600" b="1" dirty="0"/>
              <a:t>大阪府教育庁文化財保護課</a:t>
            </a:r>
          </a:p>
        </p:txBody>
      </p:sp>
      <p:sp>
        <p:nvSpPr>
          <p:cNvPr id="87" name="テキスト ボックス 86"/>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第２版（令和４年１月版）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1720937" y="3649131"/>
            <a:ext cx="4435236" cy="338554"/>
          </a:xfrm>
          <a:prstGeom prst="rect">
            <a:avLst/>
          </a:prstGeom>
          <a:noFill/>
        </p:spPr>
        <p:txBody>
          <a:bodyPr wrap="square" rtlCol="0">
            <a:spAutoFit/>
          </a:bodyPr>
          <a:lstStyle/>
          <a:p>
            <a:r>
              <a:rPr kumimoji="1" lang="ja-JP" altLang="en-US" sz="1600" b="1" dirty="0"/>
              <a:t>津堂遺跡</a:t>
            </a:r>
          </a:p>
        </p:txBody>
      </p:sp>
      <p:sp>
        <p:nvSpPr>
          <p:cNvPr id="99" name="テキスト ボックス 98"/>
          <p:cNvSpPr txBox="1"/>
          <p:nvPr/>
        </p:nvSpPr>
        <p:spPr>
          <a:xfrm>
            <a:off x="1739225" y="4081947"/>
            <a:ext cx="4435236" cy="338554"/>
          </a:xfrm>
          <a:prstGeom prst="rect">
            <a:avLst/>
          </a:prstGeom>
          <a:noFill/>
        </p:spPr>
        <p:txBody>
          <a:bodyPr wrap="square" rtlCol="0">
            <a:spAutoFit/>
          </a:bodyPr>
          <a:lstStyle/>
          <a:p>
            <a:r>
              <a:rPr kumimoji="1" lang="ja-JP" altLang="en-US" sz="1600" b="1" dirty="0"/>
              <a:t>藤井寺市津堂四丁目</a:t>
            </a:r>
          </a:p>
        </p:txBody>
      </p:sp>
      <p:sp>
        <p:nvSpPr>
          <p:cNvPr id="100" name="テキスト ボックス 99"/>
          <p:cNvSpPr txBox="1"/>
          <p:nvPr/>
        </p:nvSpPr>
        <p:spPr>
          <a:xfrm>
            <a:off x="1745321" y="4587915"/>
            <a:ext cx="4435236" cy="338554"/>
          </a:xfrm>
          <a:prstGeom prst="rect">
            <a:avLst/>
          </a:prstGeom>
          <a:noFill/>
        </p:spPr>
        <p:txBody>
          <a:bodyPr wrap="square" rtlCol="0">
            <a:spAutoFit/>
          </a:bodyPr>
          <a:lstStyle/>
          <a:p>
            <a:r>
              <a:rPr kumimoji="1" lang="ja-JP" altLang="en-US" sz="1600" b="1" dirty="0"/>
              <a:t>大阪府教育庁文化財保護課</a:t>
            </a:r>
          </a:p>
        </p:txBody>
      </p:sp>
      <p:sp>
        <p:nvSpPr>
          <p:cNvPr id="101" name="テキスト ボックス 100"/>
          <p:cNvSpPr txBox="1"/>
          <p:nvPr/>
        </p:nvSpPr>
        <p:spPr>
          <a:xfrm>
            <a:off x="1745321" y="5039019"/>
            <a:ext cx="4435236" cy="523220"/>
          </a:xfrm>
          <a:prstGeom prst="rect">
            <a:avLst/>
          </a:prstGeom>
          <a:noFill/>
        </p:spPr>
        <p:txBody>
          <a:bodyPr wrap="square" rtlCol="0">
            <a:spAutoFit/>
          </a:bodyPr>
          <a:lstStyle/>
          <a:p>
            <a:r>
              <a:rPr kumimoji="1" lang="ja-JP" altLang="en-US" sz="1400" b="1" dirty="0"/>
              <a:t>堺市南区竹城台</a:t>
            </a:r>
            <a:r>
              <a:rPr kumimoji="1" lang="en-US" altLang="ja-JP" sz="1400" b="1" dirty="0"/>
              <a:t>3</a:t>
            </a:r>
            <a:r>
              <a:rPr kumimoji="1" lang="ja-JP" altLang="en-US" sz="1400" b="1" dirty="0"/>
              <a:t>－</a:t>
            </a:r>
            <a:r>
              <a:rPr kumimoji="1" lang="en-US" altLang="ja-JP" sz="1400" b="1" dirty="0"/>
              <a:t>21</a:t>
            </a:r>
            <a:r>
              <a:rPr kumimoji="1" lang="ja-JP" altLang="en-US" sz="1400" b="1" dirty="0"/>
              <a:t>－</a:t>
            </a:r>
            <a:r>
              <a:rPr kumimoji="1" lang="en-US" altLang="ja-JP" sz="1400" b="1" dirty="0"/>
              <a:t>4</a:t>
            </a:r>
          </a:p>
          <a:p>
            <a:r>
              <a:rPr kumimoji="1" lang="ja-JP" altLang="en-US" sz="1400" b="1" dirty="0"/>
              <a:t>大阪府教育庁文化財調査事務所</a:t>
            </a:r>
          </a:p>
        </p:txBody>
      </p:sp>
      <p:sp>
        <p:nvSpPr>
          <p:cNvPr id="102" name="テキスト ボックス 101"/>
          <p:cNvSpPr txBox="1"/>
          <p:nvPr/>
        </p:nvSpPr>
        <p:spPr>
          <a:xfrm>
            <a:off x="2641433" y="5666907"/>
            <a:ext cx="1747687" cy="307777"/>
          </a:xfrm>
          <a:prstGeom prst="rect">
            <a:avLst/>
          </a:prstGeom>
          <a:noFill/>
        </p:spPr>
        <p:txBody>
          <a:bodyPr wrap="square" rtlCol="0">
            <a:spAutoFit/>
          </a:bodyPr>
          <a:lstStyle/>
          <a:p>
            <a:r>
              <a:rPr kumimoji="1" lang="en-US" altLang="ja-JP" sz="1400" dirty="0"/>
              <a:t>072-291-7401</a:t>
            </a:r>
            <a:endParaRPr kumimoji="1" lang="ja-JP" altLang="en-US" sz="1400" dirty="0"/>
          </a:p>
        </p:txBody>
      </p:sp>
      <p:sp>
        <p:nvSpPr>
          <p:cNvPr id="103" name="テキスト ボックス 102"/>
          <p:cNvSpPr txBox="1"/>
          <p:nvPr/>
        </p:nvSpPr>
        <p:spPr>
          <a:xfrm>
            <a:off x="3974593" y="5758347"/>
            <a:ext cx="3297936" cy="276999"/>
          </a:xfrm>
          <a:prstGeom prst="rect">
            <a:avLst/>
          </a:prstGeom>
          <a:noFill/>
        </p:spPr>
        <p:txBody>
          <a:bodyPr wrap="square" rtlCol="0">
            <a:spAutoFit/>
          </a:bodyPr>
          <a:lstStyle/>
          <a:p>
            <a:r>
              <a:rPr kumimoji="1" lang="en-US" altLang="ja-JP" sz="1200" dirty="0"/>
              <a:t>bunkazaihogo-01@sbox.pref.osaka.lg.jp</a:t>
            </a:r>
            <a:endParaRPr kumimoji="1" lang="ja-JP" altLang="en-US" sz="1200" dirty="0"/>
          </a:p>
        </p:txBody>
      </p:sp>
      <p:sp>
        <p:nvSpPr>
          <p:cNvPr id="105" name="テキスト ボックス 104"/>
          <p:cNvSpPr txBox="1"/>
          <p:nvPr/>
        </p:nvSpPr>
        <p:spPr>
          <a:xfrm>
            <a:off x="4584191" y="7526187"/>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106" name="テキスト ボックス 105"/>
          <p:cNvSpPr txBox="1"/>
          <p:nvPr/>
        </p:nvSpPr>
        <p:spPr>
          <a:xfrm>
            <a:off x="1847087" y="6178971"/>
            <a:ext cx="694945" cy="338554"/>
          </a:xfrm>
          <a:prstGeom prst="rect">
            <a:avLst/>
          </a:prstGeom>
          <a:noFill/>
        </p:spPr>
        <p:txBody>
          <a:bodyPr wrap="square" rtlCol="0">
            <a:spAutoFit/>
          </a:bodyPr>
          <a:lstStyle/>
          <a:p>
            <a:r>
              <a:rPr kumimoji="1" lang="ja-JP" altLang="en-US" sz="1600" dirty="0"/>
              <a:t>✔</a:t>
            </a:r>
          </a:p>
        </p:txBody>
      </p:sp>
      <p:sp>
        <p:nvSpPr>
          <p:cNvPr id="107" name="テキスト ボックス 106"/>
          <p:cNvSpPr txBox="1"/>
          <p:nvPr/>
        </p:nvSpPr>
        <p:spPr>
          <a:xfrm>
            <a:off x="4005071" y="6898299"/>
            <a:ext cx="694945" cy="338554"/>
          </a:xfrm>
          <a:prstGeom prst="rect">
            <a:avLst/>
          </a:prstGeom>
          <a:noFill/>
        </p:spPr>
        <p:txBody>
          <a:bodyPr wrap="square" rtlCol="0">
            <a:spAutoFit/>
          </a:bodyPr>
          <a:lstStyle/>
          <a:p>
            <a:r>
              <a:rPr kumimoji="1" lang="ja-JP" altLang="en-US" sz="1600" dirty="0"/>
              <a:t>✔</a:t>
            </a:r>
          </a:p>
        </p:txBody>
      </p:sp>
      <p:sp>
        <p:nvSpPr>
          <p:cNvPr id="97" name="テキスト ボックス 96">
            <a:extLst>
              <a:ext uri="{FF2B5EF4-FFF2-40B4-BE49-F238E27FC236}">
                <a16:creationId xmlns:a16="http://schemas.microsoft.com/office/drawing/2014/main" id="{249D211E-0D16-41CB-8A7E-4715AB73BA79}"/>
              </a:ext>
            </a:extLst>
          </p:cNvPr>
          <p:cNvSpPr txBox="1"/>
          <p:nvPr/>
        </p:nvSpPr>
        <p:spPr>
          <a:xfrm>
            <a:off x="1739225" y="3208067"/>
            <a:ext cx="4435236" cy="338554"/>
          </a:xfrm>
          <a:prstGeom prst="rect">
            <a:avLst/>
          </a:prstGeom>
          <a:noFill/>
        </p:spPr>
        <p:txBody>
          <a:bodyPr wrap="square" rtlCol="0">
            <a:spAutoFit/>
          </a:bodyPr>
          <a:lstStyle/>
          <a:p>
            <a:r>
              <a:rPr kumimoji="1" lang="ja-JP" altLang="en-US" sz="1600" b="1" dirty="0"/>
              <a:t>受付１２時３０分から</a:t>
            </a: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第２版（令和４年１月版）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840991" y="3551595"/>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45" name="テキスト ボックス 44"/>
          <p:cNvSpPr txBox="1"/>
          <p:nvPr/>
        </p:nvSpPr>
        <p:spPr>
          <a:xfrm>
            <a:off x="1853183" y="5404779"/>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46" name="テキスト ボックス 45"/>
          <p:cNvSpPr txBox="1"/>
          <p:nvPr/>
        </p:nvSpPr>
        <p:spPr>
          <a:xfrm>
            <a:off x="1853183" y="6197259"/>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49" name="テキスト ボックス 48"/>
          <p:cNvSpPr txBox="1"/>
          <p:nvPr/>
        </p:nvSpPr>
        <p:spPr>
          <a:xfrm>
            <a:off x="1853183" y="7111659"/>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50" name="テキスト ボックス 49"/>
          <p:cNvSpPr txBox="1"/>
          <p:nvPr/>
        </p:nvSpPr>
        <p:spPr>
          <a:xfrm>
            <a:off x="1853183" y="7989483"/>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58" name="テキスト ボックス 57"/>
          <p:cNvSpPr txBox="1"/>
          <p:nvPr/>
        </p:nvSpPr>
        <p:spPr>
          <a:xfrm>
            <a:off x="1853183" y="8501547"/>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59" name="テキスト ボックス 58"/>
          <p:cNvSpPr txBox="1"/>
          <p:nvPr/>
        </p:nvSpPr>
        <p:spPr>
          <a:xfrm>
            <a:off x="1853183" y="9123339"/>
            <a:ext cx="694945" cy="338554"/>
          </a:xfrm>
          <a:prstGeom prst="rect">
            <a:avLst/>
          </a:prstGeom>
          <a:noFill/>
        </p:spPr>
        <p:txBody>
          <a:bodyPr wrap="square" rtlCol="0">
            <a:spAutoFit/>
          </a:bodyPr>
          <a:lstStyle/>
          <a:p>
            <a:r>
              <a:rPr kumimoji="1" lang="ja-JP" altLang="en-US" sz="1600"/>
              <a:t>✔</a:t>
            </a:r>
            <a:endParaRPr kumimoji="1" lang="ja-JP" altLang="en-US" sz="1600" dirty="0"/>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66000" y="234137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372483"/>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や大阪コロナ追跡システム等を活用した参加者の把握。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391487"/>
            <a:ext cx="6364718" cy="2779340"/>
            <a:chOff x="290460" y="2104771"/>
            <a:chExt cx="6364718" cy="2779340"/>
          </a:xfrm>
        </p:grpSpPr>
        <p:sp>
          <p:nvSpPr>
            <p:cNvPr id="46" name="角丸四角形 45"/>
            <p:cNvSpPr/>
            <p:nvPr/>
          </p:nvSpPr>
          <p:spPr>
            <a:xfrm>
              <a:off x="1661037" y="2158687"/>
              <a:ext cx="4945578" cy="264176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133926"/>
              <a:ext cx="1300216" cy="2582481"/>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0610" y="219147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104771"/>
              <a:ext cx="4281536" cy="502702"/>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59436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06479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2871181"/>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588322"/>
              <a:ext cx="4281536" cy="307777"/>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240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05944" y="3971041"/>
              <a:ext cx="4281536" cy="913070"/>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大阪府の要請に従った飲食・酒類提供の可否判断</a:t>
              </a:r>
              <a:r>
                <a:rPr kumimoji="1" lang="ja-JP" altLang="en-US" sz="1100" b="1" dirty="0">
                  <a:latin typeface="メイリオ" panose="020B0604030504040204" pitchFamily="50" charset="-128"/>
                  <a:ea typeface="メイリオ" panose="020B0604030504040204" pitchFamily="50" charset="-128"/>
                </a:rPr>
                <a:t>（提供する場合には飲酒に伴う大声等を防ぐ対策を検討。）。</a:t>
              </a:r>
              <a:endParaRPr kumimoji="1" lang="en-US" altLang="ja-JP" sz="1100" b="1" dirty="0">
                <a:latin typeface="メイリオ" panose="020B0604030504040204" pitchFamily="50" charset="-128"/>
                <a:ea typeface="メイリオ" panose="020B0604030504040204" pitchFamily="50" charset="-128"/>
              </a:endParaRPr>
            </a:p>
            <a:p>
              <a:pPr lvl="0">
                <a:lnSpc>
                  <a:spcPts val="1600"/>
                </a:lnSpc>
                <a:defRPr/>
              </a:pP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イベント開催時における大阪府の要請内容については、</a:t>
              </a:r>
              <a:r>
                <a:rPr kumimoji="1" lang="en-US" altLang="ja-JP" sz="1100" b="1" dirty="0">
                  <a:latin typeface="メイリオ" panose="020B0604030504040204" pitchFamily="50" charset="-128"/>
                  <a:ea typeface="メイリオ" panose="020B0604030504040204" pitchFamily="50" charset="-128"/>
                </a:rPr>
                <a:t>HP</a:t>
              </a:r>
              <a:r>
                <a:rPr kumimoji="1" lang="ja-JP" altLang="en-US" sz="1100" b="1" dirty="0">
                  <a:latin typeface="メイリオ" panose="020B0604030504040204" pitchFamily="50" charset="-128"/>
                  <a:ea typeface="メイリオ" panose="020B0604030504040204" pitchFamily="50" charset="-128"/>
                </a:rPr>
                <a:t>等で確認してください。</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第２版（令和４年１月版）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1915762" y="394452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テキスト ボックス 1"/>
          <p:cNvSpPr txBox="1"/>
          <p:nvPr/>
        </p:nvSpPr>
        <p:spPr>
          <a:xfrm>
            <a:off x="2357934" y="3807869"/>
            <a:ext cx="428153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飲食提供は業種別ガイドラインの遵守、同一テーブル</a:t>
            </a:r>
            <a:r>
              <a:rPr kumimoji="1" lang="en-US" altLang="ja-JP" sz="1400" b="1" dirty="0">
                <a:latin typeface="メイリオ" panose="020B0604030504040204" pitchFamily="50" charset="-128"/>
                <a:ea typeface="メイリオ" panose="020B0604030504040204" pitchFamily="50" charset="-128"/>
              </a:rPr>
              <a:t>4</a:t>
            </a:r>
            <a:r>
              <a:rPr kumimoji="1" lang="ja-JP" altLang="en-US" sz="1400" b="1" dirty="0">
                <a:latin typeface="メイリオ" panose="020B0604030504040204" pitchFamily="50" charset="-128"/>
                <a:ea typeface="メイリオ" panose="020B0604030504040204" pitchFamily="50" charset="-128"/>
              </a:rPr>
              <a:t>人以内など、業態に応じた感染防止策を講じる</a:t>
            </a:r>
          </a:p>
        </p:txBody>
      </p:sp>
      <p:sp>
        <p:nvSpPr>
          <p:cNvPr id="47" name="テキスト ボックス 46"/>
          <p:cNvSpPr txBox="1"/>
          <p:nvPr/>
        </p:nvSpPr>
        <p:spPr>
          <a:xfrm>
            <a:off x="1828799" y="5368203"/>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48" name="テキスト ボックス 47"/>
          <p:cNvSpPr txBox="1"/>
          <p:nvPr/>
        </p:nvSpPr>
        <p:spPr>
          <a:xfrm>
            <a:off x="1828799" y="6002187"/>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51" name="テキスト ボックス 50"/>
          <p:cNvSpPr txBox="1"/>
          <p:nvPr/>
        </p:nvSpPr>
        <p:spPr>
          <a:xfrm>
            <a:off x="1840991" y="6660555"/>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52" name="テキスト ボックス 51"/>
          <p:cNvSpPr txBox="1"/>
          <p:nvPr/>
        </p:nvSpPr>
        <p:spPr>
          <a:xfrm>
            <a:off x="1853183" y="7477419"/>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53" name="テキスト ボックス 52"/>
          <p:cNvSpPr txBox="1"/>
          <p:nvPr/>
        </p:nvSpPr>
        <p:spPr>
          <a:xfrm>
            <a:off x="1853183" y="8111403"/>
            <a:ext cx="694945" cy="338554"/>
          </a:xfrm>
          <a:prstGeom prst="rect">
            <a:avLst/>
          </a:prstGeom>
          <a:noFill/>
        </p:spPr>
        <p:txBody>
          <a:bodyPr wrap="square" rtlCol="0">
            <a:spAutoFit/>
          </a:bodyPr>
          <a:lstStyle/>
          <a:p>
            <a:r>
              <a:rPr kumimoji="1" lang="ja-JP" altLang="en-US" sz="1600"/>
              <a:t>✔</a:t>
            </a:r>
            <a:endParaRPr kumimoji="1" lang="ja-JP" altLang="en-US" sz="1600" dirty="0"/>
          </a:p>
        </p:txBody>
      </p:sp>
      <p:sp>
        <p:nvSpPr>
          <p:cNvPr id="54" name="テキスト ボックス 53"/>
          <p:cNvSpPr txBox="1"/>
          <p:nvPr/>
        </p:nvSpPr>
        <p:spPr>
          <a:xfrm>
            <a:off x="1859280" y="8867307"/>
            <a:ext cx="694945" cy="338554"/>
          </a:xfrm>
          <a:prstGeom prst="rect">
            <a:avLst/>
          </a:prstGeom>
          <a:noFill/>
        </p:spPr>
        <p:txBody>
          <a:bodyPr wrap="square" rtlCol="0">
            <a:spAutoFit/>
          </a:bodyPr>
          <a:lstStyle/>
          <a:p>
            <a:r>
              <a:rPr kumimoji="1" lang="ja-JP" altLang="en-US" sz="1600"/>
              <a:t>✔</a:t>
            </a:r>
            <a:endParaRPr kumimoji="1" lang="ja-JP" altLang="en-US" sz="1600" dirty="0"/>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3960</TotalTime>
  <Words>1174</Words>
  <Application>Microsoft Office PowerPoint</Application>
  <PresentationFormat>A4 210 x 297 mm</PresentationFormat>
  <Paragraphs>124</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岡田　賢</cp:lastModifiedBy>
  <cp:revision>585</cp:revision>
  <cp:lastPrinted>2022-01-26T23:42:32Z</cp:lastPrinted>
  <dcterms:created xsi:type="dcterms:W3CDTF">2021-06-21T06:44:25Z</dcterms:created>
  <dcterms:modified xsi:type="dcterms:W3CDTF">2022-03-21T15:36:42Z</dcterms:modified>
</cp:coreProperties>
</file>