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87" r:id="rId2"/>
  </p:sldIdLst>
  <p:sldSz cx="9144000" cy="6858000" type="screen4x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FF7C80"/>
    <a:srgbClr val="FF9933"/>
    <a:srgbClr val="FF6600"/>
    <a:srgbClr val="FF66FF"/>
    <a:srgbClr val="FFCC66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CAF9ED-07DC-4A11-8D7F-57B35C25682E}" styleName="中間スタイル 1 - アクセント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515" autoAdjust="0"/>
    <p:restoredTop sz="94660"/>
  </p:normalViewPr>
  <p:slideViewPr>
    <p:cSldViewPr snapToGrid="0">
      <p:cViewPr varScale="1">
        <p:scale>
          <a:sx n="86" d="100"/>
          <a:sy n="86" d="100"/>
        </p:scale>
        <p:origin x="134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9575" cy="498475"/>
          </a:xfrm>
          <a:prstGeom prst="rect">
            <a:avLst/>
          </a:prstGeom>
        </p:spPr>
        <p:txBody>
          <a:bodyPr vert="horz" lIns="91424" tIns="45712" rIns="91424" bIns="45712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40" y="0"/>
            <a:ext cx="2949575" cy="498475"/>
          </a:xfrm>
          <a:prstGeom prst="rect">
            <a:avLst/>
          </a:prstGeom>
        </p:spPr>
        <p:txBody>
          <a:bodyPr vert="horz" lIns="91424" tIns="45712" rIns="91424" bIns="45712" rtlCol="0"/>
          <a:lstStyle>
            <a:lvl1pPr algn="r">
              <a:defRPr sz="1200"/>
            </a:lvl1pPr>
          </a:lstStyle>
          <a:p>
            <a:fld id="{08C4AC70-E373-47F2-8F6F-B558C67835AC}" type="datetimeFigureOut">
              <a:rPr kumimoji="1" lang="ja-JP" altLang="en-US" smtClean="0"/>
              <a:t>2023/1/27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8400" y="1243013"/>
            <a:ext cx="447040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4" tIns="45712" rIns="91424" bIns="45712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40"/>
            <a:ext cx="5445125" cy="3913187"/>
          </a:xfrm>
          <a:prstGeom prst="rect">
            <a:avLst/>
          </a:prstGeom>
        </p:spPr>
        <p:txBody>
          <a:bodyPr vert="horz" lIns="91424" tIns="45712" rIns="91424" bIns="45712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440865"/>
            <a:ext cx="2949575" cy="498475"/>
          </a:xfrm>
          <a:prstGeom prst="rect">
            <a:avLst/>
          </a:prstGeom>
        </p:spPr>
        <p:txBody>
          <a:bodyPr vert="horz" lIns="91424" tIns="45712" rIns="91424" bIns="45712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40" y="9440865"/>
            <a:ext cx="2949575" cy="498475"/>
          </a:xfrm>
          <a:prstGeom prst="rect">
            <a:avLst/>
          </a:prstGeom>
        </p:spPr>
        <p:txBody>
          <a:bodyPr vert="horz" lIns="91424" tIns="45712" rIns="91424" bIns="45712" rtlCol="0" anchor="b"/>
          <a:lstStyle>
            <a:lvl1pPr algn="r">
              <a:defRPr sz="1200"/>
            </a:lvl1pPr>
          </a:lstStyle>
          <a:p>
            <a:fld id="{583606D2-E58A-471D-AB72-36FC4925F4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29150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57121">
              <a:defRPr/>
            </a:pPr>
            <a:fld id="{B88060F4-37FE-452E-86B0-3CF0967DADAA}" type="slidenum">
              <a:rPr kumimoji="1" lang="ja-JP" altLang="en-US">
                <a:solidFill>
                  <a:prstClr val="black"/>
                </a:solidFill>
                <a:latin typeface="游ゴシック" panose="020F0502020204030204"/>
                <a:ea typeface="游ゴシック" panose="020B0400000000000000" pitchFamily="50" charset="-128"/>
              </a:rPr>
              <a:pPr defTabSz="457121">
                <a:defRPr/>
              </a:pPr>
              <a:t>1</a:t>
            </a:fld>
            <a:endParaRPr kumimoji="1" lang="ja-JP" altLang="en-US">
              <a:solidFill>
                <a:prstClr val="black"/>
              </a:solidFill>
              <a:latin typeface="游ゴシック" panose="020F0502020204030204"/>
              <a:ea typeface="游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862655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EF28F-7634-40A3-90FD-72BEB8BFFE08}" type="datetime1">
              <a:rPr kumimoji="1" lang="ja-JP" altLang="en-US" smtClean="0"/>
              <a:t>2023/1/27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D6083-0AE8-4E32-9670-495E9ABAE2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47244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C82F9-8A91-4C92-BB00-2EDF629997F4}" type="datetime1">
              <a:rPr kumimoji="1" lang="ja-JP" altLang="en-US" smtClean="0"/>
              <a:t>2023/1/27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D6083-0AE8-4E32-9670-495E9ABAE2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45410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80141-FE05-4E84-88B0-A68072065269}" type="datetime1">
              <a:rPr kumimoji="1" lang="ja-JP" altLang="en-US" smtClean="0"/>
              <a:t>2023/1/27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D6083-0AE8-4E32-9670-495E9ABAE2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84888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C926B-ED52-4F0D-8C45-2C6D84FA5F10}" type="datetime1">
              <a:rPr kumimoji="1" lang="ja-JP" altLang="en-US" smtClean="0"/>
              <a:t>2023/1/27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D6083-0AE8-4E32-9670-495E9ABAE2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66555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FB14B-3F47-4B7E-AAA0-1F52EA4D35C7}" type="datetime1">
              <a:rPr kumimoji="1" lang="ja-JP" altLang="en-US" smtClean="0"/>
              <a:t>2023/1/27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D6083-0AE8-4E32-9670-495E9ABAE2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08932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E8A97-83CD-4C37-A42E-D8280A247BFC}" type="datetime1">
              <a:rPr kumimoji="1" lang="ja-JP" altLang="en-US" smtClean="0"/>
              <a:t>2023/1/27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D6083-0AE8-4E32-9670-495E9ABAE2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49733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2976C-D1E4-4FEA-89D7-317819D1001F}" type="datetime1">
              <a:rPr kumimoji="1" lang="ja-JP" altLang="en-US" smtClean="0"/>
              <a:t>2023/1/27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D6083-0AE8-4E32-9670-495E9ABAE2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94626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05E9-DEAF-4EDA-9500-F9C3800187EC}" type="datetime1">
              <a:rPr kumimoji="1" lang="ja-JP" altLang="en-US" smtClean="0"/>
              <a:t>2023/1/27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D6083-0AE8-4E32-9670-495E9ABAE2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4527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D8FC8-6DD7-401F-AB37-B62DCA2726EB}" type="datetime1">
              <a:rPr kumimoji="1" lang="ja-JP" altLang="en-US" smtClean="0"/>
              <a:t>2023/1/27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D6083-0AE8-4E32-9670-495E9ABAE2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62583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43056-C90D-4572-91A8-5748CB2A7C12}" type="datetime1">
              <a:rPr kumimoji="1" lang="ja-JP" altLang="en-US" smtClean="0"/>
              <a:t>2023/1/27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D6083-0AE8-4E32-9670-495E9ABAE2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8270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7807D-5AD9-45E3-9A52-D93599F8FF40}" type="datetime1">
              <a:rPr kumimoji="1" lang="ja-JP" altLang="en-US" smtClean="0"/>
              <a:t>2023/1/27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D6083-0AE8-4E32-9670-495E9ABAE2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03856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59EFE7-6597-450A-AF8D-4F39541BAC5E}" type="datetime1">
              <a:rPr kumimoji="1" lang="ja-JP" altLang="en-US" smtClean="0"/>
              <a:t>2023/1/27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CD6083-0AE8-4E32-9670-495E9ABAE26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85746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正方形/長方形 49"/>
          <p:cNvSpPr/>
          <p:nvPr/>
        </p:nvSpPr>
        <p:spPr>
          <a:xfrm>
            <a:off x="60478" y="6104800"/>
            <a:ext cx="8947725" cy="66582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 UI"/>
              <a:ea typeface="Meiryo UI"/>
              <a:cs typeface="+mn-cs"/>
            </a:endParaRPr>
          </a:p>
        </p:txBody>
      </p:sp>
      <p:sp>
        <p:nvSpPr>
          <p:cNvPr id="49" name="楕円 48"/>
          <p:cNvSpPr/>
          <p:nvPr/>
        </p:nvSpPr>
        <p:spPr>
          <a:xfrm>
            <a:off x="63216" y="5972392"/>
            <a:ext cx="1838640" cy="303599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 UI"/>
              <a:ea typeface="Meiryo UI"/>
              <a:cs typeface="+mn-cs"/>
            </a:endParaRPr>
          </a:p>
        </p:txBody>
      </p:sp>
      <p:sp>
        <p:nvSpPr>
          <p:cNvPr id="74" name="正方形/長方形 73"/>
          <p:cNvSpPr/>
          <p:nvPr/>
        </p:nvSpPr>
        <p:spPr>
          <a:xfrm>
            <a:off x="56314" y="805615"/>
            <a:ext cx="8947725" cy="12084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 UI"/>
              <a:ea typeface="Meiryo UI"/>
              <a:cs typeface="+mn-cs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214919" y="175231"/>
            <a:ext cx="2329731" cy="3189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tIns="36000" rIns="36000" bIns="36000" rtlCol="0" anchor="ctr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部活動指導員配置事業費</a:t>
            </a:r>
            <a:endParaRPr kumimoji="1" lang="ja-JP" altLang="en-US" sz="1600" b="1" i="0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Meiryo UI"/>
              <a:ea typeface="Meiryo UI"/>
              <a:cs typeface="+mn-cs"/>
            </a:endParaRPr>
          </a:p>
        </p:txBody>
      </p:sp>
      <p:grpSp>
        <p:nvGrpSpPr>
          <p:cNvPr id="3" name="グループ化 2"/>
          <p:cNvGrpSpPr/>
          <p:nvPr/>
        </p:nvGrpSpPr>
        <p:grpSpPr>
          <a:xfrm>
            <a:off x="44959" y="628432"/>
            <a:ext cx="4825219" cy="338554"/>
            <a:chOff x="-16001" y="658912"/>
            <a:chExt cx="4825219" cy="338554"/>
          </a:xfrm>
        </p:grpSpPr>
        <p:sp>
          <p:nvSpPr>
            <p:cNvPr id="69" name="楕円 68"/>
            <p:cNvSpPr/>
            <p:nvPr/>
          </p:nvSpPr>
          <p:spPr>
            <a:xfrm>
              <a:off x="-16001" y="703760"/>
              <a:ext cx="4825219" cy="255415"/>
            </a:xfrm>
            <a:prstGeom prst="ellipse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/>
                <a:ea typeface="Meiryo UI"/>
                <a:cs typeface="+mn-cs"/>
              </a:endParaRPr>
            </a:p>
          </p:txBody>
        </p:sp>
        <p:sp>
          <p:nvSpPr>
            <p:cNvPr id="14" name="テキスト ボックス 13"/>
            <p:cNvSpPr txBox="1"/>
            <p:nvPr/>
          </p:nvSpPr>
          <p:spPr>
            <a:xfrm>
              <a:off x="123172" y="658912"/>
              <a:ext cx="441116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/>
                  <a:ea typeface="Meiryo UI"/>
                  <a:cs typeface="+mn-cs"/>
                </a:rPr>
                <a:t>１．部活動大阪モデル導入の背景と課題への対応</a:t>
              </a:r>
            </a:p>
          </p:txBody>
        </p:sp>
      </p:grpSp>
      <p:sp>
        <p:nvSpPr>
          <p:cNvPr id="41" name="テキスト ボックス 40"/>
          <p:cNvSpPr txBox="1"/>
          <p:nvPr/>
        </p:nvSpPr>
        <p:spPr>
          <a:xfrm>
            <a:off x="93709" y="938120"/>
            <a:ext cx="4224373" cy="688256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◆　少子化による生徒数の減少に伴い、部活動に加入する生徒が減少</a:t>
            </a:r>
            <a:endParaRPr kumimoji="1" lang="en-US" altLang="ja-JP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/>
              <a:ea typeface="Meiryo UI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　▶　このため、部員数が少ない部活が増加傾向</a:t>
            </a:r>
            <a:endParaRPr kumimoji="1" lang="en-US" altLang="ja-JP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/>
              <a:ea typeface="Meiryo UI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　▶　</a:t>
            </a:r>
            <a:r>
              <a:rPr kumimoji="1" lang="ja-JP" altLang="en-US" sz="1100" b="0" i="0" u="none" strike="noStrike" kern="1200" cap="none" spc="-3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交流の機会が減少し、部活動がもつ</a:t>
            </a:r>
            <a:r>
              <a:rPr kumimoji="1" lang="ja-JP" alt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教育的意義が損なわれる可能性</a:t>
            </a:r>
            <a:endParaRPr kumimoji="1" lang="en-US" altLang="ja-JP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/>
              <a:ea typeface="Meiryo UI"/>
              <a:cs typeface="+mn-cs"/>
            </a:endParaRPr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93709" y="1514966"/>
            <a:ext cx="3604119" cy="459797"/>
          </a:xfrm>
          <a:prstGeom prst="rect">
            <a:avLst/>
          </a:prstGeom>
          <a:noFill/>
        </p:spPr>
        <p:txBody>
          <a:bodyPr wrap="none" lIns="36000" tIns="36000" rIns="36000" bIns="36000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◆　教員の時間外勤務の主な要因として、部活動指導業務</a:t>
            </a:r>
            <a:endParaRPr kumimoji="1" lang="en-US" altLang="ja-JP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/>
              <a:ea typeface="Meiryo UI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◆　専門的な技術指導ができない教員は心理的な負担も増加</a:t>
            </a:r>
            <a:endParaRPr kumimoji="1" lang="en-US" altLang="ja-JP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/>
              <a:ea typeface="Meiryo UI"/>
              <a:cs typeface="+mn-cs"/>
            </a:endParaRPr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5131708" y="1125463"/>
            <a:ext cx="3527175" cy="919089"/>
          </a:xfrm>
          <a:prstGeom prst="rect">
            <a:avLst/>
          </a:prstGeom>
          <a:noFill/>
        </p:spPr>
        <p:txBody>
          <a:bodyPr wrap="none" lIns="36000" tIns="36000" rIns="36000" bIns="36000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部活動の「学びの場」としての教育的意義に鑑み、</a:t>
            </a:r>
            <a:endParaRPr kumimoji="1" lang="en-US" altLang="ja-JP" sz="11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/>
              <a:ea typeface="Meiryo UI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　</a:t>
            </a:r>
            <a:r>
              <a:rPr kumimoji="1" lang="ja-JP" alt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▶</a:t>
            </a:r>
            <a:r>
              <a:rPr kumimoji="1" lang="ja-JP" alt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　少人数の部活動の活性化</a:t>
            </a:r>
            <a:r>
              <a:rPr kumimoji="1" lang="en-US" altLang="ja-JP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/>
            </a:r>
            <a:br>
              <a:rPr kumimoji="1" lang="en-US" altLang="ja-JP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</a:br>
            <a:r>
              <a:rPr kumimoji="1" lang="en-US" altLang="ja-JP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  </a:t>
            </a:r>
            <a:r>
              <a:rPr kumimoji="1" lang="ja-JP" altLang="en-US" sz="1100" dirty="0">
                <a:solidFill>
                  <a:prstClr val="black"/>
                </a:solidFill>
                <a:latin typeface="Meiryo UI"/>
                <a:ea typeface="Meiryo UI"/>
              </a:rPr>
              <a:t>▶</a:t>
            </a:r>
            <a:r>
              <a:rPr kumimoji="1" lang="ja-JP" alt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　生徒同士、生徒と指導者等との多様な交流の場を確保</a:t>
            </a:r>
            <a:endParaRPr kumimoji="1" lang="en-US" altLang="ja-JP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/>
              <a:ea typeface="Meiryo UI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持続可能な部活動運営を行うため、</a:t>
            </a:r>
            <a:endParaRPr kumimoji="1" lang="en-US" altLang="ja-JP" sz="11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/>
              <a:ea typeface="Meiryo UI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　</a:t>
            </a:r>
            <a:r>
              <a:rPr kumimoji="1" lang="ja-JP" alt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▶</a:t>
            </a:r>
            <a:r>
              <a:rPr kumimoji="1" lang="ja-JP" alt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　部活動に携わる教員の負担を軽減</a:t>
            </a:r>
            <a:endParaRPr kumimoji="1" lang="en-US" altLang="ja-JP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/>
              <a:ea typeface="Meiryo UI"/>
              <a:cs typeface="+mn-cs"/>
            </a:endParaRPr>
          </a:p>
        </p:txBody>
      </p:sp>
      <p:sp>
        <p:nvSpPr>
          <p:cNvPr id="47" name="正方形/長方形 46">
            <a:extLst>
              <a:ext uri="{FF2B5EF4-FFF2-40B4-BE49-F238E27FC236}">
                <a16:creationId xmlns:a16="http://schemas.microsoft.com/office/drawing/2014/main" id="{41DA577F-B963-8D86-2E1B-69E67AB1E53C}"/>
              </a:ext>
            </a:extLst>
          </p:cNvPr>
          <p:cNvSpPr/>
          <p:nvPr/>
        </p:nvSpPr>
        <p:spPr>
          <a:xfrm>
            <a:off x="4892631" y="778830"/>
            <a:ext cx="2960384" cy="411257"/>
          </a:xfrm>
          <a:prstGeom prst="rect">
            <a:avLst/>
          </a:prstGeom>
          <a:noFill/>
          <a:ln w="38100" cmpd="sng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36000" tIns="36000" rIns="36000" bIns="36000" rtlCol="0" anchor="ctr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100" dirty="0">
                <a:solidFill>
                  <a:prstClr val="black"/>
                </a:solidFill>
                <a:latin typeface="Meiryo UI"/>
                <a:ea typeface="Meiryo UI"/>
              </a:rPr>
              <a:t>♦</a:t>
            </a:r>
            <a:r>
              <a:rPr kumimoji="1" lang="ja-JP" alt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　</a:t>
            </a:r>
            <a:r>
              <a:rPr kumimoji="1" lang="ja-JP" altLang="en-US" sz="11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複数校による</a:t>
            </a:r>
            <a:r>
              <a:rPr kumimoji="1" lang="ja-JP" altLang="en-US" sz="11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部活動の合同実施を促進</a:t>
            </a:r>
            <a:r>
              <a:rPr kumimoji="1" lang="en-US" altLang="ja-JP" sz="11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/>
            </a:r>
            <a:br>
              <a:rPr kumimoji="1" lang="en-US" altLang="ja-JP" sz="11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</a:br>
            <a:r>
              <a:rPr kumimoji="1" lang="ja-JP" altLang="en-US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　　（大阪府独自の取組み「部活動大阪モデル」）</a:t>
            </a:r>
            <a:endParaRPr kumimoji="1" lang="en-US" altLang="ja-JP" sz="11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/>
              <a:ea typeface="Meiryo UI"/>
              <a:cs typeface="+mn-cs"/>
            </a:endParaRPr>
          </a:p>
        </p:txBody>
      </p:sp>
      <p:sp>
        <p:nvSpPr>
          <p:cNvPr id="8" name="二等辺三角形 7"/>
          <p:cNvSpPr/>
          <p:nvPr/>
        </p:nvSpPr>
        <p:spPr>
          <a:xfrm rot="5400000">
            <a:off x="4155988" y="1365355"/>
            <a:ext cx="852299" cy="232806"/>
          </a:xfrm>
          <a:prstGeom prst="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 UI"/>
              <a:ea typeface="Meiryo UI"/>
              <a:cs typeface="+mn-cs"/>
            </a:endParaRPr>
          </a:p>
        </p:txBody>
      </p:sp>
      <p:cxnSp>
        <p:nvCxnSpPr>
          <p:cNvPr id="78" name="直線コネクタ 77"/>
          <p:cNvCxnSpPr/>
          <p:nvPr/>
        </p:nvCxnSpPr>
        <p:spPr>
          <a:xfrm>
            <a:off x="-16001" y="637692"/>
            <a:ext cx="8949600" cy="0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9" name="角丸四角形 5"/>
          <p:cNvSpPr>
            <a:spLocks noChangeArrowheads="1"/>
          </p:cNvSpPr>
          <p:nvPr/>
        </p:nvSpPr>
        <p:spPr bwMode="auto">
          <a:xfrm>
            <a:off x="5196777" y="49484"/>
            <a:ext cx="3600030" cy="53436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 vert="horz" wrap="square" lIns="108000" tIns="36000" rIns="36000" bIns="36000" numCol="1" anchor="ctr" anchorCtr="0" compatLnSpc="1">
            <a:prstTxWarp prst="textNoShape">
              <a:avLst/>
            </a:prstTxWarp>
            <a:spAutoFit/>
          </a:bodyPr>
          <a:lstStyle/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ja-JP" altLang="ja-JP" sz="10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GｺﾞｼｯｸM" panose="020B0609000000000000" pitchFamily="49" charset="-128"/>
                <a:ea typeface="HGｺﾞｼｯｸM" panose="020B0609000000000000" pitchFamily="49" charset="-128"/>
                <a:cs typeface="ＭＳ Ｐゴシック" panose="020B0600070205080204" pitchFamily="50" charset="-128"/>
              </a:rPr>
              <a:t>部長復活要求額 ： </a:t>
            </a:r>
            <a:r>
              <a:rPr kumimoji="0" lang="en-US" altLang="ja-JP" sz="1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GｺﾞｼｯｸM" panose="020B0609000000000000" pitchFamily="49" charset="-128"/>
                <a:ea typeface="HGｺﾞｼｯｸM" panose="020B0609000000000000" pitchFamily="49" charset="-128"/>
                <a:cs typeface="ＭＳ Ｐゴシック" panose="020B0600070205080204" pitchFamily="50" charset="-128"/>
              </a:rPr>
              <a:t>223,361</a:t>
            </a:r>
            <a:r>
              <a:rPr kumimoji="0" lang="ja-JP" altLang="en-US" sz="1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GｺﾞｼｯｸM" panose="020B0609000000000000" pitchFamily="49" charset="-128"/>
                <a:ea typeface="HGｺﾞｼｯｸM" panose="020B0609000000000000" pitchFamily="49" charset="-128"/>
                <a:cs typeface="ＭＳ Ｐゴシック" panose="020B0600070205080204" pitchFamily="50" charset="-128"/>
              </a:rPr>
              <a:t>千円</a:t>
            </a:r>
            <a:r>
              <a:rPr kumimoji="0" lang="ja-JP" altLang="en-US" sz="10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GｺﾞｼｯｸM" panose="020B0609000000000000" pitchFamily="49" charset="-128"/>
                <a:ea typeface="HGｺﾞｼｯｸM" panose="020B0609000000000000" pitchFamily="49" charset="-128"/>
                <a:cs typeface="ＭＳ Ｐゴシック" panose="020B0600070205080204" pitchFamily="50" charset="-128"/>
              </a:rPr>
              <a:t>（一般財源</a:t>
            </a:r>
            <a:r>
              <a:rPr kumimoji="0" lang="ja-JP" altLang="en-US" sz="1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GｺﾞｼｯｸM" panose="020B0609000000000000" pitchFamily="49" charset="-128"/>
                <a:ea typeface="HGｺﾞｼｯｸM" panose="020B0609000000000000" pitchFamily="49" charset="-128"/>
                <a:cs typeface="ＭＳ Ｐゴシック" panose="020B0600070205080204" pitchFamily="50" charset="-128"/>
              </a:rPr>
              <a:t>：</a:t>
            </a:r>
            <a:r>
              <a:rPr lang="en-US" altLang="ja-JP" sz="1000" dirty="0" smtClean="0">
                <a:latin typeface="HGｺﾞｼｯｸM" panose="020B0609000000000000" pitchFamily="49" charset="-128"/>
                <a:ea typeface="HGｺﾞｼｯｸM" panose="020B0609000000000000" pitchFamily="49" charset="-128"/>
                <a:cs typeface="ＭＳ Ｐゴシック" panose="020B0600070205080204" pitchFamily="50" charset="-128"/>
              </a:rPr>
              <a:t>223,361</a:t>
            </a:r>
            <a:r>
              <a:rPr lang="ja-JP" altLang="en-US" sz="1000" dirty="0">
                <a:latin typeface="HGｺﾞｼｯｸM" panose="020B0609000000000000" pitchFamily="49" charset="-128"/>
                <a:ea typeface="HGｺﾞｼｯｸM" panose="020B0609000000000000" pitchFamily="49" charset="-128"/>
                <a:cs typeface="ＭＳ Ｐゴシック" panose="020B0600070205080204" pitchFamily="50" charset="-128"/>
              </a:rPr>
              <a:t>千円）</a:t>
            </a:r>
            <a:endParaRPr kumimoji="0" lang="en-US" altLang="ja-JP" sz="1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GｺﾞｼｯｸM" panose="020B0609000000000000" pitchFamily="49" charset="-128"/>
              <a:ea typeface="HGｺﾞｼｯｸM" panose="020B0609000000000000" pitchFamily="49" charset="-128"/>
              <a:cs typeface="ＭＳ Ｐゴシック" panose="020B0600070205080204" pitchFamily="50" charset="-128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GｺﾞｼｯｸM" panose="020B0609000000000000" pitchFamily="49" charset="-128"/>
                <a:ea typeface="HGｺﾞｼｯｸM" panose="020B0609000000000000" pitchFamily="49" charset="-128"/>
                <a:cs typeface="ＭＳ Ｐゴシック" panose="020B0600070205080204" pitchFamily="50" charset="-128"/>
              </a:rPr>
              <a:t>財務</a:t>
            </a:r>
            <a:r>
              <a:rPr kumimoji="0" lang="ja-JP" altLang="en-US" sz="10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GｺﾞｼｯｸM" panose="020B0609000000000000" pitchFamily="49" charset="-128"/>
                <a:ea typeface="HGｺﾞｼｯｸM" panose="020B0609000000000000" pitchFamily="49" charset="-128"/>
                <a:cs typeface="ＭＳ Ｐゴシック" panose="020B0600070205080204" pitchFamily="50" charset="-128"/>
              </a:rPr>
              <a:t>部長内示額 </a:t>
            </a:r>
            <a:r>
              <a:rPr kumimoji="0" lang="ja-JP" altLang="en-US" sz="1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GｺﾞｼｯｸM" panose="020B0609000000000000" pitchFamily="49" charset="-128"/>
                <a:ea typeface="HGｺﾞｼｯｸM" panose="020B0609000000000000" pitchFamily="49" charset="-128"/>
                <a:cs typeface="ＭＳ Ｐゴシック" panose="020B0600070205080204" pitchFamily="50" charset="-128"/>
              </a:rPr>
              <a:t>：　</a:t>
            </a:r>
            <a:r>
              <a:rPr kumimoji="0" lang="en-US" altLang="ja-JP" sz="1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GｺﾞｼｯｸM" panose="020B0609000000000000" pitchFamily="49" charset="-128"/>
                <a:ea typeface="HGｺﾞｼｯｸM" panose="020B0609000000000000" pitchFamily="49" charset="-128"/>
                <a:cs typeface="ＭＳ Ｐゴシック" panose="020B0600070205080204" pitchFamily="50" charset="-128"/>
              </a:rPr>
              <a:t>75,033</a:t>
            </a:r>
            <a:r>
              <a:rPr kumimoji="0" lang="ja-JP" altLang="en-US" sz="1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GｺﾞｼｯｸM" panose="020B0609000000000000" pitchFamily="49" charset="-128"/>
                <a:ea typeface="HGｺﾞｼｯｸM" panose="020B0609000000000000" pitchFamily="49" charset="-128"/>
                <a:cs typeface="ＭＳ Ｐゴシック" panose="020B0600070205080204" pitchFamily="50" charset="-128"/>
              </a:rPr>
              <a:t>千円</a:t>
            </a:r>
            <a:r>
              <a:rPr kumimoji="0" lang="ja-JP" altLang="en-US" sz="10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HGｺﾞｼｯｸM" panose="020B0609000000000000" pitchFamily="49" charset="-128"/>
                <a:ea typeface="HGｺﾞｼｯｸM" panose="020B0609000000000000" pitchFamily="49" charset="-128"/>
                <a:cs typeface="ＭＳ Ｐゴシック" panose="020B0600070205080204" pitchFamily="50" charset="-128"/>
              </a:rPr>
              <a:t>（一般財源</a:t>
            </a:r>
            <a:r>
              <a:rPr kumimoji="0" lang="ja-JP" altLang="en-US" sz="1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GｺﾞｼｯｸM" panose="020B0609000000000000" pitchFamily="49" charset="-128"/>
                <a:ea typeface="HGｺﾞｼｯｸM" panose="020B0609000000000000" pitchFamily="49" charset="-128"/>
                <a:cs typeface="ＭＳ Ｐゴシック" panose="020B0600070205080204" pitchFamily="50" charset="-128"/>
              </a:rPr>
              <a:t>：</a:t>
            </a:r>
            <a:r>
              <a:rPr kumimoji="0" lang="ja-JP" altLang="en-US" sz="10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HGｺﾞｼｯｸM" panose="020B0609000000000000" pitchFamily="49" charset="-128"/>
                <a:ea typeface="HGｺﾞｼｯｸM" panose="020B0609000000000000" pitchFamily="49" charset="-128"/>
                <a:cs typeface="ＭＳ Ｐゴシック" panose="020B0600070205080204" pitchFamily="50" charset="-128"/>
              </a:rPr>
              <a:t> </a:t>
            </a:r>
            <a:r>
              <a:rPr kumimoji="0" lang="en-US" altLang="ja-JP" sz="1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GｺﾞｼｯｸM" panose="020B0609000000000000" pitchFamily="49" charset="-128"/>
                <a:ea typeface="HGｺﾞｼｯｸM" panose="020B0609000000000000" pitchFamily="49" charset="-128"/>
                <a:cs typeface="ＭＳ Ｐゴシック" panose="020B0600070205080204" pitchFamily="50" charset="-128"/>
              </a:rPr>
              <a:t>69,033</a:t>
            </a:r>
            <a:r>
              <a:rPr kumimoji="0" lang="ja-JP" altLang="en-US" sz="1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GｺﾞｼｯｸM" panose="020B0609000000000000" pitchFamily="49" charset="-128"/>
                <a:ea typeface="HGｺﾞｼｯｸM" panose="020B0609000000000000" pitchFamily="49" charset="-128"/>
                <a:cs typeface="ＭＳ Ｐゴシック" panose="020B0600070205080204" pitchFamily="50" charset="-128"/>
              </a:rPr>
              <a:t>千円）</a:t>
            </a:r>
            <a:endParaRPr kumimoji="0" lang="en-US" altLang="ja-JP" sz="1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GｺﾞｼｯｸM" panose="020B0609000000000000" pitchFamily="49" charset="-128"/>
              <a:ea typeface="HGｺﾞｼｯｸM" panose="020B0609000000000000" pitchFamily="49" charset="-128"/>
              <a:cs typeface="ＭＳ Ｐゴシック" panose="020B0600070205080204" pitchFamily="50" charset="-128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GｺﾞｼｯｸM" panose="020B0609000000000000" pitchFamily="49" charset="-128"/>
                <a:ea typeface="HGｺﾞｼｯｸM" panose="020B0609000000000000" pitchFamily="49" charset="-128"/>
                <a:cs typeface="ＭＳ Ｐゴシック" panose="020B0600070205080204" pitchFamily="50" charset="-128"/>
              </a:rPr>
              <a:t>知事復活要求額 ： </a:t>
            </a:r>
            <a:r>
              <a:rPr lang="en-US" altLang="ja-JP" sz="1000" dirty="0" smtClean="0">
                <a:latin typeface="HGｺﾞｼｯｸM" panose="020B0609000000000000" pitchFamily="49" charset="-128"/>
                <a:ea typeface="HGｺﾞｼｯｸM" panose="020B0609000000000000" pitchFamily="49" charset="-128"/>
                <a:cs typeface="ＭＳ Ｐゴシック" panose="020B0600070205080204" pitchFamily="50" charset="-128"/>
              </a:rPr>
              <a:t>131,299</a:t>
            </a:r>
            <a:r>
              <a:rPr kumimoji="0" lang="ja-JP" altLang="en-US" sz="1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GｺﾞｼｯｸM" panose="020B0609000000000000" pitchFamily="49" charset="-128"/>
                <a:ea typeface="HGｺﾞｼｯｸM" panose="020B0609000000000000" pitchFamily="49" charset="-128"/>
                <a:cs typeface="ＭＳ Ｐゴシック" panose="020B0600070205080204" pitchFamily="50" charset="-128"/>
              </a:rPr>
              <a:t>千円（一般財源：</a:t>
            </a:r>
            <a:r>
              <a:rPr lang="en-US" altLang="ja-JP" sz="1000" dirty="0" smtClean="0">
                <a:latin typeface="HGｺﾞｼｯｸM" panose="020B0609000000000000" pitchFamily="49" charset="-128"/>
                <a:ea typeface="HGｺﾞｼｯｸM" panose="020B0609000000000000" pitchFamily="49" charset="-128"/>
                <a:cs typeface="ＭＳ Ｐゴシック" panose="020B0600070205080204" pitchFamily="50" charset="-128"/>
              </a:rPr>
              <a:t>131,299</a:t>
            </a:r>
            <a:r>
              <a:rPr kumimoji="0" lang="ja-JP" altLang="en-US" sz="1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GｺﾞｼｯｸM" panose="020B0609000000000000" pitchFamily="49" charset="-128"/>
                <a:ea typeface="HGｺﾞｼｯｸM" panose="020B0609000000000000" pitchFamily="49" charset="-128"/>
                <a:cs typeface="ＭＳ Ｐゴシック" panose="020B0600070205080204" pitchFamily="50" charset="-128"/>
              </a:rPr>
              <a:t>千円）</a:t>
            </a:r>
            <a:r>
              <a:rPr lang="ja-JP" altLang="en-US" sz="1000" dirty="0" smtClean="0">
                <a:latin typeface="HGｺﾞｼｯｸM" panose="020B0609000000000000" pitchFamily="49" charset="-128"/>
                <a:ea typeface="HGｺﾞｼｯｸM" panose="020B0609000000000000" pitchFamily="49" charset="-128"/>
                <a:cs typeface="ＭＳ Ｐゴシック" panose="020B0600070205080204" pitchFamily="50" charset="-128"/>
              </a:rPr>
              <a:t>　</a:t>
            </a:r>
            <a:endParaRPr kumimoji="1" lang="ja-JP" altLang="en-US" sz="1000" dirty="0">
              <a:solidFill>
                <a:prstClr val="black"/>
              </a:solidFill>
              <a:latin typeface="HGｺﾞｼｯｸM" panose="020B0609000000000000" pitchFamily="49" charset="-128"/>
              <a:ea typeface="HGｺﾞｼｯｸM" panose="020B0609000000000000" pitchFamily="49" charset="-128"/>
            </a:endParaRPr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146032" y="5941902"/>
            <a:ext cx="150179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1" dirty="0">
                <a:solidFill>
                  <a:prstClr val="black"/>
                </a:solidFill>
                <a:latin typeface="Meiryo UI"/>
                <a:ea typeface="Meiryo UI"/>
              </a:rPr>
              <a:t>３</a:t>
            </a:r>
            <a:r>
              <a:rPr kumimoji="1" lang="ja-JP" altLang="en-US" sz="1600" b="1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．</a:t>
            </a:r>
            <a:r>
              <a:rPr kumimoji="1" lang="ja-JP" alt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施策効果</a:t>
            </a:r>
            <a:endParaRPr kumimoji="1" lang="ja-JP" altLang="en-US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/>
              <a:ea typeface="Meiryo UI"/>
              <a:cs typeface="+mn-cs"/>
            </a:endParaRP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91791" y="6283059"/>
            <a:ext cx="87050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>
                <a:solidFill>
                  <a:prstClr val="black"/>
                </a:solidFill>
                <a:latin typeface="Meiryo UI"/>
                <a:ea typeface="Meiryo UI"/>
              </a:rPr>
              <a:t>◆</a:t>
            </a:r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少子化が進展する中でも、部活動の教育的意義を保障し、充実した部活動が継続できる。</a:t>
            </a:r>
            <a:endParaRPr kumimoji="1"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200" dirty="0">
                <a:solidFill>
                  <a:prstClr val="black"/>
                </a:solidFill>
                <a:latin typeface="Meiryo UI"/>
                <a:ea typeface="Meiryo UI"/>
              </a:rPr>
              <a:t>◆教員の部活動指導時間の削減と心理的負担の軽減により、働き方改革の推進につながる。</a:t>
            </a:r>
            <a:endParaRPr kumimoji="1" lang="en-US" altLang="ja-JP" sz="1200" dirty="0">
              <a:solidFill>
                <a:prstClr val="black"/>
              </a:solidFill>
              <a:latin typeface="Meiryo UI"/>
              <a:ea typeface="Meiryo UI"/>
            </a:endParaRPr>
          </a:p>
        </p:txBody>
      </p:sp>
      <p:graphicFrame>
        <p:nvGraphicFramePr>
          <p:cNvPr id="40" name="表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2180154"/>
              </p:ext>
            </p:extLst>
          </p:nvPr>
        </p:nvGraphicFramePr>
        <p:xfrm>
          <a:off x="67518" y="2152232"/>
          <a:ext cx="8936520" cy="379958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75432">
                  <a:extLst>
                    <a:ext uri="{9D8B030D-6E8A-4147-A177-3AD203B41FA5}">
                      <a16:colId xmlns:a16="http://schemas.microsoft.com/office/drawing/2014/main" val="1634043805"/>
                    </a:ext>
                  </a:extLst>
                </a:gridCol>
                <a:gridCol w="3209925">
                  <a:extLst>
                    <a:ext uri="{9D8B030D-6E8A-4147-A177-3AD203B41FA5}">
                      <a16:colId xmlns:a16="http://schemas.microsoft.com/office/drawing/2014/main" val="1347318557"/>
                    </a:ext>
                  </a:extLst>
                </a:gridCol>
                <a:gridCol w="5051163">
                  <a:extLst>
                    <a:ext uri="{9D8B030D-6E8A-4147-A177-3AD203B41FA5}">
                      <a16:colId xmlns:a16="http://schemas.microsoft.com/office/drawing/2014/main" val="2253819866"/>
                    </a:ext>
                  </a:extLst>
                </a:gridCol>
              </a:tblGrid>
              <a:tr h="152818"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財務部の考え方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教育庁の考え方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06155392"/>
                  </a:ext>
                </a:extLst>
              </a:tr>
              <a:tr h="341101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専門的</a:t>
                      </a:r>
                      <a:endParaRPr kumimoji="1" lang="en-US" altLang="ja-JP" sz="12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指導者</a:t>
                      </a:r>
                      <a:endParaRPr kumimoji="1" lang="en-US" altLang="ja-JP" sz="12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拡充の</a:t>
                      </a:r>
                      <a:endParaRPr kumimoji="1" lang="en-US" altLang="ja-JP" sz="12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必要性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100" dirty="0" smtClean="0">
                        <a:solidFill>
                          <a:schemeClr val="tx1"/>
                        </a:solidFill>
                        <a:latin typeface="Meiryo UI"/>
                        <a:ea typeface="Meiryo UI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100" dirty="0" smtClean="0">
                        <a:solidFill>
                          <a:schemeClr val="tx1"/>
                        </a:solidFill>
                        <a:latin typeface="Meiryo UI"/>
                        <a:ea typeface="Meiryo UI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100" dirty="0" smtClean="0">
                        <a:solidFill>
                          <a:schemeClr val="tx1"/>
                        </a:solidFill>
                        <a:latin typeface="Meiryo UI"/>
                        <a:ea typeface="Meiryo UI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100" dirty="0" smtClean="0">
                        <a:solidFill>
                          <a:schemeClr val="tx1"/>
                        </a:solidFill>
                        <a:latin typeface="Meiryo UI"/>
                        <a:ea typeface="Meiryo UI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100" dirty="0" smtClean="0">
                        <a:solidFill>
                          <a:schemeClr val="tx1"/>
                        </a:solidFill>
                        <a:latin typeface="Meiryo UI"/>
                        <a:ea typeface="Meiryo UI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100" dirty="0" smtClean="0">
                        <a:solidFill>
                          <a:schemeClr val="tx1"/>
                        </a:solidFill>
                        <a:latin typeface="Meiryo UI"/>
                        <a:ea typeface="Meiryo UI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100" dirty="0" smtClean="0">
                        <a:solidFill>
                          <a:schemeClr val="tx1"/>
                        </a:solidFill>
                        <a:latin typeface="Meiryo UI"/>
                        <a:ea typeface="Meiryo UI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100" dirty="0" smtClean="0">
                        <a:solidFill>
                          <a:schemeClr val="tx1"/>
                        </a:solidFill>
                        <a:latin typeface="Meiryo UI"/>
                        <a:ea typeface="Meiryo UI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100" dirty="0" smtClean="0">
                        <a:solidFill>
                          <a:schemeClr val="tx1"/>
                        </a:solidFill>
                        <a:latin typeface="Meiryo UI"/>
                        <a:ea typeface="Meiryo UI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000" dirty="0" smtClean="0">
                        <a:solidFill>
                          <a:schemeClr val="tx1"/>
                        </a:solidFill>
                        <a:latin typeface="Meiryo UI"/>
                        <a:ea typeface="Meiryo UI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  <a:latin typeface="Meiryo UI"/>
                          <a:ea typeface="Meiryo UI"/>
                        </a:rPr>
                        <a:t>○合同で実施するだけで、顧問</a:t>
                      </a:r>
                      <a:r>
                        <a:rPr kumimoji="1" lang="en-US" altLang="ja-JP" sz="1000" dirty="0" smtClean="0">
                          <a:solidFill>
                            <a:schemeClr val="tx1"/>
                          </a:solidFill>
                          <a:latin typeface="Meiryo UI"/>
                          <a:ea typeface="Meiryo UI"/>
                        </a:rPr>
                        <a:t>1</a:t>
                      </a:r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  <a:latin typeface="Meiryo UI"/>
                          <a:ea typeface="Meiryo UI"/>
                        </a:rPr>
                        <a:t>人あたりの事業費及</a:t>
                      </a:r>
                      <a:endParaRPr kumimoji="1" lang="en-US" altLang="ja-JP" sz="1000" dirty="0" smtClean="0">
                        <a:solidFill>
                          <a:schemeClr val="tx1"/>
                        </a:solidFill>
                        <a:latin typeface="Meiryo UI"/>
                        <a:ea typeface="Meiryo UI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baseline="0" dirty="0" smtClean="0">
                          <a:solidFill>
                            <a:schemeClr val="tx1"/>
                          </a:solidFill>
                          <a:latin typeface="Meiryo UI"/>
                          <a:ea typeface="Meiryo UI"/>
                        </a:rPr>
                        <a:t>   </a:t>
                      </a:r>
                      <a:r>
                        <a:rPr kumimoji="1" lang="ja-JP" altLang="en-US" sz="1000" dirty="0" err="1" smtClean="0">
                          <a:solidFill>
                            <a:schemeClr val="tx1"/>
                          </a:solidFill>
                          <a:latin typeface="Meiryo UI"/>
                          <a:ea typeface="Meiryo UI"/>
                        </a:rPr>
                        <a:t>び</a:t>
                      </a:r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  <a:latin typeface="Meiryo UI"/>
                          <a:ea typeface="Meiryo UI"/>
                        </a:rPr>
                        <a:t>部活動指導に要する</a:t>
                      </a:r>
                      <a:r>
                        <a:rPr kumimoji="1" lang="ja-JP" altLang="en-US" sz="1000" baseline="0" dirty="0" smtClean="0">
                          <a:solidFill>
                            <a:schemeClr val="tx1"/>
                          </a:solidFill>
                          <a:latin typeface="Meiryo UI"/>
                          <a:ea typeface="Meiryo UI"/>
                        </a:rPr>
                        <a:t>時間に</a:t>
                      </a:r>
                      <a:r>
                        <a:rPr kumimoji="1" lang="ja-JP" altLang="en-US" sz="1000" b="1" baseline="0" dirty="0" smtClean="0">
                          <a:solidFill>
                            <a:schemeClr val="tx1"/>
                          </a:solidFill>
                          <a:latin typeface="Meiryo UI"/>
                          <a:ea typeface="Meiryo UI"/>
                        </a:rPr>
                        <a:t>改革効果</a:t>
                      </a:r>
                      <a:r>
                        <a:rPr kumimoji="1" lang="ja-JP" altLang="en-US" sz="1000" baseline="0" dirty="0" smtClean="0">
                          <a:solidFill>
                            <a:schemeClr val="tx1"/>
                          </a:solidFill>
                          <a:latin typeface="Meiryo UI"/>
                          <a:ea typeface="Meiryo UI"/>
                        </a:rPr>
                        <a:t>が生まれる。</a:t>
                      </a:r>
                      <a:endParaRPr kumimoji="1" lang="en-US" altLang="ja-JP" sz="1000" dirty="0" smtClean="0">
                        <a:solidFill>
                          <a:schemeClr val="tx1"/>
                        </a:solidFill>
                        <a:latin typeface="Meiryo UI"/>
                        <a:ea typeface="Meiryo UI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  <a:latin typeface="Meiryo UI"/>
                          <a:ea typeface="Meiryo UI"/>
                        </a:rPr>
                        <a:t>○専門的指導の充実については、部活動の合同実施</a:t>
                      </a:r>
                      <a:endParaRPr kumimoji="1" lang="en-US" altLang="ja-JP" sz="1000" dirty="0" smtClean="0">
                        <a:solidFill>
                          <a:schemeClr val="tx1"/>
                        </a:solidFill>
                        <a:latin typeface="Meiryo UI"/>
                        <a:ea typeface="Meiryo UI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chemeClr val="tx1"/>
                          </a:solidFill>
                          <a:latin typeface="Meiryo UI"/>
                          <a:ea typeface="Meiryo UI"/>
                        </a:rPr>
                        <a:t>   </a:t>
                      </a:r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  <a:latin typeface="Meiryo UI"/>
                          <a:ea typeface="Meiryo UI"/>
                        </a:rPr>
                        <a:t>により発生する</a:t>
                      </a:r>
                      <a:r>
                        <a:rPr kumimoji="1" lang="ja-JP" altLang="en-US" sz="1000" b="1" dirty="0" smtClean="0">
                          <a:solidFill>
                            <a:schemeClr val="tx1"/>
                          </a:solidFill>
                          <a:latin typeface="Meiryo UI"/>
                          <a:ea typeface="Meiryo UI"/>
                        </a:rPr>
                        <a:t>改革効果</a:t>
                      </a:r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  <a:latin typeface="Meiryo UI"/>
                          <a:ea typeface="Meiryo UI"/>
                        </a:rPr>
                        <a:t>の範囲内で行うことが妥当。</a:t>
                      </a:r>
                      <a:endParaRPr kumimoji="1" lang="en-US" altLang="ja-JP" sz="1000" dirty="0" smtClean="0">
                        <a:solidFill>
                          <a:schemeClr val="tx1"/>
                        </a:solidFill>
                        <a:latin typeface="Meiryo UI"/>
                        <a:ea typeface="Meiryo UI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  <a:latin typeface="Meiryo UI"/>
                          <a:ea typeface="Meiryo UI"/>
                        </a:rPr>
                        <a:t>○改革効果以上に外部人材の配置を要求するならば、</a:t>
                      </a:r>
                      <a:endParaRPr kumimoji="1" lang="en-US" altLang="ja-JP" sz="1000" dirty="0" smtClean="0">
                        <a:solidFill>
                          <a:schemeClr val="tx1"/>
                        </a:solidFill>
                        <a:latin typeface="Meiryo UI"/>
                        <a:ea typeface="Meiryo UI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00" dirty="0" smtClean="0">
                          <a:solidFill>
                            <a:schemeClr val="tx1"/>
                          </a:solidFill>
                          <a:latin typeface="Meiryo UI"/>
                          <a:ea typeface="Meiryo UI"/>
                        </a:rPr>
                        <a:t>   </a:t>
                      </a:r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  <a:latin typeface="Meiryo UI"/>
                          <a:ea typeface="Meiryo UI"/>
                        </a:rPr>
                        <a:t>財源を捻出すべき。</a:t>
                      </a:r>
                      <a:endParaRPr kumimoji="1" lang="en-US" altLang="ja-JP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Meiryo UI"/>
                        <a:ea typeface="Meiryo UI"/>
                        <a:cs typeface="+mn-cs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eiryo UI"/>
                          <a:ea typeface="Meiryo UI"/>
                          <a:cs typeface="+mn-cs"/>
                        </a:rPr>
                        <a:t>⇒前年度既定予算内の査定</a:t>
                      </a:r>
                      <a:endParaRPr kumimoji="1" lang="en-US" altLang="ja-JP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Meiryo UI"/>
                        <a:ea typeface="Meiryo UI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100" b="1" dirty="0" smtClean="0">
                        <a:latin typeface="Meiryo UI"/>
                        <a:ea typeface="Meiryo UI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100" b="1" dirty="0" smtClean="0">
                        <a:latin typeface="Meiryo UI"/>
                        <a:ea typeface="Meiryo UI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100" b="1" dirty="0" smtClean="0">
                        <a:latin typeface="Meiryo UI"/>
                        <a:ea typeface="Meiryo UI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100" b="1" dirty="0" smtClean="0">
                        <a:latin typeface="Meiryo UI"/>
                        <a:ea typeface="Meiryo UI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100" b="1" dirty="0" smtClean="0">
                        <a:latin typeface="Meiryo UI"/>
                        <a:ea typeface="Meiryo UI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100" b="1" dirty="0" smtClean="0">
                        <a:latin typeface="Meiryo UI"/>
                        <a:ea typeface="Meiryo UI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100" b="1" dirty="0" smtClean="0">
                        <a:latin typeface="Meiryo UI"/>
                        <a:ea typeface="Meiryo UI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100" baseline="0" noProof="0" dirty="0" smtClean="0">
                        <a:solidFill>
                          <a:schemeClr val="tx1"/>
                        </a:solidFill>
                        <a:latin typeface="Meiryo UI"/>
                        <a:ea typeface="Meiryo UI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baseline="0" noProof="0" dirty="0" smtClean="0">
                          <a:solidFill>
                            <a:schemeClr val="tx1"/>
                          </a:solidFill>
                          <a:latin typeface="Meiryo UI"/>
                          <a:ea typeface="Meiryo UI"/>
                        </a:rPr>
                        <a:t>【</a:t>
                      </a:r>
                      <a:r>
                        <a:rPr kumimoji="1" lang="ja-JP" altLang="en-US" sz="1100" baseline="0" noProof="0" dirty="0" smtClean="0">
                          <a:solidFill>
                            <a:schemeClr val="tx1"/>
                          </a:solidFill>
                          <a:latin typeface="Meiryo UI"/>
                          <a:ea typeface="Meiryo UI"/>
                        </a:rPr>
                        <a:t>専門的指導者配置の必要性</a:t>
                      </a:r>
                      <a:r>
                        <a:rPr kumimoji="1" lang="en-US" altLang="ja-JP" sz="1100" baseline="0" noProof="0" dirty="0" smtClean="0">
                          <a:solidFill>
                            <a:schemeClr val="tx1"/>
                          </a:solidFill>
                          <a:latin typeface="Meiryo UI"/>
                          <a:ea typeface="Meiryo UI"/>
                        </a:rPr>
                        <a:t>】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baseline="0" noProof="0" dirty="0" smtClean="0">
                          <a:solidFill>
                            <a:schemeClr val="tx1"/>
                          </a:solidFill>
                          <a:latin typeface="Meiryo UI"/>
                          <a:ea typeface="Meiryo UI"/>
                        </a:rPr>
                        <a:t>《</a:t>
                      </a:r>
                      <a:r>
                        <a:rPr kumimoji="1" lang="ja-JP" altLang="en-US" sz="1100" baseline="0" noProof="0" dirty="0" smtClean="0">
                          <a:solidFill>
                            <a:schemeClr val="tx1"/>
                          </a:solidFill>
                          <a:latin typeface="Meiryo UI"/>
                          <a:ea typeface="Meiryo UI"/>
                        </a:rPr>
                        <a:t>ケース①</a:t>
                      </a:r>
                      <a:r>
                        <a:rPr kumimoji="1" lang="en-US" altLang="ja-JP" sz="1100" baseline="0" noProof="0" dirty="0" smtClean="0">
                          <a:solidFill>
                            <a:schemeClr val="tx1"/>
                          </a:solidFill>
                          <a:latin typeface="Meiryo UI"/>
                          <a:ea typeface="Meiryo UI"/>
                        </a:rPr>
                        <a:t>》</a:t>
                      </a:r>
                      <a:r>
                        <a:rPr kumimoji="1" lang="ja-JP" altLang="en-US" sz="1100" baseline="0" noProof="0" dirty="0" smtClean="0">
                          <a:solidFill>
                            <a:schemeClr val="tx1"/>
                          </a:solidFill>
                          <a:latin typeface="Meiryo UI"/>
                          <a:ea typeface="Meiryo UI"/>
                        </a:rPr>
                        <a:t>専門的指導者配置の必要はない。</a:t>
                      </a:r>
                      <a:endParaRPr kumimoji="1" lang="en-US" altLang="ja-JP" sz="1100" baseline="0" noProof="0" dirty="0" smtClean="0">
                        <a:solidFill>
                          <a:schemeClr val="tx1"/>
                        </a:solidFill>
                        <a:latin typeface="Meiryo UI"/>
                        <a:ea typeface="Meiryo UI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b="1" baseline="0" noProof="0" dirty="0" smtClean="0">
                          <a:solidFill>
                            <a:schemeClr val="tx1"/>
                          </a:solidFill>
                          <a:latin typeface="Meiryo UI"/>
                          <a:ea typeface="Meiryo UI"/>
                        </a:rPr>
                        <a:t>《</a:t>
                      </a:r>
                      <a:r>
                        <a:rPr kumimoji="1" lang="ja-JP" altLang="en-US" sz="1100" b="1" baseline="0" noProof="0" dirty="0" smtClean="0">
                          <a:solidFill>
                            <a:schemeClr val="tx1"/>
                          </a:solidFill>
                          <a:latin typeface="Meiryo UI"/>
                          <a:ea typeface="Meiryo UI"/>
                        </a:rPr>
                        <a:t>ケース②</a:t>
                      </a:r>
                      <a:r>
                        <a:rPr kumimoji="1" lang="en-US" altLang="ja-JP" sz="1100" b="1" baseline="0" noProof="0" dirty="0" smtClean="0">
                          <a:solidFill>
                            <a:schemeClr val="tx1"/>
                          </a:solidFill>
                          <a:latin typeface="Meiryo UI"/>
                          <a:ea typeface="Meiryo UI"/>
                        </a:rPr>
                        <a:t>》</a:t>
                      </a:r>
                      <a:r>
                        <a:rPr kumimoji="1" lang="ja-JP" altLang="en-US" sz="1100" b="1" baseline="0" noProof="0" dirty="0" smtClean="0">
                          <a:solidFill>
                            <a:schemeClr val="tx1"/>
                          </a:solidFill>
                          <a:latin typeface="Meiryo UI"/>
                          <a:ea typeface="Meiryo UI"/>
                        </a:rPr>
                        <a:t>指導する生徒数が多くなり、専門性を有する顧問教員に負担が偏ってしま</a:t>
                      </a:r>
                      <a:endParaRPr kumimoji="1" lang="en-US" altLang="ja-JP" sz="1100" b="1" baseline="0" noProof="0" dirty="0" smtClean="0">
                        <a:solidFill>
                          <a:schemeClr val="tx1"/>
                        </a:solidFill>
                        <a:latin typeface="Meiryo UI"/>
                        <a:ea typeface="Meiryo UI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1" baseline="0" noProof="0" dirty="0" smtClean="0">
                          <a:solidFill>
                            <a:schemeClr val="tx1"/>
                          </a:solidFill>
                          <a:latin typeface="Meiryo UI"/>
                          <a:ea typeface="Meiryo UI"/>
                        </a:rPr>
                        <a:t>　　　　　　　うため、外部指導者の配置が必要。</a:t>
                      </a:r>
                      <a:endParaRPr kumimoji="1" lang="en-US" altLang="ja-JP" sz="1100" b="1" baseline="0" noProof="0" dirty="0" smtClean="0">
                        <a:solidFill>
                          <a:schemeClr val="tx1"/>
                        </a:solidFill>
                        <a:latin typeface="Meiryo UI"/>
                        <a:ea typeface="Meiryo UI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b="1" baseline="0" noProof="0" dirty="0" smtClean="0">
                          <a:solidFill>
                            <a:schemeClr val="tx1"/>
                          </a:solidFill>
                          <a:latin typeface="Meiryo UI"/>
                          <a:ea typeface="Meiryo UI"/>
                        </a:rPr>
                        <a:t>《</a:t>
                      </a:r>
                      <a:r>
                        <a:rPr kumimoji="1" lang="ja-JP" altLang="en-US" sz="1100" b="1" baseline="0" noProof="0" dirty="0" smtClean="0">
                          <a:solidFill>
                            <a:schemeClr val="tx1"/>
                          </a:solidFill>
                          <a:latin typeface="Meiryo UI"/>
                          <a:ea typeface="Meiryo UI"/>
                        </a:rPr>
                        <a:t>ケース③</a:t>
                      </a:r>
                      <a:r>
                        <a:rPr kumimoji="1" lang="en-US" altLang="ja-JP" sz="1100" b="1" baseline="0" noProof="0" dirty="0" smtClean="0">
                          <a:solidFill>
                            <a:schemeClr val="tx1"/>
                          </a:solidFill>
                          <a:latin typeface="Meiryo UI"/>
                          <a:ea typeface="Meiryo UI"/>
                        </a:rPr>
                        <a:t>》</a:t>
                      </a:r>
                      <a:r>
                        <a:rPr kumimoji="1" lang="ja-JP" altLang="en-US" sz="1100" b="1" baseline="0" noProof="0" dirty="0" smtClean="0">
                          <a:solidFill>
                            <a:schemeClr val="tx1"/>
                          </a:solidFill>
                          <a:latin typeface="Meiryo UI"/>
                          <a:ea typeface="Meiryo UI"/>
                        </a:rPr>
                        <a:t>専門性を有する顧問教員がおらず、十分な技術指導ができないため、部活</a:t>
                      </a:r>
                      <a:endParaRPr kumimoji="1" lang="en-US" altLang="ja-JP" sz="1100" b="1" baseline="0" noProof="0" dirty="0" smtClean="0">
                        <a:solidFill>
                          <a:schemeClr val="tx1"/>
                        </a:solidFill>
                        <a:latin typeface="Meiryo UI"/>
                        <a:ea typeface="Meiryo UI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1" baseline="0" noProof="0" dirty="0" smtClean="0">
                          <a:solidFill>
                            <a:schemeClr val="tx1"/>
                          </a:solidFill>
                          <a:latin typeface="Meiryo UI"/>
                          <a:ea typeface="Meiryo UI"/>
                        </a:rPr>
                        <a:t>　　　　　　　動指導員の配置が必要。</a:t>
                      </a:r>
                      <a:endParaRPr kumimoji="1" lang="en-US" altLang="ja-JP" sz="1100" b="1" baseline="0" noProof="0" dirty="0" smtClean="0">
                        <a:solidFill>
                          <a:schemeClr val="tx1"/>
                        </a:solidFill>
                        <a:latin typeface="Meiryo UI"/>
                        <a:ea typeface="Meiryo UI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100" b="1" baseline="0" noProof="0" dirty="0" smtClean="0">
                        <a:solidFill>
                          <a:schemeClr val="tx1"/>
                        </a:solidFill>
                        <a:latin typeface="Meiryo UI"/>
                        <a:ea typeface="Meiryo UI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0" baseline="0" noProof="0" dirty="0" smtClean="0">
                          <a:solidFill>
                            <a:schemeClr val="tx1"/>
                          </a:solidFill>
                          <a:latin typeface="Meiryo UI"/>
                          <a:ea typeface="Meiryo UI"/>
                        </a:rPr>
                        <a:t>➡合同部活動における働き方改革及び、部活動の教育的意義の保障のためには、</a:t>
                      </a:r>
                      <a:endParaRPr kumimoji="1" lang="en-US" altLang="ja-JP" sz="1100" b="0" baseline="0" noProof="0" dirty="0" smtClean="0">
                        <a:solidFill>
                          <a:schemeClr val="tx1"/>
                        </a:solidFill>
                        <a:latin typeface="Meiryo UI"/>
                        <a:ea typeface="Meiryo UI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0" baseline="0" noProof="0" dirty="0" smtClean="0">
                          <a:solidFill>
                            <a:schemeClr val="tx1"/>
                          </a:solidFill>
                          <a:latin typeface="Meiryo UI"/>
                          <a:ea typeface="Meiryo UI"/>
                        </a:rPr>
                        <a:t>   ペアリングした部活動の状況により専門的指導者の配置が不可欠。</a:t>
                      </a:r>
                      <a:endParaRPr kumimoji="1" lang="en-US" altLang="ja-JP" sz="1100" b="0" baseline="0" noProof="0" dirty="0" smtClean="0">
                        <a:solidFill>
                          <a:schemeClr val="tx1"/>
                        </a:solidFill>
                        <a:latin typeface="Meiryo UI"/>
                        <a:ea typeface="Meiryo UI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4889958"/>
                  </a:ext>
                </a:extLst>
              </a:tr>
            </a:tbl>
          </a:graphicData>
        </a:graphic>
      </p:graphicFrame>
      <p:graphicFrame>
        <p:nvGraphicFramePr>
          <p:cNvPr id="35" name="表 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4487509"/>
              </p:ext>
            </p:extLst>
          </p:nvPr>
        </p:nvGraphicFramePr>
        <p:xfrm>
          <a:off x="3989461" y="2687768"/>
          <a:ext cx="4944137" cy="1036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13419">
                  <a:extLst>
                    <a:ext uri="{9D8B030D-6E8A-4147-A177-3AD203B41FA5}">
                      <a16:colId xmlns:a16="http://schemas.microsoft.com/office/drawing/2014/main" val="1679467841"/>
                    </a:ext>
                  </a:extLst>
                </a:gridCol>
                <a:gridCol w="416269">
                  <a:extLst>
                    <a:ext uri="{9D8B030D-6E8A-4147-A177-3AD203B41FA5}">
                      <a16:colId xmlns:a16="http://schemas.microsoft.com/office/drawing/2014/main" val="2617220736"/>
                    </a:ext>
                  </a:extLst>
                </a:gridCol>
                <a:gridCol w="372865">
                  <a:extLst>
                    <a:ext uri="{9D8B030D-6E8A-4147-A177-3AD203B41FA5}">
                      <a16:colId xmlns:a16="http://schemas.microsoft.com/office/drawing/2014/main" val="941415322"/>
                    </a:ext>
                  </a:extLst>
                </a:gridCol>
                <a:gridCol w="371195">
                  <a:extLst>
                    <a:ext uri="{9D8B030D-6E8A-4147-A177-3AD203B41FA5}">
                      <a16:colId xmlns:a16="http://schemas.microsoft.com/office/drawing/2014/main" val="2683187315"/>
                    </a:ext>
                  </a:extLst>
                </a:gridCol>
                <a:gridCol w="789051">
                  <a:extLst>
                    <a:ext uri="{9D8B030D-6E8A-4147-A177-3AD203B41FA5}">
                      <a16:colId xmlns:a16="http://schemas.microsoft.com/office/drawing/2014/main" val="2456566404"/>
                    </a:ext>
                  </a:extLst>
                </a:gridCol>
                <a:gridCol w="788919">
                  <a:extLst>
                    <a:ext uri="{9D8B030D-6E8A-4147-A177-3AD203B41FA5}">
                      <a16:colId xmlns:a16="http://schemas.microsoft.com/office/drawing/2014/main" val="3857063011"/>
                    </a:ext>
                  </a:extLst>
                </a:gridCol>
                <a:gridCol w="1492419">
                  <a:extLst>
                    <a:ext uri="{9D8B030D-6E8A-4147-A177-3AD203B41FA5}">
                      <a16:colId xmlns:a16="http://schemas.microsoft.com/office/drawing/2014/main" val="3804257411"/>
                    </a:ext>
                  </a:extLst>
                </a:gridCol>
              </a:tblGrid>
              <a:tr h="14417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学校</a:t>
                      </a: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ケース</a:t>
                      </a:r>
                      <a:endParaRPr kumimoji="1" lang="ja-JP" altLang="en-US" sz="9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A</a:t>
                      </a:r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部</a:t>
                      </a: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B</a:t>
                      </a:r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部</a:t>
                      </a: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部活動指導員</a:t>
                      </a: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外部指導者</a:t>
                      </a:r>
                      <a:endParaRPr kumimoji="1" lang="en-US" altLang="ja-JP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anchor="ctr"/>
                </a:tc>
                <a:extLst>
                  <a:ext uri="{0D108BD9-81ED-4DB2-BD59-A6C34878D82A}">
                    <a16:rowId xmlns:a16="http://schemas.microsoft.com/office/drawing/2014/main" val="3193709491"/>
                  </a:ext>
                </a:extLst>
              </a:tr>
              <a:tr h="144172">
                <a:tc rowSpan="3"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顧問</a:t>
                      </a:r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教員</a:t>
                      </a:r>
                      <a:endParaRPr kumimoji="1" lang="en-US" altLang="ja-JP" sz="11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の</a:t>
                      </a:r>
                      <a:endParaRPr kumimoji="1" lang="en-US" altLang="ja-JP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専門性</a:t>
                      </a: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①</a:t>
                      </a:r>
                      <a:endParaRPr kumimoji="1" lang="ja-JP" altLang="en-US" sz="11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○</a:t>
                      </a: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○</a:t>
                      </a: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err="1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ー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ー</a:t>
                      </a: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両部の顧問に専門性あり</a:t>
                      </a:r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anchor="ctr"/>
                </a:tc>
                <a:extLst>
                  <a:ext uri="{0D108BD9-81ED-4DB2-BD59-A6C34878D82A}">
                    <a16:rowId xmlns:a16="http://schemas.microsoft.com/office/drawing/2014/main" val="4252606060"/>
                  </a:ext>
                </a:extLst>
              </a:tr>
              <a:tr h="149927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②</a:t>
                      </a:r>
                      <a:endParaRPr kumimoji="1" lang="ja-JP" altLang="en-US" sz="11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○</a:t>
                      </a: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×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ー</a:t>
                      </a: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１名配置</a:t>
                      </a:r>
                    </a:p>
                  </a:txBody>
                  <a:tcPr marL="36000" marR="3600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一方の部の顧問に専門性あり</a:t>
                      </a:r>
                      <a:endParaRPr kumimoji="1" lang="ja-JP" altLang="en-US" sz="9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8028554"/>
                  </a:ext>
                </a:extLst>
              </a:tr>
              <a:tr h="149927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③</a:t>
                      </a:r>
                      <a:endParaRPr kumimoji="1" lang="ja-JP" altLang="en-US" sz="11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×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×</a:t>
                      </a:r>
                      <a:endParaRPr kumimoji="1" lang="ja-JP" altLang="en-US" sz="11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u="none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１名配置</a:t>
                      </a:r>
                    </a:p>
                  </a:txBody>
                  <a:tcPr marL="36000" marR="3600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0" u="none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ー</a:t>
                      </a:r>
                    </a:p>
                  </a:txBody>
                  <a:tcPr marL="36000" marR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0" u="none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両部の顧問に専門性</a:t>
                      </a:r>
                      <a:r>
                        <a:rPr kumimoji="1" lang="ja-JP" altLang="en-US" sz="900" b="0" u="sng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なし</a:t>
                      </a:r>
                      <a:endParaRPr kumimoji="1" lang="ja-JP" altLang="en-US" sz="900" b="0" u="sng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anchor="ctr"/>
                </a:tc>
                <a:extLst>
                  <a:ext uri="{0D108BD9-81ED-4DB2-BD59-A6C34878D82A}">
                    <a16:rowId xmlns:a16="http://schemas.microsoft.com/office/drawing/2014/main" val="162147981"/>
                  </a:ext>
                </a:extLst>
              </a:tr>
            </a:tbl>
          </a:graphicData>
        </a:graphic>
      </p:graphicFrame>
      <p:sp>
        <p:nvSpPr>
          <p:cNvPr id="77" name="テキスト ボックス 76"/>
          <p:cNvSpPr txBox="1"/>
          <p:nvPr/>
        </p:nvSpPr>
        <p:spPr>
          <a:xfrm>
            <a:off x="5040230" y="3745861"/>
            <a:ext cx="4252520" cy="349702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■部活動指導員：学校職員として位置づけ、教員の</a:t>
            </a:r>
            <a:r>
              <a:rPr kumimoji="1" lang="ja-JP" altLang="en-US" sz="9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付添い</a:t>
            </a:r>
            <a:r>
              <a:rPr kumimoji="1" lang="ja-JP" alt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なく練習や試合</a:t>
            </a:r>
            <a:r>
              <a:rPr kumimoji="1" lang="ja-JP" altLang="en-US" sz="9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が可能</a:t>
            </a:r>
            <a:r>
              <a:rPr kumimoji="1" lang="ja-JP" alt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　　</a:t>
            </a:r>
            <a:endParaRPr kumimoji="1" lang="en-US" altLang="ja-JP" sz="9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/>
              <a:ea typeface="Meiryo UI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■外部指導者：補助的な立場で技術的な指導を行う（教員</a:t>
            </a:r>
            <a:r>
              <a:rPr kumimoji="1" lang="ja-JP" altLang="en-US" sz="9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の</a:t>
            </a:r>
            <a:r>
              <a:rPr kumimoji="1" lang="ja-JP" alt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付添い</a:t>
            </a:r>
            <a:r>
              <a:rPr kumimoji="1" lang="ja-JP" alt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/>
                <a:ea typeface="Meiryo UI"/>
                <a:cs typeface="+mn-cs"/>
              </a:rPr>
              <a:t>が必要）</a:t>
            </a: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5040230" y="2402688"/>
            <a:ext cx="2861928" cy="303536"/>
          </a:xfrm>
          <a:prstGeom prst="rect">
            <a:avLst/>
          </a:prstGeom>
          <a:noFill/>
        </p:spPr>
        <p:txBody>
          <a:bodyPr wrap="none" lIns="36000" tIns="36000" rIns="36000" bIns="36000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kumimoji="1" lang="ja-JP" alt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大阪モデルの専門的指導者配置の考え方</a:t>
            </a:r>
            <a:r>
              <a:rPr kumimoji="1" lang="en-US" altLang="ja-JP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endParaRPr kumimoji="1" lang="en-US" altLang="ja-JP" sz="1200" b="1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802387" y="2567127"/>
            <a:ext cx="3056637" cy="161582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100" b="1" u="sng" dirty="0" smtClean="0">
                <a:latin typeface="Meiryo UI"/>
                <a:ea typeface="Meiryo UI"/>
              </a:rPr>
              <a:t>財務部の考える「改革効果</a:t>
            </a:r>
            <a:r>
              <a:rPr kumimoji="1" lang="ja-JP" altLang="en-US" sz="1100" b="1" u="sng" dirty="0">
                <a:latin typeface="Meiryo UI"/>
                <a:ea typeface="Meiryo UI"/>
              </a:rPr>
              <a:t>」</a:t>
            </a:r>
            <a:endParaRPr kumimoji="1" lang="en-US" altLang="ja-JP" sz="1100" b="1" u="sng" dirty="0" smtClean="0">
              <a:latin typeface="Meiryo UI"/>
              <a:ea typeface="Meiryo UI"/>
            </a:endParaRPr>
          </a:p>
          <a:p>
            <a:r>
              <a:rPr kumimoji="1" lang="ja-JP" altLang="en-US" sz="1100" dirty="0" smtClean="0">
                <a:latin typeface="Meiryo UI"/>
                <a:ea typeface="Meiryo UI"/>
              </a:rPr>
              <a:t>○部活動大阪モデルを実施すれば、ペア実施部の</a:t>
            </a:r>
            <a:endParaRPr kumimoji="1" lang="en-US" altLang="ja-JP" sz="1100" dirty="0" smtClean="0">
              <a:latin typeface="Meiryo UI"/>
              <a:ea typeface="Meiryo UI"/>
            </a:endParaRPr>
          </a:p>
          <a:p>
            <a:r>
              <a:rPr kumimoji="1" lang="en-US" altLang="ja-JP" sz="1100" dirty="0">
                <a:latin typeface="Meiryo UI"/>
                <a:ea typeface="Meiryo UI"/>
              </a:rPr>
              <a:t> </a:t>
            </a:r>
            <a:r>
              <a:rPr kumimoji="1" lang="en-US" altLang="ja-JP" sz="1100" dirty="0" smtClean="0">
                <a:latin typeface="Meiryo UI"/>
                <a:ea typeface="Meiryo UI"/>
              </a:rPr>
              <a:t>  </a:t>
            </a:r>
            <a:r>
              <a:rPr kumimoji="1" lang="ja-JP" altLang="en-US" sz="1100" dirty="0" smtClean="0">
                <a:latin typeface="Meiryo UI"/>
                <a:ea typeface="Meiryo UI"/>
              </a:rPr>
              <a:t>顧問教員数は２分の１で足り、 </a:t>
            </a:r>
            <a:r>
              <a:rPr kumimoji="1" lang="en-US" altLang="ja-JP" sz="1100" dirty="0" smtClean="0">
                <a:latin typeface="Meiryo UI"/>
                <a:ea typeface="Meiryo UI"/>
              </a:rPr>
              <a:t>620</a:t>
            </a:r>
            <a:r>
              <a:rPr kumimoji="1" lang="ja-JP" altLang="en-US" sz="1100" dirty="0" smtClean="0">
                <a:latin typeface="Meiryo UI"/>
                <a:ea typeface="Meiryo UI"/>
              </a:rPr>
              <a:t>人の顧問  </a:t>
            </a:r>
            <a:endParaRPr kumimoji="1" lang="en-US" altLang="ja-JP" sz="1100" dirty="0" smtClean="0">
              <a:latin typeface="Meiryo UI"/>
              <a:ea typeface="Meiryo UI"/>
            </a:endParaRPr>
          </a:p>
          <a:p>
            <a:r>
              <a:rPr kumimoji="1" lang="en-US" altLang="ja-JP" sz="1100" dirty="0">
                <a:latin typeface="Meiryo UI"/>
                <a:ea typeface="Meiryo UI"/>
              </a:rPr>
              <a:t> </a:t>
            </a:r>
            <a:r>
              <a:rPr kumimoji="1" lang="en-US" altLang="ja-JP" sz="1100" dirty="0" smtClean="0">
                <a:latin typeface="Meiryo UI"/>
                <a:ea typeface="Meiryo UI"/>
              </a:rPr>
              <a:t>  </a:t>
            </a:r>
            <a:r>
              <a:rPr kumimoji="1" lang="ja-JP" altLang="en-US" sz="1100" dirty="0" smtClean="0">
                <a:latin typeface="Meiryo UI"/>
                <a:ea typeface="Meiryo UI"/>
              </a:rPr>
              <a:t>教員を減らすことができると想定。   </a:t>
            </a:r>
            <a:endParaRPr kumimoji="1" lang="en-US" altLang="ja-JP" sz="1100" dirty="0" smtClean="0">
              <a:latin typeface="Meiryo UI"/>
              <a:ea typeface="Meiryo UI"/>
            </a:endParaRPr>
          </a:p>
          <a:p>
            <a:r>
              <a:rPr kumimoji="1" lang="en-US" altLang="ja-JP" sz="1100" dirty="0">
                <a:latin typeface="Meiryo UI"/>
                <a:ea typeface="Meiryo UI"/>
              </a:rPr>
              <a:t> </a:t>
            </a:r>
            <a:r>
              <a:rPr kumimoji="1" lang="en-US" altLang="ja-JP" sz="1100" dirty="0" smtClean="0">
                <a:latin typeface="Meiryo UI"/>
                <a:ea typeface="Meiryo UI"/>
              </a:rPr>
              <a:t>  </a:t>
            </a:r>
            <a:r>
              <a:rPr kumimoji="1" lang="ja-JP" altLang="en-US" sz="1100" dirty="0" smtClean="0">
                <a:latin typeface="Meiryo UI"/>
                <a:ea typeface="Meiryo UI"/>
              </a:rPr>
              <a:t>➡働き方改革としての改革効果</a:t>
            </a:r>
            <a:endParaRPr kumimoji="1" lang="en-US" altLang="ja-JP" sz="1100" dirty="0" smtClean="0">
              <a:latin typeface="Meiryo UI"/>
              <a:ea typeface="Meiryo UI"/>
            </a:endParaRPr>
          </a:p>
          <a:p>
            <a:r>
              <a:rPr kumimoji="1" lang="ja-JP" altLang="en-US" sz="1100" dirty="0" smtClean="0">
                <a:latin typeface="Meiryo UI"/>
                <a:ea typeface="Meiryo UI"/>
              </a:rPr>
              <a:t>○ペア実施の部活動数が２分の１となることでその</a:t>
            </a:r>
            <a:endParaRPr kumimoji="1" lang="en-US" altLang="ja-JP" sz="1100" dirty="0" smtClean="0">
              <a:latin typeface="Meiryo UI"/>
              <a:ea typeface="Meiryo UI"/>
            </a:endParaRPr>
          </a:p>
          <a:p>
            <a:r>
              <a:rPr kumimoji="1" lang="en-US" altLang="ja-JP" sz="1100" dirty="0" smtClean="0">
                <a:latin typeface="Meiryo UI"/>
                <a:ea typeface="Meiryo UI"/>
              </a:rPr>
              <a:t>   </a:t>
            </a:r>
            <a:r>
              <a:rPr kumimoji="1" lang="ja-JP" altLang="en-US" sz="1100" dirty="0" smtClean="0">
                <a:latin typeface="Meiryo UI"/>
                <a:ea typeface="Meiryo UI"/>
              </a:rPr>
              <a:t>分の部活動指導員配置事業費を減らすことがで</a:t>
            </a:r>
            <a:r>
              <a:rPr kumimoji="1" lang="ja-JP" altLang="en-US" sz="1100" dirty="0">
                <a:latin typeface="Meiryo UI"/>
                <a:ea typeface="Meiryo UI"/>
              </a:rPr>
              <a:t>　</a:t>
            </a:r>
            <a:r>
              <a:rPr kumimoji="1" lang="ja-JP" altLang="en-US" sz="1100" dirty="0" smtClean="0">
                <a:latin typeface="Meiryo UI"/>
                <a:ea typeface="Meiryo UI"/>
              </a:rPr>
              <a:t>　　</a:t>
            </a:r>
            <a:endParaRPr kumimoji="1" lang="en-US" altLang="ja-JP" sz="1100" dirty="0" smtClean="0">
              <a:latin typeface="Meiryo UI"/>
              <a:ea typeface="Meiryo UI"/>
            </a:endParaRPr>
          </a:p>
          <a:p>
            <a:r>
              <a:rPr kumimoji="1" lang="ja-JP" altLang="en-US" sz="1100" dirty="0">
                <a:latin typeface="Meiryo UI"/>
                <a:ea typeface="Meiryo UI"/>
              </a:rPr>
              <a:t> </a:t>
            </a:r>
            <a:r>
              <a:rPr kumimoji="1" lang="ja-JP" altLang="en-US" sz="1100" dirty="0" smtClean="0">
                <a:latin typeface="Meiryo UI"/>
                <a:ea typeface="Meiryo UI"/>
              </a:rPr>
              <a:t>  きる。</a:t>
            </a:r>
            <a:endParaRPr kumimoji="1" lang="en-US" altLang="ja-JP" sz="1100" dirty="0" smtClean="0">
              <a:latin typeface="Meiryo UI"/>
              <a:ea typeface="Meiryo UI"/>
            </a:endParaRPr>
          </a:p>
          <a:p>
            <a:r>
              <a:rPr kumimoji="1" lang="en-US" altLang="ja-JP" sz="1100" dirty="0">
                <a:latin typeface="Meiryo UI"/>
                <a:ea typeface="Meiryo UI"/>
              </a:rPr>
              <a:t> </a:t>
            </a:r>
            <a:r>
              <a:rPr kumimoji="1" lang="en-US" altLang="ja-JP" sz="1100" dirty="0" smtClean="0">
                <a:latin typeface="Meiryo UI"/>
                <a:ea typeface="Meiryo UI"/>
              </a:rPr>
              <a:t>  </a:t>
            </a:r>
            <a:r>
              <a:rPr kumimoji="1" lang="ja-JP" altLang="en-US" sz="1100" dirty="0" smtClean="0">
                <a:latin typeface="Meiryo UI"/>
                <a:ea typeface="Meiryo UI"/>
              </a:rPr>
              <a:t>➡事業費削減としての改革効果</a:t>
            </a:r>
            <a:endParaRPr kumimoji="1" lang="en-US" altLang="ja-JP" sz="1100" dirty="0" smtClean="0">
              <a:latin typeface="Meiryo UI"/>
              <a:ea typeface="Meiryo UI"/>
            </a:endParaRPr>
          </a:p>
        </p:txBody>
      </p:sp>
      <p:grpSp>
        <p:nvGrpSpPr>
          <p:cNvPr id="34" name="グループ化 33"/>
          <p:cNvGrpSpPr/>
          <p:nvPr/>
        </p:nvGrpSpPr>
        <p:grpSpPr>
          <a:xfrm>
            <a:off x="67518" y="1990985"/>
            <a:ext cx="1287993" cy="338554"/>
            <a:chOff x="74978" y="2096780"/>
            <a:chExt cx="3026444" cy="338554"/>
          </a:xfrm>
        </p:grpSpPr>
        <p:sp>
          <p:nvSpPr>
            <p:cNvPr id="37" name="楕円 36"/>
            <p:cNvSpPr/>
            <p:nvPr/>
          </p:nvSpPr>
          <p:spPr>
            <a:xfrm>
              <a:off x="74978" y="2164051"/>
              <a:ext cx="3026444" cy="204242"/>
            </a:xfrm>
            <a:prstGeom prst="ellipse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/>
                <a:ea typeface="Meiryo UI"/>
                <a:cs typeface="+mn-cs"/>
              </a:endParaRPr>
            </a:p>
          </p:txBody>
        </p:sp>
        <p:sp>
          <p:nvSpPr>
            <p:cNvPr id="38" name="テキスト ボックス 37"/>
            <p:cNvSpPr txBox="1"/>
            <p:nvPr/>
          </p:nvSpPr>
          <p:spPr>
            <a:xfrm>
              <a:off x="324372" y="2096780"/>
              <a:ext cx="252765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/>
                  <a:ea typeface="Meiryo UI"/>
                  <a:cs typeface="+mn-cs"/>
                </a:rPr>
                <a:t>２</a:t>
              </a:r>
              <a:r>
                <a:rPr kumimoji="1" lang="ja-JP" altLang="en-US" sz="16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/>
                  <a:ea typeface="Meiryo UI"/>
                  <a:cs typeface="+mn-cs"/>
                </a:rPr>
                <a:t>．論点</a:t>
              </a:r>
              <a:endPara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/>
                <a:ea typeface="Meiryo UI"/>
                <a:cs typeface="+mn-cs"/>
              </a:endParaRPr>
            </a:p>
          </p:txBody>
        </p:sp>
      </p:grpSp>
      <p:sp>
        <p:nvSpPr>
          <p:cNvPr id="51" name="テキスト ボックス 50"/>
          <p:cNvSpPr txBox="1"/>
          <p:nvPr/>
        </p:nvSpPr>
        <p:spPr>
          <a:xfrm>
            <a:off x="737173" y="4276796"/>
            <a:ext cx="310127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" dirty="0" smtClean="0">
                <a:solidFill>
                  <a:prstClr val="black"/>
                </a:solidFill>
                <a:latin typeface="Meiryo UI"/>
                <a:ea typeface="Meiryo UI"/>
              </a:rPr>
              <a:t>【</a:t>
            </a:r>
            <a:r>
              <a:rPr kumimoji="1" lang="ja-JP" altLang="en-US" sz="1000" dirty="0" smtClean="0">
                <a:solidFill>
                  <a:prstClr val="black"/>
                </a:solidFill>
                <a:latin typeface="Meiryo UI"/>
                <a:ea typeface="Meiryo UI"/>
              </a:rPr>
              <a:t>査定コメント</a:t>
            </a:r>
            <a:r>
              <a:rPr kumimoji="1" lang="en-US" altLang="ja-JP" sz="1000" dirty="0" smtClean="0">
                <a:solidFill>
                  <a:prstClr val="black"/>
                </a:solidFill>
                <a:latin typeface="Meiryo UI"/>
                <a:ea typeface="Meiryo UI"/>
              </a:rPr>
              <a:t>】</a:t>
            </a:r>
            <a:endParaRPr kumimoji="1" lang="en-US" altLang="ja-JP" sz="1000" dirty="0">
              <a:solidFill>
                <a:prstClr val="black"/>
              </a:solidFill>
              <a:latin typeface="Meiryo UI"/>
              <a:ea typeface="Meiryo UI"/>
            </a:endParaRPr>
          </a:p>
        </p:txBody>
      </p:sp>
    </p:spTree>
    <p:extLst>
      <p:ext uri="{BB962C8B-B14F-4D97-AF65-F5344CB8AC3E}">
        <p14:creationId xmlns:p14="http://schemas.microsoft.com/office/powerpoint/2010/main" val="2836800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3668</TotalTime>
  <Words>703</Words>
  <Application>Microsoft Office PowerPoint</Application>
  <PresentationFormat>画面に合わせる (4:3)</PresentationFormat>
  <Paragraphs>100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HGｺﾞｼｯｸM</vt:lpstr>
      <vt:lpstr>Meiryo UI</vt:lpstr>
      <vt:lpstr>ＭＳ Ｐゴシック</vt:lpstr>
      <vt:lpstr>游ゴシック</vt:lpstr>
      <vt:lpstr>游ゴシック Light</vt:lpstr>
      <vt:lpstr>Arial</vt:lpstr>
      <vt:lpstr>Calibri</vt:lpstr>
      <vt:lpstr>Calibri Light</vt:lpstr>
      <vt:lpstr>1_Office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大阪府</dc:creator>
  <cp:lastModifiedBy>福本　陽彦</cp:lastModifiedBy>
  <cp:revision>323</cp:revision>
  <cp:lastPrinted>2023-01-26T06:53:59Z</cp:lastPrinted>
  <dcterms:created xsi:type="dcterms:W3CDTF">2022-12-14T11:58:23Z</dcterms:created>
  <dcterms:modified xsi:type="dcterms:W3CDTF">2023-01-27T13:35:30Z</dcterms:modified>
</cp:coreProperties>
</file>