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1238" cy="7056438"/>
  <p:notesSz cx="6738938" cy="9872663"/>
  <p:defaultTextStyle>
    <a:defPPr>
      <a:defRPr lang="ja-JP"/>
    </a:defPPr>
    <a:lvl1pPr marL="0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68005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36009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04012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72017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40021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08026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76030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744033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3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2E8"/>
    <a:srgbClr val="FFDE75"/>
    <a:srgbClr val="FFCE33"/>
    <a:srgbClr val="D0E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84" y="72"/>
      </p:cViewPr>
      <p:guideLst>
        <p:guide orient="horz" pos="2223"/>
        <p:guide pos="3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593" y="2192072"/>
            <a:ext cx="8416052" cy="151256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188" y="3998648"/>
            <a:ext cx="6930867" cy="18033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4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8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3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7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22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6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91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75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65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24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73160" y="290752"/>
            <a:ext cx="2411708" cy="619561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317" y="290752"/>
            <a:ext cx="7071822" cy="619561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11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84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130" y="4534417"/>
            <a:ext cx="8416052" cy="140148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130" y="2990822"/>
            <a:ext cx="8416052" cy="1543595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44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88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32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77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221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657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910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754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06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320" y="1693875"/>
            <a:ext cx="4740905" cy="479249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2246" y="1693875"/>
            <a:ext cx="4742625" cy="479249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9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062" y="282587"/>
            <a:ext cx="8911114" cy="117607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062" y="1579532"/>
            <a:ext cx="4374766" cy="65827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4429" indent="0">
              <a:buNone/>
              <a:defRPr sz="2100" b="1"/>
            </a:lvl2pPr>
            <a:lvl3pPr marL="968860" indent="0">
              <a:buNone/>
              <a:defRPr sz="1900" b="1"/>
            </a:lvl3pPr>
            <a:lvl4pPr marL="1453290" indent="0">
              <a:buNone/>
              <a:defRPr sz="1700" b="1"/>
            </a:lvl4pPr>
            <a:lvl5pPr marL="1937719" indent="0">
              <a:buNone/>
              <a:defRPr sz="1700" b="1"/>
            </a:lvl5pPr>
            <a:lvl6pPr marL="2422149" indent="0">
              <a:buNone/>
              <a:defRPr sz="1700" b="1"/>
            </a:lvl6pPr>
            <a:lvl7pPr marL="2906579" indent="0">
              <a:buNone/>
              <a:defRPr sz="1700" b="1"/>
            </a:lvl7pPr>
            <a:lvl8pPr marL="3391008" indent="0">
              <a:buNone/>
              <a:defRPr sz="1700" b="1"/>
            </a:lvl8pPr>
            <a:lvl9pPr marL="3875439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062" y="2237805"/>
            <a:ext cx="4374766" cy="406562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29694" y="1579532"/>
            <a:ext cx="4376485" cy="65827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4429" indent="0">
              <a:buNone/>
              <a:defRPr sz="2100" b="1"/>
            </a:lvl2pPr>
            <a:lvl3pPr marL="968860" indent="0">
              <a:buNone/>
              <a:defRPr sz="1900" b="1"/>
            </a:lvl3pPr>
            <a:lvl4pPr marL="1453290" indent="0">
              <a:buNone/>
              <a:defRPr sz="1700" b="1"/>
            </a:lvl4pPr>
            <a:lvl5pPr marL="1937719" indent="0">
              <a:buNone/>
              <a:defRPr sz="1700" b="1"/>
            </a:lvl5pPr>
            <a:lvl6pPr marL="2422149" indent="0">
              <a:buNone/>
              <a:defRPr sz="1700" b="1"/>
            </a:lvl6pPr>
            <a:lvl7pPr marL="2906579" indent="0">
              <a:buNone/>
              <a:defRPr sz="1700" b="1"/>
            </a:lvl7pPr>
            <a:lvl8pPr marL="3391008" indent="0">
              <a:buNone/>
              <a:defRPr sz="1700" b="1"/>
            </a:lvl8pPr>
            <a:lvl9pPr marL="3875439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29694" y="2237805"/>
            <a:ext cx="4376485" cy="406562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92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06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50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065" y="280951"/>
            <a:ext cx="3257439" cy="119567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1109" y="280951"/>
            <a:ext cx="5535067" cy="6022474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065" y="1476628"/>
            <a:ext cx="3257439" cy="4826800"/>
          </a:xfrm>
        </p:spPr>
        <p:txBody>
          <a:bodyPr/>
          <a:lstStyle>
            <a:lvl1pPr marL="0" indent="0">
              <a:buNone/>
              <a:defRPr sz="1500"/>
            </a:lvl1pPr>
            <a:lvl2pPr marL="484429" indent="0">
              <a:buNone/>
              <a:defRPr sz="1300"/>
            </a:lvl2pPr>
            <a:lvl3pPr marL="968860" indent="0">
              <a:buNone/>
              <a:defRPr sz="1100"/>
            </a:lvl3pPr>
            <a:lvl4pPr marL="1453290" indent="0">
              <a:buNone/>
              <a:defRPr sz="1000"/>
            </a:lvl4pPr>
            <a:lvl5pPr marL="1937719" indent="0">
              <a:buNone/>
              <a:defRPr sz="1000"/>
            </a:lvl5pPr>
            <a:lvl6pPr marL="2422149" indent="0">
              <a:buNone/>
              <a:defRPr sz="1000"/>
            </a:lvl6pPr>
            <a:lvl7pPr marL="2906579" indent="0">
              <a:buNone/>
              <a:defRPr sz="1000"/>
            </a:lvl7pPr>
            <a:lvl8pPr marL="3391008" indent="0">
              <a:buNone/>
              <a:defRPr sz="1000"/>
            </a:lvl8pPr>
            <a:lvl9pPr marL="387543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36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714" y="4939506"/>
            <a:ext cx="5940743" cy="58313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0714" y="630508"/>
            <a:ext cx="5940743" cy="4233863"/>
          </a:xfrm>
        </p:spPr>
        <p:txBody>
          <a:bodyPr/>
          <a:lstStyle>
            <a:lvl1pPr marL="0" indent="0">
              <a:buNone/>
              <a:defRPr sz="3400"/>
            </a:lvl1pPr>
            <a:lvl2pPr marL="484429" indent="0">
              <a:buNone/>
              <a:defRPr sz="3000"/>
            </a:lvl2pPr>
            <a:lvl3pPr marL="968860" indent="0">
              <a:buNone/>
              <a:defRPr sz="2500"/>
            </a:lvl3pPr>
            <a:lvl4pPr marL="1453290" indent="0">
              <a:buNone/>
              <a:defRPr sz="2100"/>
            </a:lvl4pPr>
            <a:lvl5pPr marL="1937719" indent="0">
              <a:buNone/>
              <a:defRPr sz="2100"/>
            </a:lvl5pPr>
            <a:lvl6pPr marL="2422149" indent="0">
              <a:buNone/>
              <a:defRPr sz="2100"/>
            </a:lvl6pPr>
            <a:lvl7pPr marL="2906579" indent="0">
              <a:buNone/>
              <a:defRPr sz="2100"/>
            </a:lvl7pPr>
            <a:lvl8pPr marL="3391008" indent="0">
              <a:buNone/>
              <a:defRPr sz="2100"/>
            </a:lvl8pPr>
            <a:lvl9pPr marL="3875439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0714" y="5522643"/>
            <a:ext cx="5940743" cy="828151"/>
          </a:xfrm>
        </p:spPr>
        <p:txBody>
          <a:bodyPr/>
          <a:lstStyle>
            <a:lvl1pPr marL="0" indent="0">
              <a:buNone/>
              <a:defRPr sz="1500"/>
            </a:lvl1pPr>
            <a:lvl2pPr marL="484429" indent="0">
              <a:buNone/>
              <a:defRPr sz="1300"/>
            </a:lvl2pPr>
            <a:lvl3pPr marL="968860" indent="0">
              <a:buNone/>
              <a:defRPr sz="1100"/>
            </a:lvl3pPr>
            <a:lvl4pPr marL="1453290" indent="0">
              <a:buNone/>
              <a:defRPr sz="1000"/>
            </a:lvl4pPr>
            <a:lvl5pPr marL="1937719" indent="0">
              <a:buNone/>
              <a:defRPr sz="1000"/>
            </a:lvl5pPr>
            <a:lvl6pPr marL="2422149" indent="0">
              <a:buNone/>
              <a:defRPr sz="1000"/>
            </a:lvl6pPr>
            <a:lvl7pPr marL="2906579" indent="0">
              <a:buNone/>
              <a:defRPr sz="1000"/>
            </a:lvl7pPr>
            <a:lvl8pPr marL="3391008" indent="0">
              <a:buNone/>
              <a:defRPr sz="1000"/>
            </a:lvl8pPr>
            <a:lvl9pPr marL="387543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07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062" y="282587"/>
            <a:ext cx="8911114" cy="1176073"/>
          </a:xfrm>
          <a:prstGeom prst="rect">
            <a:avLst/>
          </a:prstGeom>
        </p:spPr>
        <p:txBody>
          <a:bodyPr vert="horz" lIns="96886" tIns="48442" rIns="96886" bIns="4844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062" y="1646505"/>
            <a:ext cx="8911114" cy="4656923"/>
          </a:xfrm>
          <a:prstGeom prst="rect">
            <a:avLst/>
          </a:prstGeom>
        </p:spPr>
        <p:txBody>
          <a:bodyPr vert="horz" lIns="96886" tIns="48442" rIns="96886" bIns="4844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064" y="6540273"/>
            <a:ext cx="2310289" cy="375690"/>
          </a:xfrm>
          <a:prstGeom prst="rect">
            <a:avLst/>
          </a:prstGeom>
        </p:spPr>
        <p:txBody>
          <a:bodyPr vert="horz" lIns="96886" tIns="48442" rIns="96886" bIns="4844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2923" y="6540273"/>
            <a:ext cx="3135392" cy="375690"/>
          </a:xfrm>
          <a:prstGeom prst="rect">
            <a:avLst/>
          </a:prstGeom>
        </p:spPr>
        <p:txBody>
          <a:bodyPr vert="horz" lIns="96886" tIns="48442" rIns="96886" bIns="4844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5887" y="6540273"/>
            <a:ext cx="2310289" cy="375690"/>
          </a:xfrm>
          <a:prstGeom prst="rect">
            <a:avLst/>
          </a:prstGeom>
        </p:spPr>
        <p:txBody>
          <a:bodyPr vert="horz" lIns="96886" tIns="48442" rIns="96886" bIns="4844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21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68860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322" indent="-363322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7198" indent="-302769" algn="l" defTabSz="9688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11075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5505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993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4366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879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322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1765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442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8860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3290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771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2214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657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91008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7543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056" y="359867"/>
            <a:ext cx="9001125" cy="666823"/>
          </a:xfr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西大阪治水事務所長表彰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6123" y="1219794"/>
            <a:ext cx="8824418" cy="815007"/>
          </a:xfrm>
        </p:spPr>
        <p:txBody>
          <a:bodyPr>
            <a:normAutofit/>
          </a:bodyPr>
          <a:lstStyle/>
          <a:p>
            <a:pPr algn="l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日（金）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に西大阪治水事務所　優良建設工事等表彰（所長表彰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実施しました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は以下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件が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表彰されました。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524011"/>
              </p:ext>
            </p:extLst>
          </p:nvPr>
        </p:nvGraphicFramePr>
        <p:xfrm>
          <a:off x="126083" y="1944043"/>
          <a:ext cx="9604803" cy="3004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3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3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34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3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34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受賞者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 anchorCtr="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寄隆建設株式会社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日宝建設工業</a:t>
                      </a:r>
                      <a:endParaRPr kumimoji="1" lang="en-US" altLang="zh-TW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株式会社錢高組　</a:t>
                      </a:r>
                      <a:endParaRPr kumimoji="1" lang="en-US" altLang="zh-TW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大阪支社</a:t>
                      </a:r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南野建設株式会社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矢野建設株式会社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案件名称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 anchorCtr="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一級河川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神崎川</a:t>
                      </a:r>
                      <a:endParaRPr kumimoji="1" lang="en-US" altLang="zh-TW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河床掘削工事</a:t>
                      </a:r>
                      <a:endParaRPr kumimoji="1" lang="en-US" altLang="zh-TW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（城島橋下流）</a:t>
                      </a:r>
                      <a:r>
                        <a:rPr kumimoji="1" lang="en-US" altLang="zh-TW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H29-2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一級河川　木津川</a:t>
                      </a:r>
                      <a:endParaRPr kumimoji="1" lang="en-US" altLang="zh-TW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渡船場復旧工事</a:t>
                      </a:r>
                      <a:endParaRPr kumimoji="1" lang="en-US" altLang="zh-TW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千本松大橋下流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一級河川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西島川</a:t>
                      </a:r>
                      <a:endParaRPr kumimoji="1" lang="en-US" altLang="zh-TW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防潮堤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耐震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補強工事</a:t>
                      </a:r>
                      <a:endParaRPr kumimoji="1" lang="en-US" altLang="zh-TW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H28</a:t>
                      </a: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両島橋上流左岸）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一級河川　神崎川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防潮堤補強工事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城島橋下流左岸）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一級河川　西島川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防潮堤耐震補強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工事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出来島水門下流左岸）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5928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表彰理由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 anchorCtr="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GNSS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を用いた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効率的な施工管理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3D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を駆使した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掘削出来形管理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・昼夜間にわたり積極的に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工期短縮に努め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渡船場の早期運行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再開を実現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GPS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や施工計測データの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一元化管理による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安定した施工品質確保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・狭隘な現場に応じた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施工・仮設計画を作成し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安全・円滑に工事を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進めた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・想定外の支障物件の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削孔に伴う騒音振動へ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創意工夫を持って対応し、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近隣住民の理解を得た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0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264</Words>
  <Application>Microsoft Office PowerPoint</Application>
  <PresentationFormat>ユーザー設定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平成30年度　西大阪治水事務所長表彰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大阪府</dc:creator>
  <cp:revision>39</cp:revision>
  <cp:lastPrinted>2018-07-18T08:48:42Z</cp:lastPrinted>
  <dcterms:created xsi:type="dcterms:W3CDTF">2017-07-26T07:30:29Z</dcterms:created>
  <dcterms:modified xsi:type="dcterms:W3CDTF">2020-07-20T02:50:35Z</dcterms:modified>
</cp:coreProperties>
</file>