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handoutMasterIdLst>
    <p:handoutMasterId r:id="rId10"/>
  </p:handoutMasterIdLst>
  <p:sldIdLst>
    <p:sldId id="2123" r:id="rId4"/>
    <p:sldId id="2122" r:id="rId5"/>
    <p:sldId id="330" r:id="rId6"/>
    <p:sldId id="2077" r:id="rId7"/>
    <p:sldId id="2124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6AE256-4442-E838-91CF-A71231E593F0}" name="山田 俊太郎" initials="Y" userId="山田 俊太郎" providerId="None"/>
  <p188:author id="{378970F2-1C73-08A4-D730-4DDBDBE65473}" name="菅間智義" initials="菅間智義" userId="S::2018-020@retemweb.onmicrosoft.com::96ae7019-3998-46e0-b7b7-f9a8abcdc0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2C4"/>
    <a:srgbClr val="CCECFF"/>
    <a:srgbClr val="FCF9E4"/>
    <a:srgbClr val="FFFFF3"/>
    <a:srgbClr val="23538D"/>
    <a:srgbClr val="0066CC"/>
    <a:srgbClr val="CFBE3D"/>
    <a:srgbClr val="0066FF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2" autoAdjust="0"/>
    <p:restoredTop sz="93514" autoAdjust="0"/>
  </p:normalViewPr>
  <p:slideViewPr>
    <p:cSldViewPr>
      <p:cViewPr varScale="1">
        <p:scale>
          <a:sx n="49" d="100"/>
          <a:sy n="49" d="100"/>
        </p:scale>
        <p:origin x="40" y="3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1" d="100"/>
          <a:sy n="61" d="100"/>
        </p:scale>
        <p:origin x="-3245" y="-91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50263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51" y="4"/>
            <a:ext cx="2950263" cy="4984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ACE97F9A-C490-4F1D-854C-EB2D7E91744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7"/>
            <a:ext cx="2950263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51" y="9440867"/>
            <a:ext cx="2950263" cy="4984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2125BDAC-0743-4B0D-A057-FD69B0BDC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1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3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CDF9CC54-052E-4E81-925A-BB9CCB675737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9DFB88C-CC02-4647-97D9-13163FA60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05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 イメージ プレースホルダー 1">
            <a:extLst>
              <a:ext uri="{FF2B5EF4-FFF2-40B4-BE49-F238E27FC236}">
                <a16:creationId xmlns:a16="http://schemas.microsoft.com/office/drawing/2014/main" id="{F0D0DC34-BAF7-4FF3-8FF8-4FB35D764B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ノート プレースホルダー 2">
            <a:extLst>
              <a:ext uri="{FF2B5EF4-FFF2-40B4-BE49-F238E27FC236}">
                <a16:creationId xmlns:a16="http://schemas.microsoft.com/office/drawing/2014/main" id="{FEAD7CBA-EFDA-40C6-9664-8623D50AC5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156" name="スライド番号プレースホルダー 3">
            <a:extLst>
              <a:ext uri="{FF2B5EF4-FFF2-40B4-BE49-F238E27FC236}">
                <a16:creationId xmlns:a16="http://schemas.microsoft.com/office/drawing/2014/main" id="{B727B980-1238-47BB-ACFE-FF6B5C2EC5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1308" indent="-284142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1329" indent="-22699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8495" indent="-22699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5661" indent="-22699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2827" indent="-22699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69993" indent="-22699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7159" indent="-22699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4325" indent="-22699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914332" fontAlgn="base">
              <a:spcBef>
                <a:spcPct val="0"/>
              </a:spcBef>
              <a:spcAft>
                <a:spcPct val="0"/>
              </a:spcAft>
              <a:defRPr/>
            </a:pPr>
            <a:fld id="{F752E894-30F1-42F1-BB78-EE63052ADD0D}" type="slidenum">
              <a:rPr lang="ja-JP" altLang="en-US">
                <a:solidFill>
                  <a:srgbClr val="000000"/>
                </a:solidFill>
              </a:rPr>
              <a:pPr defTabSz="914332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5381-49ED-4B8A-BCB6-468A6A736BC7}" type="datetime1">
              <a:rPr kumimoji="1" lang="ja-JP" altLang="en-US" smtClean="0"/>
              <a:t>2022/12/2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D91F-F2C8-47EC-BB95-431500C036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402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C6E7-7A91-4064-BD1A-668C3778117E}" type="datetime1">
              <a:rPr kumimoji="1" lang="ja-JP" altLang="en-US" smtClean="0"/>
              <a:t>2022/12/2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D91F-F2C8-47EC-BB95-431500C036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135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56D7-0C2E-46DC-BD89-D93EE605696A}" type="datetime1">
              <a:rPr kumimoji="1" lang="ja-JP" altLang="en-US" smtClean="0"/>
              <a:t>2022/12/2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D91F-F2C8-47EC-BB95-431500C036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3079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49500"/>
            <a:ext cx="7772400" cy="1008063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16338"/>
            <a:ext cx="64008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505200" y="5059363"/>
            <a:ext cx="2133600" cy="287337"/>
          </a:xfrm>
        </p:spPr>
        <p:txBody>
          <a:bodyPr/>
          <a:lstStyle>
            <a:lvl1pPr algn="ctr">
              <a:defRPr sz="1200"/>
            </a:lvl1pPr>
          </a:lstStyle>
          <a:p>
            <a:fld id="{EB8E8257-0E33-4F8B-9168-1DBFA3ACBED7}" type="datetime1">
              <a:rPr lang="ja-JP" altLang="en-US" smtClean="0">
                <a:solidFill>
                  <a:srgbClr val="000000"/>
                </a:solidFill>
              </a:rPr>
              <a:t>2022/12/2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627563"/>
            <a:ext cx="2895600" cy="279400"/>
          </a:xfrm>
        </p:spPr>
        <p:txBody>
          <a:bodyPr/>
          <a:lstStyle>
            <a:lvl1pPr>
              <a:defRPr sz="1200"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250825" y="3357563"/>
            <a:ext cx="8640763" cy="142875"/>
          </a:xfrm>
          <a:prstGeom prst="rect">
            <a:avLst/>
          </a:prstGeom>
          <a:solidFill>
            <a:srgbClr val="009999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23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67CACC-80FB-4452-B412-8DFD9DF2E1C2}" type="datetime1">
              <a:rPr lang="ja-JP" altLang="en-US" smtClean="0">
                <a:solidFill>
                  <a:srgbClr val="000000"/>
                </a:solidFill>
              </a:rPr>
              <a:t>2022/12/2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528B7-0F99-4177-8C86-B28BB902A60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336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2A8495-A5EC-45A3-8D68-D473ECA2ADE3}" type="datetime1">
              <a:rPr lang="ja-JP" altLang="en-US" smtClean="0">
                <a:solidFill>
                  <a:srgbClr val="000000"/>
                </a:solidFill>
              </a:rPr>
              <a:t>2022/12/2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3C171-8024-4EAD-A6B5-BCD6E417C5B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304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C4B0F5-C3EB-448A-99E4-E41E0638B894}" type="datetime1">
              <a:rPr lang="ja-JP" altLang="en-US" smtClean="0">
                <a:solidFill>
                  <a:srgbClr val="000000"/>
                </a:solidFill>
              </a:rPr>
              <a:t>2022/12/2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A6D44-A90A-452A-B5B4-CCE1379B212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886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3AA19-FEEE-4B39-9E9D-4CBFBC6134A4}" type="datetime1">
              <a:rPr lang="ja-JP" altLang="en-US" smtClean="0">
                <a:solidFill>
                  <a:srgbClr val="000000"/>
                </a:solidFill>
              </a:rPr>
              <a:t>2022/12/2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C73C5-4A93-47C9-AAA6-B9FCDC5F64D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456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0CDB6D-589E-45B6-ADCB-64B0D98A00F9}" type="datetime1">
              <a:rPr lang="ja-JP" altLang="en-US" smtClean="0">
                <a:solidFill>
                  <a:srgbClr val="000000"/>
                </a:solidFill>
              </a:rPr>
              <a:t>2022/12/2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CBB00-E27D-4C31-A510-338F33A35D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75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E69B09-E59C-4215-BD1F-51E54D01E8DD}" type="datetime1">
              <a:rPr lang="ja-JP" altLang="en-US" smtClean="0">
                <a:solidFill>
                  <a:srgbClr val="000000"/>
                </a:solidFill>
              </a:rPr>
              <a:t>2022/12/2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F257F-42A4-4180-A0E7-784F5391255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6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7F8C7C-F506-4534-B271-80CD5AE03103}" type="datetime1">
              <a:rPr lang="ja-JP" altLang="en-US" smtClean="0">
                <a:solidFill>
                  <a:srgbClr val="000000"/>
                </a:solidFill>
              </a:rPr>
              <a:t>2022/12/2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1ABA3-B9CC-4944-BF8B-4FB46189762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9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878D-B170-4B2B-AC30-FC94288B1542}" type="datetime1">
              <a:rPr kumimoji="1" lang="ja-JP" altLang="en-US" smtClean="0"/>
              <a:t>2022/12/2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D91F-F2C8-47EC-BB95-431500C036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430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373BC-269D-4076-B7EF-78899F51F50B}" type="datetime1">
              <a:rPr lang="ja-JP" altLang="en-US" smtClean="0">
                <a:solidFill>
                  <a:srgbClr val="000000"/>
                </a:solidFill>
              </a:rPr>
              <a:t>2022/12/2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3F7F3-E662-4521-99F2-615C5CA67FF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77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E74B0-555B-402B-AEBE-158F354D0D79}" type="datetime1">
              <a:rPr lang="ja-JP" altLang="en-US" smtClean="0">
                <a:solidFill>
                  <a:srgbClr val="000000"/>
                </a:solidFill>
              </a:rPr>
              <a:t>2022/12/2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D9005-3665-4B91-92CE-E53B3643F4F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28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34175" y="115888"/>
            <a:ext cx="2159000" cy="60102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2413" y="115888"/>
            <a:ext cx="6329362" cy="60102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589237-0F30-4AC9-8F5C-BFCBDF5B8BCF}" type="datetime1">
              <a:rPr lang="ja-JP" altLang="en-US" smtClean="0">
                <a:solidFill>
                  <a:srgbClr val="000000"/>
                </a:solidFill>
              </a:rPr>
              <a:t>2022/12/2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D2831-1AB5-41C0-BD9D-82CDF9B2245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14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59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A7F389-D8BB-4DFB-9040-12C6B11C0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2CD37-1003-40BB-972F-9F5ED0918080}" type="datetime1">
              <a:rPr lang="ja-JP" altLang="en-US"/>
              <a:pPr>
                <a:defRPr/>
              </a:pPr>
              <a:t>2022/12/2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114517-0B42-47E2-BFE5-B27905FD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BCB249-40EB-4E72-9632-6044A6EA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48E26-AE9D-4791-96E3-2A0EE8D1F9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6085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77C4C0-1CC4-4C06-B7B3-F319B0150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C758B-834E-4FF4-AE74-5DC5C15EFCCA}" type="datetime1">
              <a:rPr lang="ja-JP" altLang="en-US"/>
              <a:pPr>
                <a:defRPr/>
              </a:pPr>
              <a:t>2022/12/2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5DCECC-7EB7-4230-8454-55922DB0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44E3A3-F450-4970-971D-D2893BE66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C0615-716F-4CC6-8C00-7690264765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37333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34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1EA99E-793B-47F5-9563-19D14B0C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C54B-27CF-4467-9AD3-A28C40B64427}" type="datetime1">
              <a:rPr lang="ja-JP" altLang="en-US"/>
              <a:pPr>
                <a:defRPr/>
              </a:pPr>
              <a:t>2022/12/2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48CBFD-DBFF-4412-BA16-8EB7D4668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1A5CBD-ABC2-4DA8-8D1C-5900BBD59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A8F59-2555-4899-83C5-EFACB8B09B3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2568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14FFCCF-D484-40D3-9866-C49EE6F27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86F7E-2454-40B4-B941-8480CF1556E0}" type="datetime1">
              <a:rPr lang="ja-JP" altLang="en-US"/>
              <a:pPr>
                <a:defRPr/>
              </a:pPr>
              <a:t>2022/12/2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97054CC-C3FA-4E20-B5C4-6487A33D0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73EB060-EDE0-4CDB-8CCB-9286F292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FAEC0-37F0-4C7D-A428-8506BFD2D6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7527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94C2034E-1FC3-4052-92E1-A789915D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6C1E1-6DF0-42CC-A6C5-B8A6E06D18BC}" type="datetime1">
              <a:rPr lang="ja-JP" altLang="en-US"/>
              <a:pPr>
                <a:defRPr/>
              </a:pPr>
              <a:t>2022/12/2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8C567FBE-17FC-46B2-943A-830AF3358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D4E4860-20D9-41DD-85CB-5F7445C6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E47CA-EDC7-407E-A956-0C40233E55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34832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512422B-483B-4013-A3EE-16797B529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8A3A0-7334-42D6-A096-26A58263E085}" type="datetime1">
              <a:rPr lang="ja-JP" altLang="en-US"/>
              <a:pPr>
                <a:defRPr/>
              </a:pPr>
              <a:t>2022/12/2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A9E1FCD-879A-4CD7-A1BC-5BB11337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291D76B-50C0-450B-A8F7-5F6B7083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4CA38-797F-4402-8985-81BAC138C0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25037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254DE064-31C2-4F6E-A2A5-9666865A7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A911B-1FE9-48A2-9041-99D819E403E1}" type="datetime1">
              <a:rPr lang="ja-JP" altLang="en-US"/>
              <a:pPr>
                <a:defRPr/>
              </a:pPr>
              <a:t>2022/12/2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90612ADB-E6B2-4347-90F0-2E92DD15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B74841A-0DA0-44AA-B7A4-47BA7BC19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001CD-FCD5-4A98-B208-1D5C702194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028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EAA8-6CB2-431C-8771-DBE54AF7BAF1}" type="datetime1">
              <a:rPr kumimoji="1" lang="ja-JP" altLang="en-US" smtClean="0"/>
              <a:t>2022/12/2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D91F-F2C8-47EC-BB95-431500C036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21994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56C532A-0120-4FCC-8CD8-7EF9C312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950F5-EEBF-4EFE-B8A5-8B1270FDD023}" type="datetime1">
              <a:rPr lang="ja-JP" altLang="en-US"/>
              <a:pPr>
                <a:defRPr/>
              </a:pPr>
              <a:t>2022/12/2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A955705-8F03-4415-961B-BFEA13677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F7AE873-FB60-455B-A9F0-AC709E09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A2CA5-11F6-4215-975A-1CFAF7B172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53594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6EF457F-EA54-4041-9820-EF4ACF00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D4FF-44FE-478A-B071-433CB6020A81}" type="datetime1">
              <a:rPr lang="ja-JP" altLang="en-US"/>
              <a:pPr>
                <a:defRPr/>
              </a:pPr>
              <a:t>2022/12/2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F79577B-31FF-4FF2-B833-3618E0DD1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66BB383-7243-4A85-B000-B3CC1203C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9AF4D-4775-4B72-AFEE-BBEB040C1B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26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2A0DB7-654D-4C89-80EE-E098524E9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079AD-C1C3-4C61-864F-C112CF96580F}" type="datetime1">
              <a:rPr lang="ja-JP" altLang="en-US"/>
              <a:pPr>
                <a:defRPr/>
              </a:pPr>
              <a:t>2022/12/2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3148F4-A4FA-4971-949E-4D5B7EDAC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F93EAC-E05E-40FF-B2CB-CFF38A77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AE47F-912D-4D4E-9C89-D10992CE27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30714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A1DE99-1CF9-4B2B-80CF-5EDE5E4A9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F248-7033-46EC-A8AE-5196BBC51FBA}" type="datetime1">
              <a:rPr lang="ja-JP" altLang="en-US"/>
              <a:pPr>
                <a:defRPr/>
              </a:pPr>
              <a:t>2022/12/2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C57FCE-754C-4090-B8FB-EB9FD2138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54C1E4-85EA-435B-B53F-A533C1C2B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8A006-141D-483F-8144-FB39D4B2107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988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EB40-934D-4A50-A31C-FC642DDB2D7F}" type="datetime1">
              <a:rPr kumimoji="1" lang="ja-JP" altLang="en-US" smtClean="0"/>
              <a:t>2022/12/2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D91F-F2C8-47EC-BB95-431500C036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435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739A-15BA-4882-B7EC-B8FECAFCC4EE}" type="datetime1">
              <a:rPr kumimoji="1" lang="ja-JP" altLang="en-US" smtClean="0"/>
              <a:t>2022/12/2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D91F-F2C8-47EC-BB95-431500C036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890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A8F1-4D79-4DE3-9F9D-D28F808FC0EA}" type="datetime1">
              <a:rPr kumimoji="1" lang="ja-JP" altLang="en-US" smtClean="0"/>
              <a:t>2022/12/2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D91F-F2C8-47EC-BB95-431500C036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85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CB03-9966-48AD-99DA-B229E1CBD776}" type="datetime1">
              <a:rPr kumimoji="1" lang="ja-JP" altLang="en-US" smtClean="0"/>
              <a:t>2022/12/2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D91F-F2C8-47EC-BB95-431500C036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80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CF7C-84C2-4C4F-B811-0067EDDD8034}" type="datetime1">
              <a:rPr kumimoji="1" lang="ja-JP" altLang="en-US" smtClean="0"/>
              <a:t>2022/12/2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D91F-F2C8-47EC-BB95-431500C036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259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7D74-0538-4DF3-B2E1-C2687E7EA513}" type="datetime1">
              <a:rPr kumimoji="1" lang="ja-JP" altLang="en-US" smtClean="0"/>
              <a:t>2022/12/2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BD91F-F2C8-47EC-BB95-431500C036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207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5F15-B4B7-4135-8CC2-6C436F307469}" type="datetime1">
              <a:rPr kumimoji="1" lang="ja-JP" altLang="en-US" smtClean="0"/>
              <a:t>2022/12/2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BD91F-F2C8-47EC-BB95-431500C036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949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2413" y="115888"/>
            <a:ext cx="86407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41438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52413" y="659765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F63D36-59A6-4DF1-82C9-786E42FDC27B}" type="datetime1">
              <a:rPr lang="ja-JP" altLang="en-US" smtClean="0">
                <a:solidFill>
                  <a:srgbClr val="000000"/>
                </a:solidFill>
              </a:rPr>
              <a:t>2022/12/2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97225" y="6597650"/>
            <a:ext cx="2895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759575" y="659765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097AE5-8F96-4EB4-A8D2-DAC8A3AF6CA7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250825" y="549275"/>
            <a:ext cx="8640763" cy="142875"/>
          </a:xfrm>
          <a:prstGeom prst="rect">
            <a:avLst/>
          </a:prstGeom>
          <a:solidFill>
            <a:srgbClr val="009999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250825" y="6524625"/>
            <a:ext cx="8640763" cy="71438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9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6C56984-86EF-47D1-9212-5469CAC629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5B02E5A2-64D1-46E3-87F7-DD9C76E160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783700-8B84-4D40-B049-951D3DCB3F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8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96E49A2-8956-4E77-BC23-601C7511D07B}" type="datetime1">
              <a:rPr lang="ja-JP" altLang="en-US"/>
              <a:pPr>
                <a:defRPr/>
              </a:pPr>
              <a:t>2022/12/2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E6AE2B-ED5A-4BD1-9AF3-C463CD078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108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1029F9-FE20-4CAA-9036-4D144E135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0400" y="649287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8">
                <a:solidFill>
                  <a:srgbClr val="898989"/>
                </a:solidFill>
              </a:defRPr>
            </a:lvl1pPr>
          </a:lstStyle>
          <a:p>
            <a:fld id="{BC62C142-01F2-443E-A2F8-49C9ABD120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47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v.go.jp/recycle/waste/info_1_1/ctriw-info.html" TargetMode="External"/><Relationship Id="rId2" Type="http://schemas.openxmlformats.org/officeDocument/2006/relationships/hyperlink" Target="https://www.env.go.jp/recycle/waste/mercury-disposal/index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AutoShape 6">
            <a:extLst>
              <a:ext uri="{FF2B5EF4-FFF2-40B4-BE49-F238E27FC236}">
                <a16:creationId xmlns:a16="http://schemas.microsoft.com/office/drawing/2014/main" id="{657CE928-450D-49FD-8BEA-9068A224F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07" y="939680"/>
            <a:ext cx="2553148" cy="1446549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662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8438" name="AutoShape 7">
            <a:extLst>
              <a:ext uri="{FF2B5EF4-FFF2-40B4-BE49-F238E27FC236}">
                <a16:creationId xmlns:a16="http://schemas.microsoft.com/office/drawing/2014/main" id="{0C61B5DD-7CE6-4642-BC00-3B866058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08" y="5229200"/>
            <a:ext cx="2553147" cy="741732"/>
          </a:xfrm>
          <a:prstGeom prst="roundRect">
            <a:avLst>
              <a:gd name="adj" fmla="val 16667"/>
            </a:avLst>
          </a:prstGeom>
          <a:solidFill>
            <a:srgbClr val="F8F2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662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8443" name="Text Box 12">
            <a:extLst>
              <a:ext uri="{FF2B5EF4-FFF2-40B4-BE49-F238E27FC236}">
                <a16:creationId xmlns:a16="http://schemas.microsoft.com/office/drawing/2014/main" id="{C0830F13-AD2F-4778-A8C4-2B1B77E8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720" y="1195265"/>
            <a:ext cx="227992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800" b="1" dirty="0">
                <a:solidFill>
                  <a:prstClr val="black"/>
                </a:solidFill>
                <a:latin typeface="Verdana" panose="020B0604030504040204" pitchFamily="34" charset="0"/>
              </a:rPr>
              <a:t>事業活動に伴い</a:t>
            </a:r>
            <a:endParaRPr lang="en-US" altLang="ja-JP" sz="1800" b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800" b="1" dirty="0">
                <a:solidFill>
                  <a:prstClr val="black"/>
                </a:solidFill>
                <a:latin typeface="Verdana" panose="020B0604030504040204" pitchFamily="34" charset="0"/>
              </a:rPr>
              <a:t>医療機関等から</a:t>
            </a:r>
            <a:endParaRPr lang="en-US" altLang="ja-JP" sz="1800" b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800" b="1" dirty="0">
                <a:solidFill>
                  <a:prstClr val="black"/>
                </a:solidFill>
                <a:latin typeface="Verdana" panose="020B0604030504040204" pitchFamily="34" charset="0"/>
              </a:rPr>
              <a:t>発生する水銀廃棄物</a:t>
            </a:r>
            <a:endParaRPr lang="en-US" altLang="ja-JP" sz="1800" b="1" dirty="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18445" name="Text Box 14">
            <a:extLst>
              <a:ext uri="{FF2B5EF4-FFF2-40B4-BE49-F238E27FC236}">
                <a16:creationId xmlns:a16="http://schemas.microsoft.com/office/drawing/2014/main" id="{FA798DC0-045B-410C-BFF5-C0BF30EB4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720" y="5288843"/>
            <a:ext cx="2362884" cy="6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83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ja-JP" altLang="en-US" sz="1846" b="1" dirty="0">
                <a:solidFill>
                  <a:prstClr val="black"/>
                </a:solidFill>
                <a:latin typeface="Verdana" panose="020B0604030504040204" pitchFamily="34" charset="0"/>
              </a:rPr>
              <a:t>一般家庭から</a:t>
            </a:r>
            <a:br>
              <a:rPr lang="ja-JP" altLang="en-US" sz="1846" b="1" dirty="0">
                <a:solidFill>
                  <a:prstClr val="black"/>
                </a:solidFill>
                <a:latin typeface="Verdana" panose="020B0604030504040204" pitchFamily="34" charset="0"/>
              </a:rPr>
            </a:br>
            <a:r>
              <a:rPr lang="ja-JP" altLang="en-US" sz="1846" b="1" dirty="0">
                <a:solidFill>
                  <a:prstClr val="black"/>
                </a:solidFill>
                <a:latin typeface="Verdana" panose="020B0604030504040204" pitchFamily="34" charset="0"/>
              </a:rPr>
              <a:t>発生する水銀廃棄物</a:t>
            </a:r>
          </a:p>
        </p:txBody>
      </p:sp>
      <p:sp>
        <p:nvSpPr>
          <p:cNvPr id="18454" name="Line 23">
            <a:extLst>
              <a:ext uri="{FF2B5EF4-FFF2-40B4-BE49-F238E27FC236}">
                <a16:creationId xmlns:a16="http://schemas.microsoft.com/office/drawing/2014/main" id="{5B9A53FE-ACDD-42C1-A01D-CE017A0A87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1322" y="1628800"/>
            <a:ext cx="5978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1662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8458" name="Line 27">
            <a:extLst>
              <a:ext uri="{FF2B5EF4-FFF2-40B4-BE49-F238E27FC236}">
                <a16:creationId xmlns:a16="http://schemas.microsoft.com/office/drawing/2014/main" id="{D7CD34E6-CCED-41E7-8E11-56A5ACC83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1322" y="5589240"/>
            <a:ext cx="5978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1662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8466" name="AutoShape 40">
            <a:extLst>
              <a:ext uri="{FF2B5EF4-FFF2-40B4-BE49-F238E27FC236}">
                <a16:creationId xmlns:a16="http://schemas.microsoft.com/office/drawing/2014/main" id="{ADB8586E-1565-4F7A-BCD0-C5CB725C9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2357" y="1988840"/>
            <a:ext cx="291550" cy="1590832"/>
          </a:xfrm>
          <a:prstGeom prst="rightArrow">
            <a:avLst>
              <a:gd name="adj1" fmla="val 50000"/>
              <a:gd name="adj2" fmla="val 637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662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8467" name="AutoShape 41">
            <a:extLst>
              <a:ext uri="{FF2B5EF4-FFF2-40B4-BE49-F238E27FC236}">
                <a16:creationId xmlns:a16="http://schemas.microsoft.com/office/drawing/2014/main" id="{5D7A449B-AD30-42D8-91B7-E97AAEC4E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9664" y="5411280"/>
            <a:ext cx="332642" cy="46599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662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8468" name="AutoShape 42">
            <a:extLst>
              <a:ext uri="{FF2B5EF4-FFF2-40B4-BE49-F238E27FC236}">
                <a16:creationId xmlns:a16="http://schemas.microsoft.com/office/drawing/2014/main" id="{2467E4D3-9632-469C-96D6-0DCCE6D00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1935" y="2276872"/>
            <a:ext cx="1578346" cy="9964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662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8469" name="Text Box 43">
            <a:extLst>
              <a:ext uri="{FF2B5EF4-FFF2-40B4-BE49-F238E27FC236}">
                <a16:creationId xmlns:a16="http://schemas.microsoft.com/office/drawing/2014/main" id="{A6849D99-0559-421C-A279-B5774851A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304" y="2420888"/>
            <a:ext cx="1666444" cy="6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846" dirty="0">
                <a:solidFill>
                  <a:prstClr val="black"/>
                </a:solidFill>
                <a:latin typeface="Arial" panose="020B0604020202020204" pitchFamily="34" charset="0"/>
              </a:rPr>
              <a:t>排出事業者に処理責任</a:t>
            </a:r>
          </a:p>
        </p:txBody>
      </p:sp>
      <p:sp>
        <p:nvSpPr>
          <p:cNvPr id="18470" name="AutoShape 44">
            <a:extLst>
              <a:ext uri="{FF2B5EF4-FFF2-40B4-BE49-F238E27FC236}">
                <a16:creationId xmlns:a16="http://schemas.microsoft.com/office/drawing/2014/main" id="{D8278F85-7BD2-41E3-BDAD-5D62D0D5C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1935" y="5240850"/>
            <a:ext cx="1578346" cy="9964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buNone/>
            </a:pPr>
            <a:endParaRPr lang="ja-JP" altLang="en-US" sz="1662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8471" name="Text Box 45">
            <a:extLst>
              <a:ext uri="{FF2B5EF4-FFF2-40B4-BE49-F238E27FC236}">
                <a16:creationId xmlns:a16="http://schemas.microsoft.com/office/drawing/2014/main" id="{6695E88C-04DA-4F85-9454-D10C1735E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976" y="5432859"/>
            <a:ext cx="1338448" cy="6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846" dirty="0">
                <a:solidFill>
                  <a:prstClr val="black"/>
                </a:solidFill>
                <a:latin typeface="Arial" panose="020B0604020202020204" pitchFamily="34" charset="0"/>
              </a:rPr>
              <a:t>市町村に</a:t>
            </a:r>
            <a:endParaRPr lang="en-US" altLang="ja-JP" sz="1846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defTabSz="84408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846" dirty="0">
                <a:solidFill>
                  <a:prstClr val="black"/>
                </a:solidFill>
                <a:latin typeface="Arial" panose="020B0604020202020204" pitchFamily="34" charset="0"/>
              </a:rPr>
              <a:t>処理責任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540794B-566A-4A55-A19F-F1C3F29AB367}"/>
              </a:ext>
            </a:extLst>
          </p:cNvPr>
          <p:cNvSpPr txBox="1"/>
          <p:nvPr/>
        </p:nvSpPr>
        <p:spPr>
          <a:xfrm>
            <a:off x="0" y="0"/>
            <a:ext cx="9144000" cy="63890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ja-JP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3200" kern="0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defTabSz="844083" eaLnBrk="0" hangingPunct="0">
              <a:defRPr/>
            </a:pPr>
            <a:r>
              <a:rPr lang="ja-JP" altLang="en-US" sz="2954" dirty="0">
                <a:solidFill>
                  <a:prstClr val="white"/>
                </a:solidFill>
              </a:rPr>
              <a:t>水銀廃棄物の主な種類</a:t>
            </a:r>
          </a:p>
        </p:txBody>
      </p:sp>
      <p:sp>
        <p:nvSpPr>
          <p:cNvPr id="18477" name="スライド番号プレースホルダー 1">
            <a:extLst>
              <a:ext uri="{FF2B5EF4-FFF2-40B4-BE49-F238E27FC236}">
                <a16:creationId xmlns:a16="http://schemas.microsoft.com/office/drawing/2014/main" id="{381EAB44-502D-447F-9770-F8BBAFCFF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5031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954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685817" indent="-263776">
              <a:spcBef>
                <a:spcPct val="20000"/>
              </a:spcBef>
              <a:buFont typeface="Arial" panose="020B0604020202020204" pitchFamily="34" charset="0"/>
              <a:buChar char="–"/>
              <a:defRPr kumimoji="1" sz="2585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055103" indent="-211021">
              <a:spcBef>
                <a:spcPct val="20000"/>
              </a:spcBef>
              <a:buFont typeface="Arial" panose="020B0604020202020204" pitchFamily="34" charset="0"/>
              <a:buChar char="•"/>
              <a:defRPr kumimoji="1" sz="2215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477145" indent="-211021">
              <a:spcBef>
                <a:spcPct val="20000"/>
              </a:spcBef>
              <a:buFont typeface="Arial" panose="020B0604020202020204" pitchFamily="34" charset="0"/>
              <a:buChar char="–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899186" indent="-211021">
              <a:spcBef>
                <a:spcPct val="20000"/>
              </a:spcBef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buNone/>
            </a:pPr>
            <a:fld id="{EBD1F141-E58F-47C6-ABA1-3356C61C58E9}" type="slidenum">
              <a:rPr lang="ja-JP" altLang="en-US" sz="1108">
                <a:solidFill>
                  <a:srgbClr val="898989"/>
                </a:solidFill>
                <a:latin typeface="Arial" panose="020B0604020202020204" pitchFamily="34" charset="0"/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  <a:buNone/>
              </a:pPr>
              <a:t>1</a:t>
            </a:fld>
            <a:endParaRPr lang="ja-JP" altLang="en-US" sz="1108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8" name="テキスト ボックス 2">
            <a:extLst>
              <a:ext uri="{FF2B5EF4-FFF2-40B4-BE49-F238E27FC236}">
                <a16:creationId xmlns:a16="http://schemas.microsoft.com/office/drawing/2014/main" id="{074CDFD9-2554-4E01-9267-5AC118B57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8418" y="959239"/>
            <a:ext cx="3326780" cy="16004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95250" indent="-9525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800" b="1" u="sng" dirty="0">
                <a:solidFill>
                  <a:srgbClr val="FF0000"/>
                </a:solidFill>
                <a:latin typeface="Verdana" panose="020B0604030504040204" pitchFamily="34" charset="0"/>
              </a:rPr>
              <a:t>産業廃棄物</a:t>
            </a:r>
            <a:endParaRPr lang="en-US" altLang="ja-JP" sz="1800" b="1" u="sng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ja-JP" sz="1600" b="1" dirty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  <a:latin typeface="Verdana" panose="020B0604030504040204" pitchFamily="34" charset="0"/>
              </a:rPr>
              <a:t>水銀使用製品産業廃棄物</a:t>
            </a:r>
            <a:r>
              <a:rPr lang="en-US" altLang="ja-JP" sz="1600" b="1" dirty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br>
              <a:rPr lang="en-US" altLang="ja-JP" sz="1600" b="1" dirty="0">
                <a:solidFill>
                  <a:srgbClr val="FF0000"/>
                </a:solidFill>
                <a:latin typeface="Verdana" panose="020B0604030504040204" pitchFamily="34" charset="0"/>
              </a:rPr>
            </a:br>
            <a:r>
              <a:rPr lang="ja-JP" altLang="en-US" sz="1600" b="1" dirty="0">
                <a:latin typeface="Verdana" panose="020B0604030504040204" pitchFamily="34" charset="0"/>
              </a:rPr>
              <a:t>　・水銀血圧計</a:t>
            </a:r>
            <a:endParaRPr lang="en-US" altLang="ja-JP" sz="1600" b="1" dirty="0">
              <a:latin typeface="Verdana" panose="020B0604030504040204" pitchFamily="34" charset="0"/>
            </a:endParaRPr>
          </a:p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600" b="1" dirty="0">
                <a:latin typeface="Verdana" panose="020B0604030504040204" pitchFamily="34" charset="0"/>
              </a:rPr>
              <a:t>　・水銀体温計</a:t>
            </a:r>
            <a:endParaRPr lang="en-US" altLang="ja-JP" sz="1600" b="1" dirty="0">
              <a:latin typeface="Verdana" panose="020B0604030504040204" pitchFamily="34" charset="0"/>
            </a:endParaRPr>
          </a:p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600" b="1" dirty="0">
                <a:latin typeface="Verdana" panose="020B0604030504040204" pitchFamily="34" charset="0"/>
              </a:rPr>
              <a:t>　・水銀温度計</a:t>
            </a:r>
            <a:endParaRPr lang="en-US" altLang="ja-JP" sz="1600" b="1" dirty="0">
              <a:latin typeface="Verdana" panose="020B0604030504040204" pitchFamily="34" charset="0"/>
            </a:endParaRPr>
          </a:p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600" b="1" dirty="0">
                <a:latin typeface="Verdana" panose="020B0604030504040204" pitchFamily="34" charset="0"/>
              </a:rPr>
              <a:t>　・水銀使用蛍光灯　　　　など</a:t>
            </a:r>
            <a:endParaRPr lang="en-US" altLang="ja-JP" sz="1600" b="1" dirty="0">
              <a:latin typeface="Verdana" panose="020B0604030504040204" pitchFamily="34" charset="0"/>
            </a:endParaRPr>
          </a:p>
        </p:txBody>
      </p:sp>
      <p:sp>
        <p:nvSpPr>
          <p:cNvPr id="43" name="テキスト ボックス 2">
            <a:extLst>
              <a:ext uri="{FF2B5EF4-FFF2-40B4-BE49-F238E27FC236}">
                <a16:creationId xmlns:a16="http://schemas.microsoft.com/office/drawing/2014/main" id="{6DD4666D-2764-49F8-A065-FAB6F3389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5850" y="2926834"/>
            <a:ext cx="3339347" cy="187031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rmAutofit/>
          </a:bodyPr>
          <a:lstStyle>
            <a:lvl1pPr marL="95250" indent="-9525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800" b="1" u="sng" dirty="0">
                <a:solidFill>
                  <a:srgbClr val="FF0000"/>
                </a:solidFill>
                <a:latin typeface="+mn-ea"/>
                <a:ea typeface="+mn-ea"/>
              </a:rPr>
              <a:t>特別管理産業廃棄物</a:t>
            </a:r>
            <a:endParaRPr lang="en-US" altLang="ja-JP" sz="1800" b="1" u="sng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ja-JP" sz="1600" b="1" dirty="0">
                <a:solidFill>
                  <a:srgbClr val="FF0000"/>
                </a:solidFill>
                <a:latin typeface="Verdana" panose="020B0604030504040204" pitchFamily="34" charset="0"/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  <a:latin typeface="Verdana" panose="020B0604030504040204" pitchFamily="34" charset="0"/>
              </a:rPr>
              <a:t>廃水銀等</a:t>
            </a:r>
            <a:r>
              <a:rPr lang="en-US" altLang="ja-JP" sz="1600" b="1" dirty="0">
                <a:solidFill>
                  <a:srgbClr val="FF0000"/>
                </a:solidFill>
                <a:latin typeface="Verdana" panose="020B0604030504040204" pitchFamily="34" charset="0"/>
              </a:rPr>
              <a:t>】</a:t>
            </a:r>
            <a:br>
              <a:rPr lang="en-US" altLang="ja-JP" sz="1600" b="1" dirty="0">
                <a:solidFill>
                  <a:prstClr val="black"/>
                </a:solidFill>
                <a:latin typeface="Verdana" panose="020B0604030504040204" pitchFamily="34" charset="0"/>
              </a:rPr>
            </a:br>
            <a:r>
              <a:rPr lang="ja-JP" altLang="en-US" sz="1600" b="1" dirty="0">
                <a:solidFill>
                  <a:prstClr val="black"/>
                </a:solidFill>
                <a:latin typeface="Verdana" panose="020B0604030504040204" pitchFamily="34" charset="0"/>
              </a:rPr>
              <a:t>　・特定施設から生じる廃水銀、</a:t>
            </a:r>
            <a:endParaRPr lang="en-US" altLang="ja-JP" sz="1600" b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600" b="1" dirty="0">
                <a:solidFill>
                  <a:prstClr val="black"/>
                </a:solidFill>
                <a:latin typeface="Verdana" panose="020B0604030504040204" pitchFamily="34" charset="0"/>
              </a:rPr>
              <a:t>　・水銀血圧計等から回収した水銀</a:t>
            </a:r>
            <a:endParaRPr lang="en-US" altLang="ja-JP" sz="1600" b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600" b="1" dirty="0">
                <a:solidFill>
                  <a:prstClr val="black"/>
                </a:solidFill>
                <a:latin typeface="Verdana" panose="020B0604030504040204" pitchFamily="34" charset="0"/>
              </a:rPr>
              <a:t>　</a:t>
            </a:r>
            <a:endParaRPr lang="en-US" altLang="ja-JP" sz="1600" b="1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600" b="1" dirty="0">
                <a:solidFill>
                  <a:prstClr val="black"/>
                </a:solidFill>
                <a:latin typeface="Verdana" panose="020B0604030504040204" pitchFamily="34" charset="0"/>
              </a:rPr>
              <a:t>　</a:t>
            </a:r>
            <a:r>
              <a:rPr lang="en-US" altLang="ja-JP" sz="1600" b="1" u="sng" dirty="0">
                <a:solidFill>
                  <a:prstClr val="black"/>
                </a:solidFill>
                <a:latin typeface="Verdana" panose="020B0604030504040204" pitchFamily="34" charset="0"/>
              </a:rPr>
              <a:t>※</a:t>
            </a:r>
            <a:r>
              <a:rPr lang="ja-JP" altLang="en-US" sz="1600" b="1" u="sng" dirty="0">
                <a:solidFill>
                  <a:prstClr val="black"/>
                </a:solidFill>
                <a:latin typeface="Verdana" panose="020B0604030504040204" pitchFamily="34" charset="0"/>
              </a:rPr>
              <a:t>水銀使用製品が破損し漏洩した</a:t>
            </a:r>
            <a:endParaRPr lang="en-US" altLang="ja-JP" sz="1600" b="1" u="sng" dirty="0">
              <a:solidFill>
                <a:prstClr val="black"/>
              </a:solidFill>
              <a:latin typeface="Verdana" panose="020B0604030504040204" pitchFamily="34" charset="0"/>
            </a:endParaRPr>
          </a:p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600" b="1" dirty="0">
                <a:solidFill>
                  <a:prstClr val="black"/>
                </a:solidFill>
                <a:latin typeface="Verdana" panose="020B0604030504040204" pitchFamily="34" charset="0"/>
              </a:rPr>
              <a:t>　　</a:t>
            </a:r>
            <a:r>
              <a:rPr lang="ja-JP" altLang="en-US" sz="1600" b="1" u="sng" dirty="0">
                <a:solidFill>
                  <a:prstClr val="black"/>
                </a:solidFill>
                <a:latin typeface="Verdana" panose="020B0604030504040204" pitchFamily="34" charset="0"/>
              </a:rPr>
              <a:t>水銀は該当しない。</a:t>
            </a:r>
            <a:endParaRPr lang="en-US" altLang="ja-JP" sz="1600" b="1" u="sng" dirty="0">
              <a:solidFill>
                <a:prstClr val="black"/>
              </a:solidFill>
              <a:latin typeface="Verdana" panose="020B0604030504040204" pitchFamily="34" charset="0"/>
            </a:endParaRPr>
          </a:p>
        </p:txBody>
      </p:sp>
      <p:sp>
        <p:nvSpPr>
          <p:cNvPr id="9" name="テキスト ボックス 2">
            <a:extLst>
              <a:ext uri="{FF2B5EF4-FFF2-40B4-BE49-F238E27FC236}">
                <a16:creationId xmlns:a16="http://schemas.microsoft.com/office/drawing/2014/main" id="{8FAB32D7-8E8A-4097-2E91-80D19B764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4059" y="5229200"/>
            <a:ext cx="3361141" cy="110799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95250" indent="-9525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800" b="1" u="sng" dirty="0">
                <a:solidFill>
                  <a:srgbClr val="FF0000"/>
                </a:solidFill>
                <a:latin typeface="Verdana" panose="020B0604030504040204" pitchFamily="34" charset="0"/>
              </a:rPr>
              <a:t>一般廃棄物</a:t>
            </a:r>
            <a:endParaRPr lang="en-US" altLang="ja-JP" sz="1800" b="1" u="sng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600" b="1" dirty="0">
                <a:latin typeface="Verdana" panose="020B0604030504040204" pitchFamily="34" charset="0"/>
              </a:rPr>
              <a:t>　・水銀血圧計</a:t>
            </a:r>
            <a:endParaRPr lang="en-US" altLang="ja-JP" sz="1600" b="1" dirty="0">
              <a:latin typeface="Verdana" panose="020B0604030504040204" pitchFamily="34" charset="0"/>
            </a:endParaRPr>
          </a:p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600" b="1" dirty="0">
                <a:latin typeface="Verdana" panose="020B0604030504040204" pitchFamily="34" charset="0"/>
              </a:rPr>
              <a:t>　・水銀体温計</a:t>
            </a:r>
            <a:endParaRPr lang="en-US" altLang="ja-JP" sz="1600" b="1" dirty="0">
              <a:latin typeface="Verdana" panose="020B0604030504040204" pitchFamily="34" charset="0"/>
            </a:endParaRPr>
          </a:p>
          <a:p>
            <a:pPr marL="0" indent="0" defTabSz="844083" fontAlgn="base">
              <a:spcBef>
                <a:spcPts val="0"/>
              </a:spcBef>
              <a:spcAft>
                <a:spcPct val="0"/>
              </a:spcAft>
              <a:buNone/>
            </a:pPr>
            <a:r>
              <a:rPr lang="ja-JP" altLang="en-US" sz="1600" b="1" dirty="0">
                <a:latin typeface="Verdana" panose="020B0604030504040204" pitchFamily="34" charset="0"/>
              </a:rPr>
              <a:t>　・水銀使用蛍光灯　　　　など</a:t>
            </a:r>
            <a:endParaRPr lang="en-US" altLang="ja-JP" sz="1600" b="1" dirty="0">
              <a:latin typeface="Verdana" panose="020B0604030504040204" pitchFamily="34" charset="0"/>
            </a:endParaRPr>
          </a:p>
        </p:txBody>
      </p:sp>
      <p:sp>
        <p:nvSpPr>
          <p:cNvPr id="10" name="Line 23">
            <a:extLst>
              <a:ext uri="{FF2B5EF4-FFF2-40B4-BE49-F238E27FC236}">
                <a16:creationId xmlns:a16="http://schemas.microsoft.com/office/drawing/2014/main" id="{0F001D01-9A1D-5244-AF72-EEFE854DDA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832" y="3645024"/>
            <a:ext cx="3481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1662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D66940AE-AA5E-9643-A98B-41AC6D0AAEE1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059832" y="1628800"/>
            <a:ext cx="0" cy="2016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>
            <a:extLst>
              <a:ext uri="{FF2B5EF4-FFF2-40B4-BE49-F238E27FC236}">
                <a16:creationId xmlns:a16="http://schemas.microsoft.com/office/drawing/2014/main" id="{654C3920-A48C-8903-F602-87912CDA92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15" y="2790054"/>
            <a:ext cx="1578346" cy="726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DACCC96-81D7-6631-F9A4-38CE0A23FD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22" y="3740404"/>
            <a:ext cx="850931" cy="115053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7AA976-5A05-44D8-F87A-B67425C11ED3}"/>
              </a:ext>
            </a:extLst>
          </p:cNvPr>
          <p:cNvSpPr txBox="1"/>
          <p:nvPr/>
        </p:nvSpPr>
        <p:spPr>
          <a:xfrm>
            <a:off x="8172400" y="85725"/>
            <a:ext cx="792088" cy="40011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</a:rPr>
              <a:t>別添</a:t>
            </a:r>
          </a:p>
        </p:txBody>
      </p:sp>
    </p:spTree>
    <p:extLst>
      <p:ext uri="{BB962C8B-B14F-4D97-AF65-F5344CB8AC3E}">
        <p14:creationId xmlns:p14="http://schemas.microsoft.com/office/powerpoint/2010/main" val="291110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A89D913-ECB3-4992-A93B-21B23F7E96AD}"/>
              </a:ext>
            </a:extLst>
          </p:cNvPr>
          <p:cNvSpPr txBox="1"/>
          <p:nvPr/>
        </p:nvSpPr>
        <p:spPr>
          <a:xfrm>
            <a:off x="0" y="0"/>
            <a:ext cx="9144000" cy="63890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ja-JP"/>
            </a:defPPr>
            <a:lvl1pPr algn="ctr" defTabSz="844083" eaLnBrk="0" fontAlgn="auto" hangingPunct="0">
              <a:spcBef>
                <a:spcPts val="0"/>
              </a:spcBef>
              <a:spcAft>
                <a:spcPts val="0"/>
              </a:spcAft>
              <a:defRPr sz="2954" kern="0">
                <a:solidFill>
                  <a:prstClr val="white"/>
                </a:solidFill>
                <a:latin typeface="Arial"/>
                <a:ea typeface="ＭＳ Ｐゴシック"/>
              </a:defRPr>
            </a:lvl1pPr>
          </a:lstStyle>
          <a:p>
            <a:r>
              <a:rPr lang="ja-JP" altLang="en-US" dirty="0"/>
              <a:t>回収・処分を促す背景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2FFBA56-0DC2-4D20-823E-88012C06F5AF}"/>
              </a:ext>
            </a:extLst>
          </p:cNvPr>
          <p:cNvGrpSpPr/>
          <p:nvPr/>
        </p:nvGrpSpPr>
        <p:grpSpPr>
          <a:xfrm>
            <a:off x="696852" y="1628800"/>
            <a:ext cx="8185832" cy="533400"/>
            <a:chOff x="760342" y="2344615"/>
            <a:chExt cx="8185832" cy="533400"/>
          </a:xfrm>
        </p:grpSpPr>
        <p:sp>
          <p:nvSpPr>
            <p:cNvPr id="2" name="角丸四角形 1">
              <a:extLst>
                <a:ext uri="{FF2B5EF4-FFF2-40B4-BE49-F238E27FC236}">
                  <a16:creationId xmlns:a16="http://schemas.microsoft.com/office/drawing/2014/main" id="{8F03E07D-8E14-4751-BEDE-4F307A2C491A}"/>
                </a:ext>
              </a:extLst>
            </p:cNvPr>
            <p:cNvSpPr/>
            <p:nvPr/>
          </p:nvSpPr>
          <p:spPr>
            <a:xfrm>
              <a:off x="760342" y="2344615"/>
              <a:ext cx="1570892" cy="533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2400" dirty="0">
                  <a:solidFill>
                    <a:prstClr val="black"/>
                  </a:solidFill>
                  <a:latin typeface="Calibri"/>
                  <a:ea typeface="ＭＳ Ｐゴシック" panose="020B0600070205080204" pitchFamily="50" charset="-128"/>
                </a:rPr>
                <a:t>規制強化</a:t>
              </a:r>
            </a:p>
          </p:txBody>
        </p:sp>
        <p:sp>
          <p:nvSpPr>
            <p:cNvPr id="10" name="角丸四角形 9">
              <a:extLst>
                <a:ext uri="{FF2B5EF4-FFF2-40B4-BE49-F238E27FC236}">
                  <a16:creationId xmlns:a16="http://schemas.microsoft.com/office/drawing/2014/main" id="{78034474-87E9-4270-9ED5-A2DC9B3203B6}"/>
                </a:ext>
              </a:extLst>
            </p:cNvPr>
            <p:cNvSpPr/>
            <p:nvPr/>
          </p:nvSpPr>
          <p:spPr>
            <a:xfrm>
              <a:off x="3617588" y="2344615"/>
              <a:ext cx="2242038" cy="533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2400" dirty="0">
                  <a:solidFill>
                    <a:prstClr val="black"/>
                  </a:solidFill>
                  <a:latin typeface="Calibri"/>
                  <a:ea typeface="ＭＳ Ｐゴシック" panose="020B0600070205080204" pitchFamily="50" charset="-128"/>
                </a:rPr>
                <a:t>水銀需要低下</a:t>
              </a:r>
            </a:p>
          </p:txBody>
        </p:sp>
        <p:sp>
          <p:nvSpPr>
            <p:cNvPr id="11" name="角丸四角形 10">
              <a:extLst>
                <a:ext uri="{FF2B5EF4-FFF2-40B4-BE49-F238E27FC236}">
                  <a16:creationId xmlns:a16="http://schemas.microsoft.com/office/drawing/2014/main" id="{76B3237F-8078-4A28-9438-C8B94848267A}"/>
                </a:ext>
              </a:extLst>
            </p:cNvPr>
            <p:cNvSpPr/>
            <p:nvPr/>
          </p:nvSpPr>
          <p:spPr>
            <a:xfrm>
              <a:off x="6444762" y="2344615"/>
              <a:ext cx="2501412" cy="5334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84408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ja-JP" altLang="en-US" sz="2400" dirty="0">
                  <a:solidFill>
                    <a:prstClr val="black"/>
                  </a:solidFill>
                  <a:latin typeface="Calibri"/>
                  <a:ea typeface="ＭＳ Ｐゴシック" panose="020B0600070205080204" pitchFamily="50" charset="-128"/>
                </a:rPr>
                <a:t>廃棄処理費ＵＰ</a:t>
              </a:r>
            </a:p>
          </p:txBody>
        </p:sp>
      </p:grpSp>
      <p:sp>
        <p:nvSpPr>
          <p:cNvPr id="14349" name="テキスト ボックス 1">
            <a:extLst>
              <a:ext uri="{FF2B5EF4-FFF2-40B4-BE49-F238E27FC236}">
                <a16:creationId xmlns:a16="http://schemas.microsoft.com/office/drawing/2014/main" id="{0C067BAC-E23F-4EBA-8AAF-A33682CEF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652" y="850634"/>
            <a:ext cx="6953740" cy="49013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indent="0" defTabSz="84408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2585" dirty="0">
                <a:solidFill>
                  <a:prstClr val="black"/>
                </a:solidFill>
                <a:latin typeface="Arial" panose="020B0604020202020204" pitchFamily="34" charset="0"/>
              </a:rPr>
              <a:t>水銀血圧計等の廃棄処理費用高騰のリスク回避</a:t>
            </a:r>
          </a:p>
        </p:txBody>
      </p:sp>
      <p:sp>
        <p:nvSpPr>
          <p:cNvPr id="14350" name="スライド番号プレースホルダー 4">
            <a:extLst>
              <a:ext uri="{FF2B5EF4-FFF2-40B4-BE49-F238E27FC236}">
                <a16:creationId xmlns:a16="http://schemas.microsoft.com/office/drawing/2014/main" id="{76359660-E0E7-498B-BE91-1BD123A4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954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685817" indent="-263776">
              <a:spcBef>
                <a:spcPct val="20000"/>
              </a:spcBef>
              <a:buFont typeface="Arial" panose="020B0604020202020204" pitchFamily="34" charset="0"/>
              <a:buChar char="–"/>
              <a:defRPr kumimoji="1" sz="2585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055103" indent="-211021">
              <a:spcBef>
                <a:spcPct val="20000"/>
              </a:spcBef>
              <a:buFont typeface="Arial" panose="020B0604020202020204" pitchFamily="34" charset="0"/>
              <a:buChar char="•"/>
              <a:defRPr kumimoji="1" sz="2215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477145" indent="-211021">
              <a:spcBef>
                <a:spcPct val="20000"/>
              </a:spcBef>
              <a:buFont typeface="Arial" panose="020B0604020202020204" pitchFamily="34" charset="0"/>
              <a:buChar char="–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899186" indent="-211021">
              <a:spcBef>
                <a:spcPct val="20000"/>
              </a:spcBef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844083" fontAlgn="base">
              <a:spcBef>
                <a:spcPct val="0"/>
              </a:spcBef>
              <a:spcAft>
                <a:spcPct val="0"/>
              </a:spcAft>
              <a:buNone/>
            </a:pPr>
            <a:fld id="{D192FFB2-7514-4B80-9903-15D472217246}" type="slidenum">
              <a:rPr lang="ja-JP" altLang="en-US" sz="1108">
                <a:solidFill>
                  <a:srgbClr val="898989"/>
                </a:solidFill>
                <a:latin typeface="Arial" panose="020B0604020202020204" pitchFamily="34" charset="0"/>
              </a:rPr>
              <a:pPr defTabSz="844083" fontAlgn="base">
                <a:spcBef>
                  <a:spcPct val="0"/>
                </a:spcBef>
                <a:spcAft>
                  <a:spcPct val="0"/>
                </a:spcAft>
                <a:buNone/>
              </a:pPr>
              <a:t>2</a:t>
            </a:fld>
            <a:endParaRPr lang="ja-JP" altLang="en-US" sz="1108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15FACE83-43B9-4F0F-ADAA-5745FB98CF30}"/>
              </a:ext>
            </a:extLst>
          </p:cNvPr>
          <p:cNvGrpSpPr/>
          <p:nvPr/>
        </p:nvGrpSpPr>
        <p:grpSpPr>
          <a:xfrm>
            <a:off x="215411" y="2369633"/>
            <a:ext cx="8713178" cy="2257955"/>
            <a:chOff x="215411" y="1937585"/>
            <a:chExt cx="8713178" cy="2257955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0F9BC4FF-00E4-4D09-B75F-6C37CE6CEAF3}"/>
                </a:ext>
              </a:extLst>
            </p:cNvPr>
            <p:cNvGrpSpPr/>
            <p:nvPr/>
          </p:nvGrpSpPr>
          <p:grpSpPr>
            <a:xfrm>
              <a:off x="215411" y="1937585"/>
              <a:ext cx="8713178" cy="1600591"/>
              <a:chOff x="177311" y="3184815"/>
              <a:chExt cx="8713178" cy="1600591"/>
            </a:xfrm>
          </p:grpSpPr>
          <p:sp>
            <p:nvSpPr>
              <p:cNvPr id="14339" name="テキスト ボックス 1">
                <a:extLst>
                  <a:ext uri="{FF2B5EF4-FFF2-40B4-BE49-F238E27FC236}">
                    <a16:creationId xmlns:a16="http://schemas.microsoft.com/office/drawing/2014/main" id="{1B938149-0F33-472B-A1B6-AE2C72452B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00446" y="3308078"/>
                <a:ext cx="2390043" cy="1477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defTabSz="844083" eaLnBrk="0" fontAlgn="base" hangingPunct="0"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ja-JP" altLang="en-US" sz="1800" dirty="0">
                    <a:solidFill>
                      <a:prstClr val="black"/>
                    </a:solidFill>
                    <a:latin typeface="Arial" panose="020B0604020202020204" pitchFamily="34" charset="0"/>
                  </a:rPr>
                  <a:t>回収する水銀の売却による収益が得にくいため、</a:t>
                </a:r>
                <a:r>
                  <a:rPr lang="ja-JP" altLang="en-US" sz="1800" u="sng" dirty="0">
                    <a:solidFill>
                      <a:prstClr val="black"/>
                    </a:solidFill>
                    <a:latin typeface="Arial" panose="020B0604020202020204" pitchFamily="34" charset="0"/>
                  </a:rPr>
                  <a:t>廃棄物処理費用が高騰</a:t>
                </a:r>
                <a:r>
                  <a:rPr lang="ja-JP" altLang="en-US" sz="1800" dirty="0">
                    <a:solidFill>
                      <a:prstClr val="black"/>
                    </a:solidFill>
                    <a:latin typeface="Arial" panose="020B0604020202020204" pitchFamily="34" charset="0"/>
                  </a:rPr>
                  <a:t>する可能性がある</a:t>
                </a:r>
              </a:p>
            </p:txBody>
          </p:sp>
          <p:sp>
            <p:nvSpPr>
              <p:cNvPr id="14342" name="テキスト ボックス 1">
                <a:extLst>
                  <a:ext uri="{FF2B5EF4-FFF2-40B4-BE49-F238E27FC236}">
                    <a16:creationId xmlns:a16="http://schemas.microsoft.com/office/drawing/2014/main" id="{E6FB1D12-2D2D-45EF-8CAA-28EBDA9C17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84402" y="3308078"/>
                <a:ext cx="2304348" cy="1477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kumimoji="1"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defTabSz="844083" eaLnBrk="0" fontAlgn="base" hangingPunct="0">
                  <a:spcBef>
                    <a:spcPct val="0"/>
                  </a:spcBef>
                  <a:spcAft>
                    <a:spcPct val="0"/>
                  </a:spcAft>
                  <a:buNone/>
                </a:pPr>
                <a:r>
                  <a:rPr lang="ja-JP" altLang="en-US" sz="1800" dirty="0">
                    <a:solidFill>
                      <a:prstClr val="black"/>
                    </a:solidFill>
                    <a:latin typeface="Arial" panose="020B0604020202020204" pitchFamily="34" charset="0"/>
                  </a:rPr>
                  <a:t>国際的にも、資源としての水銀</a:t>
                </a:r>
                <a:r>
                  <a:rPr lang="ja-JP" altLang="en-US" sz="1800" u="sng" dirty="0">
                    <a:solidFill>
                      <a:prstClr val="black"/>
                    </a:solidFill>
                    <a:latin typeface="Arial" panose="020B0604020202020204" pitchFamily="34" charset="0"/>
                  </a:rPr>
                  <a:t>需要が低下</a:t>
                </a:r>
                <a:r>
                  <a:rPr lang="ja-JP" altLang="en-US" sz="1800" dirty="0">
                    <a:solidFill>
                      <a:prstClr val="black"/>
                    </a:solidFill>
                    <a:latin typeface="Arial" panose="020B0604020202020204" pitchFamily="34" charset="0"/>
                  </a:rPr>
                  <a:t>し、水銀血圧計等から回収する水銀の</a:t>
                </a:r>
                <a:r>
                  <a:rPr lang="ja-JP" altLang="en-US" sz="1800" u="sng" dirty="0">
                    <a:solidFill>
                      <a:prstClr val="black"/>
                    </a:solidFill>
                    <a:latin typeface="Arial" panose="020B0604020202020204" pitchFamily="34" charset="0"/>
                  </a:rPr>
                  <a:t>売却（輸出）が難しくなる</a:t>
                </a:r>
              </a:p>
            </p:txBody>
          </p:sp>
          <p:sp>
            <p:nvSpPr>
              <p:cNvPr id="3" name="右矢印 2">
                <a:extLst>
                  <a:ext uri="{FF2B5EF4-FFF2-40B4-BE49-F238E27FC236}">
                    <a16:creationId xmlns:a16="http://schemas.microsoft.com/office/drawing/2014/main" id="{6E61EE05-D8A9-4E2F-9956-F4B8FB933E96}"/>
                  </a:ext>
                </a:extLst>
              </p:cNvPr>
              <p:cNvSpPr/>
              <p:nvPr/>
            </p:nvSpPr>
            <p:spPr>
              <a:xfrm>
                <a:off x="2948518" y="3654040"/>
                <a:ext cx="463062" cy="734158"/>
              </a:xfrm>
              <a:prstGeom prst="right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4408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ja-JP" altLang="en-US" sz="1662">
                  <a:solidFill>
                    <a:prstClr val="white"/>
                  </a:solidFill>
                  <a:latin typeface="Calibri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6" name="右矢印 15">
                <a:extLst>
                  <a:ext uri="{FF2B5EF4-FFF2-40B4-BE49-F238E27FC236}">
                    <a16:creationId xmlns:a16="http://schemas.microsoft.com/office/drawing/2014/main" id="{523DBA38-EB03-443C-87CC-93AFF0BCF6CE}"/>
                  </a:ext>
                </a:extLst>
              </p:cNvPr>
              <p:cNvSpPr/>
              <p:nvPr/>
            </p:nvSpPr>
            <p:spPr>
              <a:xfrm>
                <a:off x="5869574" y="3654040"/>
                <a:ext cx="464526" cy="734158"/>
              </a:xfrm>
              <a:prstGeom prst="rightArrow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44083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ja-JP" altLang="en-US" sz="1662">
                  <a:solidFill>
                    <a:prstClr val="white"/>
                  </a:solidFill>
                  <a:latin typeface="Calibri"/>
                  <a:ea typeface="ＭＳ Ｐゴシック" panose="020B0600070205080204" pitchFamily="50" charset="-128"/>
                </a:endParaRPr>
              </a:p>
            </p:txBody>
          </p:sp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B2FA2E43-8B1E-454E-9F2B-56CAA63070BA}"/>
                  </a:ext>
                </a:extLst>
              </p:cNvPr>
              <p:cNvGrpSpPr/>
              <p:nvPr/>
            </p:nvGrpSpPr>
            <p:grpSpPr>
              <a:xfrm>
                <a:off x="177311" y="3184815"/>
                <a:ext cx="2710341" cy="1334625"/>
                <a:chOff x="177312" y="2968869"/>
                <a:chExt cx="2710341" cy="1334625"/>
              </a:xfrm>
            </p:grpSpPr>
            <p:grpSp>
              <p:nvGrpSpPr>
                <p:cNvPr id="5" name="グループ化 4">
                  <a:extLst>
                    <a:ext uri="{FF2B5EF4-FFF2-40B4-BE49-F238E27FC236}">
                      <a16:creationId xmlns:a16="http://schemas.microsoft.com/office/drawing/2014/main" id="{554CF994-5AEA-4FEB-A00B-040DFA2C1982}"/>
                    </a:ext>
                  </a:extLst>
                </p:cNvPr>
                <p:cNvGrpSpPr/>
                <p:nvPr/>
              </p:nvGrpSpPr>
              <p:grpSpPr>
                <a:xfrm>
                  <a:off x="177312" y="2968869"/>
                  <a:ext cx="2710341" cy="1334625"/>
                  <a:chOff x="177312" y="2968869"/>
                  <a:chExt cx="2710341" cy="1334625"/>
                </a:xfrm>
              </p:grpSpPr>
              <p:sp>
                <p:nvSpPr>
                  <p:cNvPr id="23556" name="テキスト ボックス 1">
                    <a:extLst>
                      <a:ext uri="{FF2B5EF4-FFF2-40B4-BE49-F238E27FC236}">
                        <a16:creationId xmlns:a16="http://schemas.microsoft.com/office/drawing/2014/main" id="{995616BF-4D13-4C79-BED7-1E5712447AB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3421" y="3380164"/>
                    <a:ext cx="2674232" cy="9233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kumimoji="1" sz="3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kumimoji="1"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kumimoji="1"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kumimoji="1"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defTabSz="84408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None/>
                      <a:defRPr/>
                    </a:pPr>
                    <a:r>
                      <a:rPr lang="ja-JP" altLang="en-US" sz="1800" dirty="0">
                        <a:solidFill>
                          <a:prstClr val="black"/>
                        </a:solidFill>
                        <a:latin typeface="Arial" panose="020B0604020202020204" pitchFamily="34" charset="0"/>
                      </a:rPr>
                      <a:t> ・　水銀、水銀使用製品</a:t>
                    </a:r>
                    <a:endParaRPr lang="en-US" altLang="ja-JP" sz="1800" dirty="0">
                      <a:solidFill>
                        <a:prstClr val="black"/>
                      </a:solidFill>
                      <a:latin typeface="Arial" panose="020B0604020202020204" pitchFamily="34" charset="0"/>
                    </a:endParaRPr>
                  </a:p>
                  <a:p>
                    <a:pPr defTabSz="84408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None/>
                      <a:defRPr/>
                    </a:pPr>
                    <a:r>
                      <a:rPr lang="ja-JP" altLang="en-US" sz="1800" dirty="0">
                        <a:solidFill>
                          <a:prstClr val="black"/>
                        </a:solidFill>
                        <a:latin typeface="Arial" panose="020B0604020202020204" pitchFamily="34" charset="0"/>
                      </a:rPr>
                      <a:t>　　の</a:t>
                    </a:r>
                    <a:r>
                      <a:rPr lang="ja-JP" altLang="en-US" sz="1800" u="sng" dirty="0">
                        <a:solidFill>
                          <a:prstClr val="black"/>
                        </a:solidFill>
                        <a:latin typeface="Arial" panose="020B0604020202020204" pitchFamily="34" charset="0"/>
                      </a:rPr>
                      <a:t>輸出入</a:t>
                    </a:r>
                    <a:endParaRPr lang="en-US" altLang="ja-JP" sz="1800" u="sng" dirty="0">
                      <a:solidFill>
                        <a:prstClr val="black"/>
                      </a:solidFill>
                      <a:latin typeface="Arial" panose="020B0604020202020204" pitchFamily="34" charset="0"/>
                    </a:endParaRPr>
                  </a:p>
                  <a:p>
                    <a:pPr defTabSz="84408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None/>
                      <a:defRPr/>
                    </a:pPr>
                    <a:r>
                      <a:rPr lang="ja-JP" altLang="en-US" sz="1800" dirty="0">
                        <a:solidFill>
                          <a:prstClr val="black"/>
                        </a:solidFill>
                        <a:latin typeface="Arial" panose="020B0604020202020204" pitchFamily="34" charset="0"/>
                      </a:rPr>
                      <a:t> ・　水銀使用製品の</a:t>
                    </a:r>
                    <a:r>
                      <a:rPr lang="ja-JP" altLang="en-US" sz="1800" u="sng" dirty="0">
                        <a:solidFill>
                          <a:prstClr val="black"/>
                        </a:solidFill>
                        <a:latin typeface="Arial" panose="020B0604020202020204" pitchFamily="34" charset="0"/>
                      </a:rPr>
                      <a:t>製造</a:t>
                    </a:r>
                    <a:endParaRPr lang="en-US" altLang="ja-JP" sz="1800" u="sng" dirty="0">
                      <a:solidFill>
                        <a:prstClr val="black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341" name="テキスト ボックス 1">
                    <a:extLst>
                      <a:ext uri="{FF2B5EF4-FFF2-40B4-BE49-F238E27FC236}">
                        <a16:creationId xmlns:a16="http://schemas.microsoft.com/office/drawing/2014/main" id="{DB766935-CC4E-4B68-9C33-295A3FF841B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7312" y="2968869"/>
                    <a:ext cx="2472103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kumimoji="1" sz="3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kumimoji="1"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kumimoji="1"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kumimoji="1"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kumimoji="1"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ＭＳ Ｐゴシック" panose="020B0600070205080204" pitchFamily="50" charset="-128"/>
                      </a:defRPr>
                    </a:lvl9pPr>
                  </a:lstStyle>
                  <a:p>
                    <a:pPr defTabSz="84408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None/>
                    </a:pPr>
                    <a:r>
                      <a:rPr lang="ja-JP" altLang="en-US" sz="1800" dirty="0">
                        <a:solidFill>
                          <a:prstClr val="black"/>
                        </a:solidFill>
                        <a:latin typeface="Arial" panose="020B0604020202020204" pitchFamily="34" charset="0"/>
                      </a:rPr>
                      <a:t>規制・時限的禁止</a:t>
                    </a:r>
                    <a:endParaRPr lang="en-US" altLang="ja-JP" sz="1800" dirty="0">
                      <a:solidFill>
                        <a:prstClr val="black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" name="左大かっこ 3">
                  <a:extLst>
                    <a:ext uri="{FF2B5EF4-FFF2-40B4-BE49-F238E27FC236}">
                      <a16:creationId xmlns:a16="http://schemas.microsoft.com/office/drawing/2014/main" id="{0B5868BD-3B9E-4AB0-81F9-E36B9AA7492D}"/>
                    </a:ext>
                  </a:extLst>
                </p:cNvPr>
                <p:cNvSpPr/>
                <p:nvPr/>
              </p:nvSpPr>
              <p:spPr>
                <a:xfrm>
                  <a:off x="213421" y="3408486"/>
                  <a:ext cx="45719" cy="864000"/>
                </a:xfrm>
                <a:prstGeom prst="leftBracke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defTabSz="84408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ja-JP" altLang="en-US" sz="1662">
                    <a:solidFill>
                      <a:prstClr val="black"/>
                    </a:solidFill>
                    <a:latin typeface="Calibri"/>
                    <a:ea typeface="ＭＳ Ｐゴシック" panose="020B0600070205080204" pitchFamily="50" charset="-128"/>
                  </a:endParaRPr>
                </a:p>
              </p:txBody>
            </p:sp>
          </p:grpSp>
        </p:grp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B4FA760-19C8-4CBA-9239-3325643D9F44}"/>
                </a:ext>
              </a:extLst>
            </p:cNvPr>
            <p:cNvSpPr txBox="1"/>
            <p:nvPr/>
          </p:nvSpPr>
          <p:spPr bwMode="auto">
            <a:xfrm>
              <a:off x="215411" y="3272210"/>
              <a:ext cx="319928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defTabSz="844083" eaLnBrk="0" fontAlgn="base" hangingPunct="0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ja-JP" altLang="en-US" b="1" u="sng" dirty="0">
                  <a:solidFill>
                    <a:prstClr val="black"/>
                  </a:solidFill>
                  <a:latin typeface="Arial" panose="020B0604020202020204" pitchFamily="34" charset="0"/>
                </a:rPr>
                <a:t>水俣条約の発効により、</a:t>
              </a:r>
              <a:endParaRPr lang="en-US" altLang="ja-JP" b="1" u="sng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defTabSz="844083" eaLnBrk="0" fontAlgn="base" hangingPunct="0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US" altLang="ja-JP" b="1" u="sng" dirty="0">
                  <a:solidFill>
                    <a:prstClr val="black"/>
                  </a:solidFill>
                  <a:latin typeface="Arial" panose="020B0604020202020204" pitchFamily="34" charset="0"/>
                </a:rPr>
                <a:t>2020</a:t>
              </a:r>
              <a:r>
                <a:rPr lang="ja-JP" altLang="en-US" b="1" u="sng" dirty="0">
                  <a:solidFill>
                    <a:prstClr val="black"/>
                  </a:solidFill>
                  <a:latin typeface="Arial" panose="020B0604020202020204" pitchFamily="34" charset="0"/>
                </a:rPr>
                <a:t>年末で一部の国を除いて</a:t>
              </a:r>
              <a:endParaRPr lang="en-US" altLang="ja-JP" b="1" u="sng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defTabSz="844083" eaLnBrk="0" fontAlgn="base" hangingPunct="0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ja-JP" altLang="en-US" b="1" u="sng" dirty="0">
                  <a:solidFill>
                    <a:prstClr val="black"/>
                  </a:solidFill>
                  <a:latin typeface="Arial" panose="020B0604020202020204" pitchFamily="34" charset="0"/>
                </a:rPr>
                <a:t>国際的に原則終了</a:t>
              </a:r>
              <a:endParaRPr lang="en-US" altLang="ja-JP" b="1" u="sng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2" name="サブタイトル 2">
            <a:extLst>
              <a:ext uri="{FF2B5EF4-FFF2-40B4-BE49-F238E27FC236}">
                <a16:creationId xmlns:a16="http://schemas.microsoft.com/office/drawing/2014/main" id="{6FBB553B-402E-4A7D-BF97-86405EFE9215}"/>
              </a:ext>
            </a:extLst>
          </p:cNvPr>
          <p:cNvSpPr txBox="1">
            <a:spLocks/>
          </p:cNvSpPr>
          <p:nvPr/>
        </p:nvSpPr>
        <p:spPr bwMode="auto">
          <a:xfrm>
            <a:off x="5579881" y="4365104"/>
            <a:ext cx="3240591" cy="13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16531" indent="-31653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9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17" indent="-26377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5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kern="100" dirty="0">
                <a:latin typeface="+mn-ea"/>
                <a:cs typeface="Times New Roman"/>
              </a:rPr>
              <a:t>これまでの処理費用</a:t>
            </a:r>
            <a:endParaRPr lang="en-US" altLang="ja-JP" sz="1800" kern="100" dirty="0">
              <a:latin typeface="+mn-ea"/>
              <a:cs typeface="Times New Roman"/>
            </a:endParaRPr>
          </a:p>
          <a:p>
            <a:pPr marL="0" indent="0">
              <a:buNone/>
            </a:pPr>
            <a:r>
              <a:rPr lang="ja-JP" altLang="en-US" sz="1800" kern="100" dirty="0">
                <a:latin typeface="+mn-ea"/>
                <a:cs typeface="Times New Roman"/>
              </a:rPr>
              <a:t>　　＝処理費用</a:t>
            </a:r>
            <a:r>
              <a:rPr lang="ja-JP" altLang="en-US" sz="1800" kern="100" dirty="0">
                <a:solidFill>
                  <a:srgbClr val="FF0000"/>
                </a:solidFill>
                <a:latin typeface="+mn-ea"/>
                <a:cs typeface="Times New Roman"/>
              </a:rPr>
              <a:t>－水銀売却益</a:t>
            </a:r>
            <a:endParaRPr lang="en-US" altLang="ja-JP" sz="1800" kern="100" dirty="0">
              <a:solidFill>
                <a:srgbClr val="FF0000"/>
              </a:solidFill>
              <a:latin typeface="+mn-ea"/>
              <a:cs typeface="Times New Roman"/>
            </a:endParaRPr>
          </a:p>
          <a:p>
            <a:pPr marL="0" indent="0">
              <a:buNone/>
            </a:pPr>
            <a:r>
              <a:rPr lang="ja-JP" altLang="en-US" sz="1800" kern="100" dirty="0">
                <a:latin typeface="+mn-ea"/>
                <a:cs typeface="Times New Roman"/>
              </a:rPr>
              <a:t>今後、想定される処理費用</a:t>
            </a:r>
            <a:endParaRPr lang="en-US" altLang="ja-JP" sz="1800" kern="100" dirty="0">
              <a:latin typeface="+mn-ea"/>
              <a:cs typeface="Times New Roman"/>
            </a:endParaRPr>
          </a:p>
          <a:p>
            <a:pPr marL="0" indent="0">
              <a:buNone/>
            </a:pPr>
            <a:r>
              <a:rPr lang="ja-JP" altLang="en-US" sz="1800" kern="100" dirty="0">
                <a:latin typeface="+mn-ea"/>
                <a:cs typeface="Times New Roman"/>
              </a:rPr>
              <a:t>　　＝処理費用</a:t>
            </a:r>
            <a:endParaRPr lang="en-US" altLang="ja-JP" sz="1800" kern="100" dirty="0">
              <a:latin typeface="+mn-ea"/>
              <a:cs typeface="Times New Roman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5436097" y="3647763"/>
            <a:ext cx="3446588" cy="2146772"/>
          </a:xfrm>
          <a:custGeom>
            <a:avLst/>
            <a:gdLst>
              <a:gd name="connsiteX0" fmla="*/ 0 w 5369721"/>
              <a:gd name="connsiteY0" fmla="*/ 252033 h 1512168"/>
              <a:gd name="connsiteX1" fmla="*/ 252033 w 5369721"/>
              <a:gd name="connsiteY1" fmla="*/ 0 h 1512168"/>
              <a:gd name="connsiteX2" fmla="*/ 3132337 w 5369721"/>
              <a:gd name="connsiteY2" fmla="*/ 0 h 1512168"/>
              <a:gd name="connsiteX3" fmla="*/ 3997167 w 5369721"/>
              <a:gd name="connsiteY3" fmla="*/ -667259 h 1512168"/>
              <a:gd name="connsiteX4" fmla="*/ 4474768 w 5369721"/>
              <a:gd name="connsiteY4" fmla="*/ 0 h 1512168"/>
              <a:gd name="connsiteX5" fmla="*/ 5117688 w 5369721"/>
              <a:gd name="connsiteY5" fmla="*/ 0 h 1512168"/>
              <a:gd name="connsiteX6" fmla="*/ 5369721 w 5369721"/>
              <a:gd name="connsiteY6" fmla="*/ 252033 h 1512168"/>
              <a:gd name="connsiteX7" fmla="*/ 5369721 w 5369721"/>
              <a:gd name="connsiteY7" fmla="*/ 252028 h 1512168"/>
              <a:gd name="connsiteX8" fmla="*/ 5369721 w 5369721"/>
              <a:gd name="connsiteY8" fmla="*/ 252028 h 1512168"/>
              <a:gd name="connsiteX9" fmla="*/ 5369721 w 5369721"/>
              <a:gd name="connsiteY9" fmla="*/ 630070 h 1512168"/>
              <a:gd name="connsiteX10" fmla="*/ 5369721 w 5369721"/>
              <a:gd name="connsiteY10" fmla="*/ 1260135 h 1512168"/>
              <a:gd name="connsiteX11" fmla="*/ 5117688 w 5369721"/>
              <a:gd name="connsiteY11" fmla="*/ 1512168 h 1512168"/>
              <a:gd name="connsiteX12" fmla="*/ 4474768 w 5369721"/>
              <a:gd name="connsiteY12" fmla="*/ 1512168 h 1512168"/>
              <a:gd name="connsiteX13" fmla="*/ 3132337 w 5369721"/>
              <a:gd name="connsiteY13" fmla="*/ 1512168 h 1512168"/>
              <a:gd name="connsiteX14" fmla="*/ 3132337 w 5369721"/>
              <a:gd name="connsiteY14" fmla="*/ 1512168 h 1512168"/>
              <a:gd name="connsiteX15" fmla="*/ 252033 w 5369721"/>
              <a:gd name="connsiteY15" fmla="*/ 1512168 h 1512168"/>
              <a:gd name="connsiteX16" fmla="*/ 0 w 5369721"/>
              <a:gd name="connsiteY16" fmla="*/ 1260135 h 1512168"/>
              <a:gd name="connsiteX17" fmla="*/ 0 w 5369721"/>
              <a:gd name="connsiteY17" fmla="*/ 630070 h 1512168"/>
              <a:gd name="connsiteX18" fmla="*/ 0 w 5369721"/>
              <a:gd name="connsiteY18" fmla="*/ 252028 h 1512168"/>
              <a:gd name="connsiteX19" fmla="*/ 0 w 5369721"/>
              <a:gd name="connsiteY19" fmla="*/ 252028 h 1512168"/>
              <a:gd name="connsiteX20" fmla="*/ 0 w 5369721"/>
              <a:gd name="connsiteY20" fmla="*/ 252033 h 1512168"/>
              <a:gd name="connsiteX0" fmla="*/ 0 w 5369721"/>
              <a:gd name="connsiteY0" fmla="*/ 919292 h 2179427"/>
              <a:gd name="connsiteX1" fmla="*/ 252033 w 5369721"/>
              <a:gd name="connsiteY1" fmla="*/ 667259 h 2179427"/>
              <a:gd name="connsiteX2" fmla="*/ 3868937 w 5369721"/>
              <a:gd name="connsiteY2" fmla="*/ 667259 h 2179427"/>
              <a:gd name="connsiteX3" fmla="*/ 3997167 w 5369721"/>
              <a:gd name="connsiteY3" fmla="*/ 0 h 2179427"/>
              <a:gd name="connsiteX4" fmla="*/ 4474768 w 5369721"/>
              <a:gd name="connsiteY4" fmla="*/ 667259 h 2179427"/>
              <a:gd name="connsiteX5" fmla="*/ 5117688 w 5369721"/>
              <a:gd name="connsiteY5" fmla="*/ 667259 h 2179427"/>
              <a:gd name="connsiteX6" fmla="*/ 5369721 w 5369721"/>
              <a:gd name="connsiteY6" fmla="*/ 919292 h 2179427"/>
              <a:gd name="connsiteX7" fmla="*/ 5369721 w 5369721"/>
              <a:gd name="connsiteY7" fmla="*/ 919287 h 2179427"/>
              <a:gd name="connsiteX8" fmla="*/ 5369721 w 5369721"/>
              <a:gd name="connsiteY8" fmla="*/ 919287 h 2179427"/>
              <a:gd name="connsiteX9" fmla="*/ 5369721 w 5369721"/>
              <a:gd name="connsiteY9" fmla="*/ 1297329 h 2179427"/>
              <a:gd name="connsiteX10" fmla="*/ 5369721 w 5369721"/>
              <a:gd name="connsiteY10" fmla="*/ 1927394 h 2179427"/>
              <a:gd name="connsiteX11" fmla="*/ 5117688 w 5369721"/>
              <a:gd name="connsiteY11" fmla="*/ 2179427 h 2179427"/>
              <a:gd name="connsiteX12" fmla="*/ 4474768 w 5369721"/>
              <a:gd name="connsiteY12" fmla="*/ 2179427 h 2179427"/>
              <a:gd name="connsiteX13" fmla="*/ 3132337 w 5369721"/>
              <a:gd name="connsiteY13" fmla="*/ 2179427 h 2179427"/>
              <a:gd name="connsiteX14" fmla="*/ 3132337 w 5369721"/>
              <a:gd name="connsiteY14" fmla="*/ 2179427 h 2179427"/>
              <a:gd name="connsiteX15" fmla="*/ 252033 w 5369721"/>
              <a:gd name="connsiteY15" fmla="*/ 2179427 h 2179427"/>
              <a:gd name="connsiteX16" fmla="*/ 0 w 5369721"/>
              <a:gd name="connsiteY16" fmla="*/ 1927394 h 2179427"/>
              <a:gd name="connsiteX17" fmla="*/ 0 w 5369721"/>
              <a:gd name="connsiteY17" fmla="*/ 1297329 h 2179427"/>
              <a:gd name="connsiteX18" fmla="*/ 0 w 5369721"/>
              <a:gd name="connsiteY18" fmla="*/ 919287 h 2179427"/>
              <a:gd name="connsiteX19" fmla="*/ 0 w 5369721"/>
              <a:gd name="connsiteY19" fmla="*/ 919287 h 2179427"/>
              <a:gd name="connsiteX20" fmla="*/ 0 w 5369721"/>
              <a:gd name="connsiteY20" fmla="*/ 919292 h 217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69721" h="2179427">
                <a:moveTo>
                  <a:pt x="0" y="919292"/>
                </a:moveTo>
                <a:cubicBezTo>
                  <a:pt x="0" y="780098"/>
                  <a:pt x="112839" y="667259"/>
                  <a:pt x="252033" y="667259"/>
                </a:cubicBezTo>
                <a:lnTo>
                  <a:pt x="3868937" y="667259"/>
                </a:lnTo>
                <a:lnTo>
                  <a:pt x="3997167" y="0"/>
                </a:lnTo>
                <a:lnTo>
                  <a:pt x="4474768" y="667259"/>
                </a:lnTo>
                <a:lnTo>
                  <a:pt x="5117688" y="667259"/>
                </a:lnTo>
                <a:cubicBezTo>
                  <a:pt x="5256882" y="667259"/>
                  <a:pt x="5369721" y="780098"/>
                  <a:pt x="5369721" y="919292"/>
                </a:cubicBezTo>
                <a:lnTo>
                  <a:pt x="5369721" y="919287"/>
                </a:lnTo>
                <a:lnTo>
                  <a:pt x="5369721" y="919287"/>
                </a:lnTo>
                <a:lnTo>
                  <a:pt x="5369721" y="1297329"/>
                </a:lnTo>
                <a:lnTo>
                  <a:pt x="5369721" y="1927394"/>
                </a:lnTo>
                <a:cubicBezTo>
                  <a:pt x="5369721" y="2066588"/>
                  <a:pt x="5256882" y="2179427"/>
                  <a:pt x="5117688" y="2179427"/>
                </a:cubicBezTo>
                <a:lnTo>
                  <a:pt x="4474768" y="2179427"/>
                </a:lnTo>
                <a:lnTo>
                  <a:pt x="3132337" y="2179427"/>
                </a:lnTo>
                <a:lnTo>
                  <a:pt x="3132337" y="2179427"/>
                </a:lnTo>
                <a:lnTo>
                  <a:pt x="252033" y="2179427"/>
                </a:lnTo>
                <a:cubicBezTo>
                  <a:pt x="112839" y="2179427"/>
                  <a:pt x="0" y="2066588"/>
                  <a:pt x="0" y="1927394"/>
                </a:cubicBezTo>
                <a:lnTo>
                  <a:pt x="0" y="1297329"/>
                </a:lnTo>
                <a:lnTo>
                  <a:pt x="0" y="919287"/>
                </a:lnTo>
                <a:lnTo>
                  <a:pt x="0" y="919287"/>
                </a:lnTo>
                <a:lnTo>
                  <a:pt x="0" y="91929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1">
            <a:extLst>
              <a:ext uri="{FF2B5EF4-FFF2-40B4-BE49-F238E27FC236}">
                <a16:creationId xmlns:a16="http://schemas.microsoft.com/office/drawing/2014/main" id="{0C067BAC-E23F-4EBA-8AAF-A33682CEF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779" y="6123046"/>
            <a:ext cx="5696788" cy="4901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indent="0" algn="ctr" defTabSz="84408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2585" dirty="0">
                <a:solidFill>
                  <a:srgbClr val="FF0000"/>
                </a:solidFill>
                <a:latin typeface="Arial" panose="020B0604020202020204" pitchFamily="34" charset="0"/>
              </a:rPr>
              <a:t>まずは、</a:t>
            </a:r>
            <a:r>
              <a:rPr lang="ja-JP" altLang="en-US" sz="2585" u="sng" dirty="0">
                <a:solidFill>
                  <a:srgbClr val="FF0000"/>
                </a:solidFill>
                <a:latin typeface="Arial" panose="020B0604020202020204" pitchFamily="34" charset="0"/>
              </a:rPr>
              <a:t>早期に処分</a:t>
            </a:r>
            <a:r>
              <a:rPr lang="ja-JP" altLang="en-US" sz="2585" dirty="0">
                <a:solidFill>
                  <a:srgbClr val="FF0000"/>
                </a:solidFill>
                <a:latin typeface="Arial" panose="020B0604020202020204" pitchFamily="34" charset="0"/>
              </a:rPr>
              <a:t>をすることを推奨</a:t>
            </a:r>
          </a:p>
        </p:txBody>
      </p:sp>
      <p:sp>
        <p:nvSpPr>
          <p:cNvPr id="24" name="右矢印 23">
            <a:extLst>
              <a:ext uri="{FF2B5EF4-FFF2-40B4-BE49-F238E27FC236}">
                <a16:creationId xmlns:a16="http://schemas.microsoft.com/office/drawing/2014/main" id="{6E61EE05-D8A9-4E2F-9956-F4B8FB933E96}"/>
              </a:ext>
            </a:extLst>
          </p:cNvPr>
          <p:cNvSpPr/>
          <p:nvPr/>
        </p:nvSpPr>
        <p:spPr>
          <a:xfrm>
            <a:off x="465320" y="6001034"/>
            <a:ext cx="1442384" cy="734158"/>
          </a:xfrm>
          <a:prstGeom prst="rightArrow">
            <a:avLst>
              <a:gd name="adj1" fmla="val 50000"/>
              <a:gd name="adj2" fmla="val 6619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662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184EA989-4D83-4703-A655-54E141620D0E}"/>
              </a:ext>
            </a:extLst>
          </p:cNvPr>
          <p:cNvSpPr/>
          <p:nvPr/>
        </p:nvSpPr>
        <p:spPr>
          <a:xfrm>
            <a:off x="107504" y="4017258"/>
            <a:ext cx="5190845" cy="70788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000" kern="100" dirty="0">
                <a:latin typeface="ＭＳ Ｐゴシック" panose="020B0600070205080204" pitchFamily="50" charset="-128"/>
                <a:cs typeface="Times New Roman"/>
              </a:rPr>
              <a:t>２．廃製品の</a:t>
            </a:r>
            <a:r>
              <a:rPr lang="ja-JP" altLang="en-US" sz="2000" b="1" kern="100" dirty="0">
                <a:latin typeface="ＭＳ Ｐゴシック" panose="020B0600070205080204" pitchFamily="50" charset="-128"/>
                <a:cs typeface="Times New Roman"/>
              </a:rPr>
              <a:t>拠点集約等</a:t>
            </a:r>
            <a:r>
              <a:rPr lang="ja-JP" altLang="en-US" sz="2000" kern="100" dirty="0">
                <a:latin typeface="ＭＳ Ｐゴシック" panose="020B0600070205080204" pitchFamily="50" charset="-128"/>
                <a:cs typeface="Times New Roman"/>
              </a:rPr>
              <a:t>による運賃等の削減</a:t>
            </a:r>
            <a:endParaRPr lang="en-US" altLang="ja-JP" sz="2000" kern="100" dirty="0">
              <a:latin typeface="ＭＳ Ｐゴシック" panose="020B0600070205080204" pitchFamily="50" charset="-128"/>
              <a:cs typeface="Times New Roman"/>
            </a:endParaRPr>
          </a:p>
          <a:p>
            <a:r>
              <a:rPr lang="ja-JP" altLang="en-US" sz="2000" kern="100" dirty="0">
                <a:latin typeface="ＭＳ Ｐゴシック" panose="020B0600070205080204" pitchFamily="50" charset="-128"/>
                <a:cs typeface="Times New Roman"/>
              </a:rPr>
              <a:t>　　</a:t>
            </a:r>
            <a:r>
              <a:rPr lang="en-US" altLang="ja-JP" sz="2000" kern="100" dirty="0">
                <a:latin typeface="ＭＳ Ｐゴシック" panose="020B0600070205080204" pitchFamily="50" charset="-128"/>
                <a:cs typeface="Times New Roman"/>
              </a:rPr>
              <a:t>【</a:t>
            </a:r>
            <a:r>
              <a:rPr lang="ja-JP" altLang="en-US" sz="2000" kern="100" dirty="0">
                <a:latin typeface="ＭＳ Ｐゴシック" panose="020B0600070205080204" pitchFamily="50" charset="-128"/>
                <a:cs typeface="Times New Roman"/>
              </a:rPr>
              <a:t>更に、集約して回収する利点</a:t>
            </a:r>
            <a:r>
              <a:rPr lang="en-US" altLang="ja-JP" sz="2000" kern="100" dirty="0">
                <a:latin typeface="ＭＳ Ｐゴシック" panose="020B0600070205080204" pitchFamily="50" charset="-128"/>
                <a:cs typeface="Times New Roman"/>
              </a:rPr>
              <a:t>】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780" y="-6436"/>
            <a:ext cx="9147780" cy="678054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+mn-ea"/>
                <a:ea typeface="+mn-ea"/>
              </a:rPr>
              <a:t>集団で集約して回収することの意義･利点</a:t>
            </a:r>
            <a:endParaRPr kumimoji="1" lang="ja-JP" altLang="en-US" sz="2800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6051" y="1906145"/>
            <a:ext cx="5414061" cy="2086725"/>
          </a:xfrm>
        </p:spPr>
        <p:txBody>
          <a:bodyPr wrap="square">
            <a:spAutoFit/>
          </a:bodyPr>
          <a:lstStyle/>
          <a:p>
            <a:pPr algn="l"/>
            <a:r>
              <a:rPr lang="ja-JP" altLang="en-US" sz="1800" dirty="0">
                <a:solidFill>
                  <a:schemeClr val="tx1"/>
                </a:solidFill>
                <a:latin typeface="+mn-ea"/>
              </a:rPr>
              <a:t>　産業廃棄物を運搬する車両は、積載重量が２もしくは４トンのトラックが一般的であり、</a:t>
            </a:r>
            <a:r>
              <a:rPr lang="ja-JP" altLang="en-US" sz="1800" b="1" dirty="0">
                <a:solidFill>
                  <a:schemeClr val="tx1"/>
                </a:solidFill>
                <a:latin typeface="+mn-ea"/>
              </a:rPr>
              <a:t>一度に多くの廃製品を運搬することが出来る</a:t>
            </a:r>
            <a:r>
              <a:rPr lang="ja-JP" altLang="en-US" sz="1800" dirty="0">
                <a:solidFill>
                  <a:schemeClr val="tx1"/>
                </a:solidFill>
                <a:latin typeface="+mn-ea"/>
              </a:rPr>
              <a:t>。</a:t>
            </a:r>
            <a:endParaRPr lang="en-US" altLang="ja-JP" sz="18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1800" dirty="0">
                <a:solidFill>
                  <a:srgbClr val="FF0000"/>
                </a:solidFill>
                <a:latin typeface="+mn-ea"/>
              </a:rPr>
              <a:t>　廃製品１個の運搬でも満載した運搬でも、どちらも車両数は同じ１台</a:t>
            </a:r>
            <a:r>
              <a:rPr lang="ja-JP" altLang="en-US" sz="1800" dirty="0">
                <a:solidFill>
                  <a:schemeClr val="tx1"/>
                </a:solidFill>
                <a:latin typeface="+mn-ea"/>
              </a:rPr>
              <a:t>であるため運賃は変わらない。よって、集団回収をすることで</a:t>
            </a:r>
            <a:r>
              <a:rPr lang="ja-JP" altLang="en-US" sz="1800" u="sng" dirty="0">
                <a:solidFill>
                  <a:schemeClr val="tx1"/>
                </a:solidFill>
                <a:latin typeface="+mn-ea"/>
              </a:rPr>
              <a:t>廃製品</a:t>
            </a:r>
            <a:r>
              <a:rPr lang="en-US" altLang="ja-JP" sz="1800" u="sng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1800" u="sng" dirty="0">
                <a:solidFill>
                  <a:schemeClr val="tx1"/>
                </a:solidFill>
                <a:latin typeface="+mn-ea"/>
              </a:rPr>
              <a:t>個当たりの運賃が下がる可能性がある。</a:t>
            </a:r>
            <a:endParaRPr lang="en-US" altLang="ja-JP" sz="1800" u="sng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D0D62D7E-4520-42ED-979C-768A45C6E15F}"/>
              </a:ext>
            </a:extLst>
          </p:cNvPr>
          <p:cNvGrpSpPr/>
          <p:nvPr/>
        </p:nvGrpSpPr>
        <p:grpSpPr>
          <a:xfrm>
            <a:off x="5711945" y="1385981"/>
            <a:ext cx="3324551" cy="1401943"/>
            <a:chOff x="2800426" y="1741944"/>
            <a:chExt cx="3324551" cy="1401943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6903" y="2255468"/>
              <a:ext cx="1852725" cy="836809"/>
            </a:xfrm>
            <a:prstGeom prst="rect">
              <a:avLst/>
            </a:prstGeom>
          </p:spPr>
        </p:pic>
        <p:sp>
          <p:nvSpPr>
            <p:cNvPr id="7" name="正方形/長方形 6"/>
            <p:cNvSpPr/>
            <p:nvPr/>
          </p:nvSpPr>
          <p:spPr>
            <a:xfrm>
              <a:off x="2800426" y="1741944"/>
              <a:ext cx="3290232" cy="39343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800426" y="1755428"/>
              <a:ext cx="3290232" cy="1388459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3019640" y="1787782"/>
              <a:ext cx="31053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b="1" dirty="0">
                  <a:solidFill>
                    <a:schemeClr val="bg1"/>
                  </a:solidFill>
                </a:rPr>
                <a:t>積載効率“悪”</a:t>
              </a:r>
              <a:r>
                <a:rPr kumimoji="1" lang="ja-JP" altLang="en-US" sz="1200" b="1" dirty="0">
                  <a:solidFill>
                    <a:schemeClr val="bg1"/>
                  </a:solidFill>
                </a:rPr>
                <a:t>　⇒廃製品１個あたりの運賃高</a:t>
              </a: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67C53488-F183-4FC0-9EA9-43D989118FFC}"/>
              </a:ext>
            </a:extLst>
          </p:cNvPr>
          <p:cNvGrpSpPr/>
          <p:nvPr/>
        </p:nvGrpSpPr>
        <p:grpSpPr>
          <a:xfrm>
            <a:off x="5724128" y="2859932"/>
            <a:ext cx="3290231" cy="1505172"/>
            <a:chOff x="5907711" y="1755428"/>
            <a:chExt cx="3290231" cy="1505172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1924" y="2218985"/>
              <a:ext cx="1852725" cy="982764"/>
            </a:xfrm>
            <a:prstGeom prst="rect">
              <a:avLst/>
            </a:prstGeom>
          </p:spPr>
        </p:pic>
        <p:sp>
          <p:nvSpPr>
            <p:cNvPr id="9" name="正方形/長方形 8"/>
            <p:cNvSpPr/>
            <p:nvPr/>
          </p:nvSpPr>
          <p:spPr>
            <a:xfrm>
              <a:off x="5916178" y="1758878"/>
              <a:ext cx="3268813" cy="35482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071188" y="1786558"/>
              <a:ext cx="31053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b="1" dirty="0">
                  <a:solidFill>
                    <a:schemeClr val="bg1"/>
                  </a:solidFill>
                </a:rPr>
                <a:t>積載効率“良”</a:t>
              </a:r>
              <a:r>
                <a:rPr kumimoji="1" lang="ja-JP" altLang="en-US" sz="1200" b="1" dirty="0">
                  <a:solidFill>
                    <a:schemeClr val="bg1"/>
                  </a:solidFill>
                </a:rPr>
                <a:t>　⇒廃製品１個あたりの運賃安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907711" y="1755428"/>
              <a:ext cx="3290231" cy="1505172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78A54982-DF21-4B95-B470-175FA55D9443}"/>
              </a:ext>
            </a:extLst>
          </p:cNvPr>
          <p:cNvSpPr txBox="1">
            <a:spLocks/>
          </p:cNvSpPr>
          <p:nvPr/>
        </p:nvSpPr>
        <p:spPr>
          <a:xfrm>
            <a:off x="166051" y="4710043"/>
            <a:ext cx="4261932" cy="203132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kern="100" dirty="0">
                <a:solidFill>
                  <a:schemeClr val="tx1"/>
                </a:solidFill>
                <a:latin typeface="+mj-ea"/>
                <a:ea typeface="+mj-ea"/>
                <a:cs typeface="Times New Roman"/>
              </a:rPr>
              <a:t>　廃製品を回収する際、各現場を巡回するよりも、</a:t>
            </a:r>
            <a:r>
              <a:rPr lang="ja-JP" altLang="en-US" sz="1800" kern="100" dirty="0">
                <a:solidFill>
                  <a:srgbClr val="FF0000"/>
                </a:solidFill>
                <a:latin typeface="+mj-ea"/>
                <a:ea typeface="+mj-ea"/>
                <a:cs typeface="Times New Roman"/>
              </a:rPr>
              <a:t>１ヶ所に集約して一度に回収する</a:t>
            </a:r>
            <a:r>
              <a:rPr lang="ja-JP" altLang="en-US" sz="1800" kern="100" dirty="0">
                <a:solidFill>
                  <a:schemeClr val="tx1"/>
                </a:solidFill>
                <a:latin typeface="+mj-ea"/>
                <a:ea typeface="+mj-ea"/>
                <a:cs typeface="Times New Roman"/>
              </a:rPr>
              <a:t>方が、回収の移動距離・時間、消費燃料、積込み作業量、マニフェスト発行の手間は少ない。集団で連携して</a:t>
            </a:r>
            <a:r>
              <a:rPr lang="ja-JP" altLang="en-US" sz="1800" u="sng" kern="100" dirty="0">
                <a:solidFill>
                  <a:schemeClr val="tx1"/>
                </a:solidFill>
                <a:latin typeface="+mj-ea"/>
                <a:ea typeface="+mj-ea"/>
                <a:cs typeface="Times New Roman"/>
              </a:rPr>
              <a:t>１ヵ所に廃製品を集約できれば、さらに費用を抑えることができる。</a:t>
            </a:r>
            <a:endParaRPr lang="en-US" altLang="ja-JP" sz="1800" u="sng" kern="100" dirty="0">
              <a:solidFill>
                <a:schemeClr val="tx1"/>
              </a:solidFill>
              <a:latin typeface="+mj-ea"/>
              <a:ea typeface="+mj-ea"/>
              <a:cs typeface="Times New Roman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4C9AF7D4-ADE2-4F34-BDB3-C5CF10792A0D}"/>
              </a:ext>
            </a:extLst>
          </p:cNvPr>
          <p:cNvGrpSpPr>
            <a:grpSpLocks noChangeAspect="1"/>
          </p:cNvGrpSpPr>
          <p:nvPr/>
        </p:nvGrpSpPr>
        <p:grpSpPr>
          <a:xfrm>
            <a:off x="7033664" y="4555318"/>
            <a:ext cx="2074840" cy="2243804"/>
            <a:chOff x="3903614" y="4640231"/>
            <a:chExt cx="2138008" cy="2011962"/>
          </a:xfrm>
        </p:grpSpPr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4D19FAE6-4225-446D-9A75-3F3DBD7ECDC4}"/>
                </a:ext>
              </a:extLst>
            </p:cNvPr>
            <p:cNvSpPr/>
            <p:nvPr/>
          </p:nvSpPr>
          <p:spPr>
            <a:xfrm>
              <a:off x="3903614" y="4653137"/>
              <a:ext cx="2138008" cy="35108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CC52DFD9-FB0B-4495-9643-2350282DC76C}"/>
                </a:ext>
              </a:extLst>
            </p:cNvPr>
            <p:cNvSpPr/>
            <p:nvPr/>
          </p:nvSpPr>
          <p:spPr>
            <a:xfrm>
              <a:off x="3903614" y="4665879"/>
              <a:ext cx="2138005" cy="1986314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E11BFD5D-0596-4B2F-80D4-29292138F5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3016" y="5221341"/>
              <a:ext cx="1089175" cy="1074706"/>
            </a:xfrm>
            <a:prstGeom prst="rect">
              <a:avLst/>
            </a:prstGeom>
          </p:spPr>
        </p:pic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14661C0D-CD4A-40F6-BC03-D47732468331}"/>
                </a:ext>
              </a:extLst>
            </p:cNvPr>
            <p:cNvSpPr txBox="1"/>
            <p:nvPr/>
          </p:nvSpPr>
          <p:spPr>
            <a:xfrm>
              <a:off x="3903614" y="4640231"/>
              <a:ext cx="2138006" cy="413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solidFill>
                    <a:schemeClr val="bg1"/>
                  </a:solidFill>
                </a:rPr>
                <a:t>１ヶ所に拠点集約して</a:t>
              </a:r>
              <a:r>
                <a:rPr kumimoji="1" lang="ja-JP" altLang="en-US" sz="1200" b="1" dirty="0">
                  <a:solidFill>
                    <a:schemeClr val="bg1"/>
                  </a:solidFill>
                </a:rPr>
                <a:t>回収</a:t>
              </a:r>
              <a:endParaRPr kumimoji="1" lang="en-US" altLang="ja-JP" sz="1200" b="1" dirty="0">
                <a:solidFill>
                  <a:schemeClr val="bg1"/>
                </a:solidFill>
              </a:endParaRPr>
            </a:p>
            <a:p>
              <a:r>
                <a:rPr kumimoji="1" lang="ja-JP" altLang="en-US" sz="1200" b="1" dirty="0">
                  <a:solidFill>
                    <a:schemeClr val="bg1"/>
                  </a:solidFill>
                </a:rPr>
                <a:t>　　　　　⇒運賃等がより安い</a:t>
              </a: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D0FD6E8-01DF-4051-8755-5CC5AE1B12B4}"/>
              </a:ext>
            </a:extLst>
          </p:cNvPr>
          <p:cNvGrpSpPr>
            <a:grpSpLocks noChangeAspect="1"/>
          </p:cNvGrpSpPr>
          <p:nvPr/>
        </p:nvGrpSpPr>
        <p:grpSpPr>
          <a:xfrm>
            <a:off x="4615593" y="4555318"/>
            <a:ext cx="2346063" cy="2258058"/>
            <a:chOff x="1054733" y="4653137"/>
            <a:chExt cx="2393941" cy="1999056"/>
          </a:xfrm>
        </p:grpSpPr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E986C8F6-B7B2-40E9-832F-274ED18ACCF6}"/>
                </a:ext>
              </a:extLst>
            </p:cNvPr>
            <p:cNvSpPr/>
            <p:nvPr/>
          </p:nvSpPr>
          <p:spPr>
            <a:xfrm>
              <a:off x="1054735" y="4653137"/>
              <a:ext cx="2393939" cy="36671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A2B2DB43-36BB-401D-8844-186F6B9967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4033" y="5086486"/>
              <a:ext cx="2117758" cy="1542857"/>
            </a:xfrm>
            <a:prstGeom prst="rect">
              <a:avLst/>
            </a:prstGeom>
          </p:spPr>
        </p:pic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9BB4A22B-9908-4405-AF4A-49D0E9ABAD1C}"/>
                </a:ext>
              </a:extLst>
            </p:cNvPr>
            <p:cNvSpPr txBox="1"/>
            <p:nvPr/>
          </p:nvSpPr>
          <p:spPr>
            <a:xfrm>
              <a:off x="1170872" y="4653137"/>
              <a:ext cx="2173506" cy="408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</a:rPr>
                <a:t>各現場を巡回回収</a:t>
              </a:r>
              <a:endParaRPr kumimoji="1" lang="en-US" altLang="ja-JP" sz="1200" b="1" dirty="0">
                <a:solidFill>
                  <a:schemeClr val="bg1"/>
                </a:solidFill>
              </a:endParaRPr>
            </a:p>
            <a:p>
              <a:r>
                <a:rPr kumimoji="1" lang="ja-JP" altLang="en-US" sz="1200" b="1" dirty="0">
                  <a:solidFill>
                    <a:schemeClr val="bg1"/>
                  </a:solidFill>
                </a:rPr>
                <a:t>　　　　　⇒運賃等がやや安い</a:t>
              </a: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6BD3B4C6-CF6F-4E98-AA21-B3CD9918F4A1}"/>
                </a:ext>
              </a:extLst>
            </p:cNvPr>
            <p:cNvSpPr/>
            <p:nvPr/>
          </p:nvSpPr>
          <p:spPr>
            <a:xfrm>
              <a:off x="1054733" y="4665879"/>
              <a:ext cx="2393941" cy="1986314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7BE8F35-5A8F-477C-B4BB-46DBC878CD7B}"/>
              </a:ext>
            </a:extLst>
          </p:cNvPr>
          <p:cNvSpPr/>
          <p:nvPr/>
        </p:nvSpPr>
        <p:spPr>
          <a:xfrm>
            <a:off x="107504" y="1268760"/>
            <a:ext cx="5025735" cy="70788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000" kern="100" dirty="0">
                <a:latin typeface="ＭＳ Ｐゴシック" panose="020B0600070205080204" pitchFamily="50" charset="-128"/>
                <a:cs typeface="Times New Roman"/>
              </a:rPr>
              <a:t>１．</a:t>
            </a:r>
            <a:r>
              <a:rPr lang="ja-JP" altLang="en-US" sz="2000" b="1" kern="100" dirty="0">
                <a:latin typeface="ＭＳ Ｐゴシック" panose="020B0600070205080204" pitchFamily="50" charset="-128"/>
                <a:cs typeface="Times New Roman"/>
              </a:rPr>
              <a:t>積載効率</a:t>
            </a:r>
            <a:r>
              <a:rPr lang="ja-JP" altLang="en-US" sz="2000" kern="100" dirty="0">
                <a:latin typeface="ＭＳ Ｐゴシック" panose="020B0600070205080204" pitchFamily="50" charset="-128"/>
                <a:cs typeface="Times New Roman"/>
              </a:rPr>
              <a:t>を良くすることによる運賃の低減</a:t>
            </a:r>
            <a:endParaRPr lang="en-US" altLang="ja-JP" sz="2000" kern="100" dirty="0">
              <a:latin typeface="ＭＳ Ｐゴシック" panose="020B0600070205080204" pitchFamily="50" charset="-128"/>
              <a:cs typeface="Times New Roman"/>
            </a:endParaRPr>
          </a:p>
          <a:p>
            <a:r>
              <a:rPr lang="ja-JP" altLang="en-US" sz="2000" kern="100" dirty="0">
                <a:latin typeface="ＭＳ Ｐゴシック" panose="020B0600070205080204" pitchFamily="50" charset="-128"/>
                <a:cs typeface="Times New Roman"/>
              </a:rPr>
              <a:t>　　</a:t>
            </a:r>
            <a:r>
              <a:rPr lang="en-US" altLang="ja-JP" sz="2000" kern="100" dirty="0">
                <a:latin typeface="ＭＳ Ｐゴシック" panose="020B0600070205080204" pitchFamily="50" charset="-128"/>
                <a:cs typeface="Times New Roman"/>
              </a:rPr>
              <a:t>【</a:t>
            </a:r>
            <a:r>
              <a:rPr lang="ja-JP" altLang="en-US" sz="2000" kern="100" dirty="0">
                <a:latin typeface="ＭＳ Ｐゴシック" panose="020B0600070205080204" pitchFamily="50" charset="-128"/>
                <a:cs typeface="Times New Roman"/>
              </a:rPr>
              <a:t>集団で回収する利点</a:t>
            </a:r>
            <a:r>
              <a:rPr lang="en-US" altLang="ja-JP" sz="2000" kern="100" dirty="0">
                <a:latin typeface="ＭＳ Ｐゴシック" panose="020B0600070205080204" pitchFamily="50" charset="-128"/>
                <a:cs typeface="Times New Roman"/>
              </a:rPr>
              <a:t>】</a:t>
            </a:r>
          </a:p>
        </p:txBody>
      </p:sp>
      <p:sp>
        <p:nvSpPr>
          <p:cNvPr id="38" name="テキスト ボックス 1">
            <a:extLst>
              <a:ext uri="{FF2B5EF4-FFF2-40B4-BE49-F238E27FC236}">
                <a16:creationId xmlns:a16="http://schemas.microsoft.com/office/drawing/2014/main" id="{0C067BAC-E23F-4EBA-8AAF-A33682CEF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00" y="728478"/>
            <a:ext cx="8964000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indent="0" algn="ctr" defTabSz="84408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可能であれば、</a:t>
            </a:r>
            <a:r>
              <a:rPr lang="ja-JP" altLang="en-US" sz="2200" u="sng" dirty="0">
                <a:solidFill>
                  <a:srgbClr val="FF0000"/>
                </a:solidFill>
                <a:latin typeface="Arial" panose="020B0604020202020204" pitchFamily="34" charset="0"/>
              </a:rPr>
              <a:t>集団で集約する</a:t>
            </a:r>
            <a:r>
              <a:rPr lang="ja-JP" altLang="en-US" sz="2200" dirty="0">
                <a:solidFill>
                  <a:srgbClr val="FF0000"/>
                </a:solidFill>
                <a:latin typeface="Arial" panose="020B0604020202020204" pitchFamily="34" charset="0"/>
              </a:rPr>
              <a:t>などして短期間で集中的に回収すると</a:t>
            </a:r>
            <a:r>
              <a:rPr lang="ja-JP" altLang="en-US" sz="2200" u="sng" dirty="0">
                <a:solidFill>
                  <a:srgbClr val="FF0000"/>
                </a:solidFill>
                <a:latin typeface="Arial" panose="020B0604020202020204" pitchFamily="34" charset="0"/>
              </a:rPr>
              <a:t>効率的</a:t>
            </a:r>
          </a:p>
        </p:txBody>
      </p:sp>
    </p:spTree>
    <p:extLst>
      <p:ext uri="{BB962C8B-B14F-4D97-AF65-F5344CB8AC3E}">
        <p14:creationId xmlns:p14="http://schemas.microsoft.com/office/powerpoint/2010/main" val="286379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EB53425B-5C02-4029-B3C2-57C4F7736B4D}"/>
              </a:ext>
            </a:extLst>
          </p:cNvPr>
          <p:cNvSpPr/>
          <p:nvPr/>
        </p:nvSpPr>
        <p:spPr bwMode="auto">
          <a:xfrm>
            <a:off x="143508" y="692696"/>
            <a:ext cx="8856984" cy="5220000"/>
          </a:xfrm>
          <a:prstGeom prst="roundRect">
            <a:avLst>
              <a:gd name="adj" fmla="val 5456"/>
            </a:avLst>
          </a:prstGeom>
          <a:solidFill>
            <a:srgbClr val="CCECFF"/>
          </a:solidFill>
          <a:ln w="22225" cap="sq">
            <a:solidFill>
              <a:schemeClr val="tx2">
                <a:lumMod val="75000"/>
              </a:schemeClr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lstStyle/>
          <a:p>
            <a:pPr marL="170437" indent="-113625">
              <a:spcBef>
                <a:spcPts val="383"/>
              </a:spcBef>
              <a:defRPr/>
            </a:pPr>
            <a:r>
              <a:rPr lang="ja-JP" altLang="en-US" dirty="0">
                <a:solidFill>
                  <a:prstClr val="black"/>
                </a:solidFill>
              </a:rPr>
              <a:t>○</a:t>
            </a:r>
            <a:r>
              <a:rPr lang="en-US" altLang="ja-JP" dirty="0">
                <a:solidFill>
                  <a:prstClr val="black"/>
                </a:solidFill>
              </a:rPr>
              <a:t>2013</a:t>
            </a:r>
            <a:r>
              <a:rPr lang="ja-JP" altLang="en-US" dirty="0">
                <a:solidFill>
                  <a:prstClr val="black"/>
                </a:solidFill>
              </a:rPr>
              <a:t>年</a:t>
            </a:r>
            <a:r>
              <a:rPr lang="en-US" altLang="ja-JP" dirty="0">
                <a:solidFill>
                  <a:prstClr val="black"/>
                </a:solidFill>
              </a:rPr>
              <a:t>10</a:t>
            </a:r>
            <a:r>
              <a:rPr lang="ja-JP" altLang="en-US" dirty="0">
                <a:solidFill>
                  <a:prstClr val="black"/>
                </a:solidFill>
              </a:rPr>
              <a:t>月：</a:t>
            </a:r>
            <a:r>
              <a:rPr lang="ja-JP" altLang="en-US" dirty="0">
                <a:solidFill>
                  <a:schemeClr val="tx1"/>
                </a:solidFill>
              </a:rPr>
              <a:t>「水銀に関する水俣条約外交会議」を熊本市及び水俣市で開催</a:t>
            </a:r>
            <a:endParaRPr lang="en-US" altLang="ja-JP" dirty="0">
              <a:solidFill>
                <a:schemeClr val="tx1"/>
              </a:solidFill>
            </a:endParaRPr>
          </a:p>
          <a:p>
            <a:pPr marL="170437" indent="-113625">
              <a:spcBef>
                <a:spcPts val="383"/>
              </a:spcBef>
              <a:defRPr/>
            </a:pPr>
            <a:r>
              <a:rPr lang="ja-JP" altLang="en-US" dirty="0">
                <a:solidFill>
                  <a:srgbClr val="FF0000"/>
                </a:solidFill>
              </a:rPr>
              <a:t>　　　　　　　　　　</a:t>
            </a:r>
            <a:r>
              <a:rPr lang="ja-JP" altLang="en-US" u="sng" dirty="0">
                <a:solidFill>
                  <a:srgbClr val="FF0000"/>
                </a:solidFill>
              </a:rPr>
              <a:t>「水銀に関する水俣条約」</a:t>
            </a:r>
            <a:r>
              <a:rPr lang="ja-JP" altLang="en-US" dirty="0">
                <a:solidFill>
                  <a:schemeClr val="tx1"/>
                </a:solidFill>
              </a:rPr>
              <a:t>を全会一致で採択</a:t>
            </a:r>
            <a:endParaRPr lang="en-US" altLang="ja-JP" dirty="0">
              <a:solidFill>
                <a:schemeClr val="tx1"/>
              </a:solidFill>
            </a:endParaRPr>
          </a:p>
          <a:p>
            <a:pPr marL="170437" indent="-113625">
              <a:spcBef>
                <a:spcPts val="383"/>
              </a:spcBef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marL="170437" indent="-113625">
              <a:spcBef>
                <a:spcPts val="383"/>
              </a:spcBef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marL="170437" indent="-113625">
              <a:spcBef>
                <a:spcPts val="383"/>
              </a:spcBef>
              <a:defRPr/>
            </a:pPr>
            <a:endParaRPr lang="en-US" altLang="ja-JP" dirty="0">
              <a:solidFill>
                <a:schemeClr val="tx1"/>
              </a:solidFill>
            </a:endParaRPr>
          </a:p>
          <a:p>
            <a:pPr marL="170437" indent="-113625">
              <a:spcBef>
                <a:spcPts val="383"/>
              </a:spcBef>
              <a:defRPr/>
            </a:pPr>
            <a:endParaRPr lang="en-US" altLang="ja-JP" sz="2400" dirty="0">
              <a:solidFill>
                <a:schemeClr val="tx1"/>
              </a:solidFill>
            </a:endParaRPr>
          </a:p>
          <a:p>
            <a:pPr marL="170246" indent="-112731">
              <a:spcBef>
                <a:spcPts val="383"/>
              </a:spcBef>
              <a:defRPr/>
            </a:pPr>
            <a:r>
              <a:rPr lang="ja-JP" altLang="en-US" dirty="0">
                <a:solidFill>
                  <a:prstClr val="black"/>
                </a:solidFill>
              </a:rPr>
              <a:t>○</a:t>
            </a:r>
            <a:r>
              <a:rPr lang="en-US" altLang="ja-JP" dirty="0">
                <a:solidFill>
                  <a:prstClr val="black"/>
                </a:solidFill>
              </a:rPr>
              <a:t>2015</a:t>
            </a:r>
            <a:r>
              <a:rPr lang="ja-JP" altLang="en-US" dirty="0">
                <a:solidFill>
                  <a:prstClr val="black"/>
                </a:solidFill>
              </a:rPr>
              <a:t>年：条約締結に向け、</a:t>
            </a:r>
            <a:r>
              <a:rPr lang="ja-JP" altLang="en-US" u="sng" dirty="0">
                <a:solidFill>
                  <a:srgbClr val="FF0000"/>
                </a:solidFill>
              </a:rPr>
              <a:t>「水銀による環境の汚染の防止に関する法律（水銀汚染</a:t>
            </a:r>
            <a:endParaRPr lang="en-US" altLang="ja-JP" u="sng" dirty="0">
              <a:solidFill>
                <a:srgbClr val="FF0000"/>
              </a:solidFill>
            </a:endParaRPr>
          </a:p>
          <a:p>
            <a:pPr marL="170246" indent="-112731">
              <a:spcBef>
                <a:spcPts val="383"/>
              </a:spcBef>
              <a:defRPr/>
            </a:pPr>
            <a:r>
              <a:rPr lang="ja-JP" altLang="en-US" dirty="0">
                <a:solidFill>
                  <a:srgbClr val="FF0000"/>
                </a:solidFill>
              </a:rPr>
              <a:t>　　　　　　　</a:t>
            </a:r>
            <a:r>
              <a:rPr lang="ja-JP" altLang="en-US" u="sng" dirty="0">
                <a:solidFill>
                  <a:srgbClr val="FF0000"/>
                </a:solidFill>
              </a:rPr>
              <a:t>防止法）」</a:t>
            </a:r>
            <a:r>
              <a:rPr lang="ja-JP" altLang="en-US" dirty="0">
                <a:solidFill>
                  <a:prstClr val="black"/>
                </a:solidFill>
              </a:rPr>
              <a:t>の制定、大気汚染防止法や</a:t>
            </a:r>
            <a:r>
              <a:rPr lang="ja-JP" altLang="en-US" u="sng" dirty="0">
                <a:solidFill>
                  <a:srgbClr val="FF0000"/>
                </a:solidFill>
              </a:rPr>
              <a:t>廃棄物処理法施行令の改正</a:t>
            </a:r>
            <a:r>
              <a:rPr lang="ja-JP" altLang="en-US" dirty="0">
                <a:solidFill>
                  <a:prstClr val="black"/>
                </a:solidFill>
              </a:rPr>
              <a:t>等</a:t>
            </a:r>
            <a:endParaRPr lang="en-US" altLang="ja-JP" dirty="0">
              <a:solidFill>
                <a:prstClr val="black"/>
              </a:solidFill>
            </a:endParaRPr>
          </a:p>
          <a:p>
            <a:pPr marL="170246" indent="-112731">
              <a:spcBef>
                <a:spcPts val="383"/>
              </a:spcBef>
              <a:defRPr/>
            </a:pPr>
            <a:endParaRPr lang="en-US" altLang="ja-JP" dirty="0">
              <a:solidFill>
                <a:prstClr val="black"/>
              </a:solidFill>
            </a:endParaRPr>
          </a:p>
          <a:p>
            <a:pPr marL="170246" indent="-112731">
              <a:spcBef>
                <a:spcPts val="383"/>
              </a:spcBef>
              <a:defRPr/>
            </a:pPr>
            <a:endParaRPr lang="en-US" altLang="ja-JP" dirty="0">
              <a:solidFill>
                <a:prstClr val="black"/>
              </a:solidFill>
            </a:endParaRPr>
          </a:p>
          <a:p>
            <a:pPr marL="170246" indent="-112731">
              <a:spcBef>
                <a:spcPts val="383"/>
              </a:spcBef>
              <a:defRPr/>
            </a:pPr>
            <a:endParaRPr lang="en-US" altLang="ja-JP" dirty="0">
              <a:solidFill>
                <a:prstClr val="black"/>
              </a:solidFill>
            </a:endParaRPr>
          </a:p>
          <a:p>
            <a:pPr marL="170246" indent="-112731">
              <a:spcBef>
                <a:spcPts val="383"/>
              </a:spcBef>
              <a:defRPr/>
            </a:pPr>
            <a:endParaRPr lang="en-US" altLang="ja-JP" dirty="0">
              <a:solidFill>
                <a:prstClr val="black"/>
              </a:solidFill>
            </a:endParaRPr>
          </a:p>
          <a:p>
            <a:pPr marL="170246" indent="-112731">
              <a:spcBef>
                <a:spcPts val="383"/>
              </a:spcBef>
              <a:defRPr/>
            </a:pPr>
            <a:endParaRPr lang="en-US" altLang="ja-JP" dirty="0">
              <a:solidFill>
                <a:prstClr val="black"/>
              </a:solidFill>
            </a:endParaRPr>
          </a:p>
          <a:p>
            <a:pPr marL="170246" indent="-112731">
              <a:spcBef>
                <a:spcPts val="383"/>
              </a:spcBef>
              <a:defRPr/>
            </a:pPr>
            <a:endParaRPr lang="en-US" altLang="ja-JP" sz="300" dirty="0">
              <a:solidFill>
                <a:prstClr val="black"/>
              </a:solidFill>
            </a:endParaRPr>
          </a:p>
          <a:p>
            <a:pPr marL="170246" indent="-112731">
              <a:spcBef>
                <a:spcPts val="383"/>
              </a:spcBef>
              <a:defRPr/>
            </a:pPr>
            <a:r>
              <a:rPr lang="ja-JP" altLang="en-US" dirty="0">
                <a:solidFill>
                  <a:prstClr val="black"/>
                </a:solidFill>
              </a:rPr>
              <a:t>○</a:t>
            </a:r>
            <a:r>
              <a:rPr lang="en-US" altLang="ja-JP" dirty="0">
                <a:solidFill>
                  <a:prstClr val="black"/>
                </a:solidFill>
              </a:rPr>
              <a:t>2016</a:t>
            </a:r>
            <a:r>
              <a:rPr lang="ja-JP" altLang="en-US" dirty="0">
                <a:solidFill>
                  <a:prstClr val="black"/>
                </a:solidFill>
              </a:rPr>
              <a:t>年２月：日本が条約を締結</a:t>
            </a:r>
            <a:endParaRPr lang="en-US" altLang="ja-JP" dirty="0">
              <a:solidFill>
                <a:prstClr val="black"/>
              </a:solidFill>
            </a:endParaRPr>
          </a:p>
          <a:p>
            <a:pPr marL="170246" indent="-112731">
              <a:spcBef>
                <a:spcPts val="383"/>
              </a:spcBef>
              <a:defRPr/>
            </a:pPr>
            <a:r>
              <a:rPr lang="ja-JP" altLang="en-US" dirty="0">
                <a:solidFill>
                  <a:prstClr val="black"/>
                </a:solidFill>
              </a:rPr>
              <a:t>○</a:t>
            </a:r>
            <a:r>
              <a:rPr lang="en-US" altLang="ja-JP" dirty="0">
                <a:solidFill>
                  <a:srgbClr val="FF0000"/>
                </a:solidFill>
              </a:rPr>
              <a:t>2017</a:t>
            </a:r>
            <a:r>
              <a:rPr lang="ja-JP" altLang="en-US" dirty="0">
                <a:solidFill>
                  <a:srgbClr val="FF0000"/>
                </a:solidFill>
              </a:rPr>
              <a:t>年８月</a:t>
            </a:r>
            <a:r>
              <a:rPr lang="ja-JP" altLang="en-US" dirty="0">
                <a:solidFill>
                  <a:prstClr val="black"/>
                </a:solidFill>
              </a:rPr>
              <a:t>：</a:t>
            </a:r>
            <a:r>
              <a:rPr lang="ja-JP" altLang="en-US" dirty="0">
                <a:solidFill>
                  <a:srgbClr val="FF0000"/>
                </a:solidFill>
              </a:rPr>
              <a:t>条約発効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F10D40F-1C9D-4BA5-8248-E5B03144C4C4}"/>
              </a:ext>
            </a:extLst>
          </p:cNvPr>
          <p:cNvSpPr txBox="1"/>
          <p:nvPr/>
        </p:nvSpPr>
        <p:spPr>
          <a:xfrm>
            <a:off x="0" y="-18221"/>
            <a:ext cx="9144000" cy="638909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ja-JP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3200" kern="0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>
              <a:defRPr/>
            </a:pPr>
            <a:r>
              <a:rPr lang="ja-JP" altLang="en-US" sz="2800" dirty="0">
                <a:solidFill>
                  <a:prstClr val="white"/>
                </a:solidFill>
              </a:rPr>
              <a:t>これまでの経緯</a:t>
            </a:r>
          </a:p>
        </p:txBody>
      </p:sp>
      <p:sp>
        <p:nvSpPr>
          <p:cNvPr id="9222" name="スライド番号プレースホルダー 1">
            <a:extLst>
              <a:ext uri="{FF2B5EF4-FFF2-40B4-BE49-F238E27FC236}">
                <a16:creationId xmlns:a16="http://schemas.microsoft.com/office/drawing/2014/main" id="{B2B35DD1-755E-4179-963E-04A68AF1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2954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685817" indent="-263776">
              <a:spcBef>
                <a:spcPct val="20000"/>
              </a:spcBef>
              <a:buFont typeface="Arial" panose="020B0604020202020204" pitchFamily="34" charset="0"/>
              <a:buChar char="–"/>
              <a:defRPr kumimoji="1" sz="2585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055103" indent="-211021">
              <a:spcBef>
                <a:spcPct val="20000"/>
              </a:spcBef>
              <a:buFont typeface="Arial" panose="020B0604020202020204" pitchFamily="34" charset="0"/>
              <a:buChar char="•"/>
              <a:defRPr kumimoji="1" sz="2215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477145" indent="-211021">
              <a:spcBef>
                <a:spcPct val="20000"/>
              </a:spcBef>
              <a:buFont typeface="Arial" panose="020B0604020202020204" pitchFamily="34" charset="0"/>
              <a:buChar char="–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899186" indent="-211021">
              <a:spcBef>
                <a:spcPct val="20000"/>
              </a:spcBef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846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092636-C4CD-4506-97D1-0A3AF3ADD404}" type="slidenum">
              <a:rPr lang="ja-JP" altLang="en-US" sz="1108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ja-JP" altLang="en-US" sz="1108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4" name="メモ 13">
            <a:extLst>
              <a:ext uri="{FF2B5EF4-FFF2-40B4-BE49-F238E27FC236}">
                <a16:creationId xmlns:a16="http://schemas.microsoft.com/office/drawing/2014/main" id="{559FF563-8189-43F8-937F-482F6CCC5337}"/>
              </a:ext>
            </a:extLst>
          </p:cNvPr>
          <p:cNvSpPr/>
          <p:nvPr/>
        </p:nvSpPr>
        <p:spPr>
          <a:xfrm>
            <a:off x="1043608" y="3501008"/>
            <a:ext cx="7836102" cy="1620000"/>
          </a:xfrm>
          <a:prstGeom prst="foldedCorner">
            <a:avLst/>
          </a:prstGeom>
          <a:solidFill>
            <a:srgbClr val="FCF9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62"/>
          </a:p>
        </p:txBody>
      </p:sp>
      <p:sp>
        <p:nvSpPr>
          <p:cNvPr id="12" name="正方形/長方形 1">
            <a:extLst>
              <a:ext uri="{FF2B5EF4-FFF2-40B4-BE49-F238E27FC236}">
                <a16:creationId xmlns:a16="http://schemas.microsoft.com/office/drawing/2014/main" id="{D5BC89F2-1097-4697-8732-AF1CAA0F4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3501008"/>
            <a:ext cx="7704858" cy="158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ja-JP" altLang="en-US" sz="1846" dirty="0">
                <a:latin typeface="Arial" panose="020B0604020202020204" pitchFamily="34" charset="0"/>
              </a:rPr>
              <a:t>○水銀汚染防止法案に対する附帯決議</a:t>
            </a:r>
            <a:endParaRPr lang="en-US" altLang="ja-JP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846" dirty="0">
                <a:latin typeface="Arial" panose="020B0604020202020204" pitchFamily="34" charset="0"/>
              </a:rPr>
              <a:t>『</a:t>
            </a:r>
            <a:r>
              <a:rPr lang="ja-JP" altLang="ja-JP" sz="1846" u="sng" dirty="0">
                <a:solidFill>
                  <a:srgbClr val="FF0000"/>
                </a:solidFill>
                <a:latin typeface="Arial" panose="020B0604020202020204" pitchFamily="34" charset="0"/>
              </a:rPr>
              <a:t>退蔵されている水銀血圧計及び</a:t>
            </a:r>
            <a:r>
              <a:rPr lang="ja-JP" altLang="ja-JP" sz="1800" u="sng" dirty="0">
                <a:solidFill>
                  <a:srgbClr val="FF0000"/>
                </a:solidFill>
                <a:latin typeface="Arial" panose="020B0604020202020204" pitchFamily="34" charset="0"/>
              </a:rPr>
              <a:t>水銀</a:t>
            </a:r>
            <a:r>
              <a:rPr lang="ja-JP" altLang="ja-JP" sz="1846" u="sng" dirty="0">
                <a:solidFill>
                  <a:srgbClr val="FF0000"/>
                </a:solidFill>
                <a:latin typeface="Arial" panose="020B0604020202020204" pitchFamily="34" charset="0"/>
              </a:rPr>
              <a:t>体温計</a:t>
            </a:r>
            <a:r>
              <a:rPr lang="ja-JP" altLang="ja-JP" sz="1846" dirty="0">
                <a:solidFill>
                  <a:srgbClr val="FF0000"/>
                </a:solidFill>
                <a:latin typeface="Arial" panose="020B0604020202020204" pitchFamily="34" charset="0"/>
              </a:rPr>
              <a:t>については、将来的な不適正処理のリスクを低減するため</a:t>
            </a:r>
            <a:r>
              <a:rPr lang="ja-JP" altLang="ja-JP" sz="1846" u="sng" dirty="0">
                <a:solidFill>
                  <a:srgbClr val="FF0000"/>
                </a:solidFill>
                <a:latin typeface="Arial" panose="020B0604020202020204" pitchFamily="34" charset="0"/>
              </a:rPr>
              <a:t>短期間に集中的に回収・処分</a:t>
            </a:r>
            <a:r>
              <a:rPr lang="ja-JP" altLang="ja-JP" sz="1846" dirty="0">
                <a:solidFill>
                  <a:srgbClr val="FF0000"/>
                </a:solidFill>
                <a:latin typeface="Arial" panose="020B0604020202020204" pitchFamily="34" charset="0"/>
              </a:rPr>
              <a:t>していくことが望ましい</a:t>
            </a:r>
            <a:r>
              <a:rPr lang="ja-JP" altLang="ja-JP" sz="1846" dirty="0">
                <a:latin typeface="Arial" panose="020B0604020202020204" pitchFamily="34" charset="0"/>
              </a:rPr>
              <a:t>ことから、市町村及び事業者団体等と連携し効率的に回収等を行う</a:t>
            </a:r>
            <a:r>
              <a:rPr lang="ja-JP" altLang="en-US" sz="1846" dirty="0">
                <a:latin typeface="Arial" panose="020B0604020202020204" pitchFamily="34" charset="0"/>
              </a:rPr>
              <a:t>枠組み</a:t>
            </a:r>
            <a:r>
              <a:rPr lang="ja-JP" altLang="ja-JP" sz="1846" dirty="0">
                <a:latin typeface="Arial" panose="020B0604020202020204" pitchFamily="34" charset="0"/>
              </a:rPr>
              <a:t>を早期に構築、実施すること。</a:t>
            </a:r>
            <a:r>
              <a:rPr lang="en-US" altLang="ja-JP" sz="1846" dirty="0">
                <a:latin typeface="Arial" panose="020B0604020202020204" pitchFamily="34" charset="0"/>
              </a:rPr>
              <a:t>』</a:t>
            </a:r>
          </a:p>
        </p:txBody>
      </p:sp>
      <p:sp>
        <p:nvSpPr>
          <p:cNvPr id="10" name="メモ 9">
            <a:extLst>
              <a:ext uri="{FF2B5EF4-FFF2-40B4-BE49-F238E27FC236}">
                <a16:creationId xmlns:a16="http://schemas.microsoft.com/office/drawing/2014/main" id="{559FF563-8189-43F8-937F-482F6CCC5337}"/>
              </a:ext>
            </a:extLst>
          </p:cNvPr>
          <p:cNvSpPr/>
          <p:nvPr/>
        </p:nvSpPr>
        <p:spPr>
          <a:xfrm>
            <a:off x="1043608" y="1503158"/>
            <a:ext cx="7836102" cy="1277770"/>
          </a:xfrm>
          <a:prstGeom prst="foldedCorner">
            <a:avLst/>
          </a:prstGeom>
          <a:solidFill>
            <a:srgbClr val="FCF9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662"/>
          </a:p>
        </p:txBody>
      </p:sp>
      <p:sp>
        <p:nvSpPr>
          <p:cNvPr id="13" name="正方形/長方形 1">
            <a:extLst>
              <a:ext uri="{FF2B5EF4-FFF2-40B4-BE49-F238E27FC236}">
                <a16:creationId xmlns:a16="http://schemas.microsoft.com/office/drawing/2014/main" id="{D5BC89F2-1097-4697-8732-AF1CAA0F4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1503655"/>
            <a:ext cx="7571184" cy="1277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○　「水銀に関する水俣条約」の意義</a:t>
            </a:r>
            <a:endParaRPr lang="en-US" altLang="ja-JP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　先進国と途上国が協力して、水銀の</a:t>
            </a:r>
            <a:r>
              <a:rPr lang="ja-JP" altLang="en-US" sz="1800" u="sng" dirty="0">
                <a:solidFill>
                  <a:srgbClr val="000000"/>
                </a:solidFill>
                <a:latin typeface="Arial" panose="020B0604020202020204" pitchFamily="34" charset="0"/>
              </a:rPr>
              <a:t>供給</a:t>
            </a: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、</a:t>
            </a:r>
            <a:r>
              <a:rPr lang="ja-JP" altLang="en-US" sz="1800" u="sng" dirty="0">
                <a:solidFill>
                  <a:srgbClr val="000000"/>
                </a:solidFill>
                <a:latin typeface="Arial" panose="020B0604020202020204" pitchFamily="34" charset="0"/>
              </a:rPr>
              <a:t>使用</a:t>
            </a: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、</a:t>
            </a:r>
            <a:r>
              <a:rPr lang="ja-JP" altLang="en-US" sz="1800" u="sng" dirty="0">
                <a:solidFill>
                  <a:srgbClr val="000000"/>
                </a:solidFill>
                <a:latin typeface="Arial" panose="020B0604020202020204" pitchFamily="34" charset="0"/>
              </a:rPr>
              <a:t>排出</a:t>
            </a: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、</a:t>
            </a:r>
            <a:r>
              <a:rPr lang="ja-JP" altLang="en-US" sz="1800" u="sng" dirty="0">
                <a:solidFill>
                  <a:srgbClr val="000000"/>
                </a:solidFill>
                <a:latin typeface="Arial" panose="020B0604020202020204" pitchFamily="34" charset="0"/>
              </a:rPr>
              <a:t>廃棄</a:t>
            </a: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等の各段階で総合的な対策に世界的に取り組むことにより、水銀の人為的な排出を削減し、</a:t>
            </a:r>
            <a:r>
              <a:rPr lang="ja-JP" altLang="en-US" sz="1800" u="sng" dirty="0">
                <a:solidFill>
                  <a:srgbClr val="FF0000"/>
                </a:solidFill>
                <a:latin typeface="Arial" panose="020B0604020202020204" pitchFamily="34" charset="0"/>
              </a:rPr>
              <a:t>地球的規模の水銀汚染の防止</a:t>
            </a:r>
            <a:r>
              <a:rPr lang="ja-JP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を目指すこと</a:t>
            </a:r>
            <a:endParaRPr lang="en-US" altLang="ja-JP" sz="1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正方形/長方形 1">
            <a:extLst>
              <a:ext uri="{FF2B5EF4-FFF2-40B4-BE49-F238E27FC236}">
                <a16:creationId xmlns:a16="http://schemas.microsoft.com/office/drawing/2014/main" id="{D5BC89F2-1097-4697-8732-AF1CAA0F4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642" y="5987659"/>
            <a:ext cx="6444716" cy="73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846" dirty="0">
                <a:latin typeface="Arial" panose="020B0604020202020204" pitchFamily="34" charset="0"/>
              </a:rPr>
              <a:t>⇒水俣条約の意義に照らし、また法案の附帯決議に応じて、</a:t>
            </a:r>
            <a:endParaRPr lang="en-US" altLang="ja-JP" sz="1846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ja-JP" altLang="en-US" sz="1846" b="1" dirty="0">
                <a:latin typeface="Arial" panose="020B0604020202020204" pitchFamily="34" charset="0"/>
              </a:rPr>
              <a:t>　　</a:t>
            </a:r>
            <a:r>
              <a:rPr lang="ja-JP" altLang="en-US" sz="1846" b="1" u="sng" dirty="0">
                <a:latin typeface="Arial" panose="020B0604020202020204" pitchFamily="34" charset="0"/>
              </a:rPr>
              <a:t>水銀血圧計等の回収促進に係る事業等</a:t>
            </a:r>
            <a:r>
              <a:rPr lang="ja-JP" altLang="en-US" sz="1846" u="sng" dirty="0">
                <a:latin typeface="Arial" panose="020B0604020202020204" pitchFamily="34" charset="0"/>
              </a:rPr>
              <a:t>を実施</a:t>
            </a:r>
            <a:r>
              <a:rPr lang="ja-JP" altLang="en-US" sz="1846" dirty="0">
                <a:latin typeface="Arial" panose="020B0604020202020204" pitchFamily="34" charset="0"/>
              </a:rPr>
              <a:t>している。</a:t>
            </a:r>
            <a:endParaRPr lang="en-US" altLang="ja-JP" sz="1846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584D3DC-048B-4B33-B9C9-C6326B9D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245A-517B-4566-B0BD-6E43EAECE71A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F97379-C7EA-48AF-A67F-954BA152312E}"/>
              </a:ext>
            </a:extLst>
          </p:cNvPr>
          <p:cNvSpPr txBox="1">
            <a:spLocks/>
          </p:cNvSpPr>
          <p:nvPr/>
        </p:nvSpPr>
        <p:spPr bwMode="auto">
          <a:xfrm>
            <a:off x="1359820" y="4668218"/>
            <a:ext cx="6424360" cy="187069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ctr">
            <a:normAutofit/>
          </a:bodyPr>
          <a:lstStyle/>
          <a:p>
            <a:pPr indent="0" algn="ctr">
              <a:spcBef>
                <a:spcPct val="0"/>
              </a:spcBef>
              <a:buFontTx/>
              <a:buNone/>
            </a:pPr>
            <a:r>
              <a:rPr kumimoji="1" lang="en-US" altLang="ja-JP" dirty="0">
                <a:latin typeface="Arial" panose="020B0604020202020204" pitchFamily="34" charset="0"/>
              </a:rPr>
              <a:t>【</a:t>
            </a:r>
            <a:r>
              <a:rPr kumimoji="1" lang="ja-JP" altLang="en-US" dirty="0">
                <a:latin typeface="Arial" panose="020B0604020202020204" pitchFamily="34" charset="0"/>
              </a:rPr>
              <a:t>水銀血圧計等の回収全般に関する問合せ先</a:t>
            </a:r>
            <a:r>
              <a:rPr kumimoji="1" lang="en-US" altLang="ja-JP" dirty="0">
                <a:latin typeface="Arial" panose="020B0604020202020204" pitchFamily="34" charset="0"/>
              </a:rPr>
              <a:t>】</a:t>
            </a:r>
          </a:p>
          <a:p>
            <a:pPr indent="0" algn="ctr">
              <a:spcBef>
                <a:spcPct val="0"/>
              </a:spcBef>
              <a:buFontTx/>
              <a:buNone/>
            </a:pPr>
            <a:r>
              <a:rPr lang="ja-JP" altLang="en-US" dirty="0">
                <a:latin typeface="Arial" panose="020B0604020202020204" pitchFamily="34" charset="0"/>
              </a:rPr>
              <a:t>株式会社リーテム（令和４年度環境省業務請負者）</a:t>
            </a:r>
            <a:endParaRPr lang="en-US" altLang="ja-JP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ja-JP" altLang="en-US" dirty="0">
                <a:latin typeface="Arial" panose="020B0604020202020204" pitchFamily="34" charset="0"/>
              </a:rPr>
              <a:t>担当：菅間、伊藤、柳</a:t>
            </a:r>
            <a:endParaRPr lang="en-US" altLang="ja-JP" dirty="0">
              <a:latin typeface="Arial" panose="020B0604020202020204" pitchFamily="34" charset="0"/>
            </a:endParaRPr>
          </a:p>
          <a:p>
            <a:pPr indent="0" algn="ctr">
              <a:spcBef>
                <a:spcPct val="0"/>
              </a:spcBef>
              <a:buFontTx/>
              <a:buNone/>
            </a:pPr>
            <a:r>
              <a:rPr kumimoji="1" lang="en-US" altLang="ja-JP" dirty="0">
                <a:latin typeface="Arial" panose="020B0604020202020204" pitchFamily="34" charset="0"/>
              </a:rPr>
              <a:t>TEL</a:t>
            </a:r>
            <a:r>
              <a:rPr lang="ja-JP" altLang="en-US" dirty="0">
                <a:latin typeface="Arial" panose="020B0604020202020204" pitchFamily="34" charset="0"/>
              </a:rPr>
              <a:t>　</a:t>
            </a:r>
            <a:r>
              <a:rPr kumimoji="1" lang="en-US" altLang="ja-JP" dirty="0">
                <a:latin typeface="Arial" panose="020B0604020202020204" pitchFamily="34" charset="0"/>
              </a:rPr>
              <a:t>03-3258-8586</a:t>
            </a:r>
          </a:p>
          <a:p>
            <a:pPr indent="0" algn="ctr">
              <a:spcBef>
                <a:spcPct val="0"/>
              </a:spcBef>
              <a:buFontTx/>
              <a:buNone/>
            </a:pPr>
            <a:r>
              <a:rPr kumimoji="1" lang="en-US" altLang="ja-JP" dirty="0">
                <a:latin typeface="Arial" panose="020B0604020202020204" pitchFamily="34" charset="0"/>
              </a:rPr>
              <a:t>suigin@re-tem.com</a:t>
            </a:r>
            <a:endParaRPr kumimoji="1" lang="en-US" altLang="ja-JP" sz="2000" dirty="0">
              <a:latin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7604" y="743213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【</a:t>
            </a:r>
            <a:r>
              <a:rPr lang="ja-JP" altLang="en-US" sz="2000" dirty="0"/>
              <a:t>参考</a:t>
            </a:r>
            <a:r>
              <a:rPr lang="en-US" altLang="ja-JP" sz="2000" dirty="0"/>
              <a:t>】</a:t>
            </a:r>
            <a:r>
              <a:rPr lang="ja-JP" altLang="en-US" sz="2000" dirty="0"/>
              <a:t>環境省ウェブページ</a:t>
            </a:r>
            <a:endParaRPr lang="en-US" altLang="ja-JP" sz="2000" dirty="0"/>
          </a:p>
          <a:p>
            <a:r>
              <a:rPr lang="ja-JP" altLang="en-US" sz="2000" dirty="0"/>
              <a:t>○水銀廃棄物関係</a:t>
            </a:r>
            <a:endParaRPr lang="en-US" altLang="ja-JP" sz="2000" dirty="0"/>
          </a:p>
          <a:p>
            <a:r>
              <a:rPr lang="en-US" altLang="ja-JP" sz="2000" dirty="0">
                <a:hlinkClick r:id="rId2"/>
              </a:rPr>
              <a:t>https://www.env.go.jp/recycle/waste/mercury-disposal/index.html</a:t>
            </a:r>
            <a:endParaRPr lang="en-US" altLang="ja-JP" sz="2000" dirty="0"/>
          </a:p>
          <a:p>
            <a:endParaRPr kumimoji="1" lang="en-US" altLang="ja-JP" sz="2000" dirty="0"/>
          </a:p>
          <a:p>
            <a:r>
              <a:rPr lang="ja-JP" altLang="en-US" sz="2000" dirty="0"/>
              <a:t>水銀廃棄物に関する各種資料が掲載されています。</a:t>
            </a:r>
            <a:endParaRPr lang="en-US" altLang="ja-JP" sz="2000" dirty="0"/>
          </a:p>
          <a:p>
            <a:r>
              <a:rPr lang="ja-JP" altLang="en-US" sz="2000" dirty="0"/>
              <a:t>当該ウェブページ下部の「医療機関に退蔵されている水銀血圧計等回収マニュアル」には、回収促進事業のフローや個別実施内容等が記載されていますので、</a:t>
            </a:r>
            <a:r>
              <a:rPr kumimoji="1" lang="ja-JP" altLang="en-US" sz="2000" dirty="0"/>
              <a:t>御参照ください。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lang="ja-JP" altLang="en-US" sz="2000" dirty="0"/>
              <a:t>○産業廃棄物処理業者の情報</a:t>
            </a:r>
            <a:endParaRPr lang="en-US" altLang="ja-JP" sz="2000" dirty="0"/>
          </a:p>
          <a:p>
            <a:r>
              <a:rPr kumimoji="1" lang="en-US" altLang="ja-JP" sz="2000" dirty="0">
                <a:hlinkClick r:id="rId3"/>
              </a:rPr>
              <a:t>https://www.env.go.jp/recycle/waste/info_1_1/ctriw-info.html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13951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ol10-s-2">
  <a:themeElements>
    <a:clrScheme name="cool10-s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ol10-s-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10-s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10-s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10-s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10-s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10-s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10-s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10-s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10-s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10-s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10-s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10-s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10-s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sz="11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>
        <a:spAutoFit/>
      </a:bodyPr>
      <a:lstStyle>
        <a:defPPr indent="0" algn="just">
          <a:spcBef>
            <a:spcPct val="0"/>
          </a:spcBef>
          <a:buFontTx/>
          <a:buNone/>
          <a:defRPr sz="2000" dirty="0" smtClean="0">
            <a:latin typeface="Arial" panose="020B060402020202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5536</TotalTime>
  <Words>949</Words>
  <Application>Microsoft Office PowerPoint</Application>
  <PresentationFormat>画面に合わせる (4:3)</PresentationFormat>
  <Paragraphs>101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ＭＳ Ｐゴシック</vt:lpstr>
      <vt:lpstr>游ゴシック</vt:lpstr>
      <vt:lpstr>Arial</vt:lpstr>
      <vt:lpstr>Calibri</vt:lpstr>
      <vt:lpstr>Verdana</vt:lpstr>
      <vt:lpstr>Office ​​テーマ</vt:lpstr>
      <vt:lpstr>cool10-s-2</vt:lpstr>
      <vt:lpstr>1_Office ​​テーマ</vt:lpstr>
      <vt:lpstr>PowerPoint プレゼンテーション</vt:lpstr>
      <vt:lpstr>PowerPoint プレゼンテーション</vt:lpstr>
      <vt:lpstr>集団で集約して回収することの意義･利点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　銀　と　中　毒</dc:title>
  <dc:creator>菅間智義</dc:creator>
  <cp:lastModifiedBy>山田 俊太郎</cp:lastModifiedBy>
  <cp:revision>292</cp:revision>
  <cp:lastPrinted>2020-07-15T02:24:38Z</cp:lastPrinted>
  <dcterms:created xsi:type="dcterms:W3CDTF">2018-04-30T03:11:32Z</dcterms:created>
  <dcterms:modified xsi:type="dcterms:W3CDTF">2022-12-02T05:28:37Z</dcterms:modified>
</cp:coreProperties>
</file>