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6" r:id="rId1"/>
  </p:sldMasterIdLst>
  <p:notesMasterIdLst>
    <p:notesMasterId r:id="rId23"/>
  </p:notesMasterIdLst>
  <p:handoutMasterIdLst>
    <p:handoutMasterId r:id="rId24"/>
  </p:handoutMasterIdLst>
  <p:sldIdLst>
    <p:sldId id="256" r:id="rId2"/>
    <p:sldId id="365" r:id="rId3"/>
    <p:sldId id="382" r:id="rId4"/>
    <p:sldId id="372" r:id="rId5"/>
    <p:sldId id="383" r:id="rId6"/>
    <p:sldId id="366" r:id="rId7"/>
    <p:sldId id="367" r:id="rId8"/>
    <p:sldId id="374" r:id="rId9"/>
    <p:sldId id="370" r:id="rId10"/>
    <p:sldId id="362" r:id="rId11"/>
    <p:sldId id="381" r:id="rId12"/>
    <p:sldId id="343" r:id="rId13"/>
    <p:sldId id="395" r:id="rId14"/>
    <p:sldId id="392" r:id="rId15"/>
    <p:sldId id="393" r:id="rId16"/>
    <p:sldId id="394" r:id="rId17"/>
    <p:sldId id="388" r:id="rId18"/>
    <p:sldId id="391" r:id="rId19"/>
    <p:sldId id="378" r:id="rId20"/>
    <p:sldId id="390" r:id="rId21"/>
    <p:sldId id="380" r:id="rId22"/>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EDED49"/>
    <a:srgbClr val="006600"/>
    <a:srgbClr val="93EDAB"/>
    <a:srgbClr val="66FF99"/>
    <a:srgbClr val="B3C0EB"/>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86894" autoAdjust="0"/>
  </p:normalViewPr>
  <p:slideViewPr>
    <p:cSldViewPr snapToGrid="0">
      <p:cViewPr varScale="1">
        <p:scale>
          <a:sx n="74" d="100"/>
          <a:sy n="74" d="100"/>
        </p:scale>
        <p:origin x="504" y="72"/>
      </p:cViewPr>
      <p:guideLst/>
    </p:cSldViewPr>
  </p:slideViewPr>
  <p:notesTextViewPr>
    <p:cViewPr>
      <p:scale>
        <a:sx n="1" d="1"/>
        <a:sy n="1" d="1"/>
      </p:scale>
      <p:origin x="0" y="0"/>
    </p:cViewPr>
  </p:notesTextViewPr>
  <p:sorterViewPr>
    <p:cViewPr>
      <p:scale>
        <a:sx n="100" d="100"/>
        <a:sy n="100" d="100"/>
      </p:scale>
      <p:origin x="0" y="-9786"/>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Sheet1!$A$3</c:f>
              <c:strCache>
                <c:ptCount val="1"/>
                <c:pt idx="0">
                  <c:v>幼稚園</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7月</c:v>
                </c:pt>
                <c:pt idx="1">
                  <c:v>8月</c:v>
                </c:pt>
                <c:pt idx="2">
                  <c:v>9月</c:v>
                </c:pt>
                <c:pt idx="3">
                  <c:v>10月</c:v>
                </c:pt>
                <c:pt idx="4">
                  <c:v>11月</c:v>
                </c:pt>
                <c:pt idx="5">
                  <c:v>12月</c:v>
                </c:pt>
                <c:pt idx="6">
                  <c:v>1月</c:v>
                </c:pt>
              </c:strCache>
            </c:strRef>
          </c:cat>
          <c:val>
            <c:numRef>
              <c:f>Sheet1!$B$3:$H$3</c:f>
              <c:numCache>
                <c:formatCode>General</c:formatCode>
                <c:ptCount val="7"/>
                <c:pt idx="0">
                  <c:v>5</c:v>
                </c:pt>
                <c:pt idx="1">
                  <c:v>10</c:v>
                </c:pt>
                <c:pt idx="2">
                  <c:v>5</c:v>
                </c:pt>
                <c:pt idx="3">
                  <c:v>1</c:v>
                </c:pt>
                <c:pt idx="4">
                  <c:v>21</c:v>
                </c:pt>
                <c:pt idx="5">
                  <c:v>10</c:v>
                </c:pt>
                <c:pt idx="6">
                  <c:v>29</c:v>
                </c:pt>
              </c:numCache>
            </c:numRef>
          </c:val>
          <c:extLst>
            <c:ext xmlns:c16="http://schemas.microsoft.com/office/drawing/2014/chart" uri="{C3380CC4-5D6E-409C-BE32-E72D297353CC}">
              <c16:uniqueId val="{00000000-76E3-4F2E-9E6E-C1428AFB2979}"/>
            </c:ext>
          </c:extLst>
        </c:ser>
        <c:ser>
          <c:idx val="1"/>
          <c:order val="1"/>
          <c:tx>
            <c:strRef>
              <c:f>Sheet1!$A$4</c:f>
              <c:strCache>
                <c:ptCount val="1"/>
                <c:pt idx="0">
                  <c:v>小学校、中学校、
高等学校、中等教育学校</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7月</c:v>
                </c:pt>
                <c:pt idx="1">
                  <c:v>8月</c:v>
                </c:pt>
                <c:pt idx="2">
                  <c:v>9月</c:v>
                </c:pt>
                <c:pt idx="3">
                  <c:v>10月</c:v>
                </c:pt>
                <c:pt idx="4">
                  <c:v>11月</c:v>
                </c:pt>
                <c:pt idx="5">
                  <c:v>12月</c:v>
                </c:pt>
                <c:pt idx="6">
                  <c:v>1月</c:v>
                </c:pt>
              </c:strCache>
            </c:strRef>
          </c:cat>
          <c:val>
            <c:numRef>
              <c:f>Sheet1!$B$4:$H$4</c:f>
              <c:numCache>
                <c:formatCode>General</c:formatCode>
                <c:ptCount val="7"/>
                <c:pt idx="0">
                  <c:v>22</c:v>
                </c:pt>
                <c:pt idx="1">
                  <c:v>61</c:v>
                </c:pt>
                <c:pt idx="2">
                  <c:v>18</c:v>
                </c:pt>
                <c:pt idx="3">
                  <c:v>21</c:v>
                </c:pt>
                <c:pt idx="4">
                  <c:v>98</c:v>
                </c:pt>
                <c:pt idx="5">
                  <c:v>97</c:v>
                </c:pt>
                <c:pt idx="6">
                  <c:v>211</c:v>
                </c:pt>
              </c:numCache>
            </c:numRef>
          </c:val>
          <c:extLst>
            <c:ext xmlns:c16="http://schemas.microsoft.com/office/drawing/2014/chart" uri="{C3380CC4-5D6E-409C-BE32-E72D297353CC}">
              <c16:uniqueId val="{00000001-76E3-4F2E-9E6E-C1428AFB2979}"/>
            </c:ext>
          </c:extLst>
        </c:ser>
        <c:ser>
          <c:idx val="2"/>
          <c:order val="2"/>
          <c:tx>
            <c:strRef>
              <c:f>Sheet1!$A$5</c:f>
              <c:strCache>
                <c:ptCount val="1"/>
                <c:pt idx="0">
                  <c:v>専修学校・各種学校</c:v>
                </c:pt>
              </c:strCache>
            </c:strRef>
          </c:tx>
          <c:spPr>
            <a:solidFill>
              <a:srgbClr val="FF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7月</c:v>
                </c:pt>
                <c:pt idx="1">
                  <c:v>8月</c:v>
                </c:pt>
                <c:pt idx="2">
                  <c:v>9月</c:v>
                </c:pt>
                <c:pt idx="3">
                  <c:v>10月</c:v>
                </c:pt>
                <c:pt idx="4">
                  <c:v>11月</c:v>
                </c:pt>
                <c:pt idx="5">
                  <c:v>12月</c:v>
                </c:pt>
                <c:pt idx="6">
                  <c:v>1月</c:v>
                </c:pt>
              </c:strCache>
            </c:strRef>
          </c:cat>
          <c:val>
            <c:numRef>
              <c:f>Sheet1!$B$5:$H$5</c:f>
              <c:numCache>
                <c:formatCode>General</c:formatCode>
                <c:ptCount val="7"/>
                <c:pt idx="0">
                  <c:v>64</c:v>
                </c:pt>
                <c:pt idx="1">
                  <c:v>47</c:v>
                </c:pt>
                <c:pt idx="2">
                  <c:v>17</c:v>
                </c:pt>
                <c:pt idx="3">
                  <c:v>25</c:v>
                </c:pt>
                <c:pt idx="4">
                  <c:v>90</c:v>
                </c:pt>
                <c:pt idx="5">
                  <c:v>114</c:v>
                </c:pt>
                <c:pt idx="6">
                  <c:v>186</c:v>
                </c:pt>
              </c:numCache>
            </c:numRef>
          </c:val>
          <c:extLst>
            <c:ext xmlns:c16="http://schemas.microsoft.com/office/drawing/2014/chart" uri="{C3380CC4-5D6E-409C-BE32-E72D297353CC}">
              <c16:uniqueId val="{00000002-76E3-4F2E-9E6E-C1428AFB2979}"/>
            </c:ext>
          </c:extLst>
        </c:ser>
        <c:dLbls>
          <c:showLegendKey val="0"/>
          <c:showVal val="0"/>
          <c:showCatName val="0"/>
          <c:showSerName val="0"/>
          <c:showPercent val="0"/>
          <c:showBubbleSize val="0"/>
        </c:dLbls>
        <c:gapWidth val="150"/>
        <c:overlap val="100"/>
        <c:axId val="1018661696"/>
        <c:axId val="1018670016"/>
      </c:barChart>
      <c:catAx>
        <c:axId val="101866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18670016"/>
        <c:crosses val="autoZero"/>
        <c:auto val="1"/>
        <c:lblAlgn val="ctr"/>
        <c:lblOffset val="100"/>
        <c:noMultiLvlLbl val="0"/>
      </c:catAx>
      <c:valAx>
        <c:axId val="10186700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18661696"/>
        <c:crosses val="autoZero"/>
        <c:crossBetween val="between"/>
        <c:majorUnit val="100"/>
      </c:valAx>
      <c:spPr>
        <a:noFill/>
        <a:ln>
          <a:noFill/>
        </a:ln>
        <a:effectLst/>
      </c:spPr>
    </c:plotArea>
    <c:legend>
      <c:legendPos val="b"/>
      <c:layout>
        <c:manualLayout>
          <c:xMode val="edge"/>
          <c:yMode val="edge"/>
          <c:x val="0"/>
          <c:y val="0.86342892447335295"/>
          <c:w val="1"/>
          <c:h val="0.121986651232441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0.11264</cdr:x>
      <cdr:y>0.58441</cdr:y>
    </cdr:from>
    <cdr:to>
      <cdr:x>0.18629</cdr:x>
      <cdr:y>0.6333</cdr:y>
    </cdr:to>
    <cdr:sp macro="" textlink="">
      <cdr:nvSpPr>
        <cdr:cNvPr id="2" name="タイトル 1"/>
        <cdr:cNvSpPr txBox="1">
          <a:spLocks xmlns:a="http://schemas.openxmlformats.org/drawingml/2006/main"/>
        </cdr:cNvSpPr>
      </cdr:nvSpPr>
      <cdr:spPr>
        <a:xfrm xmlns:a="http://schemas.openxmlformats.org/drawingml/2006/main">
          <a:off x="673261" y="3114382"/>
          <a:ext cx="440233" cy="260539"/>
        </a:xfrm>
        <a:prstGeom xmlns:a="http://schemas.openxmlformats.org/drawingml/2006/main" prst="rect">
          <a:avLst/>
        </a:prstGeom>
      </cdr:spPr>
      <cdr:txBody>
        <a:bodyPr xmlns:a="http://schemas.openxmlformats.org/drawingml/2006/main" vert="horz" lIns="91440" tIns="45720" rIns="91440" bIns="4572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defRPr/>
          </a:pPr>
          <a:r>
            <a:rPr lang="en-US" altLang="ja-JP" sz="1600" u="sng" noProof="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91</a:t>
          </a:r>
          <a:endParaRPr kumimoji="1" lang="ja-JP" altLang="en-US" sz="1600" b="0" i="0" u="sng" strike="noStrike" kern="1200" cap="all"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0.21882</cdr:x>
      <cdr:y>0.53391</cdr:y>
    </cdr:from>
    <cdr:to>
      <cdr:x>0.32318</cdr:x>
      <cdr:y>0.58394</cdr:y>
    </cdr:to>
    <cdr:sp macro="" textlink="">
      <cdr:nvSpPr>
        <cdr:cNvPr id="3" name="タイトル 1"/>
        <cdr:cNvSpPr txBox="1">
          <a:spLocks xmlns:a="http://schemas.openxmlformats.org/drawingml/2006/main"/>
        </cdr:cNvSpPr>
      </cdr:nvSpPr>
      <cdr:spPr>
        <a:xfrm xmlns:a="http://schemas.openxmlformats.org/drawingml/2006/main">
          <a:off x="1307966" y="2845224"/>
          <a:ext cx="623798" cy="266614"/>
        </a:xfrm>
        <a:prstGeom xmlns:a="http://schemas.openxmlformats.org/drawingml/2006/main" prst="rect">
          <a:avLst/>
        </a:prstGeom>
      </cdr:spPr>
      <cdr:txBody>
        <a:bodyPr xmlns:a="http://schemas.openxmlformats.org/drawingml/2006/main" vert="horz" lIns="91440" tIns="45720" rIns="91440" bIns="45720" rtlCol="0" anchor="t">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lvl="0">
            <a:defRPr/>
          </a:pPr>
          <a:r>
            <a:rPr lang="en-US" altLang="ja-JP" sz="1600"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118</a:t>
          </a:r>
          <a:endParaRPr kumimoji="1" lang="ja-JP" altLang="en-US" sz="1600" b="0" i="0" u="sng" strike="noStrike" kern="1200" cap="all"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0.36719</cdr:x>
      <cdr:y>0.66071</cdr:y>
    </cdr:from>
    <cdr:to>
      <cdr:x>0.44084</cdr:x>
      <cdr:y>0.7096</cdr:y>
    </cdr:to>
    <cdr:sp macro="" textlink="">
      <cdr:nvSpPr>
        <cdr:cNvPr id="4" name="タイトル 1"/>
        <cdr:cNvSpPr txBox="1">
          <a:spLocks xmlns:a="http://schemas.openxmlformats.org/drawingml/2006/main"/>
        </cdr:cNvSpPr>
      </cdr:nvSpPr>
      <cdr:spPr>
        <a:xfrm xmlns:a="http://schemas.openxmlformats.org/drawingml/2006/main">
          <a:off x="2194856" y="3520953"/>
          <a:ext cx="440232" cy="260538"/>
        </a:xfrm>
        <a:prstGeom xmlns:a="http://schemas.openxmlformats.org/drawingml/2006/main" prst="rect">
          <a:avLst/>
        </a:prstGeom>
      </cdr:spPr>
      <cdr:txBody>
        <a:bodyPr xmlns:a="http://schemas.openxmlformats.org/drawingml/2006/main" vert="horz" lIns="91440" tIns="45720" rIns="91440" bIns="4572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defRPr/>
          </a:pPr>
          <a:r>
            <a:rPr lang="en-US" altLang="ja-JP" sz="1600" u="sng"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40</a:t>
          </a:r>
          <a:endParaRPr kumimoji="1" lang="ja-JP" altLang="en-US" sz="1600" b="0" i="0" u="sng"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0.5</cdr:x>
      <cdr:y>0.65082</cdr:y>
    </cdr:from>
    <cdr:to>
      <cdr:x>0.57365</cdr:x>
      <cdr:y>0.69971</cdr:y>
    </cdr:to>
    <cdr:sp macro="" textlink="">
      <cdr:nvSpPr>
        <cdr:cNvPr id="5" name="タイトル 1"/>
        <cdr:cNvSpPr txBox="1">
          <a:spLocks xmlns:a="http://schemas.openxmlformats.org/drawingml/2006/main"/>
        </cdr:cNvSpPr>
      </cdr:nvSpPr>
      <cdr:spPr>
        <a:xfrm xmlns:a="http://schemas.openxmlformats.org/drawingml/2006/main">
          <a:off x="2988680" y="3468274"/>
          <a:ext cx="440232" cy="260539"/>
        </a:xfrm>
        <a:prstGeom xmlns:a="http://schemas.openxmlformats.org/drawingml/2006/main" prst="rect">
          <a:avLst/>
        </a:prstGeom>
      </cdr:spPr>
      <cdr:txBody>
        <a:bodyPr xmlns:a="http://schemas.openxmlformats.org/drawingml/2006/main" vert="horz" lIns="91440" tIns="45720" rIns="91440" bIns="4572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defRPr/>
          </a:pPr>
          <a:r>
            <a:rPr lang="en-US" altLang="ja-JP" sz="1600" u="sng"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47</a:t>
          </a:r>
          <a:endParaRPr kumimoji="1" lang="ja-JP" altLang="en-US" sz="1600" b="0" i="0" u="sng"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0.60838</cdr:x>
      <cdr:y>0.40182</cdr:y>
    </cdr:from>
    <cdr:to>
      <cdr:x>0.71274</cdr:x>
      <cdr:y>0.45185</cdr:y>
    </cdr:to>
    <cdr:sp macro="" textlink="">
      <cdr:nvSpPr>
        <cdr:cNvPr id="6" name="タイトル 1"/>
        <cdr:cNvSpPr txBox="1">
          <a:spLocks xmlns:a="http://schemas.openxmlformats.org/drawingml/2006/main"/>
        </cdr:cNvSpPr>
      </cdr:nvSpPr>
      <cdr:spPr>
        <a:xfrm xmlns:a="http://schemas.openxmlformats.org/drawingml/2006/main">
          <a:off x="3636479" y="2141320"/>
          <a:ext cx="623798" cy="266614"/>
        </a:xfrm>
        <a:prstGeom xmlns:a="http://schemas.openxmlformats.org/drawingml/2006/main" prst="rect">
          <a:avLst/>
        </a:prstGeom>
      </cdr:spPr>
      <cdr:txBody>
        <a:bodyPr xmlns:a="http://schemas.openxmlformats.org/drawingml/2006/main" vert="horz" lIns="91440" tIns="45720" rIns="91440" bIns="4572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defRPr/>
          </a:pPr>
          <a:r>
            <a:rPr lang="en-US" altLang="ja-JP" sz="1600" u="sng" noProof="0"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209</a:t>
          </a:r>
          <a:endParaRPr kumimoji="1" lang="ja-JP" altLang="en-US" sz="1600" b="0" i="0" u="sng" strike="noStrike" kern="1200" cap="all"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0.73839</cdr:x>
      <cdr:y>0.38735</cdr:y>
    </cdr:from>
    <cdr:to>
      <cdr:x>0.84275</cdr:x>
      <cdr:y>0.43738</cdr:y>
    </cdr:to>
    <cdr:sp macro="" textlink="">
      <cdr:nvSpPr>
        <cdr:cNvPr id="7" name="タイトル 1"/>
        <cdr:cNvSpPr txBox="1">
          <a:spLocks xmlns:a="http://schemas.openxmlformats.org/drawingml/2006/main"/>
        </cdr:cNvSpPr>
      </cdr:nvSpPr>
      <cdr:spPr>
        <a:xfrm xmlns:a="http://schemas.openxmlformats.org/drawingml/2006/main">
          <a:off x="4413595" y="2064222"/>
          <a:ext cx="623797" cy="266614"/>
        </a:xfrm>
        <a:prstGeom xmlns:a="http://schemas.openxmlformats.org/drawingml/2006/main" prst="rect">
          <a:avLst/>
        </a:prstGeom>
      </cdr:spPr>
      <cdr:txBody>
        <a:bodyPr xmlns:a="http://schemas.openxmlformats.org/drawingml/2006/main" vert="horz" lIns="91440" tIns="45720" rIns="91440" bIns="4572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defRPr/>
          </a:pPr>
          <a:r>
            <a:rPr lang="en-US" altLang="ja-JP" sz="1600" u="sng" noProof="0"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221</a:t>
          </a:r>
          <a:endParaRPr kumimoji="1" lang="ja-JP" altLang="en-US" sz="1600" b="0" i="0" u="sng" strike="noStrike" kern="1200" cap="all"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0.86301</cdr:x>
      <cdr:y>0.08095</cdr:y>
    </cdr:from>
    <cdr:to>
      <cdr:x>0.96737</cdr:x>
      <cdr:y>0.13098</cdr:y>
    </cdr:to>
    <cdr:sp macro="" textlink="">
      <cdr:nvSpPr>
        <cdr:cNvPr id="8" name="タイトル 1"/>
        <cdr:cNvSpPr txBox="1">
          <a:spLocks xmlns:a="http://schemas.openxmlformats.org/drawingml/2006/main"/>
        </cdr:cNvSpPr>
      </cdr:nvSpPr>
      <cdr:spPr>
        <a:xfrm xmlns:a="http://schemas.openxmlformats.org/drawingml/2006/main">
          <a:off x="5158506" y="431388"/>
          <a:ext cx="623797" cy="266614"/>
        </a:xfrm>
        <a:prstGeom xmlns:a="http://schemas.openxmlformats.org/drawingml/2006/main" prst="rect">
          <a:avLst/>
        </a:prstGeom>
      </cdr:spPr>
      <cdr:txBody>
        <a:bodyPr xmlns:a="http://schemas.openxmlformats.org/drawingml/2006/main" vert="horz" lIns="91440" tIns="45720" rIns="91440" bIns="45720"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defRPr/>
          </a:pPr>
          <a:r>
            <a:rPr lang="en-US" altLang="ja-JP" sz="1600" u="sng" noProof="0"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426</a:t>
          </a:r>
          <a:endParaRPr kumimoji="1" lang="ja-JP" altLang="en-US" sz="1600" b="0" i="0" u="sng" strike="noStrike" kern="1200" cap="all" spc="0" normalizeH="0" baseline="0" noProof="0" dirty="0">
            <a:ln>
              <a:noFill/>
            </a:ln>
            <a:solidFill>
              <a:schemeClr val="tx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47B6595-65D7-4D82-A601-0D5FD77332CE}" type="datetimeFigureOut">
              <a:rPr kumimoji="1" lang="ja-JP" altLang="en-US" smtClean="0"/>
              <a:t>2021/2/25</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47F1B5C0-7EDA-4492-BF02-43D7EEA219D8}" type="slidenum">
              <a:rPr kumimoji="1" lang="ja-JP" altLang="en-US" smtClean="0"/>
              <a:t>‹#›</a:t>
            </a:fld>
            <a:endParaRPr kumimoji="1" lang="ja-JP" altLang="en-US"/>
          </a:p>
        </p:txBody>
      </p:sp>
    </p:spTree>
    <p:extLst>
      <p:ext uri="{BB962C8B-B14F-4D97-AF65-F5344CB8AC3E}">
        <p14:creationId xmlns:p14="http://schemas.microsoft.com/office/powerpoint/2010/main" val="39054855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F623B32-B126-461D-9749-2DB932FFF2B6}" type="datetimeFigureOut">
              <a:rPr kumimoji="1" lang="ja-JP" altLang="en-US" smtClean="0"/>
              <a:t>2021/2/25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D2CC4A1-A2BC-4C1A-A6C1-03D6D27DDD6F}" type="slidenum">
              <a:rPr kumimoji="1" lang="ja-JP" altLang="en-US" smtClean="0"/>
              <a:t>‹#›</a:t>
            </a:fld>
            <a:endParaRPr kumimoji="1" lang="ja-JP" altLang="en-US"/>
          </a:p>
        </p:txBody>
      </p:sp>
    </p:spTree>
    <p:extLst>
      <p:ext uri="{BB962C8B-B14F-4D97-AF65-F5344CB8AC3E}">
        <p14:creationId xmlns:p14="http://schemas.microsoft.com/office/powerpoint/2010/main" val="5200848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7394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Tree>
    <p:extLst>
      <p:ext uri="{BB962C8B-B14F-4D97-AF65-F5344CB8AC3E}">
        <p14:creationId xmlns:p14="http://schemas.microsoft.com/office/powerpoint/2010/main" val="3949303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2913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5352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34683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50398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211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03770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0824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97061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243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24173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18671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4931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7860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0803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8391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2802293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729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21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7624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C798498-9A27-4411-B887-68A40175D207}" type="datetime1">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258734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013BF1-C0D2-43FE-AD01-F76DBB279C19}" type="datetime1">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27283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A297C2F-F010-4280-B2D8-C7233F7C8461}" type="datetime1">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231345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9619746-5EFA-4620-8D2E-1360D25AFB41}" type="datetime1">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149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910EE21-371A-4E26-9B25-42D413826906}" type="datetime1">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329264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EDCF3BAC-DA70-41A2-A293-F18243FCF36B}" type="datetime1">
              <a:rPr kumimoji="1" lang="ja-JP" altLang="en-US" smtClean="0"/>
              <a:t>2021/2/25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3408407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AAECD97D-7288-40AA-A94B-D3367514FC67}" type="datetime1">
              <a:rPr kumimoji="1" lang="ja-JP" altLang="en-US" smtClean="0"/>
              <a:t>2021/2/25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773757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988F238-7F2F-465F-88EA-D73EEDF7E2C7}" type="datetime1">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428515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smtClean="0"/>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71B711-D6FB-4F13-A142-E5514974254D}" type="datetime1">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649768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6401B8-40FC-41D4-A26D-79541D4B87F9}" type="datetime1">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21466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029725D-69F8-4CBD-AA0F-0E85E39514B1}" type="datetime1">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96952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08ABFAA-A43F-46D6-BD52-38618EA8A644}" type="datetime1">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176273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68A2D48-B734-47EF-AD5F-49CB99FC77B8}" type="datetime1">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96140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3833B5C-4F71-410C-91E7-701297260E12}" type="datetime1">
              <a:rPr kumimoji="1" lang="ja-JP" altLang="en-US" smtClean="0"/>
              <a:t>2021/2/25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120588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9B48D57-3080-437A-8776-32365D5D63A1}" type="datetime1">
              <a:rPr kumimoji="1" lang="ja-JP" altLang="en-US" smtClean="0"/>
              <a:t>2021/2/25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304276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BD98029-05AD-448D-8B24-32C7B222CB8F}" type="datetime1">
              <a:rPr kumimoji="1" lang="ja-JP" altLang="en-US" smtClean="0"/>
              <a:t>2021/2/25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94216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smtClean="0"/>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B78586E-632F-49B2-882A-50A72BD309B7}" type="datetime1">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384805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3F38DF8-5F4B-49B5-BE9C-2AAAC023599A}" type="datetime1">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392750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6B56F60-DD5C-4F86-A483-7D8EE1FABB90}" type="datetime1">
              <a:rPr kumimoji="1" lang="ja-JP" altLang="en-US" smtClean="0"/>
              <a:t>2021/2/25</a:t>
            </a:fld>
            <a:endParaRPr kumimoji="1" lang="ja-JP"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4657BED-E5B8-4C37-B2B8-036B3949B4C2}" type="slidenum">
              <a:rPr kumimoji="1" lang="ja-JP" altLang="en-US" smtClean="0"/>
              <a:t>‹#›</a:t>
            </a:fld>
            <a:endParaRPr kumimoji="1" lang="ja-JP" altLang="en-US"/>
          </a:p>
        </p:txBody>
      </p:sp>
    </p:spTree>
    <p:extLst>
      <p:ext uri="{BB962C8B-B14F-4D97-AF65-F5344CB8AC3E}">
        <p14:creationId xmlns:p14="http://schemas.microsoft.com/office/powerpoint/2010/main" val="21995233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hf hdr="0" ftr="0" dt="0"/>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100000">
              <a:schemeClr val="bg1">
                <a:shade val="64000"/>
                <a:lumMod val="88000"/>
              </a:schemeClr>
            </a:gs>
          </a:gsLst>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770354"/>
            <a:ext cx="12191999" cy="1646302"/>
          </a:xfrm>
        </p:spPr>
        <p:txBody>
          <a:bodyPr>
            <a:normAutofit/>
          </a:bodyPr>
          <a:lstStyle/>
          <a:p>
            <a:r>
              <a:rPr lang="ja-JP" altLang="ja-JP" sz="4000" dirty="0">
                <a:latin typeface="Meiryo UI" panose="020B0604030504040204" pitchFamily="50" charset="-128"/>
                <a:ea typeface="Meiryo UI" panose="020B0604030504040204" pitchFamily="50" charset="-128"/>
              </a:rPr>
              <a:t>学校における新型</a:t>
            </a:r>
            <a:r>
              <a:rPr lang="ja-JP" altLang="ja-JP" sz="4000" dirty="0" smtClean="0">
                <a:latin typeface="Meiryo UI" panose="020B0604030504040204" pitchFamily="50" charset="-128"/>
                <a:ea typeface="Meiryo UI" panose="020B0604030504040204" pitchFamily="50" charset="-128"/>
              </a:rPr>
              <a:t>コロナウイルス感染</a:t>
            </a:r>
            <a:r>
              <a:rPr lang="ja-JP" altLang="ja-JP" sz="4000" dirty="0">
                <a:latin typeface="Meiryo UI" panose="020B0604030504040204" pitchFamily="50" charset="-128"/>
                <a:ea typeface="Meiryo UI" panose="020B0604030504040204" pitchFamily="50" charset="-128"/>
              </a:rPr>
              <a:t>拡大</a:t>
            </a:r>
            <a:r>
              <a:rPr lang="ja-JP" altLang="ja-JP" sz="4000" dirty="0" smtClean="0">
                <a:latin typeface="Meiryo UI" panose="020B0604030504040204" pitchFamily="50" charset="-128"/>
                <a:ea typeface="Meiryo UI" panose="020B0604030504040204" pitchFamily="50" charset="-128"/>
              </a:rPr>
              <a:t>防止</a:t>
            </a:r>
            <a:r>
              <a:rPr lang="ja-JP" altLang="en-US" sz="4000" dirty="0" smtClean="0">
                <a:latin typeface="Meiryo UI" panose="020B0604030504040204" pitchFamily="50" charset="-128"/>
                <a:ea typeface="Meiryo UI" panose="020B0604030504040204" pitchFamily="50" charset="-128"/>
              </a:rPr>
              <a:t>に向けて</a:t>
            </a:r>
            <a:r>
              <a:rPr lang="en-US" altLang="ja-JP" sz="4000" dirty="0" smtClean="0">
                <a:latin typeface="Meiryo UI" panose="020B0604030504040204" pitchFamily="50" charset="-128"/>
                <a:ea typeface="Meiryo UI" panose="020B0604030504040204" pitchFamily="50" charset="-128"/>
              </a:rPr>
              <a:t/>
            </a:r>
            <a:br>
              <a:rPr lang="en-US" altLang="ja-JP" sz="4000" dirty="0" smtClean="0">
                <a:latin typeface="Meiryo UI" panose="020B0604030504040204" pitchFamily="50" charset="-128"/>
                <a:ea typeface="Meiryo UI" panose="020B0604030504040204" pitchFamily="50" charset="-128"/>
              </a:rPr>
            </a:br>
            <a:r>
              <a:rPr lang="ja-JP" altLang="en-US" sz="2200" dirty="0" smtClean="0">
                <a:latin typeface="Meiryo UI" panose="020B0604030504040204" pitchFamily="50" charset="-128"/>
                <a:ea typeface="Meiryo UI" panose="020B0604030504040204" pitchFamily="50" charset="-128"/>
              </a:rPr>
              <a:t>　</a:t>
            </a:r>
            <a:r>
              <a:rPr lang="en-US" altLang="ja-JP" sz="4000" dirty="0" smtClean="0">
                <a:latin typeface="Meiryo UI" panose="020B0604030504040204" pitchFamily="50" charset="-128"/>
                <a:ea typeface="Meiryo UI" panose="020B0604030504040204" pitchFamily="50" charset="-128"/>
              </a:rPr>
              <a:t/>
            </a:r>
            <a:br>
              <a:rPr lang="en-US" altLang="ja-JP" sz="4000" dirty="0" smtClean="0">
                <a:latin typeface="Meiryo UI" panose="020B0604030504040204" pitchFamily="50" charset="-128"/>
                <a:ea typeface="Meiryo UI" panose="020B0604030504040204" pitchFamily="50" charset="-128"/>
              </a:rPr>
            </a:br>
            <a:r>
              <a:rPr lang="ja-JP" altLang="en-US" sz="3800" dirty="0">
                <a:latin typeface="Meiryo UI" panose="020B0604030504040204" pitchFamily="50" charset="-128"/>
                <a:ea typeface="Meiryo UI" panose="020B0604030504040204" pitchFamily="50" charset="-128"/>
              </a:rPr>
              <a:t>ー</a:t>
            </a:r>
            <a:r>
              <a:rPr lang="ja-JP" altLang="en-US" sz="3800" dirty="0" smtClean="0">
                <a:latin typeface="Meiryo UI" panose="020B0604030504040204" pitchFamily="50" charset="-128"/>
                <a:ea typeface="Meiryo UI" panose="020B0604030504040204" pitchFamily="50" charset="-128"/>
              </a:rPr>
              <a:t>私学課に寄せられた報告</a:t>
            </a:r>
            <a:r>
              <a:rPr lang="ja-JP" altLang="en-US" sz="3800" dirty="0">
                <a:latin typeface="Meiryo UI" panose="020B0604030504040204" pitchFamily="50" charset="-128"/>
                <a:ea typeface="Meiryo UI" panose="020B0604030504040204" pitchFamily="50" charset="-128"/>
              </a:rPr>
              <a:t>事例</a:t>
            </a:r>
            <a:r>
              <a:rPr lang="ja-JP" altLang="en-US" sz="3800" dirty="0" err="1">
                <a:latin typeface="Meiryo UI" panose="020B0604030504040204" pitchFamily="50" charset="-128"/>
                <a:ea typeface="Meiryo UI" panose="020B0604030504040204" pitchFamily="50" charset="-128"/>
              </a:rPr>
              <a:t>ー</a:t>
            </a:r>
            <a:endParaRPr kumimoji="1" lang="ja-JP" altLang="en-US" sz="38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7" name="サブタイトル 2"/>
          <p:cNvSpPr>
            <a:spLocks noGrp="1"/>
          </p:cNvSpPr>
          <p:nvPr>
            <p:ph type="subTitle" idx="1"/>
          </p:nvPr>
        </p:nvSpPr>
        <p:spPr/>
        <p:txBody>
          <a:bodyPr>
            <a:noAutofit/>
          </a:bodyPr>
          <a:lstStyle/>
          <a:p>
            <a:pPr algn="ctr"/>
            <a:r>
              <a:rPr kumimoji="1" lang="ja-JP" altLang="en-US" sz="2800" b="1" dirty="0" smtClean="0">
                <a:solidFill>
                  <a:schemeClr val="accent2">
                    <a:lumMod val="50000"/>
                  </a:schemeClr>
                </a:solidFill>
                <a:latin typeface="Meiryo UI" panose="020B0604030504040204" pitchFamily="50" charset="-128"/>
                <a:ea typeface="Meiryo UI" panose="020B0604030504040204" pitchFamily="50" charset="-128"/>
              </a:rPr>
              <a:t>大阪府教育庁私学課</a:t>
            </a:r>
            <a:endParaRPr kumimoji="1" lang="en-US" altLang="ja-JP" sz="2800" b="1" dirty="0" smtClean="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sz="2800" b="1" dirty="0" smtClean="0">
                <a:solidFill>
                  <a:schemeClr val="accent2">
                    <a:lumMod val="50000"/>
                  </a:schemeClr>
                </a:solidFill>
                <a:latin typeface="Meiryo UI" panose="020B0604030504040204" pitchFamily="50" charset="-128"/>
                <a:ea typeface="Meiryo UI" panose="020B0604030504040204" pitchFamily="50" charset="-128"/>
              </a:rPr>
              <a:t>令和３年２月</a:t>
            </a:r>
            <a:endParaRPr kumimoji="1" lang="ja-JP" altLang="en-US" sz="2800" b="1"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0807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3238" y="103238"/>
            <a:ext cx="11975691" cy="825909"/>
          </a:xfrm>
        </p:spPr>
        <p:txBody>
          <a:bodyPr>
            <a:normAutofit/>
          </a:bodyPr>
          <a:lstStyle/>
          <a:p>
            <a:r>
              <a:rPr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エピソード③</a:t>
            </a:r>
            <a:r>
              <a:rPr lang="ja-JP" altLang="en-US" sz="2400" b="1" dirty="0">
                <a:solidFill>
                  <a:schemeClr val="accent2">
                    <a:lumMod val="50000"/>
                  </a:schemeClr>
                </a:solidFill>
                <a:latin typeface="Meiryo UI" panose="020B0604030504040204" pitchFamily="50" charset="-128"/>
                <a:ea typeface="Meiryo UI" panose="020B0604030504040204" pitchFamily="50" charset="-128"/>
              </a:rPr>
              <a:t>　</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専修</a:t>
            </a:r>
            <a:r>
              <a:rPr lang="ja-JP" altLang="en-US" sz="2400" b="1" dirty="0">
                <a:solidFill>
                  <a:schemeClr val="accent2">
                    <a:lumMod val="50000"/>
                  </a:schemeClr>
                </a:solidFill>
                <a:latin typeface="Meiryo UI" panose="020B0604030504040204" pitchFamily="50" charset="-128"/>
                <a:ea typeface="Meiryo UI" panose="020B0604030504040204" pitchFamily="50" charset="-128"/>
              </a:rPr>
              <a:t>学校・各種</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学校</a:t>
            </a:r>
            <a:endParaRPr kumimoji="1" lang="ja-JP" altLang="en-US" sz="2400" b="1" dirty="0">
              <a:solidFill>
                <a:schemeClr val="accent2">
                  <a:lumMod val="50000"/>
                </a:schemeClr>
              </a:solidFill>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776325460"/>
              </p:ext>
            </p:extLst>
          </p:nvPr>
        </p:nvGraphicFramePr>
        <p:xfrm>
          <a:off x="25431" y="914397"/>
          <a:ext cx="12132000" cy="2961865"/>
        </p:xfrm>
        <a:graphic>
          <a:graphicData uri="http://schemas.openxmlformats.org/drawingml/2006/table">
            <a:tbl>
              <a:tblPr firstRow="1" bandRow="1">
                <a:tableStyleId>{7DF18680-E054-41AD-8BC1-D1AEF772440D}</a:tableStyleId>
              </a:tblPr>
              <a:tblGrid>
                <a:gridCol w="881496">
                  <a:extLst>
                    <a:ext uri="{9D8B030D-6E8A-4147-A177-3AD203B41FA5}">
                      <a16:colId xmlns:a16="http://schemas.microsoft.com/office/drawing/2014/main" val="4158265366"/>
                    </a:ext>
                  </a:extLst>
                </a:gridCol>
                <a:gridCol w="2195821">
                  <a:extLst>
                    <a:ext uri="{9D8B030D-6E8A-4147-A177-3AD203B41FA5}">
                      <a16:colId xmlns:a16="http://schemas.microsoft.com/office/drawing/2014/main" val="3412297853"/>
                    </a:ext>
                  </a:extLst>
                </a:gridCol>
                <a:gridCol w="7291736">
                  <a:extLst>
                    <a:ext uri="{9D8B030D-6E8A-4147-A177-3AD203B41FA5}">
                      <a16:colId xmlns:a16="http://schemas.microsoft.com/office/drawing/2014/main" val="1593218096"/>
                    </a:ext>
                  </a:extLst>
                </a:gridCol>
                <a:gridCol w="1762947">
                  <a:extLst>
                    <a:ext uri="{9D8B030D-6E8A-4147-A177-3AD203B41FA5}">
                      <a16:colId xmlns:a16="http://schemas.microsoft.com/office/drawing/2014/main" val="111998918"/>
                    </a:ext>
                  </a:extLst>
                </a:gridCol>
              </a:tblGrid>
              <a:tr h="1080000">
                <a:tc>
                  <a:txBody>
                    <a:bodyPr/>
                    <a:lstStyle/>
                    <a:p>
                      <a:pPr algn="ctr"/>
                      <a:r>
                        <a:rPr kumimoji="1" lang="ja-JP" altLang="en-US" dirty="0" smtClean="0">
                          <a:latin typeface="Meiryo UI" panose="020B0604030504040204" pitchFamily="50" charset="-128"/>
                          <a:ea typeface="Meiryo UI" panose="020B0604030504040204" pitchFamily="50" charset="-128"/>
                        </a:rPr>
                        <a:t>事例</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bg1"/>
                      </a:solidFill>
                      <a:prstDash val="solid"/>
                      <a:round/>
                      <a:headEnd type="none" w="med" len="med"/>
                      <a:tailEnd type="none" w="med" len="med"/>
                    </a:lnR>
                  </a:tcPr>
                </a:tc>
                <a:tc>
                  <a:txBody>
                    <a:bodyPr/>
                    <a:lstStyle/>
                    <a:p>
                      <a:pPr algn="ctr"/>
                      <a:r>
                        <a:rPr kumimoji="1" lang="ja-JP" altLang="en-US" sz="1800" dirty="0" smtClean="0">
                          <a:latin typeface="Meiryo UI" panose="020B0604030504040204" pitchFamily="50" charset="-128"/>
                          <a:ea typeface="Meiryo UI" panose="020B0604030504040204" pitchFamily="50" charset="-128"/>
                        </a:rPr>
                        <a:t>最初に</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感染が確認された</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生徒の</a:t>
                      </a:r>
                      <a:r>
                        <a:rPr kumimoji="1" lang="ja-JP" altLang="en-US" b="1" dirty="0" smtClean="0">
                          <a:latin typeface="Meiryo UI" panose="020B0604030504040204" pitchFamily="50" charset="-128"/>
                          <a:ea typeface="Meiryo UI" panose="020B0604030504040204" pitchFamily="50" charset="-128"/>
                        </a:rPr>
                        <a:t>状況</a:t>
                      </a: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学校での感染拡大が推定されるエピソード</a:t>
                      </a:r>
                      <a:endParaRPr kumimoji="1" lang="en-US" altLang="ja-JP"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学校から私学課への随時報告及び私学課からの聞き取りによる</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他への感染拡大、濃厚接触特定の範囲</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9114332"/>
                  </a:ext>
                </a:extLst>
              </a:tr>
              <a:tr h="920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rPr>
                        <a:t>A</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dirty="0" smtClean="0">
                          <a:latin typeface="Meiryo UI" panose="020B0604030504040204" pitchFamily="50" charset="-128"/>
                          <a:ea typeface="Meiryo UI" panose="020B0604030504040204" pitchFamily="50" charset="-128"/>
                        </a:rPr>
                        <a:t>学校外</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（アルバイト先）</a:t>
                      </a:r>
                      <a:endParaRPr kumimoji="1" lang="ja-JP" altLang="en-US"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 アルバイト先で感染者が確認されたため、学生が</a:t>
                      </a:r>
                      <a:r>
                        <a:rPr kumimoji="1" lang="en-US" altLang="ja-JP" sz="1500" dirty="0" smtClean="0">
                          <a:latin typeface="Meiryo UI" panose="020B0604030504040204" pitchFamily="50" charset="-128"/>
                          <a:ea typeface="Meiryo UI" panose="020B0604030504040204" pitchFamily="50" charset="-128"/>
                        </a:rPr>
                        <a:t>PCR</a:t>
                      </a:r>
                      <a:r>
                        <a:rPr kumimoji="1" lang="ja-JP" altLang="en-US" sz="1500" dirty="0" smtClean="0">
                          <a:latin typeface="Meiryo UI" panose="020B0604030504040204" pitchFamily="50" charset="-128"/>
                          <a:ea typeface="Meiryo UI" panose="020B0604030504040204" pitchFamily="50" charset="-128"/>
                        </a:rPr>
                        <a:t>検査を受検したところ、陽性が判明</a:t>
                      </a:r>
                      <a:endParaRPr kumimoji="1"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 当該学生と同じ学科で他にも感染者が確認され、同じ学科の学生が受検したところ、多数の学生が感染</a:t>
                      </a:r>
                      <a:endParaRPr kumimoji="1"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・感染者相互の感染経路は確認されていない</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学科</a:t>
                      </a:r>
                    </a:p>
                  </a:txBody>
                  <a:tcPr marL="36000" marR="36000"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07610606"/>
                  </a:ext>
                </a:extLst>
              </a:tr>
              <a:tr h="895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rPr>
                        <a:t>B</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dirty="0" smtClean="0">
                          <a:latin typeface="Meiryo UI" panose="020B0604030504040204" pitchFamily="50" charset="-128"/>
                          <a:ea typeface="Meiryo UI" panose="020B0604030504040204" pitchFamily="50" charset="-128"/>
                        </a:rPr>
                        <a:t>不明</a:t>
                      </a:r>
                      <a:endParaRPr kumimoji="1" lang="ja-JP" altLang="en-US"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・多人数の同級生と学校外で</a:t>
                      </a:r>
                      <a:r>
                        <a:rPr kumimoji="1" lang="ja-JP" altLang="en-US" sz="1500" b="1" u="sng" dirty="0" smtClean="0">
                          <a:latin typeface="Meiryo UI" panose="020B0604030504040204" pitchFamily="50" charset="-128"/>
                          <a:ea typeface="Meiryo UI" panose="020B0604030504040204" pitchFamily="50" charset="-128"/>
                        </a:rPr>
                        <a:t>会食</a:t>
                      </a:r>
                      <a:endParaRPr kumimoji="1" lang="en-US" altLang="ja-JP" sz="1500" b="1" u="sng"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sz="1800" dirty="0" smtClean="0">
                          <a:latin typeface="Meiryo UI" panose="020B0604030504040204" pitchFamily="50" charset="-128"/>
                          <a:ea typeface="Meiryo UI" panose="020B0604030504040204" pitchFamily="50" charset="-128"/>
                        </a:rPr>
                        <a:t>クラス</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コース</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学科</a:t>
                      </a:r>
                      <a:endParaRPr kumimoji="1" lang="ja-JP" altLang="en-US" sz="1800" dirty="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554928831"/>
                  </a:ext>
                </a:extLst>
              </a:tr>
            </a:tbl>
          </a:graphicData>
        </a:graphic>
      </p:graphicFrame>
      <p:sp>
        <p:nvSpPr>
          <p:cNvPr id="9" name="対角する 2 つの角を切り取った四角形 8"/>
          <p:cNvSpPr/>
          <p:nvPr/>
        </p:nvSpPr>
        <p:spPr>
          <a:xfrm>
            <a:off x="10760979" y="178667"/>
            <a:ext cx="1356851" cy="608491"/>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生徒</a:t>
            </a:r>
          </a:p>
        </p:txBody>
      </p:sp>
      <p:sp>
        <p:nvSpPr>
          <p:cNvPr id="6" name="テキスト ボックス 5"/>
          <p:cNvSpPr txBox="1"/>
          <p:nvPr/>
        </p:nvSpPr>
        <p:spPr>
          <a:xfrm>
            <a:off x="25431" y="3876262"/>
            <a:ext cx="12132000" cy="1569660"/>
          </a:xfrm>
          <a:prstGeom prst="rect">
            <a:avLst/>
          </a:prstGeom>
          <a:noFill/>
        </p:spPr>
        <p:txBody>
          <a:bodyPr wrap="squar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［コメント］</a:t>
            </a:r>
            <a:endParaRPr kumimoji="1"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専修学校</a:t>
            </a:r>
            <a:r>
              <a:rPr kumimoji="1" lang="ja-JP" altLang="en-US" sz="1600" dirty="0">
                <a:latin typeface="Meiryo UI" panose="020B0604030504040204" pitchFamily="50" charset="-128"/>
                <a:ea typeface="Meiryo UI" panose="020B0604030504040204" pitchFamily="50" charset="-128"/>
              </a:rPr>
              <a:t>では、学校外での活動（会食、カラオケ等の交遊、アルバイト先）で濃厚</a:t>
            </a:r>
            <a:r>
              <a:rPr kumimoji="1" lang="ja-JP" altLang="en-US" sz="1600" dirty="0" smtClean="0">
                <a:latin typeface="Meiryo UI" panose="020B0604030504040204" pitchFamily="50" charset="-128"/>
                <a:ea typeface="Meiryo UI" panose="020B0604030504040204" pitchFamily="50" charset="-128"/>
              </a:rPr>
              <a:t>接触者と</a:t>
            </a:r>
            <a:r>
              <a:rPr kumimoji="1" lang="ja-JP" altLang="en-US" sz="1600" dirty="0">
                <a:latin typeface="Meiryo UI" panose="020B0604030504040204" pitchFamily="50" charset="-128"/>
                <a:ea typeface="Meiryo UI" panose="020B0604030504040204" pitchFamily="50" charset="-128"/>
              </a:rPr>
              <a:t>特定され、陽性が判明したケースが多数見られました。</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大阪府独自基準レッドステージ２への移行時に大学等への要請を行っています。（一部抜粋、</a:t>
            </a:r>
            <a:r>
              <a:rPr kumimoji="1" lang="en-US" altLang="ja-JP" sz="1600" dirty="0" smtClean="0">
                <a:latin typeface="Meiryo UI" panose="020B0604030504040204" pitchFamily="50" charset="-128"/>
                <a:ea typeface="Meiryo UI" panose="020B0604030504040204" pitchFamily="50" charset="-128"/>
              </a:rPr>
              <a:t>R</a:t>
            </a:r>
            <a:r>
              <a:rPr kumimoji="1" lang="ja-JP" altLang="en-US" sz="1600" dirty="0" smtClean="0">
                <a:latin typeface="Meiryo UI" panose="020B0604030504040204" pitchFamily="50" charset="-128"/>
                <a:ea typeface="Meiryo UI" panose="020B0604030504040204" pitchFamily="50" charset="-128"/>
              </a:rPr>
              <a:t>３</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１</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１４</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marL="216000" indent="-457200"/>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部活動</a:t>
            </a:r>
            <a:r>
              <a:rPr kumimoji="1" lang="ja-JP" altLang="en-US" sz="1600" dirty="0">
                <a:latin typeface="Meiryo UI" panose="020B0604030504040204" pitchFamily="50" charset="-128"/>
                <a:ea typeface="Meiryo UI" panose="020B0604030504040204" pitchFamily="50" charset="-128"/>
              </a:rPr>
              <a:t>、課外活動、学生寮における感染防止策、</a:t>
            </a:r>
            <a:r>
              <a:rPr kumimoji="1" lang="ja-JP" altLang="en-US" sz="1600" u="sng" dirty="0">
                <a:latin typeface="Meiryo UI" panose="020B0604030504040204" pitchFamily="50" charset="-128"/>
                <a:ea typeface="Meiryo UI" panose="020B0604030504040204" pitchFamily="50" charset="-128"/>
              </a:rPr>
              <a:t>懇親会や飲み会などについて学生等に注意喚起を徹底すること</a:t>
            </a:r>
            <a:r>
              <a:rPr kumimoji="1" lang="ja-JP" altLang="en-US" sz="1600" dirty="0">
                <a:latin typeface="Meiryo UI" panose="020B0604030504040204" pitchFamily="50" charset="-128"/>
                <a:ea typeface="Meiryo UI" panose="020B0604030504040204" pitchFamily="50" charset="-128"/>
              </a:rPr>
              <a:t>、部活動における感染リスクの高い活動は自粛すること</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1"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9</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7766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3238" y="103238"/>
            <a:ext cx="11975691" cy="825909"/>
          </a:xfrm>
        </p:spPr>
        <p:txBody>
          <a:bodyPr>
            <a:normAutofit/>
          </a:bodyPr>
          <a:lstStyle/>
          <a:p>
            <a:r>
              <a:rPr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エピソード④　</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その他　教職員</a:t>
            </a:r>
            <a:r>
              <a:rPr lang="ja-JP" altLang="en-US" sz="2400" b="1" dirty="0">
                <a:solidFill>
                  <a:schemeClr val="accent2">
                    <a:lumMod val="50000"/>
                  </a:schemeClr>
                </a:solidFill>
                <a:latin typeface="Meiryo UI" panose="020B0604030504040204" pitchFamily="50" charset="-128"/>
                <a:ea typeface="Meiryo UI" panose="020B0604030504040204" pitchFamily="50" charset="-128"/>
              </a:rPr>
              <a:t>での複数感染の</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事例</a:t>
            </a:r>
            <a:endParaRPr kumimoji="1" lang="ja-JP" altLang="en-US" sz="2400" b="1" dirty="0">
              <a:solidFill>
                <a:schemeClr val="accent2">
                  <a:lumMod val="50000"/>
                </a:schemeClr>
              </a:solidFill>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105192907"/>
              </p:ext>
            </p:extLst>
          </p:nvPr>
        </p:nvGraphicFramePr>
        <p:xfrm>
          <a:off x="25431" y="914397"/>
          <a:ext cx="12132000" cy="2896242"/>
        </p:xfrm>
        <a:graphic>
          <a:graphicData uri="http://schemas.openxmlformats.org/drawingml/2006/table">
            <a:tbl>
              <a:tblPr firstRow="1" bandRow="1">
                <a:tableStyleId>{7DF18680-E054-41AD-8BC1-D1AEF772440D}</a:tableStyleId>
              </a:tblPr>
              <a:tblGrid>
                <a:gridCol w="881496">
                  <a:extLst>
                    <a:ext uri="{9D8B030D-6E8A-4147-A177-3AD203B41FA5}">
                      <a16:colId xmlns:a16="http://schemas.microsoft.com/office/drawing/2014/main" val="4158265366"/>
                    </a:ext>
                  </a:extLst>
                </a:gridCol>
                <a:gridCol w="2195821">
                  <a:extLst>
                    <a:ext uri="{9D8B030D-6E8A-4147-A177-3AD203B41FA5}">
                      <a16:colId xmlns:a16="http://schemas.microsoft.com/office/drawing/2014/main" val="3412297853"/>
                    </a:ext>
                  </a:extLst>
                </a:gridCol>
                <a:gridCol w="7291736">
                  <a:extLst>
                    <a:ext uri="{9D8B030D-6E8A-4147-A177-3AD203B41FA5}">
                      <a16:colId xmlns:a16="http://schemas.microsoft.com/office/drawing/2014/main" val="1593218096"/>
                    </a:ext>
                  </a:extLst>
                </a:gridCol>
                <a:gridCol w="1762947">
                  <a:extLst>
                    <a:ext uri="{9D8B030D-6E8A-4147-A177-3AD203B41FA5}">
                      <a16:colId xmlns:a16="http://schemas.microsoft.com/office/drawing/2014/main" val="111998918"/>
                    </a:ext>
                  </a:extLst>
                </a:gridCol>
              </a:tblGrid>
              <a:tr h="1080000">
                <a:tc>
                  <a:txBody>
                    <a:bodyPr/>
                    <a:lstStyle/>
                    <a:p>
                      <a:pPr algn="ctr"/>
                      <a:r>
                        <a:rPr kumimoji="1" lang="ja-JP" altLang="en-US" dirty="0" smtClean="0">
                          <a:latin typeface="Meiryo UI" panose="020B0604030504040204" pitchFamily="50" charset="-128"/>
                          <a:ea typeface="Meiryo UI" panose="020B0604030504040204" pitchFamily="50" charset="-128"/>
                        </a:rPr>
                        <a:t>事例</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bg1"/>
                      </a:solidFill>
                      <a:prstDash val="solid"/>
                      <a:round/>
                      <a:headEnd type="none" w="med" len="med"/>
                      <a:tailEnd type="none" w="med" len="med"/>
                    </a:lnR>
                  </a:tcPr>
                </a:tc>
                <a:tc>
                  <a:txBody>
                    <a:bodyPr/>
                    <a:lstStyle/>
                    <a:p>
                      <a:pPr algn="ctr"/>
                      <a:r>
                        <a:rPr kumimoji="1" lang="ja-JP" altLang="en-US" sz="1800" dirty="0" smtClean="0">
                          <a:latin typeface="Meiryo UI" panose="020B0604030504040204" pitchFamily="50" charset="-128"/>
                          <a:ea typeface="Meiryo UI" panose="020B0604030504040204" pitchFamily="50" charset="-128"/>
                        </a:rPr>
                        <a:t>最初に</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感染が確認された</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教職員の</a:t>
                      </a:r>
                      <a:r>
                        <a:rPr kumimoji="1" lang="ja-JP" altLang="en-US" b="1" dirty="0" smtClean="0">
                          <a:latin typeface="Meiryo UI" panose="020B0604030504040204" pitchFamily="50" charset="-128"/>
                          <a:ea typeface="Meiryo UI" panose="020B0604030504040204" pitchFamily="50" charset="-128"/>
                        </a:rPr>
                        <a:t>状況</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学校での感染拡大が推定されるエピソード</a:t>
                      </a:r>
                      <a:endParaRPr kumimoji="1" lang="en-US" altLang="ja-JP"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学校から私学課への随時報告及び私学課からの聞き取りによる</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他への感染拡大、濃厚接触特定の範囲</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9114332"/>
                  </a:ext>
                </a:extLst>
              </a:tr>
              <a:tr h="920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rPr>
                        <a:t>A</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不明</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体調不良</a:t>
                      </a:r>
                      <a:r>
                        <a:rPr kumimoji="1" lang="en-US" altLang="ja-JP"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a:t>
                      </a:r>
                      <a:r>
                        <a:rPr kumimoji="1" lang="ja-JP" altLang="en-US" sz="1500" dirty="0" smtClean="0">
                          <a:solidFill>
                            <a:schemeClr val="tx1"/>
                          </a:solidFill>
                          <a:latin typeface="Meiryo UI" panose="020B0604030504040204" pitchFamily="50" charset="-128"/>
                          <a:ea typeface="Meiryo UI" panose="020B0604030504040204" pitchFamily="50" charset="-128"/>
                        </a:rPr>
                        <a:t>当該教員の濃厚接触者は</a:t>
                      </a:r>
                      <a:r>
                        <a:rPr kumimoji="1" lang="ja-JP" altLang="en-US" sz="1500" dirty="0" smtClean="0">
                          <a:latin typeface="Meiryo UI" panose="020B0604030504040204" pitchFamily="50" charset="-128"/>
                          <a:ea typeface="Meiryo UI" panose="020B0604030504040204" pitchFamily="50" charset="-128"/>
                        </a:rPr>
                        <a:t>、</a:t>
                      </a:r>
                      <a:r>
                        <a:rPr kumimoji="1" lang="ja-JP" altLang="en-US" sz="1500" b="1" u="sng" dirty="0" smtClean="0">
                          <a:latin typeface="Meiryo UI" panose="020B0604030504040204" pitchFamily="50" charset="-128"/>
                          <a:ea typeface="Meiryo UI" panose="020B0604030504040204" pitchFamily="50" charset="-128"/>
                        </a:rPr>
                        <a:t>食事を共にした</a:t>
                      </a:r>
                      <a:r>
                        <a:rPr kumimoji="1" lang="ja-JP" altLang="en-US" sz="1500" dirty="0" smtClean="0">
                          <a:latin typeface="Meiryo UI" panose="020B0604030504040204" pitchFamily="50" charset="-128"/>
                          <a:ea typeface="Meiryo UI" panose="020B0604030504040204" pitchFamily="50" charset="-128"/>
                        </a:rPr>
                        <a:t>複数名の教員</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同僚</a:t>
                      </a:r>
                    </a:p>
                  </a:txBody>
                  <a:tcPr marL="36000" marR="36000"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07610606"/>
                  </a:ext>
                </a:extLst>
              </a:tr>
              <a:tr h="895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rPr>
                        <a:t>B</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学校外</a:t>
                      </a: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・当該教員は学校外で会食。</a:t>
                      </a:r>
                      <a:endParaRPr kumimoji="1"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・そのとき一緒に</a:t>
                      </a:r>
                      <a:r>
                        <a:rPr kumimoji="1" lang="ja-JP" altLang="en-US" sz="1500" b="1" u="sng" dirty="0" smtClean="0">
                          <a:latin typeface="Meiryo UI" panose="020B0604030504040204" pitchFamily="50" charset="-128"/>
                          <a:ea typeface="Meiryo UI" panose="020B0604030504040204" pitchFamily="50" charset="-128"/>
                        </a:rPr>
                        <a:t>会食</a:t>
                      </a:r>
                      <a:r>
                        <a:rPr kumimoji="1" lang="ja-JP" altLang="en-US" sz="1500" dirty="0" smtClean="0">
                          <a:latin typeface="Meiryo UI" panose="020B0604030504040204" pitchFamily="50" charset="-128"/>
                          <a:ea typeface="Meiryo UI" panose="020B0604030504040204" pitchFamily="50" charset="-128"/>
                        </a:rPr>
                        <a:t>をした教員についても複数名の陽性が判明</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err="1" smtClean="0">
                          <a:latin typeface="Meiryo UI" panose="020B0604030504040204" pitchFamily="50" charset="-128"/>
                          <a:ea typeface="Meiryo UI" panose="020B0604030504040204" pitchFamily="50" charset="-128"/>
                        </a:rPr>
                        <a:t>ー</a:t>
                      </a:r>
                      <a:endParaRPr kumimoji="1" lang="ja-JP" altLang="en-US" dirty="0" smtClean="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554928831"/>
                  </a:ext>
                </a:extLst>
              </a:tr>
            </a:tbl>
          </a:graphicData>
        </a:graphic>
      </p:graphicFrame>
      <p:sp>
        <p:nvSpPr>
          <p:cNvPr id="8" name="対角する 2 つの角を切り取った四角形 7"/>
          <p:cNvSpPr/>
          <p:nvPr/>
        </p:nvSpPr>
        <p:spPr>
          <a:xfrm>
            <a:off x="10722077" y="113371"/>
            <a:ext cx="1356851" cy="608491"/>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教職員</a:t>
            </a:r>
            <a:endPar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5431" y="3810639"/>
            <a:ext cx="12132000" cy="1815882"/>
          </a:xfrm>
          <a:prstGeom prst="rect">
            <a:avLst/>
          </a:prstGeom>
          <a:noFill/>
        </p:spPr>
        <p:txBody>
          <a:bodyPr wrap="squar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［コメント］</a:t>
            </a:r>
            <a:endParaRPr kumimoji="1"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食事</a:t>
            </a:r>
            <a:r>
              <a:rPr kumimoji="1" lang="ja-JP" altLang="en-US" sz="1600" dirty="0">
                <a:latin typeface="Meiryo UI" panose="020B0604030504040204" pitchFamily="50" charset="-128"/>
                <a:ea typeface="Meiryo UI" panose="020B0604030504040204" pitchFamily="50" charset="-128"/>
              </a:rPr>
              <a:t>から感染につながるケースが多数見られました</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pPr marL="180000" indent="-457200"/>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大阪府健康医療部保健医療室感染症対策課個別事象対応グループの把握及び府内</a:t>
            </a:r>
            <a:r>
              <a:rPr kumimoji="1" lang="en-US" altLang="ja-JP" sz="1600" dirty="0" smtClean="0">
                <a:latin typeface="Meiryo UI" panose="020B0604030504040204" pitchFamily="50" charset="-128"/>
                <a:ea typeface="Meiryo UI" panose="020B0604030504040204" pitchFamily="50" charset="-128"/>
              </a:rPr>
              <a:t>18</a:t>
            </a:r>
            <a:r>
              <a:rPr kumimoji="1" lang="ja-JP" altLang="en-US" sz="1600" dirty="0" smtClean="0">
                <a:latin typeface="Meiryo UI" panose="020B0604030504040204" pitchFamily="50" charset="-128"/>
                <a:ea typeface="Meiryo UI" panose="020B0604030504040204" pitchFamily="50" charset="-128"/>
              </a:rPr>
              <a:t>保健所からの聞き取りの中でも、同様のケースが複数紹介されています。</a:t>
            </a:r>
            <a:endParaRPr kumimoji="1" lang="en-US" altLang="ja-JP" sz="1600" dirty="0" smtClean="0">
              <a:latin typeface="Meiryo UI" panose="020B0604030504040204" pitchFamily="50" charset="-128"/>
              <a:ea typeface="Meiryo UI" panose="020B0604030504040204" pitchFamily="50" charset="-128"/>
            </a:endParaRPr>
          </a:p>
          <a:p>
            <a:pPr marL="108000" indent="-457200"/>
            <a:r>
              <a:rPr kumimoji="1" lang="ja-JP" altLang="en-US" sz="1600" dirty="0" smtClean="0">
                <a:latin typeface="Meiryo UI" panose="020B0604030504040204" pitchFamily="50" charset="-128"/>
                <a:ea typeface="Meiryo UI" panose="020B0604030504040204" pitchFamily="50" charset="-128"/>
              </a:rPr>
              <a:t> （大阪府</a:t>
            </a:r>
            <a:r>
              <a:rPr kumimoji="1" lang="en-US" altLang="ja-JP" sz="1600" dirty="0" smtClean="0">
                <a:latin typeface="Meiryo UI" panose="020B0604030504040204" pitchFamily="50" charset="-128"/>
                <a:ea typeface="Meiryo UI" panose="020B0604030504040204" pitchFamily="50" charset="-128"/>
              </a:rPr>
              <a:t>HP</a:t>
            </a:r>
            <a:r>
              <a:rPr kumimoji="1" lang="ja-JP" altLang="en-US" sz="1600" dirty="0">
                <a:latin typeface="Meiryo UI" panose="020B0604030504040204" pitchFamily="50" charset="-128"/>
                <a:ea typeface="Meiryo UI" panose="020B0604030504040204" pitchFamily="50" charset="-128"/>
              </a:rPr>
              <a:t>「第</a:t>
            </a:r>
            <a:r>
              <a:rPr kumimoji="1" lang="en-US" altLang="ja-JP" sz="1600" dirty="0">
                <a:latin typeface="Meiryo UI" panose="020B0604030504040204" pitchFamily="50" charset="-128"/>
                <a:ea typeface="Meiryo UI" panose="020B0604030504040204" pitchFamily="50" charset="-128"/>
              </a:rPr>
              <a:t>28</a:t>
            </a:r>
            <a:r>
              <a:rPr kumimoji="1" lang="ja-JP" altLang="en-US" sz="1600" dirty="0">
                <a:latin typeface="Meiryo UI" panose="020B0604030504040204" pitchFamily="50" charset="-128"/>
                <a:ea typeface="Meiryo UI" panose="020B0604030504040204" pitchFamily="50" charset="-128"/>
              </a:rPr>
              <a:t>回大阪府新型コロナウイルス対策本部</a:t>
            </a:r>
            <a:r>
              <a:rPr kumimoji="1" lang="ja-JP" altLang="en-US" sz="1600" dirty="0" smtClean="0">
                <a:latin typeface="Meiryo UI" panose="020B0604030504040204" pitchFamily="50" charset="-128"/>
                <a:ea typeface="Meiryo UI" panose="020B0604030504040204" pitchFamily="50" charset="-128"/>
              </a:rPr>
              <a:t>会議」</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資料１－４</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第二波以降の事例からみた感染可能性に</a:t>
            </a:r>
            <a:r>
              <a:rPr kumimoji="1" lang="ja-JP" altLang="en-US" sz="1600" dirty="0" smtClean="0">
                <a:latin typeface="Meiryo UI" panose="020B0604030504040204" pitchFamily="50" charset="-128"/>
                <a:ea typeface="Meiryo UI" panose="020B0604030504040204" pitchFamily="50" charset="-128"/>
              </a:rPr>
              <a:t>ついて）</a:t>
            </a:r>
            <a:endParaRPr kumimoji="1" lang="en-US" altLang="ja-JP" sz="1600" dirty="0" smtClean="0">
              <a:latin typeface="Meiryo UI" panose="020B0604030504040204" pitchFamily="50" charset="-128"/>
              <a:ea typeface="Meiryo UI" panose="020B0604030504040204" pitchFamily="50" charset="-128"/>
            </a:endParaRPr>
          </a:p>
          <a:p>
            <a:pPr marL="108000" indent="-457200"/>
            <a:r>
              <a:rPr kumimoji="1" lang="en-US" altLang="ja-JP" sz="1600" dirty="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  </a:t>
            </a:r>
            <a:r>
              <a:rPr kumimoji="1" lang="en-US" altLang="ja-JP" sz="1600" u="sng" dirty="0" smtClean="0">
                <a:latin typeface="Meiryo UI" panose="020B0604030504040204" pitchFamily="50" charset="-128"/>
                <a:ea typeface="Meiryo UI" panose="020B0604030504040204" pitchFamily="50" charset="-128"/>
              </a:rPr>
              <a:t>http://www.pref.osaka.lg.jp/attach/38215/00378331/1-4_kansen.pdf</a:t>
            </a:r>
          </a:p>
        </p:txBody>
      </p:sp>
      <p:sp>
        <p:nvSpPr>
          <p:cNvPr id="11"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10</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3585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タイトル 1"/>
          <p:cNvSpPr>
            <a:spLocks noGrp="1"/>
          </p:cNvSpPr>
          <p:nvPr>
            <p:ph type="title"/>
          </p:nvPr>
        </p:nvSpPr>
        <p:spPr>
          <a:xfrm>
            <a:off x="103238" y="103238"/>
            <a:ext cx="11975691" cy="825909"/>
          </a:xfrm>
        </p:spPr>
        <p:txBody>
          <a:bodyPr>
            <a:normAutofit/>
          </a:bodyPr>
          <a:lstStyle/>
          <a:p>
            <a:r>
              <a:rPr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まとめ</a:t>
            </a:r>
            <a:endParaRPr kumimoji="1" lang="ja-JP" altLang="en-US" sz="2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748178" y="829995"/>
            <a:ext cx="10492635" cy="3773536"/>
          </a:xfrm>
          <a:solidFill>
            <a:srgbClr val="EDED49"/>
          </a:solidFill>
          <a:ln w="28575">
            <a:solidFill>
              <a:srgbClr val="006600">
                <a:alpha val="95000"/>
              </a:srgbClr>
            </a:solidFill>
            <a:prstDash val="dash"/>
          </a:ln>
        </p:spPr>
        <p:txBody>
          <a:bodyPr>
            <a:noAutofit/>
          </a:bodyPr>
          <a:lstStyle/>
          <a:p>
            <a:pPr>
              <a:lnSpc>
                <a:spcPts val="1800"/>
              </a:lnSpc>
              <a:buFont typeface="Wingdings" panose="05000000000000000000" pitchFamily="2" charset="2"/>
              <a:buChar char="p"/>
            </a:pPr>
            <a:endParaRPr lang="en-US" altLang="ja-JP"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ts val="1800"/>
              </a:lnSpc>
              <a:buNone/>
            </a:pPr>
            <a:r>
              <a:rPr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＜事例から見える特徴＞</a:t>
            </a:r>
            <a:endParaRPr lang="en-US" altLang="ja-JP"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536575" indent="-536575">
              <a:lnSpc>
                <a:spcPct val="100000"/>
              </a:lnSpc>
              <a:spcBef>
                <a:spcPts val="1800"/>
              </a:spcBef>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中学校</a:t>
            </a:r>
            <a:r>
              <a:rPr lang="ja-JP" altLang="en-US" dirty="0">
                <a:latin typeface="Meiryo UI" panose="020B0604030504040204" pitchFamily="50" charset="-128"/>
                <a:ea typeface="Meiryo UI" panose="020B0604030504040204" pitchFamily="50" charset="-128"/>
              </a:rPr>
              <a:t>・高等</a:t>
            </a:r>
            <a:r>
              <a:rPr lang="ja-JP" altLang="en-US" dirty="0" smtClean="0">
                <a:latin typeface="Meiryo UI" panose="020B0604030504040204" pitchFamily="50" charset="-128"/>
                <a:ea typeface="Meiryo UI" panose="020B0604030504040204" pitchFamily="50" charset="-128"/>
              </a:rPr>
              <a:t>学校等に</a:t>
            </a:r>
            <a:r>
              <a:rPr lang="ja-JP" altLang="en-US" dirty="0">
                <a:latin typeface="Meiryo UI" panose="020B0604030504040204" pitchFamily="50" charset="-128"/>
                <a:ea typeface="Meiryo UI" panose="020B0604030504040204" pitchFamily="50" charset="-128"/>
              </a:rPr>
              <a:t>おいて、クラス、体育の授業、部活動</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生徒同士が組み合うことが主体</a:t>
            </a:r>
            <a:r>
              <a:rPr lang="ja-JP" altLang="en-US" dirty="0" smtClean="0">
                <a:latin typeface="Meiryo UI" panose="020B0604030504040204" pitchFamily="50" charset="-128"/>
                <a:ea typeface="Meiryo UI" panose="020B0604030504040204" pitchFamily="50" charset="-128"/>
              </a:rPr>
              <a:t>と</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なる</a:t>
            </a:r>
            <a:r>
              <a:rPr lang="ja-JP" altLang="en-US" dirty="0">
                <a:latin typeface="Meiryo UI" panose="020B0604030504040204" pitchFamily="50" charset="-128"/>
                <a:ea typeface="Meiryo UI" panose="020B0604030504040204" pitchFamily="50" charset="-128"/>
              </a:rPr>
              <a:t>活動</a:t>
            </a:r>
            <a:r>
              <a:rPr lang="ja-JP" altLang="en-US" dirty="0" smtClean="0">
                <a:latin typeface="Meiryo UI" panose="020B0604030504040204" pitchFamily="50" charset="-128"/>
                <a:ea typeface="Meiryo UI" panose="020B0604030504040204" pitchFamily="50" charset="-128"/>
              </a:rPr>
              <a:t>、用具</a:t>
            </a:r>
            <a:r>
              <a:rPr lang="ja-JP" altLang="en-US" dirty="0">
                <a:latin typeface="Meiryo UI" panose="020B0604030504040204" pitchFamily="50" charset="-128"/>
                <a:ea typeface="Meiryo UI" panose="020B0604030504040204" pitchFamily="50" charset="-128"/>
              </a:rPr>
              <a:t>等を</a:t>
            </a:r>
            <a:r>
              <a:rPr lang="ja-JP" altLang="en-US" dirty="0" smtClean="0">
                <a:latin typeface="Meiryo UI" panose="020B0604030504040204" pitchFamily="50" charset="-128"/>
                <a:ea typeface="Meiryo UI" panose="020B0604030504040204" pitchFamily="50" charset="-128"/>
              </a:rPr>
              <a:t>共有して</a:t>
            </a:r>
            <a:r>
              <a:rPr lang="ja-JP" altLang="en-US" dirty="0">
                <a:latin typeface="Meiryo UI" panose="020B0604030504040204" pitchFamily="50" charset="-128"/>
                <a:ea typeface="Meiryo UI" panose="020B0604030504040204" pitchFamily="50" charset="-128"/>
              </a:rPr>
              <a:t>使用する活動等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から</a:t>
            </a:r>
            <a:r>
              <a:rPr lang="ja-JP" altLang="en-US" dirty="0" smtClean="0">
                <a:latin typeface="Meiryo UI" panose="020B0604030504040204" pitchFamily="50" charset="-128"/>
                <a:ea typeface="Meiryo UI" panose="020B0604030504040204" pitchFamily="50" charset="-128"/>
              </a:rPr>
              <a:t>感染が拡大したと考えられる事例が多数見られました。　</a:t>
            </a:r>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児童・生徒</a:t>
            </a:r>
            <a:r>
              <a:rPr lang="en-US" altLang="ja-JP" dirty="0">
                <a:latin typeface="Meiryo UI" panose="020B0604030504040204" pitchFamily="50" charset="-128"/>
                <a:ea typeface="Meiryo UI" panose="020B0604030504040204" pitchFamily="50" charset="-128"/>
              </a:rPr>
              <a:t>】</a:t>
            </a:r>
          </a:p>
          <a:p>
            <a:pPr marL="0" indent="0">
              <a:lnSpc>
                <a:spcPct val="100000"/>
              </a:lnSpc>
              <a:buNone/>
            </a:pPr>
            <a:r>
              <a:rPr lang="ja-JP" altLang="en-US" dirty="0" smtClean="0">
                <a:latin typeface="Meiryo UI" panose="020B0604030504040204" pitchFamily="50" charset="-128"/>
                <a:ea typeface="Meiryo UI" panose="020B0604030504040204" pitchFamily="50" charset="-128"/>
              </a:rPr>
              <a:t>　　●飲食を共にしていて感染が拡大したと考えられる事例も多数見られました</a:t>
            </a:r>
            <a:r>
              <a:rPr lang="ja-JP" altLang="en-US" dirty="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生徒・教員</a:t>
            </a:r>
            <a:r>
              <a:rPr lang="en-US" altLang="ja-JP" dirty="0" smtClean="0">
                <a:latin typeface="Meiryo UI" panose="020B0604030504040204" pitchFamily="50" charset="-128"/>
                <a:ea typeface="Meiryo UI" panose="020B0604030504040204" pitchFamily="50" charset="-128"/>
              </a:rPr>
              <a:t>】</a:t>
            </a:r>
          </a:p>
          <a:p>
            <a:pPr marL="536575" indent="-536575">
              <a:lnSpc>
                <a:spcPct val="100000"/>
              </a:lnSpc>
              <a:buNone/>
            </a:pPr>
            <a:r>
              <a:rPr lang="ja-JP" altLang="en-US" dirty="0" smtClean="0">
                <a:latin typeface="Meiryo UI" panose="020B0604030504040204" pitchFamily="50" charset="-128"/>
                <a:ea typeface="Meiryo UI" panose="020B0604030504040204" pitchFamily="50" charset="-128"/>
              </a:rPr>
              <a:t>　　●生徒同士</a:t>
            </a:r>
            <a:r>
              <a:rPr lang="ja-JP" altLang="en-US" dirty="0">
                <a:latin typeface="Meiryo UI" panose="020B0604030504040204" pitchFamily="50" charset="-128"/>
                <a:ea typeface="Meiryo UI" panose="020B0604030504040204" pitchFamily="50" charset="-128"/>
              </a:rPr>
              <a:t>（クラスメートや部活動仲間など）</a:t>
            </a:r>
            <a:r>
              <a:rPr lang="ja-JP" altLang="en-US" dirty="0" smtClean="0">
                <a:latin typeface="Meiryo UI" panose="020B0604030504040204" pitchFamily="50" charset="-128"/>
                <a:ea typeface="Meiryo UI" panose="020B0604030504040204" pitchFamily="50" charset="-128"/>
              </a:rPr>
              <a:t>は、教育活動や部活動以外でも、休憩室、更衣室、登下校時など、一緒に時間を過ごす場面が多く、そこでの行動（飲食、マスク着用の有無など）により濃厚接触者として多数が特定されたり、感染が拡大したと考えられる事例もありました。</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児童・生徒</a:t>
            </a:r>
            <a:r>
              <a:rPr lang="en-US" altLang="ja-JP"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11"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11</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0194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732413" y="252255"/>
            <a:ext cx="10440000" cy="6400793"/>
          </a:xfrm>
          <a:solidFill>
            <a:srgbClr val="EDED49"/>
          </a:solidFill>
          <a:ln w="28575">
            <a:solidFill>
              <a:srgbClr val="006600">
                <a:alpha val="95000"/>
              </a:srgbClr>
            </a:solidFill>
            <a:prstDash val="dash"/>
          </a:ln>
        </p:spPr>
        <p:txBody>
          <a:bodyPr anchor="ctr">
            <a:noAutofit/>
          </a:bodyPr>
          <a:lstStyle/>
          <a:p>
            <a:pPr marL="0" indent="0">
              <a:lnSpc>
                <a:spcPts val="1800"/>
              </a:lnSpc>
              <a:buNone/>
            </a:pPr>
            <a:r>
              <a:rPr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特に注意が必要と考えられる行動＞</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ts val="1800"/>
              </a:lnSpc>
              <a:buNone/>
            </a:pPr>
            <a:r>
              <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クラスター報告もあり、感染リスクが非常に高まる傾向があります</a:t>
            </a:r>
            <a:endParaRPr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95250" indent="0">
              <a:lnSpc>
                <a:spcPts val="1800"/>
              </a:lnSpc>
              <a:buNone/>
            </a:pPr>
            <a:r>
              <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●感染リスクの存在を理解し、感染対策を徹底、工夫することが必要と考えられます</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marL="0" indent="0">
              <a:lnSpc>
                <a:spcPts val="1800"/>
              </a:lnSpc>
              <a:spcBef>
                <a:spcPts val="1200"/>
              </a:spcBef>
              <a:buNone/>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マスクの未着用、飲食時の会話</a:t>
            </a:r>
            <a:endParaRPr lang="en-US" altLang="ja-JP" dirty="0">
              <a:latin typeface="Meiryo UI" panose="020B0604030504040204" pitchFamily="50" charset="-128"/>
              <a:ea typeface="Meiryo UI" panose="020B0604030504040204" pitchFamily="50" charset="-128"/>
            </a:endParaRPr>
          </a:p>
          <a:p>
            <a:pPr marL="536575" indent="0">
              <a:lnSpc>
                <a:spcPts val="1800"/>
              </a:lnSpc>
              <a:buNone/>
            </a:pPr>
            <a:r>
              <a:rPr lang="ja-JP" altLang="en-US" sz="1800" dirty="0">
                <a:latin typeface="Meiryo UI" panose="020B0604030504040204" pitchFamily="50" charset="-128"/>
                <a:ea typeface="Meiryo UI" panose="020B0604030504040204" pitchFamily="50" charset="-128"/>
              </a:rPr>
              <a:t>☝会話など声を出すときに飛沫が出る（屋外で他の人と距離が取れる場合以外は特に注意要）</a:t>
            </a:r>
            <a:endParaRPr lang="en-US" altLang="ja-JP" sz="1800" dirty="0">
              <a:latin typeface="Meiryo UI" panose="020B0604030504040204" pitchFamily="50" charset="-128"/>
              <a:ea typeface="Meiryo UI" panose="020B0604030504040204" pitchFamily="50" charset="-128"/>
            </a:endParaRPr>
          </a:p>
          <a:p>
            <a:pPr marL="536575" indent="0">
              <a:lnSpc>
                <a:spcPts val="1800"/>
              </a:lnSpc>
              <a:buNone/>
            </a:pPr>
            <a:r>
              <a:rPr lang="ja-JP" altLang="en-US" sz="1800" dirty="0">
                <a:latin typeface="Meiryo UI" panose="020B0604030504040204" pitchFamily="50" charset="-128"/>
                <a:ea typeface="Meiryo UI" panose="020B0604030504040204" pitchFamily="50" charset="-128"/>
              </a:rPr>
              <a:t>☝飲食時には一緒にいる人と会話をして</a:t>
            </a:r>
            <a:r>
              <a:rPr lang="ja-JP" altLang="en-US" sz="1800" dirty="0" smtClean="0">
                <a:latin typeface="Meiryo UI" panose="020B0604030504040204" pitchFamily="50" charset="-128"/>
                <a:ea typeface="Meiryo UI" panose="020B0604030504040204" pitchFamily="50" charset="-128"/>
              </a:rPr>
              <a:t>しまいがち。同時</a:t>
            </a:r>
            <a:r>
              <a:rPr lang="ja-JP" altLang="en-US" sz="1800" dirty="0">
                <a:latin typeface="Meiryo UI" panose="020B0604030504040204" pitchFamily="50" charset="-128"/>
                <a:ea typeface="Meiryo UI" panose="020B0604030504040204" pitchFamily="50" charset="-128"/>
              </a:rPr>
              <a:t>にマスクを外す状態になるためリスクが高い</a:t>
            </a:r>
            <a:endParaRPr lang="en-US" altLang="ja-JP" sz="1800" dirty="0">
              <a:latin typeface="Meiryo UI" panose="020B0604030504040204" pitchFamily="50" charset="-128"/>
              <a:ea typeface="Meiryo UI" panose="020B0604030504040204" pitchFamily="50" charset="-128"/>
            </a:endParaRPr>
          </a:p>
          <a:p>
            <a:pPr marL="0" indent="0">
              <a:lnSpc>
                <a:spcPts val="1800"/>
              </a:lnSpc>
              <a:spcBef>
                <a:spcPts val="1200"/>
              </a:spcBef>
              <a:buNone/>
            </a:pPr>
            <a:r>
              <a:rPr lang="ja-JP" altLang="en-US" dirty="0">
                <a:latin typeface="Meiryo UI" panose="020B0604030504040204" pitchFamily="50" charset="-128"/>
                <a:ea typeface="Meiryo UI" panose="020B0604030504040204" pitchFamily="50" charset="-128"/>
              </a:rPr>
              <a:t>　　・ペットボトルでの回し飲み、飲料・食べ物のシェアなど</a:t>
            </a:r>
            <a:endParaRPr lang="en-US" altLang="ja-JP" dirty="0">
              <a:latin typeface="Meiryo UI" panose="020B0604030504040204" pitchFamily="50" charset="-128"/>
              <a:ea typeface="Meiryo UI" panose="020B0604030504040204" pitchFamily="50" charset="-128"/>
            </a:endParaRPr>
          </a:p>
          <a:p>
            <a:pPr marL="536575" indent="0">
              <a:lnSpc>
                <a:spcPts val="1800"/>
              </a:lnSpc>
              <a:buNone/>
            </a:pPr>
            <a:r>
              <a:rPr lang="ja-JP" altLang="en-US" sz="1800" dirty="0">
                <a:latin typeface="Meiryo UI" panose="020B0604030504040204" pitchFamily="50" charset="-128"/>
                <a:ea typeface="Meiryo UI" panose="020B0604030504040204" pitchFamily="50" charset="-128"/>
              </a:rPr>
              <a:t>☝無症状であっても唾液にウイルスが含まれる。回し飲みやシェアは他の人の唾液を摂取するリスクが</a:t>
            </a:r>
            <a:r>
              <a:rPr lang="ja-JP" altLang="en-US" sz="1800" dirty="0" smtClean="0">
                <a:latin typeface="Meiryo UI" panose="020B0604030504040204" pitchFamily="50" charset="-128"/>
                <a:ea typeface="Meiryo UI" panose="020B0604030504040204" pitchFamily="50" charset="-128"/>
              </a:rPr>
              <a:t>高い</a:t>
            </a:r>
            <a:endParaRPr lang="en-US" altLang="ja-JP" dirty="0" smtClean="0">
              <a:latin typeface="Meiryo UI" panose="020B0604030504040204" pitchFamily="50" charset="-128"/>
              <a:ea typeface="Meiryo UI" panose="020B0604030504040204" pitchFamily="50" charset="-128"/>
            </a:endParaRPr>
          </a:p>
          <a:p>
            <a:pPr marL="0" indent="0">
              <a:lnSpc>
                <a:spcPct val="100000"/>
              </a:lnSpc>
              <a:spcBef>
                <a:spcPts val="1200"/>
              </a:spcBef>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・生徒</a:t>
            </a:r>
            <a:r>
              <a:rPr lang="ja-JP" altLang="en-US" dirty="0">
                <a:latin typeface="Meiryo UI" panose="020B0604030504040204" pitchFamily="50" charset="-128"/>
                <a:ea typeface="Meiryo UI" panose="020B0604030504040204" pitchFamily="50" charset="-128"/>
              </a:rPr>
              <a:t>同士が組み合うことが主体となる活動、身体接触を</a:t>
            </a:r>
            <a:r>
              <a:rPr lang="ja-JP" altLang="en-US" dirty="0" smtClean="0">
                <a:latin typeface="Meiryo UI" panose="020B0604030504040204" pitchFamily="50" charset="-128"/>
                <a:ea typeface="Meiryo UI" panose="020B0604030504040204" pitchFamily="50" charset="-128"/>
              </a:rPr>
              <a:t>伴う</a:t>
            </a:r>
            <a:r>
              <a:rPr lang="ja-JP" altLang="en-US" dirty="0">
                <a:latin typeface="Meiryo UI" panose="020B0604030504040204" pitchFamily="50" charset="-128"/>
                <a:ea typeface="Meiryo UI" panose="020B0604030504040204" pitchFamily="50" charset="-128"/>
              </a:rPr>
              <a:t>活動、大きな発声や</a:t>
            </a:r>
            <a:r>
              <a:rPr lang="ja-JP" altLang="en-US" dirty="0" smtClean="0">
                <a:latin typeface="Meiryo UI" panose="020B0604030504040204" pitchFamily="50" charset="-128"/>
                <a:ea typeface="Meiryo UI" panose="020B0604030504040204" pitchFamily="50" charset="-128"/>
              </a:rPr>
              <a:t>激しい呼気を</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伴う活動、用具</a:t>
            </a:r>
            <a:r>
              <a:rPr lang="ja-JP" altLang="en-US" sz="1600" dirty="0" smtClean="0">
                <a:latin typeface="Meiryo UI" panose="020B0604030504040204" pitchFamily="50" charset="-128"/>
                <a:ea typeface="Meiryo UI" panose="020B0604030504040204" pitchFamily="50" charset="-128"/>
              </a:rPr>
              <a:t>（ボール、楽器、調理器具等）</a:t>
            </a:r>
            <a:r>
              <a:rPr lang="ja-JP" altLang="en-US" dirty="0" smtClean="0">
                <a:latin typeface="Meiryo UI" panose="020B0604030504040204" pitchFamily="50" charset="-128"/>
                <a:ea typeface="Meiryo UI" panose="020B0604030504040204" pitchFamily="50" charset="-128"/>
              </a:rPr>
              <a:t>を共有して使用する活動</a:t>
            </a:r>
            <a:endParaRPr lang="en-US" altLang="ja-JP" dirty="0" smtClean="0">
              <a:latin typeface="Meiryo UI" panose="020B0604030504040204" pitchFamily="50" charset="-128"/>
              <a:ea typeface="Meiryo UI" panose="020B0604030504040204" pitchFamily="50" charset="-128"/>
            </a:endParaRPr>
          </a:p>
          <a:p>
            <a:pPr marL="725488" indent="-188913">
              <a:lnSpc>
                <a:spcPct val="100000"/>
              </a:lnSpc>
              <a:buNone/>
            </a:pPr>
            <a:r>
              <a:rPr lang="ja-JP" altLang="en-US" sz="1800" dirty="0" smtClean="0">
                <a:latin typeface="Meiryo UI" panose="020B0604030504040204" pitchFamily="50" charset="-128"/>
                <a:ea typeface="Meiryo UI" panose="020B0604030504040204" pitchFamily="50" charset="-128"/>
              </a:rPr>
              <a:t>☝組み合い・身体接触を伴うような競技の場合、マスクなしで近距離になること、激しい呼気を伴うことが多い。家庭・他の場面からの感染でウイルスが持ち込まれると、集団感染につながる可能性。</a:t>
            </a:r>
            <a:endParaRPr lang="en-US" altLang="ja-JP" sz="1800" dirty="0" smtClean="0">
              <a:latin typeface="Meiryo UI" panose="020B0604030504040204" pitchFamily="50" charset="-128"/>
              <a:ea typeface="Meiryo UI" panose="020B0604030504040204" pitchFamily="50" charset="-128"/>
            </a:endParaRPr>
          </a:p>
          <a:p>
            <a:pPr marL="536575" indent="0">
              <a:lnSpc>
                <a:spcPts val="1800"/>
              </a:lnSpc>
              <a:buNone/>
            </a:pPr>
            <a:r>
              <a:rPr lang="ja-JP" altLang="en-US" sz="1800" dirty="0" smtClean="0">
                <a:latin typeface="Meiryo UI" panose="020B0604030504040204" pitchFamily="50" charset="-128"/>
                <a:ea typeface="Meiryo UI" panose="020B0604030504040204" pitchFamily="50" charset="-128"/>
              </a:rPr>
              <a:t>☝顔の汗をぬぐう時に唾液が手につき、その手で用具に触ることで、道具共有時のリスクが高まる</a:t>
            </a:r>
            <a:endParaRPr lang="en-US" altLang="ja-JP" sz="1800" dirty="0" smtClean="0">
              <a:latin typeface="Meiryo UI" panose="020B0604030504040204" pitchFamily="50" charset="-128"/>
              <a:ea typeface="Meiryo UI" panose="020B0604030504040204" pitchFamily="50" charset="-128"/>
            </a:endParaRPr>
          </a:p>
          <a:p>
            <a:pPr marL="536575" indent="0">
              <a:lnSpc>
                <a:spcPts val="1800"/>
              </a:lnSpc>
              <a:buNone/>
            </a:pPr>
            <a:r>
              <a:rPr lang="ja-JP" altLang="en-US" sz="1800" dirty="0" smtClean="0">
                <a:latin typeface="Meiryo UI" panose="020B0604030504040204" pitchFamily="50" charset="-128"/>
                <a:ea typeface="Meiryo UI" panose="020B0604030504040204" pitchFamily="50" charset="-128"/>
              </a:rPr>
              <a:t>☝管楽器のマウスピースの共有も、他人の唾液を摂取するリスクが高い</a:t>
            </a:r>
            <a:endParaRPr lang="en-US" altLang="ja-JP" sz="1800" dirty="0" smtClean="0">
              <a:latin typeface="Meiryo UI" panose="020B0604030504040204" pitchFamily="50" charset="-128"/>
              <a:ea typeface="Meiryo UI" panose="020B0604030504040204" pitchFamily="50" charset="-128"/>
            </a:endParaRPr>
          </a:p>
          <a:p>
            <a:pPr marL="0" indent="0">
              <a:lnSpc>
                <a:spcPts val="1800"/>
              </a:lnSpc>
              <a:spcBef>
                <a:spcPts val="1200"/>
              </a:spcBef>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・複合</a:t>
            </a:r>
            <a:r>
              <a:rPr lang="ja-JP" altLang="en-US" dirty="0" smtClean="0">
                <a:latin typeface="Meiryo UI" panose="020B0604030504040204" pitchFamily="50" charset="-128"/>
                <a:ea typeface="Meiryo UI" panose="020B0604030504040204" pitchFamily="50" charset="-128"/>
              </a:rPr>
              <a:t>商業施設</a:t>
            </a:r>
            <a:r>
              <a:rPr lang="ja-JP" altLang="en-US" sz="1600" dirty="0">
                <a:latin typeface="Meiryo UI" panose="020B0604030504040204" pitchFamily="50" charset="-128"/>
                <a:ea typeface="Meiryo UI" panose="020B0604030504040204" pitchFamily="50" charset="-128"/>
              </a:rPr>
              <a:t>（カラオケ施設等）</a:t>
            </a:r>
            <a:r>
              <a:rPr lang="ja-JP" altLang="en-US" dirty="0">
                <a:latin typeface="Meiryo UI" panose="020B0604030504040204" pitchFamily="50" charset="-128"/>
                <a:ea typeface="Meiryo UI" panose="020B0604030504040204" pitchFamily="50" charset="-128"/>
              </a:rPr>
              <a:t>での</a:t>
            </a:r>
            <a:r>
              <a:rPr lang="ja-JP" altLang="en-US" dirty="0" smtClean="0">
                <a:latin typeface="Meiryo UI" panose="020B0604030504040204" pitchFamily="50" charset="-128"/>
                <a:ea typeface="Meiryo UI" panose="020B0604030504040204" pitchFamily="50" charset="-128"/>
              </a:rPr>
              <a:t>交遊</a:t>
            </a:r>
            <a:endParaRPr lang="en-US" altLang="ja-JP" dirty="0" smtClean="0">
              <a:latin typeface="Meiryo UI" panose="020B0604030504040204" pitchFamily="50" charset="-128"/>
              <a:ea typeface="Meiryo UI" panose="020B0604030504040204" pitchFamily="50" charset="-128"/>
            </a:endParaRPr>
          </a:p>
          <a:p>
            <a:pPr marL="536575" indent="0">
              <a:lnSpc>
                <a:spcPts val="1800"/>
              </a:lnSpc>
              <a:buNone/>
            </a:pPr>
            <a:r>
              <a:rPr lang="ja-JP" altLang="en-US" sz="1800" dirty="0" smtClean="0">
                <a:latin typeface="Meiryo UI" panose="020B0604030504040204" pitchFamily="50" charset="-128"/>
                <a:ea typeface="Meiryo UI" panose="020B0604030504040204" pitchFamily="50" charset="-128"/>
              </a:rPr>
              <a:t>☝大声を出すと特に多くの飛沫が出る（</a:t>
            </a:r>
            <a:r>
              <a:rPr lang="ja-JP" altLang="en-US" sz="1800" dirty="0">
                <a:latin typeface="Meiryo UI" panose="020B0604030504040204" pitchFamily="50" charset="-128"/>
                <a:ea typeface="Meiryo UI" panose="020B0604030504040204" pitchFamily="50" charset="-128"/>
              </a:rPr>
              <a:t>屋外で他の人と距離が取れる場合以外は特に注意要</a:t>
            </a:r>
            <a:r>
              <a:rPr lang="ja-JP" altLang="en-US" sz="1800" dirty="0" smtClean="0">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p:txBody>
      </p:sp>
      <p:sp>
        <p:nvSpPr>
          <p:cNvPr id="8"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12</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9985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タイトル 1"/>
          <p:cNvSpPr>
            <a:spLocks noGrp="1"/>
          </p:cNvSpPr>
          <p:nvPr>
            <p:ph type="title"/>
          </p:nvPr>
        </p:nvSpPr>
        <p:spPr>
          <a:xfrm>
            <a:off x="103238" y="103238"/>
            <a:ext cx="11975691" cy="825909"/>
          </a:xfrm>
        </p:spPr>
        <p:txBody>
          <a:bodyPr>
            <a:normAutofit/>
          </a:bodyPr>
          <a:lstStyle/>
          <a:p>
            <a:r>
              <a:rPr lang="ja-JP" altLang="en-US" sz="3200" b="1" dirty="0">
                <a:solidFill>
                  <a:schemeClr val="accent2">
                    <a:lumMod val="50000"/>
                  </a:schemeClr>
                </a:solidFill>
                <a:latin typeface="Meiryo UI" panose="020B0604030504040204" pitchFamily="50" charset="-128"/>
                <a:ea typeface="Meiryo UI" panose="020B0604030504040204" pitchFamily="50" charset="-128"/>
              </a:rPr>
              <a:t>私学課からのお願い</a:t>
            </a:r>
            <a:endParaRPr kumimoji="1" lang="ja-JP" altLang="en-US" sz="32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748178" y="829994"/>
            <a:ext cx="10679047" cy="5662881"/>
          </a:xfrm>
          <a:solidFill>
            <a:srgbClr val="EDED49"/>
          </a:solidFill>
          <a:ln w="28575">
            <a:solidFill>
              <a:srgbClr val="006600">
                <a:alpha val="95000"/>
              </a:srgbClr>
            </a:solidFill>
            <a:prstDash val="dash"/>
          </a:ln>
        </p:spPr>
        <p:txBody>
          <a:bodyPr>
            <a:noAutofit/>
          </a:bodyPr>
          <a:lstStyle/>
          <a:p>
            <a:pPr marL="0" indent="0">
              <a:lnSpc>
                <a:spcPts val="1800"/>
              </a:lnSpc>
              <a:buNone/>
            </a:pPr>
            <a:endParaRPr lang="en-US" altLang="ja-JP" dirty="0" smtClean="0">
              <a:latin typeface="Meiryo UI" panose="020B0604030504040204" pitchFamily="50" charset="-128"/>
              <a:ea typeface="Meiryo UI" panose="020B0604030504040204" pitchFamily="50" charset="-128"/>
            </a:endParaRPr>
          </a:p>
          <a:p>
            <a:pPr marL="0" indent="0">
              <a:lnSpc>
                <a:spcPts val="1800"/>
              </a:lnSpc>
              <a:buNone/>
            </a:pPr>
            <a:r>
              <a:rPr lang="ja-JP" altLang="en-US" sz="1900" dirty="0" smtClean="0">
                <a:latin typeface="Meiryo UI" panose="020B0604030504040204" pitchFamily="50" charset="-128"/>
                <a:ea typeface="Meiryo UI" panose="020B0604030504040204" pitchFamily="50" charset="-128"/>
              </a:rPr>
              <a:t>●各種ガイドラインを踏まえながら、今一度感染リスクを踏まえた感染拡大</a:t>
            </a:r>
            <a:r>
              <a:rPr lang="ja-JP" altLang="en-US" sz="1900" dirty="0">
                <a:latin typeface="Meiryo UI" panose="020B0604030504040204" pitchFamily="50" charset="-128"/>
                <a:ea typeface="Meiryo UI" panose="020B0604030504040204" pitchFamily="50" charset="-128"/>
              </a:rPr>
              <a:t>防止</a:t>
            </a:r>
            <a:r>
              <a:rPr lang="ja-JP" altLang="en-US" sz="1900" dirty="0" smtClean="0">
                <a:latin typeface="Meiryo UI" panose="020B0604030504040204" pitchFamily="50" charset="-128"/>
                <a:ea typeface="Meiryo UI" panose="020B0604030504040204" pitchFamily="50" charset="-128"/>
              </a:rPr>
              <a:t>の徹底を</a:t>
            </a:r>
            <a:r>
              <a:rPr lang="ja-JP" altLang="en-US" sz="1900" dirty="0">
                <a:latin typeface="Meiryo UI" panose="020B0604030504040204" pitchFamily="50" charset="-128"/>
                <a:ea typeface="Meiryo UI" panose="020B0604030504040204" pitchFamily="50" charset="-128"/>
              </a:rPr>
              <a:t>お願いします。</a:t>
            </a:r>
          </a:p>
          <a:p>
            <a:pPr marL="0" indent="0">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（１</a:t>
            </a:r>
            <a:r>
              <a:rPr lang="ja-JP" altLang="en-US" sz="1500" dirty="0">
                <a:latin typeface="Meiryo UI" panose="020B0604030504040204" pitchFamily="50" charset="-128"/>
                <a:ea typeface="Meiryo UI" panose="020B0604030504040204" pitchFamily="50" charset="-128"/>
              </a:rPr>
              <a:t>）基本的な感染症対策の徹底</a:t>
            </a:r>
          </a:p>
          <a:p>
            <a:pPr marL="0" indent="0">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 </a:t>
            </a:r>
            <a:r>
              <a:rPr lang="ja-JP" altLang="en-US" sz="1500" dirty="0">
                <a:latin typeface="Meiryo UI" panose="020B0604030504040204" pitchFamily="50" charset="-128"/>
                <a:ea typeface="Meiryo UI" panose="020B0604030504040204" pitchFamily="50" charset="-128"/>
              </a:rPr>
              <a:t>マスクの着用、手洗いの徹底、換気の</a:t>
            </a:r>
            <a:r>
              <a:rPr lang="ja-JP" altLang="en-US" sz="1500" dirty="0" smtClean="0">
                <a:latin typeface="Meiryo UI" panose="020B0604030504040204" pitchFamily="50" charset="-128"/>
                <a:ea typeface="Meiryo UI" panose="020B0604030504040204" pitchFamily="50" charset="-128"/>
              </a:rPr>
              <a:t>徹底</a:t>
            </a:r>
            <a:endParaRPr lang="en-US" altLang="ja-JP" sz="1500" dirty="0">
              <a:latin typeface="Meiryo UI" panose="020B0604030504040204" pitchFamily="50" charset="-128"/>
              <a:ea typeface="Meiryo UI" panose="020B0604030504040204" pitchFamily="50" charset="-128"/>
            </a:endParaRPr>
          </a:p>
          <a:p>
            <a:pPr marL="0" indent="0">
              <a:lnSpc>
                <a:spcPts val="1800"/>
              </a:lnSpc>
              <a:buNone/>
            </a:pPr>
            <a:r>
              <a:rPr lang="ja-JP" altLang="en-US" sz="1500" dirty="0" smtClean="0">
                <a:latin typeface="Meiryo UI" panose="020B0604030504040204" pitchFamily="50" charset="-128"/>
                <a:ea typeface="Meiryo UI" panose="020B0604030504040204" pitchFamily="50" charset="-128"/>
              </a:rPr>
              <a:t>　　　　（常時</a:t>
            </a:r>
            <a:r>
              <a:rPr lang="ja-JP" altLang="en-US" sz="1500" dirty="0">
                <a:latin typeface="Meiryo UI" panose="020B0604030504040204" pitchFamily="50" charset="-128"/>
                <a:ea typeface="Meiryo UI" panose="020B0604030504040204" pitchFamily="50" charset="-128"/>
              </a:rPr>
              <a:t>換気が難しい場合は</a:t>
            </a:r>
            <a:r>
              <a:rPr lang="en-US" altLang="ja-JP" sz="1500" dirty="0">
                <a:latin typeface="Meiryo UI" panose="020B0604030504040204" pitchFamily="50" charset="-128"/>
                <a:ea typeface="Meiryo UI" panose="020B0604030504040204" pitchFamily="50" charset="-128"/>
              </a:rPr>
              <a:t>30</a:t>
            </a:r>
            <a:r>
              <a:rPr lang="ja-JP" altLang="en-US" sz="1500" dirty="0">
                <a:latin typeface="Meiryo UI" panose="020B0604030504040204" pitchFamily="50" charset="-128"/>
                <a:ea typeface="Meiryo UI" panose="020B0604030504040204" pitchFamily="50" charset="-128"/>
              </a:rPr>
              <a:t>分に１回以上、少なくとも休み時間ごとに窓</a:t>
            </a:r>
            <a:r>
              <a:rPr lang="ja-JP" altLang="en-US" sz="1500" dirty="0" smtClean="0">
                <a:latin typeface="Meiryo UI" panose="020B0604030504040204" pitchFamily="50" charset="-128"/>
                <a:ea typeface="Meiryo UI" panose="020B0604030504040204" pitchFamily="50" charset="-128"/>
              </a:rPr>
              <a:t>を全開に</a:t>
            </a:r>
            <a:r>
              <a:rPr lang="ja-JP" altLang="en-US" sz="1500" dirty="0">
                <a:latin typeface="Meiryo UI" panose="020B0604030504040204" pitchFamily="50" charset="-128"/>
                <a:ea typeface="Meiryo UI" panose="020B0604030504040204" pitchFamily="50" charset="-128"/>
              </a:rPr>
              <a:t>す</a:t>
            </a:r>
            <a:r>
              <a:rPr lang="ja-JP" altLang="en-US" sz="1500" dirty="0" smtClean="0">
                <a:latin typeface="Meiryo UI" panose="020B0604030504040204" pitchFamily="50" charset="-128"/>
                <a:ea typeface="Meiryo UI" panose="020B0604030504040204" pitchFamily="50" charset="-128"/>
              </a:rPr>
              <a:t>る）</a:t>
            </a:r>
            <a:endParaRPr lang="en-US" altLang="ja-JP" sz="1500" dirty="0" smtClean="0">
              <a:latin typeface="Meiryo UI" panose="020B0604030504040204" pitchFamily="50" charset="-128"/>
              <a:ea typeface="Meiryo UI" panose="020B0604030504040204" pitchFamily="50" charset="-128"/>
            </a:endParaRPr>
          </a:p>
          <a:p>
            <a:pPr marL="0" indent="0">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・感染リスクが高い活動時の対策の</a:t>
            </a:r>
            <a:r>
              <a:rPr lang="ja-JP" altLang="en-US" sz="1500" dirty="0">
                <a:latin typeface="Meiryo UI" panose="020B0604030504040204" pitchFamily="50" charset="-128"/>
                <a:ea typeface="Meiryo UI" panose="020B0604030504040204" pitchFamily="50" charset="-128"/>
              </a:rPr>
              <a:t>徹底</a:t>
            </a:r>
          </a:p>
          <a:p>
            <a:pPr marL="0" indent="0">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２）健康観察の徹底</a:t>
            </a:r>
          </a:p>
          <a:p>
            <a:pPr marL="0" indent="0">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 </a:t>
            </a:r>
            <a:r>
              <a:rPr lang="ja-JP" altLang="en-US" sz="1500" dirty="0">
                <a:latin typeface="Meiryo UI" panose="020B0604030504040204" pitchFamily="50" charset="-128"/>
                <a:ea typeface="Meiryo UI" panose="020B0604030504040204" pitchFamily="50" charset="-128"/>
              </a:rPr>
              <a:t>児童生徒等、教職員とも、登校出勤前に自宅にて検温・健康観察を実施することを徹底する。</a:t>
            </a:r>
          </a:p>
          <a:p>
            <a:pPr marL="0" indent="0">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 </a:t>
            </a:r>
            <a:r>
              <a:rPr lang="ja-JP" altLang="en-US" sz="1500" dirty="0">
                <a:latin typeface="Meiryo UI" panose="020B0604030504040204" pitchFamily="50" charset="-128"/>
                <a:ea typeface="Meiryo UI" panose="020B0604030504040204" pitchFamily="50" charset="-128"/>
              </a:rPr>
              <a:t>児童生徒等の体調が悪い時は自宅での休養を促し、無理して登校しないよう指導する。</a:t>
            </a:r>
          </a:p>
          <a:p>
            <a:pPr marL="0" indent="0">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 </a:t>
            </a:r>
            <a:r>
              <a:rPr lang="ja-JP" altLang="en-US" sz="1500" dirty="0">
                <a:latin typeface="Meiryo UI" panose="020B0604030504040204" pitchFamily="50" charset="-128"/>
                <a:ea typeface="Meiryo UI" panose="020B0604030504040204" pitchFamily="50" charset="-128"/>
              </a:rPr>
              <a:t>登校後は児童生徒等の体調観察に努め、体調の不調を確認した場合は速やかに養護教諭等と連携</a:t>
            </a:r>
            <a:r>
              <a:rPr lang="ja-JP" altLang="en-US" sz="1500" dirty="0" smtClean="0">
                <a:latin typeface="Meiryo UI" panose="020B0604030504040204" pitchFamily="50" charset="-128"/>
                <a:ea typeface="Meiryo UI" panose="020B0604030504040204" pitchFamily="50" charset="-128"/>
              </a:rPr>
              <a:t>し迅速</a:t>
            </a:r>
            <a:r>
              <a:rPr lang="ja-JP" altLang="en-US" sz="1500" dirty="0">
                <a:latin typeface="Meiryo UI" panose="020B0604030504040204" pitchFamily="50" charset="-128"/>
                <a:ea typeface="Meiryo UI" panose="020B0604030504040204" pitchFamily="50" charset="-128"/>
              </a:rPr>
              <a:t>な対応</a:t>
            </a:r>
            <a:r>
              <a:rPr lang="ja-JP" altLang="en-US" sz="1500" dirty="0" smtClean="0">
                <a:latin typeface="Meiryo UI" panose="020B0604030504040204" pitchFamily="50" charset="-128"/>
                <a:ea typeface="Meiryo UI" panose="020B0604030504040204" pitchFamily="50" charset="-128"/>
              </a:rPr>
              <a:t>をとる</a:t>
            </a:r>
            <a:r>
              <a:rPr lang="ja-JP" altLang="en-US" sz="1500" dirty="0">
                <a:latin typeface="Meiryo UI" panose="020B0604030504040204" pitchFamily="50" charset="-128"/>
                <a:ea typeface="Meiryo UI" panose="020B0604030504040204" pitchFamily="50" charset="-128"/>
              </a:rPr>
              <a:t>。</a:t>
            </a:r>
          </a:p>
          <a:p>
            <a:pPr marL="0" indent="0">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教職員</a:t>
            </a:r>
            <a:r>
              <a:rPr lang="ja-JP" altLang="en-US" sz="1500" dirty="0">
                <a:latin typeface="Meiryo UI" panose="020B0604030504040204" pitchFamily="50" charset="-128"/>
                <a:ea typeface="Meiryo UI" panose="020B0604030504040204" pitchFamily="50" charset="-128"/>
              </a:rPr>
              <a:t>が発熱等の風邪症状がある時は休みを取り、積極的に受診しやすい環境を整える。</a:t>
            </a:r>
          </a:p>
          <a:p>
            <a:pPr marL="0" indent="0">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３）給食指導</a:t>
            </a:r>
          </a:p>
          <a:p>
            <a:pPr marL="630238" indent="-630238">
              <a:lnSpc>
                <a:spcPts val="1800"/>
              </a:lnSpc>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 </a:t>
            </a:r>
            <a:r>
              <a:rPr lang="ja-JP" altLang="en-US" sz="1500" dirty="0">
                <a:latin typeface="Meiryo UI" panose="020B0604030504040204" pitchFamily="50" charset="-128"/>
                <a:ea typeface="Meiryo UI" panose="020B0604030504040204" pitchFamily="50" charset="-128"/>
              </a:rPr>
              <a:t>食事の前後の手洗いを徹底する。机を向かい合わせにしない</a:t>
            </a:r>
            <a:r>
              <a:rPr lang="ja-JP" altLang="en-US" sz="1500" dirty="0" smtClean="0">
                <a:latin typeface="Meiryo UI" panose="020B0604030504040204" pitchFamily="50" charset="-128"/>
                <a:ea typeface="Meiryo UI" panose="020B0604030504040204" pitchFamily="50" charset="-128"/>
              </a:rPr>
              <a:t>、マスク</a:t>
            </a:r>
            <a:r>
              <a:rPr lang="ja-JP" altLang="en-US" sz="1500" dirty="0">
                <a:latin typeface="Meiryo UI" panose="020B0604030504040204" pitchFamily="50" charset="-128"/>
                <a:ea typeface="Meiryo UI" panose="020B0604030504040204" pitchFamily="50" charset="-128"/>
              </a:rPr>
              <a:t>を</a:t>
            </a:r>
            <a:r>
              <a:rPr lang="ja-JP" altLang="en-US" sz="1500" dirty="0" smtClean="0">
                <a:latin typeface="Meiryo UI" panose="020B0604030504040204" pitchFamily="50" charset="-128"/>
                <a:ea typeface="Meiryo UI" panose="020B0604030504040204" pitchFamily="50" charset="-128"/>
              </a:rPr>
              <a:t>外しての会話・大声</a:t>
            </a:r>
            <a:r>
              <a:rPr lang="ja-JP" altLang="en-US" sz="1500" dirty="0">
                <a:latin typeface="Meiryo UI" panose="020B0604030504040204" pitchFamily="50" charset="-128"/>
                <a:ea typeface="Meiryo UI" panose="020B0604030504040204" pitchFamily="50" charset="-128"/>
              </a:rPr>
              <a:t>での会話を控えるなど</a:t>
            </a:r>
            <a:r>
              <a:rPr lang="ja-JP" altLang="en-US" sz="1500" dirty="0" smtClean="0">
                <a:latin typeface="Meiryo UI" panose="020B0604030504040204" pitchFamily="50" charset="-128"/>
                <a:ea typeface="Meiryo UI" panose="020B0604030504040204" pitchFamily="50" charset="-128"/>
              </a:rPr>
              <a:t>、飛沫</a:t>
            </a:r>
            <a:r>
              <a:rPr lang="ja-JP" altLang="en-US" sz="1500" dirty="0">
                <a:latin typeface="Meiryo UI" panose="020B0604030504040204" pitchFamily="50" charset="-128"/>
                <a:ea typeface="Meiryo UI" panose="020B0604030504040204" pitchFamily="50" charset="-128"/>
              </a:rPr>
              <a:t>の飛散防止の対応を</a:t>
            </a:r>
            <a:r>
              <a:rPr lang="ja-JP" altLang="en-US" sz="1500" dirty="0" smtClean="0">
                <a:latin typeface="Meiryo UI" panose="020B0604030504040204" pitchFamily="50" charset="-128"/>
                <a:ea typeface="Meiryo UI" panose="020B0604030504040204" pitchFamily="50" charset="-128"/>
              </a:rPr>
              <a:t>行う。</a:t>
            </a:r>
            <a:endParaRPr lang="ja-JP" altLang="en-US" sz="1500" dirty="0">
              <a:latin typeface="Meiryo UI" panose="020B0604030504040204" pitchFamily="50" charset="-128"/>
              <a:ea typeface="Meiryo UI" panose="020B0604030504040204" pitchFamily="50" charset="-128"/>
            </a:endParaRPr>
          </a:p>
          <a:p>
            <a:pPr marL="0" indent="0">
              <a:lnSpc>
                <a:spcPts val="1800"/>
              </a:lnSpc>
              <a:buNone/>
            </a:pPr>
            <a:r>
              <a:rPr lang="ja-JP" altLang="en-US" sz="1900" dirty="0" smtClean="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感染した児童・生徒に対する誹謗中傷や差別等が発生しない</a:t>
            </a:r>
            <a:r>
              <a:rPr lang="ja-JP" altLang="en-US" sz="1900" dirty="0" smtClean="0">
                <a:latin typeface="Meiryo UI" panose="020B0604030504040204" pitchFamily="50" charset="-128"/>
                <a:ea typeface="Meiryo UI" panose="020B0604030504040204" pitchFamily="50" charset="-128"/>
              </a:rPr>
              <a:t>よう周知</a:t>
            </a:r>
            <a:r>
              <a:rPr lang="ja-JP" altLang="en-US" sz="1900" dirty="0">
                <a:latin typeface="Meiryo UI" panose="020B0604030504040204" pitchFamily="50" charset="-128"/>
                <a:ea typeface="Meiryo UI" panose="020B0604030504040204" pitchFamily="50" charset="-128"/>
              </a:rPr>
              <a:t>徹底等の指導をお願い</a:t>
            </a:r>
            <a:r>
              <a:rPr lang="ja-JP" altLang="en-US" sz="1900" dirty="0" smtClean="0">
                <a:latin typeface="Meiryo UI" panose="020B0604030504040204" pitchFamily="50" charset="-128"/>
                <a:ea typeface="Meiryo UI" panose="020B0604030504040204" pitchFamily="50" charset="-128"/>
              </a:rPr>
              <a:t>します。</a:t>
            </a:r>
            <a:endParaRPr lang="ja-JP" altLang="en-US" sz="1900" dirty="0">
              <a:latin typeface="Meiryo UI" panose="020B0604030504040204" pitchFamily="50" charset="-128"/>
              <a:ea typeface="Meiryo UI" panose="020B0604030504040204" pitchFamily="50" charset="-128"/>
            </a:endParaRPr>
          </a:p>
        </p:txBody>
      </p:sp>
      <p:sp>
        <p:nvSpPr>
          <p:cNvPr id="11"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13</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6442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タイトル 1"/>
          <p:cNvSpPr txBox="1">
            <a:spLocks/>
          </p:cNvSpPr>
          <p:nvPr/>
        </p:nvSpPr>
        <p:spPr>
          <a:xfrm>
            <a:off x="215750" y="4085"/>
            <a:ext cx="11975691" cy="8259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3200" b="1" dirty="0">
                <a:solidFill>
                  <a:schemeClr val="accent2">
                    <a:lumMod val="50000"/>
                  </a:schemeClr>
                </a:solidFill>
                <a:latin typeface="Meiryo UI" panose="020B0604030504040204" pitchFamily="50" charset="-128"/>
                <a:ea typeface="Meiryo UI" panose="020B0604030504040204" pitchFamily="50" charset="-128"/>
              </a:rPr>
              <a:t>クラスターが発生した学校におけるその後の取組みに</a:t>
            </a:r>
            <a:r>
              <a:rPr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ついて①</a:t>
            </a:r>
            <a:r>
              <a:rPr lang="ja-JP" altLang="en-US" sz="3200" b="1" dirty="0">
                <a:solidFill>
                  <a:schemeClr val="accent2">
                    <a:lumMod val="50000"/>
                  </a:schemeClr>
                </a:solidFill>
                <a:latin typeface="Meiryo UI" panose="020B0604030504040204" pitchFamily="50" charset="-128"/>
                <a:ea typeface="Meiryo UI" panose="020B0604030504040204" pitchFamily="50" charset="-128"/>
              </a:rPr>
              <a:t/>
            </a:r>
            <a:br>
              <a:rPr lang="ja-JP" altLang="en-US" sz="3200" b="1" dirty="0">
                <a:solidFill>
                  <a:schemeClr val="accent2">
                    <a:lumMod val="50000"/>
                  </a:schemeClr>
                </a:solidFill>
                <a:latin typeface="Meiryo UI" panose="020B0604030504040204" pitchFamily="50" charset="-128"/>
                <a:ea typeface="Meiryo UI" panose="020B0604030504040204" pitchFamily="50" charset="-128"/>
              </a:rPr>
            </a:br>
            <a:r>
              <a:rPr lang="ja-JP" altLang="en-US" sz="2000" b="1" dirty="0">
                <a:solidFill>
                  <a:schemeClr val="accent2">
                    <a:lumMod val="50000"/>
                  </a:schemeClr>
                </a:solidFill>
                <a:latin typeface="Meiryo UI" panose="020B0604030504040204" pitchFamily="50" charset="-128"/>
                <a:ea typeface="Meiryo UI" panose="020B0604030504040204" pitchFamily="50" charset="-128"/>
              </a:rPr>
              <a:t>私学課でヒアリングを行い、参考となる取組み事例を</a:t>
            </a:r>
            <a:r>
              <a:rPr lang="ja-JP" altLang="en-US" sz="2000" b="1" dirty="0" smtClean="0">
                <a:solidFill>
                  <a:schemeClr val="accent2">
                    <a:lumMod val="50000"/>
                  </a:schemeClr>
                </a:solidFill>
                <a:latin typeface="Meiryo UI" panose="020B0604030504040204" pitchFamily="50" charset="-128"/>
                <a:ea typeface="Meiryo UI" panose="020B0604030504040204" pitchFamily="50" charset="-128"/>
              </a:rPr>
              <a:t>まとめました</a:t>
            </a:r>
            <a:endParaRPr lang="ja-JP" altLang="en-US" sz="2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748179" y="829994"/>
            <a:ext cx="10440000" cy="5662881"/>
          </a:xfrm>
          <a:solidFill>
            <a:srgbClr val="EDED49"/>
          </a:solidFill>
          <a:ln w="28575">
            <a:solidFill>
              <a:srgbClr val="006600">
                <a:alpha val="95000"/>
              </a:srgbClr>
            </a:solidFill>
            <a:prstDash val="dash"/>
          </a:ln>
        </p:spPr>
        <p:txBody>
          <a:bodyPr>
            <a:noAutofit/>
          </a:bodyPr>
          <a:lstStyle/>
          <a:p>
            <a:pPr>
              <a:lnSpc>
                <a:spcPts val="1800"/>
              </a:lnSpc>
              <a:buFont typeface="Wingdings" panose="05000000000000000000" pitchFamily="2" charset="2"/>
              <a:buChar char="p"/>
            </a:pPr>
            <a:endParaRPr lang="en-US" altLang="ja-JP"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ts val="1800"/>
              </a:lnSpc>
              <a:buNone/>
            </a:pPr>
            <a:endParaRPr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ts val="1800"/>
              </a:lnSpc>
              <a:buNone/>
            </a:pPr>
            <a:r>
              <a:rPr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保健所との連携に備えて</a:t>
            </a:r>
            <a:r>
              <a:rPr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●保健所と速やかに連携が取れるように、保健所から行動について聴取された生徒には</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検査</a:t>
            </a:r>
            <a:r>
              <a:rPr lang="ja-JP" altLang="en-US" dirty="0">
                <a:latin typeface="Meiryo UI" panose="020B0604030504040204" pitchFamily="50" charset="-128"/>
                <a:ea typeface="Meiryo UI" panose="020B0604030504040204" pitchFamily="50" charset="-128"/>
              </a:rPr>
              <a:t>結果以外に、保健所から聴取された内容とその回答も学校へ連絡するよう、普段</a:t>
            </a:r>
            <a:r>
              <a:rPr lang="ja-JP" altLang="en-US" dirty="0" smtClean="0">
                <a:latin typeface="Meiryo UI" panose="020B0604030504040204" pitchFamily="50" charset="-128"/>
                <a:ea typeface="Meiryo UI" panose="020B0604030504040204" pitchFamily="50" charset="-128"/>
              </a:rPr>
              <a:t>から</a:t>
            </a:r>
            <a:endParaRPr lang="en-US" altLang="ja-JP" dirty="0" smtClean="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指示</a:t>
            </a:r>
            <a:r>
              <a:rPr lang="ja-JP" altLang="en-US" dirty="0">
                <a:latin typeface="Meiryo UI" panose="020B0604030504040204" pitchFamily="50" charset="-128"/>
                <a:ea typeface="Meiryo UI" panose="020B0604030504040204" pitchFamily="50" charset="-128"/>
              </a:rPr>
              <a:t>している</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0" indent="0">
              <a:lnSpc>
                <a:spcPts val="1800"/>
              </a:lnSpc>
              <a:buNone/>
            </a:pPr>
            <a:endParaRPr lang="en-US" altLang="ja-JP" dirty="0">
              <a:latin typeface="Meiryo UI" panose="020B0604030504040204" pitchFamily="50" charset="-128"/>
              <a:ea typeface="Meiryo UI" panose="020B0604030504040204" pitchFamily="50" charset="-128"/>
            </a:endParaRPr>
          </a:p>
          <a:p>
            <a:pPr marL="0" indent="0">
              <a:lnSpc>
                <a:spcPts val="1800"/>
              </a:lnSpc>
              <a:buNone/>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●授業時の座席や集会での立つ位置を指定することで、生徒の行動を容易に把握可能とし</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0" indent="0">
              <a:lnSpc>
                <a:spcPts val="1800"/>
              </a:lnSpc>
              <a:buNone/>
            </a:pPr>
            <a:r>
              <a:rPr lang="ja-JP" altLang="en-US" dirty="0" smtClean="0">
                <a:latin typeface="Meiryo UI" panose="020B0604030504040204" pitchFamily="50" charset="-128"/>
                <a:ea typeface="Meiryo UI" panose="020B0604030504040204" pitchFamily="50" charset="-128"/>
              </a:rPr>
              <a:t>　　　保健所</a:t>
            </a:r>
            <a:r>
              <a:rPr lang="ja-JP" altLang="en-US" dirty="0">
                <a:latin typeface="Meiryo UI" panose="020B0604030504040204" pitchFamily="50" charset="-128"/>
                <a:ea typeface="Meiryo UI" panose="020B0604030504040204" pitchFamily="50" charset="-128"/>
              </a:rPr>
              <a:t>と共有できるようにしている</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0" indent="0">
              <a:lnSpc>
                <a:spcPts val="1800"/>
              </a:lnSpc>
              <a:buNone/>
            </a:pPr>
            <a:endParaRPr lang="en-US" altLang="ja-JP" dirty="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保健所から学校が聴取される場合、「休憩時のマスク着用の有無」と「食事の際の状況」の</a:t>
            </a:r>
            <a:endParaRPr lang="en-US" altLang="ja-JP" dirty="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２点を重点的に聴取されるので、特に昼食時の感染予防を重視している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9"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14</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6228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タイトル 1"/>
          <p:cNvSpPr txBox="1">
            <a:spLocks/>
          </p:cNvSpPr>
          <p:nvPr/>
        </p:nvSpPr>
        <p:spPr>
          <a:xfrm>
            <a:off x="215750" y="4085"/>
            <a:ext cx="11975691" cy="8259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3200" b="1" dirty="0">
                <a:solidFill>
                  <a:schemeClr val="accent2">
                    <a:lumMod val="50000"/>
                  </a:schemeClr>
                </a:solidFill>
                <a:latin typeface="Meiryo UI" panose="020B0604030504040204" pitchFamily="50" charset="-128"/>
                <a:ea typeface="Meiryo UI" panose="020B0604030504040204" pitchFamily="50" charset="-128"/>
              </a:rPr>
              <a:t>クラスターが発生した学校におけるその後の取組みに</a:t>
            </a:r>
            <a:r>
              <a:rPr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ついて②</a:t>
            </a:r>
            <a:r>
              <a:rPr lang="ja-JP" altLang="en-US" sz="3200" b="1" dirty="0">
                <a:solidFill>
                  <a:schemeClr val="accent2">
                    <a:lumMod val="50000"/>
                  </a:schemeClr>
                </a:solidFill>
                <a:latin typeface="Meiryo UI" panose="020B0604030504040204" pitchFamily="50" charset="-128"/>
                <a:ea typeface="Meiryo UI" panose="020B0604030504040204" pitchFamily="50" charset="-128"/>
              </a:rPr>
              <a:t/>
            </a:r>
            <a:br>
              <a:rPr lang="ja-JP" altLang="en-US" sz="3200" b="1" dirty="0">
                <a:solidFill>
                  <a:schemeClr val="accent2">
                    <a:lumMod val="50000"/>
                  </a:schemeClr>
                </a:solidFill>
                <a:latin typeface="Meiryo UI" panose="020B0604030504040204" pitchFamily="50" charset="-128"/>
                <a:ea typeface="Meiryo UI" panose="020B0604030504040204" pitchFamily="50" charset="-128"/>
              </a:rPr>
            </a:br>
            <a:r>
              <a:rPr lang="ja-JP" altLang="en-US" sz="2000" b="1" dirty="0">
                <a:solidFill>
                  <a:schemeClr val="accent2">
                    <a:lumMod val="50000"/>
                  </a:schemeClr>
                </a:solidFill>
                <a:latin typeface="Meiryo UI" panose="020B0604030504040204" pitchFamily="50" charset="-128"/>
                <a:ea typeface="Meiryo UI" panose="020B0604030504040204" pitchFamily="50" charset="-128"/>
              </a:rPr>
              <a:t>私学課でヒアリングを行い、参考となる取組み事例を</a:t>
            </a:r>
            <a:r>
              <a:rPr lang="ja-JP" altLang="en-US" sz="2000" b="1" dirty="0" smtClean="0">
                <a:solidFill>
                  <a:schemeClr val="accent2">
                    <a:lumMod val="50000"/>
                  </a:schemeClr>
                </a:solidFill>
                <a:latin typeface="Meiryo UI" panose="020B0604030504040204" pitchFamily="50" charset="-128"/>
                <a:ea typeface="Meiryo UI" panose="020B0604030504040204" pitchFamily="50" charset="-128"/>
              </a:rPr>
              <a:t>まとめました</a:t>
            </a:r>
            <a:endParaRPr lang="ja-JP" altLang="en-US" sz="2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0" name="コンテンツ プレースホルダー 2"/>
          <p:cNvSpPr>
            <a:spLocks noGrp="1"/>
          </p:cNvSpPr>
          <p:nvPr>
            <p:ph idx="1"/>
          </p:nvPr>
        </p:nvSpPr>
        <p:spPr>
          <a:xfrm>
            <a:off x="748179" y="829994"/>
            <a:ext cx="10440000" cy="5662881"/>
          </a:xfrm>
          <a:solidFill>
            <a:srgbClr val="EDED49"/>
          </a:solidFill>
          <a:ln w="28575">
            <a:solidFill>
              <a:srgbClr val="006600">
                <a:alpha val="95000"/>
              </a:srgbClr>
            </a:solidFill>
            <a:prstDash val="dash"/>
          </a:ln>
        </p:spPr>
        <p:txBody>
          <a:bodyPr>
            <a:noAutofit/>
          </a:bodyPr>
          <a:lstStyle/>
          <a:p>
            <a:pPr>
              <a:lnSpc>
                <a:spcPts val="1800"/>
              </a:lnSpc>
              <a:buFont typeface="Wingdings" panose="05000000000000000000" pitchFamily="2" charset="2"/>
              <a:buChar char="p"/>
            </a:pPr>
            <a:endParaRPr lang="en-US" altLang="ja-JP"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ts val="1800"/>
              </a:lnSpc>
              <a:buNone/>
            </a:pPr>
            <a:r>
              <a:rPr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感染拡大防止の工夫</a:t>
            </a:r>
            <a:r>
              <a:rPr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ts val="1800"/>
              </a:lnSpc>
              <a:buNone/>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●昼食時には、マスク着用等の指導をするため、教員が巡回をしている。</a:t>
            </a:r>
          </a:p>
          <a:p>
            <a:pPr marL="0" indent="0">
              <a:lnSpc>
                <a:spcPts val="1800"/>
              </a:lnSpc>
              <a:buNone/>
            </a:pPr>
            <a:endParaRPr lang="en-US" altLang="ja-JP" dirty="0" smtClean="0">
              <a:latin typeface="Meiryo UI" panose="020B0604030504040204" pitchFamily="50" charset="-128"/>
              <a:ea typeface="Meiryo UI" panose="020B0604030504040204" pitchFamily="50" charset="-128"/>
            </a:endParaRPr>
          </a:p>
          <a:p>
            <a:pPr marL="0" indent="0">
              <a:lnSpc>
                <a:spcPts val="1800"/>
              </a:lnSpc>
              <a:buNone/>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授業などで、グループワークを実施する場合は、「十分な距離を保つ」「机を円形に並べる」などの</a:t>
            </a:r>
            <a:endParaRPr lang="en-US" altLang="ja-JP" dirty="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工夫をした上で実施している</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0" indent="0">
              <a:lnSpc>
                <a:spcPts val="1800"/>
              </a:lnSpc>
              <a:buNone/>
            </a:pPr>
            <a:endParaRPr lang="en-US" altLang="ja-JP" dirty="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●密になりやすい環境の一つとして「登校時の下足ロッカー周辺」を認識しているので、下足ロッカー</a:t>
            </a:r>
            <a:endParaRPr lang="en-US" altLang="ja-JP" dirty="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周辺が密にならないよう時差登校を取り入れている。</a:t>
            </a:r>
          </a:p>
          <a:p>
            <a:pPr marL="0" indent="0">
              <a:lnSpc>
                <a:spcPts val="1800"/>
              </a:lnSpc>
              <a:buNone/>
            </a:pPr>
            <a:endParaRPr lang="en-US" altLang="ja-JP" dirty="0" smtClean="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●体育の授業については、更衣室をより広い部屋に変更し、球技を行う際は授業前後や授業中</a:t>
            </a:r>
          </a:p>
          <a:p>
            <a:pPr marL="0" indent="0">
              <a:lnSpc>
                <a:spcPts val="1800"/>
              </a:lnSpc>
              <a:buNone/>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においても、できる限りボールの消毒を行っている。</a:t>
            </a:r>
            <a:endParaRPr lang="en-US" altLang="ja-JP" dirty="0">
              <a:latin typeface="Meiryo UI" panose="020B0604030504040204" pitchFamily="50" charset="-128"/>
              <a:ea typeface="Meiryo UI" panose="020B0604030504040204" pitchFamily="50" charset="-128"/>
            </a:endParaRPr>
          </a:p>
          <a:p>
            <a:pPr marL="0" indent="0">
              <a:lnSpc>
                <a:spcPts val="1800"/>
              </a:lnSpc>
              <a:buNone/>
            </a:pPr>
            <a:endParaRPr lang="en-US" altLang="ja-JP" dirty="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登校前に、自宅からアプリを利用して、毎日の体温を生徒から学校に報告してもらっている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pPr marL="0" indent="0">
              <a:lnSpc>
                <a:spcPts val="1800"/>
              </a:lnSpc>
              <a:buNone/>
            </a:pPr>
            <a:r>
              <a:rPr lang="ja-JP" altLang="en-US" dirty="0">
                <a:latin typeface="Meiryo UI" panose="020B0604030504040204" pitchFamily="50" charset="-128"/>
                <a:ea typeface="Meiryo UI" panose="020B0604030504040204" pitchFamily="50" charset="-128"/>
              </a:rPr>
              <a:t>　　　クラブでは、活動前にも検温をしている</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9"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15</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1193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タイトル 1"/>
          <p:cNvSpPr>
            <a:spLocks noGrp="1"/>
          </p:cNvSpPr>
          <p:nvPr>
            <p:ph type="title"/>
          </p:nvPr>
        </p:nvSpPr>
        <p:spPr>
          <a:xfrm>
            <a:off x="3554361" y="1993839"/>
            <a:ext cx="5486400" cy="1722755"/>
          </a:xfrm>
        </p:spPr>
        <p:txBody>
          <a:bodyPr>
            <a:normAutofit/>
          </a:bodyPr>
          <a:lstStyle/>
          <a:p>
            <a:r>
              <a:rPr lang="ja-JP" altLang="en-US" sz="6600" b="1" dirty="0" smtClean="0">
                <a:solidFill>
                  <a:schemeClr val="accent2">
                    <a:lumMod val="50000"/>
                  </a:schemeClr>
                </a:solidFill>
                <a:latin typeface="Meiryo UI" panose="020B0604030504040204" pitchFamily="50" charset="-128"/>
                <a:ea typeface="Meiryo UI" panose="020B0604030504040204" pitchFamily="50" charset="-128"/>
              </a:rPr>
              <a:t>参考</a:t>
            </a:r>
            <a:r>
              <a:rPr lang="ja-JP" altLang="en-US" sz="6600" b="1" dirty="0">
                <a:solidFill>
                  <a:schemeClr val="accent2">
                    <a:lumMod val="50000"/>
                  </a:schemeClr>
                </a:solidFill>
                <a:latin typeface="Meiryo UI" panose="020B0604030504040204" pitchFamily="50" charset="-128"/>
                <a:ea typeface="Meiryo UI" panose="020B0604030504040204" pitchFamily="50" charset="-128"/>
              </a:rPr>
              <a:t>資料</a:t>
            </a:r>
            <a:endParaRPr kumimoji="1" lang="ja-JP" altLang="en-US" sz="66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0"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16</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8642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5" name="タイトル 3"/>
          <p:cNvSpPr>
            <a:spLocks noGrp="1"/>
          </p:cNvSpPr>
          <p:nvPr>
            <p:ph type="title"/>
          </p:nvPr>
        </p:nvSpPr>
        <p:spPr>
          <a:xfrm>
            <a:off x="0" y="1"/>
            <a:ext cx="12192000" cy="604684"/>
          </a:xfrm>
        </p:spPr>
        <p:txBody>
          <a:bodyPr>
            <a:normAutofit/>
          </a:bodyPr>
          <a:lstStyle/>
          <a:p>
            <a:r>
              <a:rPr kumimoji="1"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n-cs"/>
              </a:rPr>
              <a:t>参考資料＞</a:t>
            </a:r>
            <a:r>
              <a:rPr lang="en-US" altLang="ja-JP" sz="2000" b="1" dirty="0">
                <a:latin typeface="Meiryo UI" panose="020B0604030504040204" pitchFamily="50" charset="-128"/>
                <a:ea typeface="Meiryo UI" panose="020B0604030504040204" pitchFamily="50" charset="-128"/>
                <a:cs typeface="+mn-cs"/>
              </a:rPr>
              <a:t>※</a:t>
            </a:r>
            <a:r>
              <a:rPr lang="ja-JP" altLang="en-US" sz="2000" b="1" dirty="0">
                <a:latin typeface="Meiryo UI" panose="020B0604030504040204" pitchFamily="50" charset="-128"/>
                <a:ea typeface="Meiryo UI" panose="020B0604030504040204" pitchFamily="50" charset="-128"/>
                <a:cs typeface="+mn-cs"/>
              </a:rPr>
              <a:t>令和２年１０月２２日　大阪府教育庁主催　私立学校向けオンラインセミナー　資料より</a:t>
            </a:r>
          </a:p>
        </p:txBody>
      </p:sp>
      <p:graphicFrame>
        <p:nvGraphicFramePr>
          <p:cNvPr id="10" name="コンテンツ プレースホルダー 4">
            <a:hlinkClick r:id="" action="ppaction://ole?verb=0"/>
          </p:cNvPr>
          <p:cNvGraphicFramePr>
            <a:graphicFrameLocks noGrp="1" noChangeAspect="1"/>
          </p:cNvGraphicFramePr>
          <p:nvPr>
            <p:ph idx="1"/>
            <p:extLst>
              <p:ext uri="{D42A27DB-BD31-4B8C-83A1-F6EECF244321}">
                <p14:modId xmlns:p14="http://schemas.microsoft.com/office/powerpoint/2010/main" val="2725663786"/>
              </p:ext>
            </p:extLst>
          </p:nvPr>
        </p:nvGraphicFramePr>
        <p:xfrm>
          <a:off x="903288" y="781050"/>
          <a:ext cx="10380662" cy="5838825"/>
        </p:xfrm>
        <a:graphic>
          <a:graphicData uri="http://schemas.openxmlformats.org/presentationml/2006/ole">
            <mc:AlternateContent xmlns:mc="http://schemas.openxmlformats.org/markup-compatibility/2006">
              <mc:Choice xmlns:v="urn:schemas-microsoft-com:vml" Requires="v">
                <p:oleObj spid="_x0000_s7245" name="プレゼンテーション" r:id="rId4" imgW="5576356" imgH="3136286" progId="PowerPoint.Show.12">
                  <p:embed/>
                </p:oleObj>
              </mc:Choice>
              <mc:Fallback>
                <p:oleObj name="プレゼンテーション" r:id="rId4" imgW="5576356" imgH="3136286" progId="PowerPoint.Show.12">
                  <p:embed/>
                  <p:pic>
                    <p:nvPicPr>
                      <p:cNvPr id="5" name="コンテンツ プレースホルダー 4">
                        <a:hlinkClick r:id="" action="ppaction://ole?verb=0"/>
                      </p:cNvPr>
                      <p:cNvPicPr/>
                      <p:nvPr/>
                    </p:nvPicPr>
                    <p:blipFill>
                      <a:blip r:embed="rId5"/>
                      <a:stretch>
                        <a:fillRect/>
                      </a:stretch>
                    </p:blipFill>
                    <p:spPr>
                      <a:xfrm>
                        <a:off x="903288" y="781050"/>
                        <a:ext cx="10380662" cy="5838825"/>
                      </a:xfrm>
                      <a:prstGeom prst="rect">
                        <a:avLst/>
                      </a:prstGeom>
                    </p:spPr>
                  </p:pic>
                </p:oleObj>
              </mc:Fallback>
            </mc:AlternateContent>
          </a:graphicData>
        </a:graphic>
      </p:graphicFrame>
      <p:sp>
        <p:nvSpPr>
          <p:cNvPr id="9"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17</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7008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4" name="コンテンツ プレースホルダー 3">
            <a:hlinkClick r:id="" action="ppaction://ole?verb=0"/>
          </p:cNvPr>
          <p:cNvGraphicFramePr>
            <a:graphicFrameLocks noGrp="1" noChangeAspect="1"/>
          </p:cNvGraphicFramePr>
          <p:nvPr>
            <p:ph idx="1"/>
            <p:extLst/>
          </p:nvPr>
        </p:nvGraphicFramePr>
        <p:xfrm>
          <a:off x="904417" y="781200"/>
          <a:ext cx="10383166" cy="5839200"/>
        </p:xfrm>
        <a:graphic>
          <a:graphicData uri="http://schemas.openxmlformats.org/presentationml/2006/ole">
            <mc:AlternateContent xmlns:mc="http://schemas.openxmlformats.org/markup-compatibility/2006">
              <mc:Choice xmlns:v="urn:schemas-microsoft-com:vml" Requires="v">
                <p:oleObj spid="_x0000_s2170" name="プレゼンテーション" r:id="rId4" imgW="6094610" imgH="3427323" progId="PowerPoint.Show.12">
                  <p:embed/>
                </p:oleObj>
              </mc:Choice>
              <mc:Fallback>
                <p:oleObj name="プレゼンテーション" r:id="rId4" imgW="6094610" imgH="3427323" progId="PowerPoint.Show.12">
                  <p:embed/>
                  <p:pic>
                    <p:nvPicPr>
                      <p:cNvPr id="4" name="コンテンツ プレースホルダー 3">
                        <a:hlinkClick r:id="" action="ppaction://ole?verb=0"/>
                      </p:cNvPr>
                      <p:cNvPicPr/>
                      <p:nvPr/>
                    </p:nvPicPr>
                    <p:blipFill>
                      <a:blip r:embed="rId5"/>
                      <a:stretch>
                        <a:fillRect/>
                      </a:stretch>
                    </p:blipFill>
                    <p:spPr>
                      <a:xfrm>
                        <a:off x="904417" y="781200"/>
                        <a:ext cx="10383166" cy="5839200"/>
                      </a:xfrm>
                      <a:prstGeom prst="rect">
                        <a:avLst/>
                      </a:prstGeom>
                    </p:spPr>
                  </p:pic>
                </p:oleObj>
              </mc:Fallback>
            </mc:AlternateContent>
          </a:graphicData>
        </a:graphic>
      </p:graphicFrame>
      <p:sp>
        <p:nvSpPr>
          <p:cNvPr id="3" name="テキスト ボックス 2"/>
          <p:cNvSpPr txBox="1"/>
          <p:nvPr/>
        </p:nvSpPr>
        <p:spPr>
          <a:xfrm>
            <a:off x="3999271" y="781200"/>
            <a:ext cx="4193458" cy="400110"/>
          </a:xfrm>
          <a:prstGeom prst="rect">
            <a:avLst/>
          </a:prstGeom>
          <a:noFill/>
        </p:spPr>
        <p:txBody>
          <a:bodyPr wrap="square" rtlCol="0">
            <a:spAutoFit/>
          </a:bodyPr>
          <a:lstStyle/>
          <a:p>
            <a:pPr algn="ctr"/>
            <a:r>
              <a:rPr kumimoji="1" lang="ja-JP" altLang="en-US" sz="2000" b="1" cap="all" dirty="0">
                <a:solidFill>
                  <a:schemeClr val="accent5">
                    <a:lumMod val="50000"/>
                  </a:schemeClr>
                </a:solidFill>
                <a:latin typeface="Meiryo UI" panose="020B0604030504040204" pitchFamily="50" charset="-128"/>
                <a:ea typeface="Meiryo UI" panose="020B0604030504040204" pitchFamily="50" charset="-128"/>
              </a:rPr>
              <a:t>事前準備しておくといいもの</a:t>
            </a:r>
          </a:p>
        </p:txBody>
      </p:sp>
      <p:sp>
        <p:nvSpPr>
          <p:cNvPr id="7" name="タイトル 3"/>
          <p:cNvSpPr txBox="1">
            <a:spLocks/>
          </p:cNvSpPr>
          <p:nvPr/>
        </p:nvSpPr>
        <p:spPr>
          <a:xfrm>
            <a:off x="0" y="1"/>
            <a:ext cx="12192000" cy="6046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n-cs"/>
              </a:rPr>
              <a:t>参考資料＞</a:t>
            </a:r>
            <a:r>
              <a:rPr lang="en-US" altLang="ja-JP" sz="2000" b="1" dirty="0" smtClean="0">
                <a:latin typeface="Meiryo UI" panose="020B0604030504040204" pitchFamily="50" charset="-128"/>
                <a:ea typeface="Meiryo UI" panose="020B0604030504040204" pitchFamily="50" charset="-128"/>
                <a:cs typeface="+mn-cs"/>
              </a:rPr>
              <a:t>※</a:t>
            </a:r>
            <a:r>
              <a:rPr lang="ja-JP" altLang="en-US" sz="2000" b="1" dirty="0" smtClean="0">
                <a:latin typeface="Meiryo UI" panose="020B0604030504040204" pitchFamily="50" charset="-128"/>
                <a:ea typeface="Meiryo UI" panose="020B0604030504040204" pitchFamily="50" charset="-128"/>
                <a:cs typeface="+mn-cs"/>
              </a:rPr>
              <a:t>令和２年１０月２２日　大阪府教育庁主催　私立学校向けオンラインセミナー　資料より</a:t>
            </a:r>
            <a:endParaRPr lang="ja-JP" altLang="en-US" sz="2000" b="1" dirty="0">
              <a:latin typeface="Meiryo UI" panose="020B0604030504040204" pitchFamily="50" charset="-128"/>
              <a:ea typeface="Meiryo UI" panose="020B0604030504040204" pitchFamily="50" charset="-128"/>
              <a:cs typeface="+mn-cs"/>
            </a:endParaRPr>
          </a:p>
        </p:txBody>
      </p:sp>
      <p:sp>
        <p:nvSpPr>
          <p:cNvPr id="10"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18</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8863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449529" y="148066"/>
            <a:ext cx="1305233" cy="633598"/>
          </a:xfrm>
        </p:spPr>
        <p:txBody>
          <a:bodyPr>
            <a:normAutofit fontScale="90000"/>
          </a:bodyPr>
          <a:lstStyle/>
          <a:p>
            <a:pPr>
              <a:lnSpc>
                <a:spcPct val="150000"/>
              </a:lnSpc>
            </a:pPr>
            <a:r>
              <a:rPr lang="ja-JP" altLang="en-US" b="1" dirty="0">
                <a:solidFill>
                  <a:schemeClr val="accent2">
                    <a:lumMod val="50000"/>
                  </a:schemeClr>
                </a:solidFill>
                <a:latin typeface="Meiryo UI" panose="020B0604030504040204" pitchFamily="50" charset="-128"/>
                <a:ea typeface="Meiryo UI" panose="020B0604030504040204" pitchFamily="50" charset="-128"/>
              </a:rPr>
              <a:t>目次</a:t>
            </a:r>
            <a:endParaRPr kumimoji="1" lang="ja-JP" altLang="en-US" sz="2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6" name="コンテンツ プレースホルダー 3"/>
          <p:cNvSpPr>
            <a:spLocks noGrp="1"/>
          </p:cNvSpPr>
          <p:nvPr>
            <p:ph idx="1"/>
          </p:nvPr>
        </p:nvSpPr>
        <p:spPr>
          <a:xfrm>
            <a:off x="1216278" y="862757"/>
            <a:ext cx="9771734" cy="5630118"/>
          </a:xfrm>
          <a:blipFill>
            <a:blip r:embed="rId3"/>
            <a:tile tx="0" ty="0" sx="100000" sy="100000" flip="none" algn="tl"/>
          </a:blipFill>
          <a:ln w="28575">
            <a:solidFill>
              <a:schemeClr val="tx1"/>
            </a:solidFill>
            <a:prstDash val="dash"/>
          </a:ln>
        </p:spPr>
        <p:txBody>
          <a:bodyPr wrap="none">
            <a:normAutofit fontScale="92500" lnSpcReduction="10000"/>
          </a:bodyPr>
          <a:lstStyle/>
          <a:p>
            <a:pPr marL="0" indent="0">
              <a:buNone/>
            </a:pP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　　・・・・・ｐ２</a:t>
            </a:r>
            <a:endParaRPr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◇学校から私学課に寄せられた陽性者の報告件数</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2020.7</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から</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2021.1</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まで）</a:t>
            </a:r>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・・・・・ｐ３</a:t>
            </a:r>
            <a:endParaRPr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◇学校での感染拡大が推定されるエピソード　　・・・・・ｐ４</a:t>
            </a:r>
            <a:endParaRPr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sz="2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1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エピソード</a:t>
            </a:r>
            <a:r>
              <a:rPr lang="ja-JP" altLang="en-US" sz="21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幼稚園　</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・・・・・ｐ５</a:t>
            </a:r>
            <a:endParaRPr lang="en-US" altLang="ja-JP"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sz="2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1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・エピソード②</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小学校</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・中学校・高等学校・中等教育</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学校　</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・・・・・ｐ６～８</a:t>
            </a:r>
            <a:endParaRPr lang="en-US" altLang="ja-JP"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sz="2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1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・エピソード③</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専修</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学校・各種</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学校　</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・・・・・ｐ９</a:t>
            </a:r>
            <a:endParaRPr lang="en-US" altLang="ja-JP"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sz="2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1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・エピソード④</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教職員</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での複数感染の</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事例　</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・・・・・ｐ１０</a:t>
            </a:r>
            <a:endParaRPr lang="en-US" altLang="ja-JP"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◇まとめ　　・・・・・</a:t>
            </a:r>
            <a:r>
              <a:rPr lang="ja-JP" altLang="en-US" sz="21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ｐ１１～１２</a:t>
            </a:r>
            <a:endParaRPr lang="en-US" altLang="ja-JP"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◇私学課からのお願い　　・・・・・</a:t>
            </a:r>
            <a:r>
              <a:rPr lang="ja-JP" altLang="en-US" sz="21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ｐ１３</a:t>
            </a:r>
            <a:endParaRPr lang="en-US" altLang="ja-JP"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◇クラスターが発生した学校におけるその後の取組みについて①②　　・・・・・</a:t>
            </a:r>
            <a:r>
              <a:rPr lang="ja-JP" altLang="en-US" sz="21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ｐ１４～１５</a:t>
            </a:r>
            <a:endParaRPr lang="en-US" altLang="ja-JP"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◇参考資料</a:t>
            </a:r>
            <a:endParaRPr lang="en-US" altLang="ja-JP" sz="2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buNone/>
            </a:pP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＜参考資料＞</a:t>
            </a:r>
            <a:r>
              <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令和２年１０月２２日　大阪府教育庁主催　私立学校向けオンラインセミナー　資料より　・・・・・</a:t>
            </a:r>
            <a:r>
              <a:rPr lang="ja-JP" altLang="en-US" sz="15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ｐ１７～２０</a:t>
            </a:r>
            <a:endParaRPr lang="ja-JP" altLang="en-US" sz="15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0570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2000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6" name="コンテンツ プレースホルダー 5">
            <a:hlinkClick r:id="" action="ppaction://ole?verb=0"/>
          </p:cNvPr>
          <p:cNvGraphicFramePr>
            <a:graphicFrameLocks noGrp="1" noChangeAspect="1"/>
          </p:cNvGraphicFramePr>
          <p:nvPr>
            <p:ph idx="1"/>
            <p:extLst/>
          </p:nvPr>
        </p:nvGraphicFramePr>
        <p:xfrm>
          <a:off x="904875" y="781050"/>
          <a:ext cx="10380663" cy="5837238"/>
        </p:xfrm>
        <a:graphic>
          <a:graphicData uri="http://schemas.openxmlformats.org/presentationml/2006/ole">
            <mc:AlternateContent xmlns:mc="http://schemas.openxmlformats.org/markup-compatibility/2006">
              <mc:Choice xmlns:v="urn:schemas-microsoft-com:vml" Requires="v">
                <p:oleObj spid="_x0000_s6222" name="プレゼンテーション" r:id="rId4" imgW="5109892" imgH="2872591" progId="PowerPoint.Show.12">
                  <p:embed/>
                </p:oleObj>
              </mc:Choice>
              <mc:Fallback>
                <p:oleObj name="プレゼンテーション" r:id="rId4" imgW="5109892" imgH="2872591" progId="PowerPoint.Show.12">
                  <p:embed/>
                  <p:pic>
                    <p:nvPicPr>
                      <p:cNvPr id="6" name="コンテンツ プレースホルダー 5">
                        <a:hlinkClick r:id="" action="ppaction://ole?verb=0"/>
                      </p:cNvPr>
                      <p:cNvPicPr/>
                      <p:nvPr/>
                    </p:nvPicPr>
                    <p:blipFill>
                      <a:blip r:embed="rId5"/>
                      <a:stretch>
                        <a:fillRect/>
                      </a:stretch>
                    </p:blipFill>
                    <p:spPr>
                      <a:xfrm>
                        <a:off x="904875" y="781050"/>
                        <a:ext cx="10380663" cy="5837238"/>
                      </a:xfrm>
                      <a:prstGeom prst="rect">
                        <a:avLst/>
                      </a:prstGeom>
                    </p:spPr>
                  </p:pic>
                </p:oleObj>
              </mc:Fallback>
            </mc:AlternateContent>
          </a:graphicData>
        </a:graphic>
      </p:graphicFrame>
      <p:sp>
        <p:nvSpPr>
          <p:cNvPr id="5" name="タイトル 3"/>
          <p:cNvSpPr>
            <a:spLocks noGrp="1"/>
          </p:cNvSpPr>
          <p:nvPr>
            <p:ph type="title"/>
          </p:nvPr>
        </p:nvSpPr>
        <p:spPr>
          <a:xfrm>
            <a:off x="1" y="0"/>
            <a:ext cx="12191999" cy="604800"/>
          </a:xfrm>
        </p:spPr>
        <p:txBody>
          <a:bodyPr>
            <a:normAutofit/>
          </a:bodyPr>
          <a:lstStyle/>
          <a:p>
            <a:r>
              <a:rPr lang="ja-JP" altLang="en-US" sz="2000" b="1" dirty="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n-cs"/>
              </a:rPr>
              <a:t>参考</a:t>
            </a:r>
            <a:r>
              <a:rPr lang="ja-JP" altLang="en-US" sz="2000" b="1" dirty="0">
                <a:latin typeface="Meiryo UI" panose="020B0604030504040204" pitchFamily="50" charset="-128"/>
                <a:ea typeface="Meiryo UI" panose="020B0604030504040204" pitchFamily="50" charset="-128"/>
                <a:cs typeface="+mn-cs"/>
              </a:rPr>
              <a:t>資料＞</a:t>
            </a:r>
            <a:r>
              <a:rPr lang="en-US" altLang="ja-JP" sz="2000" b="1" dirty="0">
                <a:latin typeface="Meiryo UI" panose="020B0604030504040204" pitchFamily="50" charset="-128"/>
                <a:ea typeface="Meiryo UI" panose="020B0604030504040204" pitchFamily="50" charset="-128"/>
                <a:cs typeface="+mn-cs"/>
              </a:rPr>
              <a:t>※</a:t>
            </a:r>
            <a:r>
              <a:rPr lang="ja-JP" altLang="en-US" sz="2000" b="1" dirty="0">
                <a:latin typeface="Meiryo UI" panose="020B0604030504040204" pitchFamily="50" charset="-128"/>
                <a:ea typeface="Meiryo UI" panose="020B0604030504040204" pitchFamily="50" charset="-128"/>
                <a:cs typeface="+mn-cs"/>
              </a:rPr>
              <a:t>令和２年１０月２２日　大阪府教育庁主催　私立学校向けオンラインセミナー　資料より</a:t>
            </a:r>
          </a:p>
        </p:txBody>
      </p:sp>
      <p:sp>
        <p:nvSpPr>
          <p:cNvPr id="9"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19</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2983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4" name="コンテンツ プレースホルダー 3">
            <a:hlinkClick r:id="" action="ppaction://ole?verb=0"/>
          </p:cNvPr>
          <p:cNvGraphicFramePr>
            <a:graphicFrameLocks noGrp="1" noChangeAspect="1"/>
          </p:cNvGraphicFramePr>
          <p:nvPr>
            <p:ph idx="1"/>
            <p:extLst/>
          </p:nvPr>
        </p:nvGraphicFramePr>
        <p:xfrm>
          <a:off x="903600" y="781200"/>
          <a:ext cx="10383166" cy="5839200"/>
        </p:xfrm>
        <a:graphic>
          <a:graphicData uri="http://schemas.openxmlformats.org/presentationml/2006/ole">
            <mc:AlternateContent xmlns:mc="http://schemas.openxmlformats.org/markup-compatibility/2006">
              <mc:Choice xmlns:v="urn:schemas-microsoft-com:vml" Requires="v">
                <p:oleObj spid="_x0000_s4217" name="プレゼンテーション" r:id="rId4" imgW="6094610" imgH="3427323" progId="PowerPoint.Show.12">
                  <p:embed/>
                </p:oleObj>
              </mc:Choice>
              <mc:Fallback>
                <p:oleObj name="プレゼンテーション" r:id="rId4" imgW="6094610" imgH="3427323" progId="PowerPoint.Show.12">
                  <p:embed/>
                  <p:pic>
                    <p:nvPicPr>
                      <p:cNvPr id="4" name="コンテンツ プレースホルダー 3">
                        <a:hlinkClick r:id="" action="ppaction://ole?verb=0"/>
                      </p:cNvPr>
                      <p:cNvPicPr/>
                      <p:nvPr/>
                    </p:nvPicPr>
                    <p:blipFill>
                      <a:blip r:embed="rId5"/>
                      <a:stretch>
                        <a:fillRect/>
                      </a:stretch>
                    </p:blipFill>
                    <p:spPr>
                      <a:xfrm>
                        <a:off x="903600" y="781200"/>
                        <a:ext cx="10383166" cy="5839200"/>
                      </a:xfrm>
                      <a:prstGeom prst="rect">
                        <a:avLst/>
                      </a:prstGeom>
                    </p:spPr>
                  </p:pic>
                </p:oleObj>
              </mc:Fallback>
            </mc:AlternateContent>
          </a:graphicData>
        </a:graphic>
      </p:graphicFrame>
      <p:sp>
        <p:nvSpPr>
          <p:cNvPr id="7" name="タイトル 3"/>
          <p:cNvSpPr txBox="1">
            <a:spLocks/>
          </p:cNvSpPr>
          <p:nvPr/>
        </p:nvSpPr>
        <p:spPr>
          <a:xfrm>
            <a:off x="0" y="1"/>
            <a:ext cx="12192000" cy="6046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2000" b="1" smtClean="0">
                <a:latin typeface="Meiryo UI" panose="020B0604030504040204" pitchFamily="50" charset="-128"/>
                <a:ea typeface="Meiryo UI" panose="020B0604030504040204" pitchFamily="50" charset="-128"/>
              </a:rPr>
              <a:t>＜</a:t>
            </a:r>
            <a:r>
              <a:rPr lang="ja-JP" altLang="en-US" sz="2000" b="1" smtClean="0">
                <a:latin typeface="Meiryo UI" panose="020B0604030504040204" pitchFamily="50" charset="-128"/>
                <a:ea typeface="Meiryo UI" panose="020B0604030504040204" pitchFamily="50" charset="-128"/>
                <a:cs typeface="+mn-cs"/>
              </a:rPr>
              <a:t>参考資料＞</a:t>
            </a:r>
            <a:r>
              <a:rPr lang="en-US" altLang="ja-JP" sz="2000" b="1" smtClean="0">
                <a:latin typeface="Meiryo UI" panose="020B0604030504040204" pitchFamily="50" charset="-128"/>
                <a:ea typeface="Meiryo UI" panose="020B0604030504040204" pitchFamily="50" charset="-128"/>
                <a:cs typeface="+mn-cs"/>
              </a:rPr>
              <a:t>※</a:t>
            </a:r>
            <a:r>
              <a:rPr lang="ja-JP" altLang="en-US" sz="2000" b="1" smtClean="0">
                <a:latin typeface="Meiryo UI" panose="020B0604030504040204" pitchFamily="50" charset="-128"/>
                <a:ea typeface="Meiryo UI" panose="020B0604030504040204" pitchFamily="50" charset="-128"/>
                <a:cs typeface="+mn-cs"/>
              </a:rPr>
              <a:t>令和２年１０月２２日　大阪府教育庁主催　私立学校向けオンラインセミナー　資料より</a:t>
            </a:r>
            <a:endParaRPr lang="ja-JP" altLang="en-US" sz="2000" b="1" dirty="0">
              <a:latin typeface="Meiryo UI" panose="020B0604030504040204" pitchFamily="50" charset="-128"/>
              <a:ea typeface="Meiryo UI" panose="020B0604030504040204" pitchFamily="50" charset="-128"/>
              <a:cs typeface="+mn-cs"/>
            </a:endParaRPr>
          </a:p>
        </p:txBody>
      </p:sp>
      <p:sp>
        <p:nvSpPr>
          <p:cNvPr id="9"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20</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7185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タイトル 1"/>
          <p:cNvSpPr>
            <a:spLocks noGrp="1"/>
          </p:cNvSpPr>
          <p:nvPr>
            <p:ph type="title"/>
          </p:nvPr>
        </p:nvSpPr>
        <p:spPr>
          <a:xfrm>
            <a:off x="5319742" y="342019"/>
            <a:ext cx="1704916" cy="542883"/>
          </a:xfrm>
        </p:spPr>
        <p:txBody>
          <a:bodyPr>
            <a:normAutofit/>
          </a:bodyPr>
          <a:lstStyle/>
          <a:p>
            <a:r>
              <a:rPr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はじめに</a:t>
            </a:r>
            <a:endParaRPr kumimoji="1" lang="ja-JP" altLang="en-US" sz="32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6" name="コンテンツ プレースホルダー 2"/>
          <p:cNvSpPr>
            <a:spLocks noGrp="1"/>
          </p:cNvSpPr>
          <p:nvPr>
            <p:ph idx="1"/>
          </p:nvPr>
        </p:nvSpPr>
        <p:spPr>
          <a:xfrm>
            <a:off x="781665" y="988142"/>
            <a:ext cx="10781070" cy="5692877"/>
          </a:xfrm>
        </p:spPr>
        <p:txBody>
          <a:bodyPr>
            <a:noAutofit/>
          </a:bodyPr>
          <a:lstStyle/>
          <a:p>
            <a:pPr>
              <a:lnSpc>
                <a:spcPct val="100000"/>
              </a:lnSpc>
              <a:spcBef>
                <a:spcPts val="1200"/>
              </a:spcBef>
              <a:buFont typeface="Wingdings" panose="05000000000000000000" pitchFamily="2" charset="2"/>
              <a:buChar char="Ø"/>
            </a:pPr>
            <a:r>
              <a:rPr lang="ja-JP" altLang="en-US" b="1" dirty="0" smtClean="0">
                <a:latin typeface="Meiryo UI" panose="020B0604030504040204" pitchFamily="50" charset="-128"/>
                <a:ea typeface="Meiryo UI" panose="020B0604030504040204" pitchFamily="50" charset="-128"/>
              </a:rPr>
              <a:t>大阪府内の各私立学校・園の皆様には、日頃より私学課</a:t>
            </a:r>
            <a:r>
              <a:rPr lang="ja-JP" altLang="en-US" b="1" dirty="0">
                <a:latin typeface="Meiryo UI" panose="020B0604030504040204" pitchFamily="50" charset="-128"/>
                <a:ea typeface="Meiryo UI" panose="020B0604030504040204" pitchFamily="50" charset="-128"/>
              </a:rPr>
              <a:t>へ</a:t>
            </a:r>
            <a:r>
              <a:rPr lang="ja-JP" altLang="en-US" b="1" dirty="0" smtClean="0">
                <a:latin typeface="Meiryo UI" panose="020B0604030504040204" pitchFamily="50" charset="-128"/>
                <a:ea typeface="Meiryo UI" panose="020B0604030504040204" pitchFamily="50" charset="-128"/>
              </a:rPr>
              <a:t>新型コロナウイルスに関する報告をいただき、ありがとうございます。</a:t>
            </a:r>
            <a:endParaRPr lang="en-US" altLang="ja-JP" b="1" dirty="0" smtClean="0">
              <a:latin typeface="Meiryo UI" panose="020B0604030504040204" pitchFamily="50" charset="-128"/>
              <a:ea typeface="Meiryo UI" panose="020B0604030504040204" pitchFamily="50" charset="-128"/>
            </a:endParaRPr>
          </a:p>
          <a:p>
            <a:pPr>
              <a:lnSpc>
                <a:spcPct val="100000"/>
              </a:lnSpc>
              <a:spcBef>
                <a:spcPts val="1200"/>
              </a:spcBef>
              <a:buFont typeface="Wingdings" panose="05000000000000000000" pitchFamily="2" charset="2"/>
              <a:buChar char="Ø"/>
            </a:pPr>
            <a:r>
              <a:rPr lang="ja-JP" altLang="en-US" b="1" dirty="0" smtClean="0">
                <a:latin typeface="Meiryo UI" panose="020B0604030504040204" pitchFamily="50" charset="-128"/>
                <a:ea typeface="Meiryo UI" panose="020B0604030504040204" pitchFamily="50" charset="-128"/>
              </a:rPr>
              <a:t>本事例集は、令和２年６月の学校再開以後、各学校・園から私学課に寄せられた報告内容に基づき作成しました。</a:t>
            </a:r>
            <a:endParaRPr lang="en-US" altLang="ja-JP" b="1" dirty="0" smtClean="0">
              <a:latin typeface="Meiryo UI" panose="020B0604030504040204" pitchFamily="50" charset="-128"/>
              <a:ea typeface="Meiryo UI" panose="020B0604030504040204" pitchFamily="50" charset="-128"/>
            </a:endParaRPr>
          </a:p>
          <a:p>
            <a:pPr>
              <a:lnSpc>
                <a:spcPct val="100000"/>
              </a:lnSpc>
              <a:spcBef>
                <a:spcPts val="1200"/>
              </a:spcBef>
              <a:buFont typeface="Wingdings" panose="05000000000000000000" pitchFamily="2" charset="2"/>
              <a:buChar char="Ø"/>
            </a:pPr>
            <a:r>
              <a:rPr lang="ja-JP" altLang="en-US" b="1" dirty="0" smtClean="0">
                <a:latin typeface="Meiryo UI" panose="020B0604030504040204" pitchFamily="50" charset="-128"/>
                <a:ea typeface="Meiryo UI" panose="020B0604030504040204" pitchFamily="50" charset="-128"/>
              </a:rPr>
              <a:t>学校からの報告によると、生徒、教職員とも、家庭内感染（家族の陽性者の濃厚接触者と特定され、検査の上、陽性と判明したケース）が大半ではありましたが、疫学調査の結果、学級や部活動など、学校で多数の濃厚接触者が特定されたり、その結果、複数の陽性者が判明した事例、さらにはクラスターと判断された事例も少なからずありました。</a:t>
            </a:r>
            <a:endParaRPr lang="en-US" altLang="ja-JP" b="1" dirty="0" smtClean="0">
              <a:latin typeface="Meiryo UI" panose="020B0604030504040204" pitchFamily="50" charset="-128"/>
              <a:ea typeface="Meiryo UI" panose="020B0604030504040204" pitchFamily="50" charset="-128"/>
            </a:endParaRPr>
          </a:p>
          <a:p>
            <a:pPr>
              <a:lnSpc>
                <a:spcPct val="100000"/>
              </a:lnSpc>
              <a:spcBef>
                <a:spcPts val="1200"/>
              </a:spcBef>
              <a:buFont typeface="Wingdings" panose="05000000000000000000" pitchFamily="2" charset="2"/>
              <a:buChar char="Ø"/>
            </a:pPr>
            <a:r>
              <a:rPr lang="ja-JP" altLang="en-US" b="1" dirty="0" smtClean="0">
                <a:latin typeface="Meiryo UI" panose="020B0604030504040204" pitchFamily="50" charset="-128"/>
                <a:ea typeface="Meiryo UI" panose="020B0604030504040204" pitchFamily="50" charset="-128"/>
              </a:rPr>
              <a:t>本事例集に掲載したエピソードについては、私学課に寄せられた報告事例のうち、陽性者が複数発生した事例や、保健所からクラスターと判断されたものから、リスク要因となった可能性のある事柄を抜粋し、整理したものです。</a:t>
            </a:r>
            <a:endParaRPr lang="en-US" altLang="ja-JP" b="1" dirty="0" smtClean="0">
              <a:latin typeface="Meiryo UI" panose="020B0604030504040204" pitchFamily="50" charset="-128"/>
              <a:ea typeface="Meiryo UI" panose="020B0604030504040204" pitchFamily="50" charset="-128"/>
            </a:endParaRPr>
          </a:p>
          <a:p>
            <a:pPr>
              <a:lnSpc>
                <a:spcPct val="100000"/>
              </a:lnSpc>
              <a:spcBef>
                <a:spcPts val="1200"/>
              </a:spcBef>
              <a:buFont typeface="Wingdings" panose="05000000000000000000" pitchFamily="2" charset="2"/>
              <a:buChar char="Ø"/>
            </a:pPr>
            <a:r>
              <a:rPr lang="ja-JP" altLang="en-US" b="1" dirty="0" smtClean="0">
                <a:latin typeface="Meiryo UI" panose="020B0604030504040204" pitchFamily="50" charset="-128"/>
                <a:ea typeface="Meiryo UI" panose="020B0604030504040204" pitchFamily="50" charset="-128"/>
              </a:rPr>
              <a:t>学校内での感染拡大は、休校等の対応で教育活動が停止するなど、児童生徒等への教育に大きな影響が生じます。また、疫学調査への協力、消毒や生徒・保護者との連絡調整など、学校関係者の負担も過大となります。このため、クラスター発生予防を含め、学校での感染拡大防止に取り組むために何に注意すべきか十分な理解を深めることができるよう、参考となる情報をまとめました。</a:t>
            </a:r>
            <a:endParaRPr lang="en-US" altLang="ja-JP" b="1" dirty="0">
              <a:latin typeface="Meiryo UI" panose="020B0604030504040204" pitchFamily="50" charset="-128"/>
              <a:ea typeface="Meiryo UI" panose="020B0604030504040204" pitchFamily="50" charset="-128"/>
            </a:endParaRPr>
          </a:p>
          <a:p>
            <a:pPr>
              <a:lnSpc>
                <a:spcPct val="100000"/>
              </a:lnSpc>
              <a:spcBef>
                <a:spcPts val="1200"/>
              </a:spcBef>
              <a:buFont typeface="Wingdings" panose="05000000000000000000" pitchFamily="2" charset="2"/>
              <a:buChar char="Ø"/>
            </a:pPr>
            <a:r>
              <a:rPr lang="ja-JP" altLang="en-US" b="1" dirty="0" smtClean="0">
                <a:latin typeface="Meiryo UI" panose="020B0604030504040204" pitchFamily="50" charset="-128"/>
                <a:ea typeface="Meiryo UI" panose="020B0604030504040204" pitchFamily="50" charset="-128"/>
              </a:rPr>
              <a:t>各種ガイドラインを踏まえた感染対策を講じていただく上での参考として、ご活用ください。</a:t>
            </a:r>
            <a:endParaRPr lang="en-US" altLang="ja-JP" b="1" dirty="0">
              <a:latin typeface="Meiryo UI" panose="020B0604030504040204" pitchFamily="50" charset="-128"/>
              <a:ea typeface="Meiryo UI" panose="020B0604030504040204" pitchFamily="50" charset="-128"/>
            </a:endParaRPr>
          </a:p>
        </p:txBody>
      </p:sp>
      <p:sp>
        <p:nvSpPr>
          <p:cNvPr id="8"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2</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3887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041628" y="45843"/>
            <a:ext cx="8501668" cy="1485182"/>
          </a:xfrm>
        </p:spPr>
        <p:txBody>
          <a:bodyPr>
            <a:normAutofit fontScale="90000"/>
          </a:bodyPr>
          <a:lstStyle/>
          <a:p>
            <a:pPr>
              <a:lnSpc>
                <a:spcPct val="150000"/>
              </a:lnSpc>
            </a:pPr>
            <a:r>
              <a:rPr kumimoji="1" lang="ja-JP" altLang="en-US" b="1" dirty="0" smtClean="0">
                <a:solidFill>
                  <a:schemeClr val="accent2">
                    <a:lumMod val="50000"/>
                  </a:schemeClr>
                </a:solidFill>
                <a:latin typeface="Meiryo UI" panose="020B0604030504040204" pitchFamily="50" charset="-128"/>
                <a:ea typeface="Meiryo UI" panose="020B0604030504040204" pitchFamily="50" charset="-128"/>
              </a:rPr>
              <a:t>　</a:t>
            </a:r>
            <a:r>
              <a:rPr lang="ja-JP" altLang="en-US" b="1" dirty="0">
                <a:solidFill>
                  <a:schemeClr val="accent2">
                    <a:lumMod val="50000"/>
                  </a:schemeClr>
                </a:solidFill>
                <a:latin typeface="Meiryo UI" panose="020B0604030504040204" pitchFamily="50" charset="-128"/>
                <a:ea typeface="Meiryo UI" panose="020B0604030504040204" pitchFamily="50" charset="-128"/>
              </a:rPr>
              <a:t>学校から私</a:t>
            </a:r>
            <a:r>
              <a:rPr kumimoji="1" lang="ja-JP" altLang="en-US" b="1" dirty="0" smtClean="0">
                <a:solidFill>
                  <a:schemeClr val="accent2">
                    <a:lumMod val="50000"/>
                  </a:schemeClr>
                </a:solidFill>
                <a:latin typeface="Meiryo UI" panose="020B0604030504040204" pitchFamily="50" charset="-128"/>
                <a:ea typeface="Meiryo UI" panose="020B0604030504040204" pitchFamily="50" charset="-128"/>
              </a:rPr>
              <a:t>学課に寄せられた陽性者の報告数</a:t>
            </a:r>
            <a:r>
              <a:rPr kumimoji="1" lang="en-US" altLang="ja-JP" b="1" dirty="0" smtClean="0">
                <a:solidFill>
                  <a:schemeClr val="accent2">
                    <a:lumMod val="50000"/>
                  </a:schemeClr>
                </a:solidFill>
                <a:latin typeface="Meiryo UI" panose="020B0604030504040204" pitchFamily="50" charset="-128"/>
                <a:ea typeface="Meiryo UI" panose="020B0604030504040204" pitchFamily="50" charset="-128"/>
              </a:rPr>
              <a:t/>
            </a:r>
            <a:br>
              <a:rPr kumimoji="1" lang="en-US" altLang="ja-JP" b="1" dirty="0" smtClean="0">
                <a:solidFill>
                  <a:schemeClr val="accent2">
                    <a:lumMod val="50000"/>
                  </a:schemeClr>
                </a:solidFill>
                <a:latin typeface="Meiryo UI" panose="020B0604030504040204" pitchFamily="50" charset="-128"/>
                <a:ea typeface="Meiryo UI" panose="020B0604030504040204" pitchFamily="50" charset="-128"/>
              </a:rPr>
            </a:br>
            <a:r>
              <a:rPr kumimoji="1" lang="ja-JP" altLang="en-US" sz="2400" b="1" dirty="0" smtClean="0">
                <a:solidFill>
                  <a:schemeClr val="accent2">
                    <a:lumMod val="50000"/>
                  </a:schemeClr>
                </a:solidFill>
                <a:latin typeface="Meiryo UI" panose="020B0604030504040204" pitchFamily="50" charset="-128"/>
                <a:ea typeface="Meiryo UI" panose="020B0604030504040204" pitchFamily="50" charset="-128"/>
              </a:rPr>
              <a:t>（</a:t>
            </a:r>
            <a:r>
              <a:rPr lang="en-US" altLang="ja-JP" sz="2400" b="1" dirty="0" smtClean="0">
                <a:solidFill>
                  <a:schemeClr val="accent2">
                    <a:lumMod val="50000"/>
                  </a:schemeClr>
                </a:solidFill>
                <a:latin typeface="Meiryo UI" panose="020B0604030504040204" pitchFamily="50" charset="-128"/>
                <a:ea typeface="Meiryo UI" panose="020B0604030504040204" pitchFamily="50" charset="-128"/>
              </a:rPr>
              <a:t>2020</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年</a:t>
            </a:r>
            <a:r>
              <a:rPr lang="en-US" altLang="ja-JP" sz="2400" b="1" dirty="0" smtClean="0">
                <a:solidFill>
                  <a:schemeClr val="accent2">
                    <a:lumMod val="50000"/>
                  </a:schemeClr>
                </a:solidFill>
                <a:latin typeface="Meiryo UI" panose="020B0604030504040204" pitchFamily="50" charset="-128"/>
                <a:ea typeface="Meiryo UI" panose="020B0604030504040204" pitchFamily="50" charset="-128"/>
              </a:rPr>
              <a:t>7</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月から</a:t>
            </a:r>
            <a:r>
              <a:rPr lang="en-US" altLang="ja-JP" sz="2400" b="1" dirty="0" smtClean="0">
                <a:solidFill>
                  <a:schemeClr val="accent2">
                    <a:lumMod val="50000"/>
                  </a:schemeClr>
                </a:solidFill>
                <a:latin typeface="Meiryo UI" panose="020B0604030504040204" pitchFamily="50" charset="-128"/>
                <a:ea typeface="Meiryo UI" panose="020B0604030504040204" pitchFamily="50" charset="-128"/>
              </a:rPr>
              <a:t>2021</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年</a:t>
            </a:r>
            <a:r>
              <a:rPr lang="en-US" altLang="ja-JP" sz="2400" b="1" dirty="0" smtClean="0">
                <a:solidFill>
                  <a:schemeClr val="accent2">
                    <a:lumMod val="50000"/>
                  </a:schemeClr>
                </a:solidFill>
                <a:latin typeface="Meiryo UI" panose="020B0604030504040204" pitchFamily="50" charset="-128"/>
                <a:ea typeface="Meiryo UI" panose="020B0604030504040204" pitchFamily="50" charset="-128"/>
              </a:rPr>
              <a:t>1</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月まで）</a:t>
            </a:r>
            <a:endParaRPr kumimoji="1" lang="ja-JP" altLang="en-US" sz="2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0" y="1235044"/>
            <a:ext cx="389455" cy="3982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人</a:t>
            </a:r>
            <a:endParaRPr kumimoji="1" lang="ja-JP" altLang="en-US" sz="1800" b="0" i="0" u="none" strike="noStrike" kern="1200" cap="all"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7978877" y="1822551"/>
            <a:ext cx="1508083" cy="3883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all" spc="0" normalizeH="0" baseline="0" noProof="0" dirty="0" smtClean="0">
                <a:ln>
                  <a:noFill/>
                </a:ln>
                <a:effectLst/>
                <a:uLnTx/>
                <a:uFillTx/>
                <a:latin typeface="Meiryo UI" panose="020B0604030504040204" pitchFamily="50" charset="-128"/>
                <a:ea typeface="Meiryo UI" panose="020B0604030504040204" pitchFamily="50" charset="-128"/>
                <a:cs typeface="+mj-cs"/>
              </a:rPr>
              <a:t>陽性者数</a:t>
            </a:r>
            <a:endParaRPr kumimoji="1" lang="ja-JP" altLang="en-US" sz="2400" b="0"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endParaRPr>
          </a:p>
        </p:txBody>
      </p:sp>
      <p:sp>
        <p:nvSpPr>
          <p:cNvPr id="12" name="タイトル 1"/>
          <p:cNvSpPr txBox="1">
            <a:spLocks/>
          </p:cNvSpPr>
          <p:nvPr/>
        </p:nvSpPr>
        <p:spPr>
          <a:xfrm>
            <a:off x="9349686" y="6527406"/>
            <a:ext cx="2842314" cy="29606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all"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j-cs"/>
              </a:rPr>
              <a:t>（私学課調べによる数値）</a:t>
            </a:r>
            <a:endParaRPr kumimoji="1" lang="en-US" altLang="ja-JP" sz="1800" b="0" i="0" u="none" strike="noStrike" kern="1200" cap="all"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graphicFrame>
        <p:nvGraphicFramePr>
          <p:cNvPr id="20" name="グラフ 19"/>
          <p:cNvGraphicFramePr>
            <a:graphicFrameLocks/>
          </p:cNvGraphicFramePr>
          <p:nvPr>
            <p:extLst>
              <p:ext uri="{D42A27DB-BD31-4B8C-83A1-F6EECF244321}">
                <p14:modId xmlns:p14="http://schemas.microsoft.com/office/powerpoint/2010/main" val="1501829143"/>
              </p:ext>
            </p:extLst>
          </p:nvPr>
        </p:nvGraphicFramePr>
        <p:xfrm>
          <a:off x="0" y="1528918"/>
          <a:ext cx="5977361" cy="5329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031139097"/>
              </p:ext>
            </p:extLst>
          </p:nvPr>
        </p:nvGraphicFramePr>
        <p:xfrm>
          <a:off x="5977922" y="2245458"/>
          <a:ext cx="6214078" cy="4257368"/>
        </p:xfrm>
        <a:graphic>
          <a:graphicData uri="http://schemas.openxmlformats.org/drawingml/2006/table">
            <a:tbl>
              <a:tblPr/>
              <a:tblGrid>
                <a:gridCol w="1706550">
                  <a:extLst>
                    <a:ext uri="{9D8B030D-6E8A-4147-A177-3AD203B41FA5}">
                      <a16:colId xmlns:a16="http://schemas.microsoft.com/office/drawing/2014/main" val="2880250352"/>
                    </a:ext>
                  </a:extLst>
                </a:gridCol>
                <a:gridCol w="558653">
                  <a:extLst>
                    <a:ext uri="{9D8B030D-6E8A-4147-A177-3AD203B41FA5}">
                      <a16:colId xmlns:a16="http://schemas.microsoft.com/office/drawing/2014/main" val="2943367420"/>
                    </a:ext>
                  </a:extLst>
                </a:gridCol>
                <a:gridCol w="558653">
                  <a:extLst>
                    <a:ext uri="{9D8B030D-6E8A-4147-A177-3AD203B41FA5}">
                      <a16:colId xmlns:a16="http://schemas.microsoft.com/office/drawing/2014/main" val="2589358290"/>
                    </a:ext>
                  </a:extLst>
                </a:gridCol>
                <a:gridCol w="558653">
                  <a:extLst>
                    <a:ext uri="{9D8B030D-6E8A-4147-A177-3AD203B41FA5}">
                      <a16:colId xmlns:a16="http://schemas.microsoft.com/office/drawing/2014/main" val="3148643092"/>
                    </a:ext>
                  </a:extLst>
                </a:gridCol>
                <a:gridCol w="558653">
                  <a:extLst>
                    <a:ext uri="{9D8B030D-6E8A-4147-A177-3AD203B41FA5}">
                      <a16:colId xmlns:a16="http://schemas.microsoft.com/office/drawing/2014/main" val="3848861301"/>
                    </a:ext>
                  </a:extLst>
                </a:gridCol>
                <a:gridCol w="558653">
                  <a:extLst>
                    <a:ext uri="{9D8B030D-6E8A-4147-A177-3AD203B41FA5}">
                      <a16:colId xmlns:a16="http://schemas.microsoft.com/office/drawing/2014/main" val="1005426596"/>
                    </a:ext>
                  </a:extLst>
                </a:gridCol>
                <a:gridCol w="558653">
                  <a:extLst>
                    <a:ext uri="{9D8B030D-6E8A-4147-A177-3AD203B41FA5}">
                      <a16:colId xmlns:a16="http://schemas.microsoft.com/office/drawing/2014/main" val="24606557"/>
                    </a:ext>
                  </a:extLst>
                </a:gridCol>
                <a:gridCol w="558653">
                  <a:extLst>
                    <a:ext uri="{9D8B030D-6E8A-4147-A177-3AD203B41FA5}">
                      <a16:colId xmlns:a16="http://schemas.microsoft.com/office/drawing/2014/main" val="1463288762"/>
                    </a:ext>
                  </a:extLst>
                </a:gridCol>
                <a:gridCol w="596957">
                  <a:extLst>
                    <a:ext uri="{9D8B030D-6E8A-4147-A177-3AD203B41FA5}">
                      <a16:colId xmlns:a16="http://schemas.microsoft.com/office/drawing/2014/main" val="4092395830"/>
                    </a:ext>
                  </a:extLst>
                </a:gridCol>
              </a:tblGrid>
              <a:tr h="498202">
                <a:tc>
                  <a:txBody>
                    <a:bodyPr/>
                    <a:lstStyle/>
                    <a:p>
                      <a:pPr algn="ctr" rtl="0" fontAlgn="ct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rPr>
                        <a:t>学校</a:t>
                      </a:r>
                      <a:r>
                        <a:rPr lang="ja-JP" altLang="en-US" sz="1400" b="1" i="0" u="none" strike="noStrike" dirty="0" smtClean="0">
                          <a:solidFill>
                            <a:srgbClr val="FFFFFF"/>
                          </a:solidFill>
                          <a:effectLst/>
                          <a:latin typeface="Meiryo UI" panose="020B0604030504040204" pitchFamily="50" charset="-128"/>
                          <a:ea typeface="Meiryo UI" panose="020B0604030504040204" pitchFamily="50" charset="-128"/>
                        </a:rPr>
                        <a:t>種</a:t>
                      </a:r>
                      <a:endParaRPr lang="ja-JP" altLang="en-US" sz="1400" b="1" i="0" u="none" strike="noStrike" dirty="0">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FA3EE"/>
                    </a:solidFill>
                  </a:tcPr>
                </a:tc>
                <a:tc>
                  <a:txBody>
                    <a:bodyPr/>
                    <a:lstStyle/>
                    <a:p>
                      <a:pPr algn="ctr" rtl="0" fontAlgn="ctr"/>
                      <a:r>
                        <a:rPr lang="ja-JP" altLang="en-US" sz="1400" b="1" i="0" u="none" strike="noStrike" dirty="0">
                          <a:solidFill>
                            <a:srgbClr val="FFFFFF"/>
                          </a:solidFill>
                          <a:effectLst/>
                          <a:latin typeface="Meiryo UI" panose="020B0604030504040204" pitchFamily="50" charset="-128"/>
                          <a:ea typeface="Meiryo UI" panose="020B0604030504040204" pitchFamily="50" charset="-128"/>
                        </a:rPr>
                        <a:t>７月</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FA3EE"/>
                    </a:solidFill>
                  </a:tcPr>
                </a:tc>
                <a:tc>
                  <a:txBody>
                    <a:bodyPr/>
                    <a:lstStyle/>
                    <a:p>
                      <a:pPr algn="ctr" rtl="0" fontAlgn="ctr"/>
                      <a:r>
                        <a:rPr lang="ja-JP" altLang="en-US" sz="1400" b="1" i="0" u="none" strike="noStrike" dirty="0">
                          <a:solidFill>
                            <a:srgbClr val="FFFFFF"/>
                          </a:solidFill>
                          <a:effectLst/>
                          <a:latin typeface="Meiryo UI" panose="020B0604030504040204" pitchFamily="50" charset="-128"/>
                          <a:ea typeface="Meiryo UI" panose="020B0604030504040204" pitchFamily="50" charset="-128"/>
                        </a:rPr>
                        <a:t>８月</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FA3EE"/>
                    </a:solidFill>
                  </a:tcPr>
                </a:tc>
                <a:tc>
                  <a:txBody>
                    <a:bodyPr/>
                    <a:lstStyle/>
                    <a:p>
                      <a:pPr algn="ctr" rtl="0" fontAlgn="ctr"/>
                      <a:r>
                        <a:rPr lang="ja-JP" altLang="en-US" sz="1400" b="1" i="0" u="none" strike="noStrike" dirty="0">
                          <a:solidFill>
                            <a:srgbClr val="FFFFFF"/>
                          </a:solidFill>
                          <a:effectLst/>
                          <a:latin typeface="Meiryo UI" panose="020B0604030504040204" pitchFamily="50" charset="-128"/>
                          <a:ea typeface="Meiryo UI" panose="020B0604030504040204" pitchFamily="50" charset="-128"/>
                        </a:rPr>
                        <a:t>９月</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FA3EE"/>
                    </a:solidFill>
                  </a:tcPr>
                </a:tc>
                <a:tc>
                  <a:txBody>
                    <a:bodyPr/>
                    <a:lstStyle/>
                    <a:p>
                      <a:pPr algn="ctr" rtl="0" fontAlgn="ctr"/>
                      <a:r>
                        <a:rPr lang="en-US" altLang="ja-JP" sz="1400" b="1" i="0" u="none" strike="noStrike" dirty="0">
                          <a:solidFill>
                            <a:srgbClr val="FFFFFF"/>
                          </a:solidFill>
                          <a:effectLst/>
                          <a:latin typeface="Meiryo UI" panose="020B0604030504040204" pitchFamily="50" charset="-128"/>
                          <a:ea typeface="Meiryo UI" panose="020B0604030504040204" pitchFamily="50" charset="-128"/>
                        </a:rPr>
                        <a:t>10</a:t>
                      </a:r>
                      <a:r>
                        <a:rPr lang="ja-JP" altLang="en-US" sz="1400" b="1" i="0" u="none" strike="noStrike" dirty="0">
                          <a:solidFill>
                            <a:srgbClr val="FFFFFF"/>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FA3EE"/>
                    </a:solidFill>
                  </a:tcPr>
                </a:tc>
                <a:tc>
                  <a:txBody>
                    <a:bodyPr/>
                    <a:lstStyle/>
                    <a:p>
                      <a:pPr algn="ctr" rtl="0" fontAlgn="ctr"/>
                      <a:r>
                        <a:rPr lang="en-US" altLang="ja-JP" sz="1400" b="1" i="0" u="none" strike="noStrike">
                          <a:solidFill>
                            <a:srgbClr val="FFFFFF"/>
                          </a:solidFill>
                          <a:effectLst/>
                          <a:latin typeface="Meiryo UI" panose="020B0604030504040204" pitchFamily="50" charset="-128"/>
                          <a:ea typeface="Meiryo UI" panose="020B0604030504040204" pitchFamily="50" charset="-128"/>
                        </a:rPr>
                        <a:t>11</a:t>
                      </a:r>
                      <a:r>
                        <a:rPr lang="ja-JP" altLang="en-US" sz="1400" b="1" i="0" u="none" strike="noStrike">
                          <a:solidFill>
                            <a:srgbClr val="FFFFFF"/>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FA3EE"/>
                    </a:solidFill>
                  </a:tcPr>
                </a:tc>
                <a:tc>
                  <a:txBody>
                    <a:bodyPr/>
                    <a:lstStyle/>
                    <a:p>
                      <a:pPr algn="ctr" rtl="0" fontAlgn="ctr"/>
                      <a:r>
                        <a:rPr lang="en-US" altLang="ja-JP" sz="1400" b="1" i="0" u="none" strike="noStrike" dirty="0">
                          <a:solidFill>
                            <a:srgbClr val="FFFFFF"/>
                          </a:solidFill>
                          <a:effectLst/>
                          <a:latin typeface="Meiryo UI" panose="020B0604030504040204" pitchFamily="50" charset="-128"/>
                          <a:ea typeface="Meiryo UI" panose="020B0604030504040204" pitchFamily="50" charset="-128"/>
                        </a:rPr>
                        <a:t>12</a:t>
                      </a:r>
                      <a:r>
                        <a:rPr lang="ja-JP" altLang="en-US" sz="1400" b="1" i="0" u="none" strike="noStrike" dirty="0">
                          <a:solidFill>
                            <a:srgbClr val="FFFFFF"/>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FA3EE"/>
                    </a:solidFill>
                  </a:tcPr>
                </a:tc>
                <a:tc>
                  <a:txBody>
                    <a:bodyPr/>
                    <a:lstStyle/>
                    <a:p>
                      <a:pPr algn="ctr" rtl="0" fontAlgn="ctr"/>
                      <a:r>
                        <a:rPr lang="en-US" altLang="ja-JP" sz="1400" b="1" i="0" u="none" strike="noStrike" dirty="0" smtClean="0">
                          <a:solidFill>
                            <a:srgbClr val="FFFFFF"/>
                          </a:solidFill>
                          <a:effectLst/>
                          <a:latin typeface="Meiryo UI" panose="020B0604030504040204" pitchFamily="50" charset="-128"/>
                          <a:ea typeface="Meiryo UI" panose="020B0604030504040204" pitchFamily="50" charset="-128"/>
                        </a:rPr>
                        <a:t>1</a:t>
                      </a:r>
                      <a:r>
                        <a:rPr lang="ja-JP" altLang="en-US" sz="1400" b="1" i="0" u="none" strike="noStrike" dirty="0" smtClean="0">
                          <a:solidFill>
                            <a:srgbClr val="FFFFFF"/>
                          </a:solidFill>
                          <a:effectLst/>
                          <a:latin typeface="Meiryo UI" panose="020B0604030504040204" pitchFamily="50" charset="-128"/>
                          <a:ea typeface="Meiryo UI" panose="020B0604030504040204" pitchFamily="50" charset="-128"/>
                        </a:rPr>
                        <a:t>月</a:t>
                      </a:r>
                      <a:endParaRPr lang="ja-JP" altLang="en-US" sz="1400" b="1" i="0" u="none" strike="noStrike" dirty="0">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FA3EE"/>
                    </a:solidFill>
                  </a:tcPr>
                </a:tc>
                <a:tc>
                  <a:txBody>
                    <a:bodyPr/>
                    <a:lstStyle/>
                    <a:p>
                      <a:pPr algn="ctr" rtl="0" fontAlgn="ctr"/>
                      <a:r>
                        <a:rPr lang="ja-JP" altLang="en-US" sz="1400" b="1" i="0" u="none" strike="noStrike">
                          <a:solidFill>
                            <a:srgbClr val="FFFFFF"/>
                          </a:solidFill>
                          <a:effectLst/>
                          <a:latin typeface="Meiryo UI" panose="020B0604030504040204" pitchFamily="50" charset="-128"/>
                          <a:ea typeface="Meiryo UI" panose="020B0604030504040204" pitchFamily="50" charset="-128"/>
                        </a:rPr>
                        <a:t>計</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FA3EE"/>
                    </a:solidFill>
                  </a:tcPr>
                </a:tc>
                <a:extLst>
                  <a:ext uri="{0D108BD9-81ED-4DB2-BD59-A6C34878D82A}">
                    <a16:rowId xmlns:a16="http://schemas.microsoft.com/office/drawing/2014/main" val="577736069"/>
                  </a:ext>
                </a:extLst>
              </a:tr>
              <a:tr h="1086988">
                <a:tc>
                  <a:txBody>
                    <a:bodyPr/>
                    <a:lstStyle/>
                    <a:p>
                      <a:pPr algn="ctr" rtl="0"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幼稚園</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a:solidFill>
                            <a:schemeClr val="tx1"/>
                          </a:solidFill>
                          <a:effectLst/>
                          <a:latin typeface="Meiryo UI" panose="020B0604030504040204" pitchFamily="50" charset="-128"/>
                          <a:ea typeface="Meiryo UI" panose="020B0604030504040204" pitchFamily="50" charset="-128"/>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rPr>
                        <a:t>29</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rPr>
                        <a:t>81</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extLst>
                  <a:ext uri="{0D108BD9-81ED-4DB2-BD59-A6C34878D82A}">
                    <a16:rowId xmlns:a16="http://schemas.microsoft.com/office/drawing/2014/main" val="2620295784"/>
                  </a:ext>
                </a:extLst>
              </a:tr>
              <a:tr h="1086988">
                <a:tc>
                  <a:txBody>
                    <a:bodyPr/>
                    <a:lstStyle/>
                    <a:p>
                      <a:pPr algn="ctr" rtl="0" fontAlgn="ctr"/>
                      <a:r>
                        <a:rPr lang="zh-CN" altLang="en-US" sz="1600" b="0" i="0" u="none" strike="noStrike" dirty="0" smtClean="0">
                          <a:solidFill>
                            <a:schemeClr val="tx1"/>
                          </a:solidFill>
                          <a:effectLst/>
                          <a:latin typeface="Meiryo UI" panose="020B0604030504040204" pitchFamily="50" charset="-128"/>
                          <a:ea typeface="Meiryo UI" panose="020B0604030504040204" pitchFamily="50" charset="-128"/>
                        </a:rPr>
                        <a:t>小学校</a:t>
                      </a:r>
                      <a:endParaRPr lang="en-US" altLang="zh-CN" sz="1600" b="0" i="0" u="none" strike="noStrike" dirty="0" smtClean="0">
                        <a:solidFill>
                          <a:schemeClr val="tx1"/>
                        </a:solidFill>
                        <a:effectLst/>
                        <a:latin typeface="Meiryo UI" panose="020B0604030504040204" pitchFamily="50" charset="-128"/>
                        <a:ea typeface="Meiryo UI" panose="020B0604030504040204" pitchFamily="50" charset="-128"/>
                      </a:endParaRPr>
                    </a:p>
                    <a:p>
                      <a:pPr algn="ctr" rtl="0" fontAlgn="ctr"/>
                      <a:r>
                        <a:rPr lang="zh-CN" altLang="en-US" sz="1600" b="0" i="0" u="none" strike="noStrike" dirty="0" smtClean="0">
                          <a:solidFill>
                            <a:schemeClr val="tx1"/>
                          </a:solidFill>
                          <a:effectLst/>
                          <a:latin typeface="Meiryo UI" panose="020B0604030504040204" pitchFamily="50" charset="-128"/>
                          <a:ea typeface="Meiryo UI" panose="020B0604030504040204" pitchFamily="50" charset="-128"/>
                        </a:rPr>
                        <a:t>中学校</a:t>
                      </a:r>
                      <a:r>
                        <a:rPr lang="zh-CN" altLang="en-US" sz="1600" b="0" i="0" u="none" strike="noStrike" dirty="0">
                          <a:solidFill>
                            <a:schemeClr val="tx1"/>
                          </a:solidFill>
                          <a:effectLst/>
                          <a:latin typeface="Meiryo UI" panose="020B0604030504040204" pitchFamily="50" charset="-128"/>
                          <a:ea typeface="Meiryo UI" panose="020B0604030504040204" pitchFamily="50" charset="-128"/>
                        </a:rPr>
                        <a:t/>
                      </a:r>
                      <a:br>
                        <a:rPr lang="zh-CN" altLang="en-US" sz="1600" b="0" i="0" u="none" strike="noStrike" dirty="0">
                          <a:solidFill>
                            <a:schemeClr val="tx1"/>
                          </a:solidFill>
                          <a:effectLst/>
                          <a:latin typeface="Meiryo UI" panose="020B0604030504040204" pitchFamily="50" charset="-128"/>
                          <a:ea typeface="Meiryo UI" panose="020B0604030504040204" pitchFamily="50" charset="-128"/>
                        </a:rPr>
                      </a:br>
                      <a:r>
                        <a:rPr lang="zh-CN" altLang="en-US" sz="1600" b="0" i="0" u="none" strike="noStrike" dirty="0">
                          <a:solidFill>
                            <a:schemeClr val="tx1"/>
                          </a:solidFill>
                          <a:effectLst/>
                          <a:latin typeface="Meiryo UI" panose="020B0604030504040204" pitchFamily="50" charset="-128"/>
                          <a:ea typeface="Meiryo UI" panose="020B0604030504040204" pitchFamily="50" charset="-128"/>
                        </a:rPr>
                        <a:t>高等</a:t>
                      </a:r>
                      <a:r>
                        <a:rPr lang="zh-CN" altLang="en-US" sz="1600" b="0" i="0" u="none" strike="noStrike" dirty="0" smtClean="0">
                          <a:solidFill>
                            <a:schemeClr val="tx1"/>
                          </a:solidFill>
                          <a:effectLst/>
                          <a:latin typeface="Meiryo UI" panose="020B0604030504040204" pitchFamily="50" charset="-128"/>
                          <a:ea typeface="Meiryo UI" panose="020B0604030504040204" pitchFamily="50" charset="-128"/>
                        </a:rPr>
                        <a:t>学校</a:t>
                      </a:r>
                      <a:endParaRPr lang="en-US" altLang="zh-CN" sz="1600" b="0" i="0" u="none" strike="noStrike" dirty="0" smtClean="0">
                        <a:solidFill>
                          <a:schemeClr val="tx1"/>
                        </a:solidFill>
                        <a:effectLst/>
                        <a:latin typeface="Meiryo UI" panose="020B0604030504040204" pitchFamily="50" charset="-128"/>
                        <a:ea typeface="Meiryo UI" panose="020B0604030504040204" pitchFamily="50" charset="-128"/>
                      </a:endParaRPr>
                    </a:p>
                    <a:p>
                      <a:pPr algn="ctr" rtl="0" fontAlgn="ctr"/>
                      <a:r>
                        <a:rPr lang="zh-CN" altLang="en-US" sz="1600" b="0" i="0" u="none" strike="noStrike" dirty="0" smtClean="0">
                          <a:solidFill>
                            <a:schemeClr val="tx1"/>
                          </a:solidFill>
                          <a:effectLst/>
                          <a:latin typeface="Meiryo UI" panose="020B0604030504040204" pitchFamily="50" charset="-128"/>
                          <a:ea typeface="Meiryo UI" panose="020B0604030504040204" pitchFamily="50" charset="-128"/>
                        </a:rPr>
                        <a:t>中等</a:t>
                      </a:r>
                      <a:r>
                        <a:rPr lang="zh-CN" altLang="en-US" sz="1600" b="0" i="0" u="none" strike="noStrike" dirty="0">
                          <a:solidFill>
                            <a:schemeClr val="tx1"/>
                          </a:solidFill>
                          <a:effectLst/>
                          <a:latin typeface="Meiryo UI" panose="020B0604030504040204" pitchFamily="50" charset="-128"/>
                          <a:ea typeface="Meiryo UI" panose="020B0604030504040204" pitchFamily="50" charset="-128"/>
                        </a:rPr>
                        <a:t>教育学校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a:solidFill>
                            <a:schemeClr val="tx1"/>
                          </a:solidFill>
                          <a:effectLst/>
                          <a:latin typeface="Meiryo UI" panose="020B0604030504040204" pitchFamily="50" charset="-128"/>
                          <a:ea typeface="Meiryo UI" panose="020B0604030504040204" pitchFamily="50" charset="-128"/>
                        </a:rPr>
                        <a:t>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rPr>
                        <a:t>211</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rPr>
                        <a:t>528</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extLst>
                  <a:ext uri="{0D108BD9-81ED-4DB2-BD59-A6C34878D82A}">
                    <a16:rowId xmlns:a16="http://schemas.microsoft.com/office/drawing/2014/main" val="1649683218"/>
                  </a:ext>
                </a:extLst>
              </a:tr>
              <a:tr h="1086988">
                <a:tc>
                  <a:txBody>
                    <a:bodyPr/>
                    <a:lstStyle/>
                    <a:p>
                      <a:pPr algn="ctr" rtl="0"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専修</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rPr>
                        <a:t>学校</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rPr>
                        <a:t>各種</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学校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a:solidFill>
                            <a:schemeClr val="tx1"/>
                          </a:solidFill>
                          <a:effectLst/>
                          <a:latin typeface="Meiryo UI" panose="020B0604030504040204" pitchFamily="50" charset="-128"/>
                          <a:ea typeface="Meiryo UI" panose="020B0604030504040204" pitchFamily="50" charset="-128"/>
                        </a:rPr>
                        <a:t>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a:solidFill>
                            <a:schemeClr val="tx1"/>
                          </a:solidFill>
                          <a:effectLst/>
                          <a:latin typeface="Meiryo UI" panose="020B0604030504040204" pitchFamily="50" charset="-128"/>
                          <a:ea typeface="Meiryo UI" panose="020B0604030504040204" pitchFamily="50" charset="-128"/>
                        </a:rPr>
                        <a:t>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rPr>
                        <a:t>186</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rPr>
                        <a:t>543</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extLst>
                  <a:ext uri="{0D108BD9-81ED-4DB2-BD59-A6C34878D82A}">
                    <a16:rowId xmlns:a16="http://schemas.microsoft.com/office/drawing/2014/main" val="671054949"/>
                  </a:ext>
                </a:extLst>
              </a:tr>
              <a:tr h="498202">
                <a:tc>
                  <a:txBody>
                    <a:bodyPr/>
                    <a:lstStyle/>
                    <a:p>
                      <a:pPr algn="ctr" rtl="0"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計</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a:solidFill>
                            <a:schemeClr val="tx1"/>
                          </a:solidFill>
                          <a:effectLst/>
                          <a:latin typeface="Meiryo UI" panose="020B0604030504040204" pitchFamily="50" charset="-128"/>
                          <a:ea typeface="Meiryo UI" panose="020B0604030504040204" pitchFamily="50" charset="-128"/>
                        </a:rPr>
                        <a:t>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rPr>
                        <a:t>426</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F8"/>
                    </a:solidFill>
                  </a:tcPr>
                </a:tc>
                <a:tc>
                  <a:txBody>
                    <a:bodyPr/>
                    <a:lstStyle/>
                    <a:p>
                      <a:pPr algn="ctr" rtl="0" fontAlgn="ct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1,152</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E0F8"/>
                    </a:solidFill>
                  </a:tcPr>
                </a:tc>
                <a:extLst>
                  <a:ext uri="{0D108BD9-81ED-4DB2-BD59-A6C34878D82A}">
                    <a16:rowId xmlns:a16="http://schemas.microsoft.com/office/drawing/2014/main" val="3370517905"/>
                  </a:ext>
                </a:extLst>
              </a:tr>
            </a:tbl>
          </a:graphicData>
        </a:graphic>
      </p:graphicFrame>
      <p:sp>
        <p:nvSpPr>
          <p:cNvPr id="11" name="角丸四角形 10"/>
          <p:cNvSpPr/>
          <p:nvPr/>
        </p:nvSpPr>
        <p:spPr>
          <a:xfrm>
            <a:off x="9940299" y="936149"/>
            <a:ext cx="2133038" cy="995993"/>
          </a:xfrm>
          <a:prstGeom prst="roundRect">
            <a:avLst/>
          </a:prstGeom>
          <a:solidFill>
            <a:schemeClr val="bg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kumimoji="1" lang="ja-JP" altLang="en-US" sz="1100" b="1" dirty="0" smtClean="0">
                <a:solidFill>
                  <a:schemeClr val="tx1"/>
                </a:solidFill>
                <a:latin typeface="Meiryo UI" panose="020B0604030504040204" pitchFamily="50" charset="-128"/>
                <a:ea typeface="Meiryo UI" panose="020B0604030504040204" pitchFamily="50" charset="-128"/>
              </a:rPr>
              <a:t>クラスター件数</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幼稚園   　：   １件</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100" b="1" dirty="0" smtClean="0">
                <a:solidFill>
                  <a:schemeClr val="tx1"/>
                </a:solidFill>
                <a:latin typeface="Meiryo UI" panose="020B0604030504040204" pitchFamily="50" charset="-128"/>
                <a:ea typeface="Meiryo UI" panose="020B0604030504040204" pitchFamily="50" charset="-128"/>
              </a:rPr>
              <a:t>小学校     ：   ０件</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lnSpc>
                <a:spcPts val="1100"/>
              </a:lnSpc>
            </a:pPr>
            <a:r>
              <a:rPr kumimoji="1" lang="ja-JP" altLang="en-US" sz="1100" b="1" dirty="0" smtClean="0">
                <a:solidFill>
                  <a:schemeClr val="tx1"/>
                </a:solidFill>
                <a:latin typeface="Meiryo UI" panose="020B0604030504040204" pitchFamily="50" charset="-128"/>
                <a:ea typeface="Meiryo UI" panose="020B0604030504040204" pitchFamily="50" charset="-128"/>
              </a:rPr>
              <a:t>中学校　   ：   １件</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nSpc>
                <a:spcPts val="1100"/>
              </a:lnSpc>
            </a:pPr>
            <a:r>
              <a:rPr kumimoji="1" lang="ja-JP" altLang="en-US" sz="1100" b="1" dirty="0" smtClean="0">
                <a:solidFill>
                  <a:schemeClr val="tx1"/>
                </a:solidFill>
                <a:latin typeface="Meiryo UI" panose="020B0604030504040204" pitchFamily="50" charset="-128"/>
                <a:ea typeface="Meiryo UI" panose="020B0604030504040204" pitchFamily="50" charset="-128"/>
              </a:rPr>
              <a:t>　　　高等学校　 ：１１件</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100"/>
              </a:lnSpc>
            </a:pPr>
            <a:r>
              <a:rPr kumimoji="1" lang="ja-JP" altLang="en-US" sz="1100" b="1" dirty="0" smtClean="0">
                <a:solidFill>
                  <a:schemeClr val="tx1"/>
                </a:solidFill>
                <a:latin typeface="Meiryo UI" panose="020B0604030504040204" pitchFamily="50" charset="-128"/>
                <a:ea typeface="Meiryo UI" panose="020B0604030504040204" pitchFamily="50" charset="-128"/>
              </a:rPr>
              <a:t>　　　専修学校   ：   ２件</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5"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3</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8229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スライド番号プレースホルダー 2"/>
          <p:cNvSpPr txBox="1">
            <a:spLocks/>
          </p:cNvSpPr>
          <p:nvPr/>
        </p:nvSpPr>
        <p:spPr>
          <a:xfrm>
            <a:off x="11427226" y="64928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タイトル 1"/>
          <p:cNvSpPr>
            <a:spLocks noGrp="1"/>
          </p:cNvSpPr>
          <p:nvPr>
            <p:ph type="title"/>
          </p:nvPr>
        </p:nvSpPr>
        <p:spPr>
          <a:xfrm>
            <a:off x="2355862" y="393262"/>
            <a:ext cx="7361657" cy="542883"/>
          </a:xfrm>
        </p:spPr>
        <p:txBody>
          <a:bodyPr>
            <a:noAutofit/>
          </a:bodyPr>
          <a:lstStyle/>
          <a:p>
            <a:r>
              <a:rPr lang="ja-JP" altLang="en-US" sz="3200" b="1" dirty="0">
                <a:solidFill>
                  <a:schemeClr val="accent2">
                    <a:lumMod val="50000"/>
                  </a:schemeClr>
                </a:solidFill>
                <a:latin typeface="Meiryo UI" panose="020B0604030504040204" pitchFamily="50" charset="-128"/>
                <a:ea typeface="Meiryo UI" panose="020B0604030504040204" pitchFamily="50" charset="-128"/>
              </a:rPr>
              <a:t>学校での感染拡大が推定されるエピソード</a:t>
            </a:r>
            <a:endParaRPr kumimoji="1" lang="ja-JP" altLang="en-US" sz="32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6" name="コンテンツ プレースホルダー 2"/>
          <p:cNvSpPr>
            <a:spLocks noGrp="1"/>
          </p:cNvSpPr>
          <p:nvPr>
            <p:ph idx="1"/>
          </p:nvPr>
        </p:nvSpPr>
        <p:spPr>
          <a:xfrm>
            <a:off x="646156" y="1483714"/>
            <a:ext cx="10781070" cy="3918709"/>
          </a:xfrm>
        </p:spPr>
        <p:txBody>
          <a:bodyPr>
            <a:normAutofit fontScale="92500"/>
          </a:bodyPr>
          <a:lstStyle/>
          <a:p>
            <a:pPr>
              <a:buFont typeface="Wingdings" panose="05000000000000000000" pitchFamily="2" charset="2"/>
              <a:buChar char="Ø"/>
            </a:pPr>
            <a:endParaRPr lang="en-US" altLang="ja-JP" sz="2400" b="1" dirty="0" smtClean="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2200" b="1" dirty="0" smtClean="0">
                <a:latin typeface="Meiryo UI" panose="020B0604030504040204" pitchFamily="50" charset="-128"/>
                <a:ea typeface="Meiryo UI" panose="020B0604030504040204" pitchFamily="50" charset="-128"/>
              </a:rPr>
              <a:t>以下のエピソードは、生徒や教職員に複数の陽性者が出た事例や、保健所からクラスターと判断されたものから感染拡大のリスク要因となった可能性のある事柄を私学課にて整理したものです。</a:t>
            </a:r>
            <a:endParaRPr lang="en-US" altLang="ja-JP" sz="2200" b="1" dirty="0" smtClean="0">
              <a:latin typeface="Meiryo UI" panose="020B0604030504040204" pitchFamily="50" charset="-128"/>
              <a:ea typeface="Meiryo UI" panose="020B0604030504040204" pitchFamily="50" charset="-128"/>
            </a:endParaRPr>
          </a:p>
          <a:p>
            <a:pPr>
              <a:buFont typeface="Wingdings" panose="05000000000000000000" pitchFamily="2" charset="2"/>
              <a:buChar char="Ø"/>
            </a:pPr>
            <a:endParaRPr lang="en-US" altLang="ja-JP" sz="2200"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2200" b="1" dirty="0" smtClean="0">
                <a:latin typeface="Meiryo UI" panose="020B0604030504040204" pitchFamily="50" charset="-128"/>
                <a:ea typeface="Meiryo UI" panose="020B0604030504040204" pitchFamily="50" charset="-128"/>
              </a:rPr>
              <a:t>整理に際しては、各学校からの報告を基に私学課で把握したものに加え、個別に聞き取り等を行いました。いずれも感染源として特定されたものではありません。</a:t>
            </a:r>
            <a:endParaRPr lang="en-US" altLang="ja-JP" sz="2200" b="1" dirty="0" smtClean="0">
              <a:latin typeface="Meiryo UI" panose="020B0604030504040204" pitchFamily="50" charset="-128"/>
              <a:ea typeface="Meiryo UI" panose="020B0604030504040204" pitchFamily="50" charset="-128"/>
            </a:endParaRPr>
          </a:p>
          <a:p>
            <a:pPr>
              <a:buFont typeface="Wingdings" panose="05000000000000000000" pitchFamily="2" charset="2"/>
              <a:buChar char="Ø"/>
            </a:pPr>
            <a:endParaRPr lang="en-US" altLang="ja-JP" sz="2200"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2200" b="1" dirty="0" smtClean="0">
                <a:latin typeface="Meiryo UI" panose="020B0604030504040204" pitchFamily="50" charset="-128"/>
                <a:ea typeface="Meiryo UI" panose="020B0604030504040204" pitchFamily="50" charset="-128"/>
              </a:rPr>
              <a:t>コメントなど記載内容については、大阪府健康医療部の協力、助言を得ています。</a:t>
            </a:r>
            <a:endParaRPr lang="en-US" altLang="ja-JP" sz="2200" b="1" dirty="0">
              <a:latin typeface="Meiryo UI" panose="020B0604030504040204" pitchFamily="50" charset="-128"/>
              <a:ea typeface="Meiryo UI" panose="020B0604030504040204" pitchFamily="50" charset="-128"/>
            </a:endParaRPr>
          </a:p>
        </p:txBody>
      </p:sp>
      <p:sp>
        <p:nvSpPr>
          <p:cNvPr id="10"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4</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1118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3238" y="103238"/>
            <a:ext cx="11975691" cy="825909"/>
          </a:xfrm>
        </p:spPr>
        <p:txBody>
          <a:bodyPr>
            <a:normAutofit/>
          </a:bodyPr>
          <a:lstStyle/>
          <a:p>
            <a:r>
              <a:rPr kumimoji="1"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エピソード①</a:t>
            </a:r>
            <a:r>
              <a:rPr lang="ja-JP" altLang="en-US" sz="2400" b="1" dirty="0">
                <a:solidFill>
                  <a:schemeClr val="accent2">
                    <a:lumMod val="50000"/>
                  </a:schemeClr>
                </a:solidFill>
                <a:latin typeface="Meiryo UI" panose="020B0604030504040204" pitchFamily="50" charset="-128"/>
                <a:ea typeface="Meiryo UI" panose="020B0604030504040204" pitchFamily="50" charset="-128"/>
              </a:rPr>
              <a:t>　</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幼稚園</a:t>
            </a:r>
            <a:endParaRPr kumimoji="1" lang="ja-JP" altLang="en-US" sz="2400" b="1" dirty="0">
              <a:solidFill>
                <a:schemeClr val="accent2">
                  <a:lumMod val="50000"/>
                </a:schemeClr>
              </a:solidFill>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641931261"/>
              </p:ext>
            </p:extLst>
          </p:nvPr>
        </p:nvGraphicFramePr>
        <p:xfrm>
          <a:off x="25431" y="914397"/>
          <a:ext cx="12132000" cy="2880000"/>
        </p:xfrm>
        <a:graphic>
          <a:graphicData uri="http://schemas.openxmlformats.org/drawingml/2006/table">
            <a:tbl>
              <a:tblPr firstRow="1" bandRow="1">
                <a:tableStyleId>{7DF18680-E054-41AD-8BC1-D1AEF772440D}</a:tableStyleId>
              </a:tblPr>
              <a:tblGrid>
                <a:gridCol w="882982">
                  <a:extLst>
                    <a:ext uri="{9D8B030D-6E8A-4147-A177-3AD203B41FA5}">
                      <a16:colId xmlns:a16="http://schemas.microsoft.com/office/drawing/2014/main" val="4158265366"/>
                    </a:ext>
                  </a:extLst>
                </a:gridCol>
                <a:gridCol w="2194779">
                  <a:extLst>
                    <a:ext uri="{9D8B030D-6E8A-4147-A177-3AD203B41FA5}">
                      <a16:colId xmlns:a16="http://schemas.microsoft.com/office/drawing/2014/main" val="3412297853"/>
                    </a:ext>
                  </a:extLst>
                </a:gridCol>
                <a:gridCol w="7288274">
                  <a:extLst>
                    <a:ext uri="{9D8B030D-6E8A-4147-A177-3AD203B41FA5}">
                      <a16:colId xmlns:a16="http://schemas.microsoft.com/office/drawing/2014/main" val="1593218096"/>
                    </a:ext>
                  </a:extLst>
                </a:gridCol>
                <a:gridCol w="1765965">
                  <a:extLst>
                    <a:ext uri="{9D8B030D-6E8A-4147-A177-3AD203B41FA5}">
                      <a16:colId xmlns:a16="http://schemas.microsoft.com/office/drawing/2014/main" val="111998918"/>
                    </a:ext>
                  </a:extLst>
                </a:gridCol>
              </a:tblGrid>
              <a:tr h="1080000">
                <a:tc>
                  <a:txBody>
                    <a:bodyPr/>
                    <a:lstStyle/>
                    <a:p>
                      <a:pPr algn="ctr"/>
                      <a:r>
                        <a:rPr kumimoji="1" lang="ja-JP" altLang="en-US" dirty="0" smtClean="0">
                          <a:latin typeface="Meiryo UI" panose="020B0604030504040204" pitchFamily="50" charset="-128"/>
                          <a:ea typeface="Meiryo UI" panose="020B0604030504040204" pitchFamily="50" charset="-128"/>
                        </a:rPr>
                        <a:t>事例</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bg1"/>
                      </a:solidFill>
                      <a:prstDash val="solid"/>
                      <a:round/>
                      <a:headEnd type="none" w="med" len="med"/>
                      <a:tailEnd type="none" w="med" len="med"/>
                    </a:lnR>
                  </a:tcPr>
                </a:tc>
                <a:tc>
                  <a:txBody>
                    <a:bodyPr/>
                    <a:lstStyle/>
                    <a:p>
                      <a:pPr algn="ctr"/>
                      <a:r>
                        <a:rPr kumimoji="1" lang="ja-JP" altLang="en-US" sz="1800" dirty="0" smtClean="0">
                          <a:latin typeface="Meiryo UI" panose="020B0604030504040204" pitchFamily="50" charset="-128"/>
                          <a:ea typeface="Meiryo UI" panose="020B0604030504040204" pitchFamily="50" charset="-128"/>
                        </a:rPr>
                        <a:t>最初に</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感染が確認された</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園児の</a:t>
                      </a:r>
                      <a:r>
                        <a:rPr kumimoji="1" lang="ja-JP" altLang="en-US" b="1" dirty="0" smtClean="0">
                          <a:latin typeface="Meiryo UI" panose="020B0604030504040204" pitchFamily="50" charset="-128"/>
                          <a:ea typeface="Meiryo UI" panose="020B0604030504040204" pitchFamily="50" charset="-128"/>
                        </a:rPr>
                        <a:t>状況</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学校での感染拡大が推定されるエピソード</a:t>
                      </a:r>
                      <a:endParaRPr kumimoji="1" lang="en-US" altLang="ja-JP"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学校から私学課への随時報告及び私学課からの聞き取りによる</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他への感染拡大、濃厚接触特定の範囲</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9114332"/>
                  </a:ext>
                </a:extLst>
              </a:tr>
              <a:tr h="900000">
                <a:tc>
                  <a:txBody>
                    <a:bodyPr/>
                    <a:lstStyle/>
                    <a:p>
                      <a:pPr algn="ctr"/>
                      <a:r>
                        <a:rPr kumimoji="1" lang="en-US" altLang="ja-JP" dirty="0" smtClean="0">
                          <a:latin typeface="Meiryo UI" panose="020B0604030504040204" pitchFamily="50" charset="-128"/>
                          <a:ea typeface="Meiryo UI" panose="020B0604030504040204" pitchFamily="50" charset="-128"/>
                        </a:rPr>
                        <a:t>A</a:t>
                      </a:r>
                      <a:r>
                        <a:rPr kumimoji="1" lang="ja-JP" altLang="en-US" dirty="0" smtClean="0">
                          <a:latin typeface="Meiryo UI" panose="020B0604030504040204" pitchFamily="50" charset="-128"/>
                          <a:ea typeface="Meiryo UI" panose="020B0604030504040204" pitchFamily="50" charset="-128"/>
                        </a:rPr>
                        <a:t>園</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dirty="0" smtClean="0">
                          <a:latin typeface="Meiryo UI" panose="020B0604030504040204" pitchFamily="50" charset="-128"/>
                          <a:ea typeface="Meiryo UI" panose="020B0604030504040204" pitchFamily="50" charset="-128"/>
                        </a:rPr>
                        <a:t>家族に陽性者</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・園児に陽性が判明</a:t>
                      </a:r>
                      <a:endParaRPr kumimoji="1"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・当該園児と同じ学級の複数の園児へ感染</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dirty="0" smtClean="0">
                          <a:latin typeface="Meiryo UI" panose="020B0604030504040204" pitchFamily="50" charset="-128"/>
                          <a:ea typeface="Meiryo UI" panose="020B0604030504040204" pitchFamily="50" charset="-128"/>
                        </a:rPr>
                        <a:t>クラス</a:t>
                      </a:r>
                      <a:endParaRPr kumimoji="1" lang="ja-JP" altLang="en-US" dirty="0">
                        <a:latin typeface="Meiryo UI" panose="020B0604030504040204" pitchFamily="50" charset="-128"/>
                        <a:ea typeface="Meiryo UI"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4928831"/>
                  </a:ext>
                </a:extLst>
              </a:tr>
              <a:tr h="900000">
                <a:tc>
                  <a:txBody>
                    <a:bodyPr/>
                    <a:lstStyle/>
                    <a:p>
                      <a:pPr algn="ctr"/>
                      <a:r>
                        <a:rPr kumimoji="1" lang="en-US" altLang="ja-JP" dirty="0" smtClean="0">
                          <a:latin typeface="Meiryo UI" panose="020B0604030504040204" pitchFamily="50" charset="-128"/>
                          <a:ea typeface="Meiryo UI" panose="020B0604030504040204" pitchFamily="50" charset="-128"/>
                        </a:rPr>
                        <a:t>B</a:t>
                      </a:r>
                      <a:r>
                        <a:rPr kumimoji="1" lang="ja-JP" altLang="en-US" dirty="0" smtClean="0">
                          <a:latin typeface="Meiryo UI" panose="020B0604030504040204" pitchFamily="50" charset="-128"/>
                          <a:ea typeface="Meiryo UI" panose="020B0604030504040204" pitchFamily="50" charset="-128"/>
                        </a:rPr>
                        <a:t>園</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dirty="0" smtClean="0">
                          <a:latin typeface="Meiryo UI" panose="020B0604030504040204" pitchFamily="50" charset="-128"/>
                          <a:ea typeface="Meiryo UI" panose="020B0604030504040204" pitchFamily="50" charset="-128"/>
                        </a:rPr>
                        <a:t>担任教員が陽性</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・当該教員が担当した学級の園児から、複数名の陽性が判明</a:t>
                      </a:r>
                      <a:endParaRPr kumimoji="1"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・食事補助や歌唱指導等も含む教育、保育活動</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クラス</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724405237"/>
                  </a:ext>
                </a:extLst>
              </a:tr>
            </a:tbl>
          </a:graphicData>
        </a:graphic>
      </p:graphicFrame>
      <p:sp>
        <p:nvSpPr>
          <p:cNvPr id="10" name="対角する 2 つの角を切り取った四角形 9"/>
          <p:cNvSpPr/>
          <p:nvPr/>
        </p:nvSpPr>
        <p:spPr>
          <a:xfrm>
            <a:off x="10760979" y="178667"/>
            <a:ext cx="1356851" cy="608491"/>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園児</a:t>
            </a:r>
            <a:endParaRPr kumimoji="1"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5</a:t>
            </a:fld>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633" y="3794397"/>
            <a:ext cx="12204000" cy="3108543"/>
          </a:xfrm>
          <a:prstGeom prst="rect">
            <a:avLst/>
          </a:prstGeom>
          <a:noFill/>
        </p:spPr>
        <p:txBody>
          <a:bodyPr wrap="squar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［コメント］</a:t>
            </a:r>
            <a:endParaRPr kumimoji="1"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幼稚園</a:t>
            </a:r>
            <a:r>
              <a:rPr kumimoji="1" lang="ja-JP" altLang="en-US" sz="1600" dirty="0">
                <a:latin typeface="Meiryo UI" panose="020B0604030504040204" pitchFamily="50" charset="-128"/>
                <a:ea typeface="Meiryo UI" panose="020B0604030504040204" pitchFamily="50" charset="-128"/>
              </a:rPr>
              <a:t>において陽性者が判明した事例のほとんどは家庭内での感染で、園内で感染が拡大したと考えられる事例は限定的でした。</a:t>
            </a:r>
            <a:endParaRPr kumimoji="1" lang="en-US" altLang="ja-JP" sz="16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a:p>
            <a:pPr marL="180000" indent="-468000"/>
            <a:r>
              <a:rPr kumimoji="1" lang="ja-JP" altLang="en-US" sz="1600" dirty="0" smtClean="0">
                <a:latin typeface="Meiryo UI" panose="020B0604030504040204" pitchFamily="50" charset="-128"/>
                <a:ea typeface="Meiryo UI" panose="020B0604030504040204" pitchFamily="50" charset="-128"/>
              </a:rPr>
              <a:t>・ 幼稚園</a:t>
            </a:r>
            <a:r>
              <a:rPr kumimoji="1" lang="ja-JP" altLang="en-US" sz="1600" dirty="0">
                <a:latin typeface="Meiryo UI" panose="020B0604030504040204" pitchFamily="50" charset="-128"/>
                <a:ea typeface="Meiryo UI" panose="020B0604030504040204" pitchFamily="50" charset="-128"/>
              </a:rPr>
              <a:t>においては、</a:t>
            </a:r>
            <a:r>
              <a:rPr kumimoji="1" lang="ja-JP" altLang="en-US" sz="1600" dirty="0" smtClean="0">
                <a:latin typeface="Meiryo UI" panose="020B0604030504040204" pitchFamily="50" charset="-128"/>
                <a:ea typeface="Meiryo UI" panose="020B0604030504040204" pitchFamily="50" charset="-128"/>
              </a:rPr>
              <a:t>他の学校種</a:t>
            </a:r>
            <a:r>
              <a:rPr kumimoji="1" lang="ja-JP" altLang="en-US" sz="1600" dirty="0">
                <a:latin typeface="Meiryo UI" panose="020B0604030504040204" pitchFamily="50" charset="-128"/>
                <a:ea typeface="Meiryo UI" panose="020B0604030504040204" pitchFamily="50" charset="-128"/>
              </a:rPr>
              <a:t>の感染症対策を参照するとともに、幼児特有の事情を考慮し、基本的な感染拡大</a:t>
            </a:r>
            <a:r>
              <a:rPr kumimoji="1" lang="ja-JP" altLang="en-US" sz="1600" dirty="0" smtClean="0">
                <a:latin typeface="Meiryo UI" panose="020B0604030504040204" pitchFamily="50" charset="-128"/>
                <a:ea typeface="Meiryo UI" panose="020B0604030504040204" pitchFamily="50" charset="-128"/>
              </a:rPr>
              <a:t>防止</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室内換気や手指衛生など</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　　　　 の徹底</a:t>
            </a:r>
            <a:r>
              <a:rPr kumimoji="1" lang="ja-JP" altLang="en-US" sz="1600" dirty="0">
                <a:latin typeface="Meiryo UI" panose="020B0604030504040204" pitchFamily="50" charset="-128"/>
                <a:ea typeface="Meiryo UI" panose="020B0604030504040204" pitchFamily="50" charset="-128"/>
              </a:rPr>
              <a:t>をお願いします</a:t>
            </a:r>
            <a:r>
              <a:rPr kumimoji="1" lang="ja-JP" altLang="en-US" sz="1600" dirty="0" smtClean="0">
                <a:latin typeface="Meiryo UI" panose="020B0604030504040204" pitchFamily="50" charset="-128"/>
                <a:ea typeface="Meiryo UI" panose="020B0604030504040204" pitchFamily="50" charset="-128"/>
              </a:rPr>
              <a:t>。特に、無症状のままウイルスを持ち込む可能性もあるため、家庭など他の場面で感染しないよう留意するとともに、園児や職員の体調確認をしっかりと行ってください。</a:t>
            </a:r>
            <a:endParaRPr kumimoji="1" lang="en-US" altLang="ja-JP" sz="1600" dirty="0" smtClean="0">
              <a:latin typeface="Meiryo UI" panose="020B0604030504040204" pitchFamily="50" charset="-128"/>
              <a:ea typeface="Meiryo UI" panose="020B0604030504040204" pitchFamily="50" charset="-128"/>
            </a:endParaRPr>
          </a:p>
          <a:p>
            <a:pPr marL="216000" indent="-457200"/>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集団感染防止の観点から、園児の家庭にコロナを疑う体調不良がある場合</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検査結果待ち期間等</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に、当該園児について家庭保育等への協力をお願いすることも考えられます。ただしその場合も、過度な対応で家庭に負担を強いることのないよう十分に家庭とコミュニケーションを取ることが必要です。</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pPr marL="180000" indent="-457200"/>
            <a:r>
              <a:rPr kumimoji="1" lang="ja-JP" altLang="en-US" sz="1600" dirty="0" smtClean="0">
                <a:latin typeface="Meiryo UI" panose="020B0604030504040204" pitchFamily="50" charset="-128"/>
                <a:ea typeface="Meiryo UI" panose="020B0604030504040204" pitchFamily="50" charset="-128"/>
              </a:rPr>
              <a:t>・ また</a:t>
            </a:r>
            <a:r>
              <a:rPr kumimoji="1" lang="ja-JP" altLang="en-US" sz="1600" dirty="0">
                <a:latin typeface="Meiryo UI" panose="020B0604030504040204" pitchFamily="50" charset="-128"/>
                <a:ea typeface="Meiryo UI" panose="020B0604030504040204" pitchFamily="50" charset="-128"/>
              </a:rPr>
              <a:t>、本報告書内でマスクの着用に言及している箇所がありますが、就学前の</a:t>
            </a:r>
            <a:r>
              <a:rPr kumimoji="1" lang="ja-JP" altLang="en-US" sz="1600" dirty="0" smtClean="0">
                <a:latin typeface="Meiryo UI" panose="020B0604030504040204" pitchFamily="50" charset="-128"/>
                <a:ea typeface="Meiryo UI" panose="020B0604030504040204" pitchFamily="50" charset="-128"/>
              </a:rPr>
              <a:t>子どもには</a:t>
            </a:r>
            <a:r>
              <a:rPr kumimoji="1" lang="ja-JP" altLang="en-US" sz="1600" dirty="0">
                <a:latin typeface="Meiryo UI" panose="020B0604030504040204" pitchFamily="50" charset="-128"/>
                <a:ea typeface="Meiryo UI" panose="020B0604030504040204" pitchFamily="50" charset="-128"/>
              </a:rPr>
              <a:t>、保護者や周りの大人が子どもの体調に十分注意した上</a:t>
            </a:r>
            <a:r>
              <a:rPr kumimoji="1" lang="ja-JP" altLang="en-US" sz="1600" dirty="0" smtClean="0">
                <a:latin typeface="Meiryo UI" panose="020B0604030504040204" pitchFamily="50" charset="-128"/>
                <a:ea typeface="Meiryo UI" panose="020B0604030504040204" pitchFamily="50" charset="-128"/>
              </a:rPr>
              <a:t>でマスクを着用さ</a:t>
            </a:r>
            <a:r>
              <a:rPr kumimoji="1" lang="ja-JP" altLang="en-US" sz="1600" dirty="0">
                <a:latin typeface="Meiryo UI" panose="020B0604030504040204" pitchFamily="50" charset="-128"/>
                <a:ea typeface="Meiryo UI" panose="020B0604030504040204" pitchFamily="50" charset="-128"/>
              </a:rPr>
              <a:t>せ</a:t>
            </a:r>
            <a:r>
              <a:rPr kumimoji="1" lang="ja-JP" altLang="en-US" sz="1600" dirty="0" smtClean="0">
                <a:latin typeface="Meiryo UI" panose="020B0604030504040204" pitchFamily="50" charset="-128"/>
                <a:ea typeface="Meiryo UI" panose="020B0604030504040204" pitchFamily="50" charset="-128"/>
              </a:rPr>
              <a:t>て</a:t>
            </a:r>
            <a:r>
              <a:rPr kumimoji="1" lang="ja-JP" altLang="en-US" sz="1600" dirty="0">
                <a:latin typeface="Meiryo UI" panose="020B0604030504040204" pitchFamily="50" charset="-128"/>
                <a:ea typeface="Meiryo UI" panose="020B0604030504040204" pitchFamily="50" charset="-128"/>
              </a:rPr>
              <a:t>ください。本人の調子が悪かったり、持続的なマスクの着用が難しい場合は、無理して着用させる必要はありません。</a:t>
            </a:r>
            <a:endParaRPr kumimoji="1" lang="en-US" altLang="ja-JP" sz="1600" dirty="0">
              <a:latin typeface="Meiryo UI" panose="020B0604030504040204" pitchFamily="50" charset="-128"/>
              <a:ea typeface="Meiryo UI" panose="020B0604030504040204" pitchFamily="50" charset="-128"/>
            </a:endParaRPr>
          </a:p>
          <a:p>
            <a:pPr marL="216000" indent="-457200"/>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厚生労働省</a:t>
            </a:r>
            <a:r>
              <a:rPr kumimoji="1" lang="en-US" altLang="ja-JP" sz="1600" dirty="0">
                <a:latin typeface="Meiryo UI" panose="020B0604030504040204" pitchFamily="50" charset="-128"/>
                <a:ea typeface="Meiryo UI" panose="020B0604030504040204" pitchFamily="50" charset="-128"/>
              </a:rPr>
              <a:t>HP</a:t>
            </a:r>
            <a:r>
              <a:rPr kumimoji="1" lang="ja-JP" altLang="en-US" sz="1600" dirty="0">
                <a:latin typeface="Meiryo UI" panose="020B0604030504040204" pitchFamily="50" charset="-128"/>
                <a:ea typeface="Meiryo UI" panose="020B0604030504040204" pitchFamily="50" charset="-128"/>
              </a:rPr>
              <a:t>「新型コロナウイルスに関する</a:t>
            </a:r>
            <a:r>
              <a:rPr kumimoji="1" lang="en-US" altLang="ja-JP" sz="1600" dirty="0">
                <a:latin typeface="Meiryo UI" panose="020B0604030504040204" pitchFamily="50" charset="-128"/>
                <a:ea typeface="Meiryo UI" panose="020B0604030504040204" pitchFamily="50" charset="-128"/>
              </a:rPr>
              <a:t>Q&amp;A(</a:t>
            </a:r>
            <a:r>
              <a:rPr kumimoji="1" lang="ja-JP" altLang="en-US" sz="1600" dirty="0">
                <a:latin typeface="Meiryo UI" panose="020B0604030504040204" pitchFamily="50" charset="-128"/>
                <a:ea typeface="Meiryo UI" panose="020B0604030504040204" pitchFamily="50" charset="-128"/>
              </a:rPr>
              <a:t>一般の方向け</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」参照）</a:t>
            </a:r>
          </a:p>
          <a:p>
            <a:pPr marL="216000" indent="-457200"/>
            <a:r>
              <a:rPr kumimoji="1" lang="ja-JP" altLang="en-US" sz="1600" dirty="0">
                <a:latin typeface="Meiryo UI" panose="020B0604030504040204" pitchFamily="50" charset="-128"/>
                <a:ea typeface="Meiryo UI" panose="020B0604030504040204" pitchFamily="50" charset="-128"/>
              </a:rPr>
              <a:t>　 </a:t>
            </a:r>
            <a:r>
              <a:rPr kumimoji="1" lang="en-US" altLang="ja-JP" sz="1600" u="sng" dirty="0" smtClean="0">
                <a:latin typeface="Meiryo UI" panose="020B0604030504040204" pitchFamily="50" charset="-128"/>
                <a:ea typeface="Meiryo UI" panose="020B0604030504040204" pitchFamily="50" charset="-128"/>
              </a:rPr>
              <a:t>https</a:t>
            </a:r>
            <a:r>
              <a:rPr kumimoji="1" lang="en-US" altLang="ja-JP" sz="1600" u="sng" dirty="0">
                <a:latin typeface="Meiryo UI" panose="020B0604030504040204" pitchFamily="50" charset="-128"/>
                <a:ea typeface="Meiryo UI" panose="020B0604030504040204" pitchFamily="50" charset="-128"/>
              </a:rPr>
              <a:t>://</a:t>
            </a:r>
            <a:r>
              <a:rPr kumimoji="1" lang="en-US" altLang="ja-JP" sz="1600" u="sng" dirty="0" smtClean="0">
                <a:latin typeface="Meiryo UI" panose="020B0604030504040204" pitchFamily="50" charset="-128"/>
                <a:ea typeface="Meiryo UI" panose="020B0604030504040204" pitchFamily="50" charset="-128"/>
              </a:rPr>
              <a:t>www.mhlw.go.jp/stf/seisakunitsuite/bunya/kenkou_iryou/dengue_fever_qa_00001.html#Q6-12</a:t>
            </a:r>
            <a:endParaRPr kumimoji="1" lang="en-US" altLang="ja-JP" sz="1600"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05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3238" y="103238"/>
            <a:ext cx="11975691" cy="825909"/>
          </a:xfrm>
        </p:spPr>
        <p:txBody>
          <a:bodyPr>
            <a:normAutofit/>
          </a:bodyPr>
          <a:lstStyle/>
          <a:p>
            <a:r>
              <a:rPr kumimoji="1"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エピソード②</a:t>
            </a:r>
            <a:r>
              <a:rPr lang="ja-JP" altLang="en-US" sz="2400" b="1" dirty="0">
                <a:solidFill>
                  <a:schemeClr val="accent2">
                    <a:lumMod val="50000"/>
                  </a:schemeClr>
                </a:solidFill>
                <a:latin typeface="Meiryo UI" panose="020B0604030504040204" pitchFamily="50" charset="-128"/>
                <a:ea typeface="Meiryo UI" panose="020B0604030504040204" pitchFamily="50" charset="-128"/>
              </a:rPr>
              <a:t>　</a:t>
            </a:r>
            <a:r>
              <a:rPr kumimoji="1" lang="ja-JP" altLang="en-US" sz="2400" b="1" dirty="0" smtClean="0">
                <a:solidFill>
                  <a:schemeClr val="accent2">
                    <a:lumMod val="50000"/>
                  </a:schemeClr>
                </a:solidFill>
                <a:latin typeface="Meiryo UI" panose="020B0604030504040204" pitchFamily="50" charset="-128"/>
                <a:ea typeface="Meiryo UI" panose="020B0604030504040204" pitchFamily="50" charset="-128"/>
              </a:rPr>
              <a:t>小学校・中学校・高等学校・中等教育学校</a:t>
            </a:r>
            <a:r>
              <a:rPr kumimoji="1" lang="en-US" altLang="ja-JP" sz="2400" b="1" dirty="0" smtClean="0">
                <a:solidFill>
                  <a:schemeClr val="accent2">
                    <a:lumMod val="50000"/>
                  </a:schemeClr>
                </a:solidFill>
                <a:latin typeface="Meiryo UI" panose="020B0604030504040204" pitchFamily="50" charset="-128"/>
                <a:ea typeface="Meiryo UI" panose="020B0604030504040204" pitchFamily="50" charset="-128"/>
              </a:rPr>
              <a:t>(</a:t>
            </a:r>
            <a:r>
              <a:rPr kumimoji="1" lang="ja-JP" altLang="en-US" sz="2400" b="1" dirty="0" smtClean="0">
                <a:solidFill>
                  <a:schemeClr val="accent2">
                    <a:lumMod val="50000"/>
                  </a:schemeClr>
                </a:solidFill>
                <a:latin typeface="Meiryo UI" panose="020B0604030504040204" pitchFamily="50" charset="-128"/>
                <a:ea typeface="Meiryo UI" panose="020B0604030504040204" pitchFamily="50" charset="-128"/>
              </a:rPr>
              <a:t>その</a:t>
            </a:r>
            <a:r>
              <a:rPr kumimoji="1" lang="en-US" altLang="ja-JP" sz="2400" b="1" dirty="0" smtClean="0">
                <a:solidFill>
                  <a:schemeClr val="accent2">
                    <a:lumMod val="50000"/>
                  </a:schemeClr>
                </a:solidFill>
                <a:latin typeface="Meiryo UI" panose="020B0604030504040204" pitchFamily="50" charset="-128"/>
                <a:ea typeface="Meiryo UI" panose="020B0604030504040204" pitchFamily="50" charset="-128"/>
              </a:rPr>
              <a:t>1)</a:t>
            </a:r>
            <a:endParaRPr kumimoji="1" lang="ja-JP" altLang="en-US" sz="2400" b="1" dirty="0">
              <a:solidFill>
                <a:schemeClr val="accent2">
                  <a:lumMod val="50000"/>
                </a:schemeClr>
              </a:solidFill>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852495611"/>
              </p:ext>
            </p:extLst>
          </p:nvPr>
        </p:nvGraphicFramePr>
        <p:xfrm>
          <a:off x="17531" y="906831"/>
          <a:ext cx="12131999" cy="5657088"/>
        </p:xfrm>
        <a:graphic>
          <a:graphicData uri="http://schemas.openxmlformats.org/drawingml/2006/table">
            <a:tbl>
              <a:tblPr firstRow="1" bandRow="1">
                <a:tableStyleId>{7DF18680-E054-41AD-8BC1-D1AEF772440D}</a:tableStyleId>
              </a:tblPr>
              <a:tblGrid>
                <a:gridCol w="879259">
                  <a:extLst>
                    <a:ext uri="{9D8B030D-6E8A-4147-A177-3AD203B41FA5}">
                      <a16:colId xmlns:a16="http://schemas.microsoft.com/office/drawing/2014/main" val="4158265366"/>
                    </a:ext>
                  </a:extLst>
                </a:gridCol>
                <a:gridCol w="2197356">
                  <a:extLst>
                    <a:ext uri="{9D8B030D-6E8A-4147-A177-3AD203B41FA5}">
                      <a16:colId xmlns:a16="http://schemas.microsoft.com/office/drawing/2014/main" val="3412297853"/>
                    </a:ext>
                  </a:extLst>
                </a:gridCol>
                <a:gridCol w="7296867">
                  <a:extLst>
                    <a:ext uri="{9D8B030D-6E8A-4147-A177-3AD203B41FA5}">
                      <a16:colId xmlns:a16="http://schemas.microsoft.com/office/drawing/2014/main" val="1593218096"/>
                    </a:ext>
                  </a:extLst>
                </a:gridCol>
                <a:gridCol w="1758517">
                  <a:extLst>
                    <a:ext uri="{9D8B030D-6E8A-4147-A177-3AD203B41FA5}">
                      <a16:colId xmlns:a16="http://schemas.microsoft.com/office/drawing/2014/main" val="111998918"/>
                    </a:ext>
                  </a:extLst>
                </a:gridCol>
              </a:tblGrid>
              <a:tr h="1080000">
                <a:tc>
                  <a:txBody>
                    <a:bodyPr/>
                    <a:lstStyle/>
                    <a:p>
                      <a:pPr algn="ctr"/>
                      <a:r>
                        <a:rPr kumimoji="1" lang="ja-JP" altLang="en-US" dirty="0" smtClean="0">
                          <a:latin typeface="Meiryo UI" panose="020B0604030504040204" pitchFamily="50" charset="-128"/>
                          <a:ea typeface="Meiryo UI" panose="020B0604030504040204" pitchFamily="50" charset="-128"/>
                        </a:rPr>
                        <a:t>事例</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bg1"/>
                      </a:solidFill>
                      <a:prstDash val="solid"/>
                      <a:round/>
                      <a:headEnd type="none" w="med" len="med"/>
                      <a:tailEnd type="none" w="med" len="med"/>
                    </a:lnR>
                  </a:tcPr>
                </a:tc>
                <a:tc>
                  <a:txBody>
                    <a:bodyPr/>
                    <a:lstStyle/>
                    <a:p>
                      <a:pPr algn="ctr"/>
                      <a:r>
                        <a:rPr kumimoji="1" lang="ja-JP" altLang="en-US" sz="1800" dirty="0" smtClean="0">
                          <a:latin typeface="Meiryo UI" panose="020B0604030504040204" pitchFamily="50" charset="-128"/>
                          <a:ea typeface="Meiryo UI" panose="020B0604030504040204" pitchFamily="50" charset="-128"/>
                        </a:rPr>
                        <a:t>最初に</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感染が確認された</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生徒の</a:t>
                      </a:r>
                      <a:r>
                        <a:rPr kumimoji="1" lang="ja-JP" altLang="en-US" b="1" dirty="0" smtClean="0">
                          <a:latin typeface="Meiryo UI" panose="020B0604030504040204" pitchFamily="50" charset="-128"/>
                          <a:ea typeface="Meiryo UI" panose="020B0604030504040204" pitchFamily="50" charset="-128"/>
                        </a:rPr>
                        <a:t>状況</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学校での感染拡大が推定されるエピソード</a:t>
                      </a:r>
                      <a:endParaRPr kumimoji="1" lang="en-US" altLang="ja-JP"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学校から私学課への随時報告及び私学課からの聞き取りによる</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他への感染拡大、濃厚接触特定の範囲</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9114332"/>
                  </a:ext>
                </a:extLst>
              </a:tr>
              <a:tr h="1116000">
                <a:tc>
                  <a:txBody>
                    <a:bodyPr/>
                    <a:lstStyle/>
                    <a:p>
                      <a:pPr algn="ctr"/>
                      <a:r>
                        <a:rPr kumimoji="1" lang="en-US" altLang="ja-JP" dirty="0" smtClean="0">
                          <a:latin typeface="Meiryo UI" panose="020B0604030504040204" pitchFamily="50" charset="-128"/>
                          <a:ea typeface="Meiryo UI" panose="020B0604030504040204" pitchFamily="50" charset="-128"/>
                        </a:rPr>
                        <a:t>A</a:t>
                      </a:r>
                      <a:r>
                        <a:rPr kumimoji="1" lang="ja-JP" altLang="en-US" dirty="0" smtClean="0">
                          <a:latin typeface="Meiryo UI" panose="020B0604030504040204" pitchFamily="50" charset="-128"/>
                          <a:ea typeface="Meiryo UI" panose="020B0604030504040204" pitchFamily="50" charset="-128"/>
                        </a:rPr>
                        <a:t>校</a:t>
                      </a:r>
                      <a:endParaRPr kumimoji="1" lang="ja-JP" altLang="en-US"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経路不明</a:t>
                      </a:r>
                      <a:endParaRPr kumimoji="1" lang="en-US" altLang="ja-JP"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（発熱）</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schemeClr val="dk1"/>
                          </a:solidFill>
                          <a:effectLst/>
                          <a:uLnTx/>
                          <a:uFillTx/>
                          <a:latin typeface="Meiryo UI" panose="020B0604030504040204" pitchFamily="50" charset="-128"/>
                          <a:ea typeface="Meiryo UI" panose="020B0604030504040204" pitchFamily="50" charset="-128"/>
                          <a:cs typeface="+mn-cs"/>
                        </a:rPr>
                        <a:t>・</a:t>
                      </a:r>
                      <a:r>
                        <a:rPr kumimoji="1" lang="ja-JP" altLang="en-US" sz="1500" b="1" i="0" u="sng" strike="noStrike" kern="1200" cap="none" spc="0" normalizeH="0" baseline="0" noProof="0" dirty="0" smtClean="0">
                          <a:ln>
                            <a:noFill/>
                          </a:ln>
                          <a:solidFill>
                            <a:schemeClr val="dk1"/>
                          </a:solidFill>
                          <a:effectLst/>
                          <a:uLnTx/>
                          <a:uFillTx/>
                          <a:latin typeface="Meiryo UI" panose="020B0604030504040204" pitchFamily="50" charset="-128"/>
                          <a:ea typeface="Meiryo UI" panose="020B0604030504040204" pitchFamily="50" charset="-128"/>
                          <a:cs typeface="+mn-cs"/>
                        </a:rPr>
                        <a:t>部活動（生徒同士が組み合うことが主体となる活動）</a:t>
                      </a:r>
                      <a:r>
                        <a:rPr kumimoji="1" lang="ja-JP" altLang="en-US" sz="1500" u="sng" dirty="0" smtClean="0">
                          <a:latin typeface="Meiryo UI" panose="020B0604030504040204" pitchFamily="50" charset="-128"/>
                          <a:ea typeface="Meiryo UI" panose="020B0604030504040204" pitchFamily="50" charset="-128"/>
                        </a:rPr>
                        <a:t>に</a:t>
                      </a:r>
                      <a:r>
                        <a:rPr lang="ja-JP" altLang="en-US" sz="1500" u="sng" dirty="0" smtClean="0">
                          <a:latin typeface="Meiryo UI" panose="020B0604030504040204" pitchFamily="50" charset="-128"/>
                          <a:ea typeface="Meiryo UI" panose="020B0604030504040204" pitchFamily="50" charset="-128"/>
                        </a:rPr>
                        <a:t>参加した生徒</a:t>
                      </a:r>
                      <a:r>
                        <a:rPr lang="ja-JP" altLang="en-US" sz="1500" dirty="0" smtClean="0">
                          <a:latin typeface="Meiryo UI" panose="020B0604030504040204" pitchFamily="50" charset="-128"/>
                          <a:ea typeface="Meiryo UI" panose="020B0604030504040204" pitchFamily="50" charset="-128"/>
                        </a:rPr>
                        <a:t>や、</a:t>
                      </a:r>
                      <a:r>
                        <a:rPr lang="ja-JP" altLang="en-US" sz="1500" b="1" u="sng" dirty="0" smtClean="0">
                          <a:latin typeface="Meiryo UI" panose="020B0604030504040204" pitchFamily="50" charset="-128"/>
                          <a:ea typeface="Meiryo UI" panose="020B0604030504040204" pitchFamily="50" charset="-128"/>
                        </a:rPr>
                        <a:t>昼食を共にしていた</a:t>
                      </a:r>
                      <a:r>
                        <a:rPr lang="ja-JP" altLang="en-US" sz="1500" b="0" u="sng" dirty="0" smtClean="0">
                          <a:latin typeface="Meiryo UI" panose="020B0604030504040204" pitchFamily="50" charset="-128"/>
                          <a:ea typeface="Meiryo UI" panose="020B0604030504040204" pitchFamily="50" charset="-128"/>
                        </a:rPr>
                        <a:t>生徒等</a:t>
                      </a:r>
                      <a:r>
                        <a:rPr lang="ja-JP" altLang="en-US" sz="1500" b="0" dirty="0" smtClean="0">
                          <a:latin typeface="Meiryo UI" panose="020B0604030504040204" pitchFamily="50" charset="-128"/>
                          <a:ea typeface="Meiryo UI" panose="020B0604030504040204" pitchFamily="50" charset="-128"/>
                        </a:rPr>
                        <a:t>が濃厚</a:t>
                      </a:r>
                      <a:r>
                        <a:rPr lang="ja-JP" altLang="en-US" sz="1500" dirty="0" smtClean="0">
                          <a:latin typeface="Meiryo UI" panose="020B0604030504040204" pitchFamily="50" charset="-128"/>
                          <a:ea typeface="Meiryo UI" panose="020B0604030504040204" pitchFamily="50" charset="-128"/>
                        </a:rPr>
                        <a:t>接触者に特定された</a:t>
                      </a:r>
                      <a:endParaRPr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smtClean="0">
                          <a:latin typeface="Meiryo UI" panose="020B0604030504040204" pitchFamily="50" charset="-128"/>
                          <a:ea typeface="Meiryo UI" panose="020B0604030504040204" pitchFamily="50" charset="-128"/>
                        </a:rPr>
                        <a:t>・クラスターと特定</a:t>
                      </a:r>
                      <a:endParaRPr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クラブ</a:t>
                      </a:r>
                      <a:endParaRPr kumimoji="1" lang="en-US" altLang="ja-JP" sz="18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組み合うことが主体となる活動</a:t>
                      </a:r>
                      <a:r>
                        <a:rPr kumimoji="1" lang="en-US" altLang="ja-JP" sz="1000" dirty="0" smtClean="0">
                          <a:latin typeface="Meiryo UI" panose="020B0604030504040204" pitchFamily="50" charset="-128"/>
                          <a:ea typeface="Meiryo UI" panose="020B0604030504040204" pitchFamily="50" charset="-128"/>
                        </a:rPr>
                        <a:t>)</a:t>
                      </a:r>
                    </a:p>
                  </a:txBody>
                  <a:tcPr marL="36000" marR="36000"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07610606"/>
                  </a:ext>
                </a:extLst>
              </a:tr>
              <a:tr h="1153696">
                <a:tc>
                  <a:txBody>
                    <a:bodyPr/>
                    <a:lstStyle/>
                    <a:p>
                      <a:pPr algn="ctr"/>
                      <a:r>
                        <a:rPr kumimoji="1" lang="en-US" altLang="ja-JP" dirty="0" smtClean="0">
                          <a:latin typeface="Meiryo UI" panose="020B0604030504040204" pitchFamily="50" charset="-128"/>
                          <a:ea typeface="Meiryo UI" panose="020B0604030504040204" pitchFamily="50" charset="-128"/>
                        </a:rPr>
                        <a:t>B</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経路不明</a:t>
                      </a:r>
                      <a:endParaRPr kumimoji="1" lang="en-US" altLang="ja-JP"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（体調不良）</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a:t>
                      </a:r>
                      <a:r>
                        <a:rPr kumimoji="1" lang="ja-JP" altLang="en-US" sz="1500" b="1" u="sng" dirty="0" smtClean="0">
                          <a:latin typeface="Meiryo UI" panose="020B0604030504040204" pitchFamily="50" charset="-128"/>
                          <a:ea typeface="Meiryo UI" panose="020B0604030504040204" pitchFamily="50" charset="-128"/>
                        </a:rPr>
                        <a:t>部活動（身体接触を伴う球技）に参加していた</a:t>
                      </a:r>
                      <a:r>
                        <a:rPr kumimoji="1" lang="ja-JP" altLang="en-US" sz="1500" u="sng" dirty="0" smtClean="0">
                          <a:latin typeface="Meiryo UI" panose="020B0604030504040204" pitchFamily="50" charset="-128"/>
                          <a:ea typeface="Meiryo UI" panose="020B0604030504040204" pitchFamily="50" charset="-128"/>
                        </a:rPr>
                        <a:t>生徒</a:t>
                      </a:r>
                      <a:r>
                        <a:rPr lang="ja-JP" altLang="en-US" sz="1500" dirty="0" smtClean="0">
                          <a:latin typeface="Meiryo UI" panose="020B0604030504040204" pitchFamily="50" charset="-128"/>
                          <a:ea typeface="Meiryo UI" panose="020B0604030504040204" pitchFamily="50" charset="-128"/>
                        </a:rPr>
                        <a:t>や、</a:t>
                      </a:r>
                      <a:r>
                        <a:rPr lang="ja-JP" altLang="en-US" sz="1500" b="1" u="sng" dirty="0" smtClean="0">
                          <a:latin typeface="Meiryo UI" panose="020B0604030504040204" pitchFamily="50" charset="-128"/>
                          <a:ea typeface="Meiryo UI" panose="020B0604030504040204" pitchFamily="50" charset="-128"/>
                        </a:rPr>
                        <a:t>ペットボトルの回し飲みをしていた生徒</a:t>
                      </a:r>
                      <a:r>
                        <a:rPr lang="ja-JP" altLang="en-US" sz="1500" b="0" u="none" dirty="0" smtClean="0">
                          <a:latin typeface="Meiryo UI" panose="020B0604030504040204" pitchFamily="50" charset="-128"/>
                          <a:ea typeface="Meiryo UI" panose="020B0604030504040204" pitchFamily="50" charset="-128"/>
                        </a:rPr>
                        <a:t>等</a:t>
                      </a:r>
                      <a:r>
                        <a:rPr lang="ja-JP" altLang="en-US" sz="1500" dirty="0" smtClean="0">
                          <a:latin typeface="Meiryo UI" panose="020B0604030504040204" pitchFamily="50" charset="-128"/>
                          <a:ea typeface="Meiryo UI" panose="020B0604030504040204" pitchFamily="50" charset="-128"/>
                        </a:rPr>
                        <a:t>が濃厚接触者に特定された</a:t>
                      </a:r>
                      <a:endParaRPr kumimoji="1"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・クラスターと特定</a:t>
                      </a:r>
                      <a:endParaRPr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dirty="0" smtClean="0">
                          <a:latin typeface="Meiryo UI" panose="020B0604030504040204" pitchFamily="50" charset="-128"/>
                          <a:ea typeface="Meiryo UI" panose="020B0604030504040204" pitchFamily="50" charset="-128"/>
                        </a:rPr>
                        <a:t>クラブ</a:t>
                      </a:r>
                      <a:endParaRPr kumimoji="1" lang="en-US" altLang="ja-JP" dirty="0" smtClean="0">
                        <a:latin typeface="Meiryo UI" panose="020B0604030504040204" pitchFamily="50" charset="-128"/>
                        <a:ea typeface="Meiryo UI" panose="020B0604030504040204" pitchFamily="50" charset="-128"/>
                      </a:endParaRPr>
                    </a:p>
                    <a:p>
                      <a:pPr algn="ctr"/>
                      <a:r>
                        <a:rPr kumimoji="1" lang="en-US" altLang="ja-JP" sz="1000" b="0" u="none" dirty="0" smtClean="0">
                          <a:latin typeface="Meiryo UI" panose="020B0604030504040204" pitchFamily="50" charset="-128"/>
                          <a:ea typeface="Meiryo UI" panose="020B0604030504040204" pitchFamily="50" charset="-128"/>
                        </a:rPr>
                        <a:t>(</a:t>
                      </a:r>
                      <a:r>
                        <a:rPr kumimoji="1" lang="ja-JP" altLang="en-US" sz="1000" b="0" u="none" dirty="0" smtClean="0">
                          <a:latin typeface="Meiryo UI" panose="020B0604030504040204" pitchFamily="50" charset="-128"/>
                          <a:ea typeface="Meiryo UI" panose="020B0604030504040204" pitchFamily="50" charset="-128"/>
                        </a:rPr>
                        <a:t>身体接触を伴う球技</a:t>
                      </a:r>
                      <a:r>
                        <a:rPr kumimoji="1" lang="en-US" altLang="ja-JP" sz="1000" b="0" u="none" dirty="0" smtClean="0">
                          <a:latin typeface="Meiryo UI" panose="020B0604030504040204" pitchFamily="50" charset="-128"/>
                          <a:ea typeface="Meiryo UI" panose="020B0604030504040204" pitchFamily="50" charset="-128"/>
                        </a:rPr>
                        <a:t>)</a:t>
                      </a:r>
                    </a:p>
                  </a:txBody>
                  <a:tcPr marL="36000" marR="36000" marT="36000" marB="36000" anchor="ctr"/>
                </a:tc>
                <a:extLst>
                  <a:ext uri="{0D108BD9-81ED-4DB2-BD59-A6C34878D82A}">
                    <a16:rowId xmlns:a16="http://schemas.microsoft.com/office/drawing/2014/main" val="554928831"/>
                  </a:ext>
                </a:extLst>
              </a:tr>
              <a:tr h="1153696">
                <a:tc>
                  <a:txBody>
                    <a:bodyPr/>
                    <a:lstStyle/>
                    <a:p>
                      <a:pPr algn="ctr"/>
                      <a:r>
                        <a:rPr kumimoji="1" lang="en-US" altLang="ja-JP" dirty="0" smtClean="0">
                          <a:latin typeface="Meiryo UI" panose="020B0604030504040204" pitchFamily="50" charset="-128"/>
                          <a:ea typeface="Meiryo UI" panose="020B0604030504040204" pitchFamily="50" charset="-128"/>
                        </a:rPr>
                        <a:t>C</a:t>
                      </a:r>
                      <a:r>
                        <a:rPr kumimoji="1" lang="ja-JP" altLang="en-US" dirty="0" smtClean="0">
                          <a:latin typeface="Meiryo UI" panose="020B0604030504040204" pitchFamily="50" charset="-128"/>
                          <a:ea typeface="Meiryo UI" panose="020B0604030504040204" pitchFamily="50" charset="-128"/>
                        </a:rPr>
                        <a:t>校</a:t>
                      </a:r>
                      <a:endParaRPr kumimoji="1" lang="ja-JP" altLang="en-US"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経路不明</a:t>
                      </a:r>
                      <a:endParaRPr kumimoji="1" lang="en-US" altLang="ja-JP"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（体調不良）</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l"/>
                      <a:r>
                        <a:rPr kumimoji="1" lang="ja-JP" altLang="en-US" sz="1500" dirty="0" smtClean="0">
                          <a:latin typeface="Meiryo UI" panose="020B0604030504040204" pitchFamily="50" charset="-128"/>
                          <a:ea typeface="Meiryo UI" panose="020B0604030504040204" pitchFamily="50" charset="-128"/>
                        </a:rPr>
                        <a:t>・</a:t>
                      </a:r>
                      <a:r>
                        <a:rPr kumimoji="1" lang="ja-JP" altLang="en-US" sz="1500" b="1" u="sng" dirty="0" smtClean="0">
                          <a:latin typeface="Meiryo UI" panose="020B0604030504040204" pitchFamily="50" charset="-128"/>
                          <a:ea typeface="Meiryo UI" panose="020B0604030504040204" pitchFamily="50" charset="-128"/>
                        </a:rPr>
                        <a:t>体調不良で授業を受けていた</a:t>
                      </a:r>
                      <a:r>
                        <a:rPr kumimoji="1" lang="ja-JP" altLang="en-US" sz="1500" dirty="0" smtClean="0">
                          <a:latin typeface="Meiryo UI" panose="020B0604030504040204" pitchFamily="50" charset="-128"/>
                          <a:ea typeface="Meiryo UI" panose="020B0604030504040204" pitchFamily="50" charset="-128"/>
                        </a:rPr>
                        <a:t>（部活動は参加せず帰宅）</a:t>
                      </a:r>
                      <a:endParaRPr kumimoji="1" lang="en-US" altLang="ja-JP" sz="1500" dirty="0" smtClean="0">
                        <a:latin typeface="Meiryo UI" panose="020B0604030504040204" pitchFamily="50" charset="-128"/>
                        <a:ea typeface="Meiryo UI" panose="020B0604030504040204" pitchFamily="50" charset="-128"/>
                      </a:endParaRPr>
                    </a:p>
                    <a:p>
                      <a:pPr algn="l"/>
                      <a:r>
                        <a:rPr kumimoji="1" lang="ja-JP" altLang="en-US" sz="1500" dirty="0" smtClean="0">
                          <a:latin typeface="Meiryo UI" panose="020B0604030504040204" pitchFamily="50" charset="-128"/>
                          <a:ea typeface="Meiryo UI" panose="020B0604030504040204" pitchFamily="50" charset="-128"/>
                        </a:rPr>
                        <a:t>・前日に</a:t>
                      </a:r>
                      <a:r>
                        <a:rPr kumimoji="1" lang="ja-JP" altLang="en-US" sz="1500" b="1" u="sng" dirty="0" smtClean="0">
                          <a:latin typeface="Meiryo UI" panose="020B0604030504040204" pitchFamily="50" charset="-128"/>
                          <a:ea typeface="Meiryo UI" panose="020B0604030504040204" pitchFamily="50" charset="-128"/>
                        </a:rPr>
                        <a:t>部活動（身体接触を伴う球技）</a:t>
                      </a:r>
                      <a:r>
                        <a:rPr kumimoji="1" lang="ja-JP" altLang="en-US" sz="1500" b="0" u="none" dirty="0" smtClean="0">
                          <a:latin typeface="Meiryo UI" panose="020B0604030504040204" pitchFamily="50" charset="-128"/>
                          <a:ea typeface="Meiryo UI" panose="020B0604030504040204" pitchFamily="50" charset="-128"/>
                        </a:rPr>
                        <a:t>に参加</a:t>
                      </a:r>
                      <a:r>
                        <a:rPr kumimoji="1" lang="ja-JP" altLang="en-US" sz="1500" dirty="0" smtClean="0">
                          <a:latin typeface="Meiryo UI" panose="020B0604030504040204" pitchFamily="50" charset="-128"/>
                          <a:ea typeface="Meiryo UI" panose="020B0604030504040204" pitchFamily="50" charset="-128"/>
                        </a:rPr>
                        <a:t>していたため、部活動</a:t>
                      </a:r>
                      <a:r>
                        <a:rPr kumimoji="1" lang="ja-JP" altLang="en-US" sz="1500" b="0" u="none" dirty="0" smtClean="0">
                          <a:latin typeface="Meiryo UI" panose="020B0604030504040204" pitchFamily="50" charset="-128"/>
                          <a:ea typeface="Meiryo UI" panose="020B0604030504040204" pitchFamily="50" charset="-128"/>
                        </a:rPr>
                        <a:t>に参加していた</a:t>
                      </a:r>
                      <a:r>
                        <a:rPr kumimoji="1" lang="ja-JP" altLang="en-US" sz="1500" u="none" dirty="0" smtClean="0">
                          <a:latin typeface="Meiryo UI" panose="020B0604030504040204" pitchFamily="50" charset="-128"/>
                          <a:ea typeface="Meiryo UI" panose="020B0604030504040204" pitchFamily="50" charset="-128"/>
                        </a:rPr>
                        <a:t>生徒</a:t>
                      </a:r>
                      <a:r>
                        <a:rPr kumimoji="1" lang="ja-JP" altLang="en-US" sz="1500" dirty="0" smtClean="0">
                          <a:latin typeface="Meiryo UI" panose="020B0604030504040204" pitchFamily="50" charset="-128"/>
                          <a:ea typeface="Meiryo UI" panose="020B0604030504040204" pitchFamily="50" charset="-128"/>
                        </a:rPr>
                        <a:t>が濃厚接触者に特定された</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クラブ</a:t>
                      </a:r>
                      <a:endParaRPr kumimoji="1" lang="en-US" altLang="ja-JP"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身体接触を伴う球技</a:t>
                      </a:r>
                      <a:r>
                        <a:rPr kumimoji="1" lang="en-US" altLang="ja-JP" sz="1000" dirty="0" smtClean="0">
                          <a:latin typeface="Meiryo UI" panose="020B0604030504040204" pitchFamily="50" charset="-128"/>
                          <a:ea typeface="Meiryo UI" panose="020B0604030504040204" pitchFamily="50" charset="-128"/>
                        </a:rPr>
                        <a:t>)</a:t>
                      </a:r>
                    </a:p>
                  </a:txBody>
                  <a:tcPr marL="36000" marR="36000" marT="36000" marB="36000" anchor="ctr"/>
                </a:tc>
                <a:extLst>
                  <a:ext uri="{0D108BD9-81ED-4DB2-BD59-A6C34878D82A}">
                    <a16:rowId xmlns:a16="http://schemas.microsoft.com/office/drawing/2014/main" val="2871593141"/>
                  </a:ext>
                </a:extLst>
              </a:tr>
              <a:tr h="11536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rPr>
                        <a:t>D</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dirty="0" smtClean="0">
                          <a:latin typeface="Meiryo UI" panose="020B0604030504040204" pitchFamily="50" charset="-128"/>
                          <a:ea typeface="Meiryo UI" panose="020B0604030504040204" pitchFamily="50" charset="-128"/>
                        </a:rPr>
                        <a:t>経路不明</a:t>
                      </a:r>
                      <a:endParaRPr kumimoji="1" lang="en-US" altLang="zh-CN" dirty="0" smtClean="0">
                        <a:latin typeface="Meiryo UI" panose="020B0604030504040204" pitchFamily="50" charset="-128"/>
                        <a:ea typeface="Meiryo UI" panose="020B0604030504040204" pitchFamily="50" charset="-128"/>
                      </a:endParaRPr>
                    </a:p>
                    <a:p>
                      <a:pPr algn="ctr"/>
                      <a:r>
                        <a:rPr kumimoji="1" lang="zh-CN" altLang="en-US"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発熱</a:t>
                      </a:r>
                      <a:r>
                        <a:rPr kumimoji="1" lang="ja-JP" altLang="en-US" sz="1800" dirty="0" smtClean="0">
                          <a:solidFill>
                            <a:schemeClr val="tx1"/>
                          </a:solidFill>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味覚異常</a:t>
                      </a:r>
                      <a:r>
                        <a:rPr kumimoji="1" lang="zh-CN"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a:t>
                      </a:r>
                      <a:r>
                        <a:rPr kumimoji="1" lang="ja-JP" altLang="en-US" sz="1500" b="0" u="sng" dirty="0" smtClean="0">
                          <a:latin typeface="Meiryo UI" panose="020B0604030504040204" pitchFamily="50" charset="-128"/>
                          <a:ea typeface="Meiryo UI" panose="020B0604030504040204" pitchFamily="50" charset="-128"/>
                        </a:rPr>
                        <a:t>学校外で</a:t>
                      </a:r>
                      <a:r>
                        <a:rPr kumimoji="1" lang="ja-JP" altLang="en-US" sz="1500" b="1" u="sng" dirty="0" smtClean="0">
                          <a:latin typeface="Meiryo UI" panose="020B0604030504040204" pitchFamily="50" charset="-128"/>
                          <a:ea typeface="Meiryo UI" panose="020B0604030504040204" pitchFamily="50" charset="-128"/>
                        </a:rPr>
                        <a:t>食事を共にした</a:t>
                      </a:r>
                      <a:r>
                        <a:rPr kumimoji="1" lang="ja-JP" altLang="en-US" sz="1500" b="0" u="sng" dirty="0" smtClean="0">
                          <a:latin typeface="Meiryo UI" panose="020B0604030504040204" pitchFamily="50" charset="-128"/>
                          <a:ea typeface="Meiryo UI" panose="020B0604030504040204" pitchFamily="50" charset="-128"/>
                        </a:rPr>
                        <a:t>生徒</a:t>
                      </a:r>
                      <a:r>
                        <a:rPr kumimoji="1" lang="ja-JP" altLang="en-US" sz="1500" dirty="0" smtClean="0">
                          <a:latin typeface="Meiryo UI" panose="020B0604030504040204" pitchFamily="50" charset="-128"/>
                          <a:ea typeface="Meiryo UI" panose="020B0604030504040204" pitchFamily="50" charset="-128"/>
                        </a:rPr>
                        <a:t>などが濃厚接触者に特定された</a:t>
                      </a:r>
                      <a:endParaRPr kumimoji="1" lang="en-US" altLang="ja-JP" sz="1500" b="1" u="none"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プライベート</a:t>
                      </a:r>
                      <a:endParaRPr kumimoji="1" lang="en-US" altLang="ja-JP" sz="18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会食</a:t>
                      </a:r>
                      <a:r>
                        <a:rPr kumimoji="1" lang="en-US" altLang="ja-JP" sz="1000" dirty="0" smtClean="0">
                          <a:latin typeface="Meiryo UI" panose="020B0604030504040204" pitchFamily="50" charset="-128"/>
                          <a:ea typeface="Meiryo UI" panose="020B0604030504040204" pitchFamily="50" charset="-128"/>
                        </a:rPr>
                        <a:t>)</a:t>
                      </a:r>
                    </a:p>
                  </a:txBody>
                  <a:tcPr marL="36000" marR="36000" marT="36000" marB="36000" anchor="ctr"/>
                </a:tc>
                <a:extLst>
                  <a:ext uri="{0D108BD9-81ED-4DB2-BD59-A6C34878D82A}">
                    <a16:rowId xmlns:a16="http://schemas.microsoft.com/office/drawing/2014/main" val="746740133"/>
                  </a:ext>
                </a:extLst>
              </a:tr>
            </a:tbl>
          </a:graphicData>
        </a:graphic>
      </p:graphicFrame>
      <p:sp>
        <p:nvSpPr>
          <p:cNvPr id="9" name="対角する 2 つの角を切り取った四角形 8"/>
          <p:cNvSpPr/>
          <p:nvPr/>
        </p:nvSpPr>
        <p:spPr>
          <a:xfrm>
            <a:off x="10760979" y="178667"/>
            <a:ext cx="1356851" cy="608491"/>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生徒</a:t>
            </a:r>
          </a:p>
        </p:txBody>
      </p:sp>
      <p:sp>
        <p:nvSpPr>
          <p:cNvPr id="8"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6</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6084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01149904"/>
              </p:ext>
            </p:extLst>
          </p:nvPr>
        </p:nvGraphicFramePr>
        <p:xfrm>
          <a:off x="25431" y="914397"/>
          <a:ext cx="12132000" cy="5544000"/>
        </p:xfrm>
        <a:graphic>
          <a:graphicData uri="http://schemas.openxmlformats.org/drawingml/2006/table">
            <a:tbl>
              <a:tblPr firstRow="1" bandRow="1">
                <a:tableStyleId>{7DF18680-E054-41AD-8BC1-D1AEF772440D}</a:tableStyleId>
              </a:tblPr>
              <a:tblGrid>
                <a:gridCol w="885696">
                  <a:extLst>
                    <a:ext uri="{9D8B030D-6E8A-4147-A177-3AD203B41FA5}">
                      <a16:colId xmlns:a16="http://schemas.microsoft.com/office/drawing/2014/main" val="4158265366"/>
                    </a:ext>
                  </a:extLst>
                </a:gridCol>
                <a:gridCol w="2192876">
                  <a:extLst>
                    <a:ext uri="{9D8B030D-6E8A-4147-A177-3AD203B41FA5}">
                      <a16:colId xmlns:a16="http://schemas.microsoft.com/office/drawing/2014/main" val="3412297853"/>
                    </a:ext>
                  </a:extLst>
                </a:gridCol>
                <a:gridCol w="7282020">
                  <a:extLst>
                    <a:ext uri="{9D8B030D-6E8A-4147-A177-3AD203B41FA5}">
                      <a16:colId xmlns:a16="http://schemas.microsoft.com/office/drawing/2014/main" val="1593218096"/>
                    </a:ext>
                  </a:extLst>
                </a:gridCol>
                <a:gridCol w="1771408">
                  <a:extLst>
                    <a:ext uri="{9D8B030D-6E8A-4147-A177-3AD203B41FA5}">
                      <a16:colId xmlns:a16="http://schemas.microsoft.com/office/drawing/2014/main" val="111998918"/>
                    </a:ext>
                  </a:extLst>
                </a:gridCol>
              </a:tblGrid>
              <a:tr h="1080000">
                <a:tc>
                  <a:txBody>
                    <a:bodyPr/>
                    <a:lstStyle/>
                    <a:p>
                      <a:pPr algn="ctr"/>
                      <a:r>
                        <a:rPr kumimoji="1" lang="ja-JP" altLang="en-US" dirty="0" smtClean="0">
                          <a:latin typeface="Meiryo UI" panose="020B0604030504040204" pitchFamily="50" charset="-128"/>
                          <a:ea typeface="Meiryo UI" panose="020B0604030504040204" pitchFamily="50" charset="-128"/>
                        </a:rPr>
                        <a:t>事例</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bg1"/>
                      </a:solidFill>
                      <a:prstDash val="solid"/>
                      <a:round/>
                      <a:headEnd type="none" w="med" len="med"/>
                      <a:tailEnd type="none" w="med" len="med"/>
                    </a:lnR>
                  </a:tcPr>
                </a:tc>
                <a:tc>
                  <a:txBody>
                    <a:bodyPr/>
                    <a:lstStyle/>
                    <a:p>
                      <a:pPr algn="ctr"/>
                      <a:r>
                        <a:rPr kumimoji="1" lang="ja-JP" altLang="en-US" sz="1800" dirty="0" smtClean="0">
                          <a:latin typeface="Meiryo UI" panose="020B0604030504040204" pitchFamily="50" charset="-128"/>
                          <a:ea typeface="Meiryo UI" panose="020B0604030504040204" pitchFamily="50" charset="-128"/>
                        </a:rPr>
                        <a:t>最初に</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感染が確認された</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生徒の</a:t>
                      </a:r>
                      <a:r>
                        <a:rPr kumimoji="1" lang="ja-JP" altLang="en-US" b="1" dirty="0" smtClean="0">
                          <a:latin typeface="Meiryo UI" panose="020B0604030504040204" pitchFamily="50" charset="-128"/>
                          <a:ea typeface="Meiryo UI" panose="020B0604030504040204" pitchFamily="50" charset="-128"/>
                        </a:rPr>
                        <a:t>状況</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学校での感染拡大が推定されるエピソード</a:t>
                      </a:r>
                      <a:endParaRPr kumimoji="1" lang="en-US" altLang="ja-JP"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学校から私学課への随時報告及び私学課からの聞き取りによる</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他への感染拡大、濃厚接触特定の範囲</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9114332"/>
                  </a:ext>
                </a:extLst>
              </a:tr>
              <a:tr h="11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rPr>
                        <a:t>E</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dirty="0" smtClean="0">
                          <a:latin typeface="Meiryo UI" panose="020B0604030504040204" pitchFamily="50" charset="-128"/>
                          <a:ea typeface="Meiryo UI" panose="020B0604030504040204" pitchFamily="50" charset="-128"/>
                        </a:rPr>
                        <a:t>経路不明</a:t>
                      </a:r>
                      <a:endParaRPr kumimoji="1" lang="en-US" altLang="zh-CN" dirty="0" smtClean="0">
                        <a:latin typeface="Meiryo UI" panose="020B0604030504040204" pitchFamily="50" charset="-128"/>
                        <a:ea typeface="Meiryo UI" panose="020B0604030504040204" pitchFamily="50" charset="-128"/>
                      </a:endParaRPr>
                    </a:p>
                    <a:p>
                      <a:pPr algn="ctr"/>
                      <a:r>
                        <a:rPr kumimoji="1" lang="zh-CN" altLang="en-US"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発熱</a:t>
                      </a:r>
                      <a:r>
                        <a:rPr kumimoji="1" lang="zh-CN" altLang="en-US" dirty="0" smtClean="0">
                          <a:latin typeface="Meiryo UI" panose="020B0604030504040204" pitchFamily="50" charset="-128"/>
                          <a:ea typeface="Meiryo UI" panose="020B0604030504040204" pitchFamily="50" charset="-128"/>
                        </a:rPr>
                        <a:t>）</a:t>
                      </a:r>
                      <a:endParaRPr kumimoji="1" lang="ja-JP" altLang="en-US"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l"/>
                      <a:r>
                        <a:rPr kumimoji="1" lang="ja-JP" altLang="en-US" sz="1500" dirty="0" smtClean="0">
                          <a:latin typeface="Meiryo UI" panose="020B0604030504040204" pitchFamily="50" charset="-128"/>
                          <a:ea typeface="Meiryo UI" panose="020B0604030504040204" pitchFamily="50" charset="-128"/>
                        </a:rPr>
                        <a:t>・</a:t>
                      </a:r>
                      <a:r>
                        <a:rPr kumimoji="1" lang="ja-JP" altLang="en-US" sz="1500" b="1" u="sng" dirty="0" smtClean="0">
                          <a:latin typeface="Meiryo UI" panose="020B0604030504040204" pitchFamily="50" charset="-128"/>
                          <a:ea typeface="Meiryo UI" panose="020B0604030504040204" pitchFamily="50" charset="-128"/>
                        </a:rPr>
                        <a:t>部活動（用具等を共有する球技）</a:t>
                      </a:r>
                      <a:r>
                        <a:rPr kumimoji="1" lang="ja-JP" altLang="en-US" sz="1500" dirty="0" smtClean="0">
                          <a:latin typeface="Meiryo UI" panose="020B0604030504040204" pitchFamily="50" charset="-128"/>
                          <a:ea typeface="Meiryo UI" panose="020B0604030504040204" pitchFamily="50" charset="-128"/>
                        </a:rPr>
                        <a:t>の試合翌日に部員</a:t>
                      </a:r>
                      <a:r>
                        <a:rPr kumimoji="1" lang="en-US" altLang="ja-JP" sz="1500" dirty="0" smtClean="0">
                          <a:latin typeface="Meiryo UI" panose="020B0604030504040204" pitchFamily="50" charset="-128"/>
                          <a:ea typeface="Meiryo UI" panose="020B0604030504040204" pitchFamily="50" charset="-128"/>
                        </a:rPr>
                        <a:t>2</a:t>
                      </a:r>
                      <a:r>
                        <a:rPr kumimoji="1" lang="ja-JP" altLang="en-US" sz="1500" dirty="0" smtClean="0">
                          <a:latin typeface="Meiryo UI" panose="020B0604030504040204" pitchFamily="50" charset="-128"/>
                          <a:ea typeface="Meiryo UI" panose="020B0604030504040204" pitchFamily="50" charset="-128"/>
                        </a:rPr>
                        <a:t>名が発熱</a:t>
                      </a:r>
                      <a:endParaRPr kumimoji="1"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・当該生徒の所属するクラスの生徒、</a:t>
                      </a:r>
                      <a:r>
                        <a:rPr kumimoji="1" lang="ja-JP" altLang="en-US" sz="1500" u="sng" dirty="0" smtClean="0">
                          <a:latin typeface="Meiryo UI" panose="020B0604030504040204" pitchFamily="50" charset="-128"/>
                          <a:ea typeface="Meiryo UI" panose="020B0604030504040204" pitchFamily="50" charset="-128"/>
                        </a:rPr>
                        <a:t>部活動に</a:t>
                      </a:r>
                      <a:r>
                        <a:rPr lang="ja-JP" altLang="en-US" sz="1500" u="sng" dirty="0" smtClean="0">
                          <a:latin typeface="Meiryo UI" panose="020B0604030504040204" pitchFamily="50" charset="-128"/>
                          <a:ea typeface="Meiryo UI" panose="020B0604030504040204" pitchFamily="50" charset="-128"/>
                        </a:rPr>
                        <a:t>参加した生徒</a:t>
                      </a:r>
                      <a:r>
                        <a:rPr kumimoji="1" lang="ja-JP" altLang="en-US" sz="1500" u="none" dirty="0" smtClean="0">
                          <a:latin typeface="Meiryo UI" panose="020B0604030504040204" pitchFamily="50" charset="-128"/>
                          <a:ea typeface="Meiryo UI" panose="020B0604030504040204" pitchFamily="50" charset="-128"/>
                        </a:rPr>
                        <a:t>と教員</a:t>
                      </a:r>
                      <a:r>
                        <a:rPr kumimoji="1" lang="ja-JP" altLang="en-US" sz="1500" dirty="0" smtClean="0">
                          <a:latin typeface="Meiryo UI" panose="020B0604030504040204" pitchFamily="50" charset="-128"/>
                          <a:ea typeface="Meiryo UI" panose="020B0604030504040204" pitchFamily="50" charset="-128"/>
                        </a:rPr>
                        <a:t>が濃厚接触者に特定された</a:t>
                      </a:r>
                      <a:endParaRPr kumimoji="1"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・クラスターと特定</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クラス</a:t>
                      </a:r>
                      <a:endParaRPr kumimoji="1" lang="en-US" altLang="ja-JP" sz="10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クラブ</a:t>
                      </a:r>
                      <a:endParaRPr kumimoji="1" lang="en-US" altLang="ja-JP" sz="18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用具等を共有する球技</a:t>
                      </a:r>
                      <a:r>
                        <a:rPr kumimoji="1" lang="en-US" altLang="ja-JP" sz="1000" dirty="0" smtClean="0">
                          <a:latin typeface="Meiryo UI" panose="020B0604030504040204" pitchFamily="50" charset="-128"/>
                          <a:ea typeface="Meiryo UI" panose="020B0604030504040204" pitchFamily="50" charset="-128"/>
                        </a:rPr>
                        <a:t>)</a:t>
                      </a:r>
                    </a:p>
                  </a:txBody>
                  <a:tcPr marL="36000" marR="36000"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07610606"/>
                  </a:ext>
                </a:extLst>
              </a:tr>
              <a:tr h="11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rPr>
                        <a:t>F</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経路不明</a:t>
                      </a:r>
                      <a:endParaRPr kumimoji="1" lang="en-US" altLang="ja-JP"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（めまい症状）</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l"/>
                      <a:r>
                        <a:rPr kumimoji="1" lang="ja-JP" altLang="en-US" sz="1500" dirty="0" smtClean="0">
                          <a:latin typeface="Meiryo UI" panose="020B0604030504040204" pitchFamily="50" charset="-128"/>
                          <a:ea typeface="Meiryo UI" panose="020B0604030504040204" pitchFamily="50" charset="-128"/>
                        </a:rPr>
                        <a:t>・</a:t>
                      </a:r>
                      <a:r>
                        <a:rPr kumimoji="1" lang="ja-JP" altLang="en-US" sz="1500" b="1" u="sng" dirty="0" smtClean="0">
                          <a:latin typeface="Meiryo UI" panose="020B0604030504040204" pitchFamily="50" charset="-128"/>
                          <a:ea typeface="Meiryo UI" panose="020B0604030504040204" pitchFamily="50" charset="-128"/>
                        </a:rPr>
                        <a:t>体育の授業（用具等を共有する球技）</a:t>
                      </a:r>
                      <a:r>
                        <a:rPr kumimoji="1" lang="ja-JP" altLang="en-US" sz="1500" u="sng" dirty="0" smtClean="0">
                          <a:latin typeface="Meiryo UI" panose="020B0604030504040204" pitchFamily="50" charset="-128"/>
                          <a:ea typeface="Meiryo UI" panose="020B0604030504040204" pitchFamily="50" charset="-128"/>
                        </a:rPr>
                        <a:t>を一緒に行っていた生徒</a:t>
                      </a:r>
                      <a:r>
                        <a:rPr kumimoji="1" lang="ja-JP" altLang="en-US" sz="1500" dirty="0" smtClean="0">
                          <a:latin typeface="Meiryo UI" panose="020B0604030504040204" pitchFamily="50" charset="-128"/>
                          <a:ea typeface="Meiryo UI" panose="020B0604030504040204" pitchFamily="50" charset="-128"/>
                        </a:rPr>
                        <a:t>等が濃厚接触者に特定された</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クラス</a:t>
                      </a:r>
                      <a:endParaRPr kumimoji="1" lang="en-US" altLang="ja-JP"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体育の授業</a:t>
                      </a:r>
                      <a:r>
                        <a:rPr kumimoji="1" lang="en-US" altLang="ja-JP" sz="1000" dirty="0" smtClean="0">
                          <a:latin typeface="Meiryo UI" panose="020B0604030504040204" pitchFamily="50" charset="-128"/>
                          <a:ea typeface="Meiryo UI" panose="020B0604030504040204" pitchFamily="50" charset="-128"/>
                        </a:rPr>
                        <a:t>)</a:t>
                      </a:r>
                    </a:p>
                  </a:txBody>
                  <a:tcPr marL="36000" marR="36000" marT="36000" marB="36000" anchor="ctr"/>
                </a:tc>
                <a:extLst>
                  <a:ext uri="{0D108BD9-81ED-4DB2-BD59-A6C34878D82A}">
                    <a16:rowId xmlns:a16="http://schemas.microsoft.com/office/drawing/2014/main" val="554928831"/>
                  </a:ext>
                </a:extLst>
              </a:tr>
              <a:tr h="1116000">
                <a:tc>
                  <a:txBody>
                    <a:bodyPr/>
                    <a:lstStyle/>
                    <a:p>
                      <a:pPr algn="ctr"/>
                      <a:r>
                        <a:rPr kumimoji="1" lang="en-US" altLang="ja-JP" dirty="0" smtClean="0">
                          <a:latin typeface="Meiryo UI" panose="020B0604030504040204" pitchFamily="50" charset="-128"/>
                          <a:ea typeface="Meiryo UI" panose="020B0604030504040204" pitchFamily="50" charset="-128"/>
                        </a:rPr>
                        <a:t>G</a:t>
                      </a:r>
                      <a:r>
                        <a:rPr kumimoji="1" lang="ja-JP" altLang="en-US" dirty="0" smtClean="0">
                          <a:latin typeface="Meiryo UI" panose="020B0604030504040204" pitchFamily="50" charset="-128"/>
                          <a:ea typeface="Meiryo UI" panose="020B0604030504040204" pitchFamily="50" charset="-128"/>
                        </a:rPr>
                        <a:t>校</a:t>
                      </a:r>
                      <a:endParaRPr kumimoji="1" lang="ja-JP" altLang="en-US"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経路不明</a:t>
                      </a:r>
                      <a:endParaRPr kumimoji="1" lang="en-US" altLang="ja-JP"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（発熱）</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l"/>
                      <a:r>
                        <a:rPr kumimoji="1" lang="ja-JP" altLang="en-US" sz="1500" dirty="0" smtClean="0">
                          <a:latin typeface="Meiryo UI" panose="020B0604030504040204" pitchFamily="50" charset="-128"/>
                          <a:ea typeface="Meiryo UI" panose="020B0604030504040204" pitchFamily="50" charset="-128"/>
                        </a:rPr>
                        <a:t>・濃厚接触者は特定されなかったが、同じタイミングでクラスで複数人の感染が確認されたため、クラス全員がＰＣＲ検査を受検</a:t>
                      </a:r>
                      <a:endParaRPr kumimoji="1" lang="en-US" altLang="ja-JP" sz="1500" dirty="0" smtClean="0">
                        <a:latin typeface="Meiryo UI" panose="020B0604030504040204" pitchFamily="50" charset="-128"/>
                        <a:ea typeface="Meiryo UI" panose="020B0604030504040204" pitchFamily="50" charset="-128"/>
                      </a:endParaRPr>
                    </a:p>
                    <a:p>
                      <a:pPr algn="l"/>
                      <a:r>
                        <a:rPr kumimoji="1" lang="ja-JP" altLang="en-US" sz="1500" dirty="0" smtClean="0">
                          <a:latin typeface="Meiryo UI" panose="020B0604030504040204" pitchFamily="50" charset="-128"/>
                          <a:ea typeface="Meiryo UI" panose="020B0604030504040204" pitchFamily="50" charset="-128"/>
                        </a:rPr>
                        <a:t>・クラスターと特定</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クラス</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871593141"/>
                  </a:ext>
                </a:extLst>
              </a:tr>
              <a:tr h="1116000">
                <a:tc>
                  <a:txBody>
                    <a:bodyPr/>
                    <a:lstStyle/>
                    <a:p>
                      <a:pPr algn="ctr"/>
                      <a:r>
                        <a:rPr kumimoji="1" lang="en-US" altLang="ja-JP" dirty="0" smtClean="0">
                          <a:latin typeface="Meiryo UI" panose="020B0604030504040204" pitchFamily="50" charset="-128"/>
                          <a:ea typeface="Meiryo UI" panose="020B0604030504040204" pitchFamily="50" charset="-128"/>
                        </a:rPr>
                        <a:t>H</a:t>
                      </a:r>
                      <a:r>
                        <a:rPr kumimoji="1" lang="ja-JP" altLang="en-US" dirty="0" smtClean="0">
                          <a:latin typeface="Meiryo UI" panose="020B0604030504040204" pitchFamily="50" charset="-128"/>
                          <a:ea typeface="Meiryo UI" panose="020B0604030504040204" pitchFamily="50" charset="-128"/>
                        </a:rPr>
                        <a:t>校</a:t>
                      </a:r>
                      <a:endParaRPr kumimoji="1" lang="ja-JP" altLang="en-US"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sz="1800" dirty="0" smtClean="0">
                          <a:latin typeface="Meiryo UI" panose="020B0604030504040204" pitchFamily="50" charset="-128"/>
                          <a:ea typeface="Meiryo UI" panose="020B0604030504040204" pitchFamily="50" charset="-128"/>
                        </a:rPr>
                        <a:t>プライベートで</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濃厚接触特定</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（無症状）</a:t>
                      </a: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a:t>
                      </a:r>
                      <a:r>
                        <a:rPr kumimoji="1" lang="ja-JP" altLang="en-US" sz="1500" b="1" u="sng" dirty="0" smtClean="0">
                          <a:latin typeface="Meiryo UI" panose="020B0604030504040204" pitchFamily="50" charset="-128"/>
                          <a:ea typeface="Meiryo UI" panose="020B0604030504040204" pitchFamily="50" charset="-128"/>
                        </a:rPr>
                        <a:t>パーティー</a:t>
                      </a:r>
                      <a:r>
                        <a:rPr kumimoji="1" lang="ja-JP" altLang="en-US" sz="1500" dirty="0" smtClean="0">
                          <a:latin typeface="Meiryo UI" panose="020B0604030504040204" pitchFamily="50" charset="-128"/>
                          <a:ea typeface="Meiryo UI" panose="020B0604030504040204" pitchFamily="50" charset="-128"/>
                        </a:rPr>
                        <a:t>に参加後、参加者内に感染者がおり、濃厚接触者に特定された</a:t>
                      </a:r>
                      <a:endParaRPr kumimoji="1" lang="en-US" altLang="ja-JP" sz="15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・当該生徒の所属する</a:t>
                      </a:r>
                      <a:r>
                        <a:rPr kumimoji="1" lang="ja-JP" altLang="en-US" sz="1500" b="1" u="sng" dirty="0" smtClean="0">
                          <a:latin typeface="Meiryo UI" panose="020B0604030504040204" pitchFamily="50" charset="-128"/>
                          <a:ea typeface="Meiryo UI" panose="020B0604030504040204" pitchFamily="50" charset="-128"/>
                        </a:rPr>
                        <a:t>部活動（楽器を使用する活動）</a:t>
                      </a:r>
                      <a:r>
                        <a:rPr kumimoji="1" lang="ja-JP" altLang="en-US" sz="1500" u="sng" dirty="0" smtClean="0">
                          <a:latin typeface="Meiryo UI" panose="020B0604030504040204" pitchFamily="50" charset="-128"/>
                          <a:ea typeface="Meiryo UI" panose="020B0604030504040204" pitchFamily="50" charset="-128"/>
                        </a:rPr>
                        <a:t>に参加していた生徒と教員</a:t>
                      </a:r>
                      <a:r>
                        <a:rPr kumimoji="1" lang="ja-JP" altLang="en-US" sz="1500" dirty="0" smtClean="0">
                          <a:latin typeface="Meiryo UI" panose="020B0604030504040204" pitchFamily="50" charset="-128"/>
                          <a:ea typeface="Meiryo UI" panose="020B0604030504040204" pitchFamily="50" charset="-128"/>
                        </a:rPr>
                        <a:t>が濃厚接触者に特定された</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プライベート</a:t>
                      </a:r>
                      <a:endParaRPr kumimoji="1" lang="en-US" altLang="ja-JP" sz="18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交遊、会食</a:t>
                      </a:r>
                      <a:r>
                        <a:rPr kumimoji="1" lang="en-US" altLang="ja-JP" sz="1000" dirty="0" smtClean="0">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クラブ</a:t>
                      </a:r>
                      <a:endParaRPr kumimoji="1" lang="en-US" altLang="ja-JP" sz="18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楽器を使用する活動</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746740133"/>
                  </a:ext>
                </a:extLst>
              </a:tr>
            </a:tbl>
          </a:graphicData>
        </a:graphic>
      </p:graphicFrame>
      <p:sp>
        <p:nvSpPr>
          <p:cNvPr id="9" name="対角する 2 つの角を切り取った四角形 8"/>
          <p:cNvSpPr/>
          <p:nvPr/>
        </p:nvSpPr>
        <p:spPr>
          <a:xfrm>
            <a:off x="10760979" y="178667"/>
            <a:ext cx="1356851" cy="608491"/>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生徒</a:t>
            </a:r>
          </a:p>
        </p:txBody>
      </p:sp>
      <p:sp>
        <p:nvSpPr>
          <p:cNvPr id="7" name="タイトル 1"/>
          <p:cNvSpPr txBox="1">
            <a:spLocks/>
          </p:cNvSpPr>
          <p:nvPr/>
        </p:nvSpPr>
        <p:spPr>
          <a:xfrm>
            <a:off x="103238" y="103238"/>
            <a:ext cx="11975691" cy="8259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エピソード②</a:t>
            </a:r>
            <a:r>
              <a:rPr lang="ja-JP" altLang="en-US" sz="2400" b="1" dirty="0">
                <a:solidFill>
                  <a:schemeClr val="accent2">
                    <a:lumMod val="50000"/>
                  </a:schemeClr>
                </a:solidFill>
                <a:latin typeface="Meiryo UI" panose="020B0604030504040204" pitchFamily="50" charset="-128"/>
                <a:ea typeface="Meiryo UI" panose="020B0604030504040204" pitchFamily="50" charset="-128"/>
              </a:rPr>
              <a:t>　</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小学校・中学校・高等学校・中等教育学校</a:t>
            </a:r>
            <a:r>
              <a:rPr lang="en-US" altLang="ja-JP" sz="2400" b="1" dirty="0">
                <a:solidFill>
                  <a:schemeClr val="accent2">
                    <a:lumMod val="50000"/>
                  </a:schemeClr>
                </a:solidFill>
                <a:latin typeface="Meiryo UI" panose="020B0604030504040204" pitchFamily="50" charset="-128"/>
                <a:ea typeface="Meiryo UI" panose="020B0604030504040204" pitchFamily="50" charset="-128"/>
              </a:rPr>
              <a:t>(</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その</a:t>
            </a:r>
            <a:r>
              <a:rPr lang="en-US" altLang="ja-JP" sz="2400" b="1" dirty="0" smtClean="0">
                <a:solidFill>
                  <a:schemeClr val="accent2">
                    <a:lumMod val="50000"/>
                  </a:schemeClr>
                </a:solidFill>
                <a:latin typeface="Meiryo UI" panose="020B0604030504040204" pitchFamily="50" charset="-128"/>
                <a:ea typeface="Meiryo UI" panose="020B0604030504040204" pitchFamily="50" charset="-128"/>
              </a:rPr>
              <a:t>2)</a:t>
            </a:r>
            <a:endParaRPr lang="ja-JP" altLang="en-US" sz="2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8"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7</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4364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342318183"/>
              </p:ext>
            </p:extLst>
          </p:nvPr>
        </p:nvGraphicFramePr>
        <p:xfrm>
          <a:off x="25431" y="914397"/>
          <a:ext cx="12131999" cy="3312000"/>
        </p:xfrm>
        <a:graphic>
          <a:graphicData uri="http://schemas.openxmlformats.org/drawingml/2006/table">
            <a:tbl>
              <a:tblPr firstRow="1" bandRow="1">
                <a:tableStyleId>{7DF18680-E054-41AD-8BC1-D1AEF772440D}</a:tableStyleId>
              </a:tblPr>
              <a:tblGrid>
                <a:gridCol w="885696">
                  <a:extLst>
                    <a:ext uri="{9D8B030D-6E8A-4147-A177-3AD203B41FA5}">
                      <a16:colId xmlns:a16="http://schemas.microsoft.com/office/drawing/2014/main" val="4158265366"/>
                    </a:ext>
                  </a:extLst>
                </a:gridCol>
                <a:gridCol w="2192876">
                  <a:extLst>
                    <a:ext uri="{9D8B030D-6E8A-4147-A177-3AD203B41FA5}">
                      <a16:colId xmlns:a16="http://schemas.microsoft.com/office/drawing/2014/main" val="3412297853"/>
                    </a:ext>
                  </a:extLst>
                </a:gridCol>
                <a:gridCol w="7282024">
                  <a:extLst>
                    <a:ext uri="{9D8B030D-6E8A-4147-A177-3AD203B41FA5}">
                      <a16:colId xmlns:a16="http://schemas.microsoft.com/office/drawing/2014/main" val="1593218096"/>
                    </a:ext>
                  </a:extLst>
                </a:gridCol>
                <a:gridCol w="1771403">
                  <a:extLst>
                    <a:ext uri="{9D8B030D-6E8A-4147-A177-3AD203B41FA5}">
                      <a16:colId xmlns:a16="http://schemas.microsoft.com/office/drawing/2014/main" val="111998918"/>
                    </a:ext>
                  </a:extLst>
                </a:gridCol>
              </a:tblGrid>
              <a:tr h="1080000">
                <a:tc>
                  <a:txBody>
                    <a:bodyPr/>
                    <a:lstStyle/>
                    <a:p>
                      <a:pPr algn="ctr"/>
                      <a:r>
                        <a:rPr kumimoji="1" lang="ja-JP" altLang="en-US" dirty="0" smtClean="0">
                          <a:latin typeface="Meiryo UI" panose="020B0604030504040204" pitchFamily="50" charset="-128"/>
                          <a:ea typeface="Meiryo UI" panose="020B0604030504040204" pitchFamily="50" charset="-128"/>
                        </a:rPr>
                        <a:t>事例</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R w="9525" cap="flat" cmpd="sng" algn="ctr">
                      <a:solidFill>
                        <a:schemeClr val="bg1"/>
                      </a:solidFill>
                      <a:prstDash val="solid"/>
                      <a:round/>
                      <a:headEnd type="none" w="med" len="med"/>
                      <a:tailEnd type="none" w="med" len="med"/>
                    </a:lnR>
                  </a:tcPr>
                </a:tc>
                <a:tc>
                  <a:txBody>
                    <a:bodyPr/>
                    <a:lstStyle/>
                    <a:p>
                      <a:pPr algn="ctr"/>
                      <a:r>
                        <a:rPr kumimoji="1" lang="ja-JP" altLang="en-US" sz="1800" dirty="0" smtClean="0">
                          <a:latin typeface="Meiryo UI" panose="020B0604030504040204" pitchFamily="50" charset="-128"/>
                          <a:ea typeface="Meiryo UI" panose="020B0604030504040204" pitchFamily="50" charset="-128"/>
                        </a:rPr>
                        <a:t>最初に</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感染が確認された</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生徒の</a:t>
                      </a:r>
                      <a:r>
                        <a:rPr kumimoji="1" lang="ja-JP" altLang="en-US" b="1" dirty="0" smtClean="0">
                          <a:latin typeface="Meiryo UI" panose="020B0604030504040204" pitchFamily="50" charset="-128"/>
                          <a:ea typeface="Meiryo UI" panose="020B0604030504040204" pitchFamily="50" charset="-128"/>
                        </a:rPr>
                        <a:t>状況</a:t>
                      </a:r>
                      <a:endParaRPr kumimoji="1" lang="ja-JP" altLang="en-US" b="1" dirty="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学校での感染拡大が推定されるエピソード</a:t>
                      </a:r>
                      <a:endParaRPr kumimoji="1" lang="en-US" altLang="ja-JP"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学校から私学課への随時報告及び私学課からの聞き取りによる</a:t>
                      </a:r>
                      <a:endParaRPr kumimoji="1" lang="en-US" altLang="ja-JP" sz="1200"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Meiryo UI" panose="020B0604030504040204" pitchFamily="50" charset="-128"/>
                          <a:ea typeface="Meiryo UI" panose="020B0604030504040204" pitchFamily="50" charset="-128"/>
                        </a:rPr>
                        <a:t>他への感染拡大、濃厚接触特定の範囲</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9114332"/>
                  </a:ext>
                </a:extLst>
              </a:tr>
              <a:tr h="11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rPr>
                        <a:t>I</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sz="1800" dirty="0" smtClean="0">
                          <a:latin typeface="Meiryo UI" panose="020B0604030504040204" pitchFamily="50" charset="-128"/>
                          <a:ea typeface="Meiryo UI" panose="020B0604030504040204" pitchFamily="50" charset="-128"/>
                        </a:rPr>
                        <a:t>家族に陽性者</a:t>
                      </a:r>
                      <a:endParaRPr kumimoji="1" lang="en-US" altLang="zh-CN" sz="1800" dirty="0" smtClean="0">
                        <a:latin typeface="Meiryo UI" panose="020B0604030504040204" pitchFamily="50" charset="-128"/>
                        <a:ea typeface="Meiryo UI" panose="020B0604030504040204" pitchFamily="50" charset="-128"/>
                      </a:endParaRPr>
                    </a:p>
                    <a:p>
                      <a:pPr algn="ctr"/>
                      <a:r>
                        <a:rPr kumimoji="1" lang="zh-CN" altLang="en-US"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発熱</a:t>
                      </a:r>
                      <a:r>
                        <a:rPr kumimoji="1" lang="zh-CN" altLang="en-US" sz="1800" dirty="0" smtClean="0">
                          <a:latin typeface="Meiryo UI" panose="020B0604030504040204" pitchFamily="50" charset="-128"/>
                          <a:ea typeface="Meiryo UI" panose="020B0604030504040204" pitchFamily="50" charset="-128"/>
                        </a:rPr>
                        <a:t>）</a:t>
                      </a:r>
                      <a:endParaRPr kumimoji="1" lang="ja-JP" altLang="en-US" sz="18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solidFill>
                            <a:schemeClr val="tx1"/>
                          </a:solidFill>
                          <a:latin typeface="Meiryo UI" panose="020B0604030504040204" pitchFamily="50" charset="-128"/>
                          <a:ea typeface="Meiryo UI" panose="020B0604030504040204" pitchFamily="50" charset="-128"/>
                        </a:rPr>
                        <a:t>・家族に陽性が判明</a:t>
                      </a:r>
                      <a:endParaRPr kumimoji="1" lang="en-US" altLang="ja-JP" sz="15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・当該生徒の所属するクラスの生徒、当該生徒と</a:t>
                      </a:r>
                      <a:r>
                        <a:rPr kumimoji="1" lang="ja-JP" altLang="en-US" sz="1500" b="1" u="sng" dirty="0" smtClean="0">
                          <a:latin typeface="Meiryo UI" panose="020B0604030504040204" pitchFamily="50" charset="-128"/>
                          <a:ea typeface="Meiryo UI" panose="020B0604030504040204" pitchFamily="50" charset="-128"/>
                        </a:rPr>
                        <a:t>食事や飲料の</a:t>
                      </a:r>
                      <a:r>
                        <a:rPr lang="ja-JP" altLang="en-US" sz="1500" b="1" u="sng" dirty="0" smtClean="0">
                          <a:latin typeface="Meiryo UI" panose="020B0604030504040204" pitchFamily="50" charset="-128"/>
                          <a:ea typeface="Meiryo UI" panose="020B0604030504040204" pitchFamily="50" charset="-128"/>
                        </a:rPr>
                        <a:t>回し飲み</a:t>
                      </a:r>
                      <a:r>
                        <a:rPr lang="ja-JP" altLang="en-US" sz="1500" b="0" u="sng" dirty="0" smtClean="0">
                          <a:latin typeface="Meiryo UI" panose="020B0604030504040204" pitchFamily="50" charset="-128"/>
                          <a:ea typeface="Meiryo UI" panose="020B0604030504040204" pitchFamily="50" charset="-128"/>
                        </a:rPr>
                        <a:t>をした生徒</a:t>
                      </a:r>
                      <a:r>
                        <a:rPr kumimoji="1" lang="ja-JP" altLang="en-US" sz="1500" dirty="0" smtClean="0">
                          <a:latin typeface="Meiryo UI" panose="020B0604030504040204" pitchFamily="50" charset="-128"/>
                          <a:ea typeface="Meiryo UI" panose="020B0604030504040204" pitchFamily="50" charset="-128"/>
                        </a:rPr>
                        <a:t>が濃厚接触者に特定された</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クラス</a:t>
                      </a:r>
                      <a:endParaRPr kumimoji="1" lang="en-US" altLang="ja-JP" sz="18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プライベート</a:t>
                      </a:r>
                      <a:endParaRPr kumimoji="1" lang="en-US" altLang="ja-JP" sz="18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会食</a:t>
                      </a:r>
                      <a:r>
                        <a:rPr kumimoji="1" lang="en-US" altLang="ja-JP" sz="1000" dirty="0" smtClean="0">
                          <a:latin typeface="Meiryo UI" panose="020B0604030504040204" pitchFamily="50" charset="-128"/>
                          <a:ea typeface="Meiryo UI" panose="020B0604030504040204" pitchFamily="50" charset="-128"/>
                        </a:rPr>
                        <a:t>)</a:t>
                      </a:r>
                    </a:p>
                  </a:txBody>
                  <a:tcPr marL="36000" marR="36000" marT="36000" marB="36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53558224"/>
                  </a:ext>
                </a:extLst>
              </a:tr>
              <a:tr h="11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eiryo UI" panose="020B0604030504040204" pitchFamily="50" charset="-128"/>
                          <a:ea typeface="Meiryo UI" panose="020B0604030504040204" pitchFamily="50" charset="-128"/>
                        </a:rPr>
                        <a:t>J</a:t>
                      </a:r>
                      <a:r>
                        <a:rPr kumimoji="1" lang="ja-JP" altLang="en-US" dirty="0" smtClean="0">
                          <a:latin typeface="Meiryo UI" panose="020B0604030504040204" pitchFamily="50" charset="-128"/>
                          <a:ea typeface="Meiryo UI" panose="020B0604030504040204" pitchFamily="50" charset="-128"/>
                        </a:rPr>
                        <a:t>校</a:t>
                      </a:r>
                      <a:endParaRPr kumimoji="1" lang="en-US" altLang="ja-JP"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sz="1800" dirty="0" smtClean="0">
                          <a:latin typeface="Meiryo UI" panose="020B0604030504040204" pitchFamily="50" charset="-128"/>
                          <a:ea typeface="Meiryo UI" panose="020B0604030504040204" pitchFamily="50" charset="-128"/>
                        </a:rPr>
                        <a:t>家族に陽性者</a:t>
                      </a:r>
                      <a:endParaRPr kumimoji="1" lang="en-US" altLang="zh-CN" sz="1800" dirty="0" smtClean="0">
                        <a:latin typeface="Meiryo UI" panose="020B0604030504040204" pitchFamily="50" charset="-128"/>
                        <a:ea typeface="Meiryo UI" panose="020B0604030504040204" pitchFamily="50" charset="-128"/>
                      </a:endParaRPr>
                    </a:p>
                    <a:p>
                      <a:pPr algn="ctr"/>
                      <a:r>
                        <a:rPr kumimoji="1" lang="zh-CN" altLang="en-US"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発熱</a:t>
                      </a:r>
                      <a:r>
                        <a:rPr kumimoji="1" lang="zh-CN" altLang="en-US" sz="1800" dirty="0" smtClean="0">
                          <a:latin typeface="Meiryo UI" panose="020B0604030504040204" pitchFamily="50" charset="-128"/>
                          <a:ea typeface="Meiryo UI" panose="020B0604030504040204" pitchFamily="50" charset="-128"/>
                        </a:rPr>
                        <a:t>）</a:t>
                      </a:r>
                      <a:endParaRPr kumimoji="1" lang="ja-JP" altLang="en-US" sz="18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solidFill>
                            <a:schemeClr val="tx1"/>
                          </a:solidFill>
                          <a:latin typeface="Meiryo UI" panose="020B0604030504040204" pitchFamily="50" charset="-128"/>
                          <a:ea typeface="Meiryo UI" panose="020B0604030504040204" pitchFamily="50" charset="-128"/>
                        </a:rPr>
                        <a:t>・家族に陽性が判明</a:t>
                      </a:r>
                      <a:endParaRPr kumimoji="1" lang="en-US" altLang="ja-JP" sz="15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rPr>
                        <a:t>・当該生徒と校内でテーブルを囲んで一緒に勉強していた生徒、</a:t>
                      </a:r>
                      <a:r>
                        <a:rPr kumimoji="1" lang="ja-JP" altLang="en-US" sz="1500" b="1" u="sng" dirty="0" smtClean="0">
                          <a:latin typeface="Meiryo UI" panose="020B0604030504040204" pitchFamily="50" charset="-128"/>
                          <a:ea typeface="Meiryo UI" panose="020B0604030504040204" pitchFamily="50" charset="-128"/>
                        </a:rPr>
                        <a:t>部活動（大きな発声や激しい呼気を伴う活動）</a:t>
                      </a:r>
                      <a:r>
                        <a:rPr kumimoji="1" lang="ja-JP" altLang="en-US" sz="1500" u="sng" dirty="0" smtClean="0">
                          <a:latin typeface="Meiryo UI" panose="020B0604030504040204" pitchFamily="50" charset="-128"/>
                          <a:ea typeface="Meiryo UI" panose="020B0604030504040204" pitchFamily="50" charset="-128"/>
                        </a:rPr>
                        <a:t>に参加した生徒と教員</a:t>
                      </a:r>
                      <a:r>
                        <a:rPr kumimoji="1" lang="ja-JP" altLang="en-US" sz="1500" dirty="0" smtClean="0">
                          <a:latin typeface="Meiryo UI" panose="020B0604030504040204" pitchFamily="50" charset="-128"/>
                          <a:ea typeface="Meiryo UI" panose="020B0604030504040204" pitchFamily="50" charset="-128"/>
                        </a:rPr>
                        <a:t>が濃厚接触者に特定された</a:t>
                      </a:r>
                      <a:endParaRPr kumimoji="1" lang="en-US" altLang="ja-JP" sz="15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クラブ</a:t>
                      </a:r>
                      <a:endParaRPr kumimoji="1" lang="en-US" altLang="ja-JP" sz="18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0" dirty="0" smtClean="0">
                          <a:latin typeface="Meiryo UI" panose="020B0604030504040204" pitchFamily="50" charset="-128"/>
                          <a:ea typeface="Meiryo UI" panose="020B0604030504040204" pitchFamily="50" charset="-128"/>
                        </a:rPr>
                        <a:t>(</a:t>
                      </a:r>
                      <a:r>
                        <a:rPr kumimoji="1" lang="ja-JP" altLang="en-US" sz="850" dirty="0" smtClean="0">
                          <a:latin typeface="Meiryo UI" panose="020B0604030504040204" pitchFamily="50" charset="-128"/>
                          <a:ea typeface="Meiryo UI" panose="020B0604030504040204" pitchFamily="50" charset="-128"/>
                        </a:rPr>
                        <a:t>大きな発声や激しい呼気を伴う活動</a:t>
                      </a:r>
                      <a:r>
                        <a:rPr kumimoji="1" lang="en-US" altLang="ja-JP" sz="850" dirty="0" smtClean="0">
                          <a:latin typeface="Meiryo UI" panose="020B0604030504040204" pitchFamily="50" charset="-128"/>
                          <a:ea typeface="Meiryo UI" panose="020B0604030504040204" pitchFamily="50" charset="-128"/>
                        </a:rPr>
                        <a:t>)</a:t>
                      </a:r>
                    </a:p>
                  </a:txBody>
                  <a:tcPr marL="36000" marR="36000" marT="36000" marB="36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0550218"/>
                  </a:ext>
                </a:extLst>
              </a:tr>
            </a:tbl>
          </a:graphicData>
        </a:graphic>
      </p:graphicFrame>
      <p:sp>
        <p:nvSpPr>
          <p:cNvPr id="9" name="対角する 2 つの角を切り取った四角形 8"/>
          <p:cNvSpPr/>
          <p:nvPr/>
        </p:nvSpPr>
        <p:spPr>
          <a:xfrm>
            <a:off x="10760979" y="178667"/>
            <a:ext cx="1356851" cy="608491"/>
          </a:xfrm>
          <a:prstGeom prst="snip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生徒</a:t>
            </a:r>
          </a:p>
        </p:txBody>
      </p:sp>
      <p:sp>
        <p:nvSpPr>
          <p:cNvPr id="7" name="タイトル 1"/>
          <p:cNvSpPr>
            <a:spLocks noGrp="1"/>
          </p:cNvSpPr>
          <p:nvPr>
            <p:ph type="title"/>
          </p:nvPr>
        </p:nvSpPr>
        <p:spPr>
          <a:xfrm>
            <a:off x="103238" y="103238"/>
            <a:ext cx="11975691" cy="825909"/>
          </a:xfrm>
        </p:spPr>
        <p:txBody>
          <a:bodyPr>
            <a:normAutofit/>
          </a:bodyPr>
          <a:lstStyle/>
          <a:p>
            <a:r>
              <a:rPr kumimoji="1" lang="ja-JP" altLang="en-US" sz="3200" b="1" dirty="0" smtClean="0">
                <a:solidFill>
                  <a:schemeClr val="accent2">
                    <a:lumMod val="50000"/>
                  </a:schemeClr>
                </a:solidFill>
                <a:latin typeface="Meiryo UI" panose="020B0604030504040204" pitchFamily="50" charset="-128"/>
                <a:ea typeface="Meiryo UI" panose="020B0604030504040204" pitchFamily="50" charset="-128"/>
              </a:rPr>
              <a:t>エピソード②</a:t>
            </a:r>
            <a:r>
              <a:rPr lang="ja-JP" altLang="en-US" sz="2400" b="1" dirty="0">
                <a:solidFill>
                  <a:schemeClr val="accent2">
                    <a:lumMod val="50000"/>
                  </a:schemeClr>
                </a:solidFill>
                <a:latin typeface="Meiryo UI" panose="020B0604030504040204" pitchFamily="50" charset="-128"/>
                <a:ea typeface="Meiryo UI" panose="020B0604030504040204" pitchFamily="50" charset="-128"/>
              </a:rPr>
              <a:t>　</a:t>
            </a:r>
            <a:r>
              <a:rPr kumimoji="1" lang="ja-JP" altLang="en-US" sz="2400" b="1" dirty="0" smtClean="0">
                <a:solidFill>
                  <a:schemeClr val="accent2">
                    <a:lumMod val="50000"/>
                  </a:schemeClr>
                </a:solidFill>
                <a:latin typeface="Meiryo UI" panose="020B0604030504040204" pitchFamily="50" charset="-128"/>
                <a:ea typeface="Meiryo UI" panose="020B0604030504040204" pitchFamily="50" charset="-128"/>
              </a:rPr>
              <a:t>小学校・中学校・高等学校・中等教育学校</a:t>
            </a:r>
            <a:r>
              <a:rPr lang="en-US" altLang="ja-JP" sz="2400" b="1" dirty="0">
                <a:solidFill>
                  <a:schemeClr val="accent2">
                    <a:lumMod val="50000"/>
                  </a:schemeClr>
                </a:solidFill>
                <a:latin typeface="Meiryo UI" panose="020B0604030504040204" pitchFamily="50" charset="-128"/>
                <a:ea typeface="Meiryo UI" panose="020B0604030504040204" pitchFamily="50" charset="-128"/>
              </a:rPr>
              <a:t>(</a:t>
            </a:r>
            <a:r>
              <a:rPr lang="ja-JP" altLang="en-US" sz="2400" b="1" dirty="0" smtClean="0">
                <a:solidFill>
                  <a:schemeClr val="accent2">
                    <a:lumMod val="50000"/>
                  </a:schemeClr>
                </a:solidFill>
                <a:latin typeface="Meiryo UI" panose="020B0604030504040204" pitchFamily="50" charset="-128"/>
                <a:ea typeface="Meiryo UI" panose="020B0604030504040204" pitchFamily="50" charset="-128"/>
              </a:rPr>
              <a:t>その</a:t>
            </a:r>
            <a:r>
              <a:rPr lang="en-US" altLang="ja-JP" sz="2400" b="1" dirty="0" smtClean="0">
                <a:solidFill>
                  <a:schemeClr val="accent2">
                    <a:lumMod val="50000"/>
                  </a:schemeClr>
                </a:solidFill>
                <a:latin typeface="Meiryo UI" panose="020B0604030504040204" pitchFamily="50" charset="-128"/>
                <a:ea typeface="Meiryo UI" panose="020B0604030504040204" pitchFamily="50" charset="-128"/>
              </a:rPr>
              <a:t>3)</a:t>
            </a:r>
            <a:endParaRPr kumimoji="1" lang="ja-JP" altLang="en-US" sz="2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5431" y="4226397"/>
            <a:ext cx="12131999" cy="1323439"/>
          </a:xfrm>
          <a:prstGeom prst="rect">
            <a:avLst/>
          </a:prstGeom>
          <a:noFill/>
        </p:spPr>
        <p:txBody>
          <a:bodyPr wrap="squar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［コメント］</a:t>
            </a:r>
            <a:endParaRPr kumimoji="1"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08000" indent="-457200"/>
            <a:r>
              <a:rPr kumimoji="1" lang="ja-JP" altLang="en-US" sz="1600" dirty="0" smtClean="0">
                <a:latin typeface="Meiryo UI" panose="020B0604030504040204" pitchFamily="50" charset="-128"/>
                <a:ea typeface="Meiryo UI" panose="020B0604030504040204" pitchFamily="50" charset="-128"/>
              </a:rPr>
              <a:t>・小学校、中学校、高等学校等で</a:t>
            </a:r>
            <a:r>
              <a:rPr kumimoji="1" lang="ja-JP" altLang="en-US" sz="1600" dirty="0">
                <a:latin typeface="Meiryo UI" panose="020B0604030504040204" pitchFamily="50" charset="-128"/>
                <a:ea typeface="Meiryo UI" panose="020B0604030504040204" pitchFamily="50" charset="-128"/>
              </a:rPr>
              <a:t>は、部活動など、身体接触や用具の共有を伴う場面、食事（学校内外とも）など、リスクが高いとされる場面が</a:t>
            </a:r>
            <a:r>
              <a:rPr kumimoji="1" lang="ja-JP" altLang="en-US" sz="1600" dirty="0" smtClean="0">
                <a:latin typeface="Meiryo UI" panose="020B0604030504040204" pitchFamily="50" charset="-128"/>
                <a:ea typeface="Meiryo UI" panose="020B0604030504040204" pitchFamily="50" charset="-128"/>
              </a:rPr>
              <a:t>重なり</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多数が濃厚接触者と特定された</a:t>
            </a:r>
            <a:r>
              <a:rPr kumimoji="1" lang="ja-JP" altLang="en-US" sz="1600" dirty="0">
                <a:latin typeface="Meiryo UI" panose="020B0604030504040204" pitchFamily="50" charset="-128"/>
                <a:ea typeface="Meiryo UI" panose="020B0604030504040204" pitchFamily="50" charset="-128"/>
              </a:rPr>
              <a:t>ケースが見られました。</a:t>
            </a:r>
            <a:endParaRPr kumimoji="1" lang="en-US" altLang="ja-JP" sz="1600" dirty="0">
              <a:latin typeface="Meiryo UI" panose="020B0604030504040204" pitchFamily="50" charset="-128"/>
              <a:ea typeface="Meiryo UI" panose="020B0604030504040204" pitchFamily="50" charset="-128"/>
            </a:endParaRPr>
          </a:p>
          <a:p>
            <a:pPr marL="108000" indent="-457200"/>
            <a:r>
              <a:rPr kumimoji="1" lang="ja-JP" altLang="en-US" sz="1600" dirty="0">
                <a:latin typeface="Meiryo UI" panose="020B0604030504040204" pitchFamily="50" charset="-128"/>
                <a:ea typeface="Meiryo UI" panose="020B0604030504040204" pitchFamily="50" charset="-128"/>
              </a:rPr>
              <a:t>・エピソードとして取り上げた事例以外でも、家族の濃厚</a:t>
            </a:r>
            <a:r>
              <a:rPr kumimoji="1" lang="ja-JP" altLang="en-US" sz="1600" dirty="0" smtClean="0">
                <a:latin typeface="Meiryo UI" panose="020B0604030504040204" pitchFamily="50" charset="-128"/>
                <a:ea typeface="Meiryo UI" panose="020B0604030504040204" pitchFamily="50" charset="-128"/>
              </a:rPr>
              <a:t>接触者と</a:t>
            </a:r>
            <a:r>
              <a:rPr kumimoji="1" lang="ja-JP" altLang="en-US" sz="1600" dirty="0">
                <a:latin typeface="Meiryo UI" panose="020B0604030504040204" pitchFamily="50" charset="-128"/>
                <a:ea typeface="Meiryo UI" panose="020B0604030504040204" pitchFamily="50" charset="-128"/>
              </a:rPr>
              <a:t>され</a:t>
            </a:r>
            <a:r>
              <a:rPr kumimoji="1" lang="en-US" altLang="ja-JP" sz="1600" dirty="0">
                <a:latin typeface="Meiryo UI" panose="020B0604030504040204" pitchFamily="50" charset="-128"/>
                <a:ea typeface="Meiryo UI" panose="020B0604030504040204" pitchFamily="50" charset="-128"/>
              </a:rPr>
              <a:t>PCR</a:t>
            </a:r>
            <a:r>
              <a:rPr kumimoji="1" lang="ja-JP" altLang="en-US" sz="1600" dirty="0">
                <a:latin typeface="Meiryo UI" panose="020B0604030504040204" pitchFamily="50" charset="-128"/>
                <a:ea typeface="Meiryo UI" panose="020B0604030504040204" pitchFamily="50" charset="-128"/>
              </a:rPr>
              <a:t>検査を受けていた</a:t>
            </a:r>
            <a:r>
              <a:rPr kumimoji="1" lang="ja-JP" altLang="en-US" sz="1600" dirty="0" smtClean="0">
                <a:latin typeface="Meiryo UI" panose="020B0604030504040204" pitchFamily="50" charset="-128"/>
                <a:ea typeface="Meiryo UI" panose="020B0604030504040204" pitchFamily="50" charset="-128"/>
              </a:rPr>
              <a:t>のにその生徒</a:t>
            </a:r>
            <a:r>
              <a:rPr kumimoji="1" lang="ja-JP" altLang="en-US" sz="1600" dirty="0">
                <a:latin typeface="Meiryo UI" panose="020B0604030504040204" pitchFamily="50" charset="-128"/>
                <a:ea typeface="Meiryo UI" panose="020B0604030504040204" pitchFamily="50" charset="-128"/>
              </a:rPr>
              <a:t>や保護者から学校への報告がなく通学していたり、体調不良にも関わらず通学しており、その後陽性と判明するケースも見られました</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1" name="スライド番号プレースホルダー 3"/>
          <p:cNvSpPr>
            <a:spLocks noGrp="1"/>
          </p:cNvSpPr>
          <p:nvPr>
            <p:ph type="sldNum" sz="quarter" idx="12"/>
          </p:nvPr>
        </p:nvSpPr>
        <p:spPr>
          <a:xfrm>
            <a:off x="11427785" y="6492875"/>
            <a:ext cx="764215" cy="365125"/>
          </a:xfrm>
        </p:spPr>
        <p:txBody>
          <a:bodyPr/>
          <a:lstStyle/>
          <a:p>
            <a:fld id="{24657BED-E5B8-4C37-B2B8-036B3949B4C2}" type="slidenum">
              <a:rPr kumimoji="1" lang="ja-JP" altLang="en-US" sz="1200" smtClean="0">
                <a:latin typeface="Meiryo UI" panose="020B0604030504040204" pitchFamily="50" charset="-128"/>
                <a:ea typeface="Meiryo UI" panose="020B0604030504040204" pitchFamily="50" charset="-128"/>
              </a:rPr>
              <a:t>8</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3625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5801</TotalTime>
  <Words>3833</Words>
  <Application>Microsoft Office PowerPoint</Application>
  <PresentationFormat>ワイド画面</PresentationFormat>
  <Paragraphs>368</Paragraphs>
  <Slides>21</Slides>
  <Notes>21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0" baseType="lpstr">
      <vt:lpstr>Meiryo UI</vt:lpstr>
      <vt:lpstr>ＭＳ Ｐゴシック</vt:lpstr>
      <vt:lpstr>游ゴシック</vt:lpstr>
      <vt:lpstr>Arial</vt:lpstr>
      <vt:lpstr>Calibri</vt:lpstr>
      <vt:lpstr>Tw Cen MT</vt:lpstr>
      <vt:lpstr>Wingdings</vt:lpstr>
      <vt:lpstr>しずく</vt:lpstr>
      <vt:lpstr>プレゼンテーション</vt:lpstr>
      <vt:lpstr>学校における新型コロナウイルス感染拡大防止に向けて 　 ー私学課に寄せられた報告事例ー</vt:lpstr>
      <vt:lpstr>目次</vt:lpstr>
      <vt:lpstr>はじめに</vt:lpstr>
      <vt:lpstr>　学校から私学課に寄せられた陽性者の報告数 （2020年7月から2021年1月まで）</vt:lpstr>
      <vt:lpstr>学校での感染拡大が推定されるエピソード</vt:lpstr>
      <vt:lpstr>エピソード①　幼稚園</vt:lpstr>
      <vt:lpstr>エピソード②　小学校・中学校・高等学校・中等教育学校(その1)</vt:lpstr>
      <vt:lpstr>PowerPoint プレゼンテーション</vt:lpstr>
      <vt:lpstr>エピソード②　小学校・中学校・高等学校・中等教育学校(その3)</vt:lpstr>
      <vt:lpstr>エピソード③　専修学校・各種学校</vt:lpstr>
      <vt:lpstr>エピソード④　その他　教職員での複数感染の事例</vt:lpstr>
      <vt:lpstr>まとめ</vt:lpstr>
      <vt:lpstr>PowerPoint プレゼンテーション</vt:lpstr>
      <vt:lpstr>私学課からのお願い</vt:lpstr>
      <vt:lpstr>PowerPoint プレゼンテーション</vt:lpstr>
      <vt:lpstr>PowerPoint プレゼンテーション</vt:lpstr>
      <vt:lpstr>参考資料</vt:lpstr>
      <vt:lpstr>＜参考資料＞※令和２年１０月２２日　大阪府教育庁主催　私立学校向けオンラインセミナー　資料より</vt:lpstr>
      <vt:lpstr>PowerPoint プレゼンテーション</vt:lpstr>
      <vt:lpstr>＜参考資料＞※令和２年１０月２２日　大阪府教育庁主催　私立学校向けオンラインセミナー　資料より</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永井　仁美</dc:creator>
  <cp:lastModifiedBy>長濱　百華</cp:lastModifiedBy>
  <cp:revision>473</cp:revision>
  <cp:lastPrinted>2021-02-22T03:26:52Z</cp:lastPrinted>
  <dcterms:created xsi:type="dcterms:W3CDTF">2020-07-22T06:44:31Z</dcterms:created>
  <dcterms:modified xsi:type="dcterms:W3CDTF">2021-02-25T06:56:10Z</dcterms:modified>
</cp:coreProperties>
</file>