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6" r:id="rId2"/>
    <p:sldId id="263" r:id="rId3"/>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6600"/>
    <a:srgbClr val="33CC33"/>
    <a:srgbClr val="66FF33"/>
    <a:srgbClr val="008000"/>
    <a:srgbClr val="FFFF99"/>
    <a:srgbClr val="FFCCCC"/>
    <a:srgbClr val="FFFF81"/>
    <a:srgbClr val="FF99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07" autoAdjust="0"/>
    <p:restoredTop sz="94660"/>
  </p:normalViewPr>
  <p:slideViewPr>
    <p:cSldViewPr>
      <p:cViewPr varScale="1">
        <p:scale>
          <a:sx n="56" d="100"/>
          <a:sy n="56" d="100"/>
        </p:scale>
        <p:origin x="2532" y="84"/>
      </p:cViewPr>
      <p:guideLst>
        <p:guide orient="horz" pos="2880"/>
        <p:guide pos="2160"/>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69DAC0FA-3647-4370-8929-7C14A2E41307}" type="datetimeFigureOut">
              <a:rPr kumimoji="1" lang="ja-JP" altLang="en-US" smtClean="0"/>
              <a:t>2019/11/26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2BFCB0A2-2CC5-4C5F-8D97-F0895D3CD29C}" type="slidenum">
              <a:rPr kumimoji="1" lang="ja-JP" altLang="en-US" smtClean="0"/>
              <a:t>‹#›</a:t>
            </a:fld>
            <a:endParaRPr kumimoji="1" lang="ja-JP" altLang="en-US"/>
          </a:p>
        </p:txBody>
      </p:sp>
    </p:spTree>
    <p:extLst>
      <p:ext uri="{BB962C8B-B14F-4D97-AF65-F5344CB8AC3E}">
        <p14:creationId xmlns:p14="http://schemas.microsoft.com/office/powerpoint/2010/main" val="987908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0"/>
            <a:ext cx="2949575" cy="496888"/>
          </a:xfrm>
          <a:prstGeom prst="rect">
            <a:avLst/>
          </a:prstGeom>
        </p:spPr>
        <p:txBody>
          <a:bodyPr vert="horz" lIns="91440" tIns="45720" rIns="91440" bIns="45720" rtlCol="0"/>
          <a:lstStyle>
            <a:lvl1pPr algn="r">
              <a:defRPr sz="1200"/>
            </a:lvl1pPr>
          </a:lstStyle>
          <a:p>
            <a:fld id="{3EE07DA0-59F0-4AA4-A0C8-397DC23EAAED}" type="datetimeFigureOut">
              <a:rPr kumimoji="1" lang="ja-JP" altLang="en-US" smtClean="0"/>
              <a:t>2019/11/26</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5"/>
            <a:ext cx="2949575" cy="496887"/>
          </a:xfrm>
          <a:prstGeom prst="rect">
            <a:avLst/>
          </a:prstGeom>
        </p:spPr>
        <p:txBody>
          <a:bodyPr vert="horz" lIns="91440" tIns="45720" rIns="91440" bIns="45720" rtlCol="0" anchor="b"/>
          <a:lstStyle>
            <a:lvl1pPr algn="r">
              <a:defRPr sz="1200"/>
            </a:lvl1pPr>
          </a:lstStyle>
          <a:p>
            <a:fld id="{12FE6B1F-2720-422B-95C4-A3024FC2D4A9}" type="slidenum">
              <a:rPr kumimoji="1" lang="ja-JP" altLang="en-US" smtClean="0"/>
              <a:t>‹#›</a:t>
            </a:fld>
            <a:endParaRPr kumimoji="1" lang="ja-JP" altLang="en-US"/>
          </a:p>
        </p:txBody>
      </p:sp>
    </p:spTree>
    <p:extLst>
      <p:ext uri="{BB962C8B-B14F-4D97-AF65-F5344CB8AC3E}">
        <p14:creationId xmlns:p14="http://schemas.microsoft.com/office/powerpoint/2010/main" val="34235717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FE6B1F-2720-422B-95C4-A3024FC2D4A9}" type="slidenum">
              <a:rPr kumimoji="1" lang="ja-JP" altLang="en-US" smtClean="0"/>
              <a:t>1</a:t>
            </a:fld>
            <a:endParaRPr kumimoji="1" lang="ja-JP" altLang="en-US"/>
          </a:p>
        </p:txBody>
      </p:sp>
    </p:spTree>
    <p:extLst>
      <p:ext uri="{BB962C8B-B14F-4D97-AF65-F5344CB8AC3E}">
        <p14:creationId xmlns:p14="http://schemas.microsoft.com/office/powerpoint/2010/main" val="1192209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56688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37504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131753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30581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55045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367279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23091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385395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107111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170992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72616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8447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349185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p:nvSpPr>
        <p:spPr>
          <a:xfrm>
            <a:off x="260560" y="-36640"/>
            <a:ext cx="6380163" cy="2216150"/>
          </a:xfrm>
          <a:prstGeom prst="rect">
            <a:avLst/>
          </a:prstGeom>
          <a:noFill/>
        </p:spPr>
        <p:txBody>
          <a:bodyPr>
            <a:spAutoFit/>
          </a:bodyPr>
          <a:lstStyle/>
          <a:p>
            <a:pPr>
              <a:defRPr/>
            </a:pPr>
            <a:r>
              <a:rPr lang="ja-JP" altLang="en-US" sz="3200" dirty="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第</a:t>
            </a:r>
            <a:r>
              <a:rPr lang="en-US" altLang="ja-JP" sz="3200" dirty="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2</a:t>
            </a:r>
            <a:r>
              <a:rPr lang="ja-JP" altLang="en-US" sz="3200" dirty="0" smtClean="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回令和</a:t>
            </a:r>
            <a:r>
              <a:rPr lang="en-US" altLang="ja-JP" sz="3200" dirty="0" smtClean="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2</a:t>
            </a:r>
            <a:r>
              <a:rPr lang="ja-JP" altLang="en-US" sz="3200" dirty="0" smtClean="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年</a:t>
            </a:r>
            <a:r>
              <a:rPr lang="en-US" altLang="ja-JP" sz="3200" dirty="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3</a:t>
            </a:r>
            <a:r>
              <a:rPr lang="ja-JP" altLang="en-US" sz="3200" dirty="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月</a:t>
            </a:r>
            <a:endParaRPr lang="en-US" altLang="ja-JP" sz="3200" dirty="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endParaRPr>
          </a:p>
          <a:p>
            <a:pPr algn="ctr">
              <a:defRPr/>
            </a:pPr>
            <a:r>
              <a:rPr lang="ja-JP" altLang="en-US" sz="3200" dirty="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高等学校卒業予定者対象</a:t>
            </a:r>
          </a:p>
          <a:p>
            <a:pPr algn="ctr">
              <a:defRPr/>
            </a:pPr>
            <a:r>
              <a:rPr lang="ja-JP" altLang="en-US" sz="4200" dirty="0">
                <a:solidFill>
                  <a:srgbClr val="002060"/>
                </a:solidFill>
                <a:effectLst>
                  <a:outerShdw blurRad="38100" dist="38100" dir="2700000" algn="tl">
                    <a:srgbClr val="C0C0C0"/>
                  </a:outerShdw>
                </a:effectLst>
                <a:latin typeface="HGP創英角ｺﾞｼｯｸUB" pitchFamily="50" charset="-128"/>
                <a:ea typeface="HGP創英角ｺﾞｼｯｸUB" pitchFamily="50" charset="-128"/>
              </a:rPr>
              <a:t>合同求人説明会のご案内</a:t>
            </a:r>
          </a:p>
          <a:p>
            <a:pPr>
              <a:defRPr/>
            </a:pPr>
            <a:endParaRPr lang="ja-JP" altLang="en-US" sz="3200" dirty="0">
              <a:solidFill>
                <a:srgbClr val="002060"/>
              </a:solidFill>
              <a:latin typeface="HGP創英角ｺﾞｼｯｸUB" pitchFamily="50" charset="-128"/>
              <a:ea typeface="HGP創英角ｺﾞｼｯｸUB" pitchFamily="50" charset="-128"/>
            </a:endParaRPr>
          </a:p>
        </p:txBody>
      </p:sp>
      <p:sp>
        <p:nvSpPr>
          <p:cNvPr id="6" name="Text Box 16"/>
          <p:cNvSpPr txBox="1">
            <a:spLocks noChangeArrowheads="1"/>
          </p:cNvSpPr>
          <p:nvPr/>
        </p:nvSpPr>
        <p:spPr bwMode="auto">
          <a:xfrm>
            <a:off x="115888" y="1659141"/>
            <a:ext cx="6669087" cy="5692840"/>
          </a:xfrm>
          <a:prstGeom prst="rect">
            <a:avLst/>
          </a:prstGeom>
          <a:noFill/>
          <a:ln w="9525">
            <a:noFill/>
            <a:miter lim="800000"/>
            <a:headEnd/>
            <a:tailEnd/>
          </a:ln>
        </p:spPr>
        <p:txBody>
          <a:bodyPr>
            <a:spAutoFit/>
          </a:bodyPr>
          <a:lstStyle/>
          <a:p>
            <a:pPr>
              <a:defRPr/>
            </a:pPr>
            <a:r>
              <a:rPr lang="ja-JP" altLang="en-US" sz="1200" b="1" dirty="0">
                <a:latin typeface="+mj-ea"/>
                <a:ea typeface="+mj-ea"/>
              </a:rPr>
              <a:t>　近年、高等学校卒業</a:t>
            </a:r>
            <a:r>
              <a:rPr lang="ja-JP" altLang="en-US" sz="1200" b="1" dirty="0" smtClean="0">
                <a:latin typeface="+mj-ea"/>
                <a:ea typeface="+mj-ea"/>
              </a:rPr>
              <a:t>予定者の内定率については好調に推移している状況ですが、</a:t>
            </a:r>
            <a:r>
              <a:rPr lang="ja-JP" altLang="en-US" sz="1200" b="1" dirty="0">
                <a:latin typeface="+mj-ea"/>
                <a:ea typeface="+mj-ea"/>
              </a:rPr>
              <a:t>依然として在校中に内定が</a:t>
            </a:r>
            <a:r>
              <a:rPr lang="ja-JP" altLang="en-US" sz="1200" b="1" dirty="0" smtClean="0">
                <a:latin typeface="+mj-ea"/>
                <a:ea typeface="+mj-ea"/>
              </a:rPr>
              <a:t>得られず、就職</a:t>
            </a:r>
            <a:r>
              <a:rPr lang="ja-JP" altLang="en-US" sz="1200" b="1" dirty="0">
                <a:latin typeface="+mj-ea"/>
                <a:ea typeface="+mj-ea"/>
              </a:rPr>
              <a:t>活動を途中で中断する者や、内定を得られないまま卒業する者</a:t>
            </a:r>
            <a:r>
              <a:rPr lang="ja-JP" altLang="en-US" sz="1200" b="1" dirty="0" smtClean="0">
                <a:latin typeface="+mj-ea"/>
                <a:ea typeface="+mj-ea"/>
              </a:rPr>
              <a:t>が存在する状況です。</a:t>
            </a:r>
            <a:endParaRPr lang="en-US" altLang="ja-JP" sz="1200" b="1" dirty="0" smtClean="0">
              <a:latin typeface="+mj-ea"/>
              <a:ea typeface="+mj-ea"/>
            </a:endParaRPr>
          </a:p>
          <a:p>
            <a:pPr>
              <a:defRPr/>
            </a:pPr>
            <a:r>
              <a:rPr lang="ja-JP" altLang="en-US" sz="1200" b="1" dirty="0">
                <a:latin typeface="+mj-ea"/>
                <a:ea typeface="+mj-ea"/>
              </a:rPr>
              <a:t>　このような状況を踏まえ、生徒の就職応募機会の拡大及びより適切な就職の促進を図り、在校中に一人でも多くの生徒が内定を得ることができるよう、教育行政及び労働行政が連携し、下記のとおり、合同求人説明会を開催</a:t>
            </a:r>
            <a:r>
              <a:rPr lang="ja-JP" altLang="en-US" sz="1200" b="1" dirty="0" smtClean="0">
                <a:latin typeface="+mj-ea"/>
                <a:ea typeface="+mj-ea"/>
              </a:rPr>
              <a:t>する</a:t>
            </a:r>
            <a:r>
              <a:rPr lang="ja-JP" altLang="en-US" sz="1200" b="1" dirty="0">
                <a:latin typeface="+mj-ea"/>
                <a:ea typeface="+mj-ea"/>
              </a:rPr>
              <a:t>こと</a:t>
            </a:r>
            <a:r>
              <a:rPr lang="ja-JP" altLang="en-US" sz="1200" b="1" dirty="0" smtClean="0">
                <a:latin typeface="+mj-ea"/>
                <a:ea typeface="+mj-ea"/>
              </a:rPr>
              <a:t>となりました。</a:t>
            </a:r>
            <a:endParaRPr lang="en-US" altLang="ja-JP" sz="1200" b="1" dirty="0" smtClean="0">
              <a:latin typeface="+mj-ea"/>
              <a:ea typeface="+mj-ea"/>
            </a:endParaRPr>
          </a:p>
          <a:p>
            <a:pPr>
              <a:defRPr/>
            </a:pPr>
            <a:r>
              <a:rPr lang="ja-JP" altLang="en-US" sz="1200" b="1" u="sng" dirty="0">
                <a:latin typeface="+mj-ea"/>
                <a:ea typeface="+mj-ea"/>
              </a:rPr>
              <a:t>　</a:t>
            </a:r>
            <a:r>
              <a:rPr lang="ja-JP" altLang="en-US" sz="1200" b="1" u="sng" dirty="0" smtClean="0">
                <a:latin typeface="+mj-ea"/>
                <a:ea typeface="+mj-ea"/>
              </a:rPr>
              <a:t>進路</a:t>
            </a:r>
            <a:r>
              <a:rPr lang="ja-JP" altLang="en-US" sz="1200" b="1" u="sng" dirty="0">
                <a:latin typeface="+mj-ea"/>
                <a:ea typeface="+mj-ea"/>
              </a:rPr>
              <a:t>指導</a:t>
            </a:r>
            <a:r>
              <a:rPr lang="ja-JP" altLang="en-US" sz="1200" b="1" u="sng" dirty="0" smtClean="0">
                <a:latin typeface="+mj-ea"/>
                <a:ea typeface="+mj-ea"/>
              </a:rPr>
              <a:t>担当の</a:t>
            </a:r>
            <a:r>
              <a:rPr lang="ja-JP" altLang="en-US" sz="1200" b="1" u="sng" dirty="0">
                <a:latin typeface="+mj-ea"/>
                <a:ea typeface="+mj-ea"/>
              </a:rPr>
              <a:t>皆様方におかれましては、上記開催の趣旨をご理解頂き</a:t>
            </a:r>
            <a:r>
              <a:rPr lang="ja-JP" altLang="en-US" sz="1200" b="1" u="sng" dirty="0" smtClean="0">
                <a:latin typeface="+mj-ea"/>
                <a:ea typeface="+mj-ea"/>
              </a:rPr>
              <a:t>、生徒</a:t>
            </a:r>
            <a:r>
              <a:rPr lang="ja-JP" altLang="en-US" sz="1200" b="1" u="sng" dirty="0">
                <a:latin typeface="+mj-ea"/>
                <a:ea typeface="+mj-ea"/>
              </a:rPr>
              <a:t>への当該合同求人説明会の周知、誘導につきましてご協力くださいますようお願いいたします。</a:t>
            </a:r>
            <a:endParaRPr lang="en-US" altLang="ja-JP" sz="1200" b="1" u="sng" dirty="0">
              <a:latin typeface="+mj-ea"/>
              <a:ea typeface="+mj-ea"/>
            </a:endParaRPr>
          </a:p>
          <a:p>
            <a:pPr fontAlgn="ctr">
              <a:lnSpc>
                <a:spcPct val="120000"/>
              </a:lnSpc>
              <a:spcBef>
                <a:spcPts val="700"/>
              </a:spcBef>
              <a:defRPr/>
            </a:pPr>
            <a:r>
              <a:rPr lang="ja-JP" altLang="en-US" sz="1200" b="1" dirty="0">
                <a:latin typeface="ＭＳ Ｐゴシック" pitchFamily="50" charset="-128"/>
                <a:ea typeface="ＭＳ Ｐゴシック" pitchFamily="50" charset="-128"/>
              </a:rPr>
              <a:t>　　　　　　　　　　　　　　　　　　　　　　　　　　</a:t>
            </a:r>
            <a:r>
              <a:rPr lang="ja-JP" altLang="en-US" sz="1100" b="1" dirty="0">
                <a:latin typeface="HG丸ｺﾞｼｯｸM-PRO" pitchFamily="50" charset="-128"/>
                <a:ea typeface="HG丸ｺﾞｼｯｸM-PRO" pitchFamily="50" charset="-128"/>
              </a:rPr>
              <a:t>　</a:t>
            </a:r>
            <a:r>
              <a:rPr lang="ja-JP" altLang="en-US" sz="1100" b="1" dirty="0" smtClean="0">
                <a:latin typeface="HG丸ｺﾞｼｯｸM-PRO" pitchFamily="50" charset="-128"/>
                <a:ea typeface="HG丸ｺﾞｼｯｸM-PRO" pitchFamily="50" charset="-128"/>
              </a:rPr>
              <a:t>　　　記</a:t>
            </a:r>
            <a:endParaRPr lang="en-US" altLang="ja-JP" sz="1100" b="1" dirty="0" smtClean="0">
              <a:latin typeface="HG丸ｺﾞｼｯｸM-PRO" pitchFamily="50" charset="-128"/>
              <a:ea typeface="HG丸ｺﾞｼｯｸM-PRO" pitchFamily="50" charset="-128"/>
            </a:endParaRPr>
          </a:p>
          <a:p>
            <a:pPr fontAlgn="ctr">
              <a:lnSpc>
                <a:spcPct val="120000"/>
              </a:lnSpc>
              <a:spcBef>
                <a:spcPts val="700"/>
              </a:spcBef>
              <a:defRPr/>
            </a:pPr>
            <a:r>
              <a:rPr lang="ja-JP" altLang="en-US" sz="1600" b="1" dirty="0" smtClean="0">
                <a:latin typeface="HG丸ｺﾞｼｯｸM-PRO" pitchFamily="50" charset="-128"/>
                <a:ea typeface="HG丸ｺﾞｼｯｸM-PRO" pitchFamily="50" charset="-128"/>
              </a:rPr>
              <a:t>開催</a:t>
            </a:r>
            <a:r>
              <a:rPr lang="ja-JP" altLang="en-US" sz="1600" b="1" dirty="0">
                <a:latin typeface="HG丸ｺﾞｼｯｸM-PRO" pitchFamily="50" charset="-128"/>
                <a:ea typeface="HG丸ｺﾞｼｯｸM-PRO" pitchFamily="50" charset="-128"/>
              </a:rPr>
              <a:t>日時：</a:t>
            </a:r>
            <a:r>
              <a:rPr lang="ja-JP" altLang="en-US" sz="1400" b="1" dirty="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令和２年</a:t>
            </a:r>
            <a:r>
              <a:rPr lang="en-US" altLang="ja-JP" sz="1400" b="1" dirty="0">
                <a:latin typeface="HG丸ｺﾞｼｯｸM-PRO" pitchFamily="50" charset="-128"/>
                <a:ea typeface="HG丸ｺﾞｼｯｸM-PRO" pitchFamily="50" charset="-128"/>
              </a:rPr>
              <a:t>2</a:t>
            </a:r>
            <a:r>
              <a:rPr lang="ja-JP" altLang="en-US" sz="1400" b="1" dirty="0" smtClean="0">
                <a:latin typeface="HG丸ｺﾞｼｯｸM-PRO" pitchFamily="50" charset="-128"/>
                <a:ea typeface="HG丸ｺﾞｼｯｸM-PRO" pitchFamily="50" charset="-128"/>
              </a:rPr>
              <a:t>月</a:t>
            </a:r>
            <a:r>
              <a:rPr lang="ja-JP" altLang="en-US" sz="1400" b="1" dirty="0">
                <a:latin typeface="HG丸ｺﾞｼｯｸM-PRO" pitchFamily="50" charset="-128"/>
                <a:ea typeface="HG丸ｺﾞｼｯｸM-PRO" pitchFamily="50" charset="-128"/>
              </a:rPr>
              <a:t>３</a:t>
            </a:r>
            <a:r>
              <a:rPr lang="ja-JP" altLang="en-US" sz="1400" b="1" dirty="0" smtClean="0">
                <a:latin typeface="HG丸ｺﾞｼｯｸM-PRO" pitchFamily="50" charset="-128"/>
                <a:ea typeface="HG丸ｺﾞｼｯｸM-PRO" pitchFamily="50" charset="-128"/>
              </a:rPr>
              <a:t>日（月）</a:t>
            </a:r>
            <a:endParaRPr lang="en-US" altLang="ja-JP" sz="1400" b="1" dirty="0">
              <a:latin typeface="HG丸ｺﾞｼｯｸM-PRO" pitchFamily="50" charset="-128"/>
              <a:ea typeface="HG丸ｺﾞｼｯｸM-PRO" pitchFamily="50" charset="-128"/>
            </a:endParaRPr>
          </a:p>
          <a:p>
            <a:pPr fontAlgn="ctr">
              <a:lnSpc>
                <a:spcPct val="120000"/>
              </a:lnSpc>
              <a:spcBef>
                <a:spcPts val="700"/>
              </a:spcBef>
              <a:defRPr/>
            </a:pPr>
            <a:r>
              <a:rPr lang="ja-JP" altLang="en-US" sz="1400" b="1" dirty="0">
                <a:latin typeface="HG丸ｺﾞｼｯｸM-PRO" pitchFamily="50" charset="-128"/>
                <a:ea typeface="HG丸ｺﾞｼｯｸM-PRO" pitchFamily="50" charset="-128"/>
              </a:rPr>
              <a:t>　　　　　　  </a:t>
            </a:r>
            <a:r>
              <a:rPr lang="en-US" altLang="ja-JP" sz="1400" b="1" dirty="0">
                <a:latin typeface="HG丸ｺﾞｼｯｸM-PRO" pitchFamily="50" charset="-128"/>
                <a:ea typeface="HG丸ｺﾞｼｯｸM-PRO" pitchFamily="50" charset="-128"/>
              </a:rPr>
              <a:t>13</a:t>
            </a:r>
            <a:r>
              <a:rPr lang="ja-JP" altLang="en-US" sz="1400" b="1" dirty="0">
                <a:latin typeface="HG丸ｺﾞｼｯｸM-PRO" pitchFamily="50" charset="-128"/>
                <a:ea typeface="HG丸ｺﾞｼｯｸM-PRO" pitchFamily="50" charset="-128"/>
              </a:rPr>
              <a:t>時から</a:t>
            </a:r>
            <a:r>
              <a:rPr lang="en-US" altLang="ja-JP" sz="1400" b="1" dirty="0">
                <a:latin typeface="HG丸ｺﾞｼｯｸM-PRO" pitchFamily="50" charset="-128"/>
                <a:ea typeface="HG丸ｺﾞｼｯｸM-PRO" pitchFamily="50" charset="-128"/>
              </a:rPr>
              <a:t>16</a:t>
            </a:r>
            <a:r>
              <a:rPr lang="ja-JP" altLang="en-US" sz="1400" b="1" dirty="0">
                <a:latin typeface="HG丸ｺﾞｼｯｸM-PRO" pitchFamily="50" charset="-128"/>
                <a:ea typeface="HG丸ｺﾞｼｯｸM-PRO" pitchFamily="50" charset="-128"/>
              </a:rPr>
              <a:t>時</a:t>
            </a:r>
            <a:r>
              <a:rPr lang="en-US" altLang="ja-JP" sz="1400" b="1" dirty="0">
                <a:latin typeface="HG丸ｺﾞｼｯｸM-PRO" pitchFamily="50" charset="-128"/>
                <a:ea typeface="HG丸ｺﾞｼｯｸM-PRO" pitchFamily="50" charset="-128"/>
              </a:rPr>
              <a:t>30</a:t>
            </a:r>
            <a:r>
              <a:rPr lang="ja-JP" altLang="en-US" sz="1400" b="1" dirty="0">
                <a:latin typeface="HG丸ｺﾞｼｯｸM-PRO" pitchFamily="50" charset="-128"/>
                <a:ea typeface="HG丸ｺﾞｼｯｸM-PRO" pitchFamily="50" charset="-128"/>
              </a:rPr>
              <a:t>分まで　（受付開始：</a:t>
            </a:r>
            <a:r>
              <a:rPr lang="en-US" altLang="ja-JP" sz="1400" b="1" dirty="0">
                <a:latin typeface="HG丸ｺﾞｼｯｸM-PRO" pitchFamily="50" charset="-128"/>
                <a:ea typeface="HG丸ｺﾞｼｯｸM-PRO" pitchFamily="50" charset="-128"/>
              </a:rPr>
              <a:t>12</a:t>
            </a:r>
            <a:r>
              <a:rPr lang="ja-JP" altLang="en-US" sz="1400" b="1" dirty="0">
                <a:latin typeface="HG丸ｺﾞｼｯｸM-PRO" pitchFamily="50" charset="-128"/>
                <a:ea typeface="HG丸ｺﾞｼｯｸM-PRO" pitchFamily="50" charset="-128"/>
              </a:rPr>
              <a:t>時</a:t>
            </a:r>
            <a:r>
              <a:rPr lang="en-US" altLang="ja-JP" sz="1400" b="1" dirty="0">
                <a:latin typeface="HG丸ｺﾞｼｯｸM-PRO" pitchFamily="50" charset="-128"/>
                <a:ea typeface="HG丸ｺﾞｼｯｸM-PRO" pitchFamily="50" charset="-128"/>
              </a:rPr>
              <a:t>30</a:t>
            </a:r>
            <a:r>
              <a:rPr lang="ja-JP" altLang="en-US" sz="1400" b="1" dirty="0">
                <a:latin typeface="HG丸ｺﾞｼｯｸM-PRO" pitchFamily="50" charset="-128"/>
                <a:ea typeface="HG丸ｺﾞｼｯｸM-PRO" pitchFamily="50" charset="-128"/>
              </a:rPr>
              <a:t>分）</a:t>
            </a:r>
          </a:p>
          <a:p>
            <a:pPr fontAlgn="ctr">
              <a:lnSpc>
                <a:spcPct val="120000"/>
              </a:lnSpc>
              <a:spcBef>
                <a:spcPts val="700"/>
              </a:spcBef>
              <a:defRPr/>
            </a:pPr>
            <a:r>
              <a:rPr lang="ja-JP" altLang="en-US" sz="1600" b="1" dirty="0">
                <a:latin typeface="HG丸ｺﾞｼｯｸM-PRO" pitchFamily="50" charset="-128"/>
                <a:ea typeface="HG丸ｺﾞｼｯｸM-PRO" pitchFamily="50" charset="-128"/>
              </a:rPr>
              <a:t>開催場所：</a:t>
            </a:r>
            <a:r>
              <a:rPr lang="ja-JP" altLang="en-US" sz="1100" b="1" dirty="0">
                <a:latin typeface="HG丸ｺﾞｼｯｸM-PRO" pitchFamily="50" charset="-128"/>
                <a:ea typeface="HG丸ｺﾞｼｯｸM-PRO" pitchFamily="50" charset="-128"/>
              </a:rPr>
              <a:t>　</a:t>
            </a:r>
            <a:r>
              <a:rPr lang="ja-JP" altLang="en-US" sz="1400" b="1" dirty="0">
                <a:latin typeface="HG丸ｺﾞｼｯｸM-PRO" pitchFamily="50" charset="-128"/>
                <a:ea typeface="HG丸ｺﾞｼｯｸM-PRO" pitchFamily="50" charset="-128"/>
              </a:rPr>
              <a:t>ＯＭＭビル</a:t>
            </a:r>
            <a:r>
              <a:rPr lang="ja-JP" altLang="en-US" sz="1200" b="1" dirty="0">
                <a:latin typeface="HG丸ｺﾞｼｯｸM-PRO" pitchFamily="50" charset="-128"/>
                <a:ea typeface="HG丸ｺﾞｼｯｸM-PRO" pitchFamily="50" charset="-128"/>
              </a:rPr>
              <a:t>（大阪</a:t>
            </a:r>
            <a:r>
              <a:rPr lang="ja-JP" altLang="en-US" sz="1200" b="1" dirty="0" smtClean="0">
                <a:latin typeface="HG丸ｺﾞｼｯｸM-PRO" pitchFamily="50" charset="-128"/>
                <a:ea typeface="HG丸ｺﾞｼｯｸM-PRO" pitchFamily="50" charset="-128"/>
              </a:rPr>
              <a:t>マーチャンダイズマートビル）</a:t>
            </a:r>
            <a:r>
              <a:rPr lang="en-US" altLang="ja-JP" sz="1400" b="1" dirty="0" smtClean="0">
                <a:latin typeface="HG丸ｺﾞｼｯｸM-PRO" pitchFamily="50" charset="-128"/>
                <a:ea typeface="HG丸ｺﾞｼｯｸM-PRO" pitchFamily="50" charset="-128"/>
              </a:rPr>
              <a:t>2</a:t>
            </a:r>
            <a:r>
              <a:rPr lang="ja-JP" altLang="en-US" sz="1400" b="1" dirty="0">
                <a:latin typeface="HG丸ｺﾞｼｯｸM-PRO" pitchFamily="50" charset="-128"/>
                <a:ea typeface="HG丸ｺﾞｼｯｸM-PRO" pitchFamily="50" charset="-128"/>
              </a:rPr>
              <a:t>階展示</a:t>
            </a:r>
            <a:r>
              <a:rPr lang="ja-JP" altLang="en-US" sz="1400" b="1" dirty="0" smtClean="0">
                <a:latin typeface="HG丸ｺﾞｼｯｸM-PRO" pitchFamily="50" charset="-128"/>
                <a:ea typeface="HG丸ｺﾞｼｯｸM-PRO" pitchFamily="50" charset="-128"/>
              </a:rPr>
              <a:t>ホール</a:t>
            </a:r>
            <a:r>
              <a:rPr lang="en-US" altLang="ja-JP" sz="1400" b="1" dirty="0" smtClean="0">
                <a:latin typeface="HG丸ｺﾞｼｯｸM-PRO" pitchFamily="50" charset="-128"/>
                <a:ea typeface="HG丸ｺﾞｼｯｸM-PRO" pitchFamily="50" charset="-128"/>
              </a:rPr>
              <a:t>A</a:t>
            </a:r>
            <a:endParaRPr lang="en-US" altLang="ja-JP" sz="1400" b="1" dirty="0">
              <a:latin typeface="HG丸ｺﾞｼｯｸM-PRO" pitchFamily="50" charset="-128"/>
              <a:ea typeface="HG丸ｺﾞｼｯｸM-PRO" pitchFamily="50" charset="-128"/>
            </a:endParaRPr>
          </a:p>
          <a:p>
            <a:pPr fontAlgn="ctr">
              <a:lnSpc>
                <a:spcPct val="150000"/>
              </a:lnSpc>
              <a:spcBef>
                <a:spcPts val="700"/>
              </a:spcBef>
              <a:defRPr/>
            </a:pPr>
            <a:r>
              <a:rPr lang="ja-JP" altLang="en-US" sz="1000" b="1" dirty="0">
                <a:latin typeface="HG丸ｺﾞｼｯｸM-PRO" pitchFamily="50" charset="-128"/>
                <a:ea typeface="HG丸ｺﾞｼｯｸM-PRO" pitchFamily="50" charset="-128"/>
              </a:rPr>
              <a:t>対     象    者：　</a:t>
            </a:r>
            <a:r>
              <a:rPr lang="ja-JP" altLang="en-US" sz="1000" b="1" dirty="0" smtClean="0">
                <a:latin typeface="HG丸ｺﾞｼｯｸM-PRO" pitchFamily="50" charset="-128"/>
                <a:ea typeface="HG丸ｺﾞｼｯｸM-PRO" pitchFamily="50" charset="-128"/>
              </a:rPr>
              <a:t>令和</a:t>
            </a:r>
            <a:r>
              <a:rPr lang="ja-JP" altLang="en-US" sz="1000" b="1" dirty="0">
                <a:latin typeface="HG丸ｺﾞｼｯｸM-PRO" pitchFamily="50" charset="-128"/>
                <a:ea typeface="HG丸ｺﾞｼｯｸM-PRO" pitchFamily="50" charset="-128"/>
              </a:rPr>
              <a:t>２</a:t>
            </a:r>
            <a:r>
              <a:rPr lang="ja-JP" altLang="en-US" sz="1000" b="1" dirty="0" smtClean="0">
                <a:latin typeface="HG丸ｺﾞｼｯｸM-PRO" pitchFamily="50" charset="-128"/>
                <a:ea typeface="HG丸ｺﾞｼｯｸM-PRO" pitchFamily="50" charset="-128"/>
              </a:rPr>
              <a:t>年</a:t>
            </a:r>
            <a:r>
              <a:rPr lang="en-US" altLang="ja-JP" sz="1000" b="1" dirty="0">
                <a:latin typeface="HG丸ｺﾞｼｯｸM-PRO" pitchFamily="50" charset="-128"/>
                <a:ea typeface="HG丸ｺﾞｼｯｸM-PRO" pitchFamily="50" charset="-128"/>
              </a:rPr>
              <a:t>3</a:t>
            </a:r>
            <a:r>
              <a:rPr lang="ja-JP" altLang="en-US" sz="1000" b="1" dirty="0">
                <a:latin typeface="HG丸ｺﾞｼｯｸM-PRO" pitchFamily="50" charset="-128"/>
                <a:ea typeface="HG丸ｺﾞｼｯｸM-PRO" pitchFamily="50" charset="-128"/>
              </a:rPr>
              <a:t>月高等学校卒業</a:t>
            </a:r>
            <a:r>
              <a:rPr lang="ja-JP" altLang="en-US" sz="1000" b="1" dirty="0" smtClean="0">
                <a:latin typeface="HG丸ｺﾞｼｯｸM-PRO" pitchFamily="50" charset="-128"/>
                <a:ea typeface="HG丸ｺﾞｼｯｸM-PRO" pitchFamily="50" charset="-128"/>
              </a:rPr>
              <a:t>予定者</a:t>
            </a:r>
            <a:endParaRPr lang="en-US" altLang="ja-JP" sz="1000" b="1" dirty="0" smtClean="0">
              <a:latin typeface="HG丸ｺﾞｼｯｸM-PRO" pitchFamily="50" charset="-128"/>
              <a:ea typeface="HG丸ｺﾞｼｯｸM-PRO" pitchFamily="50" charset="-128"/>
            </a:endParaRPr>
          </a:p>
          <a:p>
            <a:pPr fontAlgn="ctr">
              <a:lnSpc>
                <a:spcPts val="500"/>
              </a:lnSpc>
              <a:spcBef>
                <a:spcPts val="700"/>
              </a:spcBef>
              <a:defRPr/>
            </a:pPr>
            <a:r>
              <a:rPr lang="ja-JP" altLang="en-US" sz="1000" b="1" dirty="0">
                <a:latin typeface="HG丸ｺﾞｼｯｸM-PRO" pitchFamily="50" charset="-128"/>
                <a:ea typeface="HG丸ｺﾞｼｯｸM-PRO" pitchFamily="50" charset="-128"/>
              </a:rPr>
              <a:t>　</a:t>
            </a:r>
            <a:r>
              <a:rPr lang="ja-JP" altLang="en-US" sz="1000" b="1" dirty="0" smtClean="0">
                <a:latin typeface="HG丸ｺﾞｼｯｸM-PRO" pitchFamily="50" charset="-128"/>
                <a:ea typeface="HG丸ｺﾞｼｯｸM-PRO" pitchFamily="50" charset="-128"/>
              </a:rPr>
              <a:t>　　　　　　　（</a:t>
            </a:r>
            <a:r>
              <a:rPr lang="en-US" altLang="ja-JP" sz="1000" b="1" dirty="0" smtClean="0">
                <a:latin typeface="HG丸ｺﾞｼｯｸM-PRO" pitchFamily="50" charset="-128"/>
                <a:ea typeface="HG丸ｺﾞｼｯｸM-PRO" pitchFamily="50" charset="-128"/>
              </a:rPr>
              <a:t>※</a:t>
            </a:r>
            <a:r>
              <a:rPr lang="ja-JP" altLang="en-US" sz="1000" b="1" dirty="0" smtClean="0">
                <a:latin typeface="HG丸ｺﾞｼｯｸM-PRO" pitchFamily="50" charset="-128"/>
                <a:ea typeface="HG丸ｺﾞｼｯｸM-PRO" pitchFamily="50" charset="-128"/>
              </a:rPr>
              <a:t>職業訓練コーナー・職業興味検査コーナーに</a:t>
            </a:r>
            <a:r>
              <a:rPr lang="ja-JP" altLang="en-US" sz="1000" b="1" dirty="0">
                <a:latin typeface="HG丸ｺﾞｼｯｸM-PRO" pitchFamily="50" charset="-128"/>
                <a:ea typeface="HG丸ｺﾞｼｯｸM-PRO" pitchFamily="50" charset="-128"/>
              </a:rPr>
              <a:t>ついては、卒業年次前の生徒の方に</a:t>
            </a:r>
            <a:r>
              <a:rPr lang="ja-JP" altLang="en-US" sz="1000" b="1" dirty="0" smtClean="0">
                <a:latin typeface="HG丸ｺﾞｼｯｸM-PRO" pitchFamily="50" charset="-128"/>
                <a:ea typeface="HG丸ｺﾞｼｯｸM-PRO" pitchFamily="50" charset="-128"/>
              </a:rPr>
              <a:t>も</a:t>
            </a:r>
            <a:endParaRPr lang="en-US" altLang="ja-JP" sz="1000" b="1" dirty="0" smtClean="0">
              <a:latin typeface="HG丸ｺﾞｼｯｸM-PRO" pitchFamily="50" charset="-128"/>
              <a:ea typeface="HG丸ｺﾞｼｯｸM-PRO" pitchFamily="50" charset="-128"/>
            </a:endParaRPr>
          </a:p>
          <a:p>
            <a:pPr fontAlgn="ctr">
              <a:lnSpc>
                <a:spcPts val="500"/>
              </a:lnSpc>
              <a:spcBef>
                <a:spcPts val="700"/>
              </a:spcBef>
              <a:defRPr/>
            </a:pPr>
            <a:r>
              <a:rPr lang="ja-JP" altLang="en-US" sz="1000" b="1" dirty="0">
                <a:latin typeface="HG丸ｺﾞｼｯｸM-PRO" pitchFamily="50" charset="-128"/>
                <a:ea typeface="HG丸ｺﾞｼｯｸM-PRO" pitchFamily="50" charset="-128"/>
              </a:rPr>
              <a:t>　</a:t>
            </a:r>
            <a:r>
              <a:rPr lang="ja-JP" altLang="en-US" sz="1000" b="1" dirty="0" smtClean="0">
                <a:latin typeface="HG丸ｺﾞｼｯｸM-PRO" pitchFamily="50" charset="-128"/>
                <a:ea typeface="HG丸ｺﾞｼｯｸM-PRO" pitchFamily="50" charset="-128"/>
              </a:rPr>
              <a:t>　　　　　　　　ご</a:t>
            </a:r>
            <a:r>
              <a:rPr lang="ja-JP" altLang="en-US" sz="1000" b="1" dirty="0">
                <a:latin typeface="HG丸ｺﾞｼｯｸM-PRO" pitchFamily="50" charset="-128"/>
                <a:ea typeface="HG丸ｺﾞｼｯｸM-PRO" pitchFamily="50" charset="-128"/>
              </a:rPr>
              <a:t>利用</a:t>
            </a:r>
            <a:r>
              <a:rPr lang="ja-JP" altLang="en-US" sz="1000" b="1" dirty="0" smtClean="0">
                <a:latin typeface="HG丸ｺﾞｼｯｸM-PRO" pitchFamily="50" charset="-128"/>
                <a:ea typeface="HG丸ｺﾞｼｯｸM-PRO" pitchFamily="50" charset="-128"/>
              </a:rPr>
              <a:t>頂けます</a:t>
            </a:r>
            <a:r>
              <a:rPr lang="ja-JP" altLang="en-US" sz="1000" b="1" dirty="0">
                <a:latin typeface="HG丸ｺﾞｼｯｸM-PRO" pitchFamily="50" charset="-128"/>
                <a:ea typeface="HG丸ｺﾞｼｯｸM-PRO" pitchFamily="50" charset="-128"/>
              </a:rPr>
              <a:t>。</a:t>
            </a:r>
            <a:r>
              <a:rPr lang="ja-JP" altLang="en-US" sz="1000" b="1" dirty="0" smtClean="0">
                <a:latin typeface="HG丸ｺﾞｼｯｸM-PRO" pitchFamily="50" charset="-128"/>
                <a:ea typeface="HG丸ｺﾞｼｯｸM-PRO" pitchFamily="50" charset="-128"/>
              </a:rPr>
              <a:t>）</a:t>
            </a:r>
            <a:endParaRPr lang="en-US" altLang="ja-JP" sz="1000" b="1" dirty="0" smtClean="0">
              <a:latin typeface="HG丸ｺﾞｼｯｸM-PRO" pitchFamily="50" charset="-128"/>
              <a:ea typeface="HG丸ｺﾞｼｯｸM-PRO" pitchFamily="50" charset="-128"/>
            </a:endParaRPr>
          </a:p>
          <a:p>
            <a:pPr fontAlgn="ctr">
              <a:lnSpc>
                <a:spcPts val="500"/>
              </a:lnSpc>
              <a:spcBef>
                <a:spcPts val="700"/>
              </a:spcBef>
              <a:defRPr/>
            </a:pPr>
            <a:endParaRPr lang="ja-JP" altLang="en-US" sz="1000" b="1" dirty="0">
              <a:latin typeface="HG丸ｺﾞｼｯｸM-PRO" pitchFamily="50" charset="-128"/>
              <a:ea typeface="HG丸ｺﾞｼｯｸM-PRO" pitchFamily="50" charset="-128"/>
            </a:endParaRPr>
          </a:p>
          <a:p>
            <a:pPr fontAlgn="ctr">
              <a:lnSpc>
                <a:spcPts val="800"/>
              </a:lnSpc>
              <a:spcBef>
                <a:spcPts val="700"/>
              </a:spcBef>
              <a:defRPr/>
            </a:pPr>
            <a:r>
              <a:rPr lang="ja-JP" altLang="en-US" sz="1000" b="1" dirty="0">
                <a:latin typeface="HG丸ｺﾞｼｯｸM-PRO" pitchFamily="50" charset="-128"/>
                <a:ea typeface="HG丸ｺﾞｼｯｸM-PRO" pitchFamily="50" charset="-128"/>
              </a:rPr>
              <a:t>主　     　 催：　</a:t>
            </a:r>
            <a:r>
              <a:rPr lang="ja-JP" altLang="en-US" sz="1000" b="1" dirty="0" smtClean="0">
                <a:latin typeface="HG丸ｺﾞｼｯｸM-PRO" pitchFamily="50" charset="-128"/>
                <a:ea typeface="HG丸ｺﾞｼｯｸM-PRO" pitchFamily="50" charset="-128"/>
              </a:rPr>
              <a:t>厚生労働省、大阪労働局、公共職業安定所（ハローワーク）、 大阪府教育庁、</a:t>
            </a:r>
            <a:endParaRPr lang="en-US" altLang="ja-JP" sz="1000" b="1" dirty="0" smtClean="0">
              <a:latin typeface="HG丸ｺﾞｼｯｸM-PRO" pitchFamily="50" charset="-128"/>
              <a:ea typeface="HG丸ｺﾞｼｯｸM-PRO" pitchFamily="50" charset="-128"/>
            </a:endParaRPr>
          </a:p>
          <a:p>
            <a:pPr fontAlgn="ctr">
              <a:lnSpc>
                <a:spcPts val="800"/>
              </a:lnSpc>
              <a:spcBef>
                <a:spcPts val="700"/>
              </a:spcBef>
              <a:defRPr/>
            </a:pPr>
            <a:r>
              <a:rPr lang="ja-JP" altLang="en-US" sz="1000" b="1" dirty="0" smtClean="0">
                <a:latin typeface="HG丸ｺﾞｼｯｸM-PRO" pitchFamily="50" charset="-128"/>
                <a:ea typeface="HG丸ｺﾞｼｯｸM-PRO" pitchFamily="50" charset="-128"/>
              </a:rPr>
              <a:t>　　　　　　　　大阪市教育委員会、堺市教育委員会、一般社団法人大阪府雇用開発協会</a:t>
            </a:r>
          </a:p>
          <a:p>
            <a:pPr fontAlgn="ctr">
              <a:lnSpc>
                <a:spcPts val="800"/>
              </a:lnSpc>
              <a:spcBef>
                <a:spcPts val="700"/>
              </a:spcBef>
              <a:defRPr/>
            </a:pPr>
            <a:r>
              <a:rPr lang="ja-JP" altLang="en-US" sz="1000" b="1" dirty="0" smtClean="0">
                <a:latin typeface="HG丸ｺﾞｼｯｸM-PRO" pitchFamily="50" charset="-128"/>
                <a:ea typeface="HG丸ｺﾞｼｯｸM-PRO" pitchFamily="50" charset="-128"/>
              </a:rPr>
              <a:t>協</a:t>
            </a:r>
            <a:r>
              <a:rPr lang="ja-JP" altLang="en-US" sz="1000" b="1" dirty="0">
                <a:latin typeface="HG丸ｺﾞｼｯｸM-PRO" pitchFamily="50" charset="-128"/>
                <a:ea typeface="HG丸ｺﾞｼｯｸM-PRO" pitchFamily="50" charset="-128"/>
              </a:rPr>
              <a:t>　      　力：　</a:t>
            </a:r>
            <a:r>
              <a:rPr lang="zh-TW" altLang="en-US" sz="1000" b="1" dirty="0">
                <a:latin typeface="HG丸ｺﾞｼｯｸM-PRO" pitchFamily="50" charset="-128"/>
                <a:ea typeface="HG丸ｺﾞｼｯｸM-PRO" pitchFamily="50" charset="-128"/>
              </a:rPr>
              <a:t>大阪新卒者等人材確保推進本部</a:t>
            </a:r>
            <a:r>
              <a:rPr lang="ja-JP" altLang="en-US" sz="1000" b="1" dirty="0" smtClean="0">
                <a:latin typeface="HG丸ｺﾞｼｯｸM-PRO" pitchFamily="50" charset="-128"/>
                <a:ea typeface="HG丸ｺﾞｼｯｸM-PRO" pitchFamily="50" charset="-128"/>
              </a:rPr>
              <a:t>（</a:t>
            </a:r>
            <a:r>
              <a:rPr lang="ja-JP" altLang="en-US" sz="1000" b="1" dirty="0">
                <a:latin typeface="HG丸ｺﾞｼｯｸM-PRO" pitchFamily="50" charset="-128"/>
                <a:ea typeface="HG丸ｺﾞｼｯｸM-PRO" pitchFamily="50" charset="-128"/>
              </a:rPr>
              <a:t>大阪</a:t>
            </a:r>
            <a:r>
              <a:rPr lang="ja-JP" altLang="en-US" sz="1000" b="1" dirty="0" smtClean="0">
                <a:latin typeface="HG丸ｺﾞｼｯｸM-PRO" pitchFamily="50" charset="-128"/>
                <a:ea typeface="HG丸ｺﾞｼｯｸM-PRO" pitchFamily="50" charset="-128"/>
              </a:rPr>
              <a:t>労働局、近畿</a:t>
            </a:r>
            <a:r>
              <a:rPr lang="ja-JP" altLang="en-US" sz="1000" b="1" dirty="0">
                <a:latin typeface="HG丸ｺﾞｼｯｸM-PRO" pitchFamily="50" charset="-128"/>
                <a:ea typeface="HG丸ｺﾞｼｯｸM-PRO" pitchFamily="50" charset="-128"/>
              </a:rPr>
              <a:t>経済産業局、大阪府、大阪市、  堺市、　　　</a:t>
            </a:r>
            <a:endParaRPr lang="en-US" altLang="ja-JP" sz="1000" b="1" dirty="0">
              <a:latin typeface="HG丸ｺﾞｼｯｸM-PRO" pitchFamily="50" charset="-128"/>
              <a:ea typeface="HG丸ｺﾞｼｯｸM-PRO" pitchFamily="50" charset="-128"/>
            </a:endParaRPr>
          </a:p>
          <a:p>
            <a:pPr fontAlgn="ctr">
              <a:lnSpc>
                <a:spcPts val="800"/>
              </a:lnSpc>
              <a:spcBef>
                <a:spcPts val="700"/>
              </a:spcBef>
              <a:defRPr/>
            </a:pPr>
            <a:r>
              <a:rPr lang="ja-JP" altLang="en-US" sz="1000" b="1" dirty="0">
                <a:latin typeface="HG丸ｺﾞｼｯｸM-PRO" pitchFamily="50" charset="-128"/>
                <a:ea typeface="HG丸ｺﾞｼｯｸM-PRO" pitchFamily="50" charset="-128"/>
              </a:rPr>
              <a:t>　　　　　　　</a:t>
            </a:r>
            <a:r>
              <a:rPr lang="ja-JP" altLang="en-US" sz="1000" b="1" dirty="0" smtClean="0">
                <a:latin typeface="HG丸ｺﾞｼｯｸM-PRO" pitchFamily="50" charset="-128"/>
                <a:ea typeface="HG丸ｺﾞｼｯｸM-PRO" pitchFamily="50" charset="-128"/>
              </a:rPr>
              <a:t>　（</a:t>
            </a:r>
            <a:r>
              <a:rPr lang="ja-JP" altLang="en-US" sz="1000" b="1" dirty="0">
                <a:latin typeface="HG丸ｺﾞｼｯｸM-PRO" pitchFamily="50" charset="-128"/>
                <a:ea typeface="HG丸ｺﾞｼｯｸM-PRO" pitchFamily="50" charset="-128"/>
              </a:rPr>
              <a:t>公社）関西経済連合会</a:t>
            </a:r>
            <a:r>
              <a:rPr lang="ja-JP" altLang="en-US" sz="1000" b="1" dirty="0" smtClean="0">
                <a:latin typeface="HG丸ｺﾞｼｯｸM-PRO" pitchFamily="50" charset="-128"/>
                <a:ea typeface="HG丸ｺﾞｼｯｸM-PRO" pitchFamily="50" charset="-128"/>
              </a:rPr>
              <a:t>、日本労働組合総連合会大阪府連合会、</a:t>
            </a:r>
            <a:r>
              <a:rPr lang="ja-JP" altLang="en-US" sz="1000" b="1" dirty="0">
                <a:latin typeface="HG丸ｺﾞｼｯｸM-PRO" pitchFamily="50" charset="-128"/>
                <a:ea typeface="HG丸ｺﾞｼｯｸM-PRO" pitchFamily="50" charset="-128"/>
              </a:rPr>
              <a:t>関西学生就職指導研究会</a:t>
            </a:r>
            <a:r>
              <a:rPr lang="ja-JP" altLang="en-US" sz="1000" b="1" dirty="0" smtClean="0">
                <a:latin typeface="HG丸ｺﾞｼｯｸM-PRO" pitchFamily="50" charset="-128"/>
                <a:ea typeface="HG丸ｺﾞｼｯｸM-PRO" pitchFamily="50" charset="-128"/>
              </a:rPr>
              <a:t>、</a:t>
            </a:r>
            <a:endParaRPr lang="en-US" altLang="ja-JP" sz="1000" b="1" dirty="0" smtClean="0">
              <a:latin typeface="HG丸ｺﾞｼｯｸM-PRO" pitchFamily="50" charset="-128"/>
              <a:ea typeface="HG丸ｺﾞｼｯｸM-PRO" pitchFamily="50" charset="-128"/>
            </a:endParaRPr>
          </a:p>
          <a:p>
            <a:pPr fontAlgn="ctr">
              <a:lnSpc>
                <a:spcPts val="800"/>
              </a:lnSpc>
              <a:spcBef>
                <a:spcPts val="700"/>
              </a:spcBef>
              <a:defRPr/>
            </a:pPr>
            <a:r>
              <a:rPr lang="ja-JP" altLang="en-US" sz="1000" b="1" dirty="0">
                <a:latin typeface="HG丸ｺﾞｼｯｸM-PRO" pitchFamily="50" charset="-128"/>
                <a:ea typeface="HG丸ｺﾞｼｯｸM-PRO" pitchFamily="50" charset="-128"/>
              </a:rPr>
              <a:t>　</a:t>
            </a:r>
            <a:r>
              <a:rPr lang="ja-JP" altLang="en-US" sz="1000" b="1" dirty="0" smtClean="0">
                <a:latin typeface="HG丸ｺﾞｼｯｸM-PRO" pitchFamily="50" charset="-128"/>
                <a:ea typeface="HG丸ｺﾞｼｯｸM-PRO" pitchFamily="50" charset="-128"/>
              </a:rPr>
              <a:t>　　　　　　　大阪府</a:t>
            </a:r>
            <a:r>
              <a:rPr lang="ja-JP" altLang="en-US" sz="1000" b="1" dirty="0">
                <a:latin typeface="HG丸ｺﾞｼｯｸM-PRO" pitchFamily="50" charset="-128"/>
                <a:ea typeface="HG丸ｺﾞｼｯｸM-PRO" pitchFamily="50" charset="-128"/>
              </a:rPr>
              <a:t>高等学校進路指導研究会</a:t>
            </a:r>
            <a:r>
              <a:rPr lang="ja-JP" altLang="en-US" sz="1000" b="1" dirty="0" smtClean="0">
                <a:latin typeface="HG丸ｺﾞｼｯｸM-PRO" pitchFamily="50" charset="-128"/>
                <a:ea typeface="HG丸ｺﾞｼｯｸM-PRO" pitchFamily="50" charset="-128"/>
              </a:rPr>
              <a:t>、（一社</a:t>
            </a:r>
            <a:r>
              <a:rPr lang="ja-JP" altLang="en-US" sz="1000" b="1" dirty="0">
                <a:latin typeface="HG丸ｺﾞｼｯｸM-PRO" pitchFamily="50" charset="-128"/>
                <a:ea typeface="HG丸ｺﾞｼｯｸM-PRO" pitchFamily="50" charset="-128"/>
              </a:rPr>
              <a:t>）大阪府専修学校各種学校連合会</a:t>
            </a:r>
            <a:r>
              <a:rPr lang="ja-JP" altLang="en-US" sz="1000" b="1" dirty="0" smtClean="0">
                <a:latin typeface="HG丸ｺﾞｼｯｸM-PRO" pitchFamily="50" charset="-128"/>
                <a:ea typeface="HG丸ｺﾞｼｯｸM-PRO" pitchFamily="50" charset="-128"/>
              </a:rPr>
              <a:t>、</a:t>
            </a:r>
            <a:endParaRPr lang="en-US" altLang="ja-JP" sz="1000" b="1" dirty="0" smtClean="0">
              <a:latin typeface="HG丸ｺﾞｼｯｸM-PRO" pitchFamily="50" charset="-128"/>
              <a:ea typeface="HG丸ｺﾞｼｯｸM-PRO" pitchFamily="50" charset="-128"/>
            </a:endParaRPr>
          </a:p>
          <a:p>
            <a:pPr fontAlgn="ctr">
              <a:lnSpc>
                <a:spcPts val="800"/>
              </a:lnSpc>
              <a:spcBef>
                <a:spcPts val="700"/>
              </a:spcBef>
              <a:defRPr/>
            </a:pPr>
            <a:r>
              <a:rPr lang="ja-JP" altLang="en-US" sz="1000" b="1" dirty="0">
                <a:latin typeface="HG丸ｺﾞｼｯｸM-PRO" pitchFamily="50" charset="-128"/>
                <a:ea typeface="HG丸ｺﾞｼｯｸM-PRO" pitchFamily="50" charset="-128"/>
              </a:rPr>
              <a:t>　</a:t>
            </a:r>
            <a:r>
              <a:rPr lang="ja-JP" altLang="en-US" sz="1000" b="1" dirty="0" smtClean="0">
                <a:latin typeface="HG丸ｺﾞｼｯｸM-PRO" pitchFamily="50" charset="-128"/>
                <a:ea typeface="HG丸ｺﾞｼｯｸM-PRO" pitchFamily="50" charset="-128"/>
              </a:rPr>
              <a:t>　　　　　　　大阪府</a:t>
            </a:r>
            <a:r>
              <a:rPr lang="ja-JP" altLang="en-US" sz="1000" b="1" dirty="0">
                <a:latin typeface="HG丸ｺﾞｼｯｸM-PRO" pitchFamily="50" charset="-128"/>
                <a:ea typeface="HG丸ｺﾞｼｯｸM-PRO" pitchFamily="50" charset="-128"/>
              </a:rPr>
              <a:t>中小</a:t>
            </a:r>
            <a:r>
              <a:rPr lang="ja-JP" altLang="en-US" sz="1000" b="1" dirty="0" smtClean="0">
                <a:latin typeface="HG丸ｺﾞｼｯｸM-PRO" pitchFamily="50" charset="-128"/>
                <a:ea typeface="HG丸ｺﾞｼｯｸM-PRO" pitchFamily="50" charset="-128"/>
              </a:rPr>
              <a:t>企業団体中央会）、 独立行政法人高齢・障害・求職者雇用支援機構大阪支部、</a:t>
            </a:r>
            <a:endParaRPr lang="en-US" altLang="ja-JP" sz="1000" b="1" dirty="0" smtClean="0">
              <a:latin typeface="HG丸ｺﾞｼｯｸM-PRO" pitchFamily="50" charset="-128"/>
              <a:ea typeface="HG丸ｺﾞｼｯｸM-PRO" pitchFamily="50" charset="-128"/>
            </a:endParaRPr>
          </a:p>
          <a:p>
            <a:pPr fontAlgn="ctr">
              <a:lnSpc>
                <a:spcPts val="800"/>
              </a:lnSpc>
              <a:spcBef>
                <a:spcPts val="700"/>
              </a:spcBef>
              <a:defRPr/>
            </a:pPr>
            <a:r>
              <a:rPr lang="ja-JP" altLang="en-US" sz="1000" b="1" dirty="0">
                <a:latin typeface="HG丸ｺﾞｼｯｸM-PRO" pitchFamily="50" charset="-128"/>
                <a:ea typeface="HG丸ｺﾞｼｯｸM-PRO" pitchFamily="50" charset="-128"/>
              </a:rPr>
              <a:t>　　　　　　　　関西職業能力開発促進センター、近畿職業能力開発大学校</a:t>
            </a:r>
          </a:p>
          <a:p>
            <a:pPr fontAlgn="ctr">
              <a:lnSpc>
                <a:spcPts val="800"/>
              </a:lnSpc>
              <a:spcBef>
                <a:spcPts val="700"/>
              </a:spcBef>
              <a:defRPr/>
            </a:pPr>
            <a:endParaRPr lang="en-US" altLang="ja-JP" sz="1000" b="1" dirty="0" smtClean="0">
              <a:latin typeface="HG丸ｺﾞｼｯｸM-PRO" pitchFamily="50" charset="-128"/>
              <a:ea typeface="HG丸ｺﾞｼｯｸM-PRO" pitchFamily="50" charset="-128"/>
            </a:endParaRPr>
          </a:p>
          <a:p>
            <a:pPr fontAlgn="ctr">
              <a:lnSpc>
                <a:spcPts val="800"/>
              </a:lnSpc>
              <a:spcBef>
                <a:spcPts val="700"/>
              </a:spcBef>
              <a:defRPr/>
            </a:pPr>
            <a:endParaRPr lang="ja-JP" altLang="en-US" sz="1000" b="1" dirty="0">
              <a:latin typeface="HG丸ｺﾞｼｯｸM-PRO" pitchFamily="50" charset="-128"/>
              <a:ea typeface="HG丸ｺﾞｼｯｸM-PRO" pitchFamily="50" charset="-128"/>
            </a:endParaRPr>
          </a:p>
        </p:txBody>
      </p:sp>
      <p:pic>
        <p:nvPicPr>
          <p:cNvPr id="1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943" t="-1824" r="5370" b="12847"/>
          <a:stretch/>
        </p:blipFill>
        <p:spPr bwMode="auto">
          <a:xfrm>
            <a:off x="3789050" y="7073578"/>
            <a:ext cx="2880400" cy="2021219"/>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260560" y="7176774"/>
            <a:ext cx="5394751" cy="1871662"/>
            <a:chOff x="332230" y="7020340"/>
            <a:chExt cx="5253119" cy="1871662"/>
          </a:xfrm>
        </p:grpSpPr>
        <p:grpSp>
          <p:nvGrpSpPr>
            <p:cNvPr id="7" name="グループ化 2"/>
            <p:cNvGrpSpPr>
              <a:grpSpLocks/>
            </p:cNvGrpSpPr>
            <p:nvPr/>
          </p:nvGrpSpPr>
          <p:grpSpPr bwMode="auto">
            <a:xfrm>
              <a:off x="332230" y="7020340"/>
              <a:ext cx="2952750" cy="1871662"/>
              <a:chOff x="332320" y="7021513"/>
              <a:chExt cx="2952750" cy="1871662"/>
            </a:xfrm>
          </p:grpSpPr>
          <p:sp>
            <p:nvSpPr>
              <p:cNvPr id="8" name="フレーム 7"/>
              <p:cNvSpPr/>
              <p:nvPr/>
            </p:nvSpPr>
            <p:spPr>
              <a:xfrm>
                <a:off x="332320" y="7021513"/>
                <a:ext cx="2952750" cy="1871662"/>
              </a:xfrm>
              <a:prstGeom prst="frame">
                <a:avLst>
                  <a:gd name="adj1" fmla="val 4448"/>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9" name="テキスト ボックス 26"/>
              <p:cNvSpPr txBox="1">
                <a:spLocks noChangeArrowheads="1"/>
              </p:cNvSpPr>
              <p:nvPr/>
            </p:nvSpPr>
            <p:spPr bwMode="auto">
              <a:xfrm>
                <a:off x="404772" y="7127875"/>
                <a:ext cx="2808288" cy="158504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dirty="0">
                    <a:latin typeface="HGP創英角ﾎﾟｯﾌﾟ体" pitchFamily="50" charset="-128"/>
                    <a:ea typeface="HGP創英角ﾎﾟｯﾌﾟ体" pitchFamily="50" charset="-128"/>
                  </a:rPr>
                  <a:t>◆ＯＭＭビル◆</a:t>
                </a:r>
                <a:endParaRPr lang="en-US" altLang="ja-JP" sz="1400" dirty="0">
                  <a:latin typeface="HGP創英角ﾎﾟｯﾌﾟ体" pitchFamily="50" charset="-128"/>
                  <a:ea typeface="HGP創英角ﾎﾟｯﾌﾟ体" pitchFamily="50" charset="-128"/>
                </a:endParaRPr>
              </a:p>
              <a:p>
                <a:pPr eaLnBrk="1" hangingPunct="1">
                  <a:spcBef>
                    <a:spcPct val="0"/>
                  </a:spcBef>
                  <a:buFontTx/>
                  <a:buNone/>
                </a:pPr>
                <a:r>
                  <a:rPr lang="ja-JP" altLang="en-US" sz="1000" dirty="0">
                    <a:latin typeface="HG丸ｺﾞｼｯｸM-PRO" pitchFamily="50" charset="-128"/>
                    <a:ea typeface="HG丸ｺﾞｼｯｸM-PRO" pitchFamily="50" charset="-128"/>
                  </a:rPr>
                  <a:t>住　　所　大阪市中央区大手前１－７－３１</a:t>
                </a:r>
              </a:p>
              <a:p>
                <a:pPr eaLnBrk="1" hangingPunct="1">
                  <a:spcBef>
                    <a:spcPct val="0"/>
                  </a:spcBef>
                  <a:buFontTx/>
                  <a:buNone/>
                </a:pPr>
                <a:r>
                  <a:rPr lang="ja-JP" altLang="en-US" sz="1000" dirty="0">
                    <a:latin typeface="HG丸ｺﾞｼｯｸM-PRO" pitchFamily="50" charset="-128"/>
                    <a:ea typeface="HG丸ｺﾞｼｯｸM-PRO" pitchFamily="50" charset="-128"/>
                  </a:rPr>
                  <a:t>電話番号　０６－６９４３－２０２０</a:t>
                </a:r>
              </a:p>
              <a:p>
                <a:pPr eaLnBrk="1" hangingPunct="1">
                  <a:spcBef>
                    <a:spcPct val="0"/>
                  </a:spcBef>
                  <a:buFontTx/>
                  <a:buNone/>
                </a:pPr>
                <a:endParaRPr lang="ja-JP" altLang="en-US" sz="1000" dirty="0">
                  <a:latin typeface="HG丸ｺﾞｼｯｸM-PRO" pitchFamily="50" charset="-128"/>
                  <a:ea typeface="HG丸ｺﾞｼｯｸM-PRO" pitchFamily="50" charset="-128"/>
                </a:endParaRPr>
              </a:p>
              <a:p>
                <a:pPr eaLnBrk="1" hangingPunct="1">
                  <a:spcBef>
                    <a:spcPct val="0"/>
                  </a:spcBef>
                  <a:buFontTx/>
                  <a:buNone/>
                </a:pPr>
                <a:endParaRPr lang="ja-JP" altLang="en-US" sz="1000" dirty="0">
                  <a:latin typeface="HG丸ｺﾞｼｯｸM-PRO" pitchFamily="50" charset="-128"/>
                  <a:ea typeface="HG丸ｺﾞｼｯｸM-PRO" pitchFamily="50" charset="-128"/>
                </a:endParaRPr>
              </a:p>
              <a:p>
                <a:pPr eaLnBrk="1" hangingPunct="1">
                  <a:spcBef>
                    <a:spcPct val="0"/>
                  </a:spcBef>
                  <a:buFontTx/>
                  <a:buNone/>
                </a:pPr>
                <a:endParaRPr lang="ja-JP" altLang="en-US" sz="1000" dirty="0">
                  <a:latin typeface="HG丸ｺﾞｼｯｸM-PRO" pitchFamily="50" charset="-128"/>
                  <a:ea typeface="HG丸ｺﾞｼｯｸM-PRO" pitchFamily="50" charset="-128"/>
                </a:endParaRPr>
              </a:p>
              <a:p>
                <a:pPr eaLnBrk="1" hangingPunct="1">
                  <a:spcBef>
                    <a:spcPct val="0"/>
                  </a:spcBef>
                  <a:buFontTx/>
                  <a:buNone/>
                </a:pPr>
                <a:r>
                  <a:rPr lang="ja-JP" altLang="en-US" sz="1100" dirty="0">
                    <a:latin typeface="HG丸ｺﾞｼｯｸM-PRO" pitchFamily="50" charset="-128"/>
                    <a:ea typeface="HG丸ｺﾞｼｯｸM-PRO" pitchFamily="50" charset="-128"/>
                  </a:rPr>
                  <a:t>京阪電車「天満橋」駅東口、</a:t>
                </a:r>
                <a:endParaRPr lang="en-US" altLang="ja-JP" sz="1100" dirty="0">
                  <a:latin typeface="HG丸ｺﾞｼｯｸM-PRO" pitchFamily="50" charset="-128"/>
                  <a:ea typeface="HG丸ｺﾞｼｯｸM-PRO" pitchFamily="50" charset="-128"/>
                </a:endParaRPr>
              </a:p>
              <a:p>
                <a:pPr eaLnBrk="1" hangingPunct="1">
                  <a:spcBef>
                    <a:spcPct val="0"/>
                  </a:spcBef>
                  <a:buFontTx/>
                  <a:buNone/>
                </a:pPr>
                <a:r>
                  <a:rPr lang="ja-JP" altLang="en-US" sz="1100" dirty="0">
                    <a:latin typeface="HG丸ｺﾞｼｯｸM-PRO" pitchFamily="50" charset="-128"/>
                    <a:ea typeface="HG丸ｺﾞｼｯｸM-PRO" pitchFamily="50" charset="-128"/>
                  </a:rPr>
                  <a:t>Ｏ</a:t>
                </a:r>
                <a:r>
                  <a:rPr lang="en-US" altLang="ja-JP" sz="1100" dirty="0" err="1" smtClean="0">
                    <a:latin typeface="HG丸ｺﾞｼｯｸM-PRO" pitchFamily="50" charset="-128"/>
                    <a:ea typeface="HG丸ｺﾞｼｯｸM-PRO" pitchFamily="50" charset="-128"/>
                  </a:rPr>
                  <a:t>sakaMetro</a:t>
                </a:r>
                <a:r>
                  <a:rPr lang="ja-JP" altLang="en-US" sz="1100" dirty="0" smtClean="0">
                    <a:latin typeface="HG丸ｺﾞｼｯｸM-PRO" pitchFamily="50" charset="-128"/>
                    <a:ea typeface="HG丸ｺﾞｼｯｸM-PRO" pitchFamily="50" charset="-128"/>
                  </a:rPr>
                  <a:t>谷町</a:t>
                </a:r>
                <a:r>
                  <a:rPr lang="ja-JP" altLang="en-US" sz="1100" dirty="0">
                    <a:latin typeface="HG丸ｺﾞｼｯｸM-PRO" pitchFamily="50" charset="-128"/>
                    <a:ea typeface="HG丸ｺﾞｼｯｸM-PRO" pitchFamily="50" charset="-128"/>
                  </a:rPr>
                  <a:t>線「天満橋」駅北口から</a:t>
                </a:r>
                <a:endParaRPr lang="en-US" altLang="ja-JP" sz="1100" dirty="0">
                  <a:latin typeface="HG丸ｺﾞｼｯｸM-PRO" pitchFamily="50" charset="-128"/>
                  <a:ea typeface="HG丸ｺﾞｼｯｸM-PRO" pitchFamily="50" charset="-128"/>
                </a:endParaRPr>
              </a:p>
              <a:p>
                <a:pPr eaLnBrk="1" hangingPunct="1">
                  <a:spcBef>
                    <a:spcPct val="0"/>
                  </a:spcBef>
                  <a:buFontTx/>
                  <a:buNone/>
                </a:pPr>
                <a:r>
                  <a:rPr lang="ja-JP" altLang="en-US" sz="1100" dirty="0">
                    <a:latin typeface="HG丸ｺﾞｼｯｸM-PRO" pitchFamily="50" charset="-128"/>
                    <a:ea typeface="HG丸ｺﾞｼｯｸM-PRO" pitchFamily="50" charset="-128"/>
                  </a:rPr>
                  <a:t>ＯＭＭ地下</a:t>
                </a:r>
                <a:r>
                  <a:rPr lang="en-US" altLang="ja-JP" sz="1100" dirty="0">
                    <a:latin typeface="HG丸ｺﾞｼｯｸM-PRO" pitchFamily="50" charset="-128"/>
                    <a:ea typeface="HG丸ｺﾞｼｯｸM-PRO" pitchFamily="50" charset="-128"/>
                  </a:rPr>
                  <a:t>2</a:t>
                </a:r>
                <a:r>
                  <a:rPr lang="ja-JP" altLang="en-US" sz="1100" dirty="0">
                    <a:latin typeface="HG丸ｺﾞｼｯｸM-PRO" pitchFamily="50" charset="-128"/>
                    <a:ea typeface="HG丸ｺﾞｼｯｸM-PRO" pitchFamily="50" charset="-128"/>
                  </a:rPr>
                  <a:t>階に連絡</a:t>
                </a:r>
              </a:p>
            </p:txBody>
          </p:sp>
        </p:grpSp>
        <p:sp>
          <p:nvSpPr>
            <p:cNvPr id="10" name="下カーブ矢印 9"/>
            <p:cNvSpPr/>
            <p:nvPr/>
          </p:nvSpPr>
          <p:spPr>
            <a:xfrm>
              <a:off x="3207128" y="7091752"/>
              <a:ext cx="2378221" cy="576080"/>
            </a:xfrm>
            <a:prstGeom prst="curvedDownArrow">
              <a:avLst>
                <a:gd name="adj1" fmla="val 28032"/>
                <a:gd name="adj2" fmla="val 64823"/>
                <a:gd name="adj3" fmla="val 47046"/>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pic>
        <p:nvPicPr>
          <p:cNvPr id="13"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287" y="7884147"/>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6160544" y="92840"/>
            <a:ext cx="648091" cy="261610"/>
          </a:xfrm>
          <a:prstGeom prst="rect">
            <a:avLst/>
          </a:prstGeom>
          <a:noFill/>
        </p:spPr>
        <p:txBody>
          <a:bodyPr wrap="square" rtlCol="0">
            <a:spAutoFit/>
          </a:bodyPr>
          <a:lstStyle/>
          <a:p>
            <a:r>
              <a:rPr kumimoji="1" lang="ja-JP" altLang="en-US" sz="1100" b="1" dirty="0" smtClean="0"/>
              <a:t>教員用</a:t>
            </a:r>
            <a:endParaRPr kumimoji="1" lang="ja-JP" altLang="en-US" sz="1100" b="1" dirty="0"/>
          </a:p>
        </p:txBody>
      </p:sp>
    </p:spTree>
    <p:extLst>
      <p:ext uri="{BB962C8B-B14F-4D97-AF65-F5344CB8AC3E}">
        <p14:creationId xmlns:p14="http://schemas.microsoft.com/office/powerpoint/2010/main" val="284978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78000"/>
          </a:schemeClr>
        </a:solidFill>
        <a:effectLst/>
      </p:bgPr>
    </p:bg>
    <p:spTree>
      <p:nvGrpSpPr>
        <p:cNvPr id="1" name=""/>
        <p:cNvGrpSpPr/>
        <p:nvPr/>
      </p:nvGrpSpPr>
      <p:grpSpPr>
        <a:xfrm>
          <a:off x="0" y="0"/>
          <a:ext cx="0" cy="0"/>
          <a:chOff x="0" y="0"/>
          <a:chExt cx="0" cy="0"/>
        </a:xfrm>
      </p:grpSpPr>
      <p:sp>
        <p:nvSpPr>
          <p:cNvPr id="45" name="正方形/長方形 44"/>
          <p:cNvSpPr/>
          <p:nvPr/>
        </p:nvSpPr>
        <p:spPr>
          <a:xfrm>
            <a:off x="-12885" y="107380"/>
            <a:ext cx="6858000" cy="1259540"/>
          </a:xfrm>
          <a:prstGeom prst="rect">
            <a:avLst/>
          </a:prstGeom>
          <a:solidFill>
            <a:srgbClr val="CCFF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p:cNvSpPr/>
          <p:nvPr/>
        </p:nvSpPr>
        <p:spPr>
          <a:xfrm>
            <a:off x="6439680" y="4673376"/>
            <a:ext cx="405435" cy="5731434"/>
          </a:xfrm>
          <a:prstGeom prst="rect">
            <a:avLst/>
          </a:prstGeom>
          <a:solidFill>
            <a:srgbClr val="CCFF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16540" y="4673376"/>
            <a:ext cx="360049" cy="4970580"/>
          </a:xfrm>
          <a:prstGeom prst="rect">
            <a:avLst/>
          </a:prstGeom>
          <a:solidFill>
            <a:srgbClr val="CCFF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4530" y="3707880"/>
            <a:ext cx="6768940" cy="648090"/>
          </a:xfrm>
        </p:spPr>
        <p:txBody>
          <a:bodyPr>
            <a:noAutofit/>
          </a:bodyPr>
          <a:lstStyle/>
          <a:p>
            <a:r>
              <a:rPr kumimoji="1" lang="ja-JP" altLang="en-US" sz="4800" dirty="0" smtClean="0">
                <a:solidFill>
                  <a:srgbClr val="002060"/>
                </a:solidFill>
                <a:latin typeface="HGP創英角ｺﾞｼｯｸUB" panose="020B0900000000000000" pitchFamily="50" charset="-128"/>
                <a:ea typeface="HGP創英角ｺﾞｼｯｸUB" panose="020B0900000000000000" pitchFamily="50" charset="-128"/>
              </a:rPr>
              <a:t>合同求人説明会メニュー</a:t>
            </a:r>
            <a:endParaRPr kumimoji="1" lang="ja-JP" altLang="en-US" sz="48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5" name="テキスト ボックス 44"/>
          <p:cNvSpPr txBox="1"/>
          <p:nvPr/>
        </p:nvSpPr>
        <p:spPr>
          <a:xfrm>
            <a:off x="476590" y="4673376"/>
            <a:ext cx="5976830" cy="4003194"/>
          </a:xfrm>
          <a:prstGeom prst="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spcBef>
                <a:spcPct val="50000"/>
              </a:spcBef>
              <a:defRPr/>
            </a:pPr>
            <a:endParaRPr lang="en-US" altLang="ja-JP" sz="20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endParaRPr lang="en-US" altLang="ja-JP" sz="20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endParaRPr lang="en-US" altLang="ja-JP" sz="20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endParaRPr lang="en-US" altLang="ja-JP" sz="20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endParaRPr lang="en-US" altLang="ja-JP" sz="20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endParaRPr lang="en-US" altLang="ja-JP" sz="20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endParaRPr lang="en-US" altLang="ja-JP" sz="20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endParaRPr lang="en-US" altLang="ja-JP" sz="20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sp>
        <p:nvSpPr>
          <p:cNvPr id="26" name="テキスト ボックス 25"/>
          <p:cNvSpPr txBox="1"/>
          <p:nvPr/>
        </p:nvSpPr>
        <p:spPr>
          <a:xfrm>
            <a:off x="476590" y="5148080"/>
            <a:ext cx="6048840" cy="523220"/>
          </a:xfrm>
          <a:prstGeom prst="rect">
            <a:avLst/>
          </a:prstGeom>
          <a:noFill/>
        </p:spPr>
        <p:txBody>
          <a:bodyPr wrap="square" rtlCol="0">
            <a:spAutoFit/>
          </a:bodyPr>
          <a:lstStyle/>
          <a:p>
            <a:pPr>
              <a:lnSpc>
                <a:spcPts val="1200"/>
              </a:lnSpc>
              <a:spcBef>
                <a:spcPct val="50000"/>
              </a:spcBef>
              <a:defRPr/>
            </a:pPr>
            <a:r>
              <a:rPr lang="ja-JP" altLang="en-US" sz="2400" u="sng" dirty="0" smtClean="0">
                <a:latin typeface="HGP創英角ｺﾞｼｯｸUB" panose="020B0900000000000000" pitchFamily="50" charset="-128"/>
                <a:ea typeface="HGP創英角ｺﾞｼｯｸUB" panose="020B0900000000000000" pitchFamily="50" charset="-128"/>
              </a:rPr>
              <a:t>１．企業ブースコーナー</a:t>
            </a:r>
            <a:endParaRPr lang="en-US" altLang="ja-JP" sz="2400" u="sng" dirty="0" smtClean="0">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lang="ja-JP" altLang="en-US" sz="1400" dirty="0" smtClean="0">
                <a:latin typeface="HG丸ｺﾞｼｯｸM-PRO" panose="020F0600000000000000" pitchFamily="50" charset="-128"/>
                <a:ea typeface="HG丸ｺﾞｼｯｸM-PRO" panose="020F0600000000000000" pitchFamily="50" charset="-128"/>
              </a:rPr>
              <a:t>生徒が参加事業所から求人内容等の説明を受ける事が出来ます。</a:t>
            </a:r>
            <a:endParaRPr kumimoji="1" lang="ja-JP" altLang="en-US" sz="1400" dirty="0"/>
          </a:p>
        </p:txBody>
      </p:sp>
      <p:sp>
        <p:nvSpPr>
          <p:cNvPr id="27" name="テキスト ボックス 26"/>
          <p:cNvSpPr txBox="1"/>
          <p:nvPr/>
        </p:nvSpPr>
        <p:spPr>
          <a:xfrm>
            <a:off x="476590" y="6007852"/>
            <a:ext cx="6048840" cy="815608"/>
          </a:xfrm>
          <a:prstGeom prst="rect">
            <a:avLst/>
          </a:prstGeom>
          <a:noFill/>
        </p:spPr>
        <p:txBody>
          <a:bodyPr wrap="square" rtlCol="0">
            <a:spAutoFit/>
          </a:bodyPr>
          <a:lstStyle/>
          <a:p>
            <a:pPr>
              <a:lnSpc>
                <a:spcPts val="1200"/>
              </a:lnSpc>
              <a:spcBef>
                <a:spcPct val="50000"/>
              </a:spcBef>
              <a:defRPr/>
            </a:pPr>
            <a:r>
              <a:rPr lang="ja-JP" altLang="en-US" sz="2400" u="sng" dirty="0" smtClean="0">
                <a:latin typeface="HGP創英角ｺﾞｼｯｸUB" panose="020B0900000000000000" pitchFamily="50" charset="-128"/>
                <a:ea typeface="HGP創英角ｺﾞｼｯｸUB" panose="020B0900000000000000" pitchFamily="50" charset="-128"/>
              </a:rPr>
              <a:t>２．</a:t>
            </a:r>
            <a:r>
              <a:rPr lang="ja-JP" altLang="en-US" sz="2400" u="sng" dirty="0">
                <a:latin typeface="HGP創英角ｺﾞｼｯｸUB" panose="020B0900000000000000" pitchFamily="50" charset="-128"/>
                <a:ea typeface="HGP創英角ｺﾞｼｯｸUB" panose="020B0900000000000000" pitchFamily="50" charset="-128"/>
              </a:rPr>
              <a:t>職業</a:t>
            </a:r>
            <a:r>
              <a:rPr lang="ja-JP" altLang="en-US" sz="2400" u="sng" dirty="0" smtClean="0">
                <a:latin typeface="HGP創英角ｺﾞｼｯｸUB" panose="020B0900000000000000" pitchFamily="50" charset="-128"/>
                <a:ea typeface="HGP創英角ｺﾞｼｯｸUB" panose="020B0900000000000000" pitchFamily="50" charset="-128"/>
              </a:rPr>
              <a:t>訓練コーナー</a:t>
            </a:r>
            <a:r>
              <a:rPr lang="ja-JP" altLang="en-US" sz="1600" u="sng" dirty="0" smtClean="0">
                <a:latin typeface="HGP創英角ｺﾞｼｯｸUB" panose="020B0900000000000000" pitchFamily="50" charset="-128"/>
                <a:ea typeface="HGP創英角ｺﾞｼｯｸUB" panose="020B0900000000000000" pitchFamily="50" charset="-128"/>
              </a:rPr>
              <a:t>（ハロートレーニング）</a:t>
            </a:r>
            <a:endParaRPr lang="en-US" altLang="ja-JP" sz="1600" u="sng" dirty="0" smtClean="0">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lang="ja-JP" altLang="en-US" sz="1400" dirty="0" smtClean="0">
                <a:latin typeface="HG丸ｺﾞｼｯｸM-PRO" panose="020F0600000000000000" pitchFamily="50" charset="-128"/>
                <a:ea typeface="HG丸ｺﾞｼｯｸM-PRO" panose="020F0600000000000000" pitchFamily="50" charset="-128"/>
              </a:rPr>
              <a:t>職業訓練校</a:t>
            </a:r>
            <a:r>
              <a:rPr lang="ja-JP" altLang="en-US" sz="1400" dirty="0">
                <a:latin typeface="HG丸ｺﾞｼｯｸM-PRO" panose="020F0600000000000000" pitchFamily="50" charset="-128"/>
                <a:ea typeface="HG丸ｺﾞｼｯｸM-PRO" panose="020F0600000000000000" pitchFamily="50" charset="-128"/>
              </a:rPr>
              <a:t>から</a:t>
            </a:r>
            <a:r>
              <a:rPr lang="ja-JP" altLang="en-US" sz="1400" dirty="0" smtClean="0">
                <a:latin typeface="HG丸ｺﾞｼｯｸM-PRO" panose="020F0600000000000000" pitchFamily="50" charset="-128"/>
                <a:ea typeface="HG丸ｺﾞｼｯｸM-PRO" panose="020F0600000000000000" pitchFamily="50" charset="-128"/>
              </a:rPr>
              <a:t>訓練内容について詳しい説明を行います。</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endParaRPr kumimoji="1" lang="ja-JP" altLang="en-US" dirty="0"/>
          </a:p>
        </p:txBody>
      </p:sp>
      <p:sp>
        <p:nvSpPr>
          <p:cNvPr id="30" name="テキスト ボックス 29"/>
          <p:cNvSpPr txBox="1"/>
          <p:nvPr/>
        </p:nvSpPr>
        <p:spPr>
          <a:xfrm>
            <a:off x="476590" y="6895470"/>
            <a:ext cx="6048840" cy="769441"/>
          </a:xfrm>
          <a:prstGeom prst="rect">
            <a:avLst/>
          </a:prstGeom>
          <a:noFill/>
        </p:spPr>
        <p:txBody>
          <a:bodyPr wrap="square" rtlCol="0">
            <a:spAutoFit/>
          </a:bodyPr>
          <a:lstStyle/>
          <a:p>
            <a:pPr>
              <a:lnSpc>
                <a:spcPts val="1200"/>
              </a:lnSpc>
              <a:spcBef>
                <a:spcPct val="50000"/>
              </a:spcBef>
              <a:defRPr/>
            </a:pPr>
            <a:r>
              <a:rPr lang="ja-JP" altLang="en-US" sz="2400" u="sng" dirty="0">
                <a:latin typeface="HGP創英角ｺﾞｼｯｸUB" panose="020B0900000000000000" pitchFamily="50" charset="-128"/>
                <a:ea typeface="HGP創英角ｺﾞｼｯｸUB" panose="020B0900000000000000" pitchFamily="50" charset="-128"/>
              </a:rPr>
              <a:t>３</a:t>
            </a:r>
            <a:r>
              <a:rPr lang="ja-JP" altLang="en-US" sz="2400" u="sng" dirty="0" smtClean="0">
                <a:latin typeface="HGP創英角ｺﾞｼｯｸUB" panose="020B0900000000000000" pitchFamily="50" charset="-128"/>
                <a:ea typeface="HGP創英角ｺﾞｼｯｸUB" panose="020B0900000000000000" pitchFamily="50" charset="-128"/>
              </a:rPr>
              <a:t>．総合相談コーナー</a:t>
            </a:r>
            <a:endParaRPr lang="en-US" altLang="ja-JP" sz="2400" u="sng" dirty="0" smtClean="0">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lang="ja-JP" altLang="en-US" sz="1400" dirty="0" smtClean="0">
                <a:latin typeface="HG丸ｺﾞｼｯｸM-PRO" panose="020F0600000000000000" pitchFamily="50" charset="-128"/>
                <a:ea typeface="HG丸ｺﾞｼｯｸM-PRO" panose="020F0600000000000000" pitchFamily="50" charset="-128"/>
              </a:rPr>
              <a:t>就職活動に関する事、求人内容など、ハローワーク職員が個別相談に</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r>
              <a:rPr lang="ja-JP" altLang="en-US" sz="1400" dirty="0" smtClean="0">
                <a:latin typeface="HG丸ｺﾞｼｯｸM-PRO" panose="020F0600000000000000" pitchFamily="50" charset="-128"/>
                <a:ea typeface="HG丸ｺﾞｼｯｸM-PRO" panose="020F0600000000000000" pitchFamily="50" charset="-128"/>
              </a:rPr>
              <a:t>お答えします。</a:t>
            </a:r>
            <a:endParaRPr kumimoji="1" lang="ja-JP" altLang="en-US" sz="1400" dirty="0"/>
          </a:p>
        </p:txBody>
      </p:sp>
      <p:sp>
        <p:nvSpPr>
          <p:cNvPr id="31" name="テキスト ボックス 30"/>
          <p:cNvSpPr txBox="1"/>
          <p:nvPr/>
        </p:nvSpPr>
        <p:spPr>
          <a:xfrm>
            <a:off x="476590" y="7831600"/>
            <a:ext cx="6048840" cy="507831"/>
          </a:xfrm>
          <a:prstGeom prst="rect">
            <a:avLst/>
          </a:prstGeom>
          <a:noFill/>
        </p:spPr>
        <p:txBody>
          <a:bodyPr wrap="square" rtlCol="0">
            <a:spAutoFit/>
          </a:bodyPr>
          <a:lstStyle/>
          <a:p>
            <a:pPr>
              <a:lnSpc>
                <a:spcPts val="1200"/>
              </a:lnSpc>
              <a:spcBef>
                <a:spcPct val="50000"/>
              </a:spcBef>
              <a:defRPr/>
            </a:pPr>
            <a:r>
              <a:rPr lang="ja-JP" altLang="en-US" sz="2400" u="sng" dirty="0">
                <a:latin typeface="HGP創英角ｺﾞｼｯｸUB" panose="020B0900000000000000" pitchFamily="50" charset="-128"/>
                <a:ea typeface="HGP創英角ｺﾞｼｯｸUB" panose="020B0900000000000000" pitchFamily="50" charset="-128"/>
              </a:rPr>
              <a:t>４</a:t>
            </a:r>
            <a:r>
              <a:rPr lang="ja-JP" altLang="en-US" sz="2400" u="sng" dirty="0" smtClean="0">
                <a:latin typeface="HGP創英角ｺﾞｼｯｸUB" panose="020B0900000000000000" pitchFamily="50" charset="-128"/>
                <a:ea typeface="HGP創英角ｺﾞｼｯｸUB" panose="020B0900000000000000" pitchFamily="50" charset="-128"/>
              </a:rPr>
              <a:t>．職業興味検査コーナー</a:t>
            </a:r>
            <a:endParaRPr lang="en-US" altLang="ja-JP" sz="2400" u="sng" dirty="0" smtClean="0">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kumimoji="1" lang="ja-JP" altLang="en-US" sz="1400" dirty="0" smtClean="0">
                <a:latin typeface="HG丸ｺﾞｼｯｸM-PRO" panose="020F0600000000000000" pitchFamily="50" charset="-128"/>
                <a:ea typeface="HG丸ｺﾞｼｯｸM-PRO" panose="020F0600000000000000" pitchFamily="50" charset="-128"/>
              </a:rPr>
              <a:t>ハローワーク職員が、生徒等に対し、職業興味検査を実施します。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テキスト ボックス 73"/>
          <p:cNvSpPr txBox="1">
            <a:spLocks noChangeArrowheads="1"/>
          </p:cNvSpPr>
          <p:nvPr/>
        </p:nvSpPr>
        <p:spPr bwMode="auto">
          <a:xfrm>
            <a:off x="4509150" y="3369743"/>
            <a:ext cx="2143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800" b="1" dirty="0">
                <a:latin typeface="HG丸ｺﾞｼｯｸM-PRO" pitchFamily="50" charset="-128"/>
                <a:ea typeface="HG丸ｺﾞｼｯｸM-PRO" pitchFamily="50" charset="-128"/>
              </a:rPr>
              <a:t>この他にも、「参加してよかった」という意見をたくさん頂いております！！</a:t>
            </a:r>
            <a:endParaRPr lang="ja-JP" altLang="en-US" sz="800" dirty="0">
              <a:latin typeface="HG丸ｺﾞｼｯｸM-PRO" pitchFamily="50" charset="-128"/>
              <a:ea typeface="HG丸ｺﾞｼｯｸM-PRO" pitchFamily="50" charset="-128"/>
            </a:endParaRPr>
          </a:p>
        </p:txBody>
      </p:sp>
      <p:sp>
        <p:nvSpPr>
          <p:cNvPr id="24" name="テキスト ボックス 23"/>
          <p:cNvSpPr txBox="1"/>
          <p:nvPr/>
        </p:nvSpPr>
        <p:spPr>
          <a:xfrm>
            <a:off x="4366275" y="3186829"/>
            <a:ext cx="2303463" cy="260350"/>
          </a:xfrm>
          <a:prstGeom prst="rect">
            <a:avLst/>
          </a:prstGeom>
          <a:noFill/>
        </p:spPr>
        <p:txBody>
          <a:bodyPr>
            <a:spAutoFit/>
          </a:bodyPr>
          <a:lstStyle/>
          <a:p>
            <a:pPr>
              <a:defRPr/>
            </a:pPr>
            <a:r>
              <a:rPr lang="ja-JP" altLang="en-US" sz="1050" b="1" dirty="0">
                <a:latin typeface="HG丸ｺﾞｼｯｸM-PRO" pitchFamily="50" charset="-128"/>
                <a:ea typeface="HG丸ｺﾞｼｯｸM-PRO" pitchFamily="50" charset="-128"/>
              </a:rPr>
              <a:t>（</a:t>
            </a:r>
            <a:r>
              <a:rPr lang="en-US" altLang="ja-JP" sz="1050" b="1" dirty="0">
                <a:latin typeface="HG丸ｺﾞｼｯｸM-PRO" pitchFamily="50" charset="-128"/>
                <a:ea typeface="HG丸ｺﾞｼｯｸM-PRO" pitchFamily="50" charset="-128"/>
              </a:rPr>
              <a:t>※</a:t>
            </a:r>
            <a:r>
              <a:rPr lang="ja-JP" altLang="en-US" sz="1050" b="1" dirty="0">
                <a:latin typeface="HG丸ｺﾞｼｯｸM-PRO" pitchFamily="50" charset="-128"/>
                <a:ea typeface="HG丸ｺﾞｼｯｸM-PRO" pitchFamily="50" charset="-128"/>
              </a:rPr>
              <a:t>昨年アンケートより抜粋）</a:t>
            </a:r>
          </a:p>
        </p:txBody>
      </p:sp>
      <p:grpSp>
        <p:nvGrpSpPr>
          <p:cNvPr id="10" name="グループ化 9"/>
          <p:cNvGrpSpPr/>
          <p:nvPr/>
        </p:nvGrpSpPr>
        <p:grpSpPr>
          <a:xfrm>
            <a:off x="260560" y="179390"/>
            <a:ext cx="6048871" cy="1273511"/>
            <a:chOff x="260560" y="-63341"/>
            <a:chExt cx="6048871" cy="1395574"/>
          </a:xfrm>
        </p:grpSpPr>
        <p:sp>
          <p:nvSpPr>
            <p:cNvPr id="25" name="テキスト ボックス 70"/>
            <p:cNvSpPr txBox="1">
              <a:spLocks noChangeArrowheads="1"/>
            </p:cNvSpPr>
            <p:nvPr/>
          </p:nvSpPr>
          <p:spPr bwMode="auto">
            <a:xfrm>
              <a:off x="260560" y="8794"/>
              <a:ext cx="604887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dirty="0">
                  <a:solidFill>
                    <a:srgbClr val="000000"/>
                  </a:solidFill>
                  <a:ea typeface="ＤＨＰ特太ゴシック体" pitchFamily="2" charset="-128"/>
                </a:rPr>
                <a:t>　　　昨年度</a:t>
              </a:r>
              <a:r>
                <a:rPr lang="ja-JP" altLang="en-US" sz="2400" u="sng" dirty="0">
                  <a:solidFill>
                    <a:srgbClr val="000000"/>
                  </a:solidFill>
                  <a:ea typeface="ＤＨＰ特太ゴシック体" pitchFamily="2" charset="-128"/>
                </a:rPr>
                <a:t>　　</a:t>
              </a:r>
              <a:r>
                <a:rPr lang="ja-JP" altLang="en-US" sz="4000" u="sng" dirty="0">
                  <a:solidFill>
                    <a:srgbClr val="000000"/>
                  </a:solidFill>
                  <a:ea typeface="ＤＨＰ特太ゴシック体" pitchFamily="2" charset="-128"/>
                </a:rPr>
                <a:t>　　　</a:t>
              </a:r>
              <a:r>
                <a:rPr lang="ja-JP" altLang="en-US" sz="2000" u="sng" dirty="0">
                  <a:solidFill>
                    <a:srgbClr val="000000"/>
                  </a:solidFill>
                  <a:ea typeface="ＤＨＰ特太ゴシック体" pitchFamily="2" charset="-128"/>
                </a:rPr>
                <a:t>  　の 方が</a:t>
              </a:r>
              <a:endParaRPr lang="en-US" altLang="ja-JP" sz="2000" u="sng" dirty="0">
                <a:solidFill>
                  <a:srgbClr val="000000"/>
                </a:solidFill>
                <a:ea typeface="ＤＨＰ特太ゴシック体" pitchFamily="2" charset="-128"/>
              </a:endParaRPr>
            </a:p>
            <a:p>
              <a:pPr eaLnBrk="1" hangingPunct="1">
                <a:spcBef>
                  <a:spcPct val="0"/>
                </a:spcBef>
                <a:buFontTx/>
                <a:buNone/>
              </a:pPr>
              <a:r>
                <a:rPr lang="ja-JP" altLang="en-US" sz="2000" dirty="0">
                  <a:solidFill>
                    <a:srgbClr val="000000"/>
                  </a:solidFill>
                  <a:ea typeface="ＤＨＰ特太ゴシック体" pitchFamily="2" charset="-128"/>
                </a:rPr>
                <a:t>            　</a:t>
              </a:r>
              <a:r>
                <a:rPr lang="ja-JP" altLang="en-US" sz="2000" u="sng" dirty="0" smtClean="0">
                  <a:solidFill>
                    <a:srgbClr val="000000"/>
                  </a:solidFill>
                  <a:ea typeface="ＤＨＰ特太ゴシック体" pitchFamily="2" charset="-128"/>
                </a:rPr>
                <a:t>当該</a:t>
              </a:r>
              <a:r>
                <a:rPr lang="ja-JP" altLang="en-US" sz="2000" u="sng" dirty="0">
                  <a:solidFill>
                    <a:srgbClr val="000000"/>
                  </a:solidFill>
                  <a:ea typeface="ＤＨＰ特太ゴシック体" pitchFamily="2" charset="-128"/>
                </a:rPr>
                <a:t>合同求人説明会に参加して</a:t>
              </a:r>
              <a:r>
                <a:rPr lang="ja-JP" altLang="en-US" sz="2000" u="sng" dirty="0" smtClean="0">
                  <a:solidFill>
                    <a:srgbClr val="000000"/>
                  </a:solidFill>
                  <a:ea typeface="ＤＨＰ特太ゴシック体" pitchFamily="2" charset="-128"/>
                </a:rPr>
                <a:t>います！</a:t>
              </a:r>
              <a:endParaRPr lang="ja-JP" altLang="en-US" sz="2000" u="sng" dirty="0">
                <a:solidFill>
                  <a:srgbClr val="000000"/>
                </a:solidFill>
                <a:ea typeface="ＤＨＰ特太ゴシック体" pitchFamily="2" charset="-128"/>
              </a:endParaRPr>
            </a:p>
            <a:p>
              <a:pPr eaLnBrk="1" hangingPunct="1">
                <a:spcBef>
                  <a:spcPct val="0"/>
                </a:spcBef>
                <a:buFontTx/>
                <a:buNone/>
              </a:pPr>
              <a:endParaRPr lang="ja-JP" altLang="en-US" sz="2000" dirty="0">
                <a:solidFill>
                  <a:srgbClr val="000000"/>
                </a:solidFill>
                <a:ea typeface="ＤＨＰ特太ゴシック体" pitchFamily="2" charset="-128"/>
              </a:endParaRPr>
            </a:p>
          </p:txBody>
        </p:sp>
        <p:sp>
          <p:nvSpPr>
            <p:cNvPr id="28" name="テキスト ボックス 43"/>
            <p:cNvSpPr txBox="1">
              <a:spLocks noChangeArrowheads="1"/>
            </p:cNvSpPr>
            <p:nvPr/>
          </p:nvSpPr>
          <p:spPr bwMode="auto">
            <a:xfrm>
              <a:off x="2636890" y="-63341"/>
              <a:ext cx="1872260" cy="843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4400" b="1" dirty="0">
                  <a:solidFill>
                    <a:srgbClr val="000099"/>
                  </a:solidFill>
                  <a:ea typeface="ＤＦ特太ゴシック体" pitchFamily="1" charset="-128"/>
                </a:rPr>
                <a:t>８８</a:t>
              </a:r>
            </a:p>
          </p:txBody>
        </p:sp>
        <p:sp>
          <p:nvSpPr>
            <p:cNvPr id="8" name="正方形/長方形 7"/>
            <p:cNvSpPr/>
            <p:nvPr/>
          </p:nvSpPr>
          <p:spPr>
            <a:xfrm>
              <a:off x="4149100" y="9871"/>
              <a:ext cx="635110" cy="630942"/>
            </a:xfrm>
            <a:prstGeom prst="rect">
              <a:avLst/>
            </a:prstGeom>
            <a:noFill/>
          </p:spPr>
          <p:txBody>
            <a:bodyPr wrap="none" lIns="91440" tIns="45720" rIns="91440" bIns="45720">
              <a:spAutoFit/>
            </a:bodyPr>
            <a:lstStyle/>
            <a:p>
              <a:pPr algn="ctr"/>
              <a:r>
                <a:rPr lang="ja-JP" altLang="en-US" sz="35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G丸ｺﾞｼｯｸM-PRO" panose="020F0600000000000000" pitchFamily="50" charset="-128"/>
                  <a:ea typeface="HG丸ｺﾞｼｯｸM-PRO" panose="020F0600000000000000" pitchFamily="50" charset="-128"/>
                </a:rPr>
                <a:t>名</a:t>
              </a:r>
              <a:endParaRPr lang="ja-JP" altLang="en-US" sz="3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G丸ｺﾞｼｯｸM-PRO" panose="020F0600000000000000" pitchFamily="50" charset="-128"/>
                <a:ea typeface="HG丸ｺﾞｼｯｸM-PRO" panose="020F0600000000000000" pitchFamily="50" charset="-128"/>
              </a:endParaRPr>
            </a:p>
          </p:txBody>
        </p:sp>
      </p:grpSp>
      <p:sp>
        <p:nvSpPr>
          <p:cNvPr id="43" name="正方形/長方形 42"/>
          <p:cNvSpPr/>
          <p:nvPr/>
        </p:nvSpPr>
        <p:spPr>
          <a:xfrm rot="5400000">
            <a:off x="3098110" y="5809275"/>
            <a:ext cx="836640" cy="6669450"/>
          </a:xfrm>
          <a:prstGeom prst="rect">
            <a:avLst/>
          </a:prstGeom>
          <a:solidFill>
            <a:srgbClr val="CCFF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タイトル 1"/>
          <p:cNvSpPr txBox="1">
            <a:spLocks/>
          </p:cNvSpPr>
          <p:nvPr/>
        </p:nvSpPr>
        <p:spPr>
          <a:xfrm>
            <a:off x="-171500" y="3275820"/>
            <a:ext cx="2664370" cy="648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solidFill>
                  <a:srgbClr val="002060"/>
                </a:solidFill>
                <a:latin typeface="HGP創英角ｺﾞｼｯｸUB" panose="020B0900000000000000" pitchFamily="50" charset="-128"/>
                <a:ea typeface="HGP創英角ｺﾞｼｯｸUB" panose="020B0900000000000000" pitchFamily="50" charset="-128"/>
              </a:rPr>
              <a:t>令和</a:t>
            </a:r>
            <a:r>
              <a:rPr lang="ja-JP" altLang="en-US" sz="2400" dirty="0">
                <a:solidFill>
                  <a:srgbClr val="002060"/>
                </a:solidFill>
                <a:latin typeface="HGP創英角ｺﾞｼｯｸUB" panose="020B0900000000000000" pitchFamily="50" charset="-128"/>
                <a:ea typeface="HGP創英角ｺﾞｼｯｸUB" panose="020B0900000000000000" pitchFamily="50" charset="-128"/>
              </a:rPr>
              <a:t>２</a:t>
            </a:r>
            <a:r>
              <a:rPr lang="ja-JP" altLang="en-US" sz="2400" dirty="0" smtClean="0">
                <a:solidFill>
                  <a:srgbClr val="002060"/>
                </a:solidFill>
                <a:latin typeface="HGP創英角ｺﾞｼｯｸUB" panose="020B0900000000000000" pitchFamily="50" charset="-128"/>
                <a:ea typeface="HGP創英角ｺﾞｼｯｸUB" panose="020B0900000000000000" pitchFamily="50" charset="-128"/>
              </a:rPr>
              <a:t>年３月</a:t>
            </a:r>
            <a:endParaRPr lang="ja-JP" altLang="en-US" sz="24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48" name="正方形/長方形 47"/>
          <p:cNvSpPr/>
          <p:nvPr/>
        </p:nvSpPr>
        <p:spPr>
          <a:xfrm rot="5400000">
            <a:off x="-5369960" y="4198210"/>
            <a:ext cx="10441450" cy="675570"/>
          </a:xfrm>
          <a:prstGeom prst="rect">
            <a:avLst/>
          </a:prstGeom>
          <a:solidFill>
            <a:srgbClr val="33CC33">
              <a:alpha val="77000"/>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rot="5400000">
            <a:off x="1761570" y="4371596"/>
            <a:ext cx="10441450" cy="603560"/>
          </a:xfrm>
          <a:prstGeom prst="rect">
            <a:avLst/>
          </a:prstGeom>
          <a:solidFill>
            <a:srgbClr val="33CC33">
              <a:alpha val="77000"/>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 name="グループ化 46"/>
          <p:cNvGrpSpPr/>
          <p:nvPr/>
        </p:nvGrpSpPr>
        <p:grpSpPr>
          <a:xfrm>
            <a:off x="116540" y="1475570"/>
            <a:ext cx="6552910" cy="1584220"/>
            <a:chOff x="116540" y="1115520"/>
            <a:chExt cx="6552910" cy="1584220"/>
          </a:xfrm>
        </p:grpSpPr>
        <p:grpSp>
          <p:nvGrpSpPr>
            <p:cNvPr id="21" name="グループ化 20"/>
            <p:cNvGrpSpPr/>
            <p:nvPr/>
          </p:nvGrpSpPr>
          <p:grpSpPr>
            <a:xfrm>
              <a:off x="116540" y="1403560"/>
              <a:ext cx="6535735" cy="1296180"/>
              <a:chOff x="116540" y="1763610"/>
              <a:chExt cx="6535735" cy="1296180"/>
            </a:xfrm>
          </p:grpSpPr>
          <p:sp>
            <p:nvSpPr>
              <p:cNvPr id="13" name="角丸四角形吹き出し 12"/>
              <p:cNvSpPr/>
              <p:nvPr/>
            </p:nvSpPr>
            <p:spPr>
              <a:xfrm>
                <a:off x="4653170" y="1763610"/>
                <a:ext cx="1999105" cy="1207189"/>
              </a:xfrm>
              <a:prstGeom prst="wedgeRoundRectCallout">
                <a:avLst>
                  <a:gd name="adj1" fmla="val -60180"/>
                  <a:gd name="adj2" fmla="val 15639"/>
                  <a:gd name="adj3" fmla="val 16667"/>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吹き出し 14"/>
              <p:cNvSpPr/>
              <p:nvPr/>
            </p:nvSpPr>
            <p:spPr>
              <a:xfrm>
                <a:off x="116540" y="1763610"/>
                <a:ext cx="2088290" cy="1296180"/>
              </a:xfrm>
              <a:prstGeom prst="wedgeRoundRectCallout">
                <a:avLst>
                  <a:gd name="adj1" fmla="val 58491"/>
                  <a:gd name="adj2" fmla="val 12126"/>
                  <a:gd name="adj3" fmla="val 16667"/>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テキスト ボックス 21"/>
            <p:cNvSpPr txBox="1"/>
            <p:nvPr/>
          </p:nvSpPr>
          <p:spPr>
            <a:xfrm>
              <a:off x="4725180" y="1601026"/>
              <a:ext cx="1944270" cy="738664"/>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色々</a:t>
              </a:r>
              <a:r>
                <a:rPr lang="ja-JP" altLang="en-US" sz="1400" dirty="0" smtClean="0">
                  <a:latin typeface="HG丸ｺﾞｼｯｸM-PRO" panose="020F0600000000000000" pitchFamily="50" charset="-128"/>
                  <a:ea typeface="HG丸ｺﾞｼｯｸM-PRO" panose="020F0600000000000000" pitchFamily="50" charset="-128"/>
                </a:rPr>
                <a:t>な職種の話が聞けて、選択肢が広がりました。</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2492870" y="1115520"/>
              <a:ext cx="1800250" cy="461665"/>
            </a:xfrm>
            <a:prstGeom prst="rect">
              <a:avLst/>
            </a:prstGeom>
            <a:noFill/>
          </p:spPr>
          <p:txBody>
            <a:bodyPr wrap="square" rtlCol="0">
              <a:spAutoFit/>
            </a:bodyPr>
            <a:lstStyle/>
            <a:p>
              <a:r>
                <a:rPr lang="ja-JP" altLang="en-US" sz="2400" dirty="0" smtClean="0">
                  <a:solidFill>
                    <a:srgbClr val="FF0000"/>
                  </a:solidFill>
                  <a:latin typeface="ＤＨＰ特太ゴシック体" panose="020B0500000000000000" pitchFamily="50" charset="-128"/>
                  <a:ea typeface="ＤＨＰ特太ゴシック体" panose="020B0500000000000000" pitchFamily="50" charset="-128"/>
                </a:rPr>
                <a:t>参加者の声</a:t>
              </a:r>
              <a:endParaRPr kumimoji="1" lang="ja-JP" altLang="en-US" sz="2400" dirty="0">
                <a:solidFill>
                  <a:srgbClr val="FF0000"/>
                </a:solidFill>
                <a:latin typeface="ＤＨＰ特太ゴシック体" panose="020B0500000000000000" pitchFamily="50" charset="-128"/>
                <a:ea typeface="ＤＨＰ特太ゴシック体" panose="020B0500000000000000" pitchFamily="50" charset="-128"/>
              </a:endParaRPr>
            </a:p>
          </p:txBody>
        </p:sp>
        <p:sp>
          <p:nvSpPr>
            <p:cNvPr id="4" name="テキスト ボックス 3"/>
            <p:cNvSpPr txBox="1"/>
            <p:nvPr/>
          </p:nvSpPr>
          <p:spPr>
            <a:xfrm>
              <a:off x="260560" y="1475570"/>
              <a:ext cx="1872260" cy="1169551"/>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求人票だけでは分からない内容を直接企業担当者から聞けてとても分かりやすかったです。</a:t>
              </a:r>
              <a:endParaRPr kumimoji="1" lang="ja-JP" altLang="en-US" sz="1400" dirty="0">
                <a:latin typeface="HG丸ｺﾞｼｯｸM-PRO" panose="020F0600000000000000" pitchFamily="50" charset="-128"/>
                <a:ea typeface="HG丸ｺﾞｼｯｸM-PRO" panose="020F0600000000000000" pitchFamily="50" charset="-128"/>
              </a:endParaRPr>
            </a:p>
          </p:txBody>
        </p:sp>
      </p:grpSp>
      <p:sp>
        <p:nvSpPr>
          <p:cNvPr id="50" name="正方形/長方形 49"/>
          <p:cNvSpPr/>
          <p:nvPr/>
        </p:nvSpPr>
        <p:spPr>
          <a:xfrm>
            <a:off x="-487020" y="8964610"/>
            <a:ext cx="7921100" cy="936130"/>
          </a:xfrm>
          <a:prstGeom prst="rect">
            <a:avLst/>
          </a:prstGeom>
          <a:solidFill>
            <a:srgbClr val="33CC33">
              <a:alpha val="77000"/>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459540" y="-424170"/>
            <a:ext cx="7921100" cy="603560"/>
          </a:xfrm>
          <a:prstGeom prst="rect">
            <a:avLst/>
          </a:prstGeom>
          <a:solidFill>
            <a:srgbClr val="33CC33">
              <a:alpha val="76863"/>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E:\USR\KMRTKS\デスクトップ\イラスト素材\081806_jpg_wi\081806_jpg_wi\08180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1266" y="5861924"/>
            <a:ext cx="1132098" cy="11220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8850" y="1865279"/>
            <a:ext cx="2017425" cy="1465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4900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TotalTime>
  <Words>176</Words>
  <Application>Microsoft Office PowerPoint</Application>
  <PresentationFormat>画面に合わせる (4:3)</PresentationFormat>
  <Paragraphs>58</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ＤＦ特太ゴシック体</vt:lpstr>
      <vt:lpstr>ＤＨＰ特太ゴシック体</vt:lpstr>
      <vt:lpstr>HGP創英角ｺﾞｼｯｸUB</vt:lpstr>
      <vt:lpstr>HGP創英角ﾎﾟｯﾌﾟ体</vt:lpstr>
      <vt:lpstr>HG丸ｺﾞｼｯｸM-PRO</vt:lpstr>
      <vt:lpstr>ＭＳ Ｐゴシック</vt:lpstr>
      <vt:lpstr>Arial</vt:lpstr>
      <vt:lpstr>Calibri</vt:lpstr>
      <vt:lpstr>Office ​​テーマ</vt:lpstr>
      <vt:lpstr>PowerPoint プレゼンテーション</vt:lpstr>
      <vt:lpstr>合同求人説明会メニュー</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ハローワークシステム</dc:creator>
  <cp:lastModifiedBy>前田　裕子</cp:lastModifiedBy>
  <cp:revision>149</cp:revision>
  <cp:lastPrinted>2018-01-04T02:49:59Z</cp:lastPrinted>
  <dcterms:created xsi:type="dcterms:W3CDTF">2017-11-28T05:23:13Z</dcterms:created>
  <dcterms:modified xsi:type="dcterms:W3CDTF">2019-11-26T07:18:52Z</dcterms:modified>
</cp:coreProperties>
</file>