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3.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4.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7"/>
  </p:notesMasterIdLst>
  <p:sldIdLst>
    <p:sldId id="264" r:id="rId2"/>
    <p:sldId id="272" r:id="rId3"/>
    <p:sldId id="273" r:id="rId4"/>
    <p:sldId id="266" r:id="rId5"/>
    <p:sldId id="271" r:id="rId6"/>
  </p:sldIdLst>
  <p:sldSz cx="121920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FA395C-DFC3-E207-6337-2576003C5EE3}" name="加川　幸弘" initials="加川　幸弘" userId="S::KagawaYuki@lan.pref.osaka.jp::69f3c6d2-5131-4ded-bc7e-1267d17014d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D7EE"/>
    <a:srgbClr val="5B9BD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5186" autoAdjust="0"/>
  </p:normalViewPr>
  <p:slideViewPr>
    <p:cSldViewPr snapToGrid="0">
      <p:cViewPr varScale="1">
        <p:scale>
          <a:sx n="71" d="100"/>
          <a:sy n="71"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shisetsu_arikata\03_&#35519;&#26619;&#32080;&#26524;\00_&#65288;20220826&#29694;&#22312;&#65289;&#12304;&#12392;&#12426;&#12414;&#12392;&#12417;&#12305;&#22320;&#22495;&#31227;&#34892;&#12395;&#38306;&#12377;&#12427;&#35519;&#26619;%20&#9312;&#37096;&#20250;&#35373;&#32622;&#29366;&#27841;&#9313;&#21462;&#32068;&#29366;&#27841;&#65288;&#22238;&#31572;&#27096;&#24335;&#65289;.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hayashin\AppData\Roaming\Microsoft\Excel\040914&#20462;&#27491;&#12304;&#26368;&#32066;&#65306;&#35519;&#26619;&#31080;&#65298;&#21029;&#32025;&#65289;&#12305;00_&#65288;20220913&#29694;&#22312;&#65289;&#12304;&#12392;&#12426;&#12414;&#12392;&#12417;&#12305;&#22320;&#22495;&#31227;&#34892;&#12395;&#38306;&#12377;&#12427;&#35519;&#26619;%20&#9312;&#37096;&#20250;&#35373;&#32622;&#29366;&#27841;&#9313;&#21462;&#32068;&#29366;&#27841;&#65288;&#22238;&#31572;&#27096;&#24335;&#65289;%20(version%201).xlsb"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oleObject" Target="file:///D:\hayashin\AppData\Roaming\Microsoft\Excel\040914&#20462;&#27491;&#12304;&#26368;&#32066;&#65306;&#35519;&#26619;&#31080;&#65298;&#21029;&#32025;&#65289;&#12305;00_&#65288;20220913&#29694;&#22312;&#65289;&#12304;&#12392;&#12426;&#12414;&#12392;&#12417;&#12305;&#22320;&#22495;&#31227;&#34892;&#12395;&#38306;&#12377;&#12427;&#35519;&#26619;%20&#9312;&#37096;&#20250;&#35373;&#32622;&#29366;&#27841;&#9313;&#21462;&#32068;&#29366;&#27841;&#65288;&#22238;&#31572;&#27096;&#24335;&#65289;%20(version%201).xlsb"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4.xml"/></Relationships>
</file>

<file path=ppt/charts/_rels/chart12.xml.rels><?xml version="1.0" encoding="UTF-8" standalone="yes"?>
<Relationships xmlns="http://schemas.openxmlformats.org/package/2006/relationships"><Relationship Id="rId3" Type="http://schemas.openxmlformats.org/officeDocument/2006/relationships/oleObject" Target="file:///D:\hayashin\AppData\Roaming\Microsoft\Excel\040914&#20462;&#27491;&#12304;&#26368;&#32066;&#65306;&#35519;&#26619;&#31080;&#65298;&#21029;&#32025;&#65289;&#12305;00_&#65288;20220913&#29694;&#22312;&#65289;&#12304;&#12392;&#12426;&#12414;&#12392;&#12417;&#12305;&#22320;&#22495;&#31227;&#34892;&#12395;&#38306;&#12377;&#12427;&#35519;&#26619;%20&#9312;&#37096;&#20250;&#35373;&#32622;&#29366;&#27841;&#9313;&#21462;&#32068;&#29366;&#27841;&#65288;&#22238;&#31572;&#27096;&#24335;&#65289;%20(version%201).xlsb"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5.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file:///E:\shisetsu_arikata\03_&#35519;&#26619;&#32080;&#26524;\00_&#65288;20220826&#29694;&#22312;&#65289;&#12304;&#12392;&#12426;&#12414;&#12392;&#12417;&#12305;&#22320;&#22495;&#31227;&#34892;&#12395;&#38306;&#12377;&#12427;&#35519;&#26619;%20&#9312;&#37096;&#20250;&#35373;&#32622;&#29366;&#27841;&#9313;&#21462;&#32068;&#29366;&#27841;&#65288;&#22238;&#31572;&#27096;&#24335;&#65289;.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cap="all" spc="150" baseline="0">
                <a:solidFill>
                  <a:schemeClr val="tx1">
                    <a:lumMod val="50000"/>
                    <a:lumOff val="50000"/>
                  </a:schemeClr>
                </a:solidFill>
                <a:latin typeface="+mn-lt"/>
                <a:ea typeface="+mn-ea"/>
                <a:cs typeface="+mn-cs"/>
              </a:defRPr>
            </a:pPr>
            <a:r>
              <a:rPr lang="ja-JP" sz="1050"/>
              <a:t>入所施設者の地域移行の検討</a:t>
            </a:r>
          </a:p>
        </c:rich>
      </c:tx>
      <c:layout/>
      <c:overlay val="0"/>
      <c:spPr>
        <a:noFill/>
        <a:ln>
          <a:noFill/>
        </a:ln>
        <a:effectLst/>
      </c:spPr>
      <c:txPr>
        <a:bodyPr rot="0" spcFirstLastPara="1" vertOverflow="ellipsis" vert="horz" wrap="square" anchor="ctr" anchorCtr="1"/>
        <a:lstStyle/>
        <a:p>
          <a:pPr>
            <a:defRPr sz="1050" b="1" i="0" u="none" strike="noStrike" kern="1200" cap="all" spc="150" baseline="0">
              <a:solidFill>
                <a:schemeClr val="tx1">
                  <a:lumMod val="50000"/>
                  <a:lumOff val="50000"/>
                </a:schemeClr>
              </a:solidFill>
              <a:latin typeface="+mn-lt"/>
              <a:ea typeface="+mn-ea"/>
              <a:cs typeface="+mn-cs"/>
            </a:defRPr>
          </a:pPr>
          <a:endParaRPr lang="ja-JP"/>
        </a:p>
      </c:txPr>
    </c:title>
    <c:autoTitleDeleted val="0"/>
    <c:plotArea>
      <c:layout>
        <c:manualLayout>
          <c:layoutTarget val="inner"/>
          <c:xMode val="edge"/>
          <c:yMode val="edge"/>
          <c:x val="0.3014126902131728"/>
          <c:y val="0.20170327048635803"/>
          <c:w val="0.45715453458804783"/>
          <c:h val="0.77128432294927274"/>
        </c:manualLayout>
      </c:layout>
      <c:pieChart>
        <c:varyColors val="1"/>
        <c:ser>
          <c:idx val="0"/>
          <c:order val="0"/>
          <c:dPt>
            <c:idx val="0"/>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1-7FC1-420C-AA0F-6E6F0F11DFF2}"/>
              </c:ext>
            </c:extLst>
          </c:dPt>
          <c:dPt>
            <c:idx val="1"/>
            <c:bubble3D val="0"/>
            <c:explosion val="11"/>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3-7FC1-420C-AA0F-6E6F0F11DFF2}"/>
              </c:ext>
            </c:extLst>
          </c:dPt>
          <c:dLbls>
            <c:dLbl>
              <c:idx val="0"/>
              <c:layout>
                <c:manualLayout>
                  <c:x val="-5.4762210180475959E-2"/>
                  <c:y val="-4.7119611730997199E-2"/>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7FC1-420C-AA0F-6E6F0F11DFF2}"/>
                </c:ext>
              </c:extLst>
            </c:dLbl>
            <c:dLbl>
              <c:idx val="1"/>
              <c:layout>
                <c:manualLayout>
                  <c:x val="1.8913168839843619E-2"/>
                  <c:y val="-5.4294228207333334E-3"/>
                </c:manualLayout>
              </c:layout>
              <c:showLegendKey val="0"/>
              <c:showVal val="1"/>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7FC1-420C-AA0F-6E6F0F11DFF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グラフ作成用!$A$32:$B$32</c:f>
              <c:strCache>
                <c:ptCount val="2"/>
                <c:pt idx="0">
                  <c:v>有</c:v>
                </c:pt>
                <c:pt idx="1">
                  <c:v>無</c:v>
                </c:pt>
              </c:strCache>
            </c:strRef>
          </c:cat>
          <c:val>
            <c:numRef>
              <c:f>グラフ作成用!$A$33:$B$33</c:f>
              <c:numCache>
                <c:formatCode>General</c:formatCode>
                <c:ptCount val="2"/>
                <c:pt idx="0">
                  <c:v>19</c:v>
                </c:pt>
                <c:pt idx="1">
                  <c:v>24</c:v>
                </c:pt>
              </c:numCache>
            </c:numRef>
          </c:val>
          <c:extLst>
            <c:ext xmlns:c16="http://schemas.microsoft.com/office/drawing/2014/chart" uri="{C3380CC4-5D6E-409C-BE32-E72D297353CC}">
              <c16:uniqueId val="{00000004-7FC1-420C-AA0F-6E6F0F11DFF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pivotSource>
    <c:name>[040914修正【最終：調査票２別紙）】00_（20220914現在）【とりまとめ】地域移行に関する調査 ①部会設置状況②取組状況（回答様式）.xlsx]Sheet1!ピボットテーブル6</c:name>
    <c:fmtId val="-1"/>
  </c:pivotSource>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ja-JP" altLang="en-US" sz="1100" dirty="0">
                <a:solidFill>
                  <a:schemeClr val="tx1"/>
                </a:solidFill>
                <a:latin typeface="BIZ UDPゴシック" panose="020B0400000000000000" pitchFamily="50" charset="-128"/>
                <a:ea typeface="BIZ UDPゴシック" panose="020B0400000000000000" pitchFamily="50" charset="-128"/>
              </a:rPr>
              <a:t>サービス等利用計画へ</a:t>
            </a:r>
            <a:r>
              <a:rPr lang="ja-JP" altLang="en-US" sz="1100" dirty="0" smtClean="0">
                <a:solidFill>
                  <a:schemeClr val="tx1"/>
                </a:solidFill>
                <a:latin typeface="BIZ UDPゴシック" panose="020B0400000000000000" pitchFamily="50" charset="-128"/>
                <a:ea typeface="BIZ UDPゴシック" panose="020B0400000000000000" pitchFamily="50" charset="-128"/>
              </a:rPr>
              <a:t>の</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地域</a:t>
            </a:r>
            <a:r>
              <a:rPr lang="ja-JP" altLang="en-US" sz="1100" dirty="0">
                <a:solidFill>
                  <a:schemeClr val="tx1"/>
                </a:solidFill>
                <a:latin typeface="BIZ UDPゴシック" panose="020B0400000000000000" pitchFamily="50" charset="-128"/>
                <a:ea typeface="BIZ UDPゴシック" panose="020B0400000000000000" pitchFamily="50" charset="-128"/>
              </a:rPr>
              <a:t>移行の記載</a:t>
            </a:r>
          </a:p>
        </c:rich>
      </c:tx>
      <c:layout>
        <c:manualLayout>
          <c:xMode val="edge"/>
          <c:yMode val="edge"/>
          <c:x val="3.1560668179498992E-2"/>
          <c:y val="0"/>
        </c:manualLayout>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ja-JP"/>
        </a:p>
      </c:txPr>
    </c:title>
    <c:autoTitleDeleted val="0"/>
    <c:pivotFmts>
      <c:pivotFmt>
        <c:idx val="0"/>
      </c:pivotFmt>
      <c:pivotFmt>
        <c:idx val="1"/>
      </c:pivotFmt>
      <c:pivotFmt>
        <c:idx val="2"/>
        <c:dLbl>
          <c:idx val="0"/>
          <c:showLegendKey val="0"/>
          <c:showVal val="1"/>
          <c:showCatName val="0"/>
          <c:showSerName val="0"/>
          <c:showPercent val="0"/>
          <c:showBubbleSize val="0"/>
          <c:extLst>
            <c:ext xmlns:c15="http://schemas.microsoft.com/office/drawing/2012/chart" uri="{CE6537A1-D6FC-4f65-9D91-7224C49458BB}"/>
          </c:extLst>
        </c:dLbl>
      </c:pivotFmt>
      <c:pivotFmt>
        <c:idx val="3"/>
        <c:dLbl>
          <c:idx val="0"/>
          <c:showLegendKey val="0"/>
          <c:showVal val="1"/>
          <c:showCatName val="1"/>
          <c:showSerName val="0"/>
          <c:showPercent val="1"/>
          <c:showBubbleSize val="0"/>
          <c:extLst>
            <c:ext xmlns:c15="http://schemas.microsoft.com/office/drawing/2012/chart" uri="{CE6537A1-D6FC-4f65-9D91-7224C49458BB}"/>
          </c:extLst>
        </c:dLbl>
      </c:pivotFmt>
      <c:pivotFmt>
        <c:idx val="4"/>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marker>
          <c:spPr>
            <a:solidFill>
              <a:schemeClr val="accent6"/>
            </a:solidFill>
            <a:ln w="9525">
              <a:solidFill>
                <a:schemeClr val="lt1"/>
              </a:solidFill>
            </a:ln>
            <a:effectLst/>
          </c:spPr>
        </c:marker>
      </c:pivotFmt>
      <c:pivotFmt>
        <c:idx val="5"/>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extLst>
            <c:ext xmlns:c15="http://schemas.microsoft.com/office/drawing/2012/chart" uri="{CE6537A1-D6FC-4f65-9D91-7224C49458BB}"/>
          </c:extLst>
        </c:dLbl>
      </c:pivotFmt>
      <c:pivotFmt>
        <c:idx val="6"/>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extLst>
            <c:ext xmlns:c15="http://schemas.microsoft.com/office/drawing/2012/chart" uri="{CE6537A1-D6FC-4f65-9D91-7224C49458BB}"/>
          </c:extLst>
        </c:dLbl>
      </c:pivotFmt>
      <c:pivotFmt>
        <c:idx val="7"/>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pivotFmt>
      <c:pivotFmt>
        <c:idx val="8"/>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pivotFmt>
      <c:pivotFmt>
        <c:idx val="9"/>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extLst>
            <c:ext xmlns:c15="http://schemas.microsoft.com/office/drawing/2012/chart" uri="{CE6537A1-D6FC-4f65-9D91-7224C49458BB}"/>
          </c:extLst>
        </c:dLbl>
      </c:pivotFmt>
      <c:pivotFmt>
        <c:idx val="1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pivotFmt>
      <c:pivotFmt>
        <c:idx val="11"/>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pivotFmt>
    </c:pivotFmts>
    <c:plotArea>
      <c:layout>
        <c:manualLayout>
          <c:layoutTarget val="inner"/>
          <c:xMode val="edge"/>
          <c:yMode val="edge"/>
          <c:x val="0.13822567714987408"/>
          <c:y val="0.26553276394511305"/>
          <c:w val="0.67563433630107683"/>
          <c:h val="0.67617940307280577"/>
        </c:manualLayout>
      </c:layout>
      <c:pieChart>
        <c:varyColors val="1"/>
        <c:ser>
          <c:idx val="0"/>
          <c:order val="0"/>
          <c:tx>
            <c:strRef>
              <c:f>Sheet1!$B$107</c:f>
              <c:strCache>
                <c:ptCount val="1"/>
                <c:pt idx="0">
                  <c:v>集計</c:v>
                </c:pt>
              </c:strCache>
            </c:strRef>
          </c:tx>
          <c:explosion val="24"/>
          <c:dPt>
            <c:idx val="0"/>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1-392C-4A13-ABC2-62539DB6E8B9}"/>
              </c:ext>
            </c:extLst>
          </c:dPt>
          <c:dPt>
            <c:idx val="1"/>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3-392C-4A13-ABC2-62539DB6E8B9}"/>
              </c:ext>
            </c:extLst>
          </c:dPt>
          <c:dLbls>
            <c:dLbl>
              <c:idx val="0"/>
              <c:layout>
                <c:manualLayout>
                  <c:x val="-6.0909271010839386E-2"/>
                  <c:y val="-0.12018314106758075"/>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fld id="{BEB53C54-D6D2-4655-9A51-DD054687313D}" type="CATEGORYNAME">
                      <a:rPr lang="ja-JP" altLang="en-US" sz="1100"/>
                      <a:pPr>
                        <a:defRPr sz="1000"/>
                      </a:pPr>
                      <a:t>[分類名]</a:t>
                    </a:fld>
                    <a:r>
                      <a:rPr lang="en-US" altLang="ja-JP" sz="1100" baseline="0" dirty="0"/>
                      <a:t>, </a:t>
                    </a:r>
                    <a:fld id="{0457691C-D584-4CB1-AD57-4FD2CAEE2538}" type="VALUE">
                      <a:rPr lang="en-US" altLang="ja-JP" sz="1100" baseline="0">
                        <a:solidFill>
                          <a:schemeClr val="tx1"/>
                        </a:solidFill>
                      </a:rPr>
                      <a:pPr>
                        <a:defRPr sz="1000"/>
                      </a:pPr>
                      <a:t>[値]</a:t>
                    </a:fld>
                    <a:r>
                      <a:rPr lang="en-US" altLang="ja-JP" sz="1100" baseline="0" dirty="0"/>
                      <a:t>, </a:t>
                    </a:r>
                    <a:endParaRPr lang="ja-JP" altLang="en-US" sz="1100" baseline="0" dirty="0" smtClean="0"/>
                  </a:p>
                  <a:p>
                    <a:pPr>
                      <a:defRPr sz="1000"/>
                    </a:pPr>
                    <a:fld id="{0CB3EB45-F66D-4AA1-AF99-3B5D61045559}" type="PERCENTAGE">
                      <a:rPr lang="en-US" altLang="ja-JP" sz="1100" baseline="0" smtClean="0"/>
                      <a:pPr>
                        <a:defRPr sz="1000"/>
                      </a:pPr>
                      <a:t>[パーセンテージ]</a:t>
                    </a:fld>
                    <a:endParaRPr lang="ja-JP" altLang="en-US"/>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extLst>
                <c:ext xmlns:c15="http://schemas.microsoft.com/office/drawing/2012/chart" uri="{CE6537A1-D6FC-4f65-9D91-7224C49458BB}">
                  <c15:layout>
                    <c:manualLayout>
                      <c:w val="0.33382965842479256"/>
                      <c:h val="0.18225808680566261"/>
                    </c:manualLayout>
                  </c15:layout>
                  <c15:dlblFieldTable/>
                  <c15:showDataLabelsRange val="0"/>
                </c:ext>
                <c:ext xmlns:c16="http://schemas.microsoft.com/office/drawing/2014/chart" uri="{C3380CC4-5D6E-409C-BE32-E72D297353CC}">
                  <c16:uniqueId val="{00000001-392C-4A13-ABC2-62539DB6E8B9}"/>
                </c:ext>
              </c:extLst>
            </c:dLbl>
            <c:dLbl>
              <c:idx val="1"/>
              <c:layout>
                <c:manualLayout>
                  <c:x val="-0.13587452763956473"/>
                  <c:y val="8.114132898932358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4D6F85E0-A342-47C1-AD5C-61B1D28FB7E5}" type="CATEGORYNAME">
                      <a:rPr lang="ja-JP" altLang="en-US" sz="1000">
                        <a:solidFill>
                          <a:schemeClr val="tx1"/>
                        </a:solidFill>
                      </a:rPr>
                      <a:pPr>
                        <a:defRPr/>
                      </a:pPr>
                      <a:t>[分類名]</a:t>
                    </a:fld>
                    <a:r>
                      <a:rPr lang="en-US" altLang="ja-JP" sz="1000" baseline="0" dirty="0">
                        <a:solidFill>
                          <a:schemeClr val="tx1"/>
                        </a:solidFill>
                      </a:rPr>
                      <a:t>, </a:t>
                    </a:r>
                    <a:fld id="{CACA5D3B-49CE-4114-AC51-62FB9F654BAE}" type="VALUE">
                      <a:rPr lang="en-US" altLang="ja-JP" sz="1000" baseline="0" smtClean="0">
                        <a:solidFill>
                          <a:schemeClr val="tx1"/>
                        </a:solidFill>
                      </a:rPr>
                      <a:pPr>
                        <a:defRPr/>
                      </a:pPr>
                      <a:t>[値]</a:t>
                    </a:fld>
                    <a:r>
                      <a:rPr lang="en-US" altLang="ja-JP" sz="1000" baseline="0" dirty="0" smtClean="0">
                        <a:solidFill>
                          <a:schemeClr val="tx1"/>
                        </a:solidFill>
                      </a:rPr>
                      <a:t>, </a:t>
                    </a:r>
                  </a:p>
                  <a:p>
                    <a:pPr>
                      <a:defRPr/>
                    </a:pPr>
                    <a:fld id="{9D64A673-6B74-49C4-B820-70B023826038}" type="PERCENTAGE">
                      <a:rPr lang="en-US" altLang="ja-JP" sz="1000" baseline="0" smtClean="0">
                        <a:solidFill>
                          <a:schemeClr val="tx1"/>
                        </a:solidFill>
                      </a:rPr>
                      <a:pPr>
                        <a:defRPr/>
                      </a:pPr>
                      <a:t>[パーセンテージ]</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extLst>
                <c:ext xmlns:c15="http://schemas.microsoft.com/office/drawing/2012/chart" uri="{CE6537A1-D6FC-4f65-9D91-7224C49458BB}">
                  <c15:layout>
                    <c:manualLayout>
                      <c:w val="0.27292038741395319"/>
                      <c:h val="0.17775782342663796"/>
                    </c:manualLayout>
                  </c15:layout>
                  <c15:dlblFieldTable/>
                  <c15:showDataLabelsRange val="0"/>
                </c:ext>
                <c:ext xmlns:c16="http://schemas.microsoft.com/office/drawing/2014/chart" uri="{C3380CC4-5D6E-409C-BE32-E72D297353CC}">
                  <c16:uniqueId val="{00000003-392C-4A13-ABC2-62539DB6E8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Sheet1!$A$108:$A$110</c:f>
              <c:strCache>
                <c:ptCount val="2"/>
                <c:pt idx="0">
                  <c:v>無</c:v>
                </c:pt>
                <c:pt idx="1">
                  <c:v>有</c:v>
                </c:pt>
              </c:strCache>
            </c:strRef>
          </c:cat>
          <c:val>
            <c:numRef>
              <c:f>Sheet1!$B$108:$B$110</c:f>
              <c:numCache>
                <c:formatCode>General</c:formatCode>
                <c:ptCount val="2"/>
                <c:pt idx="0">
                  <c:v>2863</c:v>
                </c:pt>
                <c:pt idx="1">
                  <c:v>102</c:v>
                </c:pt>
              </c:numCache>
            </c:numRef>
          </c:val>
          <c:extLst>
            <c:ext xmlns:c16="http://schemas.microsoft.com/office/drawing/2014/chart" uri="{C3380CC4-5D6E-409C-BE32-E72D297353CC}">
              <c16:uniqueId val="{00000004-392C-4A13-ABC2-62539DB6E8B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pivotSource>
    <c:name>[040914修正【最終：調査票２別紙）】00_（20220914現在）【とりまとめ】地域移行に関する調査 ①部会設置状況②取組状況（回答様式）.xlsx]Sheet1!ピボットテーブル12</c:name>
    <c:fmtId val="-1"/>
  </c:pivotSource>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サービス等利用計画の</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a:defRPr/>
            </a:pPr>
            <a:r>
              <a:rPr lang="ja-JP" altLang="en-US" sz="1100" dirty="0" smtClean="0">
                <a:solidFill>
                  <a:schemeClr val="tx1"/>
                </a:solidFill>
                <a:latin typeface="BIZ UDPゴシック" panose="020B0400000000000000" pitchFamily="50" charset="-128"/>
                <a:ea typeface="BIZ UDPゴシック" panose="020B0400000000000000" pitchFamily="50" charset="-128"/>
              </a:rPr>
              <a:t>策定状況</a:t>
            </a:r>
            <a:endParaRPr lang="ja-JP" altLang="en-US" sz="1200" dirty="0">
              <a:solidFill>
                <a:schemeClr val="tx1"/>
              </a:solidFill>
              <a:latin typeface="BIZ UDPゴシック" panose="020B0400000000000000" pitchFamily="50" charset="-128"/>
              <a:ea typeface="BIZ UDPゴシック" panose="020B0400000000000000" pitchFamily="50" charset="-128"/>
            </a:endParaRPr>
          </a:p>
        </c:rich>
      </c:tx>
      <c:layout>
        <c:manualLayout>
          <c:xMode val="edge"/>
          <c:yMode val="edge"/>
          <c:x val="0.181811504949139"/>
          <c:y val="1.3854238142353934E-2"/>
        </c:manualLayout>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ja-JP"/>
        </a:p>
      </c:txPr>
    </c:title>
    <c:autoTitleDeleted val="0"/>
    <c:pivotFmts>
      <c:pivotFmt>
        <c:idx val="0"/>
      </c:pivotFmt>
      <c:pivotFmt>
        <c:idx val="1"/>
        <c:dLbl>
          <c:idx val="0"/>
          <c:showLegendKey val="0"/>
          <c:showVal val="1"/>
          <c:showCatName val="0"/>
          <c:showSerName val="0"/>
          <c:showPercent val="0"/>
          <c:showBubbleSize val="0"/>
          <c:extLst>
            <c:ext xmlns:c15="http://schemas.microsoft.com/office/drawing/2012/chart" uri="{CE6537A1-D6FC-4f65-9D91-7224C49458BB}"/>
          </c:extLst>
        </c:dLbl>
      </c:pivotFmt>
      <c:pivotFmt>
        <c:idx val="2"/>
      </c:pivotFmt>
      <c:pivotFmt>
        <c:idx val="3"/>
        <c:dLbl>
          <c:idx val="0"/>
          <c:showLegendKey val="0"/>
          <c:showVal val="1"/>
          <c:showCatName val="0"/>
          <c:showSerName val="0"/>
          <c:showPercent val="0"/>
          <c:showBubbleSize val="0"/>
          <c:extLst>
            <c:ext xmlns:c15="http://schemas.microsoft.com/office/drawing/2012/chart" uri="{CE6537A1-D6FC-4f65-9D91-7224C49458BB}"/>
          </c:extLst>
        </c:dLbl>
      </c:pivotFmt>
      <c:pivotFmt>
        <c:idx val="4"/>
        <c:dLbl>
          <c:idx val="0"/>
          <c:showLegendKey val="0"/>
          <c:showVal val="1"/>
          <c:showCatName val="1"/>
          <c:showSerName val="0"/>
          <c:showPercent val="1"/>
          <c:showBubbleSize val="0"/>
          <c:extLst>
            <c:ext xmlns:c15="http://schemas.microsoft.com/office/drawing/2012/chart" uri="{CE6537A1-D6FC-4f65-9D91-7224C49458BB}"/>
          </c:extLst>
        </c:dLbl>
      </c:pivotFmt>
      <c:pivotFmt>
        <c:idx val="5"/>
        <c:dLbl>
          <c:idx val="0"/>
          <c:layout>
            <c:manualLayout>
              <c:x val="-0.22728666269657469"/>
              <c:y val="-0.21209708337019664"/>
            </c:manualLayout>
          </c:layout>
          <c:showLegendKey val="0"/>
          <c:showVal val="1"/>
          <c:showCatName val="1"/>
          <c:showSerName val="0"/>
          <c:showPercent val="1"/>
          <c:showBubbleSize val="0"/>
          <c:extLst>
            <c:ext xmlns:c15="http://schemas.microsoft.com/office/drawing/2012/chart" uri="{CE6537A1-D6FC-4f65-9D91-7224C49458BB}"/>
          </c:extLst>
        </c:dLbl>
      </c:pivotFmt>
      <c:pivotFmt>
        <c:idx val="6"/>
        <c:dLbl>
          <c:idx val="0"/>
          <c:layout>
            <c:manualLayout>
              <c:x val="0.11385210595853848"/>
              <c:y val="0.20142602495543671"/>
            </c:manualLayout>
          </c:layout>
          <c:showLegendKey val="0"/>
          <c:showVal val="1"/>
          <c:showCatName val="1"/>
          <c:showSerName val="0"/>
          <c:showPercent val="1"/>
          <c:showBubbleSize val="0"/>
          <c:extLst>
            <c:ext xmlns:c15="http://schemas.microsoft.com/office/drawing/2012/chart" uri="{CE6537A1-D6FC-4f65-9D91-7224C49458BB}"/>
          </c:extLst>
        </c:dLbl>
      </c:pivotFmt>
      <c:pivotFmt>
        <c:idx val="7"/>
      </c:pivotFmt>
      <c:pivotFmt>
        <c:idx val="8"/>
      </c:pivotFmt>
      <c:pivotFmt>
        <c:idx val="9"/>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marker>
          <c:spPr>
            <a:solidFill>
              <a:schemeClr val="accent6"/>
            </a:solidFill>
            <a:ln w="9525">
              <a:solidFill>
                <a:schemeClr val="lt1"/>
              </a:solidFill>
            </a:ln>
            <a:effectLst/>
          </c:spPr>
        </c:marker>
      </c:pivotFmt>
      <c:pivotFmt>
        <c:idx val="10"/>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11"/>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12"/>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pivotFmt>
      <c:pivotFmt>
        <c:idx val="13"/>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pivotFmt>
      <c:pivotFmt>
        <c:idx val="14"/>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extLst>
        </c:dLbl>
      </c:pivotFmt>
      <c:pivotFmt>
        <c:idx val="15"/>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pivotFmt>
      <c:pivotFmt>
        <c:idx val="16"/>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pivotFmt>
    </c:pivotFmts>
    <c:plotArea>
      <c:layout>
        <c:manualLayout>
          <c:layoutTarget val="inner"/>
          <c:xMode val="edge"/>
          <c:yMode val="edge"/>
          <c:x val="0.15503298929712933"/>
          <c:y val="0.28207919751598237"/>
          <c:w val="0.61386592612369228"/>
          <c:h val="0.67471230638156754"/>
        </c:manualLayout>
      </c:layout>
      <c:pieChart>
        <c:varyColors val="1"/>
        <c:ser>
          <c:idx val="0"/>
          <c:order val="0"/>
          <c:tx>
            <c:strRef>
              <c:f>Sheet1!$B$189:$B$190</c:f>
              <c:strCache>
                <c:ptCount val="1"/>
                <c:pt idx="0">
                  <c:v>有</c:v>
                </c:pt>
              </c:strCache>
            </c:strRef>
          </c:tx>
          <c:explosion val="20"/>
          <c:dPt>
            <c:idx val="0"/>
            <c:bubble3D val="0"/>
            <c:explosion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1-1A48-40C5-A827-64EC07286768}"/>
              </c:ext>
            </c:extLst>
          </c:dPt>
          <c:dPt>
            <c:idx val="1"/>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3-1A48-40C5-A827-64EC07286768}"/>
              </c:ext>
            </c:extLst>
          </c:dPt>
          <c:dLbls>
            <c:dLbl>
              <c:idx val="0"/>
              <c:layout>
                <c:manualLayout>
                  <c:x val="8.9897296932583345E-2"/>
                  <c:y val="8.6449319597391897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C167C9C0-171C-4C34-8B08-F53C210C43EB}" type="CATEGORYNAME">
                      <a:rPr lang="ja-JP" altLang="en-US" sz="1000">
                        <a:solidFill>
                          <a:schemeClr val="tx1"/>
                        </a:solidFill>
                      </a:rPr>
                      <a:pPr>
                        <a:defRPr/>
                      </a:pPr>
                      <a:t>[分類名]</a:t>
                    </a:fld>
                    <a:r>
                      <a:rPr lang="en-US" altLang="ja-JP" sz="1000" baseline="0" dirty="0">
                        <a:solidFill>
                          <a:schemeClr val="tx1"/>
                        </a:solidFill>
                      </a:rPr>
                      <a:t>, </a:t>
                    </a:r>
                    <a:fld id="{27A3A997-54BC-4BFB-B4AE-CFC35D203C54}" type="VALUE">
                      <a:rPr lang="en-US" altLang="ja-JP" sz="1000" baseline="0" smtClean="0">
                        <a:solidFill>
                          <a:schemeClr val="tx1"/>
                        </a:solidFill>
                      </a:rPr>
                      <a:pPr>
                        <a:defRPr/>
                      </a:pPr>
                      <a:t>[値]</a:t>
                    </a:fld>
                    <a:r>
                      <a:rPr lang="en-US" altLang="ja-JP" sz="1000" baseline="0" dirty="0" smtClean="0">
                        <a:solidFill>
                          <a:schemeClr val="tx1"/>
                        </a:solidFill>
                      </a:rPr>
                      <a:t>,</a:t>
                    </a:r>
                  </a:p>
                  <a:p>
                    <a:pPr>
                      <a:defRPr/>
                    </a:pPr>
                    <a:fld id="{66E52AF1-4D5F-4DDA-A388-D135D5515D7E}" type="PERCENTAGE">
                      <a:rPr lang="en-US" altLang="ja-JP" sz="1000" baseline="0" smtClean="0">
                        <a:solidFill>
                          <a:schemeClr val="tx1"/>
                        </a:solidFill>
                      </a:rPr>
                      <a:pPr>
                        <a:defRPr/>
                      </a:pPr>
                      <a:t>[パーセンテージ]</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31157723677293447"/>
                      <c:h val="0.26684826263853778"/>
                    </c:manualLayout>
                  </c15:layout>
                  <c15:dlblFieldTable/>
                  <c15:showDataLabelsRange val="0"/>
                </c:ext>
                <c:ext xmlns:c16="http://schemas.microsoft.com/office/drawing/2014/chart" uri="{C3380CC4-5D6E-409C-BE32-E72D297353CC}">
                  <c16:uniqueId val="{00000001-1A48-40C5-A827-64EC07286768}"/>
                </c:ext>
              </c:extLst>
            </c:dLbl>
            <c:dLbl>
              <c:idx val="1"/>
              <c:layout>
                <c:manualLayout>
                  <c:x val="0.27906986477964607"/>
                  <c:y val="-0.14777872199925757"/>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054F37F9-463A-407C-A38F-FB6A028E08C1}" type="CATEGORYNAME">
                      <a:rPr lang="ja-JP" altLang="en-US" sz="1000" b="0" smtClean="0"/>
                      <a:pPr>
                        <a:defRPr/>
                      </a:pPr>
                      <a:t>[分類名]</a:t>
                    </a:fld>
                    <a:r>
                      <a:rPr lang="en-US" altLang="ja-JP" sz="1000" b="1" baseline="0" dirty="0" smtClean="0"/>
                      <a:t>, </a:t>
                    </a:r>
                    <a:fld id="{743EA3E0-4C5D-4590-8345-6ECA23308306}" type="VALUE">
                      <a:rPr lang="en-US" altLang="ja-JP" sz="1000" b="1" baseline="0" smtClean="0"/>
                      <a:pPr>
                        <a:defRPr/>
                      </a:pPr>
                      <a:t>[値]</a:t>
                    </a:fld>
                    <a:r>
                      <a:rPr lang="en-US" altLang="ja-JP" sz="1000" b="1" baseline="0" dirty="0" smtClean="0"/>
                      <a:t>,</a:t>
                    </a:r>
                  </a:p>
                  <a:p>
                    <a:pPr>
                      <a:defRPr/>
                    </a:pPr>
                    <a:fld id="{2066A049-44B2-4F6A-99E3-5BB34047FA63}" type="PERCENTAGE">
                      <a:rPr lang="en-US" altLang="ja-JP" sz="1000" b="1" baseline="0" smtClean="0"/>
                      <a:pPr>
                        <a:defRPr/>
                      </a:pPr>
                      <a:t>[パーセンテージ]</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36323379225287267"/>
                      <c:h val="0.18518534679776191"/>
                    </c:manualLayout>
                  </c15:layout>
                  <c15:dlblFieldTable/>
                  <c15:showDataLabelsRange val="0"/>
                </c:ext>
                <c:ext xmlns:c16="http://schemas.microsoft.com/office/drawing/2014/chart" uri="{C3380CC4-5D6E-409C-BE32-E72D297353CC}">
                  <c16:uniqueId val="{00000003-1A48-40C5-A827-64EC072867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Sheet1!$A$191:$A$193</c:f>
              <c:strCache>
                <c:ptCount val="2"/>
                <c:pt idx="0">
                  <c:v>②セルフプラン</c:v>
                </c:pt>
                <c:pt idx="1">
                  <c:v>①計画相談</c:v>
                </c:pt>
              </c:strCache>
            </c:strRef>
          </c:cat>
          <c:val>
            <c:numRef>
              <c:f>Sheet1!$B$191:$B$193</c:f>
              <c:numCache>
                <c:formatCode>General</c:formatCode>
                <c:ptCount val="2"/>
                <c:pt idx="0">
                  <c:v>18</c:v>
                </c:pt>
                <c:pt idx="1">
                  <c:v>84</c:v>
                </c:pt>
              </c:numCache>
            </c:numRef>
          </c:val>
          <c:extLst>
            <c:ext xmlns:c16="http://schemas.microsoft.com/office/drawing/2014/chart" uri="{C3380CC4-5D6E-409C-BE32-E72D297353CC}">
              <c16:uniqueId val="{00000004-1A48-40C5-A827-64EC0728676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pivotSource>
    <c:name>[040914修正【最終：調査票２別紙）】00_（20220914現在）【とりまとめ】地域移行に関する調査 ①部会設置状況②取組状況（回答様式）.xlsx]Sheet1!ピボットテーブル7</c:name>
    <c:fmtId val="-1"/>
  </c:pivotSource>
  <c:chart>
    <c:autoTitleDeleted val="1"/>
    <c:pivotFmts>
      <c:pivotFmt>
        <c:idx val="0"/>
      </c:pivotFmt>
      <c:pivotFmt>
        <c:idx val="1"/>
      </c:pivotFmt>
      <c:pivotFmt>
        <c:idx val="2"/>
      </c:pivotFmt>
      <c:pivotFmt>
        <c:idx val="3"/>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6"/>
          </a:solidFill>
          <a:ln>
            <a:noFill/>
          </a:ln>
          <a:effectLst/>
        </c:spPr>
        <c:marker>
          <c:spPr>
            <a:solidFill>
              <a:schemeClr val="accent6"/>
            </a:solidFill>
            <a:ln w="9525">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5195554250625114"/>
          <c:y val="0.22096256850848434"/>
          <c:w val="0.44069062861401687"/>
          <c:h val="0.7326444247176056"/>
        </c:manualLayout>
      </c:layout>
      <c:barChart>
        <c:barDir val="bar"/>
        <c:grouping val="clustered"/>
        <c:varyColors val="0"/>
        <c:ser>
          <c:idx val="0"/>
          <c:order val="0"/>
          <c:tx>
            <c:strRef>
              <c:f>Sheet1!$B$119:$B$120</c:f>
              <c:strCache>
                <c:ptCount val="1"/>
                <c:pt idx="0">
                  <c:v>無</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Sheet1!$A$121:$A$127</c:f>
              <c:strCache>
                <c:ptCount val="6"/>
                <c:pt idx="0">
                  <c:v>⑥その他</c:v>
                </c:pt>
                <c:pt idx="1">
                  <c:v>⑤地域移行を進める体制が整っていない</c:v>
                </c:pt>
                <c:pt idx="2">
                  <c:v>④地域で生活する場（ＧＨ等）及びサービスが不足</c:v>
                </c:pt>
                <c:pt idx="3">
                  <c:v>③家族の理解が得られない</c:v>
                </c:pt>
                <c:pt idx="4">
                  <c:v>②本人の意思が固まっていない</c:v>
                </c:pt>
                <c:pt idx="5">
                  <c:v>①本人の意向</c:v>
                </c:pt>
              </c:strCache>
            </c:strRef>
          </c:cat>
          <c:val>
            <c:numRef>
              <c:f>Sheet1!$B$121:$B$127</c:f>
              <c:numCache>
                <c:formatCode>General</c:formatCode>
                <c:ptCount val="6"/>
                <c:pt idx="0">
                  <c:v>423</c:v>
                </c:pt>
                <c:pt idx="1">
                  <c:v>725</c:v>
                </c:pt>
                <c:pt idx="2">
                  <c:v>363</c:v>
                </c:pt>
                <c:pt idx="3">
                  <c:v>207</c:v>
                </c:pt>
                <c:pt idx="4">
                  <c:v>364</c:v>
                </c:pt>
                <c:pt idx="5">
                  <c:v>779</c:v>
                </c:pt>
              </c:numCache>
            </c:numRef>
          </c:val>
          <c:extLst>
            <c:ext xmlns:c16="http://schemas.microsoft.com/office/drawing/2014/chart" uri="{C3380CC4-5D6E-409C-BE32-E72D297353CC}">
              <c16:uniqueId val="{00000000-6B04-4E7A-9A19-AC7EC1F0916F}"/>
            </c:ext>
          </c:extLst>
        </c:ser>
        <c:dLbls>
          <c:showLegendKey val="0"/>
          <c:showVal val="0"/>
          <c:showCatName val="0"/>
          <c:showSerName val="0"/>
          <c:showPercent val="0"/>
          <c:showBubbleSize val="0"/>
        </c:dLbls>
        <c:gapWidth val="182"/>
        <c:axId val="138892352"/>
        <c:axId val="138891520"/>
      </c:barChart>
      <c:catAx>
        <c:axId val="138892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38891520"/>
        <c:crosses val="autoZero"/>
        <c:auto val="1"/>
        <c:lblAlgn val="ctr"/>
        <c:lblOffset val="100"/>
        <c:noMultiLvlLbl val="0"/>
      </c:catAx>
      <c:valAx>
        <c:axId val="13889152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8892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pivotSource>
    <c:name>[040914修正【最終：調査票２別紙）】00_（20220914現在）【とりまとめ】地域移行に関する調査 ①部会設置状況②取組状況（回答様式） (version 2).xlsb]Sheet1!ピボットテーブル4</c:name>
    <c:fmtId val="-1"/>
  </c:pivotSource>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ja-JP" altLang="en-US" sz="1200" dirty="0"/>
              <a:t>施設入所者のサービス等利用計画</a:t>
            </a:r>
            <a:r>
              <a:rPr lang="ja-JP" altLang="en-US" sz="1200" dirty="0" smtClean="0"/>
              <a:t>策定状況</a:t>
            </a:r>
            <a:endParaRPr lang="ja-JP" altLang="en-US" sz="900" dirty="0"/>
          </a:p>
        </c:rich>
      </c:tx>
      <c:layout>
        <c:manualLayout>
          <c:xMode val="edge"/>
          <c:yMode val="edge"/>
          <c:x val="0.15918761688645527"/>
          <c:y val="0"/>
        </c:manualLayout>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ja-JP"/>
        </a:p>
      </c:txPr>
    </c:title>
    <c:autoTitleDeleted val="0"/>
    <c:pivotFmts>
      <c:pivotFmt>
        <c:idx val="0"/>
      </c:pivotFmt>
      <c:pivotFmt>
        <c:idx val="1"/>
        <c:spPr>
          <a:pattFill prst="narHorz">
            <a:fgClr>
              <a:schemeClr val="accent1"/>
            </a:fgClr>
            <a:bgClr>
              <a:schemeClr val="accent1">
                <a:lumMod val="20000"/>
                <a:lumOff val="80000"/>
              </a:schemeClr>
            </a:bgClr>
          </a:pattFill>
          <a:ln>
            <a:noFill/>
          </a:ln>
          <a:effectLst>
            <a:innerShdw blurRad="114300">
              <a:schemeClr val="accent1"/>
            </a:inn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Lst>
        </c:dLbl>
      </c:pivotFmt>
      <c:pivotFmt>
        <c:idx val="2"/>
        <c:spPr>
          <a:pattFill prst="narHorz">
            <a:fgClr>
              <a:schemeClr val="accent1"/>
            </a:fgClr>
            <a:bgClr>
              <a:schemeClr val="accent1">
                <a:lumMod val="20000"/>
                <a:lumOff val="80000"/>
              </a:schemeClr>
            </a:bgClr>
          </a:pattFill>
          <a:ln>
            <a:noFill/>
          </a:ln>
          <a:effectLst>
            <a:innerShdw blurRad="114300">
              <a:schemeClr val="accent1"/>
            </a:innerShdw>
          </a:effectLst>
        </c:spPr>
        <c:marker>
          <c:symbol val="none"/>
        </c:marker>
      </c:pivotFmt>
      <c:pivotFmt>
        <c:idx val="3"/>
        <c:dLbl>
          <c:idx val="0"/>
          <c:showLegendKey val="0"/>
          <c:showVal val="1"/>
          <c:showCatName val="1"/>
          <c:showSerName val="0"/>
          <c:showPercent val="1"/>
          <c:showBubbleSize val="0"/>
          <c:extLst>
            <c:ext xmlns:c15="http://schemas.microsoft.com/office/drawing/2012/chart" uri="{CE6537A1-D6FC-4f65-9D91-7224C49458BB}"/>
          </c:extLst>
        </c:dLbl>
      </c:pivotFmt>
      <c:pivotFmt>
        <c:idx val="4"/>
        <c:dLbl>
          <c:idx val="0"/>
          <c:layout>
            <c:manualLayout>
              <c:x val="7.2799886500673885E-2"/>
              <c:y val="8.0364953502506681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ja-JP" altLang="en-US" sz="1050" baseline="0"/>
                  <a:t>セルフプラン</a:t>
                </a:r>
              </a:p>
              <a:p>
                <a:pPr>
                  <a:defRPr sz="900" b="0" i="0" u="none" strike="noStrike" kern="1200" baseline="0">
                    <a:solidFill>
                      <a:schemeClr val="tx1">
                        <a:lumMod val="75000"/>
                        <a:lumOff val="25000"/>
                      </a:schemeClr>
                    </a:solidFill>
                    <a:latin typeface="+mn-lt"/>
                    <a:ea typeface="+mn-ea"/>
                    <a:cs typeface="+mn-cs"/>
                  </a:defRPr>
                </a:pPr>
                <a:r>
                  <a:rPr lang="ja-JP" altLang="en-US" sz="1050" baseline="0"/>
                  <a:t> </a:t>
                </a:r>
                <a:r>
                  <a:rPr lang="en-US" altLang="ja-JP" sz="1050" baseline="0"/>
                  <a:t>1659</a:t>
                </a:r>
                <a:r>
                  <a:rPr lang="ja-JP" altLang="en-US" sz="1050" baseline="0"/>
                  <a:t>件</a:t>
                </a:r>
                <a:r>
                  <a:rPr lang="en-US" altLang="ja-JP" sz="1050" baseline="0"/>
                  <a:t>, 36%</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extLst>
            <c:ext xmlns:c15="http://schemas.microsoft.com/office/drawing/2012/chart" uri="{CE6537A1-D6FC-4f65-9D91-7224C49458BB}">
              <c15:layout>
                <c:manualLayout>
                  <c:w val="0.31004632736916199"/>
                  <c:h val="0.22760408798513204"/>
                </c:manualLayout>
              </c15:layout>
            </c:ext>
          </c:extLst>
        </c:dLbl>
      </c:pivotFmt>
      <c:pivotFmt>
        <c:idx val="5"/>
        <c:dLbl>
          <c:idx val="0"/>
          <c:layout>
            <c:manualLayout>
              <c:x val="-6.4930781781175478E-2"/>
              <c:y val="-0.11873460769606414"/>
            </c:manualLayout>
          </c:layout>
          <c:tx>
            <c:rich>
              <a:bodyPr/>
              <a:lstStyle/>
              <a:p>
                <a:r>
                  <a:rPr lang="ja-JP" altLang="en-US" sz="1050" baseline="0"/>
                  <a:t>計画相談</a:t>
                </a:r>
              </a:p>
              <a:p>
                <a:r>
                  <a:rPr lang="ja-JP" altLang="en-US" sz="1050" baseline="0"/>
                  <a:t> </a:t>
                </a:r>
                <a:r>
                  <a:rPr lang="en-US" altLang="ja-JP" sz="1050" baseline="0"/>
                  <a:t>3002</a:t>
                </a:r>
                <a:r>
                  <a:rPr lang="ja-JP" altLang="en-US" sz="1050" baseline="0"/>
                  <a:t>件</a:t>
                </a:r>
                <a:r>
                  <a:rPr lang="en-US" altLang="ja-JP" sz="1050" baseline="0"/>
                  <a:t>, 64%</a:t>
                </a:r>
              </a:p>
            </c:rich>
          </c:tx>
          <c:showLegendKey val="0"/>
          <c:showVal val="1"/>
          <c:showCatName val="1"/>
          <c:showSerName val="0"/>
          <c:showPercent val="1"/>
          <c:showBubbleSize val="0"/>
          <c:extLst>
            <c:ext xmlns:c15="http://schemas.microsoft.com/office/drawing/2012/chart" uri="{CE6537A1-D6FC-4f65-9D91-7224C49458BB}">
              <c15:layout>
                <c:manualLayout>
                  <c:w val="0.27787952701338531"/>
                  <c:h val="0.22933610643657404"/>
                </c:manualLayout>
              </c15:layout>
            </c:ext>
          </c:extLst>
        </c:dLbl>
      </c:pivotFmt>
      <c:pivotFmt>
        <c:idx val="6"/>
        <c:spPr>
          <a:pattFill prst="narHorz">
            <a:fgClr>
              <a:schemeClr val="accent1"/>
            </a:fgClr>
            <a:bgClr>
              <a:schemeClr val="accent1">
                <a:lumMod val="20000"/>
                <a:lumOff val="80000"/>
              </a:schemeClr>
            </a:bgClr>
          </a:pattFill>
          <a:ln>
            <a:noFill/>
          </a:ln>
          <a:effectLst>
            <a:innerShdw blurRad="114300">
              <a:schemeClr val="accent1"/>
            </a:innerShdw>
          </a:effectLst>
        </c:spPr>
        <c:dLbl>
          <c:idx val="0"/>
          <c:layout>
            <c:manualLayout>
              <c:x val="3.9343942290913002E-2"/>
              <c:y val="0.25025664447981988"/>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ja-JP" altLang="en-US" sz="1050" baseline="0"/>
                  <a:t>セルフプラン</a:t>
                </a:r>
                <a:r>
                  <a:rPr lang="en-US" altLang="ja-JP" sz="1050" baseline="0"/>
                  <a:t>, 889</a:t>
                </a:r>
                <a:r>
                  <a:rPr lang="ja-JP" altLang="en-US" sz="1050" baseline="0"/>
                  <a:t>件</a:t>
                </a:r>
                <a:r>
                  <a:rPr lang="en-US" altLang="ja-JP" sz="1050" baseline="0"/>
                  <a:t>, 30%</a:t>
                </a:r>
              </a:p>
            </c:rich>
          </c:tx>
          <c:spPr>
            <a:solidFill>
              <a:schemeClr val="bg1"/>
            </a:solidFill>
            <a:ln>
              <a:solidFill>
                <a:schemeClr val="tx1"/>
              </a:solid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extLst>
            <c:ext xmlns:c15="http://schemas.microsoft.com/office/drawing/2012/chart" uri="{CE6537A1-D6FC-4f65-9D91-7224C49458BB}">
              <c15:layout>
                <c:manualLayout>
                  <c:w val="0.2917828845583495"/>
                  <c:h val="0.42780243378668575"/>
                </c:manualLayout>
              </c15:layout>
            </c:ext>
          </c:extLst>
        </c:dLbl>
      </c:pivotFmt>
      <c:pivotFmt>
        <c:idx val="7"/>
        <c:spPr>
          <a:pattFill prst="narHorz">
            <a:fgClr>
              <a:schemeClr val="accent1"/>
            </a:fgClr>
            <a:bgClr>
              <a:schemeClr val="accent1">
                <a:lumMod val="20000"/>
                <a:lumOff val="80000"/>
              </a:schemeClr>
            </a:bgClr>
          </a:pattFill>
          <a:ln>
            <a:noFill/>
          </a:ln>
          <a:effectLst>
            <a:innerShdw blurRad="114300">
              <a:schemeClr val="accent1"/>
            </a:innerShdw>
          </a:effectLst>
        </c:spPr>
        <c:dLbl>
          <c:idx val="0"/>
          <c:layout>
            <c:manualLayout>
              <c:x val="-3.3468839650857597E-2"/>
              <c:y val="-0.13744917146550711"/>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r>
                  <a:rPr lang="ja-JP" altLang="en-US" sz="1050" baseline="0"/>
                  <a:t>計画相談</a:t>
                </a:r>
                <a:r>
                  <a:rPr lang="en-US" altLang="ja-JP" sz="1050" baseline="0"/>
                  <a:t>, 2076</a:t>
                </a:r>
                <a:r>
                  <a:rPr lang="ja-JP" altLang="en-US" sz="1050" baseline="0"/>
                  <a:t>件</a:t>
                </a:r>
                <a:r>
                  <a:rPr lang="en-US" altLang="ja-JP" sz="1050" baseline="0"/>
                  <a:t>, 70%</a:t>
                </a:r>
              </a:p>
            </c:rich>
          </c:tx>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extLst>
            <c:ext xmlns:c15="http://schemas.microsoft.com/office/drawing/2012/chart" uri="{CE6537A1-D6FC-4f65-9D91-7224C49458BB}">
              <c15:layout>
                <c:manualLayout>
                  <c:w val="0.31550378206302032"/>
                  <c:h val="0.15074626865671639"/>
                </c:manualLayout>
              </c15:layout>
            </c:ext>
          </c:extLst>
        </c:dLbl>
      </c:pivotFmt>
      <c:pivotFmt>
        <c:idx val="8"/>
        <c:spPr>
          <a:pattFill prst="narHorz">
            <a:fgClr>
              <a:schemeClr val="accent1"/>
            </a:fgClr>
            <a:bgClr>
              <a:schemeClr val="accent1">
                <a:lumMod val="20000"/>
                <a:lumOff val="80000"/>
              </a:schemeClr>
            </a:bgClr>
          </a:pattFill>
          <a:ln>
            <a:noFill/>
          </a:ln>
          <a:effectLst>
            <a:innerShdw blurRad="114300">
              <a:schemeClr val="accent1"/>
            </a:inn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extLst>
            <c:ext xmlns:c15="http://schemas.microsoft.com/office/drawing/2012/chart" uri="{CE6537A1-D6FC-4f65-9D91-7224C49458BB}"/>
          </c:extLst>
        </c:dLbl>
      </c:pivotFmt>
      <c:pivotFmt>
        <c:idx val="9"/>
        <c:spPr>
          <a:pattFill prst="narHorz">
            <a:fgClr>
              <a:schemeClr val="accent1"/>
            </a:fgClr>
            <a:bgClr>
              <a:schemeClr val="accent1">
                <a:lumMod val="20000"/>
                <a:lumOff val="80000"/>
              </a:schemeClr>
            </a:bgClr>
          </a:pattFill>
          <a:ln>
            <a:noFill/>
          </a:ln>
          <a:effectLst>
            <a:innerShdw blurRad="114300">
              <a:schemeClr val="accent1"/>
            </a:innerShdw>
          </a:effectLst>
        </c:spPr>
        <c:dLbl>
          <c:idx val="0"/>
          <c:layout>
            <c:manualLayout>
              <c:x val="0.11891392848723385"/>
              <c:y val="2.59118961481166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extLst>
            <c:ext xmlns:c15="http://schemas.microsoft.com/office/drawing/2012/chart" uri="{CE6537A1-D6FC-4f65-9D91-7224C49458BB}"/>
          </c:extLst>
        </c:dLbl>
      </c:pivotFmt>
      <c:pivotFmt>
        <c:idx val="10"/>
        <c:spPr>
          <a:pattFill prst="narHorz">
            <a:fgClr>
              <a:schemeClr val="accent3"/>
            </a:fgClr>
            <a:bgClr>
              <a:schemeClr val="accent3">
                <a:lumMod val="20000"/>
                <a:lumOff val="80000"/>
              </a:schemeClr>
            </a:bgClr>
          </a:pattFill>
          <a:ln>
            <a:noFill/>
          </a:ln>
          <a:effectLst>
            <a:innerShdw blurRad="114300">
              <a:schemeClr val="accent3"/>
            </a:innerShdw>
          </a:effectLst>
        </c:spPr>
      </c:pivotFmt>
      <c:pivotFmt>
        <c:idx val="11"/>
        <c:spPr>
          <a:pattFill prst="narHorz">
            <a:fgClr>
              <a:schemeClr val="accent1"/>
            </a:fgClr>
            <a:bgClr>
              <a:schemeClr val="accent1">
                <a:lumMod val="20000"/>
                <a:lumOff val="80000"/>
              </a:schemeClr>
            </a:bgClr>
          </a:pattFill>
          <a:ln>
            <a:noFill/>
          </a:ln>
          <a:effectLst>
            <a:innerShdw blurRad="114300">
              <a:schemeClr val="accent1"/>
            </a:inn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extLst>
            <c:ext xmlns:c15="http://schemas.microsoft.com/office/drawing/2012/chart" uri="{CE6537A1-D6FC-4f65-9D91-7224C49458BB}"/>
          </c:extLst>
        </c:dLbl>
      </c:pivotFmt>
      <c:pivotFmt>
        <c:idx val="12"/>
        <c:spPr>
          <a:pattFill prst="narHorz">
            <a:fgClr>
              <a:schemeClr val="accent1"/>
            </a:fgClr>
            <a:bgClr>
              <a:schemeClr val="accent1">
                <a:lumMod val="20000"/>
                <a:lumOff val="80000"/>
              </a:schemeClr>
            </a:bgClr>
          </a:pattFill>
          <a:ln>
            <a:noFill/>
          </a:ln>
          <a:effectLst>
            <a:innerShdw blurRad="114300">
              <a:schemeClr val="accent1"/>
            </a:inn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extLst>
            <c:ext xmlns:c15="http://schemas.microsoft.com/office/drawing/2012/chart" uri="{CE6537A1-D6FC-4f65-9D91-7224C49458BB}"/>
          </c:extLst>
        </c:dLbl>
      </c:pivotFmt>
      <c:pivotFmt>
        <c:idx val="13"/>
        <c:spPr>
          <a:pattFill prst="narHorz">
            <a:fgClr>
              <a:schemeClr val="accent1"/>
            </a:fgClr>
            <a:bgClr>
              <a:schemeClr val="accent1">
                <a:lumMod val="20000"/>
                <a:lumOff val="80000"/>
              </a:schemeClr>
            </a:bgClr>
          </a:pattFill>
          <a:ln>
            <a:noFill/>
          </a:ln>
          <a:effectLst>
            <a:innerShdw blurRad="114300">
              <a:schemeClr val="accent1"/>
            </a:innerShdw>
          </a:effectLst>
        </c:spPr>
        <c:dLbl>
          <c:idx val="0"/>
          <c:layout>
            <c:manualLayout>
              <c:x val="0.11891392848723385"/>
              <c:y val="2.59118961481166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extLst>
            <c:ext xmlns:c15="http://schemas.microsoft.com/office/drawing/2012/chart" uri="{CE6537A1-D6FC-4f65-9D91-7224C49458BB}"/>
          </c:extLst>
        </c:dLbl>
      </c:pivotFmt>
      <c:pivotFmt>
        <c:idx val="14"/>
        <c:spPr>
          <a:pattFill prst="narHorz">
            <a:fgClr>
              <a:schemeClr val="accent1"/>
            </a:fgClr>
            <a:bgClr>
              <a:schemeClr val="accent1">
                <a:lumMod val="20000"/>
                <a:lumOff val="80000"/>
              </a:schemeClr>
            </a:bgClr>
          </a:pattFill>
          <a:ln>
            <a:noFill/>
          </a:ln>
          <a:effectLst>
            <a:innerShdw blurRad="114300">
              <a:schemeClr val="accent1"/>
            </a:innerShdw>
          </a:effectLst>
        </c:spPr>
      </c:pivotFmt>
      <c:pivotFmt>
        <c:idx val="15"/>
        <c:spPr>
          <a:pattFill prst="narHorz">
            <a:fgClr>
              <a:schemeClr val="accent1"/>
            </a:fgClr>
            <a:bgClr>
              <a:schemeClr val="accent1">
                <a:lumMod val="20000"/>
                <a:lumOff val="80000"/>
              </a:schemeClr>
            </a:bgClr>
          </a:pattFill>
          <a:ln>
            <a:noFill/>
          </a:ln>
          <a:effectLst>
            <a:innerShdw blurRad="114300">
              <a:schemeClr val="accent1"/>
            </a:inn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extLst>
            <c:ext xmlns:c15="http://schemas.microsoft.com/office/drawing/2012/chart" uri="{CE6537A1-D6FC-4f65-9D91-7224C49458BB}"/>
          </c:extLst>
        </c:dLbl>
      </c:pivotFmt>
      <c:pivotFmt>
        <c:idx val="16"/>
        <c:spPr>
          <a:pattFill prst="narHorz">
            <a:fgClr>
              <a:schemeClr val="accent1"/>
            </a:fgClr>
            <a:bgClr>
              <a:schemeClr val="accent1">
                <a:lumMod val="20000"/>
                <a:lumOff val="80000"/>
              </a:schemeClr>
            </a:bgClr>
          </a:pattFill>
          <a:ln>
            <a:noFill/>
          </a:ln>
          <a:effectLst>
            <a:innerShdw blurRad="114300">
              <a:schemeClr val="accent1"/>
            </a:innerShdw>
          </a:effectLst>
        </c:spPr>
        <c:dLbl>
          <c:idx val="0"/>
          <c:layout>
            <c:manualLayout>
              <c:x val="0.11891392848723385"/>
              <c:y val="2.59118961481166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extLst>
            <c:ext xmlns:c15="http://schemas.microsoft.com/office/drawing/2012/chart" uri="{CE6537A1-D6FC-4f65-9D91-7224C49458BB}"/>
          </c:extLst>
        </c:dLbl>
      </c:pivotFmt>
      <c:pivotFmt>
        <c:idx val="17"/>
        <c:spPr>
          <a:pattFill prst="narHorz">
            <a:fgClr>
              <a:schemeClr val="accent1"/>
            </a:fgClr>
            <a:bgClr>
              <a:schemeClr val="accent1">
                <a:lumMod val="20000"/>
                <a:lumOff val="80000"/>
              </a:schemeClr>
            </a:bgClr>
          </a:pattFill>
          <a:ln>
            <a:noFill/>
          </a:ln>
          <a:effectLst>
            <a:innerShdw blurRad="114300">
              <a:schemeClr val="accent1"/>
            </a:innerShdw>
          </a:effectLst>
        </c:spPr>
      </c:pivotFmt>
    </c:pivotFmts>
    <c:plotArea>
      <c:layout>
        <c:manualLayout>
          <c:layoutTarget val="inner"/>
          <c:xMode val="edge"/>
          <c:yMode val="edge"/>
          <c:x val="0.27991001666500798"/>
          <c:y val="0.18046819714688966"/>
          <c:w val="0.36146699224377754"/>
          <c:h val="0.69264098412713593"/>
        </c:manualLayout>
      </c:layout>
      <c:pieChart>
        <c:varyColors val="1"/>
        <c:ser>
          <c:idx val="0"/>
          <c:order val="0"/>
          <c:tx>
            <c:strRef>
              <c:f>Sheet1!$B$72</c:f>
              <c:strCache>
                <c:ptCount val="1"/>
                <c:pt idx="0">
                  <c:v>集計</c:v>
                </c:pt>
              </c:strCache>
            </c:strRef>
          </c:tx>
          <c:spPr>
            <a:ln>
              <a:solidFill>
                <a:schemeClr val="tx1"/>
              </a:solidFill>
            </a:ln>
          </c:spPr>
          <c:dPt>
            <c:idx val="0"/>
            <c:bubble3D val="0"/>
            <c:spPr>
              <a:pattFill prst="narHorz">
                <a:fgClr>
                  <a:schemeClr val="accent1"/>
                </a:fgClr>
                <a:bgClr>
                  <a:schemeClr val="accent1">
                    <a:lumMod val="20000"/>
                    <a:lumOff val="80000"/>
                  </a:schemeClr>
                </a:bgClr>
              </a:pattFill>
              <a:ln>
                <a:solidFill>
                  <a:schemeClr val="tx1"/>
                </a:solidFill>
              </a:ln>
              <a:effectLst>
                <a:innerShdw blurRad="114300">
                  <a:schemeClr val="accent1"/>
                </a:innerShdw>
              </a:effectLst>
            </c:spPr>
            <c:extLst>
              <c:ext xmlns:c16="http://schemas.microsoft.com/office/drawing/2014/chart" uri="{C3380CC4-5D6E-409C-BE32-E72D297353CC}">
                <c16:uniqueId val="{00000001-F7B7-47B4-9D78-4F845820967D}"/>
              </c:ext>
            </c:extLst>
          </c:dPt>
          <c:dPt>
            <c:idx val="1"/>
            <c:bubble3D val="0"/>
            <c:explosion val="10"/>
            <c:spPr>
              <a:pattFill prst="narHorz">
                <a:fgClr>
                  <a:schemeClr val="accent3"/>
                </a:fgClr>
                <a:bgClr>
                  <a:schemeClr val="accent3">
                    <a:lumMod val="20000"/>
                    <a:lumOff val="80000"/>
                  </a:schemeClr>
                </a:bgClr>
              </a:pattFill>
              <a:ln>
                <a:solidFill>
                  <a:schemeClr val="tx1"/>
                </a:solidFill>
              </a:ln>
              <a:effectLst>
                <a:innerShdw blurRad="114300">
                  <a:schemeClr val="accent3"/>
                </a:innerShdw>
              </a:effectLst>
            </c:spPr>
            <c:extLst>
              <c:ext xmlns:c16="http://schemas.microsoft.com/office/drawing/2014/chart" uri="{C3380CC4-5D6E-409C-BE32-E72D297353CC}">
                <c16:uniqueId val="{00000003-F7B7-47B4-9D78-4F845820967D}"/>
              </c:ext>
            </c:extLst>
          </c:dPt>
          <c:dLbls>
            <c:dLbl>
              <c:idx val="0"/>
              <c:layout>
                <c:manualLayout>
                  <c:x val="-6.7936581000295551E-2"/>
                  <c:y val="-0.12484499994007432"/>
                </c:manualLayout>
              </c:layout>
              <c:tx>
                <c:rich>
                  <a:bodyPr/>
                  <a:lstStyle/>
                  <a:p>
                    <a:r>
                      <a:rPr lang="ja-JP" altLang="en-US" sz="1050" baseline="0" dirty="0" smtClean="0"/>
                      <a:t>計画相談</a:t>
                    </a:r>
                  </a:p>
                  <a:p>
                    <a:r>
                      <a:rPr lang="en-US" altLang="ja-JP" sz="1050" baseline="0" dirty="0" smtClean="0"/>
                      <a:t>,</a:t>
                    </a:r>
                    <a:fld id="{079B9ED9-E8AE-4EEE-9352-1C492C5B8654}" type="VALUE">
                      <a:rPr lang="en-US" altLang="ja-JP" sz="1050" baseline="0" smtClean="0"/>
                      <a:pPr/>
                      <a:t>[値]</a:t>
                    </a:fld>
                    <a:r>
                      <a:rPr lang="ja-JP" altLang="en-US" sz="1050" baseline="0" dirty="0" smtClean="0"/>
                      <a:t>件</a:t>
                    </a:r>
                    <a:r>
                      <a:rPr lang="en-US" altLang="ja-JP" sz="1050" baseline="0" dirty="0" smtClean="0"/>
                      <a:t>, </a:t>
                    </a:r>
                    <a:fld id="{512AA64F-3E81-4DAA-88AA-58DF56A58798}" type="PERCENTAGE">
                      <a:rPr lang="en-US" altLang="ja-JP" sz="1050" baseline="0"/>
                      <a:pPr/>
                      <a:t>[パーセンテージ]</a:t>
                    </a:fld>
                    <a:endParaRPr lang="en-US" altLang="ja-JP" sz="1050" baseline="0" dirty="0" smtClean="0"/>
                  </a:p>
                </c:rich>
              </c:tx>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F7B7-47B4-9D78-4F845820967D}"/>
                </c:ext>
              </c:extLst>
            </c:dLbl>
            <c:dLbl>
              <c:idx val="1"/>
              <c:layout>
                <c:manualLayout>
                  <c:x val="5.4597430422807132E-2"/>
                  <c:y val="-1.6289990778179754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r>
                      <a:rPr lang="ja-JP" altLang="en-US" sz="1050" baseline="0" smtClean="0"/>
                      <a:t>セルフプラン</a:t>
                    </a:r>
                    <a:r>
                      <a:rPr lang="en-US" altLang="ja-JP" sz="1050" baseline="0" smtClean="0"/>
                      <a:t>, </a:t>
                    </a:r>
                    <a:fld id="{4459C54C-CE24-47BF-9523-FB1EFA5C74A5}" type="VALUE">
                      <a:rPr lang="en-US" altLang="ja-JP" sz="1050" baseline="0" smtClean="0"/>
                      <a:pPr>
                        <a:defRPr/>
                      </a:pPr>
                      <a:t>[値]</a:t>
                    </a:fld>
                    <a:r>
                      <a:rPr lang="ja-JP" altLang="en-US" sz="1050" baseline="0" smtClean="0"/>
                      <a:t>件</a:t>
                    </a:r>
                    <a:r>
                      <a:rPr lang="en-US" altLang="ja-JP" sz="1050" baseline="0" smtClean="0"/>
                      <a:t>, </a:t>
                    </a:r>
                    <a:fld id="{EB5D1413-12AD-4B0A-BD1F-FB3AEB3CA445}" type="PERCENTAGE">
                      <a:rPr lang="en-US" altLang="ja-JP" sz="1050" baseline="0"/>
                      <a:pPr>
                        <a:defRPr/>
                      </a:pPr>
                      <a:t>[パーセンテージ]</a:t>
                    </a:fld>
                    <a:endParaRPr lang="en-US" altLang="ja-JP" sz="1050" baseline="0" smtClean="0"/>
                  </a:p>
                </c:rich>
              </c:tx>
              <c:spPr>
                <a:solidFill>
                  <a:schemeClr val="bg1"/>
                </a:solidFill>
                <a:ln w="28575">
                  <a:solidFill>
                    <a:srgbClr val="FF000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F7B7-47B4-9D78-4F845820967D}"/>
                </c:ext>
              </c:extLst>
            </c:dLbl>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Sheet1!$A$73:$A$75</c:f>
              <c:strCache>
                <c:ptCount val="2"/>
                <c:pt idx="0">
                  <c:v>①計画相談</c:v>
                </c:pt>
                <c:pt idx="1">
                  <c:v>②セルフプラン</c:v>
                </c:pt>
              </c:strCache>
            </c:strRef>
          </c:cat>
          <c:val>
            <c:numRef>
              <c:f>Sheet1!$B$73:$B$75</c:f>
              <c:numCache>
                <c:formatCode>General</c:formatCode>
                <c:ptCount val="2"/>
                <c:pt idx="0">
                  <c:v>3002</c:v>
                </c:pt>
                <c:pt idx="1">
                  <c:v>1659</c:v>
                </c:pt>
              </c:numCache>
            </c:numRef>
          </c:val>
          <c:extLst>
            <c:ext xmlns:c16="http://schemas.microsoft.com/office/drawing/2014/chart" uri="{C3380CC4-5D6E-409C-BE32-E72D297353CC}">
              <c16:uniqueId val="{00000004-F7B7-47B4-9D78-4F845820967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000" b="1" dirty="0" smtClean="0">
                <a:latin typeface="BIZ UDPゴシック" panose="020B0400000000000000" pitchFamily="50" charset="-128"/>
                <a:ea typeface="BIZ UDPゴシック" panose="020B0400000000000000" pitchFamily="50" charset="-128"/>
              </a:rPr>
              <a:t>利用者向け</a:t>
            </a:r>
            <a:r>
              <a:rPr lang="ja-JP" altLang="en-US" sz="1000" b="1" dirty="0">
                <a:latin typeface="BIZ UDPゴシック" panose="020B0400000000000000" pitchFamily="50" charset="-128"/>
                <a:ea typeface="BIZ UDPゴシック" panose="020B0400000000000000" pitchFamily="50" charset="-128"/>
              </a:rPr>
              <a:t>の取組（複数回答）</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dLbls>
          <c:showLegendKey val="0"/>
          <c:showVal val="0"/>
          <c:showCatName val="0"/>
          <c:showSerName val="0"/>
          <c:showPercent val="0"/>
          <c:showBubbleSize val="0"/>
        </c:dLbls>
        <c:gapWidth val="182"/>
        <c:axId val="1600037296"/>
        <c:axId val="1600040624"/>
      </c:barChart>
      <c:catAx>
        <c:axId val="1600037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9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00040624"/>
        <c:crosses val="autoZero"/>
        <c:auto val="1"/>
        <c:lblAlgn val="ctr"/>
        <c:lblOffset val="100"/>
        <c:noMultiLvlLbl val="0"/>
      </c:catAx>
      <c:valAx>
        <c:axId val="16000406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00037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ja-JP" sz="1050" dirty="0">
                <a:latin typeface="+mn-ea"/>
                <a:ea typeface="+mn-ea"/>
              </a:rPr>
              <a:t>個別事例</a:t>
            </a:r>
            <a:r>
              <a:rPr lang="en-US" sz="1050" dirty="0">
                <a:latin typeface="+mn-ea"/>
                <a:ea typeface="+mn-ea"/>
              </a:rPr>
              <a:t>(</a:t>
            </a:r>
            <a:r>
              <a:rPr lang="ja-JP" sz="1050" dirty="0">
                <a:latin typeface="+mn-ea"/>
                <a:ea typeface="+mn-ea"/>
              </a:rPr>
              <a:t>ケース</a:t>
            </a:r>
            <a:r>
              <a:rPr lang="en-US" sz="1050" dirty="0">
                <a:latin typeface="+mn-ea"/>
                <a:ea typeface="+mn-ea"/>
              </a:rPr>
              <a:t>)</a:t>
            </a:r>
            <a:r>
              <a:rPr lang="ja-JP" sz="1050" dirty="0">
                <a:latin typeface="+mn-ea"/>
                <a:ea typeface="+mn-ea"/>
              </a:rPr>
              <a:t>をもとにした検討</a:t>
            </a:r>
          </a:p>
        </c:rich>
      </c:tx>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ja-JP"/>
        </a:p>
      </c:txPr>
    </c:title>
    <c:autoTitleDeleted val="0"/>
    <c:plotArea>
      <c:layout>
        <c:manualLayout>
          <c:layoutTarget val="inner"/>
          <c:xMode val="edge"/>
          <c:yMode val="edge"/>
          <c:x val="0.32079590592786977"/>
          <c:y val="0.17819089875250949"/>
          <c:w val="0.37093421828695194"/>
          <c:h val="0.72204953739879696"/>
        </c:manualLayout>
      </c:layout>
      <c:pieChart>
        <c:varyColors val="1"/>
        <c:ser>
          <c:idx val="0"/>
          <c:order val="0"/>
          <c:dPt>
            <c:idx val="0"/>
            <c:bubble3D val="0"/>
            <c:explosion val="21"/>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C4DE-4002-8F61-EB3DD8A08A74}"/>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C4DE-4002-8F61-EB3DD8A08A74}"/>
              </c:ext>
            </c:extLst>
          </c:dPt>
          <c:dLbls>
            <c:dLbl>
              <c:idx val="0"/>
              <c:layout>
                <c:manualLayout>
                  <c:x val="2.9748828438099232E-2"/>
                  <c:y val="-0.13663774649185303"/>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4DE-4002-8F61-EB3DD8A08A74}"/>
                </c:ext>
              </c:extLst>
            </c:dLbl>
            <c:dLbl>
              <c:idx val="1"/>
              <c:layout>
                <c:manualLayout>
                  <c:x val="-3.7901926115490696E-2"/>
                  <c:y val="0.15646652932943461"/>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4DE-4002-8F61-EB3DD8A08A7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グラフ作成用!$A$27:$B$27</c:f>
              <c:strCache>
                <c:ptCount val="2"/>
                <c:pt idx="0">
                  <c:v>有</c:v>
                </c:pt>
                <c:pt idx="1">
                  <c:v>無</c:v>
                </c:pt>
              </c:strCache>
            </c:strRef>
          </c:cat>
          <c:val>
            <c:numRef>
              <c:f>グラフ作成用!$A$28:$B$28</c:f>
              <c:numCache>
                <c:formatCode>General</c:formatCode>
                <c:ptCount val="2"/>
                <c:pt idx="0">
                  <c:v>32</c:v>
                </c:pt>
                <c:pt idx="1">
                  <c:v>11</c:v>
                </c:pt>
              </c:numCache>
            </c:numRef>
          </c:val>
          <c:extLst>
            <c:ext xmlns:c16="http://schemas.microsoft.com/office/drawing/2014/chart" uri="{C3380CC4-5D6E-409C-BE32-E72D297353CC}">
              <c16:uniqueId val="{00000004-C4DE-4002-8F61-EB3DD8A08A7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100" b="1" dirty="0" smtClean="0">
                <a:latin typeface="BIZ UDPゴシック" panose="020B0400000000000000" pitchFamily="50" charset="-128"/>
                <a:ea typeface="BIZ UDPゴシック" panose="020B0400000000000000" pitchFamily="50" charset="-128"/>
              </a:rPr>
              <a:t>利用者向け</a:t>
            </a:r>
            <a:r>
              <a:rPr lang="ja-JP" altLang="en-US" sz="1100" b="1" dirty="0">
                <a:latin typeface="BIZ UDPゴシック" panose="020B0400000000000000" pitchFamily="50" charset="-128"/>
                <a:ea typeface="BIZ UDPゴシック" panose="020B0400000000000000" pitchFamily="50" charset="-128"/>
              </a:rPr>
              <a:t>の取組（複数回答）</a:t>
            </a:r>
          </a:p>
        </c:rich>
      </c:tx>
      <c:layout>
        <c:manualLayout>
          <c:xMode val="edge"/>
          <c:yMode val="edge"/>
          <c:x val="1.3459114659272194E-2"/>
          <c:y val="4.004041875341880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47425768457661499"/>
          <c:y val="0.12879668032349717"/>
          <c:w val="0.48555531809554042"/>
          <c:h val="0.79779588529523504"/>
        </c:manualLayout>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調査票２!$L$8:$S$8</c:f>
              <c:strCache>
                <c:ptCount val="7"/>
                <c:pt idx="0">
                  <c:v>A．面談時等に施設利用者へ地域生活に関する情報を提供している。（ビデオやパンフレットを用いて）</c:v>
                </c:pt>
                <c:pt idx="1">
                  <c:v>B．ピアカウンセラー等を活用して、情報提供や相談を実施している。</c:v>
                </c:pt>
                <c:pt idx="2">
                  <c:v>C．セルフプランの方に計画相談への利用を働きかけている。</c:v>
                </c:pt>
                <c:pt idx="3">
                  <c:v>D．利用者の地域移行への意向を確認し、相談支援事業者につないでいる。</c:v>
                </c:pt>
                <c:pt idx="4">
                  <c:v>E．地域移行時のサービス利用や事業者の調整をしている。</c:v>
                </c:pt>
                <c:pt idx="5">
                  <c:v>F．その他</c:v>
                </c:pt>
                <c:pt idx="6">
                  <c:v>G．取組みは行っていない。</c:v>
                </c:pt>
              </c:strCache>
            </c:strRef>
          </c:cat>
          <c:val>
            <c:numRef>
              <c:f>調査票２!$L$9:$S$9</c:f>
              <c:numCache>
                <c:formatCode>General</c:formatCode>
                <c:ptCount val="7"/>
                <c:pt idx="0">
                  <c:v>2</c:v>
                </c:pt>
                <c:pt idx="1">
                  <c:v>2</c:v>
                </c:pt>
                <c:pt idx="2">
                  <c:v>7</c:v>
                </c:pt>
                <c:pt idx="3">
                  <c:v>9</c:v>
                </c:pt>
                <c:pt idx="4">
                  <c:v>10</c:v>
                </c:pt>
                <c:pt idx="5">
                  <c:v>12</c:v>
                </c:pt>
                <c:pt idx="6">
                  <c:v>9</c:v>
                </c:pt>
              </c:numCache>
            </c:numRef>
          </c:val>
          <c:extLst>
            <c:ext xmlns:c16="http://schemas.microsoft.com/office/drawing/2014/chart" uri="{C3380CC4-5D6E-409C-BE32-E72D297353CC}">
              <c16:uniqueId val="{00000000-E213-4491-BC85-9E33A79A270D}"/>
            </c:ext>
          </c:extLst>
        </c:ser>
        <c:dLbls>
          <c:showLegendKey val="0"/>
          <c:showVal val="0"/>
          <c:showCatName val="0"/>
          <c:showSerName val="0"/>
          <c:showPercent val="0"/>
          <c:showBubbleSize val="0"/>
        </c:dLbls>
        <c:gapWidth val="182"/>
        <c:axId val="1600037296"/>
        <c:axId val="1600040624"/>
      </c:barChart>
      <c:catAx>
        <c:axId val="160003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1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00040624"/>
        <c:crosses val="autoZero"/>
        <c:auto val="1"/>
        <c:lblAlgn val="ctr"/>
        <c:lblOffset val="100"/>
        <c:noMultiLvlLbl val="0"/>
      </c:catAx>
      <c:valAx>
        <c:axId val="160004062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00037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ja-JP" altLang="en-US" sz="1100" b="1" dirty="0">
                <a:latin typeface="BIZ UDPゴシック" panose="020B0400000000000000" pitchFamily="50" charset="-128"/>
                <a:ea typeface="BIZ UDPゴシック" panose="020B0400000000000000" pitchFamily="50" charset="-128"/>
              </a:rPr>
              <a:t>家族理解のための取組（複数回答）</a:t>
            </a:r>
          </a:p>
        </c:rich>
      </c:tx>
      <c:layout>
        <c:manualLayout>
          <c:xMode val="edge"/>
          <c:yMode val="edge"/>
          <c:x val="7.9951540920024343E-3"/>
          <c:y val="3.1651681962902731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4974328520183568"/>
          <c:y val="0.20019688841535979"/>
          <c:w val="0.46169774614284198"/>
          <c:h val="0.71276098618665773"/>
        </c:manualLayout>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調査票２!$U$8:$Y$8</c:f>
              <c:strCache>
                <c:ptCount val="4"/>
                <c:pt idx="0">
                  <c:v>A．家族会等において、地域移行に関する支援内容や社会資源の活用を説明している。</c:v>
                </c:pt>
                <c:pt idx="1">
                  <c:v>B．セルフプランから計画相談の利用について、働きかけている。</c:v>
                </c:pt>
                <c:pt idx="2">
                  <c:v>C．その他</c:v>
                </c:pt>
                <c:pt idx="3">
                  <c:v>D．取組みは行っていない。</c:v>
                </c:pt>
              </c:strCache>
            </c:strRef>
          </c:cat>
          <c:val>
            <c:numRef>
              <c:f>調査票２!$U$9:$Y$9</c:f>
              <c:numCache>
                <c:formatCode>General</c:formatCode>
                <c:ptCount val="4"/>
                <c:pt idx="0">
                  <c:v>3</c:v>
                </c:pt>
                <c:pt idx="1">
                  <c:v>8</c:v>
                </c:pt>
                <c:pt idx="2">
                  <c:v>7</c:v>
                </c:pt>
                <c:pt idx="3">
                  <c:v>19</c:v>
                </c:pt>
              </c:numCache>
            </c:numRef>
          </c:val>
          <c:extLst>
            <c:ext xmlns:c16="http://schemas.microsoft.com/office/drawing/2014/chart" uri="{C3380CC4-5D6E-409C-BE32-E72D297353CC}">
              <c16:uniqueId val="{00000000-F85C-47B9-97FF-60DEEBC27B33}"/>
            </c:ext>
          </c:extLst>
        </c:ser>
        <c:dLbls>
          <c:showLegendKey val="0"/>
          <c:showVal val="0"/>
          <c:showCatName val="0"/>
          <c:showSerName val="0"/>
          <c:showPercent val="0"/>
          <c:showBubbleSize val="0"/>
        </c:dLbls>
        <c:gapWidth val="182"/>
        <c:axId val="1591921824"/>
        <c:axId val="1591906848"/>
      </c:barChart>
      <c:catAx>
        <c:axId val="1591921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91906848"/>
        <c:crosses val="autoZero"/>
        <c:auto val="1"/>
        <c:lblAlgn val="ctr"/>
        <c:lblOffset val="100"/>
        <c:noMultiLvlLbl val="0"/>
      </c:catAx>
      <c:valAx>
        <c:axId val="159190684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91921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100" b="1" dirty="0">
                <a:latin typeface="BIZ UDPゴシック" panose="020B0400000000000000" pitchFamily="50" charset="-128"/>
                <a:ea typeface="BIZ UDPゴシック" panose="020B0400000000000000" pitchFamily="50" charset="-128"/>
              </a:rPr>
              <a:t>相談支援体制の整備（複数回答）</a:t>
            </a:r>
          </a:p>
        </c:rich>
      </c:tx>
      <c:layout>
        <c:manualLayout>
          <c:xMode val="edge"/>
          <c:yMode val="edge"/>
          <c:x val="2.3610459610140959E-2"/>
          <c:y val="4.47715680566025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47764190464552309"/>
          <c:y val="0.18132485062924025"/>
          <c:w val="0.51499124679174724"/>
          <c:h val="0.73659394126698852"/>
        </c:manualLayout>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調査票２!$AJ$8:$AR$8</c:f>
              <c:strCache>
                <c:ptCount val="8"/>
                <c:pt idx="0">
                  <c:v>A．社会資源の情報を蓄積し、関係機関で共有している。</c:v>
                </c:pt>
                <c:pt idx="1">
                  <c:v>B．地域で不足する資源を抽出し、改善・開発に向けて検討している。</c:v>
                </c:pt>
                <c:pt idx="2">
                  <c:v>C．支援者間の連携を図るため、事業者連絡会を定期的に開催している。</c:v>
                </c:pt>
                <c:pt idx="3">
                  <c:v>D．市町村、相談支援事業者等の支援体制を構築している。</c:v>
                </c:pt>
                <c:pt idx="4">
                  <c:v>E．地域のインフォーマル（ボランティア等）な資源を活用し、見守り体制を構築している。</c:v>
                </c:pt>
                <c:pt idx="5">
                  <c:v>F．事例検討等により地域課題を抽出している。</c:v>
                </c:pt>
                <c:pt idx="6">
                  <c:v>G．その他</c:v>
                </c:pt>
                <c:pt idx="7">
                  <c:v>H．体制整備は行っていない。</c:v>
                </c:pt>
              </c:strCache>
            </c:strRef>
          </c:cat>
          <c:val>
            <c:numRef>
              <c:f>調査票２!$AJ$9:$AR$9</c:f>
              <c:numCache>
                <c:formatCode>General</c:formatCode>
                <c:ptCount val="8"/>
                <c:pt idx="0">
                  <c:v>18</c:v>
                </c:pt>
                <c:pt idx="1">
                  <c:v>9</c:v>
                </c:pt>
                <c:pt idx="2">
                  <c:v>8</c:v>
                </c:pt>
                <c:pt idx="3">
                  <c:v>18</c:v>
                </c:pt>
                <c:pt idx="4">
                  <c:v>1</c:v>
                </c:pt>
                <c:pt idx="5">
                  <c:v>9</c:v>
                </c:pt>
                <c:pt idx="6">
                  <c:v>2</c:v>
                </c:pt>
                <c:pt idx="7">
                  <c:v>11</c:v>
                </c:pt>
              </c:numCache>
            </c:numRef>
          </c:val>
          <c:extLst>
            <c:ext xmlns:c16="http://schemas.microsoft.com/office/drawing/2014/chart" uri="{C3380CC4-5D6E-409C-BE32-E72D297353CC}">
              <c16:uniqueId val="{00000000-18BA-4642-BE1D-0583604F1324}"/>
            </c:ext>
          </c:extLst>
        </c:ser>
        <c:dLbls>
          <c:showLegendKey val="0"/>
          <c:showVal val="0"/>
          <c:showCatName val="0"/>
          <c:showSerName val="0"/>
          <c:showPercent val="0"/>
          <c:showBubbleSize val="0"/>
        </c:dLbls>
        <c:gapWidth val="182"/>
        <c:axId val="1591916416"/>
        <c:axId val="1591918496"/>
      </c:barChart>
      <c:catAx>
        <c:axId val="1591916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3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91918496"/>
        <c:crosses val="autoZero"/>
        <c:auto val="1"/>
        <c:lblAlgn val="ctr"/>
        <c:lblOffset val="100"/>
        <c:noMultiLvlLbl val="0"/>
      </c:catAx>
      <c:valAx>
        <c:axId val="159191849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9191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100" b="1" dirty="0">
                <a:latin typeface="BIZ UDPゴシック" panose="020B0400000000000000" pitchFamily="50" charset="-128"/>
                <a:ea typeface="BIZ UDPゴシック" panose="020B0400000000000000" pitchFamily="50" charset="-128"/>
              </a:rPr>
              <a:t>入所施設向けの取組（複数回答）</a:t>
            </a:r>
          </a:p>
        </c:rich>
      </c:tx>
      <c:layout>
        <c:manualLayout>
          <c:xMode val="edge"/>
          <c:yMode val="edge"/>
          <c:x val="2.2295548692034964E-3"/>
          <c:y val="3.56405790724132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48689948771137276"/>
          <c:y val="0.2017256775498589"/>
          <c:w val="0.502503451345931"/>
          <c:h val="0.71986504849083199"/>
        </c:manualLayout>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調査票２!$AA$8:$AH$8</c:f>
              <c:strCache>
                <c:ptCount val="7"/>
                <c:pt idx="0">
                  <c:v>A．理解促進のための研修会や、サービス制度の説明会を開催し、意識醸成を図っている。</c:v>
                </c:pt>
                <c:pt idx="1">
                  <c:v>B．地域における障がい福祉サービス事業所や地域状況について、情報提供している。</c:v>
                </c:pt>
                <c:pt idx="2">
                  <c:v>C．地域移行に関するマニュアルや指針等を作成し、提供している。</c:v>
                </c:pt>
                <c:pt idx="3">
                  <c:v>D．困難事例に対する専門的助言、個別支援計画の作成支援をしている。</c:v>
                </c:pt>
                <c:pt idx="4">
                  <c:v>E．グループホーム等の見学や宿泊体験の場の提供について、働きかけている。</c:v>
                </c:pt>
                <c:pt idx="5">
                  <c:v>F．その他</c:v>
                </c:pt>
                <c:pt idx="6">
                  <c:v>G．取組みは行っていない。</c:v>
                </c:pt>
              </c:strCache>
            </c:strRef>
          </c:cat>
          <c:val>
            <c:numRef>
              <c:f>調査票２!$AA$9:$AH$9</c:f>
              <c:numCache>
                <c:formatCode>General</c:formatCode>
                <c:ptCount val="7"/>
                <c:pt idx="0">
                  <c:v>5</c:v>
                </c:pt>
                <c:pt idx="1">
                  <c:v>6</c:v>
                </c:pt>
                <c:pt idx="2">
                  <c:v>0</c:v>
                </c:pt>
                <c:pt idx="3">
                  <c:v>0</c:v>
                </c:pt>
                <c:pt idx="4">
                  <c:v>3</c:v>
                </c:pt>
                <c:pt idx="5">
                  <c:v>6</c:v>
                </c:pt>
                <c:pt idx="6">
                  <c:v>23</c:v>
                </c:pt>
              </c:numCache>
            </c:numRef>
          </c:val>
          <c:extLst>
            <c:ext xmlns:c16="http://schemas.microsoft.com/office/drawing/2014/chart" uri="{C3380CC4-5D6E-409C-BE32-E72D297353CC}">
              <c16:uniqueId val="{00000000-16DF-441F-8BB7-F947D63CB738}"/>
            </c:ext>
          </c:extLst>
        </c:ser>
        <c:dLbls>
          <c:showLegendKey val="0"/>
          <c:showVal val="0"/>
          <c:showCatName val="0"/>
          <c:showSerName val="0"/>
          <c:showPercent val="0"/>
          <c:showBubbleSize val="0"/>
        </c:dLbls>
        <c:gapWidth val="182"/>
        <c:axId val="1597528816"/>
        <c:axId val="1597526736"/>
      </c:barChart>
      <c:catAx>
        <c:axId val="159752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97526736"/>
        <c:crosses val="autoZero"/>
        <c:auto val="1"/>
        <c:lblAlgn val="ctr"/>
        <c:lblOffset val="100"/>
        <c:noMultiLvlLbl val="0"/>
      </c:catAx>
      <c:valAx>
        <c:axId val="159752673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97528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pivotSource>
    <c:name>[【修正】00_（20220826現在）【とりまとめ】地域移行に関する調査 ①部会設置状況②取組状況（回答様式）.xlsx]Sheet1!ピボットテーブル6</c:name>
    <c:fmtId val="-1"/>
  </c:pivotSource>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ja-JP" sz="1050" dirty="0"/>
              <a:t>サービス等利用</a:t>
            </a:r>
            <a:r>
              <a:rPr lang="ja-JP" sz="1050" dirty="0" smtClean="0"/>
              <a:t>計画への</a:t>
            </a:r>
            <a:endParaRPr lang="en-US" altLang="ja-JP" sz="1050" dirty="0" smtClean="0"/>
          </a:p>
          <a:p>
            <a:pPr>
              <a:defRPr/>
            </a:pPr>
            <a:r>
              <a:rPr lang="ja-JP" sz="1050" dirty="0" smtClean="0"/>
              <a:t>地域</a:t>
            </a:r>
            <a:r>
              <a:rPr lang="ja-JP" sz="1050" dirty="0"/>
              <a:t>移行の記載</a:t>
            </a:r>
          </a:p>
        </c:rich>
      </c:tx>
      <c:layout>
        <c:manualLayout>
          <c:xMode val="edge"/>
          <c:yMode val="edge"/>
          <c:x val="1.7996866561311782E-2"/>
          <c:y val="3.1256178955740004E-2"/>
        </c:manualLayout>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ja-JP"/>
        </a:p>
      </c:txPr>
    </c:title>
    <c:autoTitleDeleted val="0"/>
    <c:pivotFmts>
      <c:pivotFmt>
        <c:idx val="0"/>
      </c:pivotFmt>
      <c:pivotFmt>
        <c:idx val="1"/>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marker>
          <c:symbol val="none"/>
        </c:marker>
      </c:pivotFmt>
      <c:pivotFmt>
        <c:idx val="2"/>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Lst>
        </c:dLbl>
      </c:pivotFmt>
      <c:pivotFmt>
        <c:idx val="3"/>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Lst>
        </c:dLbl>
      </c:pivotFmt>
      <c:pivotFmt>
        <c:idx val="4"/>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5916258737691277"/>
          <c:y val="0.1311586338411245"/>
          <c:w val="0.63462251359826227"/>
          <c:h val="0.81990513517907437"/>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100" b="1" dirty="0">
                <a:latin typeface="BIZ UDPゴシック" panose="020B0400000000000000" pitchFamily="50" charset="-128"/>
                <a:ea typeface="BIZ UDPゴシック" panose="020B0400000000000000" pitchFamily="50" charset="-128"/>
              </a:rPr>
              <a:t>入所施設からの地域移行への</a:t>
            </a:r>
            <a:r>
              <a:rPr lang="ja-JP" altLang="en-US" sz="1100" b="1" dirty="0" smtClean="0">
                <a:latin typeface="BIZ UDPゴシック" panose="020B0400000000000000" pitchFamily="50" charset="-128"/>
                <a:ea typeface="BIZ UDPゴシック" panose="020B0400000000000000" pitchFamily="50" charset="-128"/>
              </a:rPr>
              <a:t>課題（複数回答）</a:t>
            </a:r>
            <a:endParaRPr lang="ja-JP" altLang="en-US" sz="1100" b="1" dirty="0">
              <a:latin typeface="BIZ UDPゴシック" panose="020B0400000000000000" pitchFamily="50" charset="-128"/>
              <a:ea typeface="BIZ UDPゴシック" panose="020B0400000000000000" pitchFamily="50" charset="-128"/>
            </a:endParaRPr>
          </a:p>
        </c:rich>
      </c:tx>
      <c:layout>
        <c:manualLayout>
          <c:xMode val="edge"/>
          <c:yMode val="edge"/>
          <c:x val="2.3004254390260465E-2"/>
          <c:y val="7.88144088101851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調査票２!$AT$8:$BC$8</c:f>
              <c:strCache>
                <c:ptCount val="10"/>
                <c:pt idx="0">
                  <c:v>A．専門的な人材がいない。</c:v>
                </c:pt>
                <c:pt idx="1">
                  <c:v>B．地域移行を進めるためのノウハウがない。</c:v>
                </c:pt>
                <c:pt idx="2">
                  <c:v>C．入所施設職員の地域生活移行への理解が得られない。</c:v>
                </c:pt>
                <c:pt idx="3">
                  <c:v>D．保護者の地域生活移行への理解が得られない。</c:v>
                </c:pt>
                <c:pt idx="4">
                  <c:v>E．地域の資源が不足しており、受入が困難。</c:v>
                </c:pt>
                <c:pt idx="5">
                  <c:v>F．地域資源や支援者等のネットワークが構築されていない。</c:v>
                </c:pt>
                <c:pt idx="6">
                  <c:v>G．地域課題の解決に向けた手法が分からない。</c:v>
                </c:pt>
                <c:pt idx="7">
                  <c:v>H．指定一般相談支援事業所が少ない。</c:v>
                </c:pt>
                <c:pt idx="8">
                  <c:v>I．地域移行支援にかかる経済的・身体的な負担が大きい（遠隔地との調整。移動等）</c:v>
                </c:pt>
                <c:pt idx="9">
                  <c:v>J．その他</c:v>
                </c:pt>
              </c:strCache>
            </c:strRef>
          </c:cat>
          <c:val>
            <c:numRef>
              <c:f>調査票２!$AT$9:$BC$9</c:f>
              <c:numCache>
                <c:formatCode>General</c:formatCode>
                <c:ptCount val="10"/>
                <c:pt idx="0">
                  <c:v>12</c:v>
                </c:pt>
                <c:pt idx="1">
                  <c:v>12</c:v>
                </c:pt>
                <c:pt idx="2">
                  <c:v>2</c:v>
                </c:pt>
                <c:pt idx="3">
                  <c:v>19</c:v>
                </c:pt>
                <c:pt idx="4">
                  <c:v>27</c:v>
                </c:pt>
                <c:pt idx="5">
                  <c:v>8</c:v>
                </c:pt>
                <c:pt idx="6">
                  <c:v>7</c:v>
                </c:pt>
                <c:pt idx="7">
                  <c:v>10</c:v>
                </c:pt>
                <c:pt idx="8">
                  <c:v>15</c:v>
                </c:pt>
                <c:pt idx="9">
                  <c:v>5</c:v>
                </c:pt>
              </c:numCache>
            </c:numRef>
          </c:val>
          <c:extLst>
            <c:ext xmlns:c16="http://schemas.microsoft.com/office/drawing/2014/chart" uri="{C3380CC4-5D6E-409C-BE32-E72D297353CC}">
              <c16:uniqueId val="{00000000-6D14-4B77-9A51-E58EDAF619BF}"/>
            </c:ext>
          </c:extLst>
        </c:ser>
        <c:dLbls>
          <c:showLegendKey val="0"/>
          <c:showVal val="0"/>
          <c:showCatName val="0"/>
          <c:showSerName val="0"/>
          <c:showPercent val="0"/>
          <c:showBubbleSize val="0"/>
        </c:dLbls>
        <c:gapWidth val="182"/>
        <c:axId val="1598425056"/>
        <c:axId val="1598429216"/>
      </c:barChart>
      <c:catAx>
        <c:axId val="15984250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98429216"/>
        <c:crosses val="autoZero"/>
        <c:auto val="1"/>
        <c:lblAlgn val="ctr"/>
        <c:lblOffset val="100"/>
        <c:noMultiLvlLbl val="0"/>
      </c:catAx>
      <c:valAx>
        <c:axId val="1598429216"/>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98425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0.63264</cdr:x>
      <cdr:y>0.05475</cdr:y>
    </cdr:from>
    <cdr:to>
      <cdr:x>0.87756</cdr:x>
      <cdr:y>0.17424</cdr:y>
    </cdr:to>
    <cdr:sp macro="" textlink="">
      <cdr:nvSpPr>
        <cdr:cNvPr id="2" name="テキスト ボックス 1"/>
        <cdr:cNvSpPr txBox="1"/>
      </cdr:nvSpPr>
      <cdr:spPr>
        <a:xfrm xmlns:a="http://schemas.openxmlformats.org/drawingml/2006/main">
          <a:off x="2232204" y="149534"/>
          <a:ext cx="864181" cy="3263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0.12854</cdr:x>
      <cdr:y>0.55509</cdr:y>
    </cdr:from>
    <cdr:to>
      <cdr:x>1</cdr:x>
      <cdr:y>0.71212</cdr:y>
    </cdr:to>
    <cdr:sp macro="" textlink="">
      <cdr:nvSpPr>
        <cdr:cNvPr id="2" name="角丸四角形 1"/>
        <cdr:cNvSpPr/>
      </cdr:nvSpPr>
      <cdr:spPr>
        <a:xfrm xmlns:a="http://schemas.openxmlformats.org/drawingml/2006/main">
          <a:off x="1147094" y="1527273"/>
          <a:ext cx="7776864" cy="432048"/>
        </a:xfrm>
        <a:prstGeom xmlns:a="http://schemas.openxmlformats.org/drawingml/2006/main" prst="roundRect">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3.xml><?xml version="1.0" encoding="utf-8"?>
<c:userShapes xmlns:c="http://schemas.openxmlformats.org/drawingml/2006/chart">
  <cdr:relSizeAnchor xmlns:cdr="http://schemas.openxmlformats.org/drawingml/2006/chartDrawing">
    <cdr:from>
      <cdr:x>0.51896</cdr:x>
      <cdr:y>0.0636</cdr:y>
    </cdr:from>
    <cdr:to>
      <cdr:x>1</cdr:x>
      <cdr:y>0.16336</cdr:y>
    </cdr:to>
    <cdr:sp macro="" textlink="">
      <cdr:nvSpPr>
        <cdr:cNvPr id="2" name="テキスト ボックス 1"/>
        <cdr:cNvSpPr txBox="1"/>
      </cdr:nvSpPr>
      <cdr:spPr>
        <a:xfrm xmlns:a="http://schemas.openxmlformats.org/drawingml/2006/main">
          <a:off x="1406694" y="172243"/>
          <a:ext cx="1303895" cy="270189"/>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050" dirty="0" smtClean="0">
              <a:latin typeface="HG丸ｺﾞｼｯｸM-PRO" panose="020F0600000000000000" pitchFamily="50" charset="-128"/>
              <a:ea typeface="HG丸ｺﾞｼｯｸM-PRO" panose="020F0600000000000000" pitchFamily="50" charset="-128"/>
            </a:rPr>
            <a:t>（</a:t>
          </a:r>
          <a:r>
            <a:rPr lang="en-US" altLang="ja-JP" sz="1050" dirty="0" smtClean="0">
              <a:latin typeface="HG丸ｺﾞｼｯｸM-PRO" panose="020F0600000000000000" pitchFamily="50" charset="-128"/>
              <a:ea typeface="HG丸ｺﾞｼｯｸM-PRO" panose="020F0600000000000000" pitchFamily="50" charset="-128"/>
            </a:rPr>
            <a:t>N</a:t>
          </a:r>
          <a:r>
            <a:rPr lang="ja-JP" altLang="en-US" sz="1050" dirty="0" smtClean="0">
              <a:latin typeface="HG丸ｺﾞｼｯｸM-PRO" panose="020F0600000000000000" pitchFamily="50" charset="-128"/>
              <a:ea typeface="HG丸ｺﾞｼｯｸM-PRO" panose="020F0600000000000000" pitchFamily="50" charset="-128"/>
            </a:rPr>
            <a:t>＝</a:t>
          </a:r>
          <a:r>
            <a:rPr lang="en-US" altLang="ja-JP" sz="1050" dirty="0" smtClean="0">
              <a:latin typeface="HG丸ｺﾞｼｯｸM-PRO" panose="020F0600000000000000" pitchFamily="50" charset="-128"/>
              <a:ea typeface="HG丸ｺﾞｼｯｸM-PRO" panose="020F0600000000000000" pitchFamily="50" charset="-128"/>
            </a:rPr>
            <a:t>2965</a:t>
          </a:r>
          <a:r>
            <a:rPr lang="ja-JP" altLang="en-US" sz="1050" dirty="0" smtClean="0">
              <a:latin typeface="HG丸ｺﾞｼｯｸM-PRO" panose="020F0600000000000000" pitchFamily="50" charset="-128"/>
              <a:ea typeface="HG丸ｺﾞｼｯｸM-PRO" panose="020F0600000000000000" pitchFamily="50" charset="-128"/>
            </a:rPr>
            <a:t>）</a:t>
          </a:r>
          <a:endParaRPr lang="ja-JP" altLang="en-US" sz="1050" dirty="0">
            <a:latin typeface="HG丸ｺﾞｼｯｸM-PRO" panose="020F0600000000000000" pitchFamily="50" charset="-128"/>
            <a:ea typeface="HG丸ｺﾞｼｯｸM-PRO" panose="020F0600000000000000"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0.6547</cdr:x>
      <cdr:y>0.09298</cdr:y>
    </cdr:from>
    <cdr:to>
      <cdr:x>0.95612</cdr:x>
      <cdr:y>0.21048</cdr:y>
    </cdr:to>
    <cdr:sp macro="" textlink="">
      <cdr:nvSpPr>
        <cdr:cNvPr id="2" name="テキスト ボックス 1"/>
        <cdr:cNvSpPr txBox="1"/>
      </cdr:nvSpPr>
      <cdr:spPr>
        <a:xfrm xmlns:a="http://schemas.openxmlformats.org/drawingml/2006/main">
          <a:off x="1877045" y="258260"/>
          <a:ext cx="864174" cy="326332"/>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100" dirty="0" smtClean="0"/>
            <a:t>（</a:t>
          </a:r>
          <a:r>
            <a:rPr lang="en-US" altLang="ja-JP" sz="1100" dirty="0" smtClean="0"/>
            <a:t>N=102</a:t>
          </a:r>
          <a:r>
            <a:rPr lang="ja-JP" altLang="en-US" sz="1100" dirty="0" smtClean="0"/>
            <a:t>）</a:t>
          </a:r>
          <a:endParaRPr lang="ja-JP" alt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0.08876</cdr:x>
      <cdr:y>0.82714</cdr:y>
    </cdr:from>
    <cdr:to>
      <cdr:x>0.62071</cdr:x>
      <cdr:y>0.92312</cdr:y>
    </cdr:to>
    <cdr:sp macro="" textlink="">
      <cdr:nvSpPr>
        <cdr:cNvPr id="2" name="テキスト ボックス 1"/>
        <cdr:cNvSpPr txBox="1"/>
      </cdr:nvSpPr>
      <cdr:spPr>
        <a:xfrm xmlns:a="http://schemas.openxmlformats.org/drawingml/2006/main">
          <a:off x="536050" y="1749028"/>
          <a:ext cx="3212757" cy="2029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0.55219</cdr:x>
      <cdr:y>0.89818</cdr:y>
    </cdr:from>
    <cdr:to>
      <cdr:x>1</cdr:x>
      <cdr:y>1</cdr:y>
    </cdr:to>
    <cdr:sp macro="" textlink="">
      <cdr:nvSpPr>
        <cdr:cNvPr id="3" name="テキスト ボックス 2"/>
        <cdr:cNvSpPr txBox="1"/>
      </cdr:nvSpPr>
      <cdr:spPr>
        <a:xfrm xmlns:a="http://schemas.openxmlformats.org/drawingml/2006/main">
          <a:off x="2435731" y="2067592"/>
          <a:ext cx="1975308" cy="2343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dirty="0" smtClean="0"/>
            <a:t>大阪市・堺市含む府内全域（</a:t>
          </a:r>
          <a:r>
            <a:rPr lang="en-US" altLang="ja-JP" sz="1100" dirty="0" smtClean="0"/>
            <a:t>n=4,661)</a:t>
          </a:r>
          <a:endParaRPr lang="ja-JP" altLang="en-US" sz="1100" dirty="0"/>
        </a:p>
      </cdr:txBody>
    </cdr:sp>
  </cdr:relSizeAnchor>
  <cdr:relSizeAnchor xmlns:cdr="http://schemas.openxmlformats.org/drawingml/2006/chartDrawing">
    <cdr:from>
      <cdr:x>0.64204</cdr:x>
      <cdr:y>0.88578</cdr:y>
    </cdr:from>
    <cdr:to>
      <cdr:x>0.98962</cdr:x>
      <cdr:y>1</cdr:y>
    </cdr:to>
    <cdr:sp macro="" textlink="">
      <cdr:nvSpPr>
        <cdr:cNvPr id="4" name="テキスト ボックス 1"/>
        <cdr:cNvSpPr txBox="1"/>
      </cdr:nvSpPr>
      <cdr:spPr>
        <a:xfrm xmlns:a="http://schemas.openxmlformats.org/drawingml/2006/main">
          <a:off x="3877614" y="1921570"/>
          <a:ext cx="2099215" cy="2477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ja-JP" alt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B9E682C1-CA4B-4765-92FE-15FA00896F66}" type="datetimeFigureOut">
              <a:rPr kumimoji="1" lang="ja-JP" altLang="en-US" smtClean="0"/>
              <a:t>2022/12/16</a:t>
            </a:fld>
            <a:endParaRPr kumimoji="1" lang="ja-JP" altLang="en-US"/>
          </a:p>
        </p:txBody>
      </p:sp>
      <p:sp>
        <p:nvSpPr>
          <p:cNvPr id="4" name="スライド イメージ プレースホルダー 3"/>
          <p:cNvSpPr>
            <a:spLocks noGrp="1" noRot="1" noChangeAspect="1"/>
          </p:cNvSpPr>
          <p:nvPr>
            <p:ph type="sldImg" idx="2"/>
          </p:nvPr>
        </p:nvSpPr>
        <p:spPr>
          <a:xfrm>
            <a:off x="563563" y="1243013"/>
            <a:ext cx="56800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4CB87CDD-7381-4311-9DA0-25F7BE68B715}" type="slidenum">
              <a:rPr kumimoji="1" lang="ja-JP" altLang="en-US" smtClean="0"/>
              <a:t>‹#›</a:t>
            </a:fld>
            <a:endParaRPr kumimoji="1" lang="ja-JP" altLang="en-US"/>
          </a:p>
        </p:txBody>
      </p:sp>
    </p:spTree>
    <p:extLst>
      <p:ext uri="{BB962C8B-B14F-4D97-AF65-F5344CB8AC3E}">
        <p14:creationId xmlns:p14="http://schemas.microsoft.com/office/powerpoint/2010/main" val="14125188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78222"/>
            <a:ext cx="9144000"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781306"/>
            <a:ext cx="9144000"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788EE88-D45D-48EE-9821-BD432B51FE97}" type="datetime1">
              <a:rPr kumimoji="1" lang="ja-JP" altLang="en-US" smtClean="0"/>
              <a:t>2022/12/16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AA0CB3-FBDA-4FDF-8A68-02BE07DD261E}" type="slidenum">
              <a:rPr kumimoji="1" lang="ja-JP" altLang="en-US" smtClean="0"/>
              <a:t>‹#›</a:t>
            </a:fld>
            <a:endParaRPr kumimoji="1" lang="ja-JP" altLang="en-US"/>
          </a:p>
        </p:txBody>
      </p:sp>
    </p:spTree>
    <p:extLst>
      <p:ext uri="{BB962C8B-B14F-4D97-AF65-F5344CB8AC3E}">
        <p14:creationId xmlns:p14="http://schemas.microsoft.com/office/powerpoint/2010/main" val="2503096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4624D8-609F-422D-9AF3-890002C116ED}" type="datetime1">
              <a:rPr kumimoji="1" lang="ja-JP" altLang="en-US" smtClean="0"/>
              <a:t>2022/12/16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AA0CB3-FBDA-4FDF-8A68-02BE07DD261E}" type="slidenum">
              <a:rPr kumimoji="1" lang="ja-JP" altLang="en-US" smtClean="0"/>
              <a:t>‹#›</a:t>
            </a:fld>
            <a:endParaRPr kumimoji="1" lang="ja-JP" altLang="en-US"/>
          </a:p>
        </p:txBody>
      </p:sp>
    </p:spTree>
    <p:extLst>
      <p:ext uri="{BB962C8B-B14F-4D97-AF65-F5344CB8AC3E}">
        <p14:creationId xmlns:p14="http://schemas.microsoft.com/office/powerpoint/2010/main" val="1341876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83297"/>
            <a:ext cx="2628900"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83297"/>
            <a:ext cx="7734300"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B64FBA6-695D-4CFE-96DF-985C4B1E1BEF}" type="datetime1">
              <a:rPr kumimoji="1" lang="ja-JP" altLang="en-US" smtClean="0"/>
              <a:t>2022/12/16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AA0CB3-FBDA-4FDF-8A68-02BE07DD261E}" type="slidenum">
              <a:rPr kumimoji="1" lang="ja-JP" altLang="en-US" smtClean="0"/>
              <a:t>‹#›</a:t>
            </a:fld>
            <a:endParaRPr kumimoji="1" lang="ja-JP" altLang="en-US"/>
          </a:p>
        </p:txBody>
      </p:sp>
    </p:spTree>
    <p:extLst>
      <p:ext uri="{BB962C8B-B14F-4D97-AF65-F5344CB8AC3E}">
        <p14:creationId xmlns:p14="http://schemas.microsoft.com/office/powerpoint/2010/main" val="854223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FAB369-27DB-45DE-BE78-7346572D946C}" type="datetime1">
              <a:rPr kumimoji="1" lang="ja-JP" altLang="en-US" smtClean="0"/>
              <a:t>2022/12/16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AA0CB3-FBDA-4FDF-8A68-02BE07DD261E}" type="slidenum">
              <a:rPr kumimoji="1" lang="ja-JP" altLang="en-US" smtClean="0"/>
              <a:t>‹#›</a:t>
            </a:fld>
            <a:endParaRPr kumimoji="1" lang="ja-JP" altLang="en-US"/>
          </a:p>
        </p:txBody>
      </p:sp>
    </p:spTree>
    <p:extLst>
      <p:ext uri="{BB962C8B-B14F-4D97-AF65-F5344CB8AC3E}">
        <p14:creationId xmlns:p14="http://schemas.microsoft.com/office/powerpoint/2010/main" val="1154627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94830"/>
            <a:ext cx="10515600"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817875"/>
            <a:ext cx="10515600" cy="157484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3C72B22-4B2F-4C00-AF6E-9CFB900DC201}" type="datetime1">
              <a:rPr kumimoji="1" lang="ja-JP" altLang="en-US" smtClean="0"/>
              <a:t>2022/12/16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AA0CB3-FBDA-4FDF-8A68-02BE07DD261E}" type="slidenum">
              <a:rPr kumimoji="1" lang="ja-JP" altLang="en-US" smtClean="0"/>
              <a:t>‹#›</a:t>
            </a:fld>
            <a:endParaRPr kumimoji="1" lang="ja-JP" altLang="en-US"/>
          </a:p>
        </p:txBody>
      </p:sp>
    </p:spTree>
    <p:extLst>
      <p:ext uri="{BB962C8B-B14F-4D97-AF65-F5344CB8AC3E}">
        <p14:creationId xmlns:p14="http://schemas.microsoft.com/office/powerpoint/2010/main" val="268002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916484"/>
            <a:ext cx="5181600"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916484"/>
            <a:ext cx="5181600"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25D1ED4-A217-401E-98C1-8029BEFA22FC}" type="datetime1">
              <a:rPr kumimoji="1" lang="ja-JP" altLang="en-US" smtClean="0"/>
              <a:t>2022/12/16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AA0CB3-FBDA-4FDF-8A68-02BE07DD261E}" type="slidenum">
              <a:rPr kumimoji="1" lang="ja-JP" altLang="en-US" smtClean="0"/>
              <a:t>‹#›</a:t>
            </a:fld>
            <a:endParaRPr kumimoji="1" lang="ja-JP" altLang="en-US"/>
          </a:p>
        </p:txBody>
      </p:sp>
    </p:spTree>
    <p:extLst>
      <p:ext uri="{BB962C8B-B14F-4D97-AF65-F5344CB8AC3E}">
        <p14:creationId xmlns:p14="http://schemas.microsoft.com/office/powerpoint/2010/main" val="3215261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83297"/>
            <a:ext cx="10515600"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764832"/>
            <a:ext cx="515778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629749"/>
            <a:ext cx="515778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764832"/>
            <a:ext cx="5183188"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629749"/>
            <a:ext cx="5183188"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9B9632-F21A-4D5C-8997-CFBCA3EFD53A}" type="datetime1">
              <a:rPr kumimoji="1" lang="ja-JP" altLang="en-US" smtClean="0"/>
              <a:t>2022/12/16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AA0CB3-FBDA-4FDF-8A68-02BE07DD261E}" type="slidenum">
              <a:rPr kumimoji="1" lang="ja-JP" altLang="en-US" smtClean="0"/>
              <a:t>‹#›</a:t>
            </a:fld>
            <a:endParaRPr kumimoji="1" lang="ja-JP" altLang="en-US"/>
          </a:p>
        </p:txBody>
      </p:sp>
    </p:spTree>
    <p:extLst>
      <p:ext uri="{BB962C8B-B14F-4D97-AF65-F5344CB8AC3E}">
        <p14:creationId xmlns:p14="http://schemas.microsoft.com/office/powerpoint/2010/main" val="1818967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F276F87-611B-4363-8F4C-2DE16B44EAD2}" type="datetime1">
              <a:rPr kumimoji="1" lang="ja-JP" altLang="en-US" smtClean="0"/>
              <a:t>2022/12/16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AA0CB3-FBDA-4FDF-8A68-02BE07DD261E}" type="slidenum">
              <a:rPr kumimoji="1" lang="ja-JP" altLang="en-US" smtClean="0"/>
              <a:t>‹#›</a:t>
            </a:fld>
            <a:endParaRPr kumimoji="1" lang="ja-JP" altLang="en-US"/>
          </a:p>
        </p:txBody>
      </p:sp>
    </p:spTree>
    <p:extLst>
      <p:ext uri="{BB962C8B-B14F-4D97-AF65-F5344CB8AC3E}">
        <p14:creationId xmlns:p14="http://schemas.microsoft.com/office/powerpoint/2010/main" val="1428273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3F0BE-8A8B-4001-8A74-714418C2B897}" type="datetime1">
              <a:rPr kumimoji="1" lang="ja-JP" altLang="en-US" smtClean="0"/>
              <a:t>2022/12/16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AA0CB3-FBDA-4FDF-8A68-02BE07DD261E}" type="slidenum">
              <a:rPr kumimoji="1" lang="ja-JP" altLang="en-US" smtClean="0"/>
              <a:t>‹#›</a:t>
            </a:fld>
            <a:endParaRPr kumimoji="1" lang="ja-JP" altLang="en-US"/>
          </a:p>
        </p:txBody>
      </p:sp>
    </p:spTree>
    <p:extLst>
      <p:ext uri="{BB962C8B-B14F-4D97-AF65-F5344CB8AC3E}">
        <p14:creationId xmlns:p14="http://schemas.microsoft.com/office/powerpoint/2010/main" val="1274444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9" y="479954"/>
            <a:ext cx="3932237"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1036569"/>
            <a:ext cx="6172200"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9" y="2159794"/>
            <a:ext cx="3932237"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0C00D9B-8951-4856-A112-99FC6B884FD1}" type="datetime1">
              <a:rPr kumimoji="1" lang="ja-JP" altLang="en-US" smtClean="0"/>
              <a:t>2022/12/16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AA0CB3-FBDA-4FDF-8A68-02BE07DD261E}" type="slidenum">
              <a:rPr kumimoji="1" lang="ja-JP" altLang="en-US" smtClean="0"/>
              <a:t>‹#›</a:t>
            </a:fld>
            <a:endParaRPr kumimoji="1" lang="ja-JP" altLang="en-US"/>
          </a:p>
        </p:txBody>
      </p:sp>
    </p:spTree>
    <p:extLst>
      <p:ext uri="{BB962C8B-B14F-4D97-AF65-F5344CB8AC3E}">
        <p14:creationId xmlns:p14="http://schemas.microsoft.com/office/powerpoint/2010/main" val="2526337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9" y="479954"/>
            <a:ext cx="3932237"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1036569"/>
            <a:ext cx="6172200"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9" y="2159794"/>
            <a:ext cx="3932237"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BDE251-EB2A-44DD-919F-3E84E64AA367}" type="datetime1">
              <a:rPr kumimoji="1" lang="ja-JP" altLang="en-US" smtClean="0"/>
              <a:t>2022/12/16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AA0CB3-FBDA-4FDF-8A68-02BE07DD261E}" type="slidenum">
              <a:rPr kumimoji="1" lang="ja-JP" altLang="en-US" smtClean="0"/>
              <a:t>‹#›</a:t>
            </a:fld>
            <a:endParaRPr kumimoji="1" lang="ja-JP" altLang="en-US"/>
          </a:p>
        </p:txBody>
      </p:sp>
    </p:spTree>
    <p:extLst>
      <p:ext uri="{BB962C8B-B14F-4D97-AF65-F5344CB8AC3E}">
        <p14:creationId xmlns:p14="http://schemas.microsoft.com/office/powerpoint/2010/main" val="3888325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83297"/>
            <a:ext cx="10515600"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916484"/>
            <a:ext cx="10515600"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672697"/>
            <a:ext cx="2743200"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9D7FDD6E-157A-462B-844D-F45305897829}" type="datetime1">
              <a:rPr kumimoji="1" lang="ja-JP" altLang="en-US" smtClean="0"/>
              <a:t>2022/12/16</a:t>
            </a:fld>
            <a:endParaRPr kumimoji="1" lang="ja-JP" altLang="en-US"/>
          </a:p>
        </p:txBody>
      </p:sp>
      <p:sp>
        <p:nvSpPr>
          <p:cNvPr id="5" name="Footer Placeholder 4"/>
          <p:cNvSpPr>
            <a:spLocks noGrp="1"/>
          </p:cNvSpPr>
          <p:nvPr>
            <p:ph type="ftr" sz="quarter" idx="3"/>
          </p:nvPr>
        </p:nvSpPr>
        <p:spPr>
          <a:xfrm>
            <a:off x="4038600" y="6672697"/>
            <a:ext cx="4114800"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672697"/>
            <a:ext cx="2743200"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8FAA0CB3-FBDA-4FDF-8A68-02BE07DD261E}" type="slidenum">
              <a:rPr kumimoji="1" lang="ja-JP" altLang="en-US" smtClean="0"/>
              <a:t>‹#›</a:t>
            </a:fld>
            <a:endParaRPr kumimoji="1" lang="ja-JP" altLang="en-US"/>
          </a:p>
        </p:txBody>
      </p:sp>
    </p:spTree>
    <p:extLst>
      <p:ext uri="{BB962C8B-B14F-4D97-AF65-F5344CB8AC3E}">
        <p14:creationId xmlns:p14="http://schemas.microsoft.com/office/powerpoint/2010/main" val="2625398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13.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49943" y="0"/>
            <a:ext cx="11350170" cy="3714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Meiryo UI" panose="020B0604030504040204" pitchFamily="50" charset="-128"/>
                <a:ea typeface="Meiryo UI" panose="020B0604030504040204" pitchFamily="50" charset="-128"/>
              </a:rPr>
              <a:t>令和</a:t>
            </a:r>
            <a:r>
              <a:rPr kumimoji="1" lang="en-US" altLang="ja-JP" b="1" dirty="0" smtClean="0">
                <a:solidFill>
                  <a:schemeClr val="tx1"/>
                </a:solidFill>
                <a:latin typeface="Meiryo UI" panose="020B0604030504040204" pitchFamily="50" charset="-128"/>
                <a:ea typeface="Meiryo UI" panose="020B0604030504040204" pitchFamily="50" charset="-128"/>
              </a:rPr>
              <a:t>4</a:t>
            </a:r>
            <a:r>
              <a:rPr kumimoji="1" lang="ja-JP" altLang="en-US" b="1" dirty="0" smtClean="0">
                <a:solidFill>
                  <a:schemeClr val="tx1"/>
                </a:solidFill>
                <a:latin typeface="Meiryo UI" panose="020B0604030504040204" pitchFamily="50" charset="-128"/>
                <a:ea typeface="Meiryo UI" panose="020B0604030504040204" pitchFamily="50" charset="-128"/>
              </a:rPr>
              <a:t>年度ケアマネジメント推進部会における検討事項（テーマ：市町村</a:t>
            </a:r>
            <a:r>
              <a:rPr kumimoji="1" lang="ja-JP" altLang="en-US" b="1" dirty="0">
                <a:solidFill>
                  <a:schemeClr val="tx1"/>
                </a:solidFill>
                <a:latin typeface="Meiryo UI" panose="020B0604030504040204" pitchFamily="50" charset="-128"/>
                <a:ea typeface="Meiryo UI" panose="020B0604030504040204" pitchFamily="50" charset="-128"/>
              </a:rPr>
              <a:t>における相談支援体制の</a:t>
            </a:r>
            <a:r>
              <a:rPr kumimoji="1" lang="ja-JP" altLang="en-US" b="1" dirty="0" smtClean="0">
                <a:solidFill>
                  <a:schemeClr val="tx1"/>
                </a:solidFill>
                <a:latin typeface="Meiryo UI" panose="020B0604030504040204" pitchFamily="50" charset="-128"/>
                <a:ea typeface="Meiryo UI" panose="020B0604030504040204" pitchFamily="50" charset="-128"/>
              </a:rPr>
              <a:t>再構築について）</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497519" y="625645"/>
            <a:ext cx="11468058" cy="29996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＜育成された人材が地域で活躍できる体制づくり＞</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・ケアマネジメント</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推進部会では</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、今年度、より幅広い観点から議論するため、担任事務を下記のとおり改正（</a:t>
            </a:r>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R4.9.22</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200" kern="100" dirty="0" smtClean="0">
                <a:solidFill>
                  <a:schemeClr val="tx1"/>
                </a:solidFill>
                <a:effectLst/>
                <a:latin typeface="HG丸ｺﾞｼｯｸM-PRO" panose="020F0600000000000000" pitchFamily="50" charset="-128"/>
                <a:ea typeface="HG丸ｺﾞｼｯｸM-PRO" panose="020F0600000000000000" pitchFamily="50" charset="-128"/>
              </a:rPr>
              <a:t>　</a:t>
            </a:r>
            <a:r>
              <a:rPr lang="ja-JP" altLang="ja-JP" sz="1200" kern="100" dirty="0" err="1" smtClean="0">
                <a:solidFill>
                  <a:schemeClr val="tx1"/>
                </a:solidFill>
                <a:effectLst/>
                <a:latin typeface="HG丸ｺﾞｼｯｸM-PRO" panose="020F0600000000000000" pitchFamily="50" charset="-128"/>
                <a:ea typeface="HG丸ｺﾞｼｯｸM-PRO" panose="020F0600000000000000" pitchFamily="50" charset="-128"/>
              </a:rPr>
              <a:t>障</a:t>
            </a:r>
            <a:r>
              <a:rPr lang="ja-JP" altLang="ja-JP" sz="1200" kern="100" dirty="0" err="1">
                <a:solidFill>
                  <a:schemeClr val="tx1"/>
                </a:solidFill>
                <a:effectLst/>
                <a:latin typeface="HG丸ｺﾞｼｯｸM-PRO" panose="020F0600000000000000" pitchFamily="50" charset="-128"/>
                <a:ea typeface="HG丸ｺﾞｼｯｸM-PRO" panose="020F0600000000000000" pitchFamily="50" charset="-128"/>
              </a:rPr>
              <a:t>がい</a:t>
            </a:r>
            <a:r>
              <a:rPr lang="ja-JP" altLang="ja-JP" sz="1200" kern="100" dirty="0">
                <a:solidFill>
                  <a:schemeClr val="tx1"/>
                </a:solidFill>
                <a:effectLst/>
                <a:latin typeface="HG丸ｺﾞｼｯｸM-PRO" panose="020F0600000000000000" pitchFamily="50" charset="-128"/>
                <a:ea typeface="HG丸ｺﾞｼｯｸM-PRO" panose="020F0600000000000000" pitchFamily="50" charset="-128"/>
              </a:rPr>
              <a:t>者の地域生活を支援するための障がい者</a:t>
            </a:r>
            <a:r>
              <a:rPr lang="ja-JP" altLang="ja-JP" sz="1200" u="sng" kern="100" dirty="0" smtClean="0">
                <a:solidFill>
                  <a:schemeClr val="tx1"/>
                </a:solidFill>
                <a:effectLst/>
                <a:latin typeface="HG丸ｺﾞｼｯｸM-PRO" panose="020F0600000000000000" pitchFamily="50" charset="-128"/>
                <a:ea typeface="HG丸ｺﾞｼｯｸM-PRO" panose="020F0600000000000000" pitchFamily="50" charset="-128"/>
              </a:rPr>
              <a:t>ケアマネジメント</a:t>
            </a:r>
            <a:r>
              <a:rPr lang="ja-JP" altLang="en-US" sz="1200" u="sng" kern="100" dirty="0" smtClean="0">
                <a:solidFill>
                  <a:schemeClr val="tx1"/>
                </a:solidFill>
                <a:effectLst/>
                <a:latin typeface="HG丸ｺﾞｼｯｸM-PRO" panose="020F0600000000000000" pitchFamily="50" charset="-128"/>
                <a:ea typeface="HG丸ｺﾞｼｯｸM-PRO" panose="020F0600000000000000" pitchFamily="50" charset="-128"/>
              </a:rPr>
              <a:t>従事者の養成・確保</a:t>
            </a:r>
            <a:r>
              <a:rPr lang="ja-JP" altLang="en-US" sz="1200" kern="100" dirty="0" smtClean="0">
                <a:solidFill>
                  <a:schemeClr val="tx1"/>
                </a:solidFill>
                <a:effectLst/>
                <a:latin typeface="HG丸ｺﾞｼｯｸM-PRO" panose="020F0600000000000000" pitchFamily="50" charset="-128"/>
                <a:ea typeface="HG丸ｺﾞｼｯｸM-PRO" panose="020F0600000000000000" pitchFamily="50" charset="-128"/>
              </a:rPr>
              <a:t>にかかる</a:t>
            </a:r>
            <a:r>
              <a:rPr lang="ja-JP" altLang="ja-JP" sz="1200" kern="100" dirty="0" smtClean="0">
                <a:solidFill>
                  <a:schemeClr val="tx1"/>
                </a:solidFill>
                <a:effectLst/>
                <a:latin typeface="HG丸ｺﾞｼｯｸM-PRO" panose="020F0600000000000000" pitchFamily="50" charset="-128"/>
                <a:ea typeface="HG丸ｺﾞｼｯｸM-PRO" panose="020F0600000000000000" pitchFamily="50" charset="-128"/>
              </a:rPr>
              <a:t>調査審議</a:t>
            </a:r>
            <a:r>
              <a:rPr lang="ja-JP" altLang="en-US" sz="1200" kern="10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kern="100" dirty="0" smtClean="0">
                <a:solidFill>
                  <a:schemeClr val="tx1"/>
                </a:solidFill>
                <a:effectLst/>
                <a:latin typeface="HG丸ｺﾞｼｯｸM-PRO" panose="020F0600000000000000" pitchFamily="50" charset="-128"/>
                <a:ea typeface="HG丸ｺﾞｼｯｸM-PRO" panose="020F0600000000000000" pitchFamily="50" charset="-128"/>
              </a:rPr>
              <a:t>⇒　・・・</a:t>
            </a:r>
            <a:r>
              <a:rPr lang="ja-JP" altLang="en-US" sz="1200" u="sng" kern="100" dirty="0" smtClean="0">
                <a:solidFill>
                  <a:schemeClr val="tx1"/>
                </a:solidFill>
                <a:effectLst/>
                <a:latin typeface="HG丸ｺﾞｼｯｸM-PRO" panose="020F0600000000000000" pitchFamily="50" charset="-128"/>
                <a:ea typeface="HG丸ｺﾞｼｯｸM-PRO" panose="020F0600000000000000" pitchFamily="50" charset="-128"/>
              </a:rPr>
              <a:t>ケアマネジメント体制</a:t>
            </a:r>
            <a:r>
              <a:rPr lang="ja-JP" altLang="en-US" sz="1200" kern="100" dirty="0" smtClean="0">
                <a:solidFill>
                  <a:schemeClr val="tx1"/>
                </a:solidFill>
                <a:effectLst/>
                <a:latin typeface="HG丸ｺﾞｼｯｸM-PRO" panose="020F0600000000000000" pitchFamily="50" charset="-128"/>
                <a:ea typeface="HG丸ｺﾞｼｯｸM-PRO" panose="020F0600000000000000" pitchFamily="50" charset="-128"/>
              </a:rPr>
              <a:t>にかかる調査審議</a:t>
            </a:r>
            <a:endParaRPr lang="en-US" altLang="ja-JP" sz="1200" kern="100" dirty="0" smtClean="0">
              <a:solidFill>
                <a:schemeClr val="tx1"/>
              </a:solidFill>
              <a:effectLst/>
              <a:latin typeface="HG丸ｺﾞｼｯｸM-PRO" panose="020F0600000000000000" pitchFamily="50" charset="-128"/>
              <a:ea typeface="HG丸ｺﾞｼｯｸM-PRO" panose="020F0600000000000000" pitchFamily="50" charset="-128"/>
            </a:endParaRPr>
          </a:p>
          <a:p>
            <a:r>
              <a:rPr lang="ja-JP" altLang="en-US" sz="1200" kern="100" dirty="0" smtClean="0">
                <a:solidFill>
                  <a:schemeClr val="tx1"/>
                </a:solidFill>
                <a:effectLst/>
                <a:latin typeface="HG丸ｺﾞｼｯｸM-PRO" panose="020F0600000000000000" pitchFamily="50" charset="-128"/>
                <a:ea typeface="HG丸ｺﾞｼｯｸM-PRO" panose="020F0600000000000000" pitchFamily="50" charset="-128"/>
              </a:rPr>
              <a:t>・</a:t>
            </a:r>
            <a:r>
              <a:rPr lang="ja-JP" altLang="ja-JP" sz="12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今年度</a:t>
            </a:r>
            <a:r>
              <a:rPr lang="ja-JP" altLang="ja-JP" sz="12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の検討テーマとしては、相談支援の中核的役割を果たす基幹相談支援センターの機能強化</a:t>
            </a:r>
            <a:r>
              <a:rPr lang="ja-JP" altLang="ja-JP" sz="12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や地域</a:t>
            </a:r>
            <a:r>
              <a:rPr lang="ja-JP" altLang="ja-JP" sz="12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実情に応じた</a:t>
            </a:r>
            <a:r>
              <a:rPr lang="ja-JP" altLang="ja-JP" sz="1200" u="sng"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相談支援体制の再構築への取組みを支援</a:t>
            </a:r>
            <a:r>
              <a:rPr lang="ja-JP" altLang="ja-JP" sz="1200" u="sng"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する</a:t>
            </a:r>
            <a:r>
              <a:rPr lang="ja-JP" altLang="en-US" sz="1200" u="sng"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200" u="sng"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200" u="sng"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こと</a:t>
            </a:r>
            <a:r>
              <a:rPr lang="ja-JP" altLang="ja-JP" sz="1200" u="sng"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により、市町村における相談支援体制の強化・充実を</a:t>
            </a:r>
            <a:r>
              <a:rPr lang="ja-JP" altLang="ja-JP" sz="1200" u="sng"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図る</a:t>
            </a:r>
            <a:r>
              <a:rPr lang="ja-JP" altLang="ja-JP" sz="1200" kern="100" dirty="0" smtClean="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こと</a:t>
            </a:r>
            <a:r>
              <a:rPr lang="ja-JP" altLang="ja-JP" sz="12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を設定し</a:t>
            </a:r>
            <a:r>
              <a:rPr lang="ja-JP" altLang="en-US" sz="12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ている。</a:t>
            </a:r>
            <a:endParaRPr lang="en-US" altLang="ja-JP" sz="12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endParaRPr lang="en-US" altLang="ja-JP" sz="120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1200" b="1" kern="0" dirty="0">
                <a:solidFill>
                  <a:schemeClr val="tx1"/>
                </a:solidFill>
                <a:latin typeface="HG丸ｺﾞｼｯｸM-PRO" panose="020F0600000000000000" pitchFamily="50" charset="-128"/>
                <a:ea typeface="HG丸ｺﾞｼｯｸM-PRO" panose="020F0600000000000000" pitchFamily="50" charset="-128"/>
              </a:rPr>
              <a:t>＜本部会で把握してきた相談支援体制の課題＞</a:t>
            </a:r>
            <a:endParaRPr lang="en-US" altLang="ja-JP" sz="1200" b="1" kern="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200" kern="0" dirty="0">
                <a:solidFill>
                  <a:schemeClr val="tx1"/>
                </a:solidFill>
                <a:latin typeface="HG丸ｺﾞｼｯｸM-PRO" panose="020F0600000000000000" pitchFamily="50" charset="-128"/>
                <a:ea typeface="HG丸ｺﾞｼｯｸM-PRO" panose="020F0600000000000000" pitchFamily="50" charset="-128"/>
              </a:rPr>
              <a:t>１　相談支援</a:t>
            </a:r>
            <a:r>
              <a:rPr lang="ja-JP" altLang="en-US" sz="1200" kern="0" dirty="0" smtClean="0">
                <a:solidFill>
                  <a:schemeClr val="tx1"/>
                </a:solidFill>
                <a:latin typeface="HG丸ｺﾞｼｯｸM-PRO" panose="020F0600000000000000" pitchFamily="50" charset="-128"/>
                <a:ea typeface="HG丸ｺﾞｼｯｸM-PRO" panose="020F0600000000000000" pitchFamily="50" charset="-128"/>
              </a:rPr>
              <a:t>の組織にかかる</a:t>
            </a:r>
            <a:r>
              <a:rPr lang="ja-JP" altLang="en-US" sz="1200" kern="0" dirty="0">
                <a:solidFill>
                  <a:schemeClr val="tx1"/>
                </a:solidFill>
                <a:latin typeface="HG丸ｺﾞｼｯｸM-PRO" panose="020F0600000000000000" pitchFamily="50" charset="-128"/>
                <a:ea typeface="HG丸ｺﾞｼｯｸM-PRO" panose="020F0600000000000000" pitchFamily="50" charset="-128"/>
              </a:rPr>
              <a:t>課題</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just"/>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　①三層構造の各機関が抱える課題（各機関の役割の整理と連携強化、基幹</a:t>
            </a:r>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相談支援</a:t>
            </a: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センター設置</a:t>
            </a:r>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の必要性及び</a:t>
            </a: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役割等）</a:t>
            </a:r>
            <a:endParaRPr lang="en-US" altLang="ja-JP"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lvl="0" algn="just" defTabSz="914400">
              <a:defRPr/>
            </a:pPr>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200" dirty="0">
                <a:solidFill>
                  <a:schemeClr val="tx1"/>
                </a:solidFill>
                <a:latin typeface="HG丸ｺﾞｼｯｸM-PRO" panose="020F0600000000000000" pitchFamily="50" charset="-128"/>
                <a:ea typeface="HG丸ｺﾞｼｯｸM-PRO" panose="020F0600000000000000" pitchFamily="50" charset="-128"/>
              </a:rPr>
              <a:t>②地域資源等にかかる課題（受け皿となる地域資源の拡充・開発、更なる連携、地域自立支援協議会の活性化等</a:t>
            </a: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　③経営</a:t>
            </a:r>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基盤からの課題</a:t>
            </a: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（報酬の低さ、セルフプラン率の増加、一人事業所等）</a:t>
            </a:r>
            <a:endParaRPr lang="en-US" altLang="ja-JP"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lvl="0" algn="just" defTabSz="914400">
              <a:defRPr/>
            </a:pPr>
            <a:r>
              <a:rPr lang="ja-JP" altLang="en-US" sz="1200" kern="0" dirty="0" smtClean="0">
                <a:solidFill>
                  <a:schemeClr val="tx1"/>
                </a:solidFill>
                <a:latin typeface="HG丸ｺﾞｼｯｸM-PRO" panose="020F0600000000000000" pitchFamily="50" charset="-128"/>
                <a:ea typeface="HG丸ｺﾞｼｯｸM-PRO" panose="020F0600000000000000" pitchFamily="50" charset="-128"/>
              </a:rPr>
              <a:t>２</a:t>
            </a:r>
            <a:r>
              <a:rPr lang="ja-JP" altLang="en-US" sz="1200" kern="0" dirty="0">
                <a:solidFill>
                  <a:schemeClr val="tx1"/>
                </a:solidFill>
                <a:latin typeface="HG丸ｺﾞｼｯｸM-PRO" panose="020F0600000000000000" pitchFamily="50" charset="-128"/>
                <a:ea typeface="HG丸ｺﾞｼｯｸM-PRO" panose="020F0600000000000000" pitchFamily="50" charset="-128"/>
              </a:rPr>
              <a:t>　相談支援に従事する人材にかかる</a:t>
            </a:r>
            <a:r>
              <a:rPr lang="ja-JP" altLang="en-US" sz="1200" kern="0" dirty="0" smtClean="0">
                <a:solidFill>
                  <a:schemeClr val="tx1"/>
                </a:solidFill>
                <a:latin typeface="HG丸ｺﾞｼｯｸM-PRO" panose="020F0600000000000000" pitchFamily="50" charset="-128"/>
                <a:ea typeface="HG丸ｺﾞｼｯｸM-PRO" panose="020F0600000000000000" pitchFamily="50" charset="-128"/>
              </a:rPr>
              <a:t>課題</a:t>
            </a:r>
            <a:endParaRPr lang="en-US" altLang="ja-JP" sz="1200" kern="0" dirty="0" smtClean="0">
              <a:solidFill>
                <a:schemeClr val="tx1"/>
              </a:solidFill>
              <a:latin typeface="HG丸ｺﾞｼｯｸM-PRO" panose="020F0600000000000000" pitchFamily="50" charset="-128"/>
              <a:ea typeface="HG丸ｺﾞｼｯｸM-PRO" panose="020F0600000000000000" pitchFamily="50" charset="-128"/>
            </a:endParaRPr>
          </a:p>
          <a:p>
            <a:pPr lvl="0" algn="just" defTabSz="914400">
              <a:defRPr/>
            </a:pPr>
            <a:r>
              <a:rPr lang="ja-JP" altLang="en-US" sz="1200" kern="0" dirty="0">
                <a:solidFill>
                  <a:schemeClr val="tx1"/>
                </a:solidFill>
                <a:latin typeface="HG丸ｺﾞｼｯｸM-PRO" panose="020F0600000000000000" pitchFamily="50" charset="-128"/>
                <a:ea typeface="HG丸ｺﾞｼｯｸM-PRO" panose="020F0600000000000000" pitchFamily="50" charset="-128"/>
              </a:rPr>
              <a:t>　</a:t>
            </a: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①相談</a:t>
            </a:r>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支援専門員の確保</a:t>
            </a: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（幅広い業務量、一人</a:t>
            </a:r>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あたり</a:t>
            </a: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の担当ケース数の多さ、報酬の低さ、セルフプラン</a:t>
            </a:r>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課題等）</a:t>
            </a:r>
            <a:endParaRPr lang="en-US" altLang="ja-JP"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defTabSz="914400">
              <a:defRPr/>
            </a:pP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　②相談</a:t>
            </a:r>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支援専門員の質の向上</a:t>
            </a: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（本人中心かつ的確なニーズアセスメント</a:t>
            </a:r>
            <a:r>
              <a:rPr lang="ja-JP" altLang="en-US" sz="1200" kern="100" dirty="0" smtClean="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err="1"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障</a:t>
            </a:r>
            <a:r>
              <a:rPr lang="ja-JP" altLang="en-US" sz="1200" kern="100" dirty="0" err="1">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がい</a:t>
            </a: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状態・種別</a:t>
            </a:r>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の複雑さから求められる専門性の</a:t>
            </a:r>
            <a:r>
              <a:rPr lang="ja-JP" altLang="en-US" sz="12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課題、研修修了者の確実な配置等</a:t>
            </a:r>
            <a:r>
              <a:rPr lang="ja-JP" altLang="en-US" sz="12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四角形: 角を丸くする 6">
            <a:extLst>
              <a:ext uri="{FF2B5EF4-FFF2-40B4-BE49-F238E27FC236}">
                <a16:creationId xmlns:a16="http://schemas.microsoft.com/office/drawing/2014/main" id="{D5DB402C-4DA0-4862-846D-46C9A34D876D}"/>
              </a:ext>
            </a:extLst>
          </p:cNvPr>
          <p:cNvSpPr/>
          <p:nvPr/>
        </p:nvSpPr>
        <p:spPr>
          <a:xfrm>
            <a:off x="449941" y="393915"/>
            <a:ext cx="1230489" cy="2865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検討の背景</a:t>
            </a:r>
          </a:p>
        </p:txBody>
      </p:sp>
      <p:sp>
        <p:nvSpPr>
          <p:cNvPr id="19" name="正方形/長方形 18"/>
          <p:cNvSpPr/>
          <p:nvPr/>
        </p:nvSpPr>
        <p:spPr>
          <a:xfrm>
            <a:off x="497519" y="5251726"/>
            <a:ext cx="11468058" cy="18433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u="sng" dirty="0" smtClean="0">
                <a:solidFill>
                  <a:schemeClr val="tx1"/>
                </a:solidFill>
                <a:latin typeface="HG丸ｺﾞｼｯｸM-PRO" panose="020F0600000000000000" pitchFamily="50" charset="-128"/>
                <a:ea typeface="HG丸ｺﾞｼｯｸM-PRO" panose="020F0600000000000000" pitchFamily="50" charset="-128"/>
              </a:rPr>
              <a:t>１</a:t>
            </a:r>
            <a:r>
              <a:rPr kumimoji="1" lang="ja-JP" altLang="en-US" sz="1400" u="sng" dirty="0" err="1" smtClean="0">
                <a:solidFill>
                  <a:schemeClr val="tx1"/>
                </a:solidFill>
                <a:latin typeface="HG丸ｺﾞｼｯｸM-PRO" panose="020F0600000000000000" pitchFamily="50" charset="-128"/>
                <a:ea typeface="HG丸ｺﾞｼｯｸM-PRO" panose="020F0600000000000000" pitchFamily="50" charset="-128"/>
              </a:rPr>
              <a:t>障</a:t>
            </a:r>
            <a:r>
              <a:rPr kumimoji="1" lang="ja-JP" altLang="en-US" sz="1400" u="sng" dirty="0" err="1">
                <a:solidFill>
                  <a:schemeClr val="tx1"/>
                </a:solidFill>
                <a:latin typeface="HG丸ｺﾞｼｯｸM-PRO" panose="020F0600000000000000" pitchFamily="50" charset="-128"/>
                <a:ea typeface="HG丸ｺﾞｼｯｸM-PRO" panose="020F0600000000000000" pitchFamily="50" charset="-128"/>
              </a:rPr>
              <a:t>がい</a:t>
            </a:r>
            <a:r>
              <a:rPr kumimoji="1" lang="ja-JP" altLang="en-US" sz="1400" u="sng" dirty="0" smtClean="0">
                <a:solidFill>
                  <a:schemeClr val="tx1"/>
                </a:solidFill>
                <a:latin typeface="HG丸ｺﾞｼｯｸM-PRO" panose="020F0600000000000000" pitchFamily="50" charset="-128"/>
                <a:ea typeface="HG丸ｺﾞｼｯｸM-PRO" panose="020F0600000000000000" pitchFamily="50" charset="-128"/>
              </a:rPr>
              <a:t>者の地域移行を支えるための相談支援体制について</a:t>
            </a:r>
            <a:endParaRPr kumimoji="1" lang="en-US" altLang="ja-JP" sz="1400" u="sng"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400" u="sng" dirty="0" smtClean="0">
                <a:solidFill>
                  <a:schemeClr val="tx1"/>
                </a:solidFill>
                <a:latin typeface="HG丸ｺﾞｼｯｸM-PRO" panose="020F0600000000000000" pitchFamily="50" charset="-128"/>
                <a:ea typeface="HG丸ｺﾞｼｯｸM-PRO" panose="020F0600000000000000" pitchFamily="50" charset="-128"/>
              </a:rPr>
              <a:t>２市町村の相談支援の</a:t>
            </a:r>
            <a:r>
              <a:rPr kumimoji="1" lang="ja-JP" altLang="en-US" sz="1400" u="sng" dirty="0">
                <a:solidFill>
                  <a:schemeClr val="tx1"/>
                </a:solidFill>
                <a:latin typeface="HG丸ｺﾞｼｯｸM-PRO" panose="020F0600000000000000" pitchFamily="50" charset="-128"/>
                <a:ea typeface="HG丸ｺﾞｼｯｸM-PRO" panose="020F0600000000000000" pitchFamily="50" charset="-128"/>
              </a:rPr>
              <a:t>機能を発揮するために（基幹相談・委託</a:t>
            </a:r>
            <a:r>
              <a:rPr kumimoji="1" lang="ja-JP" altLang="en-US" sz="1400" u="sng" dirty="0" smtClean="0">
                <a:solidFill>
                  <a:schemeClr val="tx1"/>
                </a:solidFill>
                <a:latin typeface="HG丸ｺﾞｼｯｸM-PRO" panose="020F0600000000000000" pitchFamily="50" charset="-128"/>
                <a:ea typeface="HG丸ｺﾞｼｯｸM-PRO" panose="020F0600000000000000" pitchFamily="50" charset="-128"/>
              </a:rPr>
              <a:t>相談・指定特定の</a:t>
            </a:r>
            <a:r>
              <a:rPr kumimoji="1" lang="ja-JP" altLang="en-US" sz="1400" u="sng" dirty="0">
                <a:solidFill>
                  <a:schemeClr val="tx1"/>
                </a:solidFill>
                <a:latin typeface="HG丸ｺﾞｼｯｸM-PRO" panose="020F0600000000000000" pitchFamily="50" charset="-128"/>
                <a:ea typeface="HG丸ｺﾞｼｯｸM-PRO" panose="020F0600000000000000" pitchFamily="50" charset="-128"/>
              </a:rPr>
              <a:t>役割分担等を含む</a:t>
            </a:r>
            <a:r>
              <a:rPr kumimoji="1" lang="ja-JP" altLang="en-US" sz="1400" u="sng" dirty="0" smtClean="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400" u="sng" dirty="0" smtClean="0">
                <a:solidFill>
                  <a:schemeClr val="tx1"/>
                </a:solidFill>
                <a:latin typeface="HG丸ｺﾞｼｯｸM-PRO" panose="020F0600000000000000" pitchFamily="50" charset="-128"/>
                <a:ea typeface="HG丸ｺﾞｼｯｸM-PRO" panose="020F0600000000000000" pitchFamily="50" charset="-128"/>
              </a:rPr>
              <a:t>３</a:t>
            </a:r>
            <a:r>
              <a:rPr kumimoji="1" lang="ja-JP" altLang="en-US" sz="1400" u="sng" dirty="0">
                <a:solidFill>
                  <a:schemeClr val="tx1"/>
                </a:solidFill>
                <a:latin typeface="HG丸ｺﾞｼｯｸM-PRO" panose="020F0600000000000000" pitchFamily="50" charset="-128"/>
                <a:ea typeface="HG丸ｺﾞｼｯｸM-PRO" panose="020F0600000000000000" pitchFamily="50" charset="-128"/>
              </a:rPr>
              <a:t>これからの人材</a:t>
            </a:r>
            <a:r>
              <a:rPr kumimoji="1" lang="ja-JP" altLang="en-US" sz="1400" u="sng" dirty="0" smtClean="0">
                <a:solidFill>
                  <a:schemeClr val="tx1"/>
                </a:solidFill>
                <a:latin typeface="HG丸ｺﾞｼｯｸM-PRO" panose="020F0600000000000000" pitchFamily="50" charset="-128"/>
                <a:ea typeface="HG丸ｺﾞｼｯｸM-PRO" panose="020F0600000000000000" pitchFamily="50" charset="-128"/>
              </a:rPr>
              <a:t>育成と確保の</a:t>
            </a:r>
            <a:r>
              <a:rPr kumimoji="1" lang="ja-JP" altLang="en-US" sz="1400" u="sng" dirty="0">
                <a:solidFill>
                  <a:schemeClr val="tx1"/>
                </a:solidFill>
                <a:latin typeface="HG丸ｺﾞｼｯｸM-PRO" panose="020F0600000000000000" pitchFamily="50" charset="-128"/>
                <a:ea typeface="HG丸ｺﾞｼｯｸM-PRO" panose="020F0600000000000000" pitchFamily="50" charset="-128"/>
              </a:rPr>
              <a:t>ため</a:t>
            </a:r>
            <a:r>
              <a:rPr kumimoji="1" lang="ja-JP" altLang="en-US" sz="1400" u="sng" dirty="0" smtClean="0">
                <a:solidFill>
                  <a:schemeClr val="tx1"/>
                </a:solidFill>
                <a:latin typeface="HG丸ｺﾞｼｯｸM-PRO" panose="020F0600000000000000" pitchFamily="50" charset="-128"/>
                <a:ea typeface="HG丸ｺﾞｼｯｸM-PRO" panose="020F0600000000000000" pitchFamily="50" charset="-128"/>
              </a:rPr>
              <a:t>に</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＜進行スケジュール＞</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第１回</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a:t>
            </a:r>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12/5</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）テーマ１を議論・とりまとめ</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　→　第２回</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（３月）以降　テーマ１を踏まえて、２、３について継続審議</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503322" y="4009386"/>
            <a:ext cx="11468058" cy="8728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〇市町村に</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より、基幹</a:t>
            </a:r>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C</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の未設置、同一事業所</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による</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基幹と</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委託の</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併設、役割の曖昧さ等の課題があり、三層構造</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の</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機能・役割の整理が必要である。</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〇地域で</a:t>
            </a:r>
            <a:r>
              <a:rPr kumimoji="1" lang="ja-JP" altLang="en-US" sz="1200" dirty="0" err="1">
                <a:solidFill>
                  <a:schemeClr val="tx1"/>
                </a:solidFill>
                <a:latin typeface="HG丸ｺﾞｼｯｸM-PRO" panose="020F0600000000000000" pitchFamily="50" charset="-128"/>
                <a:ea typeface="HG丸ｺﾞｼｯｸM-PRO" panose="020F0600000000000000" pitchFamily="50" charset="-128"/>
              </a:rPr>
              <a:t>障がい</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者を</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支えていくため</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には、</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各市町村</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の体制や活用可能な資源を吟味した上で</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、求められる相談</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支援体制を検討する必要がある。</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〇障害者総合支援法の３年後の見直しに際して、自立支援協議会</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での守秘義務について規定される見込みであり、個別</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事例検討の必要性が指摘されている</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〇</a:t>
            </a:r>
            <a:r>
              <a:rPr kumimoji="1" lang="ja-JP" altLang="en-US" sz="1200" dirty="0" err="1" smtClean="0">
                <a:solidFill>
                  <a:schemeClr val="tx1"/>
                </a:solidFill>
                <a:latin typeface="HG丸ｺﾞｼｯｸM-PRO" panose="020F0600000000000000" pitchFamily="50" charset="-128"/>
                <a:ea typeface="HG丸ｺﾞｼｯｸM-PRO" panose="020F0600000000000000" pitchFamily="50" charset="-128"/>
              </a:rPr>
              <a:t>大阪府障がい</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者自立支援協議会では、施設からの「地域移行」をテーマに議論されており、相談支援体制の脆弱さが指摘されている。</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1" name="四角形: 角を丸くする 17">
            <a:extLst>
              <a:ext uri="{FF2B5EF4-FFF2-40B4-BE49-F238E27FC236}">
                <a16:creationId xmlns:a16="http://schemas.microsoft.com/office/drawing/2014/main" id="{7F4236CC-507A-4CE1-9324-8EE371DDA428}"/>
              </a:ext>
            </a:extLst>
          </p:cNvPr>
          <p:cNvSpPr/>
          <p:nvPr/>
        </p:nvSpPr>
        <p:spPr>
          <a:xfrm>
            <a:off x="449941" y="3741177"/>
            <a:ext cx="1230489" cy="33704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検討の方向</a:t>
            </a:r>
          </a:p>
        </p:txBody>
      </p:sp>
      <p:sp>
        <p:nvSpPr>
          <p:cNvPr id="18" name="四角形: 角を丸くする 17">
            <a:extLst>
              <a:ext uri="{FF2B5EF4-FFF2-40B4-BE49-F238E27FC236}">
                <a16:creationId xmlns:a16="http://schemas.microsoft.com/office/drawing/2014/main" id="{7F4236CC-507A-4CE1-9324-8EE371DDA428}"/>
              </a:ext>
            </a:extLst>
          </p:cNvPr>
          <p:cNvSpPr/>
          <p:nvPr/>
        </p:nvSpPr>
        <p:spPr>
          <a:xfrm>
            <a:off x="449941" y="4990053"/>
            <a:ext cx="1653179" cy="3499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部会での検討</a:t>
            </a: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テーマ</a:t>
            </a:r>
          </a:p>
        </p:txBody>
      </p:sp>
      <p:sp>
        <p:nvSpPr>
          <p:cNvPr id="10" name="矢印: 右 9">
            <a:extLst>
              <a:ext uri="{FF2B5EF4-FFF2-40B4-BE49-F238E27FC236}">
                <a16:creationId xmlns:a16="http://schemas.microsoft.com/office/drawing/2014/main" id="{AA686B94-86B3-4BB0-BEE7-F55979F58967}"/>
              </a:ext>
            </a:extLst>
          </p:cNvPr>
          <p:cNvSpPr/>
          <p:nvPr/>
        </p:nvSpPr>
        <p:spPr>
          <a:xfrm rot="5400000">
            <a:off x="6228549" y="3450487"/>
            <a:ext cx="374337" cy="581379"/>
          </a:xfrm>
          <a:prstGeom prst="rightArrow">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矢印: 右 9">
            <a:extLst>
              <a:ext uri="{FF2B5EF4-FFF2-40B4-BE49-F238E27FC236}">
                <a16:creationId xmlns:a16="http://schemas.microsoft.com/office/drawing/2014/main" id="{AA686B94-86B3-4BB0-BEE7-F55979F58967}"/>
              </a:ext>
            </a:extLst>
          </p:cNvPr>
          <p:cNvSpPr/>
          <p:nvPr/>
        </p:nvSpPr>
        <p:spPr>
          <a:xfrm rot="5400000">
            <a:off x="6185321" y="4830201"/>
            <a:ext cx="438366" cy="581379"/>
          </a:xfrm>
          <a:prstGeom prst="rightArrow">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テキスト ボックス 8"/>
          <p:cNvSpPr txBox="1"/>
          <p:nvPr/>
        </p:nvSpPr>
        <p:spPr>
          <a:xfrm>
            <a:off x="11347739" y="25849"/>
            <a:ext cx="823784" cy="307777"/>
          </a:xfrm>
          <a:prstGeom prst="rect">
            <a:avLst/>
          </a:prstGeom>
          <a:solidFill>
            <a:schemeClr val="bg1"/>
          </a:solidFill>
          <a:ln>
            <a:solidFill>
              <a:schemeClr val="tx1"/>
            </a:solidFill>
          </a:ln>
        </p:spPr>
        <p:txBody>
          <a:bodyPr wrap="squar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1400" dirty="0" smtClean="0">
                <a:latin typeface="メイリオ" panose="020B0604030504040204" pitchFamily="50" charset="-128"/>
                <a:ea typeface="メイリオ" panose="020B0604030504040204" pitchFamily="50" charset="-128"/>
              </a:rPr>
              <a:t>資料</a:t>
            </a:r>
            <a:r>
              <a:rPr lang="ja-JP" altLang="en-US" sz="1400" dirty="0">
                <a:latin typeface="メイリオ" panose="020B0604030504040204" pitchFamily="50" charset="-128"/>
                <a:ea typeface="メイリオ" panose="020B0604030504040204" pitchFamily="50" charset="-128"/>
              </a:rPr>
              <a:t>１</a:t>
            </a:r>
            <a:endParaRPr kumimoji="1" lang="ja-JP" altLang="en-US" sz="14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a:xfrm>
            <a:off x="11691669" y="6711793"/>
            <a:ext cx="479854" cy="383297"/>
          </a:xfrm>
        </p:spPr>
        <p:txBody>
          <a:bodyPr/>
          <a:lstStyle/>
          <a:p>
            <a:fld id="{8FAA0CB3-FBDA-4FDF-8A68-02BE07DD261E}" type="slidenum">
              <a:rPr kumimoji="1" lang="ja-JP" altLang="en-US" b="1" smtClean="0"/>
              <a:t>1</a:t>
            </a:fld>
            <a:endParaRPr kumimoji="1" lang="ja-JP" altLang="en-US" b="1" dirty="0"/>
          </a:p>
        </p:txBody>
      </p:sp>
    </p:spTree>
    <p:extLst>
      <p:ext uri="{BB962C8B-B14F-4D97-AF65-F5344CB8AC3E}">
        <p14:creationId xmlns:p14="http://schemas.microsoft.com/office/powerpoint/2010/main" val="400621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グラフ 26">
            <a:extLst>
              <a:ext uri="{FF2B5EF4-FFF2-40B4-BE49-F238E27FC236}">
                <a16:creationId xmlns:a16="http://schemas.microsoft.com/office/drawing/2014/main" id="{1CFF8745-55C5-FB8E-5ED7-27263C1ECA64}"/>
              </a:ext>
            </a:extLst>
          </p:cNvPr>
          <p:cNvGraphicFramePr>
            <a:graphicFrameLocks/>
          </p:cNvGraphicFramePr>
          <p:nvPr>
            <p:extLst>
              <p:ext uri="{D42A27DB-BD31-4B8C-83A1-F6EECF244321}">
                <p14:modId xmlns:p14="http://schemas.microsoft.com/office/powerpoint/2010/main" val="2003739541"/>
              </p:ext>
            </p:extLst>
          </p:nvPr>
        </p:nvGraphicFramePr>
        <p:xfrm>
          <a:off x="5246238" y="1350309"/>
          <a:ext cx="2725167" cy="14290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グラフ 17">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3716033662"/>
              </p:ext>
            </p:extLst>
          </p:nvPr>
        </p:nvGraphicFramePr>
        <p:xfrm>
          <a:off x="1565781" y="2813357"/>
          <a:ext cx="2645711" cy="3197081"/>
        </p:xfrm>
        <a:graphic>
          <a:graphicData uri="http://schemas.openxmlformats.org/drawingml/2006/chart">
            <c:chart xmlns:c="http://schemas.openxmlformats.org/drawingml/2006/chart" xmlns:r="http://schemas.openxmlformats.org/officeDocument/2006/relationships" r:id="rId3"/>
          </a:graphicData>
        </a:graphic>
      </p:graphicFrame>
      <p:sp>
        <p:nvSpPr>
          <p:cNvPr id="31" name="正方形/長方形 30"/>
          <p:cNvSpPr/>
          <p:nvPr/>
        </p:nvSpPr>
        <p:spPr>
          <a:xfrm>
            <a:off x="390967" y="2855295"/>
            <a:ext cx="11291696" cy="540314"/>
          </a:xfrm>
          <a:prstGeom prst="rect">
            <a:avLst/>
          </a:prstGeom>
          <a:ln w="190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nSpc>
                <a:spcPts val="1365"/>
              </a:lnSpc>
            </a:pPr>
            <a:r>
              <a:rPr lang="ja-JP" altLang="en-US" sz="945" dirty="0">
                <a:solidFill>
                  <a:schemeClr val="tx1"/>
                </a:solidFill>
                <a:latin typeface="Meiryo UI" panose="020B0604030504040204" pitchFamily="50" charset="-128"/>
                <a:ea typeface="Meiryo UI" panose="020B0604030504040204" pitchFamily="50" charset="-128"/>
              </a:rPr>
              <a:t>　市町村における地域移行への取組みについて、利用者向けの取組みとしては、地域移行時のサービス利用や事業者調整が多い。一方、家族理解のための取組みとしては、「セルフプランから計画相談の利用を働き掛けている」が多いものの、取組みを行っていない市町村が</a:t>
            </a:r>
            <a:r>
              <a:rPr lang="en-US" altLang="ja-JP" sz="945" dirty="0">
                <a:solidFill>
                  <a:schemeClr val="tx1"/>
                </a:solidFill>
                <a:latin typeface="Meiryo UI" panose="020B0604030504040204" pitchFamily="50" charset="-128"/>
                <a:ea typeface="Meiryo UI" panose="020B0604030504040204" pitchFamily="50" charset="-128"/>
              </a:rPr>
              <a:t>19</a:t>
            </a:r>
            <a:r>
              <a:rPr lang="ja-JP" altLang="en-US" sz="945" dirty="0">
                <a:solidFill>
                  <a:schemeClr val="tx1"/>
                </a:solidFill>
                <a:latin typeface="Meiryo UI" panose="020B0604030504040204" pitchFamily="50" charset="-128"/>
                <a:ea typeface="Meiryo UI" panose="020B0604030504040204" pitchFamily="50" charset="-128"/>
              </a:rPr>
              <a:t>市町村（</a:t>
            </a:r>
            <a:r>
              <a:rPr lang="en-US" altLang="ja-JP" sz="945" dirty="0">
                <a:solidFill>
                  <a:schemeClr val="tx1"/>
                </a:solidFill>
                <a:latin typeface="Meiryo UI" panose="020B0604030504040204" pitchFamily="50" charset="-128"/>
                <a:ea typeface="Meiryo UI" panose="020B0604030504040204" pitchFamily="50" charset="-128"/>
              </a:rPr>
              <a:t>45%</a:t>
            </a:r>
            <a:r>
              <a:rPr lang="ja-JP" altLang="en-US" sz="945" dirty="0">
                <a:solidFill>
                  <a:schemeClr val="tx1"/>
                </a:solidFill>
                <a:latin typeface="Meiryo UI" panose="020B0604030504040204" pitchFamily="50" charset="-128"/>
                <a:ea typeface="Meiryo UI" panose="020B0604030504040204" pitchFamily="50" charset="-128"/>
              </a:rPr>
              <a:t>）あった。その理由として、家族の希望による場合や本人へのアセスメントによる入所のため働きかけていない場合もあった。また、入所施設向けの取組みについても「取組みを行っていない」が</a:t>
            </a:r>
            <a:r>
              <a:rPr lang="en-US" altLang="ja-JP" sz="945" dirty="0">
                <a:solidFill>
                  <a:schemeClr val="tx1"/>
                </a:solidFill>
                <a:latin typeface="Meiryo UI" panose="020B0604030504040204" pitchFamily="50" charset="-128"/>
                <a:ea typeface="Meiryo UI" panose="020B0604030504040204" pitchFamily="50" charset="-128"/>
              </a:rPr>
              <a:t>23</a:t>
            </a:r>
            <a:r>
              <a:rPr lang="ja-JP" altLang="en-US" sz="945" dirty="0">
                <a:solidFill>
                  <a:schemeClr val="tx1"/>
                </a:solidFill>
                <a:latin typeface="Meiryo UI" panose="020B0604030504040204" pitchFamily="50" charset="-128"/>
                <a:ea typeface="Meiryo UI" panose="020B0604030504040204" pitchFamily="50" charset="-128"/>
              </a:rPr>
              <a:t>市町村と最も多かった。</a:t>
            </a:r>
            <a:endParaRPr lang="en-US" altLang="ja-JP" sz="945" dirty="0">
              <a:solidFill>
                <a:schemeClr val="tx1"/>
              </a:solidFill>
              <a:latin typeface="Meiryo UI" panose="020B0604030504040204" pitchFamily="50" charset="-128"/>
              <a:ea typeface="Meiryo UI" panose="020B0604030504040204" pitchFamily="50" charset="-128"/>
            </a:endParaRPr>
          </a:p>
        </p:txBody>
      </p:sp>
      <p:graphicFrame>
        <p:nvGraphicFramePr>
          <p:cNvPr id="15" name="表 14">
            <a:extLst>
              <a:ext uri="{FF2B5EF4-FFF2-40B4-BE49-F238E27FC236}">
                <a16:creationId xmlns:a16="http://schemas.microsoft.com/office/drawing/2014/main" id="{FDC1A5B7-7667-365C-17F6-26BC03758F45}"/>
              </a:ext>
            </a:extLst>
          </p:cNvPr>
          <p:cNvGraphicFramePr>
            <a:graphicFrameLocks noGrp="1"/>
          </p:cNvGraphicFramePr>
          <p:nvPr>
            <p:extLst>
              <p:ext uri="{D42A27DB-BD31-4B8C-83A1-F6EECF244321}">
                <p14:modId xmlns:p14="http://schemas.microsoft.com/office/powerpoint/2010/main" val="986650820"/>
              </p:ext>
            </p:extLst>
          </p:nvPr>
        </p:nvGraphicFramePr>
        <p:xfrm>
          <a:off x="1068019" y="1956799"/>
          <a:ext cx="3976710" cy="668896"/>
        </p:xfrm>
        <a:graphic>
          <a:graphicData uri="http://schemas.openxmlformats.org/drawingml/2006/table">
            <a:tbl>
              <a:tblPr firstRow="1" bandRow="1">
                <a:tableStyleId>{5C22544A-7EE6-4342-B048-85BDC9FD1C3A}</a:tableStyleId>
              </a:tblPr>
              <a:tblGrid>
                <a:gridCol w="541872">
                  <a:extLst>
                    <a:ext uri="{9D8B030D-6E8A-4147-A177-3AD203B41FA5}">
                      <a16:colId xmlns:a16="http://schemas.microsoft.com/office/drawing/2014/main" val="3039428049"/>
                    </a:ext>
                  </a:extLst>
                </a:gridCol>
                <a:gridCol w="831509">
                  <a:extLst>
                    <a:ext uri="{9D8B030D-6E8A-4147-A177-3AD203B41FA5}">
                      <a16:colId xmlns:a16="http://schemas.microsoft.com/office/drawing/2014/main" val="398920508"/>
                    </a:ext>
                  </a:extLst>
                </a:gridCol>
                <a:gridCol w="680326">
                  <a:extLst>
                    <a:ext uri="{9D8B030D-6E8A-4147-A177-3AD203B41FA5}">
                      <a16:colId xmlns:a16="http://schemas.microsoft.com/office/drawing/2014/main" val="2090366409"/>
                    </a:ext>
                  </a:extLst>
                </a:gridCol>
                <a:gridCol w="501952">
                  <a:extLst>
                    <a:ext uri="{9D8B030D-6E8A-4147-A177-3AD203B41FA5}">
                      <a16:colId xmlns:a16="http://schemas.microsoft.com/office/drawing/2014/main" val="2490306303"/>
                    </a:ext>
                  </a:extLst>
                </a:gridCol>
                <a:gridCol w="1421051">
                  <a:extLst>
                    <a:ext uri="{9D8B030D-6E8A-4147-A177-3AD203B41FA5}">
                      <a16:colId xmlns:a16="http://schemas.microsoft.com/office/drawing/2014/main" val="3417551479"/>
                    </a:ext>
                  </a:extLst>
                </a:gridCol>
              </a:tblGrid>
              <a:tr h="412920">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rPr>
                        <a:t>市町村</a:t>
                      </a:r>
                    </a:p>
                  </a:txBody>
                  <a:tcPr marL="95991" marR="95991" marT="47995" marB="47995" anchor="ctr">
                    <a:solidFill>
                      <a:srgbClr val="FFA969"/>
                    </a:solidFill>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rPr>
                        <a:t>基幹相談支援センター</a:t>
                      </a:r>
                      <a:endParaRPr kumimoji="1" lang="en-US" altLang="ja-JP" sz="800" b="0" dirty="0">
                        <a:solidFill>
                          <a:schemeClr val="tx1"/>
                        </a:solidFill>
                        <a:latin typeface="Meiryo UI" panose="020B0604030504040204" pitchFamily="50" charset="-128"/>
                        <a:ea typeface="Meiryo UI" panose="020B0604030504040204" pitchFamily="50" charset="-128"/>
                      </a:endParaRPr>
                    </a:p>
                  </a:txBody>
                  <a:tcPr marL="95991" marR="95991" marT="47995" marB="47995" anchor="ctr">
                    <a:solidFill>
                      <a:srgbClr val="FFA969"/>
                    </a:solidFill>
                  </a:tcPr>
                </a:tc>
                <a:tc>
                  <a:txBody>
                    <a:bodyPr/>
                    <a:lstStyle/>
                    <a:p>
                      <a:pPr algn="ctr"/>
                      <a:r>
                        <a:rPr kumimoji="1" lang="ja-JP" altLang="en-US" sz="800" b="0" dirty="0">
                          <a:solidFill>
                            <a:schemeClr val="tx1"/>
                          </a:solidFill>
                          <a:latin typeface="Meiryo UI" panose="020B0604030504040204" pitchFamily="50" charset="-128"/>
                          <a:ea typeface="Meiryo UI" panose="020B0604030504040204" pitchFamily="50" charset="-128"/>
                        </a:rPr>
                        <a:t>自立支援協議会</a:t>
                      </a:r>
                    </a:p>
                  </a:txBody>
                  <a:tcPr marL="95991" marR="95991" marT="47995" marB="47995" anchor="ctr">
                    <a:solidFill>
                      <a:srgbClr val="FFA96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Meiryo UI" panose="020B0604030504040204" pitchFamily="50" charset="-128"/>
                          <a:ea typeface="Meiryo UI" panose="020B0604030504040204" pitchFamily="50" charset="-128"/>
                        </a:rPr>
                        <a:t>その他</a:t>
                      </a:r>
                    </a:p>
                  </a:txBody>
                  <a:tcPr marL="95991" marR="95991" marT="47995" marB="47995" anchor="ctr">
                    <a:solidFill>
                      <a:srgbClr val="FFA96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dirty="0">
                          <a:solidFill>
                            <a:schemeClr val="tx1"/>
                          </a:solidFill>
                          <a:latin typeface="Meiryo UI" panose="020B0604030504040204" pitchFamily="50" charset="-128"/>
                          <a:ea typeface="Meiryo UI" panose="020B0604030504040204" pitchFamily="50" charset="-128"/>
                        </a:rPr>
                        <a:t>左記のうち</a:t>
                      </a:r>
                      <a:r>
                        <a:rPr kumimoji="1" lang="ja-JP" altLang="en-US" sz="600" b="0" dirty="0" smtClean="0">
                          <a:solidFill>
                            <a:schemeClr val="tx1"/>
                          </a:solidFill>
                          <a:latin typeface="Meiryo UI" panose="020B0604030504040204" pitchFamily="50" charset="-128"/>
                          <a:ea typeface="Meiryo UI" panose="020B0604030504040204" pitchFamily="50" charset="-128"/>
                        </a:rPr>
                        <a:t>、</a:t>
                      </a:r>
                      <a:endParaRPr kumimoji="1" lang="en-US" altLang="ja-JP" sz="600" b="0" dirty="0" smtClean="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dirty="0" smtClean="0">
                          <a:solidFill>
                            <a:schemeClr val="tx1"/>
                          </a:solidFill>
                          <a:latin typeface="Meiryo UI" panose="020B0604030504040204" pitchFamily="50" charset="-128"/>
                          <a:ea typeface="Meiryo UI" panose="020B0604030504040204" pitchFamily="50" charset="-128"/>
                        </a:rPr>
                        <a:t>地域</a:t>
                      </a:r>
                      <a:r>
                        <a:rPr kumimoji="1" lang="ja-JP" altLang="en-US" sz="600" b="0" dirty="0">
                          <a:solidFill>
                            <a:schemeClr val="tx1"/>
                          </a:solidFill>
                          <a:latin typeface="Meiryo UI" panose="020B0604030504040204" pitchFamily="50" charset="-128"/>
                          <a:ea typeface="Meiryo UI" panose="020B0604030504040204" pitchFamily="50" charset="-128"/>
                        </a:rPr>
                        <a:t>体制整備コーディネーターを配置</a:t>
                      </a:r>
                    </a:p>
                  </a:txBody>
                  <a:tcPr marL="95991" marR="95991" marT="47995" marB="47995" anchor="ctr">
                    <a:solidFill>
                      <a:srgbClr val="FFA969"/>
                    </a:solidFill>
                  </a:tcPr>
                </a:tc>
                <a:extLst>
                  <a:ext uri="{0D108BD9-81ED-4DB2-BD59-A6C34878D82A}">
                    <a16:rowId xmlns:a16="http://schemas.microsoft.com/office/drawing/2014/main" val="1414343114"/>
                  </a:ext>
                </a:extLst>
              </a:tr>
              <a:tr h="255976">
                <a:tc>
                  <a:txBody>
                    <a:bodyPr/>
                    <a:lstStyle/>
                    <a:p>
                      <a:pPr algn="ctr"/>
                      <a:r>
                        <a:rPr kumimoji="1" lang="en-US" altLang="ja-JP" sz="1000" dirty="0">
                          <a:latin typeface="Meiryo UI" panose="020B0604030504040204" pitchFamily="50" charset="-128"/>
                          <a:ea typeface="Meiryo UI" panose="020B0604030504040204" pitchFamily="50" charset="-128"/>
                        </a:rPr>
                        <a:t>21</a:t>
                      </a:r>
                    </a:p>
                  </a:txBody>
                  <a:tcPr marL="95991" marR="95991" marT="47995" marB="47995" anchor="ctr">
                    <a:solidFill>
                      <a:srgbClr val="FFECDD"/>
                    </a:solidFill>
                  </a:tcPr>
                </a:tc>
                <a:tc>
                  <a:txBody>
                    <a:bodyPr/>
                    <a:lstStyle/>
                    <a:p>
                      <a:pPr algn="ctr"/>
                      <a:r>
                        <a:rPr kumimoji="1" lang="en-US" altLang="ja-JP" sz="1000" dirty="0">
                          <a:latin typeface="Meiryo UI" panose="020B0604030504040204" pitchFamily="50" charset="-128"/>
                          <a:ea typeface="Meiryo UI" panose="020B0604030504040204" pitchFamily="50" charset="-128"/>
                        </a:rPr>
                        <a:t>20</a:t>
                      </a:r>
                      <a:endParaRPr kumimoji="1" lang="ja-JP" altLang="en-US" sz="1000" dirty="0">
                        <a:latin typeface="Meiryo UI" panose="020B0604030504040204" pitchFamily="50" charset="-128"/>
                        <a:ea typeface="Meiryo UI" panose="020B0604030504040204" pitchFamily="50" charset="-128"/>
                      </a:endParaRPr>
                    </a:p>
                  </a:txBody>
                  <a:tcPr marL="95991" marR="95991" marT="47995" marB="47995" anchor="ctr">
                    <a:solidFill>
                      <a:srgbClr val="FFECDD"/>
                    </a:solidFill>
                  </a:tcPr>
                </a:tc>
                <a:tc>
                  <a:txBody>
                    <a:bodyPr/>
                    <a:lstStyle/>
                    <a:p>
                      <a:pPr algn="ctr"/>
                      <a:r>
                        <a:rPr kumimoji="1" lang="en-US" altLang="ja-JP" sz="1000" dirty="0">
                          <a:latin typeface="Meiryo UI" panose="020B0604030504040204" pitchFamily="50" charset="-128"/>
                          <a:ea typeface="Meiryo UI" panose="020B0604030504040204" pitchFamily="50" charset="-128"/>
                        </a:rPr>
                        <a:t>14</a:t>
                      </a:r>
                      <a:endParaRPr kumimoji="1" lang="ja-JP" altLang="en-US" sz="1000" dirty="0">
                        <a:latin typeface="Meiryo UI" panose="020B0604030504040204" pitchFamily="50" charset="-128"/>
                        <a:ea typeface="Meiryo UI" panose="020B0604030504040204" pitchFamily="50" charset="-128"/>
                      </a:endParaRPr>
                    </a:p>
                  </a:txBody>
                  <a:tcPr marL="95991" marR="95991" marT="47995" marB="47995" anchor="ctr">
                    <a:solidFill>
                      <a:srgbClr val="FFECDD"/>
                    </a:solidFill>
                  </a:tcPr>
                </a:tc>
                <a:tc>
                  <a:txBody>
                    <a:bodyPr/>
                    <a:lstStyle/>
                    <a:p>
                      <a:pPr algn="ctr"/>
                      <a:r>
                        <a:rPr kumimoji="1" lang="en-US" altLang="ja-JP" sz="1000" dirty="0">
                          <a:latin typeface="Meiryo UI" panose="020B0604030504040204" pitchFamily="50" charset="-128"/>
                          <a:ea typeface="Meiryo UI" panose="020B0604030504040204" pitchFamily="50" charset="-128"/>
                        </a:rPr>
                        <a:t>11</a:t>
                      </a:r>
                      <a:endParaRPr kumimoji="1" lang="ja-JP" altLang="en-US" sz="1000" dirty="0">
                        <a:latin typeface="Meiryo UI" panose="020B0604030504040204" pitchFamily="50" charset="-128"/>
                        <a:ea typeface="Meiryo UI" panose="020B0604030504040204" pitchFamily="50" charset="-128"/>
                      </a:endParaRPr>
                    </a:p>
                  </a:txBody>
                  <a:tcPr marL="95991" marR="95991" marT="47995" marB="47995" anchor="ctr">
                    <a:solidFill>
                      <a:srgbClr val="FFECDD"/>
                    </a:solidFill>
                  </a:tcPr>
                </a:tc>
                <a:tc>
                  <a:txBody>
                    <a:bodyPr/>
                    <a:lstStyle/>
                    <a:p>
                      <a:pPr algn="ctr"/>
                      <a:r>
                        <a:rPr kumimoji="1" lang="ja-JP" altLang="en-US" sz="1000" dirty="0">
                          <a:latin typeface="Meiryo UI" panose="020B0604030504040204" pitchFamily="50" charset="-128"/>
                          <a:ea typeface="Meiryo UI" panose="020B0604030504040204" pitchFamily="50" charset="-128"/>
                        </a:rPr>
                        <a:t>２</a:t>
                      </a:r>
                    </a:p>
                  </a:txBody>
                  <a:tcPr marL="95991" marR="95991" marT="47995" marB="47995" anchor="ctr">
                    <a:solidFill>
                      <a:srgbClr val="FFECDD"/>
                    </a:solidFill>
                  </a:tcPr>
                </a:tc>
                <a:extLst>
                  <a:ext uri="{0D108BD9-81ED-4DB2-BD59-A6C34878D82A}">
                    <a16:rowId xmlns:a16="http://schemas.microsoft.com/office/drawing/2014/main" val="4005071473"/>
                  </a:ext>
                </a:extLst>
              </a:tr>
            </a:tbl>
          </a:graphicData>
        </a:graphic>
      </p:graphicFrame>
      <p:sp>
        <p:nvSpPr>
          <p:cNvPr id="16" name="テキスト プレースホルダー 2">
            <a:extLst>
              <a:ext uri="{FF2B5EF4-FFF2-40B4-BE49-F238E27FC236}">
                <a16:creationId xmlns:a16="http://schemas.microsoft.com/office/drawing/2014/main" id="{9F5D2560-1F8F-5AF5-D1E4-AA705DC11CBF}"/>
              </a:ext>
            </a:extLst>
          </p:cNvPr>
          <p:cNvSpPr txBox="1">
            <a:spLocks/>
          </p:cNvSpPr>
          <p:nvPr/>
        </p:nvSpPr>
        <p:spPr>
          <a:xfrm>
            <a:off x="509537" y="1256016"/>
            <a:ext cx="4587144" cy="1503757"/>
          </a:xfrm>
          <a:prstGeom prst="rect">
            <a:avLst/>
          </a:prstGeom>
          <a:ln>
            <a:solidFill>
              <a:schemeClr val="accent6"/>
            </a:solid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155" b="1" dirty="0">
                <a:latin typeface="BIZ UDPゴシック" panose="020B0400000000000000" pitchFamily="50" charset="-128"/>
                <a:ea typeface="BIZ UDPゴシック" panose="020B0400000000000000" pitchFamily="50" charset="-128"/>
              </a:rPr>
              <a:t>◆入所施設からの地域移行に関する取組みを中心となって</a:t>
            </a:r>
            <a:endParaRPr lang="en-US" altLang="ja-JP" sz="1155" b="1" dirty="0">
              <a:latin typeface="BIZ UDPゴシック" panose="020B0400000000000000" pitchFamily="50" charset="-128"/>
              <a:ea typeface="BIZ UDPゴシック" panose="020B0400000000000000" pitchFamily="50" charset="-128"/>
            </a:endParaRPr>
          </a:p>
          <a:p>
            <a:pPr marL="0" indent="0">
              <a:buNone/>
            </a:pPr>
            <a:r>
              <a:rPr lang="ja-JP" altLang="en-US" sz="1155" b="1" dirty="0">
                <a:latin typeface="BIZ UDPゴシック" panose="020B0400000000000000" pitchFamily="50" charset="-128"/>
                <a:ea typeface="BIZ UDPゴシック" panose="020B0400000000000000" pitchFamily="50" charset="-128"/>
              </a:rPr>
              <a:t>　　進めている機関（複数回答）</a:t>
            </a:r>
          </a:p>
        </p:txBody>
      </p:sp>
      <p:sp>
        <p:nvSpPr>
          <p:cNvPr id="5" name="角丸四角形 4"/>
          <p:cNvSpPr/>
          <p:nvPr/>
        </p:nvSpPr>
        <p:spPr>
          <a:xfrm>
            <a:off x="1068019" y="1950204"/>
            <a:ext cx="2086916" cy="6344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90"/>
          </a:p>
        </p:txBody>
      </p:sp>
      <p:sp>
        <p:nvSpPr>
          <p:cNvPr id="21" name="正方形/長方形 20"/>
          <p:cNvSpPr/>
          <p:nvPr/>
        </p:nvSpPr>
        <p:spPr>
          <a:xfrm>
            <a:off x="509537" y="580418"/>
            <a:ext cx="10289314" cy="622014"/>
          </a:xfrm>
          <a:prstGeom prst="rect">
            <a:avLst/>
          </a:prstGeom>
          <a:ln w="190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nSpc>
                <a:spcPts val="1365"/>
              </a:lnSpc>
              <a:defRPr/>
            </a:pPr>
            <a:r>
              <a:rPr lang="ja-JP" altLang="en-US" sz="1102" dirty="0">
                <a:solidFill>
                  <a:prstClr val="black"/>
                </a:solidFill>
                <a:latin typeface="Meiryo UI" panose="020B0604030504040204" pitchFamily="50" charset="-128"/>
                <a:ea typeface="Meiryo UI" panose="020B0604030504040204" pitchFamily="50" charset="-128"/>
              </a:rPr>
              <a:t>・市町村における取組みの中心は、市町村、基幹相談支援センター、自立支援協議会等となっている。</a:t>
            </a:r>
            <a:endParaRPr lang="en-US" altLang="ja-JP" sz="1102" dirty="0">
              <a:solidFill>
                <a:prstClr val="black"/>
              </a:solidFill>
              <a:latin typeface="Meiryo UI" panose="020B0604030504040204" pitchFamily="50" charset="-128"/>
              <a:ea typeface="Meiryo UI" panose="020B0604030504040204" pitchFamily="50" charset="-128"/>
            </a:endParaRPr>
          </a:p>
          <a:p>
            <a:pPr>
              <a:lnSpc>
                <a:spcPts val="1365"/>
              </a:lnSpc>
              <a:defRPr/>
            </a:pPr>
            <a:r>
              <a:rPr lang="ja-JP" altLang="en-US" sz="1102" dirty="0">
                <a:solidFill>
                  <a:prstClr val="black"/>
                </a:solidFill>
                <a:latin typeface="Meiryo UI" panose="020B0604030504040204" pitchFamily="50" charset="-128"/>
                <a:ea typeface="Meiryo UI" panose="020B0604030504040204" pitchFamily="50" charset="-128"/>
              </a:rPr>
              <a:t>・入所施設や精神科病院からの地域移行について、全ての市町村で部会等が設置され、検討している。</a:t>
            </a:r>
            <a:endParaRPr lang="en-US" altLang="ja-JP" sz="1102" dirty="0">
              <a:solidFill>
                <a:prstClr val="black"/>
              </a:solidFill>
              <a:latin typeface="Meiryo UI" panose="020B0604030504040204" pitchFamily="50" charset="-128"/>
              <a:ea typeface="Meiryo UI" panose="020B0604030504040204" pitchFamily="50" charset="-128"/>
            </a:endParaRPr>
          </a:p>
          <a:p>
            <a:pPr>
              <a:lnSpc>
                <a:spcPts val="1365"/>
              </a:lnSpc>
              <a:defRPr/>
            </a:pPr>
            <a:r>
              <a:rPr lang="ja-JP" altLang="en-US" sz="1102" dirty="0">
                <a:solidFill>
                  <a:prstClr val="black"/>
                </a:solidFill>
                <a:latin typeface="Meiryo UI" panose="020B0604030504040204" pitchFamily="50" charset="-128"/>
                <a:ea typeface="Meiryo UI" panose="020B0604030504040204" pitchFamily="50" charset="-128"/>
              </a:rPr>
              <a:t>　そのうち、</a:t>
            </a:r>
            <a:r>
              <a:rPr lang="ja-JP" altLang="en-US" sz="1102" u="sng" dirty="0">
                <a:solidFill>
                  <a:prstClr val="black"/>
                </a:solidFill>
                <a:latin typeface="Meiryo UI" panose="020B0604030504040204" pitchFamily="50" charset="-128"/>
                <a:ea typeface="Meiryo UI" panose="020B0604030504040204" pitchFamily="50" charset="-128"/>
              </a:rPr>
              <a:t>入所施設者</a:t>
            </a:r>
            <a:r>
              <a:rPr lang="ja-JP" altLang="en-US" sz="1102" dirty="0">
                <a:solidFill>
                  <a:prstClr val="black"/>
                </a:solidFill>
                <a:latin typeface="Meiryo UI" panose="020B0604030504040204" pitchFamily="50" charset="-128"/>
                <a:ea typeface="Meiryo UI" panose="020B0604030504040204" pitchFamily="50" charset="-128"/>
              </a:rPr>
              <a:t>の地域移行の検討をしているのは</a:t>
            </a:r>
            <a:r>
              <a:rPr lang="en-US" altLang="ja-JP" sz="1102" dirty="0">
                <a:solidFill>
                  <a:prstClr val="black"/>
                </a:solidFill>
                <a:latin typeface="Meiryo UI" panose="020B0604030504040204" pitchFamily="50" charset="-128"/>
                <a:ea typeface="Meiryo UI" panose="020B0604030504040204" pitchFamily="50" charset="-128"/>
              </a:rPr>
              <a:t>19</a:t>
            </a:r>
            <a:r>
              <a:rPr lang="ja-JP" altLang="en-US" sz="1102" dirty="0">
                <a:solidFill>
                  <a:prstClr val="black"/>
                </a:solidFill>
                <a:latin typeface="Meiryo UI" panose="020B0604030504040204" pitchFamily="50" charset="-128"/>
                <a:ea typeface="Meiryo UI" panose="020B0604030504040204" pitchFamily="50" charset="-128"/>
              </a:rPr>
              <a:t>市町村、部会に</a:t>
            </a:r>
            <a:r>
              <a:rPr lang="ja-JP" altLang="en-US" sz="1102" dirty="0" err="1">
                <a:solidFill>
                  <a:prstClr val="black"/>
                </a:solidFill>
                <a:latin typeface="Meiryo UI" panose="020B0604030504040204" pitchFamily="50" charset="-128"/>
                <a:ea typeface="Meiryo UI" panose="020B0604030504040204" pitchFamily="50" charset="-128"/>
              </a:rPr>
              <a:t>障がい</a:t>
            </a:r>
            <a:r>
              <a:rPr lang="ja-JP" altLang="en-US" sz="1102" dirty="0">
                <a:solidFill>
                  <a:prstClr val="black"/>
                </a:solidFill>
                <a:latin typeface="Meiryo UI" panose="020B0604030504040204" pitchFamily="50" charset="-128"/>
                <a:ea typeface="Meiryo UI" panose="020B0604030504040204" pitchFamily="50" charset="-128"/>
              </a:rPr>
              <a:t>支援施設が参加しているのは</a:t>
            </a:r>
            <a:r>
              <a:rPr lang="en-US" altLang="ja-JP" sz="1102" dirty="0">
                <a:solidFill>
                  <a:prstClr val="black"/>
                </a:solidFill>
                <a:latin typeface="Meiryo UI" panose="020B0604030504040204" pitchFamily="50" charset="-128"/>
                <a:ea typeface="Meiryo UI" panose="020B0604030504040204" pitchFamily="50" charset="-128"/>
              </a:rPr>
              <a:t>18</a:t>
            </a:r>
            <a:r>
              <a:rPr lang="ja-JP" altLang="en-US" sz="1102" dirty="0">
                <a:solidFill>
                  <a:prstClr val="black"/>
                </a:solidFill>
                <a:latin typeface="Meiryo UI" panose="020B0604030504040204" pitchFamily="50" charset="-128"/>
                <a:ea typeface="Meiryo UI" panose="020B0604030504040204" pitchFamily="50" charset="-128"/>
              </a:rPr>
              <a:t>市町村。</a:t>
            </a:r>
          </a:p>
        </p:txBody>
      </p:sp>
      <p:graphicFrame>
        <p:nvGraphicFramePr>
          <p:cNvPr id="17" name="グラフ 16"/>
          <p:cNvGraphicFramePr>
            <a:graphicFrameLocks/>
          </p:cNvGraphicFramePr>
          <p:nvPr>
            <p:extLst>
              <p:ext uri="{D42A27DB-BD31-4B8C-83A1-F6EECF244321}">
                <p14:modId xmlns:p14="http://schemas.microsoft.com/office/powerpoint/2010/main" val="1889895903"/>
              </p:ext>
            </p:extLst>
          </p:nvPr>
        </p:nvGraphicFramePr>
        <p:xfrm>
          <a:off x="7733566" y="1356875"/>
          <a:ext cx="3193045" cy="15023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グラフ 21">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505669978"/>
              </p:ext>
            </p:extLst>
          </p:nvPr>
        </p:nvGraphicFramePr>
        <p:xfrm>
          <a:off x="642671" y="3429589"/>
          <a:ext cx="4461393" cy="19977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グラフ 22">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3123708611"/>
              </p:ext>
            </p:extLst>
          </p:nvPr>
        </p:nvGraphicFramePr>
        <p:xfrm>
          <a:off x="752993" y="5379463"/>
          <a:ext cx="4240747" cy="168484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グラフ 25">
            <a:extLst>
              <a:ext uri="{FF2B5EF4-FFF2-40B4-BE49-F238E27FC236}">
                <a16:creationId xmlns:a16="http://schemas.microsoft.com/office/drawing/2014/main" id="{00000000-0008-0000-0200-000008000000}"/>
              </a:ext>
            </a:extLst>
          </p:cNvPr>
          <p:cNvGraphicFramePr>
            <a:graphicFrameLocks/>
          </p:cNvGraphicFramePr>
          <p:nvPr>
            <p:extLst>
              <p:ext uri="{D42A27DB-BD31-4B8C-83A1-F6EECF244321}">
                <p14:modId xmlns:p14="http://schemas.microsoft.com/office/powerpoint/2010/main" val="941191422"/>
              </p:ext>
            </p:extLst>
          </p:nvPr>
        </p:nvGraphicFramePr>
        <p:xfrm>
          <a:off x="5515550" y="5427379"/>
          <a:ext cx="5429212" cy="178667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グラフ 28">
            <a:extLst>
              <a:ext uri="{FF2B5EF4-FFF2-40B4-BE49-F238E27FC236}">
                <a16:creationId xmlns:a16="http://schemas.microsoft.com/office/drawing/2014/main" id="{00000000-0008-0000-0200-000007000000}"/>
              </a:ext>
            </a:extLst>
          </p:cNvPr>
          <p:cNvGraphicFramePr>
            <a:graphicFrameLocks/>
          </p:cNvGraphicFramePr>
          <p:nvPr>
            <p:extLst>
              <p:ext uri="{D42A27DB-BD31-4B8C-83A1-F6EECF244321}">
                <p14:modId xmlns:p14="http://schemas.microsoft.com/office/powerpoint/2010/main" val="686404687"/>
              </p:ext>
            </p:extLst>
          </p:nvPr>
        </p:nvGraphicFramePr>
        <p:xfrm>
          <a:off x="5515550" y="3429589"/>
          <a:ext cx="5183758" cy="1870348"/>
        </p:xfrm>
        <a:graphic>
          <a:graphicData uri="http://schemas.openxmlformats.org/drawingml/2006/chart">
            <c:chart xmlns:c="http://schemas.openxmlformats.org/drawingml/2006/chart" xmlns:r="http://schemas.openxmlformats.org/officeDocument/2006/relationships" r:id="rId8"/>
          </a:graphicData>
        </a:graphic>
      </p:graphicFrame>
      <p:sp>
        <p:nvSpPr>
          <p:cNvPr id="20" name="角丸四角形 19"/>
          <p:cNvSpPr/>
          <p:nvPr/>
        </p:nvSpPr>
        <p:spPr>
          <a:xfrm>
            <a:off x="1788298" y="5699469"/>
            <a:ext cx="3205442" cy="3529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90"/>
          </a:p>
        </p:txBody>
      </p:sp>
      <p:sp>
        <p:nvSpPr>
          <p:cNvPr id="24" name="角丸四角形 23"/>
          <p:cNvSpPr/>
          <p:nvPr/>
        </p:nvSpPr>
        <p:spPr>
          <a:xfrm>
            <a:off x="6986465" y="3781295"/>
            <a:ext cx="3812386" cy="2374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90"/>
          </a:p>
        </p:txBody>
      </p:sp>
      <p:sp>
        <p:nvSpPr>
          <p:cNvPr id="25" name="スライド番号プレースホルダー 4"/>
          <p:cNvSpPr>
            <a:spLocks noGrp="1"/>
          </p:cNvSpPr>
          <p:nvPr>
            <p:ph type="sldNum" sz="quarter" idx="12"/>
          </p:nvPr>
        </p:nvSpPr>
        <p:spPr>
          <a:xfrm>
            <a:off x="11776048" y="6816016"/>
            <a:ext cx="415951" cy="383297"/>
          </a:xfrm>
        </p:spPr>
        <p:txBody>
          <a:bodyPr/>
          <a:lstStyle/>
          <a:p>
            <a:fld id="{1C2C60DF-5D73-46A2-8FFF-B4A756D3B2D0}" type="slidenum">
              <a:rPr kumimoji="1" lang="ja-JP" altLang="en-US" b="1" smtClean="0"/>
              <a:t>2</a:t>
            </a:fld>
            <a:endParaRPr kumimoji="1" lang="ja-JP" altLang="en-US" b="1" dirty="0"/>
          </a:p>
        </p:txBody>
      </p:sp>
      <p:sp>
        <p:nvSpPr>
          <p:cNvPr id="19" name="正方形/長方形 18"/>
          <p:cNvSpPr/>
          <p:nvPr/>
        </p:nvSpPr>
        <p:spPr>
          <a:xfrm>
            <a:off x="425879" y="0"/>
            <a:ext cx="11350170" cy="54643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Meiryo UI" panose="020B0604030504040204" pitchFamily="50" charset="-128"/>
                <a:ea typeface="Meiryo UI" panose="020B0604030504040204" pitchFamily="50" charset="-128"/>
              </a:rPr>
              <a:t>テーマ１</a:t>
            </a:r>
            <a:r>
              <a:rPr kumimoji="1" lang="en-US" altLang="ja-JP" b="1" dirty="0" smtClean="0">
                <a:solidFill>
                  <a:schemeClr val="tx1"/>
                </a:solidFill>
                <a:latin typeface="Meiryo UI" panose="020B0604030504040204" pitchFamily="50" charset="-128"/>
                <a:ea typeface="Meiryo UI" panose="020B0604030504040204" pitchFamily="50" charset="-128"/>
              </a:rPr>
              <a:t>.</a:t>
            </a:r>
            <a:r>
              <a:rPr kumimoji="1" lang="ja-JP" altLang="en-US" b="1" dirty="0" err="1" smtClean="0">
                <a:solidFill>
                  <a:schemeClr val="tx1"/>
                </a:solidFill>
                <a:latin typeface="Meiryo UI" panose="020B0604030504040204" pitchFamily="50" charset="-128"/>
                <a:ea typeface="Meiryo UI" panose="020B0604030504040204" pitchFamily="50" charset="-128"/>
              </a:rPr>
              <a:t>障がい</a:t>
            </a:r>
            <a:r>
              <a:rPr kumimoji="1" lang="ja-JP" altLang="en-US" b="1" dirty="0" smtClean="0">
                <a:solidFill>
                  <a:schemeClr val="tx1"/>
                </a:solidFill>
                <a:latin typeface="Meiryo UI" panose="020B0604030504040204" pitchFamily="50" charset="-128"/>
                <a:ea typeface="Meiryo UI" panose="020B0604030504040204" pitchFamily="50" charset="-128"/>
              </a:rPr>
              <a:t>者の地域移行を支えるための相談支援体制について</a:t>
            </a:r>
            <a:endParaRPr kumimoji="1" lang="en-US" altLang="ja-JP" b="1" dirty="0" smtClean="0">
              <a:solidFill>
                <a:schemeClr val="tx1"/>
              </a:solidFill>
              <a:latin typeface="Meiryo UI" panose="020B0604030504040204" pitchFamily="50" charset="-128"/>
              <a:ea typeface="Meiryo UI" panose="020B0604030504040204" pitchFamily="50" charset="-128"/>
            </a:endParaRPr>
          </a:p>
          <a:p>
            <a:pPr algn="r"/>
            <a:r>
              <a:rPr kumimoji="1" lang="en-US" altLang="ja-JP" sz="1600" b="1" dirty="0" smtClean="0">
                <a:solidFill>
                  <a:schemeClr val="tx1"/>
                </a:solidFill>
                <a:latin typeface="Meiryo UI" panose="020B0604030504040204" pitchFamily="50" charset="-128"/>
                <a:ea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rPr>
              <a:t>市町村</a:t>
            </a:r>
            <a:r>
              <a:rPr lang="ja-JP" altLang="en-US" sz="1600" b="1" dirty="0">
                <a:solidFill>
                  <a:schemeClr val="tx1"/>
                </a:solidFill>
                <a:latin typeface="Meiryo UI" panose="020B0604030504040204" pitchFamily="50" charset="-128"/>
                <a:ea typeface="Meiryo UI" panose="020B0604030504040204" pitchFamily="50" charset="-128"/>
              </a:rPr>
              <a:t>における入所施設から地域移行に関する取組</a:t>
            </a:r>
            <a:r>
              <a:rPr lang="ja-JP" altLang="en-US" sz="1600" b="1" dirty="0" smtClean="0">
                <a:solidFill>
                  <a:schemeClr val="tx1"/>
                </a:solidFill>
                <a:latin typeface="Meiryo UI" panose="020B0604030504040204" pitchFamily="50" charset="-128"/>
                <a:ea typeface="Meiryo UI" panose="020B0604030504040204" pitchFamily="50" charset="-128"/>
              </a:rPr>
              <a:t>状況１</a:t>
            </a:r>
            <a:r>
              <a:rPr lang="en-US" altLang="ja-JP" sz="1600" b="1" dirty="0" smtClean="0">
                <a:solidFill>
                  <a:schemeClr val="tx1"/>
                </a:solidFill>
                <a:latin typeface="Meiryo UI" panose="020B0604030504040204" pitchFamily="50" charset="-128"/>
                <a:ea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rPr>
              <a:t>R4</a:t>
            </a:r>
            <a:r>
              <a:rPr lang="ja-JP" altLang="en-US" sz="1200" dirty="0" smtClean="0">
                <a:solidFill>
                  <a:schemeClr val="tx1"/>
                </a:solidFill>
                <a:latin typeface="Meiryo UI" panose="020B0604030504040204" pitchFamily="50" charset="-128"/>
                <a:ea typeface="Meiryo UI" panose="020B0604030504040204" pitchFamily="50" charset="-128"/>
              </a:rPr>
              <a:t>第１回大阪府自立支援協議会資料から抜粋</a:t>
            </a:r>
            <a:endParaRPr lang="ja-JP" altLang="en-US" sz="1600" b="1" dirty="0">
              <a:solidFill>
                <a:schemeClr val="tx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556436" y="1756344"/>
            <a:ext cx="724051" cy="244766"/>
          </a:xfrm>
          <a:prstGeom prst="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データ１</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正方形/長方形 35"/>
          <p:cNvSpPr/>
          <p:nvPr/>
        </p:nvSpPr>
        <p:spPr>
          <a:xfrm>
            <a:off x="5216257" y="5711915"/>
            <a:ext cx="724051" cy="244766"/>
          </a:xfrm>
          <a:prstGeom prst="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データ７</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正方形/長方形 36"/>
          <p:cNvSpPr/>
          <p:nvPr/>
        </p:nvSpPr>
        <p:spPr>
          <a:xfrm>
            <a:off x="421507" y="5711915"/>
            <a:ext cx="724051" cy="244766"/>
          </a:xfrm>
          <a:prstGeom prst="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データ６</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38" name="正方形/長方形 37"/>
          <p:cNvSpPr/>
          <p:nvPr/>
        </p:nvSpPr>
        <p:spPr>
          <a:xfrm>
            <a:off x="5206788" y="3743537"/>
            <a:ext cx="724051" cy="244766"/>
          </a:xfrm>
          <a:prstGeom prst="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データ５</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390967" y="3743537"/>
            <a:ext cx="724051" cy="244766"/>
          </a:xfrm>
          <a:prstGeom prst="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データ４</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40" name="正方形/長方形 39"/>
          <p:cNvSpPr/>
          <p:nvPr/>
        </p:nvSpPr>
        <p:spPr>
          <a:xfrm>
            <a:off x="7820830" y="1211080"/>
            <a:ext cx="724051" cy="244766"/>
          </a:xfrm>
          <a:prstGeom prst="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データ３</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5312764" y="1205003"/>
            <a:ext cx="724051" cy="244766"/>
          </a:xfrm>
          <a:prstGeom prst="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データ２</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14478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a:extLst>
              <a:ext uri="{FF2B5EF4-FFF2-40B4-BE49-F238E27FC236}">
                <a16:creationId xmlns:a16="http://schemas.microsoft.com/office/drawing/2014/main" id="{2C38FEA1-DA66-A67C-A349-60E16C1D7E2E}"/>
              </a:ext>
            </a:extLst>
          </p:cNvPr>
          <p:cNvGraphicFramePr>
            <a:graphicFrameLocks/>
          </p:cNvGraphicFramePr>
          <p:nvPr>
            <p:extLst>
              <p:ext uri="{D42A27DB-BD31-4B8C-83A1-F6EECF244321}">
                <p14:modId xmlns:p14="http://schemas.microsoft.com/office/powerpoint/2010/main" val="3696841525"/>
              </p:ext>
            </p:extLst>
          </p:nvPr>
        </p:nvGraphicFramePr>
        <p:xfrm>
          <a:off x="2103878" y="3978839"/>
          <a:ext cx="3703995" cy="28669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a:extLst>
              <a:ext uri="{FF2B5EF4-FFF2-40B4-BE49-F238E27FC236}">
                <a16:creationId xmlns:a16="http://schemas.microsoft.com/office/drawing/2014/main" id="{00000000-0008-0000-0200-000009000000}"/>
              </a:ext>
            </a:extLst>
          </p:cNvPr>
          <p:cNvGraphicFramePr>
            <a:graphicFrameLocks/>
          </p:cNvGraphicFramePr>
          <p:nvPr>
            <p:extLst>
              <p:ext uri="{D42A27DB-BD31-4B8C-83A1-F6EECF244321}">
                <p14:modId xmlns:p14="http://schemas.microsoft.com/office/powerpoint/2010/main" val="3801219787"/>
              </p:ext>
            </p:extLst>
          </p:nvPr>
        </p:nvGraphicFramePr>
        <p:xfrm>
          <a:off x="996586" y="466623"/>
          <a:ext cx="9368090" cy="2888342"/>
        </p:xfrm>
        <a:graphic>
          <a:graphicData uri="http://schemas.openxmlformats.org/drawingml/2006/chart">
            <c:chart xmlns:c="http://schemas.openxmlformats.org/drawingml/2006/chart" xmlns:r="http://schemas.openxmlformats.org/officeDocument/2006/relationships" r:id="rId3"/>
          </a:graphicData>
        </a:graphic>
      </p:graphicFrame>
      <p:sp>
        <p:nvSpPr>
          <p:cNvPr id="16" name="正方形/長方形 15"/>
          <p:cNvSpPr/>
          <p:nvPr/>
        </p:nvSpPr>
        <p:spPr>
          <a:xfrm>
            <a:off x="866274" y="3408536"/>
            <a:ext cx="9387657" cy="499535"/>
          </a:xfrm>
          <a:prstGeom prst="rect">
            <a:avLst/>
          </a:prstGeom>
          <a:ln w="1905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nSpc>
                <a:spcPts val="1365"/>
              </a:lnSpc>
              <a:defRPr/>
            </a:pPr>
            <a:r>
              <a:rPr lang="ja-JP" altLang="en-US" sz="1102" dirty="0">
                <a:solidFill>
                  <a:prstClr val="black"/>
                </a:solidFill>
                <a:latin typeface="Meiryo UI" panose="020B0604030504040204" pitchFamily="50" charset="-128"/>
                <a:ea typeface="Meiryo UI" panose="020B0604030504040204" pitchFamily="50" charset="-128"/>
              </a:rPr>
              <a:t>・地域の資源不足が課題として挙がっているが、多くの市町村において、課題解決に進んでいない。</a:t>
            </a:r>
            <a:endParaRPr lang="en-US" altLang="ja-JP" sz="1102" dirty="0">
              <a:solidFill>
                <a:prstClr val="black"/>
              </a:solidFill>
              <a:latin typeface="Meiryo UI" panose="020B0604030504040204" pitchFamily="50" charset="-128"/>
              <a:ea typeface="Meiryo UI" panose="020B0604030504040204" pitchFamily="50" charset="-128"/>
            </a:endParaRPr>
          </a:p>
          <a:p>
            <a:pPr>
              <a:lnSpc>
                <a:spcPts val="1365"/>
              </a:lnSpc>
              <a:defRPr/>
            </a:pPr>
            <a:r>
              <a:rPr lang="ja-JP" altLang="en-US" sz="1102" dirty="0">
                <a:solidFill>
                  <a:prstClr val="black"/>
                </a:solidFill>
                <a:latin typeface="Meiryo UI" panose="020B0604030504040204" pitchFamily="50" charset="-128"/>
                <a:ea typeface="Meiryo UI" panose="020B0604030504040204" pitchFamily="50" charset="-128"/>
              </a:rPr>
              <a:t>・サービス等利用計画に地域移行を記載している市町村では、関係機関連携等の強化により、地域移行を進めている傾向が見られる。</a:t>
            </a:r>
          </a:p>
        </p:txBody>
      </p:sp>
      <p:sp>
        <p:nvSpPr>
          <p:cNvPr id="7" name="テキスト ボックス 6"/>
          <p:cNvSpPr txBox="1"/>
          <p:nvPr/>
        </p:nvSpPr>
        <p:spPr>
          <a:xfrm>
            <a:off x="7092070" y="4198338"/>
            <a:ext cx="4081954" cy="674031"/>
          </a:xfrm>
          <a:prstGeom prst="rect">
            <a:avLst/>
          </a:prstGeom>
          <a:noFill/>
        </p:spPr>
        <p:txBody>
          <a:bodyPr wrap="square" rtlCol="0">
            <a:spAutoFit/>
          </a:bodyPr>
          <a:lstStyle/>
          <a:p>
            <a:r>
              <a:rPr kumimoji="1" lang="ja-JP" altLang="en-US" sz="1260" dirty="0"/>
              <a:t>サービス等利用計画に地域移行の記載のない理由</a:t>
            </a:r>
            <a:endParaRPr kumimoji="1" lang="en-US" altLang="ja-JP" sz="1260" dirty="0"/>
          </a:p>
          <a:p>
            <a:r>
              <a:rPr lang="ja-JP" altLang="en-US" sz="1260" dirty="0"/>
              <a:t>　　　　　　　　　　　　　　　　　　　　　　　　</a:t>
            </a:r>
            <a:r>
              <a:rPr kumimoji="1" lang="ja-JP" altLang="en-US" sz="1260" dirty="0"/>
              <a:t>　（無回答を除く）</a:t>
            </a:r>
          </a:p>
        </p:txBody>
      </p:sp>
      <p:sp>
        <p:nvSpPr>
          <p:cNvPr id="11" name="スライド番号プレースホルダー 4"/>
          <p:cNvSpPr>
            <a:spLocks noGrp="1"/>
          </p:cNvSpPr>
          <p:nvPr>
            <p:ph type="sldNum" sz="quarter" idx="12"/>
          </p:nvPr>
        </p:nvSpPr>
        <p:spPr>
          <a:xfrm>
            <a:off x="11733450" y="6801060"/>
            <a:ext cx="458550" cy="383297"/>
          </a:xfrm>
        </p:spPr>
        <p:txBody>
          <a:bodyPr/>
          <a:lstStyle/>
          <a:p>
            <a:fld id="{1C2C60DF-5D73-46A2-8FFF-B4A756D3B2D0}" type="slidenum">
              <a:rPr kumimoji="1" lang="ja-JP" altLang="en-US" b="1" smtClean="0"/>
              <a:t>3</a:t>
            </a:fld>
            <a:endParaRPr kumimoji="1" lang="ja-JP" altLang="en-US" b="1" dirty="0"/>
          </a:p>
        </p:txBody>
      </p:sp>
      <p:sp>
        <p:nvSpPr>
          <p:cNvPr id="14" name="正方形/長方形 13"/>
          <p:cNvSpPr/>
          <p:nvPr/>
        </p:nvSpPr>
        <p:spPr>
          <a:xfrm>
            <a:off x="3418052" y="4010884"/>
            <a:ext cx="857972" cy="218506"/>
          </a:xfrm>
          <a:prstGeom prst="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データ</a:t>
            </a:r>
            <a:r>
              <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rPr>
              <a:t>10</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345992" y="3984624"/>
            <a:ext cx="724051" cy="244766"/>
          </a:xfrm>
          <a:prstGeom prst="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データ９</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383280" y="620463"/>
            <a:ext cx="724051" cy="244766"/>
          </a:xfrm>
          <a:prstGeom prst="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データ８</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383280" y="71853"/>
            <a:ext cx="11350170" cy="49735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Meiryo UI" panose="020B0604030504040204" pitchFamily="50" charset="-128"/>
                <a:ea typeface="Meiryo UI" panose="020B0604030504040204" pitchFamily="50" charset="-128"/>
              </a:rPr>
              <a:t>テーマ１</a:t>
            </a:r>
            <a:r>
              <a:rPr kumimoji="1" lang="en-US" altLang="ja-JP" b="1" dirty="0" smtClean="0">
                <a:solidFill>
                  <a:schemeClr val="tx1"/>
                </a:solidFill>
                <a:latin typeface="Meiryo UI" panose="020B0604030504040204" pitchFamily="50" charset="-128"/>
                <a:ea typeface="Meiryo UI" panose="020B0604030504040204" pitchFamily="50" charset="-128"/>
              </a:rPr>
              <a:t>.</a:t>
            </a:r>
            <a:r>
              <a:rPr kumimoji="1" lang="ja-JP" altLang="en-US" b="1" dirty="0" err="1" smtClean="0">
                <a:solidFill>
                  <a:schemeClr val="tx1"/>
                </a:solidFill>
                <a:latin typeface="Meiryo UI" panose="020B0604030504040204" pitchFamily="50" charset="-128"/>
                <a:ea typeface="Meiryo UI" panose="020B0604030504040204" pitchFamily="50" charset="-128"/>
              </a:rPr>
              <a:t>障がい</a:t>
            </a:r>
            <a:r>
              <a:rPr kumimoji="1" lang="ja-JP" altLang="en-US" b="1" dirty="0" smtClean="0">
                <a:solidFill>
                  <a:schemeClr val="tx1"/>
                </a:solidFill>
                <a:latin typeface="Meiryo UI" panose="020B0604030504040204" pitchFamily="50" charset="-128"/>
                <a:ea typeface="Meiryo UI" panose="020B0604030504040204" pitchFamily="50" charset="-128"/>
              </a:rPr>
              <a:t>者の地域移行を支えるための相談支援体制について</a:t>
            </a:r>
            <a:endParaRPr kumimoji="1" lang="en-US" altLang="ja-JP" b="1" dirty="0" smtClean="0">
              <a:solidFill>
                <a:schemeClr val="tx1"/>
              </a:solidFill>
              <a:latin typeface="Meiryo UI" panose="020B0604030504040204" pitchFamily="50" charset="-128"/>
              <a:ea typeface="Meiryo UI" panose="020B0604030504040204" pitchFamily="50" charset="-128"/>
            </a:endParaRPr>
          </a:p>
          <a:p>
            <a:pPr algn="r"/>
            <a:r>
              <a:rPr kumimoji="1" lang="en-US" altLang="ja-JP" sz="1600" b="1" dirty="0" smtClean="0">
                <a:solidFill>
                  <a:schemeClr val="tx1"/>
                </a:solidFill>
                <a:latin typeface="Meiryo UI" panose="020B0604030504040204" pitchFamily="50" charset="-128"/>
                <a:ea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rPr>
              <a:t>市町村</a:t>
            </a:r>
            <a:r>
              <a:rPr lang="ja-JP" altLang="en-US" sz="1600" b="1" dirty="0">
                <a:solidFill>
                  <a:schemeClr val="tx1"/>
                </a:solidFill>
                <a:latin typeface="Meiryo UI" panose="020B0604030504040204" pitchFamily="50" charset="-128"/>
                <a:ea typeface="Meiryo UI" panose="020B0604030504040204" pitchFamily="50" charset="-128"/>
              </a:rPr>
              <a:t>における入所施設から地域移行に関する取組</a:t>
            </a:r>
            <a:r>
              <a:rPr lang="ja-JP" altLang="en-US" sz="1600" b="1" dirty="0" smtClean="0">
                <a:solidFill>
                  <a:schemeClr val="tx1"/>
                </a:solidFill>
                <a:latin typeface="Meiryo UI" panose="020B0604030504040204" pitchFamily="50" charset="-128"/>
                <a:ea typeface="Meiryo UI" panose="020B0604030504040204" pitchFamily="50" charset="-128"/>
              </a:rPr>
              <a:t>状況２</a:t>
            </a:r>
            <a:r>
              <a:rPr lang="en-US" altLang="ja-JP" sz="1600" b="1" dirty="0" smtClean="0">
                <a:solidFill>
                  <a:schemeClr val="tx1"/>
                </a:solidFill>
                <a:latin typeface="Meiryo UI" panose="020B0604030504040204" pitchFamily="50" charset="-128"/>
                <a:ea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rPr>
              <a:t>R4</a:t>
            </a:r>
            <a:r>
              <a:rPr lang="ja-JP" altLang="en-US" sz="1200" dirty="0" smtClean="0">
                <a:solidFill>
                  <a:schemeClr val="tx1"/>
                </a:solidFill>
                <a:latin typeface="Meiryo UI" panose="020B0604030504040204" pitchFamily="50" charset="-128"/>
                <a:ea typeface="Meiryo UI" panose="020B0604030504040204" pitchFamily="50" charset="-128"/>
              </a:rPr>
              <a:t>第１回大阪府自立支援協議会資料から抜粋</a:t>
            </a:r>
            <a:endParaRPr lang="ja-JP" altLang="en-US" sz="1600" b="1" dirty="0">
              <a:solidFill>
                <a:schemeClr val="tx1"/>
              </a:solidFill>
              <a:latin typeface="Meiryo UI" panose="020B0604030504040204" pitchFamily="50" charset="-128"/>
              <a:ea typeface="Meiryo UI" panose="020B0604030504040204" pitchFamily="50" charset="-128"/>
            </a:endParaRPr>
          </a:p>
        </p:txBody>
      </p:sp>
      <p:graphicFrame>
        <p:nvGraphicFramePr>
          <p:cNvPr id="21" name="グラフ 20"/>
          <p:cNvGraphicFramePr>
            <a:graphicFrameLocks/>
          </p:cNvGraphicFramePr>
          <p:nvPr>
            <p:extLst>
              <p:ext uri="{D42A27DB-BD31-4B8C-83A1-F6EECF244321}">
                <p14:modId xmlns:p14="http://schemas.microsoft.com/office/powerpoint/2010/main" val="3815272400"/>
              </p:ext>
            </p:extLst>
          </p:nvPr>
        </p:nvGraphicFramePr>
        <p:xfrm>
          <a:off x="420318" y="4284305"/>
          <a:ext cx="2710589" cy="27084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グラフ 21"/>
          <p:cNvGraphicFramePr>
            <a:graphicFrameLocks/>
          </p:cNvGraphicFramePr>
          <p:nvPr>
            <p:extLst>
              <p:ext uri="{D42A27DB-BD31-4B8C-83A1-F6EECF244321}">
                <p14:modId xmlns:p14="http://schemas.microsoft.com/office/powerpoint/2010/main" val="787459528"/>
              </p:ext>
            </p:extLst>
          </p:nvPr>
        </p:nvGraphicFramePr>
        <p:xfrm>
          <a:off x="3191791" y="4261435"/>
          <a:ext cx="3022647" cy="27500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グラフ 22"/>
          <p:cNvGraphicFramePr>
            <a:graphicFrameLocks/>
          </p:cNvGraphicFramePr>
          <p:nvPr>
            <p:extLst>
              <p:ext uri="{D42A27DB-BD31-4B8C-83A1-F6EECF244321}">
                <p14:modId xmlns:p14="http://schemas.microsoft.com/office/powerpoint/2010/main" val="3927265664"/>
              </p:ext>
            </p:extLst>
          </p:nvPr>
        </p:nvGraphicFramePr>
        <p:xfrm>
          <a:off x="6862822" y="4131997"/>
          <a:ext cx="4604758" cy="2700213"/>
        </p:xfrm>
        <a:graphic>
          <a:graphicData uri="http://schemas.openxmlformats.org/drawingml/2006/chart">
            <c:chart xmlns:c="http://schemas.openxmlformats.org/drawingml/2006/chart" xmlns:r="http://schemas.openxmlformats.org/officeDocument/2006/relationships" r:id="rId6"/>
          </a:graphicData>
        </a:graphic>
      </p:graphicFrame>
      <p:sp>
        <p:nvSpPr>
          <p:cNvPr id="24" name="正方形/長方形 23"/>
          <p:cNvSpPr/>
          <p:nvPr/>
        </p:nvSpPr>
        <p:spPr>
          <a:xfrm>
            <a:off x="6234098" y="4040219"/>
            <a:ext cx="857972" cy="218506"/>
          </a:xfrm>
          <a:prstGeom prst="rect">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データ</a:t>
            </a:r>
            <a:r>
              <a:rPr kumimoji="1" lang="en-US" altLang="ja-JP" sz="1050" dirty="0" smtClean="0">
                <a:solidFill>
                  <a:schemeClr val="tx1"/>
                </a:solidFill>
                <a:latin typeface="HG丸ｺﾞｼｯｸM-PRO" panose="020F0600000000000000" pitchFamily="50" charset="-128"/>
                <a:ea typeface="HG丸ｺﾞｼｯｸM-PRO" panose="020F0600000000000000" pitchFamily="50" charset="-128"/>
              </a:rPr>
              <a:t>11</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5" name="下カーブ矢印 24"/>
          <p:cNvSpPr/>
          <p:nvPr/>
        </p:nvSpPr>
        <p:spPr>
          <a:xfrm rot="492525">
            <a:off x="2160817" y="4985860"/>
            <a:ext cx="1748147" cy="462937"/>
          </a:xfrm>
          <a:prstGeom prst="curvedDownArrow">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右カーブ矢印 25"/>
          <p:cNvSpPr/>
          <p:nvPr/>
        </p:nvSpPr>
        <p:spPr>
          <a:xfrm rot="16200000">
            <a:off x="4580441" y="4420609"/>
            <a:ext cx="468052" cy="4823201"/>
          </a:xfrm>
          <a:prstGeom prst="curvedRightArrow">
            <a:avLst/>
          </a:prstGeom>
          <a:solidFill>
            <a:schemeClr val="bg1">
              <a:lumMod val="85000"/>
              <a:alpha val="23000"/>
            </a:schemeClr>
          </a:solidFill>
          <a:ln>
            <a:solidFill>
              <a:schemeClr val="tx1">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066979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6495140" y="4392557"/>
            <a:ext cx="4656075" cy="24153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参考３</a:t>
            </a:r>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294594" y="4384977"/>
            <a:ext cx="5330571" cy="24181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参考２</a:t>
            </a:r>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　</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449943" y="0"/>
            <a:ext cx="11350170" cy="3714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テーマ１</a:t>
            </a:r>
            <a:r>
              <a:rPr kumimoji="1" lang="en-US" altLang="ja-JP" b="1" dirty="0">
                <a:solidFill>
                  <a:schemeClr val="tx1"/>
                </a:solidFill>
                <a:latin typeface="Meiryo UI" panose="020B0604030504040204" pitchFamily="50" charset="-128"/>
                <a:ea typeface="Meiryo UI" panose="020B0604030504040204" pitchFamily="50" charset="-128"/>
              </a:rPr>
              <a:t>.</a:t>
            </a:r>
            <a:r>
              <a:rPr kumimoji="1" lang="ja-JP" altLang="en-US" b="1" dirty="0" err="1">
                <a:solidFill>
                  <a:schemeClr val="tx1"/>
                </a:solidFill>
                <a:latin typeface="Meiryo UI" panose="020B0604030504040204" pitchFamily="50" charset="-128"/>
                <a:ea typeface="Meiryo UI" panose="020B0604030504040204" pitchFamily="50" charset="-128"/>
              </a:rPr>
              <a:t>障がい</a:t>
            </a:r>
            <a:r>
              <a:rPr kumimoji="1" lang="ja-JP" altLang="en-US" b="1" dirty="0">
                <a:solidFill>
                  <a:schemeClr val="tx1"/>
                </a:solidFill>
                <a:latin typeface="Meiryo UI" panose="020B0604030504040204" pitchFamily="50" charset="-128"/>
                <a:ea typeface="Meiryo UI" panose="020B0604030504040204" pitchFamily="50" charset="-128"/>
              </a:rPr>
              <a:t>者の地域移行を支えるための相談支援体制について</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6889E515-242F-4BF4-AE30-F444D58902F6}"/>
              </a:ext>
            </a:extLst>
          </p:cNvPr>
          <p:cNvSpPr/>
          <p:nvPr/>
        </p:nvSpPr>
        <p:spPr>
          <a:xfrm>
            <a:off x="449942" y="610040"/>
            <a:ext cx="11153053" cy="11564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defRPr/>
            </a:pPr>
            <a:r>
              <a:rPr lang="en-US" altLang="ja-JP" sz="1400" b="1" dirty="0">
                <a:solidFill>
                  <a:schemeClr val="tx1"/>
                </a:solidFill>
                <a:latin typeface="HG丸ｺﾞｼｯｸM-PRO" panose="020F0600000000000000" pitchFamily="50" charset="-128"/>
                <a:ea typeface="HG丸ｺﾞｼｯｸM-PRO" panose="020F0600000000000000" pitchFamily="50" charset="-128"/>
              </a:rPr>
              <a:t>【</a:t>
            </a:r>
            <a:r>
              <a:rPr lang="ja-JP" altLang="en-US" sz="1400" b="1" dirty="0" smtClean="0">
                <a:solidFill>
                  <a:schemeClr val="tx1"/>
                </a:solidFill>
                <a:latin typeface="HG丸ｺﾞｼｯｸM-PRO" panose="020F0600000000000000" pitchFamily="50" charset="-128"/>
                <a:ea typeface="HG丸ｺﾞｼｯｸM-PRO" panose="020F0600000000000000" pitchFamily="50" charset="-128"/>
              </a:rPr>
              <a:t>課題</a:t>
            </a:r>
            <a:r>
              <a:rPr lang="en-US" altLang="ja-JP" sz="1400" b="1" dirty="0" smtClean="0">
                <a:solidFill>
                  <a:schemeClr val="tx1"/>
                </a:solidFill>
                <a:latin typeface="HG丸ｺﾞｼｯｸM-PRO" panose="020F0600000000000000" pitchFamily="50" charset="-128"/>
                <a:ea typeface="HG丸ｺﾞｼｯｸM-PRO" panose="020F0600000000000000" pitchFamily="50" charset="-128"/>
              </a:rPr>
              <a:t>】</a:t>
            </a:r>
          </a:p>
          <a:p>
            <a:pPr algn="just" defTabSz="914400">
              <a:defRPr/>
            </a:pP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・施設入所者のサービス等利用計画は、全員が作成されているわけではなく、入所者の意向が十分に把握されていないおそれがある。</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a:p>
            <a:pPr algn="just" defTabSz="914400">
              <a:defRPr/>
            </a:pP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・家族の不安（地域生活を支えるための環境と支援者不足のため等）</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just" defTabSz="914400">
              <a:defRPr/>
            </a:pP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関係機関相互の連携、情報共有等の場が</a:t>
            </a:r>
            <a:r>
              <a:rPr lang="ja-JP" altLang="en-US" sz="1400" kern="100" dirty="0" smtClean="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rPr>
              <a:t>不十分</a:t>
            </a:r>
            <a:endParaRPr lang="en-US" altLang="ja-JP" sz="1400" kern="100" dirty="0">
              <a:solidFill>
                <a:schemeClr val="tx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defTabSz="914400">
              <a:defRPr/>
            </a:pP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1400" dirty="0">
                <a:solidFill>
                  <a:schemeClr val="tx1"/>
                </a:solidFill>
                <a:latin typeface="HG丸ｺﾞｼｯｸM-PRO" panose="020F0600000000000000" pitchFamily="50" charset="-128"/>
                <a:ea typeface="HG丸ｺﾞｼｯｸM-PRO" panose="020F0600000000000000" pitchFamily="50" charset="-128"/>
              </a:rPr>
              <a:t>相談支援</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体制の充実だけでなく、地域で支えるための社会資源が不十分</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314819" y="2640762"/>
            <a:ext cx="11379198" cy="1523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参考１</a:t>
            </a:r>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　</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2" name="四角形吹き出し 21"/>
          <p:cNvSpPr/>
          <p:nvPr/>
        </p:nvSpPr>
        <p:spPr>
          <a:xfrm>
            <a:off x="7257824" y="2698001"/>
            <a:ext cx="4212987" cy="1394982"/>
          </a:xfrm>
          <a:prstGeom prst="wedgeRectCallout">
            <a:avLst>
              <a:gd name="adj1" fmla="val -46081"/>
              <a:gd name="adj2" fmla="val 30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〇基幹相談支援センター設置数　</a:t>
            </a:r>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　設置済　</a:t>
            </a:r>
            <a:r>
              <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rPr>
              <a:t>36</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市町村（</a:t>
            </a:r>
            <a:r>
              <a:rPr kumimoji="1" lang="en-US" altLang="ja-JP" sz="1200" dirty="0">
                <a:solidFill>
                  <a:schemeClr val="tx1"/>
                </a:solidFill>
                <a:latin typeface="HG丸ｺﾞｼｯｸM-PRO" panose="020F0600000000000000" pitchFamily="50" charset="-128"/>
                <a:ea typeface="HG丸ｺﾞｼｯｸM-PRO" panose="020F0600000000000000" pitchFamily="50" charset="-128"/>
              </a:rPr>
              <a:t>75</a:t>
            </a:r>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か所）　未設置　７市町</a:t>
            </a:r>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〇基幹相談支援センターの役割</a:t>
            </a:r>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・総合的、専門的な相談支援の実施。</a:t>
            </a:r>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・地域移行、地域促進の取組</a:t>
            </a:r>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・権利擁護・虐待防止への取組</a:t>
            </a:r>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smtClean="0">
                <a:solidFill>
                  <a:schemeClr val="tx1"/>
                </a:solidFill>
                <a:latin typeface="HG丸ｺﾞｼｯｸM-PRO" panose="020F0600000000000000" pitchFamily="50" charset="-128"/>
                <a:ea typeface="HG丸ｺﾞｼｯｸM-PRO" panose="020F0600000000000000" pitchFamily="50" charset="-128"/>
              </a:rPr>
              <a:t>・地域の相談支援体制強化のための取組。</a:t>
            </a:r>
            <a:endParaRPr kumimoji="1" lang="ja-JP" altLang="en-US"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421432" y="4648200"/>
            <a:ext cx="3979705" cy="276999"/>
          </a:xfrm>
          <a:prstGeom prst="rect">
            <a:avLst/>
          </a:prstGeom>
          <a:noFill/>
        </p:spPr>
        <p:txBody>
          <a:bodyPr wrap="square" rtlCol="0">
            <a:spAutoFit/>
          </a:bodyPr>
          <a:lstStyle/>
          <a:p>
            <a:r>
              <a:rPr kumimoji="1" lang="ja-JP" altLang="en-US" sz="1200" dirty="0" smtClean="0">
                <a:latin typeface="+mn-ea"/>
              </a:rPr>
              <a:t>府内サービス利用者の</a:t>
            </a:r>
            <a:r>
              <a:rPr kumimoji="1" lang="ja-JP" altLang="en-US" sz="1200" dirty="0">
                <a:latin typeface="+mn-ea"/>
              </a:rPr>
              <a:t>サービス</a:t>
            </a:r>
            <a:r>
              <a:rPr kumimoji="1" lang="ja-JP" altLang="en-US" sz="1200" dirty="0" smtClean="0">
                <a:latin typeface="+mn-ea"/>
              </a:rPr>
              <a:t>等利用計画策定状況</a:t>
            </a:r>
            <a:endParaRPr kumimoji="1" lang="ja-JP" altLang="en-US" sz="1200" dirty="0">
              <a:latin typeface="+mn-ea"/>
            </a:endParaRPr>
          </a:p>
        </p:txBody>
      </p:sp>
      <p:graphicFrame>
        <p:nvGraphicFramePr>
          <p:cNvPr id="13" name="グラフ 12"/>
          <p:cNvGraphicFramePr>
            <a:graphicFrameLocks/>
          </p:cNvGraphicFramePr>
          <p:nvPr>
            <p:extLst>
              <p:ext uri="{D42A27DB-BD31-4B8C-83A1-F6EECF244321}">
                <p14:modId xmlns:p14="http://schemas.microsoft.com/office/powerpoint/2010/main" val="2528558891"/>
              </p:ext>
            </p:extLst>
          </p:nvPr>
        </p:nvGraphicFramePr>
        <p:xfrm>
          <a:off x="6617657" y="4501196"/>
          <a:ext cx="4411039" cy="2301979"/>
        </p:xfrm>
        <a:graphic>
          <a:graphicData uri="http://schemas.openxmlformats.org/drawingml/2006/chart">
            <c:chart xmlns:c="http://schemas.openxmlformats.org/drawingml/2006/chart" xmlns:r="http://schemas.openxmlformats.org/officeDocument/2006/relationships" r:id="rId2"/>
          </a:graphicData>
        </a:graphic>
      </p:graphicFrame>
      <p:pic>
        <p:nvPicPr>
          <p:cNvPr id="3" name="図 2"/>
          <p:cNvPicPr>
            <a:picLocks noChangeAspect="1"/>
          </p:cNvPicPr>
          <p:nvPr/>
        </p:nvPicPr>
        <p:blipFill>
          <a:blip r:embed="rId3"/>
          <a:stretch>
            <a:fillRect/>
          </a:stretch>
        </p:blipFill>
        <p:spPr>
          <a:xfrm>
            <a:off x="421432" y="4983859"/>
            <a:ext cx="5076897" cy="1327688"/>
          </a:xfrm>
          <a:prstGeom prst="rect">
            <a:avLst/>
          </a:prstGeom>
        </p:spPr>
      </p:pic>
      <p:sp>
        <p:nvSpPr>
          <p:cNvPr id="4" name="正方形/長方形 3"/>
          <p:cNvSpPr/>
          <p:nvPr/>
        </p:nvSpPr>
        <p:spPr>
          <a:xfrm>
            <a:off x="2515435" y="5814164"/>
            <a:ext cx="765749" cy="4777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778320" y="5824499"/>
            <a:ext cx="720009" cy="4674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43649" y="2042365"/>
            <a:ext cx="11350367" cy="45127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defRPr/>
            </a:pP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論点①　入所者</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全ての計画相談支援を導入する体制の整備に</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ついて</a:t>
            </a:r>
            <a:r>
              <a:rPr kumimoji="1" lang="ja-JP" altLang="en-US" sz="1600" b="1" dirty="0" smtClean="0">
                <a:solidFill>
                  <a:schemeClr val="tx1"/>
                </a:solidFill>
                <a:latin typeface="HG丸ｺﾞｼｯｸM-PRO" panose="020F0600000000000000" pitchFamily="50" charset="-128"/>
                <a:ea typeface="HG丸ｺﾞｼｯｸM-PRO" panose="020F0600000000000000" pitchFamily="50" charset="-128"/>
              </a:rPr>
              <a:t>　</a:t>
            </a:r>
            <a:endParaRPr kumimoji="1" lang="ja-JP" altLang="en-US" sz="1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スライド番号プレースホルダー 6"/>
          <p:cNvSpPr>
            <a:spLocks noGrp="1"/>
          </p:cNvSpPr>
          <p:nvPr>
            <p:ph type="sldNum" sz="quarter" idx="12"/>
          </p:nvPr>
        </p:nvSpPr>
        <p:spPr>
          <a:xfrm>
            <a:off x="11800112" y="6803175"/>
            <a:ext cx="391887" cy="383297"/>
          </a:xfrm>
        </p:spPr>
        <p:txBody>
          <a:bodyPr/>
          <a:lstStyle/>
          <a:p>
            <a:fld id="{8FAA0CB3-FBDA-4FDF-8A68-02BE07DD261E}" type="slidenum">
              <a:rPr kumimoji="1" lang="ja-JP" altLang="en-US" b="1" smtClean="0"/>
              <a:t>4</a:t>
            </a:fld>
            <a:endParaRPr kumimoji="1" lang="ja-JP" altLang="en-US" b="1" dirty="0"/>
          </a:p>
        </p:txBody>
      </p:sp>
      <p:pic>
        <p:nvPicPr>
          <p:cNvPr id="8" name="図 7"/>
          <p:cNvPicPr>
            <a:picLocks noChangeAspect="1"/>
          </p:cNvPicPr>
          <p:nvPr/>
        </p:nvPicPr>
        <p:blipFill>
          <a:blip r:embed="rId4"/>
          <a:stretch>
            <a:fillRect/>
          </a:stretch>
        </p:blipFill>
        <p:spPr>
          <a:xfrm>
            <a:off x="601066" y="2929999"/>
            <a:ext cx="6264528" cy="1109438"/>
          </a:xfrm>
          <a:prstGeom prst="rect">
            <a:avLst/>
          </a:prstGeom>
        </p:spPr>
      </p:pic>
    </p:spTree>
    <p:extLst>
      <p:ext uri="{BB962C8B-B14F-4D97-AF65-F5344CB8AC3E}">
        <p14:creationId xmlns:p14="http://schemas.microsoft.com/office/powerpoint/2010/main" val="2768101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49943" y="0"/>
            <a:ext cx="11350170" cy="3714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テーマ１</a:t>
            </a:r>
            <a:r>
              <a:rPr kumimoji="1" lang="en-US" altLang="ja-JP" b="1" dirty="0">
                <a:solidFill>
                  <a:schemeClr val="tx1"/>
                </a:solidFill>
                <a:latin typeface="Meiryo UI" panose="020B0604030504040204" pitchFamily="50" charset="-128"/>
                <a:ea typeface="Meiryo UI" panose="020B0604030504040204" pitchFamily="50" charset="-128"/>
              </a:rPr>
              <a:t>.</a:t>
            </a:r>
            <a:r>
              <a:rPr kumimoji="1" lang="ja-JP" altLang="en-US" b="1" dirty="0" err="1">
                <a:solidFill>
                  <a:schemeClr val="tx1"/>
                </a:solidFill>
                <a:latin typeface="Meiryo UI" panose="020B0604030504040204" pitchFamily="50" charset="-128"/>
                <a:ea typeface="Meiryo UI" panose="020B0604030504040204" pitchFamily="50" charset="-128"/>
              </a:rPr>
              <a:t>障がい</a:t>
            </a:r>
            <a:r>
              <a:rPr kumimoji="1" lang="ja-JP" altLang="en-US" b="1" dirty="0">
                <a:solidFill>
                  <a:schemeClr val="tx1"/>
                </a:solidFill>
                <a:latin typeface="Meiryo UI" panose="020B0604030504040204" pitchFamily="50" charset="-128"/>
                <a:ea typeface="Meiryo UI" panose="020B0604030504040204" pitchFamily="50" charset="-128"/>
              </a:rPr>
              <a:t>者の地域移行を支えるための相談支援体制について</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BC796AD2-7A1B-4C45-9927-CC9CD928F7B3}"/>
              </a:ext>
            </a:extLst>
          </p:cNvPr>
          <p:cNvSpPr/>
          <p:nvPr/>
        </p:nvSpPr>
        <p:spPr>
          <a:xfrm>
            <a:off x="449943" y="4356982"/>
            <a:ext cx="11350169" cy="2646278"/>
          </a:xfrm>
          <a:prstGeom prst="rect">
            <a:avLst/>
          </a:prstGeom>
          <a:ln w="6350">
            <a:solidFill>
              <a:srgbClr val="0070C0"/>
            </a:solidFill>
            <a:prstDash val="sysDash"/>
          </a:ln>
        </p:spPr>
        <p:style>
          <a:lnRef idx="2">
            <a:schemeClr val="dk1"/>
          </a:lnRef>
          <a:fillRef idx="1">
            <a:schemeClr val="lt1"/>
          </a:fillRef>
          <a:effectRef idx="0">
            <a:schemeClr val="dk1"/>
          </a:effectRef>
          <a:fontRef idx="minor">
            <a:schemeClr val="dk1"/>
          </a:fontRef>
        </p:style>
        <p:txBody>
          <a:bodyPr wrap="square" anchor="ctr">
            <a:noAutofit/>
          </a:bodyPr>
          <a:lstStyle/>
          <a:p>
            <a:pPr>
              <a:lnSpc>
                <a:spcPct val="150000"/>
              </a:lnSpc>
            </a:pP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参考</a:t>
            </a:r>
            <a:r>
              <a:rPr lang="en-US" altLang="ja-JP" sz="12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6】</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大阪府強度行動障がい地域連携モデル　地域支援連携体制構築のスキーム</a:t>
            </a:r>
            <a:endPar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50000"/>
              </a:lnSpc>
            </a:pPr>
            <a:endPar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50000"/>
              </a:lnSpc>
            </a:pPr>
            <a:endPar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50000"/>
              </a:lnSpc>
            </a:pPr>
            <a:endPar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50000"/>
              </a:lnSpc>
            </a:pPr>
            <a:endPar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50000"/>
              </a:lnSpc>
            </a:pPr>
            <a:endPar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50000"/>
              </a:lnSpc>
            </a:pPr>
            <a:endPar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50000"/>
              </a:lnSpc>
            </a:pPr>
            <a:endPar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ct val="150000"/>
              </a:lnSpc>
            </a:pPr>
            <a:endParaRPr lang="en-US"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nvGrpSpPr>
          <p:cNvPr id="12" name="グループ化 11"/>
          <p:cNvGrpSpPr/>
          <p:nvPr/>
        </p:nvGrpSpPr>
        <p:grpSpPr>
          <a:xfrm>
            <a:off x="687633" y="4692624"/>
            <a:ext cx="11112479" cy="2151964"/>
            <a:chOff x="449943" y="4807514"/>
            <a:chExt cx="11112479" cy="2151964"/>
          </a:xfrm>
        </p:grpSpPr>
        <p:sp>
          <p:nvSpPr>
            <p:cNvPr id="13" name="テキスト ボックス 23">
              <a:extLst>
                <a:ext uri="{FF2B5EF4-FFF2-40B4-BE49-F238E27FC236}">
                  <a16:creationId xmlns:a16="http://schemas.microsoft.com/office/drawing/2014/main" id="{2D472D07-814F-44F1-A563-E9212DD1A780}"/>
                </a:ext>
              </a:extLst>
            </p:cNvPr>
            <p:cNvSpPr txBox="1"/>
            <p:nvPr/>
          </p:nvSpPr>
          <p:spPr>
            <a:xfrm>
              <a:off x="5255404" y="4932381"/>
              <a:ext cx="6307018" cy="1410655"/>
            </a:xfrm>
            <a:prstGeom prst="rect">
              <a:avLst/>
            </a:prstGeom>
            <a:solidFill>
              <a:sysClr val="window" lastClr="FFFFFF"/>
            </a:solidFill>
            <a:ln w="12700" cap="flat" cmpd="sng" algn="ctr">
              <a:solidFill>
                <a:srgbClr val="5B9BD5"/>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1050" b="0" i="0" u="sng"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協議の場での検討の流れ</a:t>
              </a:r>
              <a:endParaRPr kumimoji="0" lang="ja-JP" altLang="en-US" sz="105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endParaRPr>
            </a:p>
            <a:p>
              <a:pPr marL="266700" marR="0" lvl="0" indent="-266700" algn="just"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１．地域の強み、困難事例から</a:t>
              </a:r>
              <a:r>
                <a:rPr kumimoji="0" lang="ja-JP" altLang="en-US" sz="1050" b="0" i="0" u="none" strike="noStrike" kern="100" cap="none" spc="0" normalizeH="0" baseline="0" noProof="0" dirty="0">
                  <a:ln>
                    <a:noFill/>
                  </a:ln>
                  <a:effectLst/>
                  <a:uLnTx/>
                  <a:uFillTx/>
                  <a:latin typeface="+mn-ea"/>
                  <a:cs typeface="Times New Roman" panose="02020603050405020304" pitchFamily="18" charset="0"/>
                </a:rPr>
                <a:t>見える課題の整理（事例検討）</a:t>
              </a:r>
            </a:p>
            <a:p>
              <a:pPr marL="266700" marR="0" lvl="0" indent="-133350" algn="just"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effectLst/>
                  <a:uLnTx/>
                  <a:uFillTx/>
                  <a:latin typeface="+mn-ea"/>
                  <a:cs typeface="Times New Roman" panose="02020603050405020304" pitchFamily="18" charset="0"/>
                </a:rPr>
                <a:t>・課題集約について段階的な実施</a:t>
              </a:r>
              <a:r>
                <a:rPr kumimoji="0" lang="ja-JP" altLang="en-US" sz="1050" i="0" u="none" strike="noStrike" kern="100" cap="none" spc="0" normalizeH="0" baseline="0" noProof="0" dirty="0">
                  <a:ln>
                    <a:noFill/>
                  </a:ln>
                  <a:effectLst/>
                  <a:uLnTx/>
                  <a:uFillTx/>
                  <a:latin typeface="+mn-ea"/>
                  <a:cs typeface="Times New Roman" panose="02020603050405020304" pitchFamily="18" charset="0"/>
                </a:rPr>
                <a:t>と</a:t>
              </a:r>
              <a:r>
                <a:rPr kumimoji="0" lang="ja-JP" altLang="en-US" sz="105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するなど、一部の意見に偏らないように工夫。</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２．課題に対する仕組みづくりの検討</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３．解決の試行（ワークショップの実施等）</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４．事務局や連携体制の整理</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ja-JP" altLang="en-US" sz="1050" kern="100" dirty="0">
                  <a:solidFill>
                    <a:sysClr val="windowText" lastClr="000000"/>
                  </a:solidFill>
                  <a:latin typeface="+mn-ea"/>
                  <a:cs typeface="Times New Roman" panose="02020603050405020304" pitchFamily="18" charset="0"/>
                </a:rPr>
                <a:t>　　</a:t>
              </a:r>
              <a:r>
                <a:rPr kumimoji="0" lang="ja-JP" altLang="en-US" sz="1050" b="0" i="0" u="none" strike="noStrike" kern="100" cap="none" spc="0" normalizeH="0" baseline="0" noProof="0" dirty="0">
                  <a:ln>
                    <a:noFill/>
                  </a:ln>
                  <a:solidFill>
                    <a:sysClr val="windowText" lastClr="000000"/>
                  </a:solidFill>
                  <a:effectLst/>
                  <a:uLnTx/>
                  <a:uFillTx/>
                  <a:latin typeface="+mn-ea"/>
                  <a:cs typeface="Times New Roman" panose="02020603050405020304" pitchFamily="18" charset="0"/>
                </a:rPr>
                <a:t>まとめと今後の協議の場運営</a:t>
              </a:r>
            </a:p>
          </p:txBody>
        </p:sp>
        <p:sp>
          <p:nvSpPr>
            <p:cNvPr id="14" name="四角形: 角を丸くする 10">
              <a:extLst>
                <a:ext uri="{FF2B5EF4-FFF2-40B4-BE49-F238E27FC236}">
                  <a16:creationId xmlns:a16="http://schemas.microsoft.com/office/drawing/2014/main" id="{7694A9C5-7FBE-47B5-9B4B-1B488BDD8E1E}"/>
                </a:ext>
              </a:extLst>
            </p:cNvPr>
            <p:cNvSpPr/>
            <p:nvPr/>
          </p:nvSpPr>
          <p:spPr>
            <a:xfrm>
              <a:off x="7972197" y="5548352"/>
              <a:ext cx="3499913" cy="643418"/>
            </a:xfrm>
            <a:prstGeom prst="roundRect">
              <a:avLst/>
            </a:prstGeom>
            <a:solidFill>
              <a:srgbClr val="92D050"/>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srgbClr val="000000"/>
                  </a:solidFill>
                  <a:effectLst/>
                  <a:uLnTx/>
                  <a:uFillTx/>
                  <a:latin typeface="+mn-ea"/>
                  <a:cs typeface="Times New Roman" panose="02020603050405020304" pitchFamily="18" charset="0"/>
                </a:rPr>
                <a:t>＜整理の視点＞</a:t>
              </a:r>
              <a:endParaRPr kumimoji="0" lang="ja-JP" altLang="en-US" sz="1050" b="0" i="0" u="none" strike="noStrike" kern="100" cap="none" spc="0" normalizeH="0" baseline="0" noProof="0" dirty="0">
                <a:ln>
                  <a:noFill/>
                </a:ln>
                <a:solidFill>
                  <a:sysClr val="window" lastClr="FFFFFF"/>
                </a:solidFill>
                <a:effectLst/>
                <a:uLnTx/>
                <a:uFillTx/>
                <a:latin typeface="+mn-ea"/>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srgbClr val="000000"/>
                  </a:solidFill>
                  <a:effectLst/>
                  <a:uLnTx/>
                  <a:uFillTx/>
                  <a:latin typeface="+mn-ea"/>
                  <a:cs typeface="Times New Roman" panose="02020603050405020304" pitchFamily="18" charset="0"/>
                </a:rPr>
                <a:t>児童期の支援・ライフステージ支援・家族支援・地域システム・協議の場・意思決定支援・専門的支援　等</a:t>
              </a:r>
              <a:endParaRPr kumimoji="0" lang="ja-JP" altLang="en-US" sz="1050" b="0" i="0" u="none" strike="noStrike" kern="100" cap="none" spc="0" normalizeH="0" baseline="0" noProof="0" dirty="0">
                <a:ln>
                  <a:noFill/>
                </a:ln>
                <a:solidFill>
                  <a:sysClr val="window" lastClr="FFFFFF"/>
                </a:solidFill>
                <a:effectLst/>
                <a:uLnTx/>
                <a:uFillTx/>
                <a:latin typeface="+mn-ea"/>
                <a:cs typeface="Times New Roman" panose="02020603050405020304" pitchFamily="18" charset="0"/>
              </a:endParaRPr>
            </a:p>
          </p:txBody>
        </p:sp>
        <p:sp>
          <p:nvSpPr>
            <p:cNvPr id="15" name="四角形: 角を丸くする 11">
              <a:extLst>
                <a:ext uri="{FF2B5EF4-FFF2-40B4-BE49-F238E27FC236}">
                  <a16:creationId xmlns:a16="http://schemas.microsoft.com/office/drawing/2014/main" id="{11F6C836-339E-4805-8B32-B612FE64D41C}"/>
                </a:ext>
              </a:extLst>
            </p:cNvPr>
            <p:cNvSpPr/>
            <p:nvPr/>
          </p:nvSpPr>
          <p:spPr>
            <a:xfrm>
              <a:off x="9947010" y="4807514"/>
              <a:ext cx="1615412" cy="363240"/>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srgbClr val="000000"/>
                  </a:solidFill>
                  <a:effectLst/>
                  <a:uLnTx/>
                  <a:uFillTx/>
                  <a:latin typeface="+mn-ea"/>
                  <a:cs typeface="Times New Roman" panose="02020603050405020304" pitchFamily="18" charset="0"/>
                </a:rPr>
                <a:t>中核市規模程度</a:t>
              </a:r>
              <a:endParaRPr kumimoji="0" lang="ja-JP" altLang="en-US" sz="1050" b="0" i="0" u="none" strike="noStrike" kern="100" cap="none" spc="0" normalizeH="0" baseline="0" noProof="0" dirty="0">
                <a:ln>
                  <a:noFill/>
                </a:ln>
                <a:solidFill>
                  <a:sysClr val="window" lastClr="FFFFFF"/>
                </a:solidFill>
                <a:effectLst/>
                <a:uLnTx/>
                <a:uFillTx/>
                <a:latin typeface="+mn-ea"/>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srgbClr val="000000"/>
                  </a:solidFill>
                  <a:effectLst/>
                  <a:uLnTx/>
                  <a:uFillTx/>
                  <a:latin typeface="+mn-ea"/>
                  <a:cs typeface="Times New Roman" panose="02020603050405020304" pitchFamily="18" charset="0"/>
                </a:rPr>
                <a:t>（例：豊中市モデル）</a:t>
              </a:r>
              <a:endParaRPr kumimoji="0" lang="ja-JP" altLang="en-US" sz="1050" b="0" i="0" u="none" strike="noStrike" kern="100" cap="none" spc="0" normalizeH="0" baseline="0" noProof="0" dirty="0">
                <a:ln>
                  <a:noFill/>
                </a:ln>
                <a:solidFill>
                  <a:sysClr val="window" lastClr="FFFFFF"/>
                </a:solidFill>
                <a:effectLst/>
                <a:uLnTx/>
                <a:uFillTx/>
                <a:latin typeface="+mn-ea"/>
                <a:cs typeface="Times New Roman" panose="02020603050405020304" pitchFamily="18" charset="0"/>
              </a:endParaRPr>
            </a:p>
          </p:txBody>
        </p:sp>
        <p:sp>
          <p:nvSpPr>
            <p:cNvPr id="16" name="テキスト ボックス 18">
              <a:extLst>
                <a:ext uri="{FF2B5EF4-FFF2-40B4-BE49-F238E27FC236}">
                  <a16:creationId xmlns:a16="http://schemas.microsoft.com/office/drawing/2014/main" id="{B1D92DC7-DBA1-4041-885C-0EE1CA58254B}"/>
                </a:ext>
              </a:extLst>
            </p:cNvPr>
            <p:cNvSpPr txBox="1"/>
            <p:nvPr/>
          </p:nvSpPr>
          <p:spPr>
            <a:xfrm>
              <a:off x="463850" y="5549004"/>
              <a:ext cx="4582894" cy="730194"/>
            </a:xfrm>
            <a:prstGeom prst="rect">
              <a:avLst/>
            </a:prstGeom>
            <a:solidFill>
              <a:sysClr val="window" lastClr="FFFFFF"/>
            </a:solidFill>
            <a:ln w="12700" cap="flat" cmpd="sng" algn="ctr">
              <a:solidFill>
                <a:srgbClr val="5B9BD5"/>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1" i="0" u="sng" strike="noStrike" kern="100" cap="none" spc="0" normalizeH="0" baseline="0" noProof="0" dirty="0">
                  <a:ln>
                    <a:noFill/>
                  </a:ln>
                  <a:effectLst/>
                  <a:uLnTx/>
                  <a:uFillTx/>
                  <a:latin typeface="+mn-ea"/>
                  <a:cs typeface="Times New Roman" panose="02020603050405020304" pitchFamily="18" charset="0"/>
                </a:rPr>
                <a:t>事前準備</a:t>
              </a:r>
              <a:r>
                <a:rPr kumimoji="0" lang="ja-JP" altLang="en-US" sz="1050" b="0" i="0" u="sng" strike="noStrike" kern="100" cap="none" spc="0" normalizeH="0" baseline="0" noProof="0" dirty="0">
                  <a:ln>
                    <a:noFill/>
                  </a:ln>
                  <a:effectLst/>
                  <a:uLnTx/>
                  <a:uFillTx/>
                  <a:latin typeface="+mn-ea"/>
                  <a:cs typeface="Times New Roman" panose="02020603050405020304" pitchFamily="18" charset="0"/>
                </a:rPr>
                <a:t>　　</a:t>
              </a:r>
            </a:p>
            <a:p>
              <a:pPr marL="266700" marR="0" lvl="0" indent="-266700" algn="ctr" defTabSz="914400" eaLnBrk="1" fontAlgn="auto" latinLnBrk="0" hangingPunct="1">
                <a:lnSpc>
                  <a:spcPct val="100000"/>
                </a:lnSpc>
                <a:spcBef>
                  <a:spcPts val="0"/>
                </a:spcBef>
                <a:spcAft>
                  <a:spcPts val="0"/>
                </a:spcAft>
                <a:buClrTx/>
                <a:buSzTx/>
                <a:buFontTx/>
                <a:buNone/>
                <a:tabLst/>
                <a:defRPr/>
              </a:pPr>
              <a:r>
                <a:rPr kumimoji="0" lang="ja-JP" altLang="en-US" sz="1050" b="0" i="0" strike="noStrike" kern="100" cap="none" spc="0" normalizeH="0" baseline="0" noProof="0" dirty="0">
                  <a:ln>
                    <a:noFill/>
                  </a:ln>
                  <a:effectLst/>
                  <a:uLnTx/>
                  <a:uFillTx/>
                  <a:latin typeface="+mn-ea"/>
                  <a:cs typeface="Times New Roman" panose="02020603050405020304" pitchFamily="18" charset="0"/>
                </a:rPr>
                <a:t>基礎調査（市町村の実態・特徴、社会資源、支援体制）</a:t>
              </a:r>
            </a:p>
            <a:p>
              <a:pPr marL="266700" marR="0" lvl="0" indent="-266700" algn="ctr" defTabSz="914400" eaLnBrk="1" fontAlgn="auto" latinLnBrk="0" hangingPunct="1">
                <a:lnSpc>
                  <a:spcPct val="100000"/>
                </a:lnSpc>
                <a:spcBef>
                  <a:spcPts val="0"/>
                </a:spcBef>
                <a:spcAft>
                  <a:spcPts val="0"/>
                </a:spcAft>
                <a:buClrTx/>
                <a:buSzTx/>
                <a:buFontTx/>
                <a:buNone/>
                <a:tabLst/>
                <a:defRPr/>
              </a:pPr>
              <a:r>
                <a:rPr kumimoji="0" lang="ja-JP" altLang="en-US" sz="1050" b="0" i="0" strike="noStrike" kern="100" cap="none" spc="0" normalizeH="0" baseline="0" noProof="0" dirty="0">
                  <a:ln>
                    <a:noFill/>
                  </a:ln>
                  <a:effectLst/>
                  <a:uLnTx/>
                  <a:uFillTx/>
                  <a:latin typeface="+mn-ea"/>
                  <a:cs typeface="Times New Roman" panose="02020603050405020304" pitchFamily="18" charset="0"/>
                </a:rPr>
                <a:t>自立支援協議会等の既存会議設置状況の整理</a:t>
              </a:r>
            </a:p>
            <a:p>
              <a:pPr marL="266700" marR="0" lvl="0" indent="-266700" algn="ctr" defTabSz="914400" eaLnBrk="1" fontAlgn="auto" latinLnBrk="0" hangingPunct="1">
                <a:lnSpc>
                  <a:spcPct val="100000"/>
                </a:lnSpc>
                <a:spcBef>
                  <a:spcPts val="0"/>
                </a:spcBef>
                <a:spcAft>
                  <a:spcPts val="0"/>
                </a:spcAft>
                <a:buClrTx/>
                <a:buSzTx/>
                <a:buFontTx/>
                <a:buNone/>
                <a:tabLst/>
                <a:defRPr/>
              </a:pPr>
              <a:r>
                <a:rPr kumimoji="0" lang="ja-JP" altLang="en-US" sz="1050" b="0" i="0" strike="noStrike" kern="100" cap="none" spc="0" normalizeH="0" baseline="0" noProof="0" dirty="0">
                  <a:ln>
                    <a:noFill/>
                  </a:ln>
                  <a:effectLst/>
                  <a:uLnTx/>
                  <a:uFillTx/>
                  <a:latin typeface="+mn-ea"/>
                  <a:cs typeface="Times New Roman" panose="02020603050405020304" pitchFamily="18" charset="0"/>
                </a:rPr>
                <a:t>協議に必要なメンバーの選出、スーパーバイザー、アドバイザーの確保</a:t>
              </a:r>
            </a:p>
          </p:txBody>
        </p:sp>
        <p:sp>
          <p:nvSpPr>
            <p:cNvPr id="17" name="楕円 16">
              <a:extLst>
                <a:ext uri="{FF2B5EF4-FFF2-40B4-BE49-F238E27FC236}">
                  <a16:creationId xmlns:a16="http://schemas.microsoft.com/office/drawing/2014/main" id="{1A8F4D00-B4F8-4A2C-9750-66C05FBF7697}"/>
                </a:ext>
              </a:extLst>
            </p:cNvPr>
            <p:cNvSpPr/>
            <p:nvPr/>
          </p:nvSpPr>
          <p:spPr>
            <a:xfrm>
              <a:off x="449943" y="4936580"/>
              <a:ext cx="4303625" cy="468347"/>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srgbClr val="000000"/>
                  </a:solidFill>
                  <a:effectLst/>
                  <a:uLnTx/>
                  <a:uFillTx/>
                  <a:latin typeface="+mn-ea"/>
                  <a:cs typeface="Times New Roman" panose="02020603050405020304" pitchFamily="18" charset="0"/>
                </a:rPr>
                <a:t>現在の地域体制での支援困難なケースがあり、</a:t>
              </a:r>
              <a:endParaRPr kumimoji="0" lang="ja-JP" altLang="en-US" sz="1050" b="0" i="0" u="none" strike="noStrike" kern="100" cap="none" spc="0" normalizeH="0" baseline="0" noProof="0" dirty="0">
                <a:ln>
                  <a:noFill/>
                </a:ln>
                <a:solidFill>
                  <a:sysClr val="window" lastClr="FFFFFF"/>
                </a:solidFill>
                <a:effectLst/>
                <a:uLnTx/>
                <a:uFillTx/>
                <a:latin typeface="+mn-ea"/>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srgbClr val="000000"/>
                  </a:solidFill>
                  <a:effectLst/>
                  <a:uLnTx/>
                  <a:uFillTx/>
                  <a:latin typeface="+mn-ea"/>
                  <a:cs typeface="Times New Roman" panose="02020603050405020304" pitchFamily="18" charset="0"/>
                </a:rPr>
                <a:t>充実したサービス利用等が難しい。</a:t>
              </a:r>
              <a:endParaRPr kumimoji="0" lang="ja-JP" altLang="en-US" sz="1050" b="0" i="0" u="none" strike="noStrike" kern="100" cap="none" spc="0" normalizeH="0" baseline="0" noProof="0" dirty="0">
                <a:ln>
                  <a:noFill/>
                </a:ln>
                <a:solidFill>
                  <a:sysClr val="window" lastClr="FFFFFF"/>
                </a:solidFill>
                <a:effectLst/>
                <a:uLnTx/>
                <a:uFillTx/>
                <a:latin typeface="+mn-ea"/>
                <a:cs typeface="Times New Roman" panose="02020603050405020304" pitchFamily="18" charset="0"/>
              </a:endParaRPr>
            </a:p>
          </p:txBody>
        </p:sp>
        <p:sp>
          <p:nvSpPr>
            <p:cNvPr id="18" name="楕円 17">
              <a:extLst>
                <a:ext uri="{FF2B5EF4-FFF2-40B4-BE49-F238E27FC236}">
                  <a16:creationId xmlns:a16="http://schemas.microsoft.com/office/drawing/2014/main" id="{DBDD5934-9F0E-4F32-8C95-817DB7FD3275}"/>
                </a:ext>
              </a:extLst>
            </p:cNvPr>
            <p:cNvSpPr/>
            <p:nvPr/>
          </p:nvSpPr>
          <p:spPr>
            <a:xfrm>
              <a:off x="5533097" y="6600373"/>
              <a:ext cx="6029325" cy="359105"/>
            </a:xfrm>
            <a:prstGeom prst="ellipse">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100" cap="none" spc="0" normalizeH="0" baseline="0" noProof="0" dirty="0">
                  <a:ln>
                    <a:noFill/>
                  </a:ln>
                  <a:solidFill>
                    <a:srgbClr val="000000"/>
                  </a:solidFill>
                  <a:effectLst/>
                  <a:uLnTx/>
                  <a:uFillTx/>
                  <a:latin typeface="+mn-ea"/>
                  <a:cs typeface="Times New Roman" panose="02020603050405020304" pitchFamily="18" charset="0"/>
                </a:rPr>
                <a:t>地域連携に関する協議の場の継続運営へ</a:t>
              </a:r>
              <a:endParaRPr kumimoji="0" lang="ja-JP" altLang="en-US" sz="1050" b="0" i="0" u="none" strike="noStrike" kern="100" cap="none" spc="0" normalizeH="0" baseline="0" noProof="0" dirty="0">
                <a:ln>
                  <a:noFill/>
                </a:ln>
                <a:solidFill>
                  <a:sysClr val="window" lastClr="FFFFFF"/>
                </a:solidFill>
                <a:effectLst/>
                <a:uLnTx/>
                <a:uFillTx/>
                <a:latin typeface="+mn-ea"/>
                <a:cs typeface="Times New Roman" panose="02020603050405020304" pitchFamily="18" charset="0"/>
              </a:endParaRPr>
            </a:p>
          </p:txBody>
        </p:sp>
        <p:sp>
          <p:nvSpPr>
            <p:cNvPr id="19" name="矢印: 下 2">
              <a:extLst>
                <a:ext uri="{FF2B5EF4-FFF2-40B4-BE49-F238E27FC236}">
                  <a16:creationId xmlns:a16="http://schemas.microsoft.com/office/drawing/2014/main" id="{013A1E42-1977-4836-B46B-1422055623FC}"/>
                </a:ext>
              </a:extLst>
            </p:cNvPr>
            <p:cNvSpPr/>
            <p:nvPr/>
          </p:nvSpPr>
          <p:spPr>
            <a:xfrm>
              <a:off x="1041883" y="5316183"/>
              <a:ext cx="365958" cy="2949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下 16">
              <a:extLst>
                <a:ext uri="{FF2B5EF4-FFF2-40B4-BE49-F238E27FC236}">
                  <a16:creationId xmlns:a16="http://schemas.microsoft.com/office/drawing/2014/main" id="{F9107DDF-3746-4186-9064-2D2D943F174A}"/>
                </a:ext>
              </a:extLst>
            </p:cNvPr>
            <p:cNvSpPr/>
            <p:nvPr/>
          </p:nvSpPr>
          <p:spPr>
            <a:xfrm>
              <a:off x="8225934" y="6343036"/>
              <a:ext cx="365958" cy="2949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右 3">
              <a:extLst>
                <a:ext uri="{FF2B5EF4-FFF2-40B4-BE49-F238E27FC236}">
                  <a16:creationId xmlns:a16="http://schemas.microsoft.com/office/drawing/2014/main" id="{36087C2C-DDC8-4528-98E2-D60D6C75B27F}"/>
                </a:ext>
              </a:extLst>
            </p:cNvPr>
            <p:cNvSpPr/>
            <p:nvPr/>
          </p:nvSpPr>
          <p:spPr>
            <a:xfrm>
              <a:off x="5033798" y="6133469"/>
              <a:ext cx="443212" cy="2095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正方形/長方形 26">
            <a:extLst>
              <a:ext uri="{FF2B5EF4-FFF2-40B4-BE49-F238E27FC236}">
                <a16:creationId xmlns:a16="http://schemas.microsoft.com/office/drawing/2014/main" id="{BC796AD2-7A1B-4C45-9927-CC9CD928F7B3}"/>
              </a:ext>
            </a:extLst>
          </p:cNvPr>
          <p:cNvSpPr/>
          <p:nvPr/>
        </p:nvSpPr>
        <p:spPr>
          <a:xfrm>
            <a:off x="5037926" y="1231986"/>
            <a:ext cx="6805122" cy="2966324"/>
          </a:xfrm>
          <a:prstGeom prst="rect">
            <a:avLst/>
          </a:prstGeom>
          <a:ln w="6350">
            <a:solidFill>
              <a:srgbClr val="0070C0"/>
            </a:solidFill>
            <a:prstDash val="sysDash"/>
          </a:ln>
        </p:spPr>
        <p:style>
          <a:lnRef idx="2">
            <a:schemeClr val="dk1"/>
          </a:lnRef>
          <a:fillRef idx="1">
            <a:schemeClr val="lt1"/>
          </a:fillRef>
          <a:effectRef idx="0">
            <a:schemeClr val="dk1"/>
          </a:effectRef>
          <a:fontRef idx="minor">
            <a:schemeClr val="dk1"/>
          </a:fontRef>
        </p:style>
        <p:txBody>
          <a:bodyPr wrap="square" anchor="ctr">
            <a:noAutofit/>
          </a:bodyPr>
          <a:lstStyle/>
          <a:p>
            <a:pPr>
              <a:lnSpc>
                <a:spcPts val="1800"/>
              </a:lnSpc>
            </a:pP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参考</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５</a:t>
            </a:r>
            <a:r>
              <a:rPr lang="en-US" altLang="ja-JP" sz="12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大阪府</a:t>
            </a: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強度行動障がい地域連携</a:t>
            </a:r>
            <a:r>
              <a:rPr lang="ja-JP" altLang="en-US" sz="12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モデル（平成</a:t>
            </a:r>
            <a:r>
              <a:rPr lang="en-US" altLang="ja-JP" sz="12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lang="ja-JP" altLang="en-US" sz="12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年度～令和元年度実施）</a:t>
            </a:r>
            <a:endParaRPr lang="en-US" altLang="ja-JP" sz="12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1800"/>
              </a:lnSpc>
            </a:pPr>
            <a:r>
              <a:rPr lang="ja-JP" altLang="en-US"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2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豊中市、泉佐野市・田尻町をそれぞれモデルとして、個別事例や家族アンケート等から、課題を抽出し、地域課題を認定。地域課題の解決に向けたモデルづくりを行った。</a:t>
            </a:r>
            <a:endParaRPr lang="en-US" altLang="ja-JP" sz="12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1800"/>
              </a:lnSpc>
            </a:pPr>
            <a:r>
              <a:rPr lang="ja-JP" altLang="en-US" sz="12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＜豊中市モデルでの地域課題＞</a:t>
            </a:r>
            <a:endParaRPr lang="en-US" altLang="ja-JP" sz="12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1800"/>
              </a:lnSpc>
            </a:pPr>
            <a:r>
              <a:rPr lang="ja-JP" altLang="en-US" sz="1200" dirty="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先</a:t>
            </a:r>
            <a:r>
              <a:rPr lang="ja-JP" altLang="en-US" sz="1200" dirty="0">
                <a:latin typeface="HG丸ｺﾞｼｯｸM-PRO" panose="020F0600000000000000" pitchFamily="50" charset="-128"/>
                <a:ea typeface="HG丸ｺﾞｼｯｸM-PRO" panose="020F0600000000000000" pitchFamily="50" charset="-128"/>
              </a:rPr>
              <a:t>を見据えた</a:t>
            </a:r>
            <a:r>
              <a:rPr lang="ja-JP" altLang="en-US" sz="1200" dirty="0" smtClean="0">
                <a:latin typeface="HG丸ｺﾞｼｯｸM-PRO" panose="020F0600000000000000" pitchFamily="50" charset="-128"/>
                <a:ea typeface="HG丸ｺﾞｼｯｸM-PRO" panose="020F0600000000000000" pitchFamily="50" charset="-128"/>
              </a:rPr>
              <a:t>支援</a:t>
            </a:r>
            <a:r>
              <a:rPr lang="ja-JP" altLang="en-US" sz="1200" dirty="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意思</a:t>
            </a:r>
            <a:r>
              <a:rPr lang="ja-JP" altLang="en-US" sz="1200" dirty="0">
                <a:latin typeface="HG丸ｺﾞｼｯｸM-PRO" panose="020F0600000000000000" pitchFamily="50" charset="-128"/>
                <a:ea typeface="HG丸ｺﾞｼｯｸM-PRO" panose="020F0600000000000000" pitchFamily="50" charset="-128"/>
              </a:rPr>
              <a:t>決定支援をするキーパーソンが</a:t>
            </a:r>
            <a:r>
              <a:rPr lang="ja-JP" altLang="en-US" sz="1200" dirty="0" smtClean="0">
                <a:latin typeface="HG丸ｺﾞｼｯｸM-PRO" panose="020F0600000000000000" pitchFamily="50" charset="-128"/>
                <a:ea typeface="HG丸ｺﾞｼｯｸM-PRO" panose="020F0600000000000000" pitchFamily="50" charset="-128"/>
              </a:rPr>
              <a:t>必要。</a:t>
            </a:r>
            <a:endParaRPr lang="en-US" altLang="ja-JP" sz="1200" dirty="0" smtClean="0">
              <a:latin typeface="HG丸ｺﾞｼｯｸM-PRO" panose="020F0600000000000000" pitchFamily="50" charset="-128"/>
              <a:ea typeface="HG丸ｺﾞｼｯｸM-PRO" panose="020F0600000000000000" pitchFamily="50" charset="-128"/>
            </a:endParaRPr>
          </a:p>
          <a:p>
            <a:pPr>
              <a:lnSpc>
                <a:spcPts val="1800"/>
              </a:lnSpc>
            </a:pPr>
            <a:r>
              <a:rPr lang="ja-JP" altLang="en-US" sz="1200" dirty="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高齢化</a:t>
            </a:r>
            <a:r>
              <a:rPr lang="ja-JP" altLang="en-US" sz="1200" dirty="0">
                <a:latin typeface="HG丸ｺﾞｼｯｸM-PRO" panose="020F0600000000000000" pitchFamily="50" charset="-128"/>
                <a:ea typeface="HG丸ｺﾞｼｯｸM-PRO" panose="020F0600000000000000" pitchFamily="50" charset="-128"/>
              </a:rPr>
              <a:t>や家族の負担増などに対して、家族支援が必要</a:t>
            </a:r>
            <a:r>
              <a:rPr lang="ja-JP" altLang="en-US" sz="1200" dirty="0" smtClean="0">
                <a:latin typeface="HG丸ｺﾞｼｯｸM-PRO" panose="020F0600000000000000" pitchFamily="50" charset="-128"/>
                <a:ea typeface="HG丸ｺﾞｼｯｸM-PRO" panose="020F0600000000000000" pitchFamily="50" charset="-128"/>
              </a:rPr>
              <a:t>。</a:t>
            </a:r>
            <a:endParaRPr lang="en-US" altLang="ja-JP" sz="1200" dirty="0" smtClean="0">
              <a:latin typeface="HG丸ｺﾞｼｯｸM-PRO" panose="020F0600000000000000" pitchFamily="50" charset="-128"/>
              <a:ea typeface="HG丸ｺﾞｼｯｸM-PRO" panose="020F0600000000000000" pitchFamily="50" charset="-128"/>
            </a:endParaRPr>
          </a:p>
          <a:p>
            <a:pPr>
              <a:lnSpc>
                <a:spcPts val="1800"/>
              </a:lnSpc>
            </a:pPr>
            <a:r>
              <a:rPr lang="ja-JP" altLang="en-US" sz="1200" dirty="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医療</a:t>
            </a:r>
            <a:r>
              <a:rPr lang="ja-JP" altLang="en-US" sz="1200" dirty="0">
                <a:latin typeface="HG丸ｺﾞｼｯｸM-PRO" panose="020F0600000000000000" pitchFamily="50" charset="-128"/>
                <a:ea typeface="HG丸ｺﾞｼｯｸM-PRO" panose="020F0600000000000000" pitchFamily="50" charset="-128"/>
              </a:rPr>
              <a:t>との連携が必要。支援者の負担増の解消</a:t>
            </a:r>
            <a:r>
              <a:rPr lang="ja-JP" altLang="en-US" sz="1200" dirty="0" smtClean="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　</a:t>
            </a:r>
            <a:r>
              <a:rPr lang="ja-JP" altLang="en-US" sz="1200" dirty="0" smtClean="0">
                <a:latin typeface="HG丸ｺﾞｼｯｸM-PRO" panose="020F0600000000000000" pitchFamily="50" charset="-128"/>
                <a:ea typeface="HG丸ｺﾞｼｯｸM-PRO" panose="020F0600000000000000" pitchFamily="50" charset="-128"/>
              </a:rPr>
              <a:t>　等</a:t>
            </a:r>
            <a:endParaRPr lang="en-US" altLang="ja-JP" sz="1200" dirty="0" smtClean="0">
              <a:latin typeface="HG丸ｺﾞｼｯｸM-PRO" panose="020F0600000000000000" pitchFamily="50" charset="-128"/>
              <a:ea typeface="HG丸ｺﾞｼｯｸM-PRO" panose="020F0600000000000000" pitchFamily="50" charset="-128"/>
            </a:endParaRPr>
          </a:p>
          <a:p>
            <a:pPr>
              <a:lnSpc>
                <a:spcPts val="1800"/>
              </a:lnSpc>
            </a:pPr>
            <a:r>
              <a:rPr lang="ja-JP" altLang="en-US" sz="1200" dirty="0" smtClean="0">
                <a:latin typeface="HG丸ｺﾞｼｯｸM-PRO" panose="020F0600000000000000" pitchFamily="50" charset="-128"/>
                <a:ea typeface="HG丸ｺﾞｼｯｸM-PRO" panose="020F0600000000000000" pitchFamily="50" charset="-128"/>
              </a:rPr>
              <a:t>→地域生活支援拠点が強度</a:t>
            </a:r>
            <a:r>
              <a:rPr lang="ja-JP" altLang="en-US" sz="1200" dirty="0" err="1" smtClean="0">
                <a:latin typeface="HG丸ｺﾞｼｯｸM-PRO" panose="020F0600000000000000" pitchFamily="50" charset="-128"/>
                <a:ea typeface="HG丸ｺﾞｼｯｸM-PRO" panose="020F0600000000000000" pitchFamily="50" charset="-128"/>
              </a:rPr>
              <a:t>行動障がい</a:t>
            </a:r>
            <a:r>
              <a:rPr lang="ja-JP" altLang="en-US" sz="1200" dirty="0" smtClean="0">
                <a:latin typeface="HG丸ｺﾞｼｯｸM-PRO" panose="020F0600000000000000" pitchFamily="50" charset="-128"/>
                <a:ea typeface="HG丸ｺﾞｼｯｸM-PRO" panose="020F0600000000000000" pitchFamily="50" charset="-128"/>
              </a:rPr>
              <a:t>支援の中心となりコーディネート機能を果たす</a:t>
            </a:r>
            <a:r>
              <a:rPr lang="ja-JP" altLang="en-US" sz="1200" dirty="0">
                <a:latin typeface="HG丸ｺﾞｼｯｸM-PRO" panose="020F0600000000000000" pitchFamily="50" charset="-128"/>
                <a:ea typeface="HG丸ｺﾞｼｯｸM-PRO" panose="020F0600000000000000" pitchFamily="50" charset="-128"/>
              </a:rPr>
              <a:t>よう</a:t>
            </a:r>
            <a:r>
              <a:rPr lang="ja-JP" altLang="en-US" sz="1200" dirty="0" smtClean="0">
                <a:latin typeface="HG丸ｺﾞｼｯｸM-PRO" panose="020F0600000000000000" pitchFamily="50" charset="-128"/>
                <a:ea typeface="HG丸ｺﾞｼｯｸM-PRO" panose="020F0600000000000000" pitchFamily="50" charset="-128"/>
              </a:rPr>
              <a:t>整理。</a:t>
            </a:r>
            <a:endParaRPr lang="en-US" altLang="ja-JP" sz="1200" dirty="0" smtClean="0">
              <a:latin typeface="HG丸ｺﾞｼｯｸM-PRO" panose="020F0600000000000000" pitchFamily="50" charset="-128"/>
              <a:ea typeface="HG丸ｺﾞｼｯｸM-PRO" panose="020F0600000000000000" pitchFamily="50" charset="-128"/>
            </a:endParaRPr>
          </a:p>
          <a:p>
            <a:pPr>
              <a:lnSpc>
                <a:spcPts val="1800"/>
              </a:lnSpc>
            </a:pPr>
            <a:r>
              <a:rPr lang="ja-JP" altLang="en-US" sz="1200" dirty="0" smtClean="0">
                <a:latin typeface="HG丸ｺﾞｼｯｸM-PRO" panose="020F0600000000000000" pitchFamily="50" charset="-128"/>
                <a:ea typeface="HG丸ｺﾞｼｯｸM-PRO" panose="020F0600000000000000" pitchFamily="50" charset="-128"/>
              </a:rPr>
              <a:t>＜泉佐野市・田尻町モデルでの地域課題＞</a:t>
            </a:r>
            <a:endParaRPr lang="en-US" altLang="ja-JP" sz="1200" dirty="0" smtClean="0">
              <a:latin typeface="HG丸ｺﾞｼｯｸM-PRO" panose="020F0600000000000000" pitchFamily="50" charset="-128"/>
              <a:ea typeface="HG丸ｺﾞｼｯｸM-PRO" panose="020F0600000000000000" pitchFamily="50" charset="-128"/>
            </a:endParaRPr>
          </a:p>
          <a:p>
            <a:pPr>
              <a:lnSpc>
                <a:spcPts val="1800"/>
              </a:lnSpc>
            </a:pPr>
            <a:r>
              <a:rPr lang="ja-JP" altLang="en-US" sz="1200" dirty="0">
                <a:latin typeface="HG丸ｺﾞｼｯｸM-PRO" panose="020F0600000000000000" pitchFamily="50" charset="-128"/>
                <a:ea typeface="HG丸ｺﾞｼｯｸM-PRO" panose="020F0600000000000000" pitchFamily="50" charset="-128"/>
              </a:rPr>
              <a:t>・支援事業所の拡充とスキルアップ </a:t>
            </a:r>
            <a:endParaRPr lang="en-US" altLang="ja-JP" sz="1200" dirty="0" smtClean="0">
              <a:latin typeface="HG丸ｺﾞｼｯｸM-PRO" panose="020F0600000000000000" pitchFamily="50" charset="-128"/>
              <a:ea typeface="HG丸ｺﾞｼｯｸM-PRO" panose="020F0600000000000000" pitchFamily="50" charset="-128"/>
            </a:endParaRPr>
          </a:p>
          <a:p>
            <a:pPr>
              <a:lnSpc>
                <a:spcPts val="1800"/>
              </a:lnSpc>
            </a:pPr>
            <a:r>
              <a:rPr lang="ja-JP" altLang="en-US" sz="1200" dirty="0" smtClean="0">
                <a:latin typeface="HG丸ｺﾞｼｯｸM-PRO" panose="020F0600000000000000" pitchFamily="50" charset="-128"/>
                <a:ea typeface="HG丸ｺﾞｼｯｸM-PRO" panose="020F0600000000000000" pitchFamily="50" charset="-128"/>
              </a:rPr>
              <a:t>・</a:t>
            </a:r>
            <a:r>
              <a:rPr lang="ja-JP" altLang="en-US" sz="1200" dirty="0" err="1">
                <a:latin typeface="HG丸ｺﾞｼｯｸM-PRO" panose="020F0600000000000000" pitchFamily="50" charset="-128"/>
                <a:ea typeface="HG丸ｺﾞｼｯｸM-PRO" panose="020F0600000000000000" pitchFamily="50" charset="-128"/>
              </a:rPr>
              <a:t>障がい</a:t>
            </a:r>
            <a:r>
              <a:rPr lang="ja-JP" altLang="en-US" sz="1200" dirty="0">
                <a:latin typeface="HG丸ｺﾞｼｯｸM-PRO" panose="020F0600000000000000" pitchFamily="50" charset="-128"/>
                <a:ea typeface="HG丸ｺﾞｼｯｸM-PRO" panose="020F0600000000000000" pitchFamily="50" charset="-128"/>
              </a:rPr>
              <a:t>特性等について、医療や教育機関への理解促進と</a:t>
            </a:r>
            <a:r>
              <a:rPr lang="ja-JP" altLang="en-US" sz="1200" dirty="0" smtClean="0">
                <a:latin typeface="HG丸ｺﾞｼｯｸM-PRO" panose="020F0600000000000000" pitchFamily="50" charset="-128"/>
                <a:ea typeface="HG丸ｺﾞｼｯｸM-PRO" panose="020F0600000000000000" pitchFamily="50" charset="-128"/>
              </a:rPr>
              <a:t>連携</a:t>
            </a:r>
            <a:endParaRPr lang="en-US" altLang="ja-JP" sz="1200" dirty="0" smtClean="0">
              <a:latin typeface="HG丸ｺﾞｼｯｸM-PRO" panose="020F0600000000000000" pitchFamily="50" charset="-128"/>
              <a:ea typeface="HG丸ｺﾞｼｯｸM-PRO" panose="020F0600000000000000" pitchFamily="50" charset="-128"/>
            </a:endParaRPr>
          </a:p>
          <a:p>
            <a:pPr>
              <a:lnSpc>
                <a:spcPts val="1800"/>
              </a:lnSpc>
            </a:pPr>
            <a:r>
              <a:rPr lang="ja-JP" altLang="en-US" sz="1200" dirty="0" smtClean="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・療育、支援教育等、児童期からの支援・連携が不可欠</a:t>
            </a:r>
            <a:r>
              <a:rPr lang="ja-JP" altLang="en-US" sz="1200" dirty="0" smtClean="0">
                <a:latin typeface="HG丸ｺﾞｼｯｸM-PRO" panose="020F0600000000000000" pitchFamily="50" charset="-128"/>
                <a:ea typeface="HG丸ｺﾞｼｯｸM-PRO" panose="020F0600000000000000" pitchFamily="50" charset="-128"/>
              </a:rPr>
              <a:t>。</a:t>
            </a:r>
            <a:r>
              <a:rPr lang="ja-JP" altLang="en-US" sz="12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等</a:t>
            </a:r>
            <a:endParaRPr lang="en-US" altLang="ja-JP" sz="12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1800"/>
              </a:lnSpc>
            </a:pPr>
            <a:r>
              <a:rPr lang="ja-JP" altLang="en-US" sz="12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→基幹型包括支援センターが地域型包括支援センターの事例等を集約する仕組みを整理。</a:t>
            </a:r>
            <a:endParaRPr lang="en-US" altLang="ja-JP" sz="1200" dirty="0" smtClean="0">
              <a:latin typeface="HG丸ｺﾞｼｯｸM-PRO" panose="020F0600000000000000" pitchFamily="50" charset="-128"/>
              <a:ea typeface="HG丸ｺﾞｼｯｸM-PRO" panose="020F0600000000000000" pitchFamily="50" charset="-128"/>
            </a:endParaRPr>
          </a:p>
        </p:txBody>
      </p:sp>
      <p:sp>
        <p:nvSpPr>
          <p:cNvPr id="28" name="正方形/長方形 27">
            <a:extLst>
              <a:ext uri="{FF2B5EF4-FFF2-40B4-BE49-F238E27FC236}">
                <a16:creationId xmlns:a16="http://schemas.microsoft.com/office/drawing/2014/main" id="{BC796AD2-7A1B-4C45-9927-CC9CD928F7B3}"/>
              </a:ext>
            </a:extLst>
          </p:cNvPr>
          <p:cNvSpPr/>
          <p:nvPr/>
        </p:nvSpPr>
        <p:spPr>
          <a:xfrm>
            <a:off x="463850" y="1231986"/>
            <a:ext cx="4422469" cy="2966324"/>
          </a:xfrm>
          <a:prstGeom prst="rect">
            <a:avLst/>
          </a:prstGeom>
          <a:ln w="6350">
            <a:solidFill>
              <a:srgbClr val="0070C0"/>
            </a:solidFill>
            <a:prstDash val="sysDash"/>
          </a:ln>
        </p:spPr>
        <p:style>
          <a:lnRef idx="2">
            <a:schemeClr val="dk1"/>
          </a:lnRef>
          <a:fillRef idx="1">
            <a:schemeClr val="lt1"/>
          </a:fillRef>
          <a:effectRef idx="0">
            <a:schemeClr val="dk1"/>
          </a:effectRef>
          <a:fontRef idx="minor">
            <a:schemeClr val="dk1"/>
          </a:fontRef>
        </p:style>
        <p:txBody>
          <a:bodyPr wrap="square" anchor="ctr">
            <a:noAutofit/>
          </a:bodyPr>
          <a:lstStyle/>
          <a:p>
            <a:pPr>
              <a:lnSpc>
                <a:spcPct val="150000"/>
              </a:lnSpc>
            </a:pPr>
            <a:r>
              <a:rPr lang="en-US" altLang="ja-JP" sz="12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参考４</a:t>
            </a:r>
            <a:r>
              <a:rPr lang="en-US" altLang="ja-JP" sz="12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kern="1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大阪府相談支援専門員人材育成ビジョン　　　　</a:t>
            </a:r>
            <a:endParaRPr lang="en-US" altLang="ja-JP" sz="1200"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1200" dirty="0" smtClean="0">
                <a:latin typeface="HG丸ｺﾞｼｯｸM-PRO" panose="020F0600000000000000" pitchFamily="50" charset="-128"/>
                <a:ea typeface="HG丸ｺﾞｼｯｸM-PRO" panose="020F0600000000000000" pitchFamily="50" charset="-128"/>
              </a:rPr>
              <a:t>　本ビジョン</a:t>
            </a:r>
            <a:r>
              <a:rPr lang="ja-JP" altLang="en-US" sz="1200" dirty="0">
                <a:latin typeface="HG丸ｺﾞｼｯｸM-PRO" panose="020F0600000000000000" pitchFamily="50" charset="-128"/>
                <a:ea typeface="HG丸ｺﾞｼｯｸM-PRO" panose="020F0600000000000000" pitchFamily="50" charset="-128"/>
              </a:rPr>
              <a:t>においては、求められる相談支援専門員像を次のとおり提示します</a:t>
            </a:r>
            <a:r>
              <a:rPr lang="ja-JP" altLang="en-US" sz="1200" dirty="0" smtClean="0">
                <a:latin typeface="HG丸ｺﾞｼｯｸM-PRO" panose="020F0600000000000000" pitchFamily="50" charset="-128"/>
                <a:ea typeface="HG丸ｺﾞｼｯｸM-PRO" panose="020F0600000000000000" pitchFamily="50" charset="-128"/>
              </a:rPr>
              <a:t>。</a:t>
            </a:r>
            <a:endParaRPr lang="en-US" altLang="ja-JP" sz="1200"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1200" dirty="0">
                <a:latin typeface="HG丸ｺﾞｼｯｸM-PRO" panose="020F0600000000000000" pitchFamily="50" charset="-128"/>
                <a:ea typeface="HG丸ｺﾞｼｯｸM-PRO" panose="020F0600000000000000" pitchFamily="50" charset="-128"/>
              </a:rPr>
              <a:t>　</a:t>
            </a:r>
            <a:r>
              <a:rPr lang="ja-JP" altLang="en-US" sz="1200" b="1" dirty="0" err="1" smtClean="0">
                <a:latin typeface="HG丸ｺﾞｼｯｸM-PRO" panose="020F0600000000000000" pitchFamily="50" charset="-128"/>
                <a:ea typeface="HG丸ｺﾞｼｯｸM-PRO" panose="020F0600000000000000" pitchFamily="50" charset="-128"/>
              </a:rPr>
              <a:t>障</a:t>
            </a:r>
            <a:r>
              <a:rPr lang="ja-JP" altLang="en-US" sz="1200" b="1" dirty="0" err="1">
                <a:latin typeface="HG丸ｺﾞｼｯｸM-PRO" panose="020F0600000000000000" pitchFamily="50" charset="-128"/>
                <a:ea typeface="HG丸ｺﾞｼｯｸM-PRO" panose="020F0600000000000000" pitchFamily="50" charset="-128"/>
              </a:rPr>
              <a:t>がい</a:t>
            </a:r>
            <a:r>
              <a:rPr lang="ja-JP" altLang="en-US" sz="1200" b="1" dirty="0">
                <a:latin typeface="HG丸ｺﾞｼｯｸM-PRO" panose="020F0600000000000000" pitchFamily="50" charset="-128"/>
                <a:ea typeface="HG丸ｺﾞｼｯｸM-PRO" panose="020F0600000000000000" pitchFamily="50" charset="-128"/>
              </a:rPr>
              <a:t>児者本人やその家族等が、 地域の中で自分らしく、希望する暮らしができるよう</a:t>
            </a:r>
            <a:r>
              <a:rPr lang="ja-JP" altLang="en-US" sz="1200" b="1" dirty="0" smtClean="0">
                <a:latin typeface="HG丸ｺﾞｼｯｸM-PRO" panose="020F0600000000000000" pitchFamily="50" charset="-128"/>
                <a:ea typeface="HG丸ｺﾞｼｯｸM-PRO" panose="020F0600000000000000" pitchFamily="50" charset="-128"/>
              </a:rPr>
              <a:t>、</a:t>
            </a:r>
            <a:endParaRPr lang="en-US" altLang="ja-JP" sz="1200" b="1"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1200" dirty="0" smtClean="0">
                <a:latin typeface="HG丸ｺﾞｼｯｸM-PRO" panose="020F0600000000000000" pitchFamily="50" charset="-128"/>
                <a:ea typeface="HG丸ｺﾞｼｯｸM-PRO" panose="020F0600000000000000" pitchFamily="50" charset="-128"/>
              </a:rPr>
              <a:t> </a:t>
            </a:r>
            <a:r>
              <a:rPr lang="ja-JP" altLang="en-US" sz="1200" b="1" dirty="0">
                <a:latin typeface="HG丸ｺﾞｼｯｸM-PRO" panose="020F0600000000000000" pitchFamily="50" charset="-128"/>
                <a:ea typeface="HG丸ｺﾞｼｯｸM-PRO" panose="020F0600000000000000" pitchFamily="50" charset="-128"/>
              </a:rPr>
              <a:t>◆本人の意思を尊重し</a:t>
            </a:r>
            <a:r>
              <a:rPr lang="ja-JP" altLang="en-US" sz="1200" b="1" dirty="0" smtClean="0">
                <a:latin typeface="HG丸ｺﾞｼｯｸM-PRO" panose="020F0600000000000000" pitchFamily="50" charset="-128"/>
                <a:ea typeface="HG丸ｺﾞｼｯｸM-PRO" panose="020F0600000000000000" pitchFamily="50" charset="-128"/>
              </a:rPr>
              <a:t>、</a:t>
            </a:r>
            <a:endParaRPr lang="en-US" altLang="ja-JP" sz="1200" b="1"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1200" b="1" dirty="0" smtClean="0">
                <a:latin typeface="HG丸ｺﾞｼｯｸM-PRO" panose="020F0600000000000000" pitchFamily="50" charset="-128"/>
                <a:ea typeface="HG丸ｺﾞｼｯｸM-PRO" panose="020F0600000000000000" pitchFamily="50" charset="-128"/>
              </a:rPr>
              <a:t> </a:t>
            </a:r>
            <a:r>
              <a:rPr lang="ja-JP" altLang="en-US" sz="1200" b="1" dirty="0">
                <a:latin typeface="HG丸ｺﾞｼｯｸM-PRO" panose="020F0600000000000000" pitchFamily="50" charset="-128"/>
                <a:ea typeface="HG丸ｺﾞｼｯｸM-PRO" panose="020F0600000000000000" pitchFamily="50" charset="-128"/>
              </a:rPr>
              <a:t>◆信頼関係を構築し</a:t>
            </a:r>
            <a:r>
              <a:rPr lang="ja-JP" altLang="en-US" sz="1200" b="1" dirty="0" smtClean="0">
                <a:latin typeface="HG丸ｺﾞｼｯｸM-PRO" panose="020F0600000000000000" pitchFamily="50" charset="-128"/>
                <a:ea typeface="HG丸ｺﾞｼｯｸM-PRO" panose="020F0600000000000000" pitchFamily="50" charset="-128"/>
              </a:rPr>
              <a:t>、</a:t>
            </a:r>
            <a:endParaRPr lang="en-US" altLang="ja-JP" sz="1200" b="1"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1200" b="1" dirty="0" smtClean="0">
                <a:latin typeface="HG丸ｺﾞｼｯｸM-PRO" panose="020F0600000000000000" pitchFamily="50" charset="-128"/>
                <a:ea typeface="HG丸ｺﾞｼｯｸM-PRO" panose="020F0600000000000000" pitchFamily="50" charset="-128"/>
              </a:rPr>
              <a:t> </a:t>
            </a:r>
            <a:r>
              <a:rPr lang="ja-JP" altLang="en-US" sz="1200" b="1" dirty="0">
                <a:latin typeface="HG丸ｺﾞｼｯｸM-PRO" panose="020F0600000000000000" pitchFamily="50" charset="-128"/>
                <a:ea typeface="HG丸ｺﾞｼｯｸM-PRO" panose="020F0600000000000000" pitchFamily="50" charset="-128"/>
              </a:rPr>
              <a:t>◆本人を中心に </a:t>
            </a:r>
            <a:endParaRPr lang="en-US" altLang="ja-JP" sz="1200" b="1"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1200" b="1" dirty="0" smtClean="0">
                <a:latin typeface="HG丸ｺﾞｼｯｸM-PRO" panose="020F0600000000000000" pitchFamily="50" charset="-128"/>
                <a:ea typeface="HG丸ｺﾞｼｯｸM-PRO" panose="020F0600000000000000" pitchFamily="50" charset="-128"/>
              </a:rPr>
              <a:t> ◆</a:t>
            </a:r>
            <a:r>
              <a:rPr lang="ja-JP" altLang="en-US" sz="1200" b="1" dirty="0">
                <a:latin typeface="HG丸ｺﾞｼｯｸM-PRO" panose="020F0600000000000000" pitchFamily="50" charset="-128"/>
                <a:ea typeface="HG丸ｺﾞｼｯｸM-PRO" panose="020F0600000000000000" pitchFamily="50" charset="-128"/>
              </a:rPr>
              <a:t>家族や関係機関等とネットワークを構築</a:t>
            </a:r>
            <a:r>
              <a:rPr lang="ja-JP" altLang="en-US" sz="1200" b="1" dirty="0" smtClean="0">
                <a:latin typeface="HG丸ｺﾞｼｯｸM-PRO" panose="020F0600000000000000" pitchFamily="50" charset="-128"/>
                <a:ea typeface="HG丸ｺﾞｼｯｸM-PRO" panose="020F0600000000000000" pitchFamily="50" charset="-128"/>
              </a:rPr>
              <a:t>しながら支援する</a:t>
            </a:r>
            <a:endParaRPr lang="en-US" altLang="ja-JP" sz="1200" b="1" dirty="0" smtClean="0">
              <a:latin typeface="HG丸ｺﾞｼｯｸM-PRO" panose="020F0600000000000000" pitchFamily="50" charset="-128"/>
              <a:ea typeface="HG丸ｺﾞｼｯｸM-PRO" panose="020F0600000000000000" pitchFamily="50" charset="-128"/>
            </a:endParaRPr>
          </a:p>
          <a:p>
            <a:pPr>
              <a:lnSpc>
                <a:spcPct val="150000"/>
              </a:lnSpc>
            </a:pPr>
            <a:r>
              <a:rPr lang="ja-JP" altLang="en-US" sz="1200" b="1" dirty="0">
                <a:latin typeface="HG丸ｺﾞｼｯｸM-PRO" panose="020F0600000000000000" pitchFamily="50" charset="-128"/>
                <a:ea typeface="HG丸ｺﾞｼｯｸM-PRO" panose="020F0600000000000000" pitchFamily="50" charset="-128"/>
              </a:rPr>
              <a:t>　</a:t>
            </a:r>
            <a:r>
              <a:rPr lang="ja-JP" altLang="en-US" sz="1200" b="1" dirty="0" smtClean="0">
                <a:latin typeface="HG丸ｺﾞｼｯｸM-PRO" panose="020F0600000000000000" pitchFamily="50" charset="-128"/>
                <a:ea typeface="HG丸ｺﾞｼｯｸM-PRO" panose="020F0600000000000000" pitchFamily="50" charset="-128"/>
              </a:rPr>
              <a:t>専門職</a:t>
            </a:r>
            <a:endParaRPr lang="en-US" altLang="ja-JP" sz="1200" b="1" dirty="0" smtClean="0">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463850" y="548216"/>
            <a:ext cx="11379198" cy="50702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400">
              <a:defRPr/>
            </a:pP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論点②　入所者</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が地域で生活するための環境や支援者の</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モデルづくり</a:t>
            </a:r>
            <a:endParaRPr lang="en-US" altLang="ja-JP" sz="16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a:xfrm>
            <a:off x="11800112" y="6795735"/>
            <a:ext cx="391888" cy="383297"/>
          </a:xfrm>
        </p:spPr>
        <p:txBody>
          <a:bodyPr/>
          <a:lstStyle/>
          <a:p>
            <a:fld id="{8FAA0CB3-FBDA-4FDF-8A68-02BE07DD261E}" type="slidenum">
              <a:rPr kumimoji="1" lang="ja-JP" altLang="en-US" b="1" smtClean="0"/>
              <a:t>5</a:t>
            </a:fld>
            <a:endParaRPr kumimoji="1" lang="ja-JP" altLang="en-US" b="1" dirty="0"/>
          </a:p>
        </p:txBody>
      </p:sp>
    </p:spTree>
    <p:extLst>
      <p:ext uri="{BB962C8B-B14F-4D97-AF65-F5344CB8AC3E}">
        <p14:creationId xmlns:p14="http://schemas.microsoft.com/office/powerpoint/2010/main" val="174346038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2071</Words>
  <Application>Microsoft Office PowerPoint</Application>
  <PresentationFormat>ユーザー設定</PresentationFormat>
  <Paragraphs>199</Paragraphs>
  <Slides>5</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5</vt:i4>
      </vt:variant>
    </vt:vector>
  </HeadingPairs>
  <TitlesOfParts>
    <vt:vector size="16" baseType="lpstr">
      <vt:lpstr>BIZ UDPゴシック</vt:lpstr>
      <vt:lpstr>HG丸ｺﾞｼｯｸM-PRO</vt:lpstr>
      <vt:lpstr>Meiryo UI</vt:lpstr>
      <vt:lpstr>メイリオ</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2022-12-16T01:53:31Z</dcterms:created>
  <dcterms:modified xsi:type="dcterms:W3CDTF">2022-12-16T01:53:38Z</dcterms:modified>
</cp:coreProperties>
</file>