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0"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258"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2018/8/15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2</a:t>
            </a:fld>
            <a:endParaRPr kumimoji="1" lang="ja-JP" altLang="en-US"/>
          </a:p>
        </p:txBody>
      </p:sp>
    </p:spTree>
    <p:extLst>
      <p:ext uri="{BB962C8B-B14F-4D97-AF65-F5344CB8AC3E}">
        <p14:creationId xmlns:p14="http://schemas.microsoft.com/office/powerpoint/2010/main" val="36868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2018/8/15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2018/8/15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2018/8/15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2018/8/15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2018/8/15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2018/8/15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08" y="908719"/>
            <a:ext cx="8856984" cy="5298277"/>
          </a:xfrm>
        </p:spPr>
        <p:txBody>
          <a:bodyPr>
            <a:normAutofit/>
          </a:bodyPr>
          <a:lstStyle/>
          <a:p>
            <a:pPr marL="0" indent="0">
              <a:lnSpc>
                <a:spcPts val="1500"/>
              </a:lnSpc>
              <a:buNone/>
            </a:pPr>
            <a:r>
              <a:rPr lang="en-US" altLang="ja-JP" sz="1500" b="1" dirty="0" smtClean="0"/>
              <a:t>【</a:t>
            </a:r>
            <a:r>
              <a:rPr lang="ja-JP" altLang="en-US" sz="1500" b="1" dirty="0" smtClean="0"/>
              <a:t>テーマ</a:t>
            </a:r>
            <a:r>
              <a:rPr lang="en-US" altLang="ja-JP" sz="1500" b="1" dirty="0" smtClean="0"/>
              <a:t>】</a:t>
            </a:r>
            <a:r>
              <a:rPr lang="ja-JP" altLang="en-US" sz="1500" b="1" dirty="0" smtClean="0"/>
              <a:t>相談支援専門員の質の向上に向けた人材育成の取組みや必要性について</a:t>
            </a:r>
            <a:r>
              <a:rPr lang="ja-JP" altLang="en-US" sz="1500" b="1" dirty="0" smtClean="0">
                <a:solidFill>
                  <a:srgbClr val="FF0000"/>
                </a:solidFill>
              </a:rPr>
              <a:t>　　　</a:t>
            </a:r>
            <a:endParaRPr lang="en-US" altLang="ja-JP" sz="1500" b="1" dirty="0" smtClean="0">
              <a:solidFill>
                <a:srgbClr val="FF0000"/>
              </a:solidFill>
            </a:endParaRPr>
          </a:p>
          <a:p>
            <a:pPr marL="0" indent="0">
              <a:lnSpc>
                <a:spcPts val="1500"/>
              </a:lnSpc>
              <a:spcBef>
                <a:spcPts val="0"/>
              </a:spcBef>
              <a:buNone/>
            </a:pPr>
            <a:r>
              <a:rPr lang="ja-JP" altLang="en-US" sz="1400" dirty="0">
                <a:solidFill>
                  <a:srgbClr val="FF0000"/>
                </a:solidFill>
              </a:rPr>
              <a:t> </a:t>
            </a:r>
            <a:r>
              <a:rPr lang="ja-JP" altLang="en-US" sz="1400" dirty="0" smtClean="0">
                <a:solidFill>
                  <a:srgbClr val="FF0000"/>
                </a:solidFill>
              </a:rPr>
              <a:t>　</a:t>
            </a:r>
            <a:endParaRPr lang="en-US" altLang="ja-JP" sz="1400" dirty="0" smtClean="0">
              <a:solidFill>
                <a:srgbClr val="FF0000"/>
              </a:solidFill>
            </a:endParaRPr>
          </a:p>
          <a:p>
            <a:pPr marL="0" indent="0">
              <a:lnSpc>
                <a:spcPts val="1500"/>
              </a:lnSpc>
              <a:spcBef>
                <a:spcPts val="0"/>
              </a:spcBef>
              <a:buNone/>
            </a:pPr>
            <a:r>
              <a:rPr lang="ja-JP" altLang="en-US" sz="1400" dirty="0">
                <a:solidFill>
                  <a:srgbClr val="FF0000"/>
                </a:solidFill>
              </a:rPr>
              <a:t>　</a:t>
            </a:r>
            <a:r>
              <a:rPr lang="ja-JP" altLang="en-US" sz="1100" dirty="0" smtClean="0">
                <a:latin typeface="ＭＳ Ｐゴシック" panose="020B0600070205080204" pitchFamily="50" charset="-128"/>
                <a:ea typeface="ＭＳ Ｐゴシック" panose="020B0600070205080204" pitchFamily="50" charset="-128"/>
              </a:rPr>
              <a:t>⇒大阪府</a:t>
            </a:r>
            <a:r>
              <a:rPr lang="ja-JP" altLang="en-US" sz="1100" dirty="0">
                <a:latin typeface="ＭＳ Ｐゴシック" panose="020B0600070205080204" pitchFamily="50" charset="-128"/>
                <a:ea typeface="ＭＳ Ｐゴシック" panose="020B0600070205080204" pitchFamily="50" charset="-128"/>
              </a:rPr>
              <a:t>における相談支援専門員個人のスキルと相談支援専門員を取り巻くシステムについて実情を整理</a:t>
            </a:r>
            <a:r>
              <a:rPr lang="ja-JP" altLang="en-US" sz="1100" dirty="0" smtClean="0">
                <a:latin typeface="ＭＳ Ｐゴシック" panose="020B0600070205080204" pitchFamily="50" charset="-128"/>
                <a:ea typeface="ＭＳ Ｐゴシック" panose="020B0600070205080204" pitchFamily="50" charset="-128"/>
              </a:rPr>
              <a:t>し、人材</a:t>
            </a:r>
            <a:r>
              <a:rPr lang="ja-JP" altLang="en-US" sz="1100" dirty="0">
                <a:latin typeface="ＭＳ Ｐゴシック" panose="020B0600070205080204" pitchFamily="50" charset="-128"/>
                <a:ea typeface="ＭＳ Ｐゴシック" panose="020B0600070205080204" pitchFamily="50" charset="-128"/>
              </a:rPr>
              <a:t>養成</a:t>
            </a:r>
            <a:r>
              <a:rPr lang="ja-JP" altLang="en-US" sz="1100" dirty="0" smtClean="0">
                <a:latin typeface="ＭＳ Ｐゴシック" panose="020B0600070205080204" pitchFamily="50" charset="-128"/>
                <a:ea typeface="ＭＳ Ｐゴシック" panose="020B0600070205080204" pitchFamily="50" charset="-128"/>
              </a:rPr>
              <a:t>の在り方</a:t>
            </a:r>
            <a:r>
              <a:rPr lang="ja-JP" altLang="en-US" sz="1100" dirty="0">
                <a:latin typeface="ＭＳ Ｐゴシック" panose="020B0600070205080204" pitchFamily="50" charset="-128"/>
                <a:ea typeface="ＭＳ Ｐゴシック" panose="020B0600070205080204" pitchFamily="50" charset="-128"/>
              </a:rPr>
              <a:t>を検討した上で</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smtClean="0">
              <a:latin typeface="ＭＳ Ｐゴシック" panose="020B0600070205080204" pitchFamily="50" charset="-128"/>
              <a:ea typeface="ＭＳ Ｐゴシック" panose="020B0600070205080204" pitchFamily="50" charset="-128"/>
            </a:endParaRPr>
          </a:p>
          <a:p>
            <a:pPr marL="0" indent="0">
              <a:lnSpc>
                <a:spcPts val="1500"/>
              </a:lnSpc>
              <a:spcBef>
                <a:spcPts val="0"/>
              </a:spcBef>
              <a:buNone/>
            </a:pPr>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平成</a:t>
            </a:r>
            <a:r>
              <a:rPr lang="en-US" altLang="ja-JP" sz="1100" dirty="0" smtClean="0">
                <a:latin typeface="ＭＳ Ｐゴシック" panose="020B0600070205080204" pitchFamily="50" charset="-128"/>
                <a:ea typeface="ＭＳ Ｐゴシック" panose="020B0600070205080204" pitchFamily="50" charset="-128"/>
              </a:rPr>
              <a:t>31</a:t>
            </a:r>
            <a:r>
              <a:rPr lang="ja-JP" altLang="en-US" sz="1100" dirty="0" smtClean="0">
                <a:latin typeface="ＭＳ Ｐゴシック" panose="020B0600070205080204" pitchFamily="50" charset="-128"/>
                <a:ea typeface="ＭＳ Ｐゴシック" panose="020B0600070205080204" pitchFamily="50" charset="-128"/>
              </a:rPr>
              <a:t>年度相談</a:t>
            </a:r>
            <a:r>
              <a:rPr lang="ja-JP" altLang="en-US" sz="1100" dirty="0">
                <a:latin typeface="ＭＳ Ｐゴシック" panose="020B0600070205080204" pitchFamily="50" charset="-128"/>
                <a:ea typeface="ＭＳ Ｐゴシック" panose="020B0600070205080204" pitchFamily="50" charset="-128"/>
              </a:rPr>
              <a:t>支援従事者研修の</a:t>
            </a:r>
            <a:r>
              <a:rPr lang="ja-JP" altLang="en-US" sz="1100" dirty="0" smtClean="0">
                <a:latin typeface="ＭＳ Ｐゴシック" panose="020B0600070205080204" pitchFamily="50" charset="-128"/>
                <a:ea typeface="ＭＳ Ｐゴシック" panose="020B0600070205080204" pitchFamily="50" charset="-128"/>
              </a:rPr>
              <a:t>プログラム改定に対応した大阪府</a:t>
            </a:r>
            <a:r>
              <a:rPr lang="ja-JP" altLang="en-US" sz="1100" dirty="0">
                <a:latin typeface="ＭＳ Ｐゴシック" panose="020B0600070205080204" pitchFamily="50" charset="-128"/>
                <a:ea typeface="ＭＳ Ｐゴシック" panose="020B0600070205080204" pitchFamily="50" charset="-128"/>
              </a:rPr>
              <a:t>の相談支援にかかる人材養成の取組みや必要性について報告書を作成。</a:t>
            </a:r>
          </a:p>
          <a:p>
            <a:pPr marL="0" indent="0">
              <a:lnSpc>
                <a:spcPts val="1500"/>
              </a:lnSpc>
              <a:buNone/>
            </a:pPr>
            <a:r>
              <a:rPr kumimoji="1" lang="ja-JP" altLang="en-US" sz="1100" dirty="0">
                <a:latin typeface="ＭＳ Ｐゴシック" panose="020B0600070205080204" pitchFamily="50" charset="-128"/>
                <a:ea typeface="ＭＳ Ｐゴシック" panose="020B0600070205080204" pitchFamily="50" charset="-128"/>
              </a:rPr>
              <a:t>　</a:t>
            </a:r>
            <a:endParaRPr kumimoji="1" lang="en-US" altLang="ja-JP" sz="1100" dirty="0" smtClean="0">
              <a:latin typeface="ＭＳ Ｐゴシック" panose="020B0600070205080204" pitchFamily="50" charset="-128"/>
              <a:ea typeface="ＭＳ Ｐゴシック" panose="020B0600070205080204" pitchFamily="50" charset="-128"/>
            </a:endParaRPr>
          </a:p>
          <a:p>
            <a:pPr marL="0" indent="0">
              <a:lnSpc>
                <a:spcPts val="1500"/>
              </a:lnSpc>
              <a:buNone/>
            </a:pPr>
            <a:r>
              <a:rPr kumimoji="1" lang="ja-JP" altLang="en-US" sz="1100" dirty="0" smtClean="0">
                <a:latin typeface="ＭＳ Ｐゴシック" panose="020B0600070205080204" pitchFamily="50" charset="-128"/>
                <a:ea typeface="ＭＳ Ｐゴシック" panose="020B0600070205080204" pitchFamily="50" charset="-128"/>
              </a:rPr>
              <a:t>　　≪背景≫</a:t>
            </a:r>
            <a:endParaRPr kumimoji="1" lang="en-US" altLang="ja-JP" sz="11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◆国・大阪府における、障がい児者ニーズの多様化等を踏まえた、相談支援の質の向上に向けた取組み</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r>
              <a:rPr lang="en-US" altLang="ja-JP" sz="1000" dirty="0" smtClean="0">
                <a:latin typeface="ＭＳ Ｐゴシック" panose="020B0600070205080204" pitchFamily="50" charset="-128"/>
                <a:ea typeface="ＭＳ Ｐゴシック" panose="020B0600070205080204" pitchFamily="50" charset="-128"/>
              </a:rPr>
              <a:t>H28.10 </a:t>
            </a:r>
            <a:r>
              <a:rPr lang="ja-JP" altLang="en-US" sz="1000" dirty="0" smtClean="0">
                <a:latin typeface="ＭＳ Ｐゴシック" panose="020B0600070205080204" pitchFamily="50" charset="-128"/>
                <a:ea typeface="ＭＳ Ｐゴシック" panose="020B0600070205080204" pitchFamily="50" charset="-128"/>
              </a:rPr>
              <a:t>国検討会報告書：「相談支援専門員の資質の向上」と「相談支援体制」の観点から、今後目指すべき相談支援の方向性がとりまとめられる。</a:t>
            </a:r>
            <a:endParaRPr lang="en-US" altLang="ja-JP" sz="1000" dirty="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smtClean="0">
                <a:latin typeface="ＭＳ Ｐゴシック" panose="020B0600070205080204" pitchFamily="50" charset="-128"/>
                <a:ea typeface="ＭＳ Ｐゴシック" panose="020B0600070205080204" pitchFamily="50" charset="-128"/>
              </a:rPr>
              <a:t>　　　　　・大阪府では、</a:t>
            </a:r>
            <a:r>
              <a:rPr lang="en-US" altLang="ja-JP" sz="1000" dirty="0" smtClean="0">
                <a:latin typeface="ＭＳ Ｐゴシック" panose="020B0600070205080204" pitchFamily="50" charset="-128"/>
                <a:ea typeface="ＭＳ Ｐゴシック" panose="020B0600070205080204" pitchFamily="50" charset="-128"/>
              </a:rPr>
              <a:t>H27</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28</a:t>
            </a:r>
            <a:r>
              <a:rPr lang="ja-JP" altLang="en-US" sz="1000" dirty="0" smtClean="0">
                <a:latin typeface="ＭＳ Ｐゴシック" panose="020B0600070205080204" pitchFamily="50" charset="-128"/>
                <a:ea typeface="ＭＳ Ｐゴシック" panose="020B0600070205080204" pitchFamily="50" charset="-128"/>
              </a:rPr>
              <a:t>ケアマネ部会で、相談支援専門員の人材養成や質の向上等をテーマに検討・とりまとめを行ってきたところ。</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kumimoji="1" lang="ja-JP" altLang="en-US" sz="1000" b="1" dirty="0" smtClean="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H30</a:t>
            </a:r>
            <a:r>
              <a:rPr lang="ja-JP" altLang="en-US" sz="1000" dirty="0" smtClean="0">
                <a:latin typeface="ＭＳ Ｐゴシック" panose="020B0600070205080204" pitchFamily="50" charset="-128"/>
                <a:ea typeface="ＭＳ Ｐゴシック" panose="020B0600070205080204" pitchFamily="50" charset="-128"/>
              </a:rPr>
              <a:t>障害福祉サービス等報酬改定での相談支援の充実等にかかる見直し</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a:t>
            </a:r>
            <a:r>
              <a:rPr lang="en-US" altLang="ja-JP" sz="1000" dirty="0" smtClean="0">
                <a:latin typeface="ＭＳ Ｐゴシック" panose="020B0600070205080204" pitchFamily="50" charset="-128"/>
                <a:ea typeface="ＭＳ Ｐゴシック" panose="020B0600070205080204" pitchFamily="50" charset="-128"/>
              </a:rPr>
              <a:t>H30</a:t>
            </a:r>
            <a:r>
              <a:rPr lang="ja-JP" altLang="en-US" sz="1000" dirty="0" smtClean="0">
                <a:latin typeface="ＭＳ Ｐゴシック" panose="020B0600070205080204" pitchFamily="50" charset="-128"/>
                <a:ea typeface="ＭＳ Ｐゴシック" panose="020B0600070205080204" pitchFamily="50" charset="-128"/>
              </a:rPr>
              <a:t>国において</a:t>
            </a:r>
            <a:r>
              <a:rPr lang="ja-JP" altLang="en-US" sz="1000" dirty="0">
                <a:latin typeface="ＭＳ Ｐゴシック" panose="020B0600070205080204" pitchFamily="50" charset="-128"/>
                <a:ea typeface="ＭＳ Ｐゴシック" panose="020B0600070205080204" pitchFamily="50" charset="-128"/>
              </a:rPr>
              <a:t>、質の高い支援等を実施している事業者を適正に評価すること等を目的にした</a:t>
            </a:r>
            <a:r>
              <a:rPr lang="ja-JP" altLang="en-US" sz="1000" dirty="0" smtClean="0">
                <a:latin typeface="ＭＳ Ｐゴシック" panose="020B0600070205080204" pitchFamily="50" charset="-128"/>
                <a:ea typeface="ＭＳ Ｐゴシック" panose="020B0600070205080204" pitchFamily="50" charset="-128"/>
              </a:rPr>
              <a:t>見直しがなされ、研修受講のニーズも多様化された。</a:t>
            </a:r>
            <a:r>
              <a:rPr lang="ja-JP" altLang="en-US" sz="1000" dirty="0">
                <a:latin typeface="ＭＳ Ｐゴシック" panose="020B0600070205080204" pitchFamily="50" charset="-128"/>
                <a:ea typeface="ＭＳ Ｐゴシック" panose="020B0600070205080204" pitchFamily="50" charset="-128"/>
              </a:rPr>
              <a:t>　</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000" dirty="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・相談支援専門員等の研修体系の見直しがなされ、各都道府県では</a:t>
            </a:r>
            <a:r>
              <a:rPr lang="en-US" altLang="ja-JP" sz="1000" dirty="0" smtClean="0">
                <a:latin typeface="ＭＳ Ｐゴシック" panose="020B0600070205080204" pitchFamily="50" charset="-128"/>
                <a:ea typeface="ＭＳ Ｐゴシック" panose="020B0600070205080204" pitchFamily="50" charset="-128"/>
              </a:rPr>
              <a:t>H31</a:t>
            </a:r>
            <a:r>
              <a:rPr lang="ja-JP" altLang="en-US" sz="1000" dirty="0" smtClean="0">
                <a:latin typeface="ＭＳ Ｐゴシック" panose="020B0600070205080204" pitchFamily="50" charset="-128"/>
                <a:ea typeface="ＭＳ Ｐゴシック" panose="020B0600070205080204" pitchFamily="50" charset="-128"/>
              </a:rPr>
              <a:t>より新体系に基づいた研修を実施することとされた。</a:t>
            </a:r>
            <a:endParaRPr lang="en-US" altLang="ja-JP" sz="1000" dirty="0" smtClean="0">
              <a:latin typeface="ＭＳ Ｐゴシック" panose="020B0600070205080204" pitchFamily="50" charset="-128"/>
              <a:ea typeface="ＭＳ Ｐゴシック" panose="020B0600070205080204" pitchFamily="50" charset="-128"/>
            </a:endParaRPr>
          </a:p>
          <a:p>
            <a:pPr marL="0" indent="0">
              <a:lnSpc>
                <a:spcPts val="1200"/>
              </a:lnSpc>
              <a:spcBef>
                <a:spcPts val="0"/>
              </a:spcBef>
              <a:buNone/>
            </a:pPr>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　</a:t>
            </a:r>
            <a:endParaRPr lang="en-US" altLang="ja-JP" sz="1100" b="1" dirty="0">
              <a:latin typeface="ＭＳ Ｐゴシック" panose="020B0600070205080204" pitchFamily="50" charset="-128"/>
              <a:ea typeface="ＭＳ Ｐゴシック" panose="020B0600070205080204" pitchFamily="50" charset="-128"/>
            </a:endParaRPr>
          </a:p>
          <a:p>
            <a:pPr marL="0" indent="0">
              <a:buNone/>
            </a:pPr>
            <a:r>
              <a:rPr kumimoji="1" lang="en-US" altLang="ja-JP" sz="1200" b="1" dirty="0" smtClean="0">
                <a:latin typeface="ＭＳ Ｐゴシック" panose="020B0600070205080204" pitchFamily="50" charset="-128"/>
                <a:ea typeface="ＭＳ Ｐゴシック" panose="020B0600070205080204" pitchFamily="50" charset="-128"/>
              </a:rPr>
              <a:t>【</a:t>
            </a:r>
            <a:r>
              <a:rPr kumimoji="1" lang="ja-JP" altLang="en-US" sz="1200" b="1" dirty="0" smtClean="0">
                <a:latin typeface="ＭＳ Ｐゴシック" panose="020B0600070205080204" pitchFamily="50" charset="-128"/>
                <a:ea typeface="ＭＳ Ｐゴシック" panose="020B0600070205080204" pitchFamily="50" charset="-128"/>
              </a:rPr>
              <a:t>具体的な検討内容</a:t>
            </a:r>
            <a:r>
              <a:rPr kumimoji="1" lang="en-US" altLang="ja-JP" sz="1200" b="1" dirty="0" smtClean="0">
                <a:latin typeface="ＭＳ Ｐゴシック" panose="020B0600070205080204" pitchFamily="50" charset="-128"/>
                <a:ea typeface="ＭＳ Ｐゴシック" panose="020B0600070205080204" pitchFamily="50" charset="-128"/>
              </a:rPr>
              <a:t>】</a:t>
            </a:r>
          </a:p>
          <a:p>
            <a:pPr marL="0" indent="0">
              <a:buNone/>
            </a:pPr>
            <a:r>
              <a:rPr lang="ja-JP" altLang="en-US" sz="1200" b="1" dirty="0" smtClean="0">
                <a:latin typeface="ＭＳ Ｐゴシック" panose="020B0600070205080204" pitchFamily="50" charset="-128"/>
                <a:ea typeface="ＭＳ Ｐゴシック" panose="020B0600070205080204" pitchFamily="50" charset="-128"/>
              </a:rPr>
              <a:t>　</a:t>
            </a:r>
            <a:r>
              <a:rPr lang="ja-JP" altLang="ja-JP" sz="1200" b="1" dirty="0" smtClean="0">
                <a:latin typeface="ＭＳ Ｐゴシック" panose="020B0600070205080204" pitchFamily="50" charset="-128"/>
                <a:ea typeface="ＭＳ Ｐゴシック" panose="020B0600070205080204" pitchFamily="50" charset="-128"/>
              </a:rPr>
              <a:t>➣</a:t>
            </a:r>
            <a:r>
              <a:rPr lang="ja-JP" altLang="en-US" sz="1200" b="1" dirty="0" smtClean="0">
                <a:latin typeface="ＭＳ Ｐゴシック" panose="020B0600070205080204" pitchFamily="50" charset="-128"/>
                <a:ea typeface="ＭＳ Ｐゴシック" panose="020B0600070205080204" pitchFamily="50" charset="-128"/>
              </a:rPr>
              <a:t>相談支援専門員の実情を整理検討した上での相談支援</a:t>
            </a:r>
            <a:r>
              <a:rPr lang="ja-JP" altLang="en-US" sz="1200" b="1" dirty="0">
                <a:latin typeface="ＭＳ Ｐゴシック" panose="020B0600070205080204" pitchFamily="50" charset="-128"/>
                <a:ea typeface="ＭＳ Ｐゴシック" panose="020B0600070205080204" pitchFamily="50" charset="-128"/>
              </a:rPr>
              <a:t>に</a:t>
            </a:r>
            <a:r>
              <a:rPr lang="ja-JP" altLang="en-US" sz="1200" b="1" dirty="0" smtClean="0">
                <a:latin typeface="ＭＳ Ｐゴシック" panose="020B0600070205080204" pitchFamily="50" charset="-128"/>
                <a:ea typeface="ＭＳ Ｐゴシック" panose="020B0600070205080204" pitchFamily="50" charset="-128"/>
              </a:rPr>
              <a:t>かかる人材育成の必要性について</a:t>
            </a:r>
            <a:endParaRPr lang="en-US" altLang="ja-JP" sz="1200" b="1" dirty="0" smtClean="0">
              <a:latin typeface="ＭＳ Ｐゴシック" panose="020B0600070205080204" pitchFamily="50" charset="-128"/>
              <a:ea typeface="ＭＳ Ｐゴシック" panose="020B0600070205080204" pitchFamily="50" charset="-128"/>
            </a:endParaRPr>
          </a:p>
          <a:p>
            <a:pPr marL="0" indent="0">
              <a:buNone/>
            </a:pPr>
            <a:r>
              <a:rPr lang="ja-JP" altLang="en-US" sz="1200" dirty="0" smtClean="0"/>
              <a:t>　　○既存の研修内容検討チーム会議を「研修内容検討ワーキング」として位置付け、平成３１年度の相談支援従事者研修</a:t>
            </a:r>
            <a:endParaRPr lang="en-US" altLang="ja-JP" sz="1200" dirty="0" smtClean="0"/>
          </a:p>
          <a:p>
            <a:pPr marL="0" indent="0">
              <a:buNone/>
            </a:pPr>
            <a:r>
              <a:rPr lang="ja-JP" altLang="en-US" sz="1200" dirty="0"/>
              <a:t>　</a:t>
            </a:r>
            <a:r>
              <a:rPr lang="ja-JP" altLang="en-US" sz="1200" dirty="0" smtClean="0"/>
              <a:t>　　　プログラム改定に対応した内容で新研修カリキュラムを策定する。（大阪府新研修カリキュラム）</a:t>
            </a:r>
            <a:endParaRPr lang="en-US" altLang="ja-JP" sz="1200" dirty="0" smtClean="0"/>
          </a:p>
          <a:p>
            <a:pPr marL="0" indent="0">
              <a:buNone/>
            </a:pPr>
            <a:r>
              <a:rPr lang="ja-JP" altLang="en-US" sz="1200" dirty="0">
                <a:solidFill>
                  <a:srgbClr val="FF0000"/>
                </a:solidFill>
              </a:rPr>
              <a:t>　</a:t>
            </a:r>
            <a:r>
              <a:rPr lang="ja-JP" altLang="en-US" sz="1200" dirty="0" smtClean="0">
                <a:solidFill>
                  <a:srgbClr val="FF0000"/>
                </a:solidFill>
              </a:rPr>
              <a:t>　</a:t>
            </a:r>
            <a:r>
              <a:rPr lang="ja-JP" altLang="en-US" sz="1200" dirty="0" smtClean="0"/>
              <a:t>○府直営の専門コース別研修で必要な専門知識や他機関実施の研修との役割分担等の検討</a:t>
            </a:r>
            <a:endParaRPr lang="ja-JP" altLang="ja-JP" sz="1200" dirty="0" smtClean="0"/>
          </a:p>
          <a:p>
            <a:pPr marL="0" indent="0">
              <a:buNone/>
            </a:pPr>
            <a:r>
              <a:rPr lang="ja-JP" altLang="en-US" sz="1200" b="1" dirty="0" smtClean="0"/>
              <a:t>　</a:t>
            </a:r>
            <a:r>
              <a:rPr lang="ja-JP" altLang="ja-JP" sz="1200" b="1" dirty="0" smtClean="0"/>
              <a:t>➣</a:t>
            </a:r>
            <a:r>
              <a:rPr lang="ja-JP" altLang="en-US" sz="1200" b="1" dirty="0" smtClean="0"/>
              <a:t>自立支援協議会の活性化等による相談支援専門員の質の向上のための人材育成について</a:t>
            </a:r>
            <a:endParaRPr lang="en-US" altLang="ja-JP" sz="1200" b="1" dirty="0" smtClean="0"/>
          </a:p>
          <a:p>
            <a:pPr marL="0" indent="0">
              <a:buNone/>
            </a:pPr>
            <a:r>
              <a:rPr lang="ja-JP" altLang="en-US" sz="1200" b="1" dirty="0"/>
              <a:t>　</a:t>
            </a:r>
            <a:r>
              <a:rPr lang="ja-JP" altLang="en-US" sz="1200" b="1" dirty="0" smtClean="0"/>
              <a:t>　</a:t>
            </a:r>
            <a:r>
              <a:rPr lang="ja-JP" altLang="en-US" sz="1200" dirty="0" smtClean="0"/>
              <a:t>○市</a:t>
            </a:r>
            <a:r>
              <a:rPr lang="ja-JP" altLang="en-US" sz="1200" dirty="0"/>
              <a:t>町村に</a:t>
            </a:r>
            <a:r>
              <a:rPr lang="ja-JP" altLang="en-US" sz="1200" dirty="0" smtClean="0"/>
              <a:t>おける先行取組み事例等の紹介（フォローアップの取組み、ＯＪＴの例）　　</a:t>
            </a:r>
            <a:r>
              <a:rPr lang="ja-JP" altLang="en-US" sz="1200" b="1" dirty="0" smtClean="0"/>
              <a:t>　　　　　　　　　　　　　　　　　　　　　　　　　　　　　　　　　　　　　　　　　　　　　　　　　　　　　　　　　　　　　　　　　　　　　　　　　　　　　　　　　　　　　　　　　　　　　　　　　　　　　　　　　　　　　　　　　　　　　　　　　　　　　　　　　　　　　　　　　　　　　　　　　　　　　　　　　　　　　　　　　　　　　　　　　　　　　　　　　　　　　　　　　　　　　　　　　　　　　　　　　　　　　　　　　　　　　　　　　　　　　　　　　　　　　　　　　　　　　　　　　　　　　　　　　　　　　　　　　　　　　　　　　　</a:t>
            </a:r>
            <a:endParaRPr lang="ja-JP" altLang="ja-JP" sz="1200" b="1" dirty="0"/>
          </a:p>
          <a:p>
            <a:pPr marL="0" indent="0">
              <a:buNone/>
            </a:pPr>
            <a:r>
              <a:rPr lang="ja-JP" altLang="en-US" sz="1200" dirty="0" smtClean="0"/>
              <a:t>　　○自立支援協議会、基幹</a:t>
            </a:r>
            <a:r>
              <a:rPr lang="ja-JP" altLang="en-US" sz="1200" dirty="0"/>
              <a:t>相談支援</a:t>
            </a:r>
            <a:r>
              <a:rPr lang="ja-JP" altLang="en-US" sz="1200" dirty="0" smtClean="0"/>
              <a:t>センター、事業所連絡会で実施している研修の紹介　</a:t>
            </a:r>
            <a:r>
              <a:rPr lang="en-US" altLang="ja-JP" sz="1200" dirty="0" smtClean="0"/>
              <a:t>※</a:t>
            </a:r>
            <a:r>
              <a:rPr lang="ja-JP" altLang="en-US" sz="1200" dirty="0" smtClean="0"/>
              <a:t>市町村ヒアリング結果をもとに</a:t>
            </a:r>
            <a:endParaRPr lang="en-US" altLang="ja-JP" sz="1200" dirty="0" smtClean="0"/>
          </a:p>
          <a:p>
            <a:pPr marL="0" indent="0">
              <a:buNone/>
            </a:pPr>
            <a:r>
              <a:rPr lang="ja-JP" altLang="en-US" sz="1200" dirty="0"/>
              <a:t>　</a:t>
            </a:r>
            <a:r>
              <a:rPr lang="ja-JP" altLang="en-US" sz="1200" dirty="0" smtClean="0"/>
              <a:t>　</a:t>
            </a:r>
            <a:endParaRPr lang="ja-JP" altLang="ja-JP" sz="1200"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sp>
        <p:nvSpPr>
          <p:cNvPr id="4" name="テキスト ボックス 3"/>
          <p:cNvSpPr txBox="1"/>
          <p:nvPr/>
        </p:nvSpPr>
        <p:spPr>
          <a:xfrm>
            <a:off x="0" y="363990"/>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smtClean="0">
                <a:latin typeface="+mn-ea"/>
              </a:rPr>
              <a:t>平成３０年度　ケアマネジメント</a:t>
            </a:r>
            <a:r>
              <a:rPr lang="ja-JP" altLang="en-US" b="1" dirty="0">
                <a:latin typeface="+mn-ea"/>
              </a:rPr>
              <a:t>推進</a:t>
            </a:r>
            <a:r>
              <a:rPr lang="ja-JP" altLang="en-US" b="1" dirty="0" smtClean="0">
                <a:latin typeface="+mn-ea"/>
              </a:rPr>
              <a:t>部会における検討事項（案）</a:t>
            </a:r>
            <a:r>
              <a:rPr lang="ja-JP" altLang="en-US" b="1" dirty="0">
                <a:latin typeface="+mn-ea"/>
              </a:rPr>
              <a:t>　</a:t>
            </a:r>
          </a:p>
        </p:txBody>
      </p:sp>
      <p:sp>
        <p:nvSpPr>
          <p:cNvPr id="5" name="下矢印 4"/>
          <p:cNvSpPr/>
          <p:nvPr/>
        </p:nvSpPr>
        <p:spPr>
          <a:xfrm>
            <a:off x="2367913" y="5211486"/>
            <a:ext cx="3973016" cy="36004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467543" y="6194764"/>
            <a:ext cx="3600399" cy="338554"/>
          </a:xfrm>
          <a:prstGeom prst="chevron">
            <a:avLst/>
          </a:prstGeom>
          <a:ln/>
        </p:spPr>
        <p:style>
          <a:lnRef idx="1">
            <a:schemeClr val="accent2"/>
          </a:lnRef>
          <a:fillRef idx="2">
            <a:schemeClr val="accent2"/>
          </a:fillRef>
          <a:effectRef idx="1">
            <a:schemeClr val="accent2"/>
          </a:effectRef>
          <a:fontRef idx="minor">
            <a:schemeClr val="dk1"/>
          </a:fontRef>
        </p:style>
        <p:txBody>
          <a:bodyPr wrap="square" rIns="46800" rtlCol="0" anchor="ctr">
            <a:spAutoFit/>
          </a:bodyPr>
          <a:lstStyle/>
          <a:p>
            <a:pPr algn="ctr"/>
            <a:r>
              <a:rPr lang="ja-JP" altLang="en-US" sz="1600" dirty="0" smtClean="0"/>
              <a:t>大阪府人材育成ビジョン作成</a:t>
            </a:r>
            <a:endParaRPr kumimoji="1" lang="ja-JP" altLang="en-US" sz="1600" dirty="0"/>
          </a:p>
        </p:txBody>
      </p:sp>
      <p:sp>
        <p:nvSpPr>
          <p:cNvPr id="10" name="テキスト ボックス 9"/>
          <p:cNvSpPr txBox="1"/>
          <p:nvPr/>
        </p:nvSpPr>
        <p:spPr>
          <a:xfrm>
            <a:off x="4067943" y="6191372"/>
            <a:ext cx="4433733" cy="338554"/>
          </a:xfrm>
          <a:prstGeom prst="chevron">
            <a:avLst/>
          </a:prstGeom>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600" dirty="0" smtClean="0"/>
              <a:t>相談支援にかかる人材育成の充実へ</a:t>
            </a:r>
            <a:endParaRPr kumimoji="1" lang="ja-JP" altLang="en-US" sz="1600" dirty="0"/>
          </a:p>
        </p:txBody>
      </p:sp>
      <p:sp>
        <p:nvSpPr>
          <p:cNvPr id="8" name="円/楕円 7"/>
          <p:cNvSpPr/>
          <p:nvPr/>
        </p:nvSpPr>
        <p:spPr>
          <a:xfrm>
            <a:off x="2770245" y="5694453"/>
            <a:ext cx="3168352" cy="442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193165" y="5711295"/>
            <a:ext cx="2448000" cy="408623"/>
          </a:xfrm>
          <a:prstGeom prst="roundRect">
            <a:avLst/>
          </a:prstGeom>
          <a:noFill/>
        </p:spPr>
        <p:txBody>
          <a:bodyPr wrap="square" rtlCol="0">
            <a:spAutoFit/>
          </a:bodyPr>
          <a:lstStyle/>
          <a:p>
            <a:r>
              <a:rPr kumimoji="1" lang="ja-JP" altLang="en-US" dirty="0" smtClean="0">
                <a:solidFill>
                  <a:schemeClr val="bg1"/>
                </a:solidFill>
              </a:rPr>
              <a:t>報告書としてとりまとめ</a:t>
            </a:r>
            <a:endParaRPr kumimoji="1" lang="ja-JP" altLang="en-US" dirty="0">
              <a:solidFill>
                <a:schemeClr val="bg1"/>
              </a:solidFill>
            </a:endParaRPr>
          </a:p>
        </p:txBody>
      </p:sp>
      <p:sp>
        <p:nvSpPr>
          <p:cNvPr id="11" name="正方形/長方形 10"/>
          <p:cNvSpPr/>
          <p:nvPr/>
        </p:nvSpPr>
        <p:spPr>
          <a:xfrm>
            <a:off x="334482" y="1916832"/>
            <a:ext cx="8331258" cy="1224136"/>
          </a:xfrm>
          <a:prstGeom prst="rect">
            <a:avLst/>
          </a:prstGeom>
          <a:noFill/>
          <a:ln w="952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982881" y="39133"/>
            <a:ext cx="1037591"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資料１</a:t>
            </a:r>
            <a:r>
              <a:rPr kumimoji="1" lang="en-US" altLang="ja-JP" dirty="0" smtClean="0"/>
              <a:t>-</a:t>
            </a:r>
            <a:r>
              <a:rPr kumimoji="1" lang="ja-JP" altLang="en-US" dirty="0" smtClean="0"/>
              <a:t>１</a:t>
            </a:r>
            <a:endParaRPr kumimoji="1" lang="ja-JP" altLang="en-US" dirty="0"/>
          </a:p>
        </p:txBody>
      </p:sp>
    </p:spTree>
    <p:extLst>
      <p:ext uri="{BB962C8B-B14F-4D97-AF65-F5344CB8AC3E}">
        <p14:creationId xmlns:p14="http://schemas.microsoft.com/office/powerpoint/2010/main" val="312016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ext uri="{D42A27DB-BD31-4B8C-83A1-F6EECF244321}">
                <p14:modId xmlns:p14="http://schemas.microsoft.com/office/powerpoint/2010/main" val="2873618219"/>
              </p:ext>
            </p:extLst>
          </p:nvPr>
        </p:nvGraphicFramePr>
        <p:xfrm>
          <a:off x="343592" y="836712"/>
          <a:ext cx="8476880" cy="5757913"/>
        </p:xfrm>
        <a:graphic>
          <a:graphicData uri="http://schemas.openxmlformats.org/drawingml/2006/table">
            <a:tbl>
              <a:tblPr firstRow="1" bandRow="1">
                <a:tableStyleId>{5C22544A-7EE6-4342-B048-85BDC9FD1C3A}</a:tableStyleId>
              </a:tblPr>
              <a:tblGrid>
                <a:gridCol w="712320"/>
                <a:gridCol w="1440160"/>
                <a:gridCol w="4104456"/>
                <a:gridCol w="2219944"/>
              </a:tblGrid>
              <a:tr h="328595">
                <a:tc>
                  <a:txBody>
                    <a:bodyPr/>
                    <a:lstStyle/>
                    <a:p>
                      <a:pPr algn="ctr"/>
                      <a:r>
                        <a:rPr kumimoji="1" lang="ja-JP" altLang="en-US" sz="1400" dirty="0" smtClean="0"/>
                        <a:t>年月</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部　会</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検討内容（案）</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その他会議等</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4</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5</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6</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6373">
                <a:tc>
                  <a:txBody>
                    <a:bodyPr/>
                    <a:lstStyle/>
                    <a:p>
                      <a:pPr algn="ctr"/>
                      <a:r>
                        <a:rPr kumimoji="1" lang="en-US" altLang="ja-JP" sz="1800" dirty="0" smtClean="0"/>
                        <a:t>7</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◆第</a:t>
                      </a:r>
                      <a:r>
                        <a:rPr kumimoji="1" lang="en-US" altLang="ja-JP" sz="1600" dirty="0" smtClean="0">
                          <a:solidFill>
                            <a:schemeClr val="tx1"/>
                          </a:solidFill>
                        </a:rPr>
                        <a:t>1</a:t>
                      </a:r>
                      <a:r>
                        <a:rPr kumimoji="1" lang="ja-JP" altLang="en-US" sz="1600" dirty="0" smtClean="0">
                          <a:solidFill>
                            <a:schemeClr val="tx1"/>
                          </a:solidFill>
                        </a:rPr>
                        <a:t>回部会</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311">
                <a:tc>
                  <a:txBody>
                    <a:bodyPr/>
                    <a:lstStyle/>
                    <a:p>
                      <a:pPr algn="ctr"/>
                      <a:r>
                        <a:rPr kumimoji="1" lang="en-US" altLang="ja-JP" sz="1800" dirty="0" smtClean="0"/>
                        <a:t>8</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９月</a:t>
                      </a:r>
                      <a:r>
                        <a:rPr kumimoji="1" lang="zh-TW" altLang="en-US" sz="950" dirty="0" smtClean="0">
                          <a:solidFill>
                            <a:schemeClr val="tx1"/>
                          </a:solidFill>
                          <a:latin typeface="ＭＳ Ｐゴシック" panose="020B0600070205080204" pitchFamily="50" charset="-128"/>
                          <a:ea typeface="ＭＳ Ｐゴシック" panose="020B0600070205080204" pitchFamily="50" charset="-128"/>
                        </a:rPr>
                        <a:t>府自立支援協議会</a:t>
                      </a:r>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（１回目）　　</a:t>
                      </a:r>
                      <a:endParaRPr kumimoji="1" lang="zh-TW" altLang="en-US"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785">
                <a:tc>
                  <a:txBody>
                    <a:bodyPr/>
                    <a:lstStyle/>
                    <a:p>
                      <a:pPr algn="ctr"/>
                      <a:r>
                        <a:rPr kumimoji="1" lang="en-US" altLang="ja-JP" sz="1800" dirty="0" smtClean="0"/>
                        <a:t>9</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a:txBody>
                    <a:bodyPr/>
                    <a:lstStyle/>
                    <a:p>
                      <a:pPr algn="ctr"/>
                      <a:r>
                        <a:rPr kumimoji="1" lang="en-US" altLang="ja-JP" sz="1800" dirty="0" smtClean="0"/>
                        <a:t>10</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solidFill>
                            <a:schemeClr val="tx1"/>
                          </a:solidFill>
                        </a:rPr>
                        <a:t>◆第</a:t>
                      </a:r>
                      <a:r>
                        <a:rPr kumimoji="1" lang="en-US" altLang="ja-JP" sz="1600" dirty="0" smtClean="0">
                          <a:solidFill>
                            <a:schemeClr val="tx1"/>
                          </a:solidFill>
                        </a:rPr>
                        <a:t>2</a:t>
                      </a:r>
                      <a:r>
                        <a:rPr kumimoji="1" lang="ja-JP" altLang="en-US" sz="1600" smtClean="0">
                          <a:solidFill>
                            <a:schemeClr val="tx1"/>
                          </a:solidFill>
                        </a:rPr>
                        <a:t>回部会</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ctr"/>
                      <a:r>
                        <a:rPr kumimoji="1" lang="en-US" altLang="ja-JP" sz="1800" dirty="0" smtClean="0"/>
                        <a:t>11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ctr"/>
                      <a:r>
                        <a:rPr kumimoji="1" lang="en-US" altLang="ja-JP" sz="1800" dirty="0" smtClean="0"/>
                        <a:t>12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879">
                <a:tc>
                  <a:txBody>
                    <a:bodyPr/>
                    <a:lstStyle/>
                    <a:p>
                      <a:pPr algn="ctr"/>
                      <a:r>
                        <a:rPr kumimoji="1" lang="en-US" altLang="ja-JP" sz="1800" dirty="0" smtClean="0"/>
                        <a:t>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◆第</a:t>
                      </a:r>
                      <a:r>
                        <a:rPr kumimoji="1" lang="en-US" altLang="ja-JP" sz="1600" dirty="0" smtClean="0">
                          <a:solidFill>
                            <a:schemeClr val="tx1"/>
                          </a:solidFill>
                        </a:rPr>
                        <a:t>3</a:t>
                      </a:r>
                      <a:r>
                        <a:rPr kumimoji="1" lang="ja-JP" altLang="en-US" sz="1600" dirty="0" smtClean="0">
                          <a:solidFill>
                            <a:schemeClr val="tx1"/>
                          </a:solidFill>
                        </a:rPr>
                        <a:t>回部会</a:t>
                      </a:r>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ctr"/>
                      <a:r>
                        <a:rPr kumimoji="1" lang="en-US" altLang="ja-JP" sz="1800" dirty="0" smtClean="0"/>
                        <a:t>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２月（予定）</a:t>
                      </a:r>
                      <a:r>
                        <a:rPr kumimoji="1" lang="zh-TW" altLang="en-US" sz="950" dirty="0" smtClean="0">
                          <a:solidFill>
                            <a:schemeClr val="tx1"/>
                          </a:solidFill>
                          <a:latin typeface="ＭＳ Ｐゴシック" panose="020B0600070205080204" pitchFamily="50" charset="-128"/>
                          <a:ea typeface="ＭＳ Ｐゴシック" panose="020B0600070205080204" pitchFamily="50" charset="-128"/>
                        </a:rPr>
                        <a:t>府自立支援協議会</a:t>
                      </a:r>
                      <a:endParaRPr kumimoji="1" lang="en-US" altLang="zh-TW" sz="95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950" dirty="0" smtClean="0">
                          <a:solidFill>
                            <a:schemeClr val="tx1"/>
                          </a:solidFill>
                          <a:latin typeface="ＭＳ Ｐゴシック" panose="020B0600070205080204" pitchFamily="50" charset="-128"/>
                          <a:ea typeface="ＭＳ Ｐゴシック" panose="020B0600070205080204" pitchFamily="50" charset="-128"/>
                        </a:rPr>
                        <a:t>（２回目）</a:t>
                      </a:r>
                      <a:endParaRPr kumimoji="1" lang="en-US" altLang="ja-JP" sz="95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818">
                <a:tc>
                  <a:txBody>
                    <a:bodyPr/>
                    <a:lstStyle/>
                    <a:p>
                      <a:pPr algn="ctr"/>
                      <a:r>
                        <a:rPr kumimoji="1" lang="en-US" altLang="ja-JP" sz="1800" dirty="0" smtClean="0"/>
                        <a:t>3</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下矢印 4"/>
          <p:cNvSpPr/>
          <p:nvPr/>
        </p:nvSpPr>
        <p:spPr>
          <a:xfrm>
            <a:off x="4078854" y="2420888"/>
            <a:ext cx="349130" cy="4392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2677481" y="2276872"/>
            <a:ext cx="3696822" cy="720079"/>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●平成３０年度　検討テーマ、方向性についての審議</a:t>
            </a:r>
            <a:endParaRPr kumimoji="1" lang="en-US" altLang="ja-JP" sz="1050" dirty="0" smtClean="0">
              <a:solidFill>
                <a:schemeClr val="tx1"/>
              </a:solidFill>
            </a:endParaRPr>
          </a:p>
          <a:p>
            <a:r>
              <a:rPr lang="ja-JP" altLang="en-US" sz="1050" dirty="0" smtClean="0">
                <a:solidFill>
                  <a:schemeClr val="tx1"/>
                </a:solidFill>
              </a:rPr>
              <a:t>　・検討テーマの確認</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・市町村アンケートの報告</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・報告書のとりまとめの方向性</a:t>
            </a:r>
            <a:endParaRPr kumimoji="1" lang="en-US" altLang="ja-JP" sz="1050" dirty="0" smtClean="0">
              <a:solidFill>
                <a:schemeClr val="tx1"/>
              </a:solidFill>
            </a:endParaRPr>
          </a:p>
        </p:txBody>
      </p:sp>
      <p:sp>
        <p:nvSpPr>
          <p:cNvPr id="7" name="正方形/長方形 6"/>
          <p:cNvSpPr/>
          <p:nvPr/>
        </p:nvSpPr>
        <p:spPr>
          <a:xfrm>
            <a:off x="2683456" y="3933056"/>
            <a:ext cx="3686791" cy="576064"/>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●報告書（骨子案）についての審議</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a:t>
            </a:r>
            <a:r>
              <a:rPr lang="ja-JP" altLang="en-US" sz="1050" dirty="0">
                <a:solidFill>
                  <a:schemeClr val="tx1"/>
                </a:solidFill>
              </a:rPr>
              <a:t>市町村</a:t>
            </a:r>
            <a:r>
              <a:rPr lang="ja-JP" altLang="en-US" sz="1050" dirty="0" smtClean="0">
                <a:solidFill>
                  <a:schemeClr val="tx1"/>
                </a:solidFill>
              </a:rPr>
              <a:t>等の先進</a:t>
            </a:r>
            <a:r>
              <a:rPr lang="ja-JP" altLang="en-US" sz="1050" dirty="0">
                <a:solidFill>
                  <a:schemeClr val="tx1"/>
                </a:solidFill>
              </a:rPr>
              <a:t>事例の情報</a:t>
            </a:r>
            <a:r>
              <a:rPr lang="ja-JP" altLang="en-US" sz="1050" dirty="0" smtClean="0">
                <a:solidFill>
                  <a:schemeClr val="tx1"/>
                </a:solidFill>
              </a:rPr>
              <a:t>収集状況についての報告</a:t>
            </a:r>
            <a:endParaRPr lang="en-US" altLang="ja-JP" sz="1050" dirty="0" smtClean="0">
              <a:solidFill>
                <a:schemeClr val="tx1"/>
              </a:solidFill>
            </a:endParaRPr>
          </a:p>
          <a:p>
            <a:r>
              <a:rPr lang="ja-JP" altLang="en-US" sz="1050" dirty="0" smtClean="0">
                <a:solidFill>
                  <a:schemeClr val="tx1"/>
                </a:solidFill>
              </a:rPr>
              <a:t>　・報告書の柱立て等の確認</a:t>
            </a:r>
            <a:endParaRPr kumimoji="1" lang="ja-JP" altLang="en-US" sz="1200" dirty="0">
              <a:solidFill>
                <a:schemeClr val="tx1"/>
              </a:solidFill>
            </a:endParaRPr>
          </a:p>
        </p:txBody>
      </p:sp>
      <p:sp>
        <p:nvSpPr>
          <p:cNvPr id="8" name="正方形/長方形 7"/>
          <p:cNvSpPr/>
          <p:nvPr/>
        </p:nvSpPr>
        <p:spPr>
          <a:xfrm>
            <a:off x="2701170" y="5301208"/>
            <a:ext cx="3686789" cy="467492"/>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●報告書（案）の最終審議</a:t>
            </a:r>
            <a:endParaRPr lang="en-US" altLang="ja-JP" sz="1050" dirty="0" smtClean="0">
              <a:solidFill>
                <a:schemeClr val="tx1"/>
              </a:solidFill>
            </a:endParaRPr>
          </a:p>
          <a:p>
            <a:r>
              <a:rPr lang="ja-JP" altLang="en-US" sz="1050" dirty="0">
                <a:solidFill>
                  <a:srgbClr val="FF0000"/>
                </a:solidFill>
              </a:rPr>
              <a:t>　</a:t>
            </a:r>
            <a:r>
              <a:rPr kumimoji="1" lang="ja-JP" altLang="en-US" sz="1050" dirty="0" smtClean="0">
                <a:solidFill>
                  <a:schemeClr val="tx1"/>
                </a:solidFill>
              </a:rPr>
              <a:t>・報告書（案）のまとめ</a:t>
            </a:r>
            <a:endParaRPr kumimoji="1" lang="ja-JP" altLang="en-US" sz="1200" dirty="0">
              <a:solidFill>
                <a:schemeClr val="tx1"/>
              </a:solidFill>
            </a:endParaRPr>
          </a:p>
        </p:txBody>
      </p:sp>
      <p:sp>
        <p:nvSpPr>
          <p:cNvPr id="9" name="正方形/長方形 8"/>
          <p:cNvSpPr/>
          <p:nvPr/>
        </p:nvSpPr>
        <p:spPr>
          <a:xfrm>
            <a:off x="1246391" y="6273458"/>
            <a:ext cx="5212286" cy="27427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1200" b="1" dirty="0" smtClean="0">
                <a:solidFill>
                  <a:schemeClr val="tx1"/>
                </a:solidFill>
              </a:rPr>
              <a:t>報告書とりまとめ　　（市町村等への通知、ホームページ等での周知</a:t>
            </a:r>
            <a:r>
              <a:rPr lang="ja-JP" altLang="en-US" sz="1200" dirty="0" smtClean="0">
                <a:solidFill>
                  <a:schemeClr val="tx1"/>
                </a:solidFill>
              </a:rPr>
              <a:t>）</a:t>
            </a:r>
            <a:endParaRPr lang="en-US" altLang="ja-JP" sz="1200" dirty="0" smtClean="0">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11" name="正方形/長方形 10"/>
          <p:cNvSpPr/>
          <p:nvPr/>
        </p:nvSpPr>
        <p:spPr>
          <a:xfrm>
            <a:off x="2771800" y="3160236"/>
            <a:ext cx="3528392" cy="599735"/>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nchorCtr="0"/>
          <a:lstStyle/>
          <a:p>
            <a:r>
              <a:rPr kumimoji="1" lang="en-US" altLang="ja-JP" sz="1050" dirty="0" smtClean="0">
                <a:solidFill>
                  <a:schemeClr val="tx1"/>
                </a:solidFill>
              </a:rPr>
              <a:t>【</a:t>
            </a:r>
            <a:r>
              <a:rPr kumimoji="1" lang="ja-JP" altLang="en-US" sz="1050" dirty="0" smtClean="0">
                <a:solidFill>
                  <a:schemeClr val="tx1"/>
                </a:solidFill>
              </a:rPr>
              <a:t>委員、事務局</a:t>
            </a:r>
            <a:r>
              <a:rPr kumimoji="1" lang="en-US" altLang="ja-JP" sz="1050" dirty="0" smtClean="0">
                <a:solidFill>
                  <a:schemeClr val="tx1"/>
                </a:solidFill>
              </a:rPr>
              <a:t>】</a:t>
            </a:r>
            <a:r>
              <a:rPr kumimoji="1" lang="ja-JP" altLang="en-US" sz="1050" dirty="0" smtClean="0">
                <a:solidFill>
                  <a:schemeClr val="tx1"/>
                </a:solidFill>
              </a:rPr>
              <a:t>≪具体的な検討事項ごとに検討・整理≫</a:t>
            </a:r>
            <a:endParaRPr kumimoji="1" lang="en-US" altLang="ja-JP" sz="1050" dirty="0" smtClean="0">
              <a:solidFill>
                <a:schemeClr val="tx1"/>
              </a:solidFill>
            </a:endParaRPr>
          </a:p>
          <a:p>
            <a:r>
              <a:rPr lang="ja-JP" altLang="en-US" sz="1050" dirty="0" smtClean="0">
                <a:solidFill>
                  <a:schemeClr val="tx1"/>
                </a:solidFill>
              </a:rPr>
              <a:t>　①研修内容検討ＷＧの検討経過集約</a:t>
            </a:r>
            <a:endParaRPr lang="en-US" altLang="ja-JP" sz="1050" dirty="0" smtClean="0">
              <a:solidFill>
                <a:schemeClr val="tx1"/>
              </a:solidFill>
            </a:endParaRPr>
          </a:p>
          <a:p>
            <a:r>
              <a:rPr kumimoji="1" lang="ja-JP" altLang="en-US" sz="1050" dirty="0" smtClean="0">
                <a:solidFill>
                  <a:schemeClr val="tx1"/>
                </a:solidFill>
              </a:rPr>
              <a:t>　②</a:t>
            </a:r>
            <a:r>
              <a:rPr lang="ja-JP" altLang="en-US" sz="1050" dirty="0" smtClean="0">
                <a:solidFill>
                  <a:schemeClr val="tx1"/>
                </a:solidFill>
              </a:rPr>
              <a:t>市町村等での先進事例等のヒアリング</a:t>
            </a:r>
            <a:endParaRPr lang="en-US" altLang="ja-JP" sz="1050" dirty="0" smtClean="0">
              <a:solidFill>
                <a:schemeClr val="tx1"/>
              </a:solidFill>
            </a:endParaRPr>
          </a:p>
        </p:txBody>
      </p:sp>
      <p:sp>
        <p:nvSpPr>
          <p:cNvPr id="13" name="テキスト ボックス 12"/>
          <p:cNvSpPr txBox="1"/>
          <p:nvPr/>
        </p:nvSpPr>
        <p:spPr>
          <a:xfrm>
            <a:off x="323528" y="260648"/>
            <a:ext cx="8496944"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400" b="1" dirty="0" smtClean="0">
                <a:latin typeface="+mn-ea"/>
              </a:rPr>
              <a:t>　平成３０年度　検討スケジュール（案）</a:t>
            </a:r>
            <a:r>
              <a:rPr lang="ja-JP" altLang="en-US" sz="2400" b="1" dirty="0">
                <a:latin typeface="+mn-ea"/>
              </a:rPr>
              <a:t>　</a:t>
            </a:r>
          </a:p>
        </p:txBody>
      </p:sp>
      <p:sp>
        <p:nvSpPr>
          <p:cNvPr id="14" name="下矢印 13"/>
          <p:cNvSpPr/>
          <p:nvPr/>
        </p:nvSpPr>
        <p:spPr>
          <a:xfrm>
            <a:off x="8244408" y="2636912"/>
            <a:ext cx="576064" cy="3910822"/>
          </a:xfrm>
          <a:prstGeom prst="downArrow">
            <a:avLst/>
          </a:prstGeom>
          <a:solidFill>
            <a:schemeClr val="bg1"/>
          </a:solidFill>
          <a:ln w="28575" cmpd="sng">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345722" y="2636911"/>
            <a:ext cx="330732" cy="3636548"/>
          </a:xfrm>
          <a:prstGeom prst="rect">
            <a:avLst/>
          </a:prstGeom>
          <a:noFill/>
        </p:spPr>
        <p:txBody>
          <a:bodyPr vert="wordArtVertRtl" wrap="square" rtlCol="0">
            <a:spAutoFit/>
          </a:bodyPr>
          <a:lstStyle/>
          <a:p>
            <a:r>
              <a:rPr kumimoji="1" lang="ja-JP" altLang="en-US" sz="800" dirty="0" smtClean="0"/>
              <a:t>相談支援従事者研修内容検討ＷＧを７月より随時（月１回程度）開催</a:t>
            </a:r>
            <a:endParaRPr kumimoji="1" lang="ja-JP" altLang="en-US" sz="800" dirty="0"/>
          </a:p>
        </p:txBody>
      </p:sp>
    </p:spTree>
    <p:extLst>
      <p:ext uri="{BB962C8B-B14F-4D97-AF65-F5344CB8AC3E}">
        <p14:creationId xmlns:p14="http://schemas.microsoft.com/office/powerpoint/2010/main" val="2351126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4334</TotalTime>
  <Words>168</Words>
  <Application>Microsoft Office PowerPoint</Application>
  <PresentationFormat>画面に合わせる (4:3)</PresentationFormat>
  <Paragraphs>69</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322</cp:revision>
  <cp:lastPrinted>2018-07-06T04:34:15Z</cp:lastPrinted>
  <dcterms:created xsi:type="dcterms:W3CDTF">2014-05-26T00:08:15Z</dcterms:created>
  <dcterms:modified xsi:type="dcterms:W3CDTF">2018-08-15T04:27:13Z</dcterms:modified>
</cp:coreProperties>
</file>