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7.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87" r:id="rId4"/>
    <p:sldId id="288" r:id="rId5"/>
    <p:sldId id="271" r:id="rId6"/>
    <p:sldId id="286" r:id="rId7"/>
    <p:sldId id="264" r:id="rId8"/>
    <p:sldId id="265" r:id="rId9"/>
    <p:sldId id="273" r:id="rId10"/>
    <p:sldId id="272" r:id="rId11"/>
    <p:sldId id="274" r:id="rId12"/>
    <p:sldId id="266" r:id="rId13"/>
    <p:sldId id="267" r:id="rId14"/>
    <p:sldId id="270" r:id="rId15"/>
    <p:sldId id="268" r:id="rId16"/>
    <p:sldId id="260" r:id="rId17"/>
    <p:sldId id="283" r:id="rId18"/>
    <p:sldId id="284" r:id="rId19"/>
    <p:sldId id="285" r:id="rId20"/>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A4FB"/>
    <a:srgbClr val="66C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23" autoAdjust="0"/>
  </p:normalViewPr>
  <p:slideViewPr>
    <p:cSldViewPr>
      <p:cViewPr>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10.bin"/></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11.bin"/></Relationships>
</file>

<file path=ppt/charts/_rels/chart12.xml.rels><?xml version="1.0" encoding="UTF-8" standalone="yes"?>
<Relationships xmlns="http://schemas.openxmlformats.org/package/2006/relationships"><Relationship Id="rId1" Type="http://schemas.openxmlformats.org/officeDocument/2006/relationships/oleObject" Target="../embeddings/oleObject12.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7.bin"/></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443025936263048E-2"/>
          <c:y val="8.5005202896056162E-2"/>
          <c:w val="0.90590825496624972"/>
          <c:h val="0.54332575994757337"/>
        </c:manualLayout>
      </c:layout>
      <c:barChart>
        <c:barDir val="col"/>
        <c:grouping val="clustered"/>
        <c:varyColors val="0"/>
        <c:ser>
          <c:idx val="0"/>
          <c:order val="0"/>
          <c:tx>
            <c:v>相談支援専門員１人あたりの受給者数</c:v>
          </c:tx>
          <c:spPr>
            <a:solidFill>
              <a:schemeClr val="accent1">
                <a:lumMod val="75000"/>
              </a:schemeClr>
            </a:solidFill>
            <a:ln>
              <a:solidFill>
                <a:schemeClr val="tx1"/>
              </a:solidFill>
            </a:ln>
          </c:spPr>
          <c:invertIfNegative val="0"/>
          <c:dLbls>
            <c:dLbl>
              <c:idx val="8"/>
              <c:layout>
                <c:manualLayout>
                  <c:x val="2.3494862672527681E-3"/>
                  <c:y val="-1.755107258474093E-2"/>
                </c:manualLayout>
              </c:layout>
              <c:showLegendKey val="0"/>
              <c:showVal val="1"/>
              <c:showCatName val="0"/>
              <c:showSerName val="0"/>
              <c:showPercent val="0"/>
              <c:showBubbleSize val="0"/>
            </c:dLbl>
            <c:dLbl>
              <c:idx val="14"/>
              <c:layout>
                <c:manualLayout>
                  <c:x val="0"/>
                  <c:y val="-1.3163304438555699E-2"/>
                </c:manualLayout>
              </c:layout>
              <c:showLegendKey val="0"/>
              <c:showVal val="1"/>
              <c:showCatName val="0"/>
              <c:showSerName val="0"/>
              <c:showPercent val="0"/>
              <c:showBubbleSize val="0"/>
            </c:dLbl>
            <c:dLbl>
              <c:idx val="23"/>
              <c:layout>
                <c:manualLayout>
                  <c:x val="1.1747431336263841E-3"/>
                  <c:y val="-2.1938840730926164E-2"/>
                </c:manualLayout>
              </c:layout>
              <c:showLegendKey val="0"/>
              <c:showVal val="1"/>
              <c:showCatName val="0"/>
              <c:showSerName val="0"/>
              <c:showPercent val="0"/>
              <c:showBubbleSize val="0"/>
            </c:dLbl>
            <c:dLbl>
              <c:idx val="31"/>
              <c:layout>
                <c:manualLayout>
                  <c:x val="0"/>
                  <c:y val="-1.755107258474085E-2"/>
                </c:manualLayout>
              </c:layout>
              <c:showLegendKey val="0"/>
              <c:showVal val="1"/>
              <c:showCatName val="0"/>
              <c:showSerName val="0"/>
              <c:showPercent val="0"/>
              <c:showBubbleSize val="0"/>
            </c:dLbl>
            <c:dLbl>
              <c:idx val="41"/>
              <c:layout>
                <c:manualLayout>
                  <c:x val="0"/>
                  <c:y val="-2.413272480401878E-2"/>
                </c:manualLayout>
              </c:layout>
              <c:showLegendKey val="0"/>
              <c:showVal val="1"/>
              <c:showCatName val="0"/>
              <c:showSerName val="0"/>
              <c:showPercent val="0"/>
              <c:showBubbleSize val="0"/>
            </c:dLbl>
            <c:numFmt formatCode="0_);[Red]\(0\)" sourceLinked="0"/>
            <c:showLegendKey val="0"/>
            <c:showVal val="1"/>
            <c:showCatName val="0"/>
            <c:showSerName val="0"/>
            <c:showPercent val="0"/>
            <c:showBubbleSize val="0"/>
            <c:showLeaderLines val="0"/>
          </c:dLbls>
          <c:cat>
            <c:strRef>
              <c:f>'[00 【集計】調査票１　H28年度相談支援に関する実施状況調査.xlsx]相談支援専門員 (2)'!$A$8:$A$54</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'[00 【集計】調査票１　H28年度相談支援に関する実施状況調査.xlsx]相談支援専門員 (2)'!$E$8:$E$54</c:f>
              <c:numCache>
                <c:formatCode>0.0</c:formatCode>
                <c:ptCount val="47"/>
                <c:pt idx="0">
                  <c:v>58.848410757946212</c:v>
                </c:pt>
                <c:pt idx="1">
                  <c:v>50.723684210526315</c:v>
                </c:pt>
                <c:pt idx="2">
                  <c:v>131.10526315789474</c:v>
                </c:pt>
                <c:pt idx="3">
                  <c:v>92.5625</c:v>
                </c:pt>
                <c:pt idx="4">
                  <c:v>54.10526315789474</c:v>
                </c:pt>
                <c:pt idx="5">
                  <c:v>82.870967741935488</c:v>
                </c:pt>
                <c:pt idx="6">
                  <c:v>34.458333333333336</c:v>
                </c:pt>
                <c:pt idx="7">
                  <c:v>86</c:v>
                </c:pt>
                <c:pt idx="8">
                  <c:v>48.509803921568626</c:v>
                </c:pt>
                <c:pt idx="9">
                  <c:v>27.208333333333332</c:v>
                </c:pt>
                <c:pt idx="10">
                  <c:v>41.8</c:v>
                </c:pt>
                <c:pt idx="11">
                  <c:v>47.666666666666664</c:v>
                </c:pt>
                <c:pt idx="12">
                  <c:v>47.914285714285711</c:v>
                </c:pt>
                <c:pt idx="13">
                  <c:v>68.90625</c:v>
                </c:pt>
                <c:pt idx="14">
                  <c:v>33.81818181818182</c:v>
                </c:pt>
                <c:pt idx="15">
                  <c:v>31</c:v>
                </c:pt>
                <c:pt idx="16">
                  <c:v>54.212121212121211</c:v>
                </c:pt>
                <c:pt idx="17">
                  <c:v>37.409090909090907</c:v>
                </c:pt>
                <c:pt idx="18">
                  <c:v>72.416666666666671</c:v>
                </c:pt>
                <c:pt idx="19">
                  <c:v>52.611111111111114</c:v>
                </c:pt>
                <c:pt idx="20">
                  <c:v>47.807692307692307</c:v>
                </c:pt>
                <c:pt idx="21">
                  <c:v>55.6</c:v>
                </c:pt>
                <c:pt idx="22">
                  <c:v>60.375</c:v>
                </c:pt>
                <c:pt idx="23">
                  <c:v>34</c:v>
                </c:pt>
                <c:pt idx="24">
                  <c:v>58.058823529411768</c:v>
                </c:pt>
                <c:pt idx="25">
                  <c:v>44.75</c:v>
                </c:pt>
                <c:pt idx="26">
                  <c:v>30.46153846153846</c:v>
                </c:pt>
                <c:pt idx="27">
                  <c:v>69.857142857142861</c:v>
                </c:pt>
                <c:pt idx="28">
                  <c:v>33.0625</c:v>
                </c:pt>
                <c:pt idx="29">
                  <c:v>37.833333333333336</c:v>
                </c:pt>
                <c:pt idx="30">
                  <c:v>24.227272727272727</c:v>
                </c:pt>
                <c:pt idx="31">
                  <c:v>15.541666666666666</c:v>
                </c:pt>
                <c:pt idx="32">
                  <c:v>38.833333333333336</c:v>
                </c:pt>
                <c:pt idx="33">
                  <c:v>39</c:v>
                </c:pt>
                <c:pt idx="34">
                  <c:v>30.888888888888889</c:v>
                </c:pt>
                <c:pt idx="35">
                  <c:v>32.4</c:v>
                </c:pt>
                <c:pt idx="36">
                  <c:v>60.75</c:v>
                </c:pt>
                <c:pt idx="37">
                  <c:v>76.181818181818187</c:v>
                </c:pt>
                <c:pt idx="38">
                  <c:v>100</c:v>
                </c:pt>
                <c:pt idx="39">
                  <c:v>0</c:v>
                </c:pt>
                <c:pt idx="40">
                  <c:v>33.533333333333331</c:v>
                </c:pt>
                <c:pt idx="41">
                  <c:v>16.666666666666668</c:v>
                </c:pt>
                <c:pt idx="42">
                  <c:v>30.90909090909091</c:v>
                </c:pt>
                <c:pt idx="43">
                  <c:v>0</c:v>
                </c:pt>
                <c:pt idx="44">
                  <c:v>33</c:v>
                </c:pt>
                <c:pt idx="45">
                  <c:v>99</c:v>
                </c:pt>
                <c:pt idx="46">
                  <c:v>0</c:v>
                </c:pt>
              </c:numCache>
            </c:numRef>
          </c:val>
        </c:ser>
        <c:ser>
          <c:idx val="1"/>
          <c:order val="1"/>
          <c:tx>
            <c:v>相談支援専門員１人あたりの計画作成済み数（延べ）</c:v>
          </c:tx>
          <c:spPr>
            <a:solidFill>
              <a:schemeClr val="accent6">
                <a:lumMod val="60000"/>
                <a:lumOff val="40000"/>
              </a:schemeClr>
            </a:solidFill>
            <a:ln>
              <a:solidFill>
                <a:schemeClr val="tx1"/>
              </a:solidFill>
            </a:ln>
          </c:spPr>
          <c:invertIfNegative val="0"/>
          <c:dLbls>
            <c:dLbl>
              <c:idx val="11"/>
              <c:layout>
                <c:manualLayout>
                  <c:x val="0"/>
                  <c:y val="8.7755362923704651E-3"/>
                </c:manualLayout>
              </c:layout>
              <c:showLegendKey val="0"/>
              <c:showVal val="1"/>
              <c:showCatName val="0"/>
              <c:showSerName val="0"/>
              <c:showPercent val="0"/>
              <c:showBubbleSize val="0"/>
            </c:dLbl>
            <c:dLbl>
              <c:idx val="24"/>
              <c:layout>
                <c:manualLayout>
                  <c:x val="3.5242294008791517E-3"/>
                  <c:y val="0"/>
                </c:manualLayout>
              </c:layout>
              <c:showLegendKey val="0"/>
              <c:showVal val="1"/>
              <c:showCatName val="0"/>
              <c:showSerName val="0"/>
              <c:showPercent val="0"/>
              <c:showBubbleSize val="0"/>
            </c:dLbl>
            <c:dLbl>
              <c:idx val="25"/>
              <c:layout>
                <c:manualLayout>
                  <c:x val="0"/>
                  <c:y val="8.7755362923704651E-3"/>
                </c:manualLayout>
              </c:layout>
              <c:showLegendKey val="0"/>
              <c:showVal val="1"/>
              <c:showCatName val="0"/>
              <c:showSerName val="0"/>
              <c:showPercent val="0"/>
              <c:showBubbleSize val="0"/>
            </c:dLbl>
            <c:dLbl>
              <c:idx val="27"/>
              <c:layout>
                <c:manualLayout>
                  <c:x val="3.5242294008791517E-3"/>
                  <c:y val="-1.5357188511648315E-2"/>
                </c:manualLayout>
              </c:layout>
              <c:showLegendKey val="0"/>
              <c:showVal val="1"/>
              <c:showCatName val="0"/>
              <c:showSerName val="0"/>
              <c:showPercent val="0"/>
              <c:showBubbleSize val="0"/>
            </c:dLbl>
            <c:dLbl>
              <c:idx val="39"/>
              <c:delete val="1"/>
            </c:dLbl>
            <c:dLbl>
              <c:idx val="43"/>
              <c:delete val="1"/>
            </c:dLbl>
            <c:numFmt formatCode="0_);[Red]\(0\)" sourceLinked="0"/>
            <c:spPr>
              <a:noFill/>
            </c:spPr>
            <c:showLegendKey val="0"/>
            <c:showVal val="1"/>
            <c:showCatName val="0"/>
            <c:showSerName val="0"/>
            <c:showPercent val="0"/>
            <c:showBubbleSize val="0"/>
            <c:showLeaderLines val="0"/>
          </c:dLbls>
          <c:cat>
            <c:strRef>
              <c:f>'[00 【集計】調査票１　H28年度相談支援に関する実施状況調査.xlsx]相談支援専門員 (2)'!$A$8:$A$54</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'[00 【集計】調査票１　H28年度相談支援に関する実施状況調査.xlsx]相談支援専門員 (2)'!$F$8:$F$53</c:f>
              <c:numCache>
                <c:formatCode>0.0</c:formatCode>
                <c:ptCount val="46"/>
                <c:pt idx="0">
                  <c:v>24.136919315403421</c:v>
                </c:pt>
                <c:pt idx="1">
                  <c:v>20.078947368421051</c:v>
                </c:pt>
                <c:pt idx="2">
                  <c:v>60.526315789473685</c:v>
                </c:pt>
                <c:pt idx="3">
                  <c:v>29.291666666666668</c:v>
                </c:pt>
                <c:pt idx="4">
                  <c:v>22.94736842105263</c:v>
                </c:pt>
                <c:pt idx="5">
                  <c:v>10.903225806451612</c:v>
                </c:pt>
                <c:pt idx="6">
                  <c:v>25.5</c:v>
                </c:pt>
                <c:pt idx="7">
                  <c:v>47</c:v>
                </c:pt>
                <c:pt idx="8">
                  <c:v>20.019607843137255</c:v>
                </c:pt>
                <c:pt idx="9">
                  <c:v>14.208333333333334</c:v>
                </c:pt>
                <c:pt idx="10">
                  <c:v>13.8</c:v>
                </c:pt>
                <c:pt idx="11">
                  <c:v>38.958333333333336</c:v>
                </c:pt>
                <c:pt idx="12">
                  <c:v>15.514285714285714</c:v>
                </c:pt>
                <c:pt idx="13">
                  <c:v>33.4375</c:v>
                </c:pt>
                <c:pt idx="14">
                  <c:v>22.59090909090909</c:v>
                </c:pt>
                <c:pt idx="15">
                  <c:v>13</c:v>
                </c:pt>
                <c:pt idx="16">
                  <c:v>25.181818181818183</c:v>
                </c:pt>
                <c:pt idx="17">
                  <c:v>31.272727272727273</c:v>
                </c:pt>
                <c:pt idx="18">
                  <c:v>20.666666666666668</c:v>
                </c:pt>
                <c:pt idx="19">
                  <c:v>36.833333333333336</c:v>
                </c:pt>
                <c:pt idx="20">
                  <c:v>26.615384615384617</c:v>
                </c:pt>
                <c:pt idx="21">
                  <c:v>36.799999999999997</c:v>
                </c:pt>
                <c:pt idx="22">
                  <c:v>33.375</c:v>
                </c:pt>
                <c:pt idx="23">
                  <c:v>24.833333333333332</c:v>
                </c:pt>
                <c:pt idx="24">
                  <c:v>48.823529411764703</c:v>
                </c:pt>
                <c:pt idx="25">
                  <c:v>43.166666666666664</c:v>
                </c:pt>
                <c:pt idx="26">
                  <c:v>23.923076923076923</c:v>
                </c:pt>
                <c:pt idx="27">
                  <c:v>34.142857142857146</c:v>
                </c:pt>
                <c:pt idx="28">
                  <c:v>17.75</c:v>
                </c:pt>
                <c:pt idx="29">
                  <c:v>17.083333333333332</c:v>
                </c:pt>
                <c:pt idx="30">
                  <c:v>12.5</c:v>
                </c:pt>
                <c:pt idx="31">
                  <c:v>13.583333333333334</c:v>
                </c:pt>
                <c:pt idx="32">
                  <c:v>27.833333333333332</c:v>
                </c:pt>
                <c:pt idx="33">
                  <c:v>14</c:v>
                </c:pt>
                <c:pt idx="34">
                  <c:v>20.333333333333332</c:v>
                </c:pt>
                <c:pt idx="35">
                  <c:v>14.2</c:v>
                </c:pt>
                <c:pt idx="36">
                  <c:v>12.25</c:v>
                </c:pt>
                <c:pt idx="37">
                  <c:v>34.454545454545453</c:v>
                </c:pt>
                <c:pt idx="38">
                  <c:v>96</c:v>
                </c:pt>
                <c:pt idx="39">
                  <c:v>0</c:v>
                </c:pt>
                <c:pt idx="40">
                  <c:v>17.600000000000001</c:v>
                </c:pt>
                <c:pt idx="41">
                  <c:v>8.5555555555555554</c:v>
                </c:pt>
                <c:pt idx="42">
                  <c:v>20.636363636363637</c:v>
                </c:pt>
                <c:pt idx="43">
                  <c:v>0</c:v>
                </c:pt>
                <c:pt idx="44">
                  <c:v>8.6666666666666661</c:v>
                </c:pt>
                <c:pt idx="45">
                  <c:v>23</c:v>
                </c:pt>
              </c:numCache>
            </c:numRef>
          </c:val>
        </c:ser>
        <c:dLbls>
          <c:showLegendKey val="0"/>
          <c:showVal val="0"/>
          <c:showCatName val="0"/>
          <c:showSerName val="0"/>
          <c:showPercent val="0"/>
          <c:showBubbleSize val="0"/>
        </c:dLbls>
        <c:gapWidth val="50"/>
        <c:axId val="70053248"/>
        <c:axId val="35025664"/>
      </c:barChart>
      <c:catAx>
        <c:axId val="70053248"/>
        <c:scaling>
          <c:orientation val="minMax"/>
        </c:scaling>
        <c:delete val="0"/>
        <c:axPos val="b"/>
        <c:majorTickMark val="out"/>
        <c:minorTickMark val="none"/>
        <c:tickLblPos val="nextTo"/>
        <c:txPr>
          <a:bodyPr rot="0" vert="eaVert"/>
          <a:lstStyle/>
          <a:p>
            <a:pPr>
              <a:defRPr/>
            </a:pPr>
            <a:endParaRPr lang="ja-JP"/>
          </a:p>
        </c:txPr>
        <c:crossAx val="35025664"/>
        <c:crosses val="autoZero"/>
        <c:auto val="1"/>
        <c:lblAlgn val="ctr"/>
        <c:lblOffset val="100"/>
        <c:noMultiLvlLbl val="0"/>
      </c:catAx>
      <c:valAx>
        <c:axId val="35025664"/>
        <c:scaling>
          <c:orientation val="minMax"/>
        </c:scaling>
        <c:delete val="0"/>
        <c:axPos val="l"/>
        <c:majorGridlines/>
        <c:numFmt formatCode="0_);[Red]\(0\)" sourceLinked="0"/>
        <c:majorTickMark val="out"/>
        <c:minorTickMark val="none"/>
        <c:tickLblPos val="nextTo"/>
        <c:crossAx val="70053248"/>
        <c:crosses val="autoZero"/>
        <c:crossBetween val="between"/>
      </c:valAx>
    </c:plotArea>
    <c:legend>
      <c:legendPos val="r"/>
      <c:layout>
        <c:manualLayout>
          <c:xMode val="edge"/>
          <c:yMode val="edge"/>
          <c:x val="0.17612678434465848"/>
          <c:y val="0.8481140342690684"/>
          <c:w val="0.58967480335077438"/>
          <c:h val="9.7645288677139702E-2"/>
        </c:manualLayout>
      </c:layout>
      <c:overlay val="0"/>
    </c:legend>
    <c:plotVisOnly val="1"/>
    <c:dispBlanksAs val="gap"/>
    <c:showDLblsOverMax val="0"/>
  </c:chart>
  <c:spPr>
    <a:ln w="0"/>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2"/>
          <c:order val="0"/>
          <c:tx>
            <c:v>精神</c:v>
          </c:tx>
          <c:spPr>
            <a:solidFill>
              <a:srgbClr val="92D050"/>
            </a:solidFill>
            <a:ln>
              <a:solidFill>
                <a:schemeClr val="tx1"/>
              </a:solidFill>
            </a:ln>
          </c:spPr>
          <c:invertIfNegative val="0"/>
          <c:cat>
            <c:strRef>
              <c:f>'[00 【集計】調査票１　H28年度相談支援に関する実施状況調査.xlsx]５①移行②整備'!$A$8:$A$50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'[00 【集計】調査票１　H28年度相談支援に関する実施状況調査.xlsx]５①移行②整備'!$I$8:$I$50</c:f>
              <c:numCache>
                <c:formatCode>General</c:formatCode>
                <c:ptCount val="43"/>
                <c:pt idx="0">
                  <c:v>24</c:v>
                </c:pt>
                <c:pt idx="1">
                  <c:v>3</c:v>
                </c:pt>
                <c:pt idx="2">
                  <c:v>2</c:v>
                </c:pt>
                <c:pt idx="3">
                  <c:v>4</c:v>
                </c:pt>
                <c:pt idx="4">
                  <c:v>4</c:v>
                </c:pt>
                <c:pt idx="5">
                  <c:v>2</c:v>
                </c:pt>
                <c:pt idx="6">
                  <c:v>2</c:v>
                </c:pt>
                <c:pt idx="7">
                  <c:v>4</c:v>
                </c:pt>
                <c:pt idx="8">
                  <c:v>0</c:v>
                </c:pt>
                <c:pt idx="9">
                  <c:v>0</c:v>
                </c:pt>
                <c:pt idx="10">
                  <c:v>2</c:v>
                </c:pt>
                <c:pt idx="11">
                  <c:v>3</c:v>
                </c:pt>
                <c:pt idx="12">
                  <c:v>1</c:v>
                </c:pt>
                <c:pt idx="13">
                  <c:v>6</c:v>
                </c:pt>
                <c:pt idx="14">
                  <c:v>0</c:v>
                </c:pt>
                <c:pt idx="15">
                  <c:v>0</c:v>
                </c:pt>
                <c:pt idx="16">
                  <c:v>2</c:v>
                </c:pt>
                <c:pt idx="17">
                  <c:v>2</c:v>
                </c:pt>
                <c:pt idx="18">
                  <c:v>0</c:v>
                </c:pt>
                <c:pt idx="19">
                  <c:v>0</c:v>
                </c:pt>
                <c:pt idx="20">
                  <c:v>1</c:v>
                </c:pt>
                <c:pt idx="21">
                  <c:v>2</c:v>
                </c:pt>
                <c:pt idx="22">
                  <c:v>2</c:v>
                </c:pt>
                <c:pt idx="23">
                  <c:v>3</c:v>
                </c:pt>
                <c:pt idx="24">
                  <c:v>2</c:v>
                </c:pt>
                <c:pt idx="25">
                  <c:v>2</c:v>
                </c:pt>
                <c:pt idx="26">
                  <c:v>0</c:v>
                </c:pt>
                <c:pt idx="27">
                  <c:v>0</c:v>
                </c:pt>
                <c:pt idx="28">
                  <c:v>0</c:v>
                </c:pt>
                <c:pt idx="29">
                  <c:v>0</c:v>
                </c:pt>
                <c:pt idx="30">
                  <c:v>0</c:v>
                </c:pt>
                <c:pt idx="31">
                  <c:v>0</c:v>
                </c:pt>
                <c:pt idx="32">
                  <c:v>0</c:v>
                </c:pt>
                <c:pt idx="33">
                  <c:v>0</c:v>
                </c:pt>
                <c:pt idx="34">
                  <c:v>0</c:v>
                </c:pt>
                <c:pt idx="35">
                  <c:v>0</c:v>
                </c:pt>
                <c:pt idx="36">
                  <c:v>0</c:v>
                </c:pt>
                <c:pt idx="37">
                  <c:v>1</c:v>
                </c:pt>
                <c:pt idx="38">
                  <c:v>0</c:v>
                </c:pt>
                <c:pt idx="39">
                  <c:v>0</c:v>
                </c:pt>
                <c:pt idx="40">
                  <c:v>0</c:v>
                </c:pt>
                <c:pt idx="41">
                  <c:v>0</c:v>
                </c:pt>
                <c:pt idx="42">
                  <c:v>0</c:v>
                </c:pt>
              </c:numCache>
            </c:numRef>
          </c:val>
        </c:ser>
        <c:ser>
          <c:idx val="1"/>
          <c:order val="1"/>
          <c:tx>
            <c:v>知的</c:v>
          </c:tx>
          <c:spPr>
            <a:solidFill>
              <a:srgbClr val="FFFF00"/>
            </a:solidFill>
            <a:ln>
              <a:solidFill>
                <a:schemeClr val="tx1"/>
              </a:solidFill>
            </a:ln>
          </c:spPr>
          <c:invertIfNegative val="0"/>
          <c:cat>
            <c:strRef>
              <c:f>'[00 【集計】調査票１　H28年度相談支援に関する実施状況調査.xlsx]５①移行②整備'!$A$8:$A$50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'[00 【集計】調査票１　H28年度相談支援に関する実施状況調査.xlsx]５①移行②整備'!$H$8:$H$50</c:f>
              <c:numCache>
                <c:formatCode>General</c:formatCode>
                <c:ptCount val="43"/>
                <c:pt idx="0">
                  <c:v>5</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1</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numCache>
            </c:numRef>
          </c:val>
        </c:ser>
        <c:ser>
          <c:idx val="0"/>
          <c:order val="2"/>
          <c:tx>
            <c:v>身体</c:v>
          </c:tx>
          <c:spPr>
            <a:solidFill>
              <a:srgbClr val="0070C0"/>
            </a:solidFill>
            <a:ln>
              <a:solidFill>
                <a:schemeClr val="tx1"/>
              </a:solidFill>
            </a:ln>
          </c:spPr>
          <c:invertIfNegative val="0"/>
          <c:cat>
            <c:strRef>
              <c:f>'[00 【集計】調査票１　H28年度相談支援に関する実施状況調査.xlsx]５①移行②整備'!$A$8:$A$50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'[00 【集計】調査票１　H28年度相談支援に関する実施状況調査.xlsx]５①移行②整備'!$G$8:$G$50</c:f>
              <c:numCache>
                <c:formatCode>General</c:formatCode>
                <c:ptCount val="43"/>
                <c:pt idx="0">
                  <c:v>3</c:v>
                </c:pt>
                <c:pt idx="1">
                  <c:v>0</c:v>
                </c:pt>
                <c:pt idx="2">
                  <c:v>0</c:v>
                </c:pt>
                <c:pt idx="3">
                  <c:v>0</c:v>
                </c:pt>
                <c:pt idx="4">
                  <c:v>0</c:v>
                </c:pt>
                <c:pt idx="5">
                  <c:v>0</c:v>
                </c:pt>
                <c:pt idx="6">
                  <c:v>0</c:v>
                </c:pt>
                <c:pt idx="7">
                  <c:v>0</c:v>
                </c:pt>
                <c:pt idx="8">
                  <c:v>1</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numCache>
            </c:numRef>
          </c:val>
        </c:ser>
        <c:dLbls>
          <c:showLegendKey val="0"/>
          <c:showVal val="0"/>
          <c:showCatName val="0"/>
          <c:showSerName val="0"/>
          <c:showPercent val="0"/>
          <c:showBubbleSize val="0"/>
        </c:dLbls>
        <c:gapWidth val="95"/>
        <c:overlap val="100"/>
        <c:axId val="86588416"/>
        <c:axId val="86594304"/>
      </c:barChart>
      <c:catAx>
        <c:axId val="86588416"/>
        <c:scaling>
          <c:orientation val="minMax"/>
        </c:scaling>
        <c:delete val="0"/>
        <c:axPos val="b"/>
        <c:numFmt formatCode="General" sourceLinked="1"/>
        <c:majorTickMark val="none"/>
        <c:minorTickMark val="none"/>
        <c:tickLblPos val="nextTo"/>
        <c:txPr>
          <a:bodyPr rot="0" vert="eaVert"/>
          <a:lstStyle/>
          <a:p>
            <a:pPr>
              <a:defRPr/>
            </a:pPr>
            <a:endParaRPr lang="ja-JP"/>
          </a:p>
        </c:txPr>
        <c:crossAx val="86594304"/>
        <c:crosses val="autoZero"/>
        <c:auto val="1"/>
        <c:lblAlgn val="ctr"/>
        <c:lblOffset val="100"/>
        <c:noMultiLvlLbl val="0"/>
      </c:catAx>
      <c:valAx>
        <c:axId val="86594304"/>
        <c:scaling>
          <c:orientation val="minMax"/>
          <c:max val="32"/>
          <c:min val="0"/>
        </c:scaling>
        <c:delete val="0"/>
        <c:axPos val="l"/>
        <c:majorGridlines/>
        <c:minorGridlines/>
        <c:numFmt formatCode="General" sourceLinked="1"/>
        <c:majorTickMark val="none"/>
        <c:minorTickMark val="none"/>
        <c:tickLblPos val="nextTo"/>
        <c:crossAx val="86588416"/>
        <c:crosses val="autoZero"/>
        <c:crossBetween val="between"/>
        <c:majorUnit val="5"/>
      </c:valAx>
      <c:dTable>
        <c:showHorzBorder val="1"/>
        <c:showVertBorder val="1"/>
        <c:showOutline val="1"/>
        <c:showKeys val="1"/>
        <c:spPr>
          <a:noFill/>
        </c:spPr>
        <c:txPr>
          <a:bodyPr/>
          <a:lstStyle/>
          <a:p>
            <a:pPr rtl="0">
              <a:defRPr sz="900"/>
            </a:pPr>
            <a:endParaRPr lang="ja-JP"/>
          </a:p>
        </c:txPr>
      </c:dTable>
    </c:plotArea>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405080096359327E-2"/>
          <c:y val="3.3480940235944674E-2"/>
          <c:w val="0.30325385713345598"/>
          <c:h val="0.78588981222682852"/>
        </c:manualLayout>
      </c:layout>
      <c:barChart>
        <c:barDir val="col"/>
        <c:grouping val="stacked"/>
        <c:varyColors val="0"/>
        <c:ser>
          <c:idx val="2"/>
          <c:order val="0"/>
          <c:tx>
            <c:v>精神</c:v>
          </c:tx>
          <c:spPr>
            <a:solidFill>
              <a:srgbClr val="92D050"/>
            </a:solidFill>
            <a:ln>
              <a:solidFill>
                <a:schemeClr val="tx1"/>
              </a:solidFill>
            </a:ln>
          </c:spPr>
          <c:invertIfNegative val="0"/>
          <c:dLbls>
            <c:showLegendKey val="0"/>
            <c:showVal val="1"/>
            <c:showCatName val="0"/>
            <c:showSerName val="0"/>
            <c:showPercent val="0"/>
            <c:showBubbleSize val="0"/>
            <c:showLeaderLines val="0"/>
          </c:dLbls>
          <c:cat>
            <c:strRef>
              <c:f>'[00 【集計】調査票１　H28年度相談支援に関する実施状況調査.xlsx]５①移行②整備'!$A$8:$A$9</c:f>
              <c:strCache>
                <c:ptCount val="2"/>
                <c:pt idx="0">
                  <c:v>大阪市</c:v>
                </c:pt>
                <c:pt idx="1">
                  <c:v>堺市</c:v>
                </c:pt>
              </c:strCache>
            </c:strRef>
          </c:cat>
          <c:val>
            <c:numRef>
              <c:f>'[00 【集計】調査票１　H28年度相談支援に関する実施状況調査.xlsx]５①移行②整備'!$X$8:$X$9</c:f>
              <c:numCache>
                <c:formatCode>General</c:formatCode>
                <c:ptCount val="2"/>
                <c:pt idx="0">
                  <c:v>102</c:v>
                </c:pt>
                <c:pt idx="1">
                  <c:v>34</c:v>
                </c:pt>
              </c:numCache>
            </c:numRef>
          </c:val>
        </c:ser>
        <c:ser>
          <c:idx val="1"/>
          <c:order val="1"/>
          <c:tx>
            <c:v>知的</c:v>
          </c:tx>
          <c:spPr>
            <a:solidFill>
              <a:srgbClr val="FFFF00"/>
            </a:solidFill>
            <a:ln>
              <a:solidFill>
                <a:schemeClr val="tx1"/>
              </a:solidFill>
            </a:ln>
          </c:spPr>
          <c:invertIfNegative val="0"/>
          <c:dLbls>
            <c:showLegendKey val="0"/>
            <c:showVal val="1"/>
            <c:showCatName val="0"/>
            <c:showSerName val="0"/>
            <c:showPercent val="0"/>
            <c:showBubbleSize val="0"/>
            <c:showLeaderLines val="0"/>
          </c:dLbls>
          <c:cat>
            <c:strRef>
              <c:f>'[00 【集計】調査票１　H28年度相談支援に関する実施状況調査.xlsx]５①移行②整備'!$A$8:$A$9</c:f>
              <c:strCache>
                <c:ptCount val="2"/>
                <c:pt idx="0">
                  <c:v>大阪市</c:v>
                </c:pt>
                <c:pt idx="1">
                  <c:v>堺市</c:v>
                </c:pt>
              </c:strCache>
            </c:strRef>
          </c:cat>
          <c:val>
            <c:numRef>
              <c:f>'[00 【集計】調査票１　H28年度相談支援に関する実施状況調査.xlsx]５①移行②整備'!$W$8:$W$9</c:f>
              <c:numCache>
                <c:formatCode>General</c:formatCode>
                <c:ptCount val="2"/>
                <c:pt idx="0">
                  <c:v>107</c:v>
                </c:pt>
                <c:pt idx="1">
                  <c:v>186</c:v>
                </c:pt>
              </c:numCache>
            </c:numRef>
          </c:val>
        </c:ser>
        <c:ser>
          <c:idx val="0"/>
          <c:order val="2"/>
          <c:tx>
            <c:v>身体</c:v>
          </c:tx>
          <c:spPr>
            <a:solidFill>
              <a:srgbClr val="0070C0"/>
            </a:solidFill>
            <a:ln>
              <a:solidFill>
                <a:schemeClr val="tx1"/>
              </a:solidFill>
            </a:ln>
          </c:spPr>
          <c:invertIfNegative val="0"/>
          <c:dLbls>
            <c:showLegendKey val="0"/>
            <c:showVal val="1"/>
            <c:showCatName val="0"/>
            <c:showSerName val="0"/>
            <c:showPercent val="0"/>
            <c:showBubbleSize val="0"/>
            <c:showLeaderLines val="0"/>
          </c:dLbls>
          <c:cat>
            <c:strRef>
              <c:f>'[00 【集計】調査票１　H28年度相談支援に関する実施状況調査.xlsx]５①移行②整備'!$A$8:$A$9</c:f>
              <c:strCache>
                <c:ptCount val="2"/>
                <c:pt idx="0">
                  <c:v>大阪市</c:v>
                </c:pt>
                <c:pt idx="1">
                  <c:v>堺市</c:v>
                </c:pt>
              </c:strCache>
            </c:strRef>
          </c:cat>
          <c:val>
            <c:numRef>
              <c:f>'[00 【集計】調査票１　H28年度相談支援に関する実施状況調査.xlsx]５①移行②整備'!$V$8:$V$9</c:f>
              <c:numCache>
                <c:formatCode>General</c:formatCode>
                <c:ptCount val="2"/>
                <c:pt idx="0">
                  <c:v>110</c:v>
                </c:pt>
                <c:pt idx="1">
                  <c:v>52</c:v>
                </c:pt>
              </c:numCache>
            </c:numRef>
          </c:val>
        </c:ser>
        <c:dLbls>
          <c:showLegendKey val="0"/>
          <c:showVal val="0"/>
          <c:showCatName val="0"/>
          <c:showSerName val="0"/>
          <c:showPercent val="0"/>
          <c:showBubbleSize val="0"/>
        </c:dLbls>
        <c:gapWidth val="335"/>
        <c:overlap val="100"/>
        <c:axId val="86619648"/>
        <c:axId val="86621184"/>
      </c:barChart>
      <c:catAx>
        <c:axId val="86619648"/>
        <c:scaling>
          <c:orientation val="minMax"/>
        </c:scaling>
        <c:delete val="0"/>
        <c:axPos val="b"/>
        <c:numFmt formatCode="General" sourceLinked="1"/>
        <c:majorTickMark val="none"/>
        <c:minorTickMark val="none"/>
        <c:tickLblPos val="nextTo"/>
        <c:txPr>
          <a:bodyPr rot="0" vert="eaVert"/>
          <a:lstStyle/>
          <a:p>
            <a:pPr>
              <a:defRPr/>
            </a:pPr>
            <a:endParaRPr lang="ja-JP"/>
          </a:p>
        </c:txPr>
        <c:crossAx val="86621184"/>
        <c:crosses val="autoZero"/>
        <c:auto val="1"/>
        <c:lblAlgn val="ctr"/>
        <c:lblOffset val="100"/>
        <c:noMultiLvlLbl val="0"/>
      </c:catAx>
      <c:valAx>
        <c:axId val="86621184"/>
        <c:scaling>
          <c:orientation val="minMax"/>
          <c:max val="320"/>
          <c:min val="0"/>
        </c:scaling>
        <c:delete val="0"/>
        <c:axPos val="l"/>
        <c:majorGridlines/>
        <c:numFmt formatCode="General" sourceLinked="1"/>
        <c:majorTickMark val="none"/>
        <c:minorTickMark val="none"/>
        <c:tickLblPos val="nextTo"/>
        <c:crossAx val="86619648"/>
        <c:crosses val="autoZero"/>
        <c:crossBetween val="between"/>
        <c:majorUnit val="50"/>
      </c:valAx>
      <c:dTable>
        <c:showHorzBorder val="1"/>
        <c:showVertBorder val="1"/>
        <c:showOutline val="1"/>
        <c:showKeys val="1"/>
        <c:spPr>
          <a:noFill/>
        </c:spPr>
        <c:txPr>
          <a:bodyPr/>
          <a:lstStyle/>
          <a:p>
            <a:pPr rtl="0">
              <a:defRPr sz="900"/>
            </a:pPr>
            <a:endParaRPr lang="ja-JP"/>
          </a:p>
        </c:txPr>
      </c:dTable>
    </c:plotArea>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2"/>
          <c:order val="0"/>
          <c:tx>
            <c:v>精神</c:v>
          </c:tx>
          <c:spPr>
            <a:solidFill>
              <a:srgbClr val="92D050"/>
            </a:solidFill>
            <a:ln>
              <a:solidFill>
                <a:schemeClr val="tx1"/>
              </a:solidFill>
            </a:ln>
          </c:spPr>
          <c:invertIfNegative val="0"/>
          <c:cat>
            <c:strRef>
              <c:f>'[00 【集計】調査票１　H28年度相談支援に関する実施状況調査.xlsx]５①移行②整備'!$A$10:$A$50</c:f>
              <c:strCache>
                <c:ptCount val="41"/>
                <c:pt idx="0">
                  <c:v>高槻市</c:v>
                </c:pt>
                <c:pt idx="1">
                  <c:v>東大阪市</c:v>
                </c:pt>
                <c:pt idx="2">
                  <c:v>豊中市</c:v>
                </c:pt>
                <c:pt idx="3">
                  <c:v>枚方市</c:v>
                </c:pt>
                <c:pt idx="4">
                  <c:v>岸和田市</c:v>
                </c:pt>
                <c:pt idx="5">
                  <c:v>池田市</c:v>
                </c:pt>
                <c:pt idx="6">
                  <c:v>吹田市</c:v>
                </c:pt>
                <c:pt idx="7">
                  <c:v>泉大津市</c:v>
                </c:pt>
                <c:pt idx="8">
                  <c:v>貝塚市</c:v>
                </c:pt>
                <c:pt idx="9">
                  <c:v>守口市</c:v>
                </c:pt>
                <c:pt idx="10">
                  <c:v>茨木市</c:v>
                </c:pt>
                <c:pt idx="11">
                  <c:v>八尾市</c:v>
                </c:pt>
                <c:pt idx="12">
                  <c:v>泉佐野市</c:v>
                </c:pt>
                <c:pt idx="13">
                  <c:v>富田林市</c:v>
                </c:pt>
                <c:pt idx="14">
                  <c:v>寝屋川市</c:v>
                </c:pt>
                <c:pt idx="15">
                  <c:v>河内長野市</c:v>
                </c:pt>
                <c:pt idx="16">
                  <c:v>松原市</c:v>
                </c:pt>
                <c:pt idx="17">
                  <c:v>大東市</c:v>
                </c:pt>
                <c:pt idx="18">
                  <c:v>和泉市</c:v>
                </c:pt>
                <c:pt idx="19">
                  <c:v>箕面市</c:v>
                </c:pt>
                <c:pt idx="20">
                  <c:v>柏原市</c:v>
                </c:pt>
                <c:pt idx="21">
                  <c:v>羽曳野市</c:v>
                </c:pt>
                <c:pt idx="22">
                  <c:v>門真市</c:v>
                </c:pt>
                <c:pt idx="23">
                  <c:v>摂津市</c:v>
                </c:pt>
                <c:pt idx="24">
                  <c:v>高石市</c:v>
                </c:pt>
                <c:pt idx="25">
                  <c:v>藤井寺市</c:v>
                </c:pt>
                <c:pt idx="26">
                  <c:v>泉南市</c:v>
                </c:pt>
                <c:pt idx="27">
                  <c:v>四條畷市</c:v>
                </c:pt>
                <c:pt idx="28">
                  <c:v>交野市</c:v>
                </c:pt>
                <c:pt idx="29">
                  <c:v>大阪狭山市</c:v>
                </c:pt>
                <c:pt idx="30">
                  <c:v>阪南市</c:v>
                </c:pt>
                <c:pt idx="31">
                  <c:v>島本町</c:v>
                </c:pt>
                <c:pt idx="32">
                  <c:v>豊能町</c:v>
                </c:pt>
                <c:pt idx="33">
                  <c:v>能勢町</c:v>
                </c:pt>
                <c:pt idx="34">
                  <c:v>忠岡町</c:v>
                </c:pt>
                <c:pt idx="35">
                  <c:v>熊取町</c:v>
                </c:pt>
                <c:pt idx="36">
                  <c:v>田尻町</c:v>
                </c:pt>
                <c:pt idx="37">
                  <c:v>岬町</c:v>
                </c:pt>
                <c:pt idx="38">
                  <c:v>太子町</c:v>
                </c:pt>
                <c:pt idx="39">
                  <c:v>河南町</c:v>
                </c:pt>
                <c:pt idx="40">
                  <c:v>千早赤阪村</c:v>
                </c:pt>
              </c:strCache>
            </c:strRef>
          </c:cat>
          <c:val>
            <c:numRef>
              <c:f>'[00 【集計】調査票１　H28年度相談支援に関する実施状況調査.xlsx]５①移行②整備'!$X$10:$X$50</c:f>
              <c:numCache>
                <c:formatCode>General</c:formatCode>
                <c:ptCount val="41"/>
                <c:pt idx="0">
                  <c:v>0</c:v>
                </c:pt>
                <c:pt idx="1">
                  <c:v>9</c:v>
                </c:pt>
                <c:pt idx="2">
                  <c:v>2</c:v>
                </c:pt>
                <c:pt idx="3">
                  <c:v>0</c:v>
                </c:pt>
                <c:pt idx="4">
                  <c:v>0</c:v>
                </c:pt>
                <c:pt idx="5">
                  <c:v>3</c:v>
                </c:pt>
                <c:pt idx="6">
                  <c:v>0</c:v>
                </c:pt>
                <c:pt idx="7">
                  <c:v>0</c:v>
                </c:pt>
                <c:pt idx="8">
                  <c:v>0</c:v>
                </c:pt>
                <c:pt idx="9">
                  <c:v>19</c:v>
                </c:pt>
                <c:pt idx="10">
                  <c:v>0</c:v>
                </c:pt>
                <c:pt idx="11">
                  <c:v>0</c:v>
                </c:pt>
                <c:pt idx="12">
                  <c:v>0</c:v>
                </c:pt>
                <c:pt idx="13">
                  <c:v>1</c:v>
                </c:pt>
                <c:pt idx="14">
                  <c:v>6</c:v>
                </c:pt>
                <c:pt idx="15">
                  <c:v>1</c:v>
                </c:pt>
                <c:pt idx="16">
                  <c:v>0</c:v>
                </c:pt>
                <c:pt idx="17">
                  <c:v>0</c:v>
                </c:pt>
                <c:pt idx="18">
                  <c:v>0</c:v>
                </c:pt>
                <c:pt idx="19">
                  <c:v>1</c:v>
                </c:pt>
                <c:pt idx="20">
                  <c:v>0</c:v>
                </c:pt>
                <c:pt idx="21">
                  <c:v>1</c:v>
                </c:pt>
                <c:pt idx="22">
                  <c:v>0</c:v>
                </c:pt>
                <c:pt idx="23">
                  <c:v>1</c:v>
                </c:pt>
                <c:pt idx="24">
                  <c:v>0</c:v>
                </c:pt>
                <c:pt idx="25">
                  <c:v>0</c:v>
                </c:pt>
                <c:pt idx="26">
                  <c:v>0</c:v>
                </c:pt>
                <c:pt idx="27">
                  <c:v>0</c:v>
                </c:pt>
                <c:pt idx="28">
                  <c:v>4</c:v>
                </c:pt>
                <c:pt idx="29">
                  <c:v>0</c:v>
                </c:pt>
                <c:pt idx="30">
                  <c:v>0</c:v>
                </c:pt>
                <c:pt idx="31">
                  <c:v>0</c:v>
                </c:pt>
                <c:pt idx="32">
                  <c:v>0</c:v>
                </c:pt>
                <c:pt idx="33">
                  <c:v>1</c:v>
                </c:pt>
                <c:pt idx="34">
                  <c:v>0</c:v>
                </c:pt>
                <c:pt idx="35">
                  <c:v>0</c:v>
                </c:pt>
                <c:pt idx="36">
                  <c:v>0</c:v>
                </c:pt>
                <c:pt idx="37">
                  <c:v>0</c:v>
                </c:pt>
                <c:pt idx="38">
                  <c:v>0</c:v>
                </c:pt>
                <c:pt idx="39">
                  <c:v>0</c:v>
                </c:pt>
                <c:pt idx="40">
                  <c:v>0</c:v>
                </c:pt>
              </c:numCache>
            </c:numRef>
          </c:val>
        </c:ser>
        <c:ser>
          <c:idx val="1"/>
          <c:order val="1"/>
          <c:tx>
            <c:v>知的</c:v>
          </c:tx>
          <c:spPr>
            <a:solidFill>
              <a:srgbClr val="FFFF00"/>
            </a:solidFill>
            <a:ln>
              <a:solidFill>
                <a:schemeClr val="tx1"/>
              </a:solidFill>
            </a:ln>
          </c:spPr>
          <c:invertIfNegative val="0"/>
          <c:cat>
            <c:strRef>
              <c:f>'[00 【集計】調査票１　H28年度相談支援に関する実施状況調査.xlsx]５①移行②整備'!$A$10:$A$50</c:f>
              <c:strCache>
                <c:ptCount val="41"/>
                <c:pt idx="0">
                  <c:v>高槻市</c:v>
                </c:pt>
                <c:pt idx="1">
                  <c:v>東大阪市</c:v>
                </c:pt>
                <c:pt idx="2">
                  <c:v>豊中市</c:v>
                </c:pt>
                <c:pt idx="3">
                  <c:v>枚方市</c:v>
                </c:pt>
                <c:pt idx="4">
                  <c:v>岸和田市</c:v>
                </c:pt>
                <c:pt idx="5">
                  <c:v>池田市</c:v>
                </c:pt>
                <c:pt idx="6">
                  <c:v>吹田市</c:v>
                </c:pt>
                <c:pt idx="7">
                  <c:v>泉大津市</c:v>
                </c:pt>
                <c:pt idx="8">
                  <c:v>貝塚市</c:v>
                </c:pt>
                <c:pt idx="9">
                  <c:v>守口市</c:v>
                </c:pt>
                <c:pt idx="10">
                  <c:v>茨木市</c:v>
                </c:pt>
                <c:pt idx="11">
                  <c:v>八尾市</c:v>
                </c:pt>
                <c:pt idx="12">
                  <c:v>泉佐野市</c:v>
                </c:pt>
                <c:pt idx="13">
                  <c:v>富田林市</c:v>
                </c:pt>
                <c:pt idx="14">
                  <c:v>寝屋川市</c:v>
                </c:pt>
                <c:pt idx="15">
                  <c:v>河内長野市</c:v>
                </c:pt>
                <c:pt idx="16">
                  <c:v>松原市</c:v>
                </c:pt>
                <c:pt idx="17">
                  <c:v>大東市</c:v>
                </c:pt>
                <c:pt idx="18">
                  <c:v>和泉市</c:v>
                </c:pt>
                <c:pt idx="19">
                  <c:v>箕面市</c:v>
                </c:pt>
                <c:pt idx="20">
                  <c:v>柏原市</c:v>
                </c:pt>
                <c:pt idx="21">
                  <c:v>羽曳野市</c:v>
                </c:pt>
                <c:pt idx="22">
                  <c:v>門真市</c:v>
                </c:pt>
                <c:pt idx="23">
                  <c:v>摂津市</c:v>
                </c:pt>
                <c:pt idx="24">
                  <c:v>高石市</c:v>
                </c:pt>
                <c:pt idx="25">
                  <c:v>藤井寺市</c:v>
                </c:pt>
                <c:pt idx="26">
                  <c:v>泉南市</c:v>
                </c:pt>
                <c:pt idx="27">
                  <c:v>四條畷市</c:v>
                </c:pt>
                <c:pt idx="28">
                  <c:v>交野市</c:v>
                </c:pt>
                <c:pt idx="29">
                  <c:v>大阪狭山市</c:v>
                </c:pt>
                <c:pt idx="30">
                  <c:v>阪南市</c:v>
                </c:pt>
                <c:pt idx="31">
                  <c:v>島本町</c:v>
                </c:pt>
                <c:pt idx="32">
                  <c:v>豊能町</c:v>
                </c:pt>
                <c:pt idx="33">
                  <c:v>能勢町</c:v>
                </c:pt>
                <c:pt idx="34">
                  <c:v>忠岡町</c:v>
                </c:pt>
                <c:pt idx="35">
                  <c:v>熊取町</c:v>
                </c:pt>
                <c:pt idx="36">
                  <c:v>田尻町</c:v>
                </c:pt>
                <c:pt idx="37">
                  <c:v>岬町</c:v>
                </c:pt>
                <c:pt idx="38">
                  <c:v>太子町</c:v>
                </c:pt>
                <c:pt idx="39">
                  <c:v>河南町</c:v>
                </c:pt>
                <c:pt idx="40">
                  <c:v>千早赤阪村</c:v>
                </c:pt>
              </c:strCache>
            </c:strRef>
          </c:cat>
          <c:val>
            <c:numRef>
              <c:f>'[00 【集計】調査票１　H28年度相談支援に関する実施状況調査.xlsx]５①移行②整備'!$W$10:$W$50</c:f>
              <c:numCache>
                <c:formatCode>General</c:formatCode>
                <c:ptCount val="41"/>
                <c:pt idx="0">
                  <c:v>0</c:v>
                </c:pt>
                <c:pt idx="1">
                  <c:v>0</c:v>
                </c:pt>
                <c:pt idx="2">
                  <c:v>0</c:v>
                </c:pt>
                <c:pt idx="3">
                  <c:v>0</c:v>
                </c:pt>
                <c:pt idx="4">
                  <c:v>0</c:v>
                </c:pt>
                <c:pt idx="5">
                  <c:v>0</c:v>
                </c:pt>
                <c:pt idx="6">
                  <c:v>0</c:v>
                </c:pt>
                <c:pt idx="7">
                  <c:v>0</c:v>
                </c:pt>
                <c:pt idx="8">
                  <c:v>0</c:v>
                </c:pt>
                <c:pt idx="9">
                  <c:v>0</c:v>
                </c:pt>
                <c:pt idx="10">
                  <c:v>0</c:v>
                </c:pt>
                <c:pt idx="11">
                  <c:v>3</c:v>
                </c:pt>
                <c:pt idx="12">
                  <c:v>0</c:v>
                </c:pt>
                <c:pt idx="13">
                  <c:v>1</c:v>
                </c:pt>
                <c:pt idx="14">
                  <c:v>3</c:v>
                </c:pt>
                <c:pt idx="15">
                  <c:v>0</c:v>
                </c:pt>
                <c:pt idx="16">
                  <c:v>10</c:v>
                </c:pt>
                <c:pt idx="17">
                  <c:v>3</c:v>
                </c:pt>
                <c:pt idx="18">
                  <c:v>0</c:v>
                </c:pt>
                <c:pt idx="19">
                  <c:v>1</c:v>
                </c:pt>
                <c:pt idx="20">
                  <c:v>0</c:v>
                </c:pt>
                <c:pt idx="21">
                  <c:v>0</c:v>
                </c:pt>
                <c:pt idx="22">
                  <c:v>0</c:v>
                </c:pt>
                <c:pt idx="23">
                  <c:v>0</c:v>
                </c:pt>
                <c:pt idx="24">
                  <c:v>0</c:v>
                </c:pt>
                <c:pt idx="25">
                  <c:v>0</c:v>
                </c:pt>
                <c:pt idx="26">
                  <c:v>0</c:v>
                </c:pt>
                <c:pt idx="27">
                  <c:v>0</c:v>
                </c:pt>
                <c:pt idx="28">
                  <c:v>0</c:v>
                </c:pt>
                <c:pt idx="29">
                  <c:v>1</c:v>
                </c:pt>
                <c:pt idx="30">
                  <c:v>0</c:v>
                </c:pt>
                <c:pt idx="31">
                  <c:v>0</c:v>
                </c:pt>
                <c:pt idx="32">
                  <c:v>0</c:v>
                </c:pt>
                <c:pt idx="33">
                  <c:v>0</c:v>
                </c:pt>
                <c:pt idx="34">
                  <c:v>0</c:v>
                </c:pt>
                <c:pt idx="35">
                  <c:v>0</c:v>
                </c:pt>
                <c:pt idx="36">
                  <c:v>0</c:v>
                </c:pt>
                <c:pt idx="37">
                  <c:v>0</c:v>
                </c:pt>
                <c:pt idx="38">
                  <c:v>0</c:v>
                </c:pt>
                <c:pt idx="39">
                  <c:v>0</c:v>
                </c:pt>
                <c:pt idx="40">
                  <c:v>0</c:v>
                </c:pt>
              </c:numCache>
            </c:numRef>
          </c:val>
        </c:ser>
        <c:ser>
          <c:idx val="0"/>
          <c:order val="2"/>
          <c:tx>
            <c:v>身体</c:v>
          </c:tx>
          <c:spPr>
            <a:solidFill>
              <a:srgbClr val="0070C0"/>
            </a:solidFill>
            <a:ln>
              <a:solidFill>
                <a:schemeClr val="tx1"/>
              </a:solidFill>
            </a:ln>
          </c:spPr>
          <c:invertIfNegative val="0"/>
          <c:cat>
            <c:strRef>
              <c:f>'[00 【集計】調査票１　H28年度相談支援に関する実施状況調査.xlsx]５①移行②整備'!$A$10:$A$50</c:f>
              <c:strCache>
                <c:ptCount val="41"/>
                <c:pt idx="0">
                  <c:v>高槻市</c:v>
                </c:pt>
                <c:pt idx="1">
                  <c:v>東大阪市</c:v>
                </c:pt>
                <c:pt idx="2">
                  <c:v>豊中市</c:v>
                </c:pt>
                <c:pt idx="3">
                  <c:v>枚方市</c:v>
                </c:pt>
                <c:pt idx="4">
                  <c:v>岸和田市</c:v>
                </c:pt>
                <c:pt idx="5">
                  <c:v>池田市</c:v>
                </c:pt>
                <c:pt idx="6">
                  <c:v>吹田市</c:v>
                </c:pt>
                <c:pt idx="7">
                  <c:v>泉大津市</c:v>
                </c:pt>
                <c:pt idx="8">
                  <c:v>貝塚市</c:v>
                </c:pt>
                <c:pt idx="9">
                  <c:v>守口市</c:v>
                </c:pt>
                <c:pt idx="10">
                  <c:v>茨木市</c:v>
                </c:pt>
                <c:pt idx="11">
                  <c:v>八尾市</c:v>
                </c:pt>
                <c:pt idx="12">
                  <c:v>泉佐野市</c:v>
                </c:pt>
                <c:pt idx="13">
                  <c:v>富田林市</c:v>
                </c:pt>
                <c:pt idx="14">
                  <c:v>寝屋川市</c:v>
                </c:pt>
                <c:pt idx="15">
                  <c:v>河内長野市</c:v>
                </c:pt>
                <c:pt idx="16">
                  <c:v>松原市</c:v>
                </c:pt>
                <c:pt idx="17">
                  <c:v>大東市</c:v>
                </c:pt>
                <c:pt idx="18">
                  <c:v>和泉市</c:v>
                </c:pt>
                <c:pt idx="19">
                  <c:v>箕面市</c:v>
                </c:pt>
                <c:pt idx="20">
                  <c:v>柏原市</c:v>
                </c:pt>
                <c:pt idx="21">
                  <c:v>羽曳野市</c:v>
                </c:pt>
                <c:pt idx="22">
                  <c:v>門真市</c:v>
                </c:pt>
                <c:pt idx="23">
                  <c:v>摂津市</c:v>
                </c:pt>
                <c:pt idx="24">
                  <c:v>高石市</c:v>
                </c:pt>
                <c:pt idx="25">
                  <c:v>藤井寺市</c:v>
                </c:pt>
                <c:pt idx="26">
                  <c:v>泉南市</c:v>
                </c:pt>
                <c:pt idx="27">
                  <c:v>四條畷市</c:v>
                </c:pt>
                <c:pt idx="28">
                  <c:v>交野市</c:v>
                </c:pt>
                <c:pt idx="29">
                  <c:v>大阪狭山市</c:v>
                </c:pt>
                <c:pt idx="30">
                  <c:v>阪南市</c:v>
                </c:pt>
                <c:pt idx="31">
                  <c:v>島本町</c:v>
                </c:pt>
                <c:pt idx="32">
                  <c:v>豊能町</c:v>
                </c:pt>
                <c:pt idx="33">
                  <c:v>能勢町</c:v>
                </c:pt>
                <c:pt idx="34">
                  <c:v>忠岡町</c:v>
                </c:pt>
                <c:pt idx="35">
                  <c:v>熊取町</c:v>
                </c:pt>
                <c:pt idx="36">
                  <c:v>田尻町</c:v>
                </c:pt>
                <c:pt idx="37">
                  <c:v>岬町</c:v>
                </c:pt>
                <c:pt idx="38">
                  <c:v>太子町</c:v>
                </c:pt>
                <c:pt idx="39">
                  <c:v>河南町</c:v>
                </c:pt>
                <c:pt idx="40">
                  <c:v>千早赤阪村</c:v>
                </c:pt>
              </c:strCache>
            </c:strRef>
          </c:cat>
          <c:val>
            <c:numRef>
              <c:f>'[00 【集計】調査票１　H28年度相談支援に関する実施状況調査.xlsx]５①移行②整備'!$V$10:$V$50</c:f>
              <c:numCache>
                <c:formatCode>General</c:formatCode>
                <c:ptCount val="41"/>
                <c:pt idx="0">
                  <c:v>0</c:v>
                </c:pt>
                <c:pt idx="1">
                  <c:v>1</c:v>
                </c:pt>
                <c:pt idx="2">
                  <c:v>4</c:v>
                </c:pt>
                <c:pt idx="3">
                  <c:v>1</c:v>
                </c:pt>
                <c:pt idx="4">
                  <c:v>0</c:v>
                </c:pt>
                <c:pt idx="5">
                  <c:v>0</c:v>
                </c:pt>
                <c:pt idx="6">
                  <c:v>0</c:v>
                </c:pt>
                <c:pt idx="7">
                  <c:v>0</c:v>
                </c:pt>
                <c:pt idx="8">
                  <c:v>0</c:v>
                </c:pt>
                <c:pt idx="9">
                  <c:v>2</c:v>
                </c:pt>
                <c:pt idx="10">
                  <c:v>0</c:v>
                </c:pt>
                <c:pt idx="11">
                  <c:v>0</c:v>
                </c:pt>
                <c:pt idx="12">
                  <c:v>0</c:v>
                </c:pt>
                <c:pt idx="13">
                  <c:v>1</c:v>
                </c:pt>
                <c:pt idx="14">
                  <c:v>7</c:v>
                </c:pt>
                <c:pt idx="15">
                  <c:v>0</c:v>
                </c:pt>
                <c:pt idx="16">
                  <c:v>1</c:v>
                </c:pt>
                <c:pt idx="17">
                  <c:v>0</c:v>
                </c:pt>
                <c:pt idx="18">
                  <c:v>0</c:v>
                </c:pt>
                <c:pt idx="19">
                  <c:v>0</c:v>
                </c:pt>
                <c:pt idx="20">
                  <c:v>0</c:v>
                </c:pt>
                <c:pt idx="21">
                  <c:v>0</c:v>
                </c:pt>
                <c:pt idx="22">
                  <c:v>0</c:v>
                </c:pt>
                <c:pt idx="23">
                  <c:v>0</c:v>
                </c:pt>
                <c:pt idx="24">
                  <c:v>0</c:v>
                </c:pt>
                <c:pt idx="25">
                  <c:v>0</c:v>
                </c:pt>
                <c:pt idx="26">
                  <c:v>0</c:v>
                </c:pt>
                <c:pt idx="27">
                  <c:v>0</c:v>
                </c:pt>
                <c:pt idx="28">
                  <c:v>1</c:v>
                </c:pt>
                <c:pt idx="29">
                  <c:v>0</c:v>
                </c:pt>
                <c:pt idx="30">
                  <c:v>0</c:v>
                </c:pt>
                <c:pt idx="31">
                  <c:v>0</c:v>
                </c:pt>
                <c:pt idx="32">
                  <c:v>0</c:v>
                </c:pt>
                <c:pt idx="33">
                  <c:v>0</c:v>
                </c:pt>
                <c:pt idx="34">
                  <c:v>0</c:v>
                </c:pt>
                <c:pt idx="35">
                  <c:v>0</c:v>
                </c:pt>
                <c:pt idx="36">
                  <c:v>0</c:v>
                </c:pt>
                <c:pt idx="37">
                  <c:v>0</c:v>
                </c:pt>
                <c:pt idx="38">
                  <c:v>0</c:v>
                </c:pt>
                <c:pt idx="39">
                  <c:v>0</c:v>
                </c:pt>
                <c:pt idx="40">
                  <c:v>0</c:v>
                </c:pt>
              </c:numCache>
            </c:numRef>
          </c:val>
        </c:ser>
        <c:dLbls>
          <c:showLegendKey val="0"/>
          <c:showVal val="0"/>
          <c:showCatName val="0"/>
          <c:showSerName val="0"/>
          <c:showPercent val="0"/>
          <c:showBubbleSize val="0"/>
        </c:dLbls>
        <c:gapWidth val="95"/>
        <c:overlap val="100"/>
        <c:axId val="86080128"/>
        <c:axId val="86086016"/>
      </c:barChart>
      <c:catAx>
        <c:axId val="86080128"/>
        <c:scaling>
          <c:orientation val="minMax"/>
        </c:scaling>
        <c:delete val="0"/>
        <c:axPos val="b"/>
        <c:numFmt formatCode="General" sourceLinked="1"/>
        <c:majorTickMark val="none"/>
        <c:minorTickMark val="none"/>
        <c:tickLblPos val="nextTo"/>
        <c:txPr>
          <a:bodyPr rot="0" vert="eaVert"/>
          <a:lstStyle/>
          <a:p>
            <a:pPr>
              <a:defRPr/>
            </a:pPr>
            <a:endParaRPr lang="ja-JP"/>
          </a:p>
        </c:txPr>
        <c:crossAx val="86086016"/>
        <c:crosses val="autoZero"/>
        <c:auto val="1"/>
        <c:lblAlgn val="ctr"/>
        <c:lblOffset val="100"/>
        <c:noMultiLvlLbl val="0"/>
      </c:catAx>
      <c:valAx>
        <c:axId val="86086016"/>
        <c:scaling>
          <c:orientation val="minMax"/>
          <c:max val="22"/>
          <c:min val="0"/>
        </c:scaling>
        <c:delete val="0"/>
        <c:axPos val="l"/>
        <c:majorGridlines/>
        <c:minorGridlines/>
        <c:numFmt formatCode="General" sourceLinked="1"/>
        <c:majorTickMark val="none"/>
        <c:minorTickMark val="none"/>
        <c:tickLblPos val="nextTo"/>
        <c:crossAx val="86080128"/>
        <c:crosses val="autoZero"/>
        <c:crossBetween val="between"/>
        <c:majorUnit val="5"/>
        <c:minorUnit val="1"/>
      </c:valAx>
      <c:dTable>
        <c:showHorzBorder val="1"/>
        <c:showVertBorder val="1"/>
        <c:showOutline val="1"/>
        <c:showKeys val="1"/>
        <c:spPr>
          <a:noFill/>
        </c:spPr>
        <c:txPr>
          <a:bodyPr/>
          <a:lstStyle/>
          <a:p>
            <a:pPr rtl="0">
              <a:defRPr sz="900"/>
            </a:pPr>
            <a:endParaRPr lang="ja-JP"/>
          </a:p>
        </c:txPr>
      </c:dTable>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6387295166717E-2"/>
          <c:y val="0.11144464153789323"/>
          <c:w val="0.85566541407334673"/>
          <c:h val="0.56483193401260035"/>
        </c:manualLayout>
      </c:layout>
      <c:barChart>
        <c:barDir val="col"/>
        <c:grouping val="clustered"/>
        <c:varyColors val="0"/>
        <c:ser>
          <c:idx val="0"/>
          <c:order val="0"/>
          <c:tx>
            <c:v>相談支援専門員１人あたりの受給児童数</c:v>
          </c:tx>
          <c:spPr>
            <a:solidFill>
              <a:schemeClr val="accent1">
                <a:lumMod val="75000"/>
              </a:schemeClr>
            </a:solidFill>
            <a:ln>
              <a:solidFill>
                <a:schemeClr val="tx1"/>
              </a:solidFill>
            </a:ln>
          </c:spPr>
          <c:invertIfNegative val="0"/>
          <c:dLbls>
            <c:dLbl>
              <c:idx val="1"/>
              <c:layout>
                <c:manualLayout>
                  <c:x val="0"/>
                  <c:y val="-1.8325201625315521E-2"/>
                </c:manualLayout>
              </c:layout>
              <c:showLegendKey val="0"/>
              <c:showVal val="1"/>
              <c:showCatName val="0"/>
              <c:showSerName val="0"/>
              <c:showPercent val="0"/>
              <c:showBubbleSize val="0"/>
            </c:dLbl>
            <c:dLbl>
              <c:idx val="3"/>
              <c:layout>
                <c:manualLayout>
                  <c:x val="1.2920827274787946E-3"/>
                  <c:y val="-1.6289068111391573E-2"/>
                </c:manualLayout>
              </c:layout>
              <c:showLegendKey val="0"/>
              <c:showVal val="1"/>
              <c:showCatName val="0"/>
              <c:showSerName val="0"/>
              <c:showPercent val="0"/>
              <c:showBubbleSize val="0"/>
            </c:dLbl>
            <c:dLbl>
              <c:idx val="8"/>
              <c:layout>
                <c:manualLayout>
                  <c:x val="2.3494862672527681E-3"/>
                  <c:y val="-1.755107258474093E-2"/>
                </c:manualLayout>
              </c:layout>
              <c:showLegendKey val="0"/>
              <c:showVal val="1"/>
              <c:showCatName val="0"/>
              <c:showSerName val="0"/>
              <c:showPercent val="0"/>
              <c:showBubbleSize val="0"/>
            </c:dLbl>
            <c:dLbl>
              <c:idx val="11"/>
              <c:layout>
                <c:manualLayout>
                  <c:x val="1.2920827274787946E-3"/>
                  <c:y val="-1.2216801083543755E-2"/>
                </c:manualLayout>
              </c:layout>
              <c:showLegendKey val="0"/>
              <c:showVal val="1"/>
              <c:showCatName val="0"/>
              <c:showSerName val="0"/>
              <c:showPercent val="0"/>
              <c:showBubbleSize val="0"/>
            </c:dLbl>
            <c:dLbl>
              <c:idx val="14"/>
              <c:layout>
                <c:manualLayout>
                  <c:x val="0"/>
                  <c:y val="-1.3163304438555699E-2"/>
                </c:manualLayout>
              </c:layout>
              <c:showLegendKey val="0"/>
              <c:showVal val="1"/>
              <c:showCatName val="0"/>
              <c:showSerName val="0"/>
              <c:showPercent val="0"/>
              <c:showBubbleSize val="0"/>
            </c:dLbl>
            <c:dLbl>
              <c:idx val="23"/>
              <c:layout>
                <c:manualLayout>
                  <c:x val="-1.1730483344748426E-4"/>
                  <c:y val="-1.1758109903753412E-2"/>
                </c:manualLayout>
              </c:layout>
              <c:showLegendKey val="0"/>
              <c:showVal val="1"/>
              <c:showCatName val="0"/>
              <c:showSerName val="0"/>
              <c:showPercent val="0"/>
              <c:showBubbleSize val="0"/>
            </c:dLbl>
            <c:dLbl>
              <c:idx val="24"/>
              <c:layout>
                <c:manualLayout>
                  <c:x val="0"/>
                  <c:y val="-1.6289068111391573E-2"/>
                </c:manualLayout>
              </c:layout>
              <c:showLegendKey val="0"/>
              <c:showVal val="1"/>
              <c:showCatName val="0"/>
              <c:showSerName val="0"/>
              <c:showPercent val="0"/>
              <c:showBubbleSize val="0"/>
            </c:dLbl>
            <c:dLbl>
              <c:idx val="28"/>
              <c:layout>
                <c:manualLayout>
                  <c:x val="0"/>
                  <c:y val="-1.62890681113915E-2"/>
                </c:manualLayout>
              </c:layout>
              <c:showLegendKey val="0"/>
              <c:showVal val="1"/>
              <c:showCatName val="0"/>
              <c:showSerName val="0"/>
              <c:showPercent val="0"/>
              <c:showBubbleSize val="0"/>
            </c:dLbl>
            <c:dLbl>
              <c:idx val="31"/>
              <c:layout>
                <c:manualLayout>
                  <c:x val="0"/>
                  <c:y val="-1.755107258474085E-2"/>
                </c:manualLayout>
              </c:layout>
              <c:showLegendKey val="0"/>
              <c:showVal val="1"/>
              <c:showCatName val="0"/>
              <c:showSerName val="0"/>
              <c:showPercent val="0"/>
              <c:showBubbleSize val="0"/>
            </c:dLbl>
            <c:dLbl>
              <c:idx val="41"/>
              <c:layout>
                <c:manualLayout>
                  <c:x val="1.2919809886814502E-3"/>
                  <c:y val="-9.8797366557901861E-3"/>
                </c:manualLayout>
              </c:layout>
              <c:showLegendKey val="0"/>
              <c:showVal val="1"/>
              <c:showCatName val="0"/>
              <c:showSerName val="0"/>
              <c:showPercent val="0"/>
              <c:showBubbleSize val="0"/>
            </c:dLbl>
            <c:numFmt formatCode="0_);[Red]\(0\)" sourceLinked="0"/>
            <c:showLegendKey val="0"/>
            <c:showVal val="1"/>
            <c:showCatName val="0"/>
            <c:showSerName val="0"/>
            <c:showPercent val="0"/>
            <c:showBubbleSize val="0"/>
            <c:showLeaderLines val="0"/>
          </c:dLbls>
          <c:cat>
            <c:strRef>
              <c:f>'[00 【集計】調査票１　H28年度相談支援に関する実施状況調査.xlsx]相談支援専門員 (2)'!$A$8:$A$54</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'[00 【集計】調査票１　H28年度相談支援に関する実施状況調査.xlsx]相談支援専門員 (2)'!$J$8:$J$54</c:f>
              <c:numCache>
                <c:formatCode>0.0</c:formatCode>
                <c:ptCount val="47"/>
                <c:pt idx="0">
                  <c:v>21.642570281124499</c:v>
                </c:pt>
                <c:pt idx="1">
                  <c:v>19.706521739130434</c:v>
                </c:pt>
                <c:pt idx="2">
                  <c:v>74.428571428571431</c:v>
                </c:pt>
                <c:pt idx="3">
                  <c:v>20.046511627906977</c:v>
                </c:pt>
                <c:pt idx="4">
                  <c:v>11.983333333333333</c:v>
                </c:pt>
                <c:pt idx="5">
                  <c:v>42.235294117647058</c:v>
                </c:pt>
                <c:pt idx="6">
                  <c:v>7.5714285714285712</c:v>
                </c:pt>
                <c:pt idx="7">
                  <c:v>16.333333333333332</c:v>
                </c:pt>
                <c:pt idx="8">
                  <c:v>13.745098039215685</c:v>
                </c:pt>
                <c:pt idx="9">
                  <c:v>10.058823529411764</c:v>
                </c:pt>
                <c:pt idx="10">
                  <c:v>12.142857142857142</c:v>
                </c:pt>
                <c:pt idx="11">
                  <c:v>16.933333333333334</c:v>
                </c:pt>
                <c:pt idx="12">
                  <c:v>31.9</c:v>
                </c:pt>
                <c:pt idx="13">
                  <c:v>21.826086956521738</c:v>
                </c:pt>
                <c:pt idx="14">
                  <c:v>7.5</c:v>
                </c:pt>
                <c:pt idx="15">
                  <c:v>8.32</c:v>
                </c:pt>
                <c:pt idx="16">
                  <c:v>21.428571428571427</c:v>
                </c:pt>
                <c:pt idx="17">
                  <c:v>19.2</c:v>
                </c:pt>
                <c:pt idx="18">
                  <c:v>22.111111111111111</c:v>
                </c:pt>
                <c:pt idx="19">
                  <c:v>20</c:v>
                </c:pt>
                <c:pt idx="20">
                  <c:v>23.157894736842106</c:v>
                </c:pt>
                <c:pt idx="21">
                  <c:v>31.272727272727273</c:v>
                </c:pt>
                <c:pt idx="22">
                  <c:v>19.571428571428573</c:v>
                </c:pt>
                <c:pt idx="23">
                  <c:v>21.2</c:v>
                </c:pt>
                <c:pt idx="24">
                  <c:v>21.916666666666668</c:v>
                </c:pt>
                <c:pt idx="25">
                  <c:v>80.25</c:v>
                </c:pt>
                <c:pt idx="26">
                  <c:v>8.1538461538461533</c:v>
                </c:pt>
                <c:pt idx="27">
                  <c:v>14.428571428571429</c:v>
                </c:pt>
                <c:pt idx="28">
                  <c:v>16.214285714285715</c:v>
                </c:pt>
                <c:pt idx="29">
                  <c:v>12.833333333333334</c:v>
                </c:pt>
                <c:pt idx="30">
                  <c:v>8.5</c:v>
                </c:pt>
                <c:pt idx="31">
                  <c:v>8.1428571428571423</c:v>
                </c:pt>
                <c:pt idx="32">
                  <c:v>8.9166666666666661</c:v>
                </c:pt>
                <c:pt idx="33">
                  <c:v>0</c:v>
                </c:pt>
                <c:pt idx="34">
                  <c:v>8.25</c:v>
                </c:pt>
                <c:pt idx="35">
                  <c:v>1.4</c:v>
                </c:pt>
                <c:pt idx="36">
                  <c:v>17.5</c:v>
                </c:pt>
                <c:pt idx="37">
                  <c:v>15.727272727272727</c:v>
                </c:pt>
                <c:pt idx="38">
                  <c:v>17</c:v>
                </c:pt>
                <c:pt idx="39">
                  <c:v>0</c:v>
                </c:pt>
                <c:pt idx="40">
                  <c:v>13.7</c:v>
                </c:pt>
                <c:pt idx="41">
                  <c:v>4.8571428571428568</c:v>
                </c:pt>
                <c:pt idx="42">
                  <c:v>6.5454545454545459</c:v>
                </c:pt>
                <c:pt idx="43">
                  <c:v>0</c:v>
                </c:pt>
                <c:pt idx="44">
                  <c:v>11</c:v>
                </c:pt>
                <c:pt idx="45">
                  <c:v>26</c:v>
                </c:pt>
                <c:pt idx="46">
                  <c:v>0</c:v>
                </c:pt>
              </c:numCache>
            </c:numRef>
          </c:val>
        </c:ser>
        <c:ser>
          <c:idx val="1"/>
          <c:order val="1"/>
          <c:tx>
            <c:v>相談支援専門員１人あたりの障がい児支援計画作成済み数（延べ）</c:v>
          </c:tx>
          <c:spPr>
            <a:solidFill>
              <a:schemeClr val="accent6">
                <a:lumMod val="60000"/>
                <a:lumOff val="40000"/>
              </a:schemeClr>
            </a:solidFill>
            <a:ln>
              <a:solidFill>
                <a:schemeClr val="tx1"/>
              </a:solidFill>
            </a:ln>
          </c:spPr>
          <c:invertIfNegative val="0"/>
          <c:dLbls>
            <c:dLbl>
              <c:idx val="0"/>
              <c:layout>
                <c:manualLayout>
                  <c:x val="2.5841654549575892E-3"/>
                  <c:y val="-2.0361335139239467E-3"/>
                </c:manualLayout>
              </c:layout>
              <c:showLegendKey val="0"/>
              <c:showVal val="1"/>
              <c:showCatName val="0"/>
              <c:showSerName val="0"/>
              <c:showPercent val="0"/>
              <c:showBubbleSize val="0"/>
            </c:dLbl>
            <c:dLbl>
              <c:idx val="1"/>
              <c:layout>
                <c:manualLayout>
                  <c:x val="0"/>
                  <c:y val="-3.8686536764554989E-2"/>
                </c:manualLayout>
              </c:layout>
              <c:showLegendKey val="0"/>
              <c:showVal val="1"/>
              <c:showCatName val="0"/>
              <c:showSerName val="0"/>
              <c:showPercent val="0"/>
              <c:showBubbleSize val="0"/>
            </c:dLbl>
            <c:dLbl>
              <c:idx val="2"/>
              <c:layout>
                <c:manualLayout>
                  <c:x val="1.1628744547309151E-2"/>
                  <c:y val="-2.0361335139239094E-3"/>
                </c:manualLayout>
              </c:layout>
              <c:showLegendKey val="0"/>
              <c:showVal val="1"/>
              <c:showCatName val="0"/>
              <c:showSerName val="0"/>
              <c:showPercent val="0"/>
              <c:showBubbleSize val="0"/>
            </c:dLbl>
            <c:dLbl>
              <c:idx val="4"/>
              <c:layout>
                <c:manualLayout>
                  <c:x val="1.2920827274787946E-3"/>
                  <c:y val="-4.0722670278478933E-3"/>
                </c:manualLayout>
              </c:layout>
              <c:showLegendKey val="0"/>
              <c:showVal val="1"/>
              <c:showCatName val="0"/>
              <c:showSerName val="0"/>
              <c:showPercent val="0"/>
              <c:showBubbleSize val="0"/>
            </c:dLbl>
            <c:dLbl>
              <c:idx val="21"/>
              <c:layout>
                <c:manualLayout>
                  <c:x val="3.8762481824363838E-3"/>
                  <c:y val="0"/>
                </c:manualLayout>
              </c:layout>
              <c:showLegendKey val="0"/>
              <c:showVal val="1"/>
              <c:showCatName val="0"/>
              <c:showSerName val="0"/>
              <c:showPercent val="0"/>
              <c:showBubbleSize val="0"/>
            </c:dLbl>
            <c:dLbl>
              <c:idx val="22"/>
              <c:layout>
                <c:manualLayout>
                  <c:x val="3.8762481824363838E-3"/>
                  <c:y val="4.0722670278478933E-3"/>
                </c:manualLayout>
              </c:layout>
              <c:showLegendKey val="0"/>
              <c:showVal val="1"/>
              <c:showCatName val="0"/>
              <c:showSerName val="0"/>
              <c:showPercent val="0"/>
              <c:showBubbleSize val="0"/>
            </c:dLbl>
            <c:dLbl>
              <c:idx val="23"/>
              <c:layout>
                <c:manualLayout>
                  <c:x val="2.5841654549575892E-3"/>
                  <c:y val="0"/>
                </c:manualLayout>
              </c:layout>
              <c:showLegendKey val="0"/>
              <c:showVal val="1"/>
              <c:showCatName val="0"/>
              <c:showSerName val="0"/>
              <c:showPercent val="0"/>
              <c:showBubbleSize val="0"/>
            </c:dLbl>
            <c:dLbl>
              <c:idx val="24"/>
              <c:layout>
                <c:manualLayout>
                  <c:x val="1.2920827274787946E-3"/>
                  <c:y val="-4.0722670278478937E-2"/>
                </c:manualLayout>
              </c:layout>
              <c:showLegendKey val="0"/>
              <c:showVal val="1"/>
              <c:showCatName val="0"/>
              <c:showSerName val="0"/>
              <c:showPercent val="0"/>
              <c:showBubbleSize val="0"/>
            </c:dLbl>
            <c:dLbl>
              <c:idx val="25"/>
              <c:layout>
                <c:manualLayout>
                  <c:x val="1.0336661819830357E-2"/>
                  <c:y val="2.0361335139239467E-3"/>
                </c:manualLayout>
              </c:layout>
              <c:showLegendKey val="0"/>
              <c:showVal val="1"/>
              <c:showCatName val="0"/>
              <c:showSerName val="0"/>
              <c:showPercent val="0"/>
              <c:showBubbleSize val="0"/>
            </c:dLbl>
            <c:dLbl>
              <c:idx val="28"/>
              <c:layout>
                <c:manualLayout>
                  <c:x val="1.2920827274787946E-3"/>
                  <c:y val="2.0361335139240213E-3"/>
                </c:manualLayout>
              </c:layout>
              <c:showLegendKey val="0"/>
              <c:showVal val="1"/>
              <c:showCatName val="0"/>
              <c:showSerName val="0"/>
              <c:showPercent val="0"/>
              <c:showBubbleSize val="0"/>
            </c:dLbl>
            <c:dLbl>
              <c:idx val="33"/>
              <c:delete val="1"/>
            </c:dLbl>
            <c:dLbl>
              <c:idx val="38"/>
              <c:layout>
                <c:manualLayout>
                  <c:x val="7.7524963648727676E-3"/>
                  <c:y val="0"/>
                </c:manualLayout>
              </c:layout>
              <c:showLegendKey val="0"/>
              <c:showVal val="1"/>
              <c:showCatName val="0"/>
              <c:showSerName val="0"/>
              <c:showPercent val="0"/>
              <c:showBubbleSize val="0"/>
            </c:dLbl>
            <c:dLbl>
              <c:idx val="39"/>
              <c:delete val="1"/>
            </c:dLbl>
            <c:dLbl>
              <c:idx val="40"/>
              <c:layout>
                <c:manualLayout>
                  <c:x val="5.1683309099151784E-3"/>
                  <c:y val="4.0722670278479679E-3"/>
                </c:manualLayout>
              </c:layout>
              <c:showLegendKey val="0"/>
              <c:showVal val="1"/>
              <c:showCatName val="0"/>
              <c:showSerName val="0"/>
              <c:showPercent val="0"/>
              <c:showBubbleSize val="0"/>
            </c:dLbl>
            <c:dLbl>
              <c:idx val="43"/>
              <c:delete val="1"/>
            </c:dLbl>
            <c:dLbl>
              <c:idx val="45"/>
              <c:layout>
                <c:manualLayout>
                  <c:x val="2.5841654549575892E-3"/>
                  <c:y val="2.0361335139239467E-3"/>
                </c:manualLayout>
              </c:layout>
              <c:showLegendKey val="0"/>
              <c:showVal val="1"/>
              <c:showCatName val="0"/>
              <c:showSerName val="0"/>
              <c:showPercent val="0"/>
              <c:showBubbleSize val="0"/>
            </c:dLbl>
            <c:dLbl>
              <c:idx val="46"/>
              <c:delete val="1"/>
            </c:dLbl>
            <c:numFmt formatCode="#,##0_);[Red]\(#,##0\)" sourceLinked="0"/>
            <c:showLegendKey val="0"/>
            <c:showVal val="1"/>
            <c:showCatName val="0"/>
            <c:showSerName val="0"/>
            <c:showPercent val="0"/>
            <c:showBubbleSize val="0"/>
            <c:showLeaderLines val="0"/>
          </c:dLbls>
          <c:cat>
            <c:strRef>
              <c:f>'[00 【集計】調査票１　H28年度相談支援に関する実施状況調査.xlsx]相談支援専門員 (2)'!$A$8:$A$54</c:f>
              <c:strCache>
                <c:ptCount val="47"/>
                <c:pt idx="0">
                  <c:v>大阪市</c:v>
                </c:pt>
                <c:pt idx="1">
                  <c:v>堺市</c:v>
                </c:pt>
                <c:pt idx="2">
                  <c:v>高槻市</c:v>
                </c:pt>
                <c:pt idx="3">
                  <c:v>東大阪市</c:v>
                </c:pt>
                <c:pt idx="4">
                  <c:v>豊中市</c:v>
                </c:pt>
                <c:pt idx="5">
                  <c:v>枚方市</c:v>
                </c:pt>
                <c:pt idx="6">
                  <c:v>岸和田市</c:v>
                </c:pt>
                <c:pt idx="7">
                  <c:v>池田市・豊能町・能勢町</c:v>
                </c:pt>
                <c:pt idx="8">
                  <c:v>吹田市</c:v>
                </c:pt>
                <c:pt idx="9">
                  <c:v>泉大津市・忠岡町</c:v>
                </c:pt>
                <c:pt idx="10">
                  <c:v>貝塚市</c:v>
                </c:pt>
                <c:pt idx="11">
                  <c:v>守口市</c:v>
                </c:pt>
                <c:pt idx="12">
                  <c:v>茨木市</c:v>
                </c:pt>
                <c:pt idx="13">
                  <c:v>八尾市</c:v>
                </c:pt>
                <c:pt idx="14">
                  <c:v>泉佐野市・田尻町</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熊取町</c:v>
                </c:pt>
                <c:pt idx="35">
                  <c:v>岬町</c:v>
                </c:pt>
                <c:pt idx="36">
                  <c:v>太子町・河南町・千早赤阪村</c:v>
                </c:pt>
                <c:pt idx="37">
                  <c:v>池田市</c:v>
                </c:pt>
                <c:pt idx="38">
                  <c:v>豊能町</c:v>
                </c:pt>
                <c:pt idx="39">
                  <c:v>能勢町</c:v>
                </c:pt>
                <c:pt idx="40">
                  <c:v>泉大津市</c:v>
                </c:pt>
                <c:pt idx="41">
                  <c:v>忠岡町</c:v>
                </c:pt>
                <c:pt idx="42">
                  <c:v>泉佐野市</c:v>
                </c:pt>
                <c:pt idx="43">
                  <c:v>田尻町</c:v>
                </c:pt>
                <c:pt idx="44">
                  <c:v>太子町</c:v>
                </c:pt>
                <c:pt idx="45">
                  <c:v>河南町</c:v>
                </c:pt>
                <c:pt idx="46">
                  <c:v>千早赤阪村</c:v>
                </c:pt>
              </c:strCache>
            </c:strRef>
          </c:cat>
          <c:val>
            <c:numRef>
              <c:f>'[00 【集計】調査票１　H28年度相談支援に関する実施状況調査.xlsx]相談支援専門員 (2)'!$K$8:$K$54</c:f>
              <c:numCache>
                <c:formatCode>0.0</c:formatCode>
                <c:ptCount val="47"/>
                <c:pt idx="0">
                  <c:v>9.309236947791165</c:v>
                </c:pt>
                <c:pt idx="1">
                  <c:v>10.804347826086957</c:v>
                </c:pt>
                <c:pt idx="2">
                  <c:v>57.285714285714285</c:v>
                </c:pt>
                <c:pt idx="3">
                  <c:v>17.976744186046513</c:v>
                </c:pt>
                <c:pt idx="4">
                  <c:v>3.55</c:v>
                </c:pt>
                <c:pt idx="5">
                  <c:v>5.7647058823529411</c:v>
                </c:pt>
                <c:pt idx="6">
                  <c:v>3.1666666666666665</c:v>
                </c:pt>
                <c:pt idx="7">
                  <c:v>2.5</c:v>
                </c:pt>
                <c:pt idx="8">
                  <c:v>5.666666666666667</c:v>
                </c:pt>
                <c:pt idx="9">
                  <c:v>3.9411764705882355</c:v>
                </c:pt>
                <c:pt idx="10">
                  <c:v>6</c:v>
                </c:pt>
                <c:pt idx="11">
                  <c:v>16.933333333333334</c:v>
                </c:pt>
                <c:pt idx="12">
                  <c:v>4.0999999999999996</c:v>
                </c:pt>
                <c:pt idx="13">
                  <c:v>2.6956521739130435</c:v>
                </c:pt>
                <c:pt idx="14">
                  <c:v>2.8181818181818183</c:v>
                </c:pt>
                <c:pt idx="15">
                  <c:v>1.32</c:v>
                </c:pt>
                <c:pt idx="16">
                  <c:v>8.6666666666666661</c:v>
                </c:pt>
                <c:pt idx="17">
                  <c:v>9.8000000000000007</c:v>
                </c:pt>
                <c:pt idx="18">
                  <c:v>8.2222222222222214</c:v>
                </c:pt>
                <c:pt idx="19">
                  <c:v>16.764705882352942</c:v>
                </c:pt>
                <c:pt idx="20">
                  <c:v>4.3157894736842106</c:v>
                </c:pt>
                <c:pt idx="21">
                  <c:v>13.363636363636363</c:v>
                </c:pt>
                <c:pt idx="22">
                  <c:v>12.428571428571429</c:v>
                </c:pt>
                <c:pt idx="23">
                  <c:v>21.2</c:v>
                </c:pt>
                <c:pt idx="24">
                  <c:v>12.583333333333334</c:v>
                </c:pt>
                <c:pt idx="25">
                  <c:v>80.25</c:v>
                </c:pt>
                <c:pt idx="26">
                  <c:v>1.0769230769230769</c:v>
                </c:pt>
                <c:pt idx="27">
                  <c:v>9.2857142857142865</c:v>
                </c:pt>
                <c:pt idx="28">
                  <c:v>15.785714285714286</c:v>
                </c:pt>
                <c:pt idx="29">
                  <c:v>6</c:v>
                </c:pt>
                <c:pt idx="30">
                  <c:v>0.40909090909090912</c:v>
                </c:pt>
                <c:pt idx="31">
                  <c:v>6.6428571428571432</c:v>
                </c:pt>
                <c:pt idx="32">
                  <c:v>2.5833333333333335</c:v>
                </c:pt>
                <c:pt idx="33">
                  <c:v>0</c:v>
                </c:pt>
                <c:pt idx="34">
                  <c:v>7.625</c:v>
                </c:pt>
                <c:pt idx="35">
                  <c:v>0.6</c:v>
                </c:pt>
                <c:pt idx="36">
                  <c:v>2.25</c:v>
                </c:pt>
                <c:pt idx="37">
                  <c:v>0.63636363636363635</c:v>
                </c:pt>
                <c:pt idx="38">
                  <c:v>17</c:v>
                </c:pt>
                <c:pt idx="39">
                  <c:v>0</c:v>
                </c:pt>
                <c:pt idx="40">
                  <c:v>5.2</c:v>
                </c:pt>
                <c:pt idx="41">
                  <c:v>2.1428571428571428</c:v>
                </c:pt>
                <c:pt idx="42">
                  <c:v>1.9545454545454546</c:v>
                </c:pt>
                <c:pt idx="43">
                  <c:v>0</c:v>
                </c:pt>
                <c:pt idx="44">
                  <c:v>0</c:v>
                </c:pt>
                <c:pt idx="45">
                  <c:v>5</c:v>
                </c:pt>
                <c:pt idx="46">
                  <c:v>0</c:v>
                </c:pt>
              </c:numCache>
            </c:numRef>
          </c:val>
        </c:ser>
        <c:dLbls>
          <c:showLegendKey val="0"/>
          <c:showVal val="0"/>
          <c:showCatName val="0"/>
          <c:showSerName val="0"/>
          <c:showPercent val="0"/>
          <c:showBubbleSize val="0"/>
        </c:dLbls>
        <c:gapWidth val="50"/>
        <c:axId val="22971136"/>
        <c:axId val="22972672"/>
      </c:barChart>
      <c:catAx>
        <c:axId val="22971136"/>
        <c:scaling>
          <c:orientation val="minMax"/>
        </c:scaling>
        <c:delete val="0"/>
        <c:axPos val="b"/>
        <c:majorTickMark val="out"/>
        <c:minorTickMark val="none"/>
        <c:tickLblPos val="nextTo"/>
        <c:txPr>
          <a:bodyPr rot="0" vert="eaVert"/>
          <a:lstStyle/>
          <a:p>
            <a:pPr>
              <a:defRPr/>
            </a:pPr>
            <a:endParaRPr lang="ja-JP"/>
          </a:p>
        </c:txPr>
        <c:crossAx val="22972672"/>
        <c:crosses val="autoZero"/>
        <c:auto val="1"/>
        <c:lblAlgn val="ctr"/>
        <c:lblOffset val="100"/>
        <c:noMultiLvlLbl val="0"/>
      </c:catAx>
      <c:valAx>
        <c:axId val="22972672"/>
        <c:scaling>
          <c:orientation val="minMax"/>
        </c:scaling>
        <c:delete val="0"/>
        <c:axPos val="l"/>
        <c:majorGridlines/>
        <c:numFmt formatCode="0_);[Red]\(0\)" sourceLinked="0"/>
        <c:majorTickMark val="out"/>
        <c:minorTickMark val="none"/>
        <c:tickLblPos val="nextTo"/>
        <c:crossAx val="22971136"/>
        <c:crosses val="autoZero"/>
        <c:crossBetween val="between"/>
      </c:valAx>
    </c:plotArea>
    <c:legend>
      <c:legendPos val="r"/>
      <c:layout>
        <c:manualLayout>
          <c:xMode val="edge"/>
          <c:yMode val="edge"/>
          <c:x val="0.13796837051062291"/>
          <c:y val="0.91967325027191205"/>
          <c:w val="0.71063936969964259"/>
          <c:h val="7.0524461442294684E-2"/>
        </c:manualLayout>
      </c:layout>
      <c:overlay val="0"/>
    </c:legend>
    <c:plotVisOnly val="1"/>
    <c:dispBlanksAs val="gap"/>
    <c:showDLblsOverMax val="0"/>
  </c:chart>
  <c:spPr>
    <a:ln w="0"/>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2956956505365934"/>
          <c:y val="7.5601415483624479E-2"/>
          <c:w val="0.51695215373431991"/>
          <c:h val="0.75222217832734173"/>
        </c:manualLayout>
      </c:layout>
      <c:barChart>
        <c:barDir val="bar"/>
        <c:grouping val="clustered"/>
        <c:varyColors val="0"/>
        <c:ser>
          <c:idx val="0"/>
          <c:order val="0"/>
          <c:invertIfNegative val="0"/>
          <c:dLbls>
            <c:dLblPos val="outEnd"/>
            <c:showLegendKey val="0"/>
            <c:showVal val="1"/>
            <c:showCatName val="0"/>
            <c:showSerName val="0"/>
            <c:showPercent val="0"/>
            <c:showBubbleSize val="0"/>
            <c:showLeaderLines val="0"/>
          </c:dLbls>
          <c:cat>
            <c:strRef>
              <c:f>'[00 【集計】調査票１　H28年度相談支援に関する実施状況調査.xlsx]４②研修③評価④取組み'!$B$6:$F$6</c:f>
              <c:strCache>
                <c:ptCount val="5"/>
                <c:pt idx="0">
                  <c:v>その他</c:v>
                </c:pt>
                <c:pt idx="1">
                  <c:v>自立支援協議会運営事務局</c:v>
                </c:pt>
                <c:pt idx="2">
                  <c:v>委託相談支援事業所</c:v>
                </c:pt>
                <c:pt idx="3">
                  <c:v>基幹相談支援センター</c:v>
                </c:pt>
                <c:pt idx="4">
                  <c:v>市町村</c:v>
                </c:pt>
              </c:strCache>
            </c:strRef>
          </c:cat>
          <c:val>
            <c:numRef>
              <c:f>'[00 【集計】調査票１　H28年度相談支援に関する実施状況調査.xlsx]４②研修③評価④取組み'!$B$7:$F$7</c:f>
              <c:numCache>
                <c:formatCode>General</c:formatCode>
                <c:ptCount val="5"/>
                <c:pt idx="0">
                  <c:v>5</c:v>
                </c:pt>
                <c:pt idx="1">
                  <c:v>14</c:v>
                </c:pt>
                <c:pt idx="2">
                  <c:v>3</c:v>
                </c:pt>
                <c:pt idx="3">
                  <c:v>17</c:v>
                </c:pt>
                <c:pt idx="4">
                  <c:v>7</c:v>
                </c:pt>
              </c:numCache>
            </c:numRef>
          </c:val>
        </c:ser>
        <c:dLbls>
          <c:showLegendKey val="0"/>
          <c:showVal val="0"/>
          <c:showCatName val="0"/>
          <c:showSerName val="0"/>
          <c:showPercent val="0"/>
          <c:showBubbleSize val="0"/>
        </c:dLbls>
        <c:gapWidth val="150"/>
        <c:axId val="35532800"/>
        <c:axId val="35534336"/>
      </c:barChart>
      <c:catAx>
        <c:axId val="35532800"/>
        <c:scaling>
          <c:orientation val="minMax"/>
        </c:scaling>
        <c:delete val="0"/>
        <c:axPos val="l"/>
        <c:numFmt formatCode="General" sourceLinked="0"/>
        <c:majorTickMark val="out"/>
        <c:minorTickMark val="none"/>
        <c:tickLblPos val="nextTo"/>
        <c:txPr>
          <a:bodyPr/>
          <a:lstStyle/>
          <a:p>
            <a:pPr>
              <a:defRPr sz="1050">
                <a:latin typeface="ＭＳ ゴシック" panose="020B0609070205080204" pitchFamily="49" charset="-128"/>
                <a:ea typeface="ＭＳ ゴシック" panose="020B0609070205080204" pitchFamily="49" charset="-128"/>
              </a:defRPr>
            </a:pPr>
            <a:endParaRPr lang="ja-JP"/>
          </a:p>
        </c:txPr>
        <c:crossAx val="35534336"/>
        <c:crosses val="autoZero"/>
        <c:auto val="1"/>
        <c:lblAlgn val="ctr"/>
        <c:lblOffset val="100"/>
        <c:noMultiLvlLbl val="0"/>
      </c:catAx>
      <c:valAx>
        <c:axId val="35534336"/>
        <c:scaling>
          <c:orientation val="minMax"/>
        </c:scaling>
        <c:delete val="0"/>
        <c:axPos val="b"/>
        <c:majorGridlines/>
        <c:numFmt formatCode="General" sourceLinked="1"/>
        <c:majorTickMark val="out"/>
        <c:minorTickMark val="none"/>
        <c:tickLblPos val="nextTo"/>
        <c:crossAx val="35532800"/>
        <c:crosses val="autoZero"/>
        <c:crossBetween val="between"/>
      </c:valAx>
    </c:plotArea>
    <c:plotVisOnly val="1"/>
    <c:dispBlanksAs val="gap"/>
    <c:showDLblsOverMax val="0"/>
  </c:chart>
  <c:spPr>
    <a:noFill/>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2956956505365934"/>
          <c:y val="7.5601415483624479E-2"/>
          <c:w val="0.51695215373431991"/>
          <c:h val="0.75222187777708893"/>
        </c:manualLayout>
      </c:layout>
      <c:barChart>
        <c:barDir val="bar"/>
        <c:grouping val="clustered"/>
        <c:varyColors val="0"/>
        <c:ser>
          <c:idx val="0"/>
          <c:order val="0"/>
          <c:spPr>
            <a:solidFill>
              <a:srgbClr val="0070C0"/>
            </a:solidFill>
            <a:ln>
              <a:no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Lbls>
            <c:dLblPos val="outEnd"/>
            <c:showLegendKey val="0"/>
            <c:showVal val="1"/>
            <c:showCatName val="0"/>
            <c:showSerName val="0"/>
            <c:showPercent val="0"/>
            <c:showBubbleSize val="0"/>
            <c:showLeaderLines val="0"/>
          </c:dLbls>
          <c:cat>
            <c:strRef>
              <c:f>'[00 【集計】調査票１　H28年度相談支援に関する実施状況調査.xlsx]４②研修③評価④取組み'!$B$9:$F$9</c:f>
              <c:strCache>
                <c:ptCount val="5"/>
                <c:pt idx="0">
                  <c:v>その他</c:v>
                </c:pt>
                <c:pt idx="1">
                  <c:v>指定相談支援事業所職員</c:v>
                </c:pt>
                <c:pt idx="2">
                  <c:v>委託相談支援事業所職員</c:v>
                </c:pt>
                <c:pt idx="3">
                  <c:v>基幹相談支援センター職員</c:v>
                </c:pt>
                <c:pt idx="4">
                  <c:v>市町村職員</c:v>
                </c:pt>
              </c:strCache>
            </c:strRef>
          </c:cat>
          <c:val>
            <c:numRef>
              <c:f>'[00 【集計】調査票１　H28年度相談支援に関する実施状況調査.xlsx]４②研修③評価④取組み'!$B$10:$F$10</c:f>
              <c:numCache>
                <c:formatCode>General</c:formatCode>
                <c:ptCount val="5"/>
                <c:pt idx="0">
                  <c:v>8</c:v>
                </c:pt>
                <c:pt idx="1">
                  <c:v>29</c:v>
                </c:pt>
                <c:pt idx="2">
                  <c:v>23</c:v>
                </c:pt>
                <c:pt idx="3">
                  <c:v>18</c:v>
                </c:pt>
                <c:pt idx="4">
                  <c:v>20</c:v>
                </c:pt>
              </c:numCache>
            </c:numRef>
          </c:val>
        </c:ser>
        <c:dLbls>
          <c:showLegendKey val="0"/>
          <c:showVal val="0"/>
          <c:showCatName val="0"/>
          <c:showSerName val="0"/>
          <c:showPercent val="0"/>
          <c:showBubbleSize val="0"/>
        </c:dLbls>
        <c:gapWidth val="150"/>
        <c:axId val="35550336"/>
        <c:axId val="35551872"/>
      </c:barChart>
      <c:catAx>
        <c:axId val="35550336"/>
        <c:scaling>
          <c:orientation val="minMax"/>
        </c:scaling>
        <c:delete val="0"/>
        <c:axPos val="l"/>
        <c:numFmt formatCode="General" sourceLinked="1"/>
        <c:majorTickMark val="out"/>
        <c:minorTickMark val="none"/>
        <c:tickLblPos val="nextTo"/>
        <c:txPr>
          <a:bodyPr/>
          <a:lstStyle/>
          <a:p>
            <a:pPr>
              <a:defRPr sz="1000">
                <a:latin typeface="ＭＳ ゴシック" panose="020B0609070205080204" pitchFamily="49" charset="-128"/>
                <a:ea typeface="ＭＳ ゴシック" panose="020B0609070205080204" pitchFamily="49" charset="-128"/>
              </a:defRPr>
            </a:pPr>
            <a:endParaRPr lang="ja-JP"/>
          </a:p>
        </c:txPr>
        <c:crossAx val="35551872"/>
        <c:crosses val="autoZero"/>
        <c:auto val="1"/>
        <c:lblAlgn val="ctr"/>
        <c:lblOffset val="100"/>
        <c:noMultiLvlLbl val="0"/>
      </c:catAx>
      <c:valAx>
        <c:axId val="35551872"/>
        <c:scaling>
          <c:orientation val="minMax"/>
        </c:scaling>
        <c:delete val="0"/>
        <c:axPos val="b"/>
        <c:majorGridlines/>
        <c:numFmt formatCode="General" sourceLinked="1"/>
        <c:majorTickMark val="out"/>
        <c:minorTickMark val="none"/>
        <c:tickLblPos val="nextTo"/>
        <c:crossAx val="35550336"/>
        <c:crosses val="autoZero"/>
        <c:crossBetween val="between"/>
      </c:valAx>
    </c:plotArea>
    <c:plotVisOnly val="1"/>
    <c:dispBlanksAs val="gap"/>
    <c:showDLblsOverMax val="0"/>
  </c:chart>
  <c:spPr>
    <a:no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2956956505365934"/>
          <c:y val="7.5601415483624479E-2"/>
          <c:w val="0.51695215373431991"/>
          <c:h val="0.75222217832734173"/>
        </c:manualLayout>
      </c:layout>
      <c:barChart>
        <c:barDir val="bar"/>
        <c:grouping val="clustered"/>
        <c:varyColors val="0"/>
        <c:ser>
          <c:idx val="0"/>
          <c:order val="0"/>
          <c:invertIfNegative val="0"/>
          <c:dLbls>
            <c:dLblPos val="outEnd"/>
            <c:showLegendKey val="0"/>
            <c:showVal val="1"/>
            <c:showCatName val="0"/>
            <c:showSerName val="0"/>
            <c:showPercent val="0"/>
            <c:showBubbleSize val="0"/>
            <c:showLeaderLines val="0"/>
          </c:dLbls>
          <c:cat>
            <c:strRef>
              <c:f>'[00 【集計】調査票１　H28年度相談支援に関する実施状況調査.xlsx]４②研修③評価④取組み'!$B$16:$F$16</c:f>
              <c:strCache>
                <c:ptCount val="5"/>
                <c:pt idx="0">
                  <c:v>その他</c:v>
                </c:pt>
                <c:pt idx="1">
                  <c:v>自立支援協議会運営事務局</c:v>
                </c:pt>
                <c:pt idx="2">
                  <c:v>委託相談支援事業所</c:v>
                </c:pt>
                <c:pt idx="3">
                  <c:v>基幹相談支援センター</c:v>
                </c:pt>
                <c:pt idx="4">
                  <c:v>市町村</c:v>
                </c:pt>
              </c:strCache>
            </c:strRef>
          </c:cat>
          <c:val>
            <c:numRef>
              <c:f>'[00 【集計】調査票１　H28年度相談支援に関する実施状況調査.xlsx]４②研修③評価④取組み'!$B$17:$F$17</c:f>
              <c:numCache>
                <c:formatCode>General</c:formatCode>
                <c:ptCount val="5"/>
                <c:pt idx="0">
                  <c:v>5</c:v>
                </c:pt>
                <c:pt idx="1">
                  <c:v>12</c:v>
                </c:pt>
                <c:pt idx="2">
                  <c:v>4</c:v>
                </c:pt>
                <c:pt idx="3">
                  <c:v>17</c:v>
                </c:pt>
                <c:pt idx="4">
                  <c:v>5</c:v>
                </c:pt>
              </c:numCache>
            </c:numRef>
          </c:val>
        </c:ser>
        <c:dLbls>
          <c:showLegendKey val="0"/>
          <c:showVal val="0"/>
          <c:showCatName val="0"/>
          <c:showSerName val="0"/>
          <c:showPercent val="0"/>
          <c:showBubbleSize val="0"/>
        </c:dLbls>
        <c:gapWidth val="150"/>
        <c:axId val="35571968"/>
        <c:axId val="35848192"/>
      </c:barChart>
      <c:catAx>
        <c:axId val="35571968"/>
        <c:scaling>
          <c:orientation val="minMax"/>
        </c:scaling>
        <c:delete val="0"/>
        <c:axPos val="l"/>
        <c:numFmt formatCode="General" sourceLinked="1"/>
        <c:majorTickMark val="out"/>
        <c:minorTickMark val="none"/>
        <c:tickLblPos val="nextTo"/>
        <c:txPr>
          <a:bodyPr/>
          <a:lstStyle/>
          <a:p>
            <a:pPr>
              <a:defRPr sz="1000">
                <a:latin typeface="ＭＳ ゴシック" panose="020B0609070205080204" pitchFamily="49" charset="-128"/>
                <a:ea typeface="ＭＳ ゴシック" panose="020B0609070205080204" pitchFamily="49" charset="-128"/>
              </a:defRPr>
            </a:pPr>
            <a:endParaRPr lang="ja-JP"/>
          </a:p>
        </c:txPr>
        <c:crossAx val="35848192"/>
        <c:crosses val="autoZero"/>
        <c:auto val="1"/>
        <c:lblAlgn val="ctr"/>
        <c:lblOffset val="100"/>
        <c:noMultiLvlLbl val="0"/>
      </c:catAx>
      <c:valAx>
        <c:axId val="35848192"/>
        <c:scaling>
          <c:orientation val="minMax"/>
        </c:scaling>
        <c:delete val="0"/>
        <c:axPos val="b"/>
        <c:majorGridlines/>
        <c:numFmt formatCode="General" sourceLinked="1"/>
        <c:majorTickMark val="out"/>
        <c:minorTickMark val="none"/>
        <c:tickLblPos val="nextTo"/>
        <c:crossAx val="35571968"/>
        <c:crosses val="autoZero"/>
        <c:crossBetween val="between"/>
      </c:valAx>
    </c:plotArea>
    <c:plotVisOnly val="1"/>
    <c:dispBlanksAs val="gap"/>
    <c:showDLblsOverMax val="0"/>
  </c:chart>
  <c:spPr>
    <a:noFill/>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2956956505365934"/>
          <c:y val="7.5601415483624479E-2"/>
          <c:w val="0.51695215373431991"/>
          <c:h val="0.75222217832734173"/>
        </c:manualLayout>
      </c:layout>
      <c:barChart>
        <c:barDir val="bar"/>
        <c:grouping val="clustered"/>
        <c:varyColors val="0"/>
        <c:ser>
          <c:idx val="0"/>
          <c:order val="0"/>
          <c:invertIfNegative val="0"/>
          <c:dLbls>
            <c:dLblPos val="outEnd"/>
            <c:showLegendKey val="0"/>
            <c:showVal val="1"/>
            <c:showCatName val="0"/>
            <c:showSerName val="0"/>
            <c:showPercent val="0"/>
            <c:showBubbleSize val="0"/>
            <c:showLeaderLines val="0"/>
          </c:dLbls>
          <c:cat>
            <c:strRef>
              <c:f>'[00 【集計】調査票１　H28年度相談支援に関する実施状況調査.xlsx]４②研修③評価④取組み'!$B$19:$F$19</c:f>
              <c:strCache>
                <c:ptCount val="5"/>
                <c:pt idx="0">
                  <c:v>その他</c:v>
                </c:pt>
                <c:pt idx="1">
                  <c:v>指定相談支援事業所職員</c:v>
                </c:pt>
                <c:pt idx="2">
                  <c:v>委託相談支援事業所職員</c:v>
                </c:pt>
                <c:pt idx="3">
                  <c:v>基幹相談支援センター職員</c:v>
                </c:pt>
                <c:pt idx="4">
                  <c:v>市町村職員</c:v>
                </c:pt>
              </c:strCache>
            </c:strRef>
          </c:cat>
          <c:val>
            <c:numRef>
              <c:f>'[00 【集計】調査票１　H28年度相談支援に関する実施状況調査.xlsx]４②研修③評価④取組み'!$B$20:$F$20</c:f>
              <c:numCache>
                <c:formatCode>General</c:formatCode>
                <c:ptCount val="5"/>
                <c:pt idx="0">
                  <c:v>8</c:v>
                </c:pt>
                <c:pt idx="1">
                  <c:v>28</c:v>
                </c:pt>
                <c:pt idx="2">
                  <c:v>22</c:v>
                </c:pt>
                <c:pt idx="3">
                  <c:v>18</c:v>
                </c:pt>
                <c:pt idx="4">
                  <c:v>18</c:v>
                </c:pt>
              </c:numCache>
            </c:numRef>
          </c:val>
        </c:ser>
        <c:dLbls>
          <c:showLegendKey val="0"/>
          <c:showVal val="0"/>
          <c:showCatName val="0"/>
          <c:showSerName val="0"/>
          <c:showPercent val="0"/>
          <c:showBubbleSize val="0"/>
        </c:dLbls>
        <c:gapWidth val="150"/>
        <c:axId val="35859840"/>
        <c:axId val="35910784"/>
      </c:barChart>
      <c:catAx>
        <c:axId val="35859840"/>
        <c:scaling>
          <c:orientation val="minMax"/>
        </c:scaling>
        <c:delete val="0"/>
        <c:axPos val="l"/>
        <c:numFmt formatCode="General" sourceLinked="1"/>
        <c:majorTickMark val="out"/>
        <c:minorTickMark val="none"/>
        <c:tickLblPos val="nextTo"/>
        <c:txPr>
          <a:bodyPr/>
          <a:lstStyle/>
          <a:p>
            <a:pPr>
              <a:defRPr sz="1000">
                <a:latin typeface="ＭＳ ゴシック" panose="020B0609070205080204" pitchFamily="49" charset="-128"/>
                <a:ea typeface="ＭＳ ゴシック" panose="020B0609070205080204" pitchFamily="49" charset="-128"/>
              </a:defRPr>
            </a:pPr>
            <a:endParaRPr lang="ja-JP"/>
          </a:p>
        </c:txPr>
        <c:crossAx val="35910784"/>
        <c:crosses val="autoZero"/>
        <c:auto val="1"/>
        <c:lblAlgn val="ctr"/>
        <c:lblOffset val="100"/>
        <c:noMultiLvlLbl val="0"/>
      </c:catAx>
      <c:valAx>
        <c:axId val="35910784"/>
        <c:scaling>
          <c:orientation val="minMax"/>
        </c:scaling>
        <c:delete val="0"/>
        <c:axPos val="b"/>
        <c:majorGridlines/>
        <c:numFmt formatCode="General" sourceLinked="1"/>
        <c:majorTickMark val="out"/>
        <c:minorTickMark val="none"/>
        <c:tickLblPos val="nextTo"/>
        <c:crossAx val="35859840"/>
        <c:crosses val="autoZero"/>
        <c:crossBetween val="between"/>
      </c:valAx>
    </c:plotArea>
    <c:plotVisOnly val="1"/>
    <c:dispBlanksAs val="gap"/>
    <c:showDLblsOverMax val="0"/>
  </c:chart>
  <c:spPr>
    <a:noFill/>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848994485445419E-2"/>
          <c:y val="4.0490805369944517E-2"/>
          <c:w val="0.79899563774040439"/>
          <c:h val="0.60599638822922108"/>
        </c:manualLayout>
      </c:layout>
      <c:barChart>
        <c:barDir val="bar"/>
        <c:grouping val="stacked"/>
        <c:varyColors val="0"/>
        <c:ser>
          <c:idx val="4"/>
          <c:order val="0"/>
          <c:tx>
            <c:strRef>
              <c:f>'[00 【集計】調査票１　H28年度相談支援に関する実施状況調査.xlsx]４④効率化策(2)'!$E$60</c:f>
              <c:strCache>
                <c:ptCount val="1"/>
                <c:pt idx="0">
                  <c:v>20％未満</c:v>
                </c:pt>
              </c:strCache>
            </c:strRef>
          </c:tx>
          <c:spPr>
            <a:solidFill>
              <a:srgbClr val="FFCCFF"/>
            </a:solidFill>
            <a:ln>
              <a:solidFill>
                <a:schemeClr val="tx1"/>
              </a:solidFill>
            </a:ln>
          </c:spPr>
          <c:invertIfNegative val="0"/>
          <c:cat>
            <c:strRef>
              <c:f>'[00 【集計】調査票１　H28年度相談支援に関する実施状況調査.xlsx]４④効率化策(2)'!$G$54:$K$54</c:f>
              <c:strCache>
                <c:ptCount val="5"/>
                <c:pt idx="0">
                  <c:v>Ａ</c:v>
                </c:pt>
                <c:pt idx="1">
                  <c:v>Ｂ</c:v>
                </c:pt>
                <c:pt idx="2">
                  <c:v>Ｃ</c:v>
                </c:pt>
                <c:pt idx="3">
                  <c:v>Ｄ</c:v>
                </c:pt>
                <c:pt idx="4">
                  <c:v>Ｅ</c:v>
                </c:pt>
              </c:strCache>
            </c:strRef>
          </c:cat>
          <c:val>
            <c:numRef>
              <c:f>'[00 【集計】調査票１　H28年度相談支援に関する実施状況調査.xlsx]４④効率化策(2)'!$G$76:$K$76</c:f>
              <c:numCache>
                <c:formatCode>General</c:formatCode>
                <c:ptCount val="5"/>
                <c:pt idx="0">
                  <c:v>1</c:v>
                </c:pt>
                <c:pt idx="1">
                  <c:v>3</c:v>
                </c:pt>
                <c:pt idx="2">
                  <c:v>5</c:v>
                </c:pt>
                <c:pt idx="3">
                  <c:v>3</c:v>
                </c:pt>
                <c:pt idx="4">
                  <c:v>1</c:v>
                </c:pt>
              </c:numCache>
            </c:numRef>
          </c:val>
        </c:ser>
        <c:ser>
          <c:idx val="3"/>
          <c:order val="1"/>
          <c:tx>
            <c:strRef>
              <c:f>'[00 【集計】調査票１　H28年度相談支援に関する実施状況調査.xlsx]４④効率化策(2)'!$E$59</c:f>
              <c:strCache>
                <c:ptCount val="1"/>
                <c:pt idx="0">
                  <c:v>20％以上40％未満</c:v>
                </c:pt>
              </c:strCache>
            </c:strRef>
          </c:tx>
          <c:spPr>
            <a:solidFill>
              <a:srgbClr val="FFC000"/>
            </a:solidFill>
            <a:ln>
              <a:solidFill>
                <a:schemeClr val="tx1"/>
              </a:solidFill>
            </a:ln>
          </c:spPr>
          <c:invertIfNegative val="0"/>
          <c:cat>
            <c:strRef>
              <c:f>'[00 【集計】調査票１　H28年度相談支援に関する実施状況調査.xlsx]４④効率化策(2)'!$G$54:$K$54</c:f>
              <c:strCache>
                <c:ptCount val="5"/>
                <c:pt idx="0">
                  <c:v>Ａ</c:v>
                </c:pt>
                <c:pt idx="1">
                  <c:v>Ｂ</c:v>
                </c:pt>
                <c:pt idx="2">
                  <c:v>Ｃ</c:v>
                </c:pt>
                <c:pt idx="3">
                  <c:v>Ｄ</c:v>
                </c:pt>
                <c:pt idx="4">
                  <c:v>Ｅ</c:v>
                </c:pt>
              </c:strCache>
            </c:strRef>
          </c:cat>
          <c:val>
            <c:numRef>
              <c:f>'[00 【集計】調査票１　H28年度相談支援に関する実施状況調査.xlsx]４④効率化策(2)'!$G$75:$K$75</c:f>
              <c:numCache>
                <c:formatCode>General</c:formatCode>
                <c:ptCount val="5"/>
                <c:pt idx="0">
                  <c:v>4</c:v>
                </c:pt>
                <c:pt idx="1">
                  <c:v>2</c:v>
                </c:pt>
                <c:pt idx="2">
                  <c:v>2</c:v>
                </c:pt>
                <c:pt idx="3">
                  <c:v>0</c:v>
                </c:pt>
                <c:pt idx="4">
                  <c:v>0</c:v>
                </c:pt>
              </c:numCache>
            </c:numRef>
          </c:val>
        </c:ser>
        <c:ser>
          <c:idx val="2"/>
          <c:order val="2"/>
          <c:tx>
            <c:strRef>
              <c:f>'[00 【集計】調査票１　H28年度相談支援に関する実施状況調査.xlsx]４④効率化策(2)'!$E$58</c:f>
              <c:strCache>
                <c:ptCount val="1"/>
                <c:pt idx="0">
                  <c:v>40％以上60％未満</c:v>
                </c:pt>
              </c:strCache>
            </c:strRef>
          </c:tx>
          <c:spPr>
            <a:solidFill>
              <a:srgbClr val="FFFF00"/>
            </a:solidFill>
            <a:ln>
              <a:solidFill>
                <a:schemeClr val="tx1"/>
              </a:solidFill>
            </a:ln>
          </c:spPr>
          <c:invertIfNegative val="0"/>
          <c:cat>
            <c:strRef>
              <c:f>'[00 【集計】調査票１　H28年度相談支援に関する実施状況調査.xlsx]４④効率化策(2)'!$G$54:$K$54</c:f>
              <c:strCache>
                <c:ptCount val="5"/>
                <c:pt idx="0">
                  <c:v>Ａ</c:v>
                </c:pt>
                <c:pt idx="1">
                  <c:v>Ｂ</c:v>
                </c:pt>
                <c:pt idx="2">
                  <c:v>Ｃ</c:v>
                </c:pt>
                <c:pt idx="3">
                  <c:v>Ｄ</c:v>
                </c:pt>
                <c:pt idx="4">
                  <c:v>Ｅ</c:v>
                </c:pt>
              </c:strCache>
            </c:strRef>
          </c:cat>
          <c:val>
            <c:numRef>
              <c:f>'[00 【集計】調査票１　H28年度相談支援に関する実施状況調査.xlsx]４④効率化策(2)'!$G$74:$K$74</c:f>
              <c:numCache>
                <c:formatCode>General</c:formatCode>
                <c:ptCount val="5"/>
                <c:pt idx="0">
                  <c:v>4</c:v>
                </c:pt>
                <c:pt idx="1">
                  <c:v>3</c:v>
                </c:pt>
                <c:pt idx="2">
                  <c:v>10</c:v>
                </c:pt>
                <c:pt idx="3">
                  <c:v>0</c:v>
                </c:pt>
                <c:pt idx="4">
                  <c:v>1</c:v>
                </c:pt>
              </c:numCache>
            </c:numRef>
          </c:val>
        </c:ser>
        <c:ser>
          <c:idx val="1"/>
          <c:order val="3"/>
          <c:tx>
            <c:strRef>
              <c:f>'[00 【集計】調査票１　H28年度相談支援に関する実施状況調査.xlsx]４④効率化策(2)'!$E$57</c:f>
              <c:strCache>
                <c:ptCount val="1"/>
                <c:pt idx="0">
                  <c:v>60％以上80％未満</c:v>
                </c:pt>
              </c:strCache>
            </c:strRef>
          </c:tx>
          <c:spPr>
            <a:solidFill>
              <a:srgbClr val="92D050"/>
            </a:solidFill>
            <a:ln>
              <a:solidFill>
                <a:schemeClr val="tx1"/>
              </a:solidFill>
            </a:ln>
          </c:spPr>
          <c:invertIfNegative val="0"/>
          <c:cat>
            <c:strRef>
              <c:f>'[00 【集計】調査票１　H28年度相談支援に関する実施状況調査.xlsx]４④効率化策(2)'!$G$54:$K$54</c:f>
              <c:strCache>
                <c:ptCount val="5"/>
                <c:pt idx="0">
                  <c:v>Ａ</c:v>
                </c:pt>
                <c:pt idx="1">
                  <c:v>Ｂ</c:v>
                </c:pt>
                <c:pt idx="2">
                  <c:v>Ｃ</c:v>
                </c:pt>
                <c:pt idx="3">
                  <c:v>Ｄ</c:v>
                </c:pt>
                <c:pt idx="4">
                  <c:v>Ｅ</c:v>
                </c:pt>
              </c:strCache>
            </c:strRef>
          </c:cat>
          <c:val>
            <c:numRef>
              <c:f>'[00 【集計】調査票１　H28年度相談支援に関する実施状況調査.xlsx]４④効率化策(2)'!$G$73:$K$73</c:f>
              <c:numCache>
                <c:formatCode>General</c:formatCode>
                <c:ptCount val="5"/>
              </c:numCache>
            </c:numRef>
          </c:val>
        </c:ser>
        <c:ser>
          <c:idx val="0"/>
          <c:order val="4"/>
          <c:tx>
            <c:strRef>
              <c:f>'[00 【集計】調査票１　H28年度相談支援に関する実施状況調査.xlsx]４④効率化策(2)'!$E$56</c:f>
              <c:strCache>
                <c:ptCount val="1"/>
                <c:pt idx="0">
                  <c:v>80％以上</c:v>
                </c:pt>
              </c:strCache>
            </c:strRef>
          </c:tx>
          <c:spPr>
            <a:solidFill>
              <a:srgbClr val="0070C0"/>
            </a:solidFill>
            <a:ln>
              <a:solidFill>
                <a:schemeClr val="tx1"/>
              </a:solidFill>
            </a:ln>
          </c:spPr>
          <c:invertIfNegative val="0"/>
          <c:cat>
            <c:strRef>
              <c:f>'[00 【集計】調査票１　H28年度相談支援に関する実施状況調査.xlsx]４④効率化策(2)'!$G$54:$K$54</c:f>
              <c:strCache>
                <c:ptCount val="5"/>
                <c:pt idx="0">
                  <c:v>Ａ</c:v>
                </c:pt>
                <c:pt idx="1">
                  <c:v>Ｂ</c:v>
                </c:pt>
                <c:pt idx="2">
                  <c:v>Ｃ</c:v>
                </c:pt>
                <c:pt idx="3">
                  <c:v>Ｄ</c:v>
                </c:pt>
                <c:pt idx="4">
                  <c:v>Ｅ</c:v>
                </c:pt>
              </c:strCache>
            </c:strRef>
          </c:cat>
          <c:val>
            <c:numRef>
              <c:f>'[00 【集計】調査票１　H28年度相談支援に関する実施状況調査.xlsx]４④効率化策(2)'!$G$72:$K$72</c:f>
              <c:numCache>
                <c:formatCode>General</c:formatCode>
                <c:ptCount val="5"/>
                <c:pt idx="0">
                  <c:v>1</c:v>
                </c:pt>
                <c:pt idx="1">
                  <c:v>5</c:v>
                </c:pt>
                <c:pt idx="2">
                  <c:v>3</c:v>
                </c:pt>
                <c:pt idx="3">
                  <c:v>1</c:v>
                </c:pt>
                <c:pt idx="4">
                  <c:v>2</c:v>
                </c:pt>
              </c:numCache>
            </c:numRef>
          </c:val>
        </c:ser>
        <c:dLbls>
          <c:showLegendKey val="0"/>
          <c:showVal val="0"/>
          <c:showCatName val="0"/>
          <c:showSerName val="0"/>
          <c:showPercent val="0"/>
          <c:showBubbleSize val="0"/>
        </c:dLbls>
        <c:gapWidth val="150"/>
        <c:overlap val="100"/>
        <c:axId val="35753344"/>
        <c:axId val="35767424"/>
      </c:barChart>
      <c:catAx>
        <c:axId val="35753344"/>
        <c:scaling>
          <c:orientation val="maxMin"/>
        </c:scaling>
        <c:delete val="0"/>
        <c:axPos val="l"/>
        <c:numFmt formatCode="General" sourceLinked="1"/>
        <c:majorTickMark val="out"/>
        <c:minorTickMark val="none"/>
        <c:tickLblPos val="nextTo"/>
        <c:crossAx val="35767424"/>
        <c:crosses val="autoZero"/>
        <c:auto val="1"/>
        <c:lblAlgn val="ctr"/>
        <c:lblOffset val="100"/>
        <c:noMultiLvlLbl val="0"/>
      </c:catAx>
      <c:valAx>
        <c:axId val="35767424"/>
        <c:scaling>
          <c:orientation val="minMax"/>
          <c:max val="20"/>
          <c:min val="0"/>
        </c:scaling>
        <c:delete val="0"/>
        <c:axPos val="b"/>
        <c:majorGridlines/>
        <c:numFmt formatCode="General" sourceLinked="1"/>
        <c:majorTickMark val="out"/>
        <c:minorTickMark val="none"/>
        <c:tickLblPos val="nextTo"/>
        <c:crossAx val="35753344"/>
        <c:crosses val="max"/>
        <c:crossBetween val="between"/>
      </c:valAx>
    </c:plotArea>
    <c:legend>
      <c:legendPos val="r"/>
      <c:layout>
        <c:manualLayout>
          <c:xMode val="edge"/>
          <c:yMode val="edge"/>
          <c:x val="6.546486758845374E-2"/>
          <c:y val="0.79984969467335709"/>
          <c:w val="0.80631216219923729"/>
          <c:h val="0.12195010213486114"/>
        </c:manualLayout>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882378800744579E-2"/>
          <c:y val="4.9143679303193986E-2"/>
          <c:w val="0.81095588245735006"/>
          <c:h val="0.63491839581240972"/>
        </c:manualLayout>
      </c:layout>
      <c:barChart>
        <c:barDir val="bar"/>
        <c:grouping val="stacked"/>
        <c:varyColors val="0"/>
        <c:ser>
          <c:idx val="4"/>
          <c:order val="0"/>
          <c:tx>
            <c:strRef>
              <c:f>'[00 【集計】調査票１　H28年度相談支援に関する実施状況調査.xlsx]４④効率化策(2)'!$E$60</c:f>
              <c:strCache>
                <c:ptCount val="1"/>
                <c:pt idx="0">
                  <c:v>20％未満</c:v>
                </c:pt>
              </c:strCache>
            </c:strRef>
          </c:tx>
          <c:spPr>
            <a:solidFill>
              <a:srgbClr val="FFCCFF"/>
            </a:solidFill>
            <a:ln>
              <a:solidFill>
                <a:schemeClr val="tx1"/>
              </a:solidFill>
            </a:ln>
          </c:spPr>
          <c:invertIfNegative val="0"/>
          <c:cat>
            <c:strRef>
              <c:f>'[00 【集計】調査票１　H28年度相談支援に関する実施状況調査.xlsx]４④効率化策(2)'!$G$54:$K$54</c:f>
              <c:strCache>
                <c:ptCount val="5"/>
                <c:pt idx="0">
                  <c:v>Ａ</c:v>
                </c:pt>
                <c:pt idx="1">
                  <c:v>Ｂ</c:v>
                </c:pt>
                <c:pt idx="2">
                  <c:v>Ｃ</c:v>
                </c:pt>
                <c:pt idx="3">
                  <c:v>Ｄ</c:v>
                </c:pt>
                <c:pt idx="4">
                  <c:v>Ｅ</c:v>
                </c:pt>
              </c:strCache>
            </c:strRef>
          </c:cat>
          <c:val>
            <c:numRef>
              <c:f>'[00 【集計】調査票１　H28年度相談支援に関する実施状況調査.xlsx]４④効率化策(2)'!$G$65:$K$65</c:f>
              <c:numCache>
                <c:formatCode>General</c:formatCode>
                <c:ptCount val="5"/>
                <c:pt idx="0">
                  <c:v>0</c:v>
                </c:pt>
                <c:pt idx="1">
                  <c:v>0</c:v>
                </c:pt>
                <c:pt idx="2">
                  <c:v>1</c:v>
                </c:pt>
                <c:pt idx="3">
                  <c:v>1</c:v>
                </c:pt>
                <c:pt idx="4">
                  <c:v>0</c:v>
                </c:pt>
              </c:numCache>
            </c:numRef>
          </c:val>
        </c:ser>
        <c:ser>
          <c:idx val="3"/>
          <c:order val="1"/>
          <c:tx>
            <c:strRef>
              <c:f>'[00 【集計】調査票１　H28年度相談支援に関する実施状況調査.xlsx]４④効率化策(2)'!$E$59</c:f>
              <c:strCache>
                <c:ptCount val="1"/>
                <c:pt idx="0">
                  <c:v>20％以上40％未満</c:v>
                </c:pt>
              </c:strCache>
            </c:strRef>
          </c:tx>
          <c:spPr>
            <a:solidFill>
              <a:srgbClr val="FFC000"/>
            </a:solidFill>
            <a:ln>
              <a:solidFill>
                <a:schemeClr val="tx1"/>
              </a:solidFill>
            </a:ln>
          </c:spPr>
          <c:invertIfNegative val="0"/>
          <c:cat>
            <c:strRef>
              <c:f>'[00 【集計】調査票１　H28年度相談支援に関する実施状況調査.xlsx]４④効率化策(2)'!$G$54:$K$54</c:f>
              <c:strCache>
                <c:ptCount val="5"/>
                <c:pt idx="0">
                  <c:v>Ａ</c:v>
                </c:pt>
                <c:pt idx="1">
                  <c:v>Ｂ</c:v>
                </c:pt>
                <c:pt idx="2">
                  <c:v>Ｃ</c:v>
                </c:pt>
                <c:pt idx="3">
                  <c:v>Ｄ</c:v>
                </c:pt>
                <c:pt idx="4">
                  <c:v>Ｅ</c:v>
                </c:pt>
              </c:strCache>
            </c:strRef>
          </c:cat>
          <c:val>
            <c:numRef>
              <c:f>'[00 【集計】調査票１　H28年度相談支援に関する実施状況調査.xlsx]４④効率化策(2)'!$G$64:$K$64</c:f>
              <c:numCache>
                <c:formatCode>General</c:formatCode>
                <c:ptCount val="5"/>
                <c:pt idx="0">
                  <c:v>3</c:v>
                </c:pt>
                <c:pt idx="1">
                  <c:v>0</c:v>
                </c:pt>
                <c:pt idx="2">
                  <c:v>5</c:v>
                </c:pt>
                <c:pt idx="3">
                  <c:v>1</c:v>
                </c:pt>
                <c:pt idx="4">
                  <c:v>0</c:v>
                </c:pt>
              </c:numCache>
            </c:numRef>
          </c:val>
        </c:ser>
        <c:ser>
          <c:idx val="2"/>
          <c:order val="2"/>
          <c:tx>
            <c:strRef>
              <c:f>'[00 【集計】調査票１　H28年度相談支援に関する実施状況調査.xlsx]４④効率化策(2)'!$E$58</c:f>
              <c:strCache>
                <c:ptCount val="1"/>
                <c:pt idx="0">
                  <c:v>40％以上60％未満</c:v>
                </c:pt>
              </c:strCache>
            </c:strRef>
          </c:tx>
          <c:spPr>
            <a:solidFill>
              <a:srgbClr val="FFFF00"/>
            </a:solidFill>
            <a:ln>
              <a:solidFill>
                <a:schemeClr val="tx1"/>
              </a:solidFill>
            </a:ln>
          </c:spPr>
          <c:invertIfNegative val="0"/>
          <c:cat>
            <c:strRef>
              <c:f>'[00 【集計】調査票１　H28年度相談支援に関する実施状況調査.xlsx]４④効率化策(2)'!$G$54:$K$54</c:f>
              <c:strCache>
                <c:ptCount val="5"/>
                <c:pt idx="0">
                  <c:v>Ａ</c:v>
                </c:pt>
                <c:pt idx="1">
                  <c:v>Ｂ</c:v>
                </c:pt>
                <c:pt idx="2">
                  <c:v>Ｃ</c:v>
                </c:pt>
                <c:pt idx="3">
                  <c:v>Ｄ</c:v>
                </c:pt>
                <c:pt idx="4">
                  <c:v>Ｅ</c:v>
                </c:pt>
              </c:strCache>
            </c:strRef>
          </c:cat>
          <c:val>
            <c:numRef>
              <c:f>'[00 【集計】調査票１　H28年度相談支援に関する実施状況調査.xlsx]４④効率化策(2)'!$G$63:$K$63</c:f>
              <c:numCache>
                <c:formatCode>General</c:formatCode>
                <c:ptCount val="5"/>
                <c:pt idx="0">
                  <c:v>3</c:v>
                </c:pt>
                <c:pt idx="1">
                  <c:v>5</c:v>
                </c:pt>
                <c:pt idx="2">
                  <c:v>8</c:v>
                </c:pt>
                <c:pt idx="3">
                  <c:v>3</c:v>
                </c:pt>
                <c:pt idx="4">
                  <c:v>1</c:v>
                </c:pt>
              </c:numCache>
            </c:numRef>
          </c:val>
        </c:ser>
        <c:ser>
          <c:idx val="1"/>
          <c:order val="3"/>
          <c:tx>
            <c:strRef>
              <c:f>'[00 【集計】調査票１　H28年度相談支援に関する実施状況調査.xlsx]４④効率化策(2)'!$E$57</c:f>
              <c:strCache>
                <c:ptCount val="1"/>
                <c:pt idx="0">
                  <c:v>60％以上80％未満</c:v>
                </c:pt>
              </c:strCache>
            </c:strRef>
          </c:tx>
          <c:spPr>
            <a:solidFill>
              <a:srgbClr val="92D050"/>
            </a:solidFill>
            <a:ln>
              <a:solidFill>
                <a:schemeClr val="tx1"/>
              </a:solidFill>
            </a:ln>
          </c:spPr>
          <c:invertIfNegative val="0"/>
          <c:cat>
            <c:strRef>
              <c:f>'[00 【集計】調査票１　H28年度相談支援に関する実施状況調査.xlsx]４④効率化策(2)'!$G$54:$K$54</c:f>
              <c:strCache>
                <c:ptCount val="5"/>
                <c:pt idx="0">
                  <c:v>Ａ</c:v>
                </c:pt>
                <c:pt idx="1">
                  <c:v>Ｂ</c:v>
                </c:pt>
                <c:pt idx="2">
                  <c:v>Ｃ</c:v>
                </c:pt>
                <c:pt idx="3">
                  <c:v>Ｄ</c:v>
                </c:pt>
                <c:pt idx="4">
                  <c:v>Ｅ</c:v>
                </c:pt>
              </c:strCache>
            </c:strRef>
          </c:cat>
          <c:val>
            <c:numRef>
              <c:f>'[00 【集計】調査票１　H28年度相談支援に関する実施状況調査.xlsx]４④効率化策(2)'!$G$62:$K$62</c:f>
              <c:numCache>
                <c:formatCode>General</c:formatCode>
                <c:ptCount val="5"/>
                <c:pt idx="0">
                  <c:v>5</c:v>
                </c:pt>
                <c:pt idx="1">
                  <c:v>4</c:v>
                </c:pt>
                <c:pt idx="2">
                  <c:v>11</c:v>
                </c:pt>
                <c:pt idx="3">
                  <c:v>3</c:v>
                </c:pt>
                <c:pt idx="4">
                  <c:v>1</c:v>
                </c:pt>
              </c:numCache>
            </c:numRef>
          </c:val>
        </c:ser>
        <c:ser>
          <c:idx val="0"/>
          <c:order val="4"/>
          <c:tx>
            <c:strRef>
              <c:f>'[00 【集計】調査票１　H28年度相談支援に関する実施状況調査.xlsx]４④効率化策(2)'!$E$56</c:f>
              <c:strCache>
                <c:ptCount val="1"/>
                <c:pt idx="0">
                  <c:v>80％以上</c:v>
                </c:pt>
              </c:strCache>
            </c:strRef>
          </c:tx>
          <c:spPr>
            <a:solidFill>
              <a:srgbClr val="0070C0"/>
            </a:solidFill>
            <a:ln>
              <a:solidFill>
                <a:schemeClr val="tx1"/>
              </a:solidFill>
            </a:ln>
          </c:spPr>
          <c:invertIfNegative val="0"/>
          <c:cat>
            <c:strRef>
              <c:f>'[00 【集計】調査票１　H28年度相談支援に関する実施状況調査.xlsx]４④効率化策(2)'!$G$54:$K$54</c:f>
              <c:strCache>
                <c:ptCount val="5"/>
                <c:pt idx="0">
                  <c:v>Ａ</c:v>
                </c:pt>
                <c:pt idx="1">
                  <c:v>Ｂ</c:v>
                </c:pt>
                <c:pt idx="2">
                  <c:v>Ｃ</c:v>
                </c:pt>
                <c:pt idx="3">
                  <c:v>Ｄ</c:v>
                </c:pt>
                <c:pt idx="4">
                  <c:v>Ｅ</c:v>
                </c:pt>
              </c:strCache>
            </c:strRef>
          </c:cat>
          <c:val>
            <c:numRef>
              <c:f>'[00 【集計】調査票１　H28年度相談支援に関する実施状況調査.xlsx]４④効率化策(2)'!$G$61:$K$61</c:f>
              <c:numCache>
                <c:formatCode>General</c:formatCode>
                <c:ptCount val="5"/>
                <c:pt idx="0">
                  <c:v>1</c:v>
                </c:pt>
                <c:pt idx="1">
                  <c:v>3</c:v>
                </c:pt>
                <c:pt idx="2">
                  <c:v>6</c:v>
                </c:pt>
                <c:pt idx="3">
                  <c:v>1</c:v>
                </c:pt>
                <c:pt idx="4">
                  <c:v>1</c:v>
                </c:pt>
              </c:numCache>
            </c:numRef>
          </c:val>
        </c:ser>
        <c:dLbls>
          <c:showLegendKey val="0"/>
          <c:showVal val="0"/>
          <c:showCatName val="0"/>
          <c:showSerName val="0"/>
          <c:showPercent val="0"/>
          <c:showBubbleSize val="0"/>
        </c:dLbls>
        <c:gapWidth val="150"/>
        <c:overlap val="100"/>
        <c:axId val="35803136"/>
        <c:axId val="35804672"/>
      </c:barChart>
      <c:catAx>
        <c:axId val="35803136"/>
        <c:scaling>
          <c:orientation val="maxMin"/>
        </c:scaling>
        <c:delete val="0"/>
        <c:axPos val="l"/>
        <c:numFmt formatCode="General" sourceLinked="1"/>
        <c:majorTickMark val="out"/>
        <c:minorTickMark val="none"/>
        <c:tickLblPos val="low"/>
        <c:crossAx val="35804672"/>
        <c:crosses val="autoZero"/>
        <c:auto val="1"/>
        <c:lblAlgn val="ctr"/>
        <c:lblOffset val="100"/>
        <c:noMultiLvlLbl val="0"/>
      </c:catAx>
      <c:valAx>
        <c:axId val="35804672"/>
        <c:scaling>
          <c:orientation val="minMax"/>
          <c:max val="32"/>
          <c:min val="0"/>
        </c:scaling>
        <c:delete val="0"/>
        <c:axPos val="b"/>
        <c:majorGridlines/>
        <c:numFmt formatCode="General" sourceLinked="1"/>
        <c:majorTickMark val="out"/>
        <c:minorTickMark val="none"/>
        <c:tickLblPos val="nextTo"/>
        <c:crossAx val="35803136"/>
        <c:crosses val="max"/>
        <c:crossBetween val="between"/>
      </c:valAx>
    </c:plotArea>
    <c:legend>
      <c:legendPos val="b"/>
      <c:layout>
        <c:manualLayout>
          <c:xMode val="edge"/>
          <c:yMode val="edge"/>
          <c:x val="6.5959313421341578E-2"/>
          <c:y val="0.86439190586172954"/>
          <c:w val="0.76354196928464568"/>
          <c:h val="0.12663145376052987"/>
        </c:manualLayout>
      </c:layout>
      <c:overlay val="0"/>
    </c:legend>
    <c:plotVisOnly val="1"/>
    <c:dispBlanksAs val="gap"/>
    <c:showDLblsOverMax val="0"/>
  </c:chart>
  <c:spPr>
    <a:noFill/>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2"/>
          <c:order val="0"/>
          <c:tx>
            <c:v>精神</c:v>
          </c:tx>
          <c:spPr>
            <a:solidFill>
              <a:srgbClr val="92D050"/>
            </a:solidFill>
            <a:ln>
              <a:solidFill>
                <a:schemeClr val="tx1"/>
              </a:solidFill>
            </a:ln>
          </c:spPr>
          <c:invertIfNegative val="0"/>
          <c:cat>
            <c:strRef>
              <c:f>'[00 【集計】調査票１　H28年度相談支援に関する実施状況調査.xlsx]５①移行②整備'!$A$8:$A$50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'[00 【集計】調査票１　H28年度相談支援に関する実施状況調査.xlsx]５①移行②整備'!$D$8:$D$50</c:f>
              <c:numCache>
                <c:formatCode>General</c:formatCode>
                <c:ptCount val="4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1</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numCache>
            </c:numRef>
          </c:val>
        </c:ser>
        <c:ser>
          <c:idx val="1"/>
          <c:order val="1"/>
          <c:tx>
            <c:v>知的</c:v>
          </c:tx>
          <c:spPr>
            <a:solidFill>
              <a:srgbClr val="FFFF00"/>
            </a:solidFill>
            <a:ln>
              <a:solidFill>
                <a:schemeClr val="tx1"/>
              </a:solidFill>
            </a:ln>
          </c:spPr>
          <c:invertIfNegative val="0"/>
          <c:cat>
            <c:strRef>
              <c:f>'[00 【集計】調査票１　H28年度相談支援に関する実施状況調査.xlsx]５①移行②整備'!$A$8:$A$50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'[00 【集計】調査票１　H28年度相談支援に関する実施状況調査.xlsx]５①移行②整備'!$C$8:$C$50</c:f>
              <c:numCache>
                <c:formatCode>General</c:formatCode>
                <c:ptCount val="43"/>
                <c:pt idx="0">
                  <c:v>4</c:v>
                </c:pt>
                <c:pt idx="1">
                  <c:v>2</c:v>
                </c:pt>
                <c:pt idx="2">
                  <c:v>0</c:v>
                </c:pt>
                <c:pt idx="3">
                  <c:v>0</c:v>
                </c:pt>
                <c:pt idx="4">
                  <c:v>1</c:v>
                </c:pt>
                <c:pt idx="5">
                  <c:v>1</c:v>
                </c:pt>
                <c:pt idx="6">
                  <c:v>0</c:v>
                </c:pt>
                <c:pt idx="7">
                  <c:v>0</c:v>
                </c:pt>
                <c:pt idx="8">
                  <c:v>0</c:v>
                </c:pt>
                <c:pt idx="9">
                  <c:v>0</c:v>
                </c:pt>
                <c:pt idx="10">
                  <c:v>0</c:v>
                </c:pt>
                <c:pt idx="11">
                  <c:v>0</c:v>
                </c:pt>
                <c:pt idx="12">
                  <c:v>0</c:v>
                </c:pt>
                <c:pt idx="13">
                  <c:v>1</c:v>
                </c:pt>
                <c:pt idx="14">
                  <c:v>0</c:v>
                </c:pt>
                <c:pt idx="15">
                  <c:v>1</c:v>
                </c:pt>
                <c:pt idx="16">
                  <c:v>0</c:v>
                </c:pt>
                <c:pt idx="17">
                  <c:v>0</c:v>
                </c:pt>
                <c:pt idx="18">
                  <c:v>0</c:v>
                </c:pt>
                <c:pt idx="19">
                  <c:v>0</c:v>
                </c:pt>
                <c:pt idx="20">
                  <c:v>0</c:v>
                </c:pt>
                <c:pt idx="21">
                  <c:v>0</c:v>
                </c:pt>
                <c:pt idx="22">
                  <c:v>0</c:v>
                </c:pt>
                <c:pt idx="23">
                  <c:v>0</c:v>
                </c:pt>
                <c:pt idx="24">
                  <c:v>0</c:v>
                </c:pt>
                <c:pt idx="25">
                  <c:v>1</c:v>
                </c:pt>
                <c:pt idx="26">
                  <c:v>0</c:v>
                </c:pt>
                <c:pt idx="27">
                  <c:v>0</c:v>
                </c:pt>
                <c:pt idx="28">
                  <c:v>0</c:v>
                </c:pt>
                <c:pt idx="29">
                  <c:v>1</c:v>
                </c:pt>
                <c:pt idx="30">
                  <c:v>0</c:v>
                </c:pt>
                <c:pt idx="31">
                  <c:v>0</c:v>
                </c:pt>
                <c:pt idx="32">
                  <c:v>0</c:v>
                </c:pt>
                <c:pt idx="33">
                  <c:v>0</c:v>
                </c:pt>
                <c:pt idx="34">
                  <c:v>0</c:v>
                </c:pt>
                <c:pt idx="35">
                  <c:v>0</c:v>
                </c:pt>
                <c:pt idx="36">
                  <c:v>0</c:v>
                </c:pt>
                <c:pt idx="37">
                  <c:v>0</c:v>
                </c:pt>
                <c:pt idx="38">
                  <c:v>0</c:v>
                </c:pt>
                <c:pt idx="39">
                  <c:v>1</c:v>
                </c:pt>
                <c:pt idx="40">
                  <c:v>0</c:v>
                </c:pt>
                <c:pt idx="41">
                  <c:v>0</c:v>
                </c:pt>
                <c:pt idx="42">
                  <c:v>0</c:v>
                </c:pt>
              </c:numCache>
            </c:numRef>
          </c:val>
        </c:ser>
        <c:ser>
          <c:idx val="0"/>
          <c:order val="2"/>
          <c:tx>
            <c:v>身体</c:v>
          </c:tx>
          <c:spPr>
            <a:solidFill>
              <a:srgbClr val="0070C0"/>
            </a:solidFill>
            <a:ln>
              <a:solidFill>
                <a:schemeClr val="tx1"/>
              </a:solidFill>
            </a:ln>
          </c:spPr>
          <c:invertIfNegative val="0"/>
          <c:cat>
            <c:strRef>
              <c:f>'[00 【集計】調査票１　H28年度相談支援に関する実施状況調査.xlsx]５①移行②整備'!$A$8:$A$50</c:f>
              <c:strCache>
                <c:ptCount val="43"/>
                <c:pt idx="0">
                  <c:v>大阪市</c:v>
                </c:pt>
                <c:pt idx="1">
                  <c:v>堺市</c:v>
                </c:pt>
                <c:pt idx="2">
                  <c:v>高槻市</c:v>
                </c:pt>
                <c:pt idx="3">
                  <c:v>東大阪市</c:v>
                </c:pt>
                <c:pt idx="4">
                  <c:v>豊中市</c:v>
                </c:pt>
                <c:pt idx="5">
                  <c:v>枚方市</c:v>
                </c:pt>
                <c:pt idx="6">
                  <c:v>岸和田市</c:v>
                </c:pt>
                <c:pt idx="7">
                  <c:v>池田市</c:v>
                </c:pt>
                <c:pt idx="8">
                  <c:v>吹田市</c:v>
                </c:pt>
                <c:pt idx="9">
                  <c:v>泉大津市</c:v>
                </c:pt>
                <c:pt idx="10">
                  <c:v>貝塚市</c:v>
                </c:pt>
                <c:pt idx="11">
                  <c:v>守口市</c:v>
                </c:pt>
                <c:pt idx="12">
                  <c:v>茨木市</c:v>
                </c:pt>
                <c:pt idx="13">
                  <c:v>八尾市</c:v>
                </c:pt>
                <c:pt idx="14">
                  <c:v>泉佐野市</c:v>
                </c:pt>
                <c:pt idx="15">
                  <c:v>富田林市</c:v>
                </c:pt>
                <c:pt idx="16">
                  <c:v>寝屋川市</c:v>
                </c:pt>
                <c:pt idx="17">
                  <c:v>河内長野市</c:v>
                </c:pt>
                <c:pt idx="18">
                  <c:v>松原市</c:v>
                </c:pt>
                <c:pt idx="19">
                  <c:v>大東市</c:v>
                </c:pt>
                <c:pt idx="20">
                  <c:v>和泉市</c:v>
                </c:pt>
                <c:pt idx="21">
                  <c:v>箕面市</c:v>
                </c:pt>
                <c:pt idx="22">
                  <c:v>柏原市</c:v>
                </c:pt>
                <c:pt idx="23">
                  <c:v>羽曳野市</c:v>
                </c:pt>
                <c:pt idx="24">
                  <c:v>門真市</c:v>
                </c:pt>
                <c:pt idx="25">
                  <c:v>摂津市</c:v>
                </c:pt>
                <c:pt idx="26">
                  <c:v>高石市</c:v>
                </c:pt>
                <c:pt idx="27">
                  <c:v>藤井寺市</c:v>
                </c:pt>
                <c:pt idx="28">
                  <c:v>泉南市</c:v>
                </c:pt>
                <c:pt idx="29">
                  <c:v>四條畷市</c:v>
                </c:pt>
                <c:pt idx="30">
                  <c:v>交野市</c:v>
                </c:pt>
                <c:pt idx="31">
                  <c:v>大阪狭山市</c:v>
                </c:pt>
                <c:pt idx="32">
                  <c:v>阪南市</c:v>
                </c:pt>
                <c:pt idx="33">
                  <c:v>島本町</c:v>
                </c:pt>
                <c:pt idx="34">
                  <c:v>豊能町</c:v>
                </c:pt>
                <c:pt idx="35">
                  <c:v>能勢町</c:v>
                </c:pt>
                <c:pt idx="36">
                  <c:v>忠岡町</c:v>
                </c:pt>
                <c:pt idx="37">
                  <c:v>熊取町</c:v>
                </c:pt>
                <c:pt idx="38">
                  <c:v>田尻町</c:v>
                </c:pt>
                <c:pt idx="39">
                  <c:v>岬町</c:v>
                </c:pt>
                <c:pt idx="40">
                  <c:v>太子町</c:v>
                </c:pt>
                <c:pt idx="41">
                  <c:v>河南町</c:v>
                </c:pt>
                <c:pt idx="42">
                  <c:v>千早赤阪村</c:v>
                </c:pt>
              </c:strCache>
            </c:strRef>
          </c:cat>
          <c:val>
            <c:numRef>
              <c:f>'[00 【集計】調査票１　H28年度相談支援に関する実施状況調査.xlsx]５①移行②整備'!$B$8:$B$50</c:f>
              <c:numCache>
                <c:formatCode>General</c:formatCode>
                <c:ptCount val="43"/>
                <c:pt idx="0">
                  <c:v>4</c:v>
                </c:pt>
                <c:pt idx="1">
                  <c:v>0</c:v>
                </c:pt>
                <c:pt idx="2">
                  <c:v>0</c:v>
                </c:pt>
                <c:pt idx="3">
                  <c:v>0</c:v>
                </c:pt>
                <c:pt idx="4">
                  <c:v>2</c:v>
                </c:pt>
                <c:pt idx="5">
                  <c:v>0</c:v>
                </c:pt>
                <c:pt idx="6">
                  <c:v>0</c:v>
                </c:pt>
                <c:pt idx="7">
                  <c:v>0</c:v>
                </c:pt>
                <c:pt idx="8">
                  <c:v>0</c:v>
                </c:pt>
                <c:pt idx="9">
                  <c:v>0</c:v>
                </c:pt>
                <c:pt idx="10">
                  <c:v>0</c:v>
                </c:pt>
                <c:pt idx="11">
                  <c:v>0</c:v>
                </c:pt>
                <c:pt idx="12">
                  <c:v>0</c:v>
                </c:pt>
                <c:pt idx="13">
                  <c:v>3</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1</c:v>
                </c:pt>
                <c:pt idx="33">
                  <c:v>0</c:v>
                </c:pt>
                <c:pt idx="34">
                  <c:v>0</c:v>
                </c:pt>
                <c:pt idx="35">
                  <c:v>0</c:v>
                </c:pt>
                <c:pt idx="36">
                  <c:v>0</c:v>
                </c:pt>
                <c:pt idx="37">
                  <c:v>0</c:v>
                </c:pt>
                <c:pt idx="38">
                  <c:v>0</c:v>
                </c:pt>
                <c:pt idx="39">
                  <c:v>0</c:v>
                </c:pt>
                <c:pt idx="40">
                  <c:v>0</c:v>
                </c:pt>
                <c:pt idx="41">
                  <c:v>0</c:v>
                </c:pt>
                <c:pt idx="42">
                  <c:v>0</c:v>
                </c:pt>
              </c:numCache>
            </c:numRef>
          </c:val>
        </c:ser>
        <c:dLbls>
          <c:showLegendKey val="0"/>
          <c:showVal val="0"/>
          <c:showCatName val="0"/>
          <c:showSerName val="0"/>
          <c:showPercent val="0"/>
          <c:showBubbleSize val="0"/>
        </c:dLbls>
        <c:gapWidth val="95"/>
        <c:overlap val="100"/>
        <c:axId val="20988672"/>
        <c:axId val="20990208"/>
      </c:barChart>
      <c:catAx>
        <c:axId val="20988672"/>
        <c:scaling>
          <c:orientation val="minMax"/>
        </c:scaling>
        <c:delete val="0"/>
        <c:axPos val="b"/>
        <c:numFmt formatCode="General" sourceLinked="1"/>
        <c:majorTickMark val="none"/>
        <c:minorTickMark val="none"/>
        <c:tickLblPos val="nextTo"/>
        <c:txPr>
          <a:bodyPr rot="0" vert="eaVert"/>
          <a:lstStyle/>
          <a:p>
            <a:pPr>
              <a:defRPr/>
            </a:pPr>
            <a:endParaRPr lang="ja-JP"/>
          </a:p>
        </c:txPr>
        <c:crossAx val="20990208"/>
        <c:crossesAt val="0"/>
        <c:auto val="1"/>
        <c:lblAlgn val="ctr"/>
        <c:lblOffset val="100"/>
        <c:noMultiLvlLbl val="0"/>
      </c:catAx>
      <c:valAx>
        <c:axId val="20990208"/>
        <c:scaling>
          <c:orientation val="minMax"/>
          <c:max val="8"/>
          <c:min val="0"/>
        </c:scaling>
        <c:delete val="0"/>
        <c:axPos val="l"/>
        <c:majorGridlines/>
        <c:numFmt formatCode="General" sourceLinked="1"/>
        <c:majorTickMark val="none"/>
        <c:minorTickMark val="none"/>
        <c:tickLblPos val="nextTo"/>
        <c:crossAx val="20988672"/>
        <c:crosses val="autoZero"/>
        <c:crossBetween val="between"/>
        <c:majorUnit val="1"/>
      </c:valAx>
      <c:dTable>
        <c:showHorzBorder val="1"/>
        <c:showVertBorder val="1"/>
        <c:showOutline val="1"/>
        <c:showKeys val="1"/>
        <c:spPr>
          <a:noFill/>
        </c:spPr>
        <c:txPr>
          <a:bodyPr/>
          <a:lstStyle/>
          <a:p>
            <a:pPr rtl="0">
              <a:defRPr sz="900"/>
            </a:pPr>
            <a:endParaRPr lang="ja-JP"/>
          </a:p>
        </c:txPr>
      </c:dTable>
    </c:plotArea>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0.72069</cdr:x>
      <cdr:y>0.91024</cdr:y>
    </cdr:from>
    <cdr:to>
      <cdr:x>0.87918</cdr:x>
      <cdr:y>0.94645</cdr:y>
    </cdr:to>
    <cdr:sp macro="" textlink="">
      <cdr:nvSpPr>
        <cdr:cNvPr id="2" name="テキスト ボックス 1"/>
        <cdr:cNvSpPr txBox="1"/>
      </cdr:nvSpPr>
      <cdr:spPr>
        <a:xfrm xmlns:a="http://schemas.openxmlformats.org/drawingml/2006/main">
          <a:off x="6876256" y="5803255"/>
          <a:ext cx="1512168"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xmlns:a="http://schemas.openxmlformats.org/drawingml/2006/main">
          <a:r>
            <a:rPr kumimoji="1" lang="en-US" altLang="ja-JP" sz="900" dirty="0" smtClean="0"/>
            <a:t>※</a:t>
          </a:r>
          <a:r>
            <a:rPr kumimoji="1" lang="ja-JP" altLang="en-US" sz="900" dirty="0" smtClean="0"/>
            <a:t>小数点以下は四捨五入</a:t>
          </a:r>
          <a:endParaRPr kumimoji="1" lang="ja-JP" altLang="en-US" sz="900" dirty="0"/>
        </a:p>
      </cdr:txBody>
    </cdr:sp>
  </cdr:relSizeAnchor>
  <cdr:relSizeAnchor xmlns:cdr="http://schemas.openxmlformats.org/drawingml/2006/chartDrawing">
    <cdr:from>
      <cdr:x>0.59994</cdr:x>
      <cdr:y>0.04719</cdr:y>
    </cdr:from>
    <cdr:to>
      <cdr:x>0.87164</cdr:x>
      <cdr:y>0.13732</cdr:y>
    </cdr:to>
    <cdr:sp macro="" textlink="">
      <cdr:nvSpPr>
        <cdr:cNvPr id="3" name="角丸四角形 2"/>
        <cdr:cNvSpPr/>
      </cdr:nvSpPr>
      <cdr:spPr>
        <a:xfrm xmlns:a="http://schemas.openxmlformats.org/drawingml/2006/main">
          <a:off x="5724128" y="300831"/>
          <a:ext cx="2592387" cy="574675"/>
        </a:xfrm>
        <a:prstGeom xmlns:a="http://schemas.openxmlformats.org/drawingml/2006/main" prst="roundRect">
          <a:avLst/>
        </a:prstGeom>
        <a:solidFill xmlns:a="http://schemas.openxmlformats.org/drawingml/2006/main">
          <a:schemeClr val="accent6">
            <a:lumMod val="20000"/>
            <a:lumOff val="80000"/>
          </a:schemeClr>
        </a:solidFill>
      </cdr:spPr>
      <cdr:style>
        <a:lnRef xmlns:a="http://schemas.openxmlformats.org/drawingml/2006/main" idx="1">
          <a:schemeClr val="accent6"/>
        </a:lnRef>
        <a:fillRef xmlns:a="http://schemas.openxmlformats.org/drawingml/2006/main" idx="2">
          <a:schemeClr val="accent6"/>
        </a:fillRef>
        <a:effectRef xmlns:a="http://schemas.openxmlformats.org/drawingml/2006/main" idx="1">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defRPr/>
          </a:pPr>
          <a:r>
            <a:rPr lang="ja-JP" altLang="en-US" sz="1200" dirty="0"/>
            <a:t>大阪府内で計画相談支援に携わる相談支援専門員</a:t>
          </a:r>
          <a:r>
            <a:rPr lang="ja-JP" altLang="en-US" sz="1200" dirty="0" smtClean="0"/>
            <a:t>は</a:t>
          </a:r>
          <a:r>
            <a:rPr lang="en-US" altLang="ja-JP" sz="1200" dirty="0" smtClean="0"/>
            <a:t>1,321</a:t>
          </a:r>
          <a:r>
            <a:rPr lang="ja-JP" altLang="en-US" sz="1200" dirty="0" smtClean="0"/>
            <a:t>人</a:t>
          </a:r>
          <a:endParaRPr lang="ja-JP" altLang="en-US" sz="12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31414DC-197C-4EB1-B722-45629AB4F9DF}" type="datetimeFigureOut">
              <a:rPr kumimoji="1" lang="ja-JP" altLang="en-US" smtClean="0"/>
              <a:t>2016/7/6</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1CDC62BC-C12A-47AB-A49A-E6B747114AF9}" type="slidenum">
              <a:rPr kumimoji="1" lang="ja-JP" altLang="en-US" smtClean="0"/>
              <a:t>‹#›</a:t>
            </a:fld>
            <a:endParaRPr kumimoji="1" lang="ja-JP" altLang="en-US"/>
          </a:p>
        </p:txBody>
      </p:sp>
    </p:spTree>
    <p:extLst>
      <p:ext uri="{BB962C8B-B14F-4D97-AF65-F5344CB8AC3E}">
        <p14:creationId xmlns:p14="http://schemas.microsoft.com/office/powerpoint/2010/main" val="192215093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AD24428-EEFA-470A-B549-309B8629BC52}" type="datetimeFigureOut">
              <a:rPr lang="ja-JP" altLang="en-US"/>
              <a:pPr>
                <a:defRPr/>
              </a:pPr>
              <a:t>2016/7/6</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605FB73C-CC88-4CB9-97C4-1A2D747433F3}" type="slidenum">
              <a:rPr lang="ja-JP" altLang="en-US"/>
              <a:pPr>
                <a:defRPr/>
              </a:pPr>
              <a:t>‹#›</a:t>
            </a:fld>
            <a:endParaRPr lang="ja-JP" altLang="en-US"/>
          </a:p>
        </p:txBody>
      </p:sp>
    </p:spTree>
    <p:extLst>
      <p:ext uri="{BB962C8B-B14F-4D97-AF65-F5344CB8AC3E}">
        <p14:creationId xmlns:p14="http://schemas.microsoft.com/office/powerpoint/2010/main" val="243269255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1</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3815421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741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fontAlgn="base" hangingPunct="1">
              <a:spcBef>
                <a:spcPct val="0"/>
              </a:spcBef>
              <a:spcAft>
                <a:spcPct val="0"/>
              </a:spcAft>
            </a:pPr>
            <a:fld id="{D92DE4B2-860F-41FA-8CC7-422AD3497FEF}" type="slidenum">
              <a:rPr lang="ja-JP" altLang="en-US" smtClean="0"/>
              <a:pPr eaLnBrk="1" fontAlgn="base" hangingPunct="1">
                <a:spcBef>
                  <a:spcPct val="0"/>
                </a:spcBef>
                <a:spcAft>
                  <a:spcPct val="0"/>
                </a:spcAft>
              </a:pPr>
              <a:t>2</a:t>
            </a:fld>
            <a:endParaRPr lang="ja-JP" altLang="en-US" smtClean="0"/>
          </a:p>
        </p:txBody>
      </p:sp>
      <p:sp>
        <p:nvSpPr>
          <p:cNvPr id="3" name="フッター プレースホルダー 2"/>
          <p:cNvSpPr>
            <a:spLocks noGrp="1"/>
          </p:cNvSpPr>
          <p:nvPr>
            <p:ph type="ftr" sz="quarter" idx="10"/>
          </p:nvPr>
        </p:nvSpPr>
        <p:spPr/>
        <p:txBody>
          <a:bodyPr/>
          <a:lstStyle/>
          <a:p>
            <a:pPr>
              <a:defRPr/>
            </a:pPr>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4</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3967112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216335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7</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2636152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10</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651365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5FB73C-CC88-4CB9-97C4-1A2D747433F3}" type="slidenum">
              <a:rPr lang="ja-JP" altLang="en-US" smtClean="0"/>
              <a:pPr>
                <a:defRPr/>
              </a:pPr>
              <a:t>11</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Tree>
    <p:extLst>
      <p:ext uri="{BB962C8B-B14F-4D97-AF65-F5344CB8AC3E}">
        <p14:creationId xmlns:p14="http://schemas.microsoft.com/office/powerpoint/2010/main" val="4148734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480496B-3C2E-45A8-8AA7-8219BAFF242D}" type="datetime1">
              <a:rPr lang="ja-JP" altLang="en-US" smtClean="0"/>
              <a:t>2016/7/6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D7F2F8A-F942-470C-94BE-0D69FF6CC7B7}" type="slidenum">
              <a:rPr lang="ja-JP" altLang="en-US"/>
              <a:pPr>
                <a:defRPr/>
              </a:pPr>
              <a:t>‹#›</a:t>
            </a:fld>
            <a:endParaRPr lang="ja-JP" altLang="en-US"/>
          </a:p>
        </p:txBody>
      </p:sp>
    </p:spTree>
    <p:extLst>
      <p:ext uri="{BB962C8B-B14F-4D97-AF65-F5344CB8AC3E}">
        <p14:creationId xmlns:p14="http://schemas.microsoft.com/office/powerpoint/2010/main" val="347400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2D1B5B0-1154-47A3-8BC1-B92BDC90E4EB}" type="datetime1">
              <a:rPr lang="ja-JP" altLang="en-US" smtClean="0"/>
              <a:t>2016/7/6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654FB82-8148-45B8-85F1-F63AA0FD68C0}" type="slidenum">
              <a:rPr lang="ja-JP" altLang="en-US"/>
              <a:pPr>
                <a:defRPr/>
              </a:pPr>
              <a:t>‹#›</a:t>
            </a:fld>
            <a:endParaRPr lang="ja-JP" altLang="en-US"/>
          </a:p>
        </p:txBody>
      </p:sp>
    </p:spTree>
    <p:extLst>
      <p:ext uri="{BB962C8B-B14F-4D97-AF65-F5344CB8AC3E}">
        <p14:creationId xmlns:p14="http://schemas.microsoft.com/office/powerpoint/2010/main" val="129433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7087D1E-CE24-4B65-B808-83C501E708EB}" type="datetime1">
              <a:rPr lang="ja-JP" altLang="en-US" smtClean="0"/>
              <a:t>2016/7/6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2C41053-0034-4DB3-B605-F64046230797}" type="slidenum">
              <a:rPr lang="ja-JP" altLang="en-US"/>
              <a:pPr>
                <a:defRPr/>
              </a:pPr>
              <a:t>‹#›</a:t>
            </a:fld>
            <a:endParaRPr lang="ja-JP" altLang="en-US"/>
          </a:p>
        </p:txBody>
      </p:sp>
    </p:spTree>
    <p:extLst>
      <p:ext uri="{BB962C8B-B14F-4D97-AF65-F5344CB8AC3E}">
        <p14:creationId xmlns:p14="http://schemas.microsoft.com/office/powerpoint/2010/main" val="230682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29E2FC9-5784-4070-A052-9463B42C62E5}" type="datetime1">
              <a:rPr lang="ja-JP" altLang="en-US" smtClean="0"/>
              <a:t>2016/7/6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B41D3C4-A2EC-4EFD-8937-68FC89820670}" type="slidenum">
              <a:rPr lang="ja-JP" altLang="en-US"/>
              <a:pPr>
                <a:defRPr/>
              </a:pPr>
              <a:t>‹#›</a:t>
            </a:fld>
            <a:endParaRPr lang="ja-JP" altLang="en-US"/>
          </a:p>
        </p:txBody>
      </p:sp>
    </p:spTree>
    <p:extLst>
      <p:ext uri="{BB962C8B-B14F-4D97-AF65-F5344CB8AC3E}">
        <p14:creationId xmlns:p14="http://schemas.microsoft.com/office/powerpoint/2010/main" val="354626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B33816F-3D5E-44E0-8969-6DF313EC1B67}" type="datetime1">
              <a:rPr lang="ja-JP" altLang="en-US" smtClean="0"/>
              <a:t>2016/7/6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6D2F633-4BCE-4840-8877-743CE4AE617A}" type="slidenum">
              <a:rPr lang="ja-JP" altLang="en-US"/>
              <a:pPr>
                <a:defRPr/>
              </a:pPr>
              <a:t>‹#›</a:t>
            </a:fld>
            <a:endParaRPr lang="ja-JP" altLang="en-US"/>
          </a:p>
        </p:txBody>
      </p:sp>
    </p:spTree>
    <p:extLst>
      <p:ext uri="{BB962C8B-B14F-4D97-AF65-F5344CB8AC3E}">
        <p14:creationId xmlns:p14="http://schemas.microsoft.com/office/powerpoint/2010/main" val="225300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68FD0EE-B8E5-4E88-961E-407457A36510}" type="datetime1">
              <a:rPr lang="ja-JP" altLang="en-US" smtClean="0"/>
              <a:t>2016/7/6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0D811B8-F14A-4063-AC79-681C344143E4}" type="slidenum">
              <a:rPr lang="ja-JP" altLang="en-US"/>
              <a:pPr>
                <a:defRPr/>
              </a:pPr>
              <a:t>‹#›</a:t>
            </a:fld>
            <a:endParaRPr lang="ja-JP" altLang="en-US"/>
          </a:p>
        </p:txBody>
      </p:sp>
    </p:spTree>
    <p:extLst>
      <p:ext uri="{BB962C8B-B14F-4D97-AF65-F5344CB8AC3E}">
        <p14:creationId xmlns:p14="http://schemas.microsoft.com/office/powerpoint/2010/main" val="232311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500F7384-09FE-4658-A8C6-B5E1FF1557AF}" type="datetime1">
              <a:rPr lang="ja-JP" altLang="en-US" smtClean="0"/>
              <a:t>2016/7/6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10D1782B-791D-4623-9E55-053CC334B8BB}" type="slidenum">
              <a:rPr lang="ja-JP" altLang="en-US"/>
              <a:pPr>
                <a:defRPr/>
              </a:pPr>
              <a:t>‹#›</a:t>
            </a:fld>
            <a:endParaRPr lang="ja-JP" altLang="en-US"/>
          </a:p>
        </p:txBody>
      </p:sp>
    </p:spTree>
    <p:extLst>
      <p:ext uri="{BB962C8B-B14F-4D97-AF65-F5344CB8AC3E}">
        <p14:creationId xmlns:p14="http://schemas.microsoft.com/office/powerpoint/2010/main" val="340686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2D1C7BDD-C2A9-4F60-BF99-681951670F24}" type="datetime1">
              <a:rPr lang="ja-JP" altLang="en-US" smtClean="0"/>
              <a:t>2016/7/6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F6B27D3-3769-47CF-9909-8FA570782457}" type="slidenum">
              <a:rPr lang="ja-JP" altLang="en-US"/>
              <a:pPr>
                <a:defRPr/>
              </a:pPr>
              <a:t>‹#›</a:t>
            </a:fld>
            <a:endParaRPr lang="ja-JP" altLang="en-US"/>
          </a:p>
        </p:txBody>
      </p:sp>
    </p:spTree>
    <p:extLst>
      <p:ext uri="{BB962C8B-B14F-4D97-AF65-F5344CB8AC3E}">
        <p14:creationId xmlns:p14="http://schemas.microsoft.com/office/powerpoint/2010/main" val="357828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CFC245D1-19B5-4F05-9758-A445A8A455CC}" type="datetime1">
              <a:rPr lang="ja-JP" altLang="en-US" smtClean="0"/>
              <a:t>2016/7/6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F2CD65-A533-4E65-B40A-4F69D0C4A280}" type="slidenum">
              <a:rPr lang="ja-JP" altLang="en-US"/>
              <a:pPr>
                <a:defRPr/>
              </a:pPr>
              <a:t>‹#›</a:t>
            </a:fld>
            <a:endParaRPr lang="ja-JP" altLang="en-US"/>
          </a:p>
        </p:txBody>
      </p:sp>
    </p:spTree>
    <p:extLst>
      <p:ext uri="{BB962C8B-B14F-4D97-AF65-F5344CB8AC3E}">
        <p14:creationId xmlns:p14="http://schemas.microsoft.com/office/powerpoint/2010/main" val="2235538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E1EF808-F32E-4B62-8B0C-C1D0FC155026}" type="datetime1">
              <a:rPr lang="ja-JP" altLang="en-US" smtClean="0"/>
              <a:t>2016/7/6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D7FFE99-EDF9-4BA3-A804-4AE29303175E}" type="slidenum">
              <a:rPr lang="ja-JP" altLang="en-US"/>
              <a:pPr>
                <a:defRPr/>
              </a:pPr>
              <a:t>‹#›</a:t>
            </a:fld>
            <a:endParaRPr lang="ja-JP" altLang="en-US"/>
          </a:p>
        </p:txBody>
      </p:sp>
    </p:spTree>
    <p:extLst>
      <p:ext uri="{BB962C8B-B14F-4D97-AF65-F5344CB8AC3E}">
        <p14:creationId xmlns:p14="http://schemas.microsoft.com/office/powerpoint/2010/main" val="205477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F9B21C4-E992-4EC0-9FF7-15A992603958}" type="datetime1">
              <a:rPr lang="ja-JP" altLang="en-US" smtClean="0"/>
              <a:t>2016/7/6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25A4C0C-F526-4DBB-BC69-76B37BF3E3E9}" type="slidenum">
              <a:rPr lang="ja-JP" altLang="en-US"/>
              <a:pPr>
                <a:defRPr/>
              </a:pPr>
              <a:t>‹#›</a:t>
            </a:fld>
            <a:endParaRPr lang="ja-JP" altLang="en-US"/>
          </a:p>
        </p:txBody>
      </p:sp>
    </p:spTree>
    <p:extLst>
      <p:ext uri="{BB962C8B-B14F-4D97-AF65-F5344CB8AC3E}">
        <p14:creationId xmlns:p14="http://schemas.microsoft.com/office/powerpoint/2010/main" val="68989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8DFAD4D-50DB-4DCB-8410-0EB2DB468D0B}" type="datetime1">
              <a:rPr lang="ja-JP" altLang="en-US" smtClean="0"/>
              <a:t>2016/7/6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6EB2708C-B99B-4068-A443-CA254110022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03438"/>
            <a:ext cx="7772400" cy="1254125"/>
          </a:xfrm>
          <a:prstGeom prst="roundRect">
            <a:avLst/>
          </a:prstGeom>
        </p:spPr>
        <p:style>
          <a:lnRef idx="1">
            <a:schemeClr val="accent5"/>
          </a:lnRef>
          <a:fillRef idx="2">
            <a:schemeClr val="accent5"/>
          </a:fillRef>
          <a:effectRef idx="1">
            <a:schemeClr val="accent5"/>
          </a:effectRef>
          <a:fontRef idx="minor">
            <a:schemeClr val="dk1"/>
          </a:fontRef>
        </p:style>
        <p:txBody>
          <a:bodyPr rtlCol="0">
            <a:normAutofit/>
          </a:bodyPr>
          <a:lstStyle/>
          <a:p>
            <a:pPr eaLnBrk="1" fontAlgn="auto" hangingPunct="1">
              <a:spcAft>
                <a:spcPts val="0"/>
              </a:spcAft>
              <a:defRPr/>
            </a:pPr>
            <a:r>
              <a:rPr lang="ja-JP" altLang="en-US" sz="3200" dirty="0" smtClean="0"/>
              <a:t>平成</a:t>
            </a:r>
            <a:r>
              <a:rPr lang="en-US" altLang="ja-JP" sz="3200" dirty="0" smtClean="0"/>
              <a:t>28</a:t>
            </a:r>
            <a:r>
              <a:rPr lang="ja-JP" altLang="en-US" sz="3200" dirty="0" smtClean="0"/>
              <a:t>年度</a:t>
            </a:r>
            <a:r>
              <a:rPr lang="ja-JP" altLang="en-US" sz="3200" dirty="0" err="1" smtClean="0"/>
              <a:t>障がい</a:t>
            </a:r>
            <a:r>
              <a:rPr lang="ja-JP" altLang="en-US" sz="3200" dirty="0" smtClean="0"/>
              <a:t>児者の相談支援に</a:t>
            </a:r>
            <a:r>
              <a:rPr lang="en-US" altLang="ja-JP" sz="3200" dirty="0" smtClean="0"/>
              <a:t/>
            </a:r>
            <a:br>
              <a:rPr lang="en-US" altLang="ja-JP" sz="3200" dirty="0" smtClean="0"/>
            </a:br>
            <a:r>
              <a:rPr lang="ja-JP" altLang="en-US" sz="3200" dirty="0" smtClean="0"/>
              <a:t>関する実施状況調査結果概要</a:t>
            </a:r>
          </a:p>
        </p:txBody>
      </p:sp>
      <p:sp>
        <p:nvSpPr>
          <p:cNvPr id="2051" name="サブタイトル 2"/>
          <p:cNvSpPr>
            <a:spLocks noGrp="1"/>
          </p:cNvSpPr>
          <p:nvPr>
            <p:ph type="subTitle" idx="1"/>
          </p:nvPr>
        </p:nvSpPr>
        <p:spPr>
          <a:xfrm>
            <a:off x="1371600" y="4437063"/>
            <a:ext cx="6400800" cy="1989137"/>
          </a:xfrm>
        </p:spPr>
        <p:txBody>
          <a:bodyPr/>
          <a:lstStyle/>
          <a:p>
            <a:pPr eaLnBrk="1" hangingPunct="1"/>
            <a:r>
              <a:rPr lang="ja-JP" altLang="en-US" sz="2400" dirty="0" smtClean="0">
                <a:solidFill>
                  <a:schemeClr val="tx1"/>
                </a:solidFill>
              </a:rPr>
              <a:t>平成</a:t>
            </a:r>
            <a:r>
              <a:rPr lang="en-US" altLang="ja-JP" sz="2400" dirty="0">
                <a:solidFill>
                  <a:schemeClr val="tx1"/>
                </a:solidFill>
                <a:latin typeface="+mn-ea"/>
              </a:rPr>
              <a:t>28</a:t>
            </a:r>
            <a:r>
              <a:rPr lang="ja-JP" altLang="en-US" sz="2400" dirty="0" smtClean="0">
                <a:solidFill>
                  <a:schemeClr val="tx1"/>
                </a:solidFill>
                <a:latin typeface="+mn-ea"/>
              </a:rPr>
              <a:t>年</a:t>
            </a:r>
            <a:r>
              <a:rPr lang="ja-JP" altLang="en-US" sz="2400" dirty="0" smtClean="0">
                <a:solidFill>
                  <a:schemeClr val="tx1"/>
                </a:solidFill>
              </a:rPr>
              <a:t>６月</a:t>
            </a:r>
            <a:endParaRPr lang="en-US" altLang="ja-JP" dirty="0" smtClean="0">
              <a:solidFill>
                <a:schemeClr val="tx1"/>
              </a:solidFill>
            </a:endParaRPr>
          </a:p>
          <a:p>
            <a:pPr lvl="4" algn="l" eaLnBrk="1" hangingPunct="1"/>
            <a:endParaRPr lang="en-US" altLang="ja-JP" sz="1600" dirty="0" smtClean="0">
              <a:solidFill>
                <a:schemeClr val="tx1"/>
              </a:solidFill>
            </a:endParaRPr>
          </a:p>
          <a:p>
            <a:pPr eaLnBrk="1" hangingPunct="1"/>
            <a:r>
              <a:rPr lang="ja-JP" altLang="en-US" sz="2400" dirty="0" err="1" smtClean="0">
                <a:solidFill>
                  <a:schemeClr val="tx1"/>
                </a:solidFill>
              </a:rPr>
              <a:t>大阪府福祉部障がい</a:t>
            </a:r>
            <a:r>
              <a:rPr lang="ja-JP" altLang="en-US" sz="2400" dirty="0" smtClean="0">
                <a:solidFill>
                  <a:schemeClr val="tx1"/>
                </a:solidFill>
              </a:rPr>
              <a:t>福祉室地域生活支援課</a:t>
            </a:r>
            <a:endParaRPr lang="en-US" altLang="ja-JP" sz="2400" dirty="0" smtClean="0">
              <a:solidFill>
                <a:schemeClr val="tx1"/>
              </a:solidFill>
            </a:endParaRPr>
          </a:p>
        </p:txBody>
      </p:sp>
      <p:sp>
        <p:nvSpPr>
          <p:cNvPr id="5" name="スライド番号プレースホルダー 4"/>
          <p:cNvSpPr>
            <a:spLocks noGrp="1"/>
          </p:cNvSpPr>
          <p:nvPr>
            <p:ph type="sldNum" sz="quarter" idx="12"/>
          </p:nvPr>
        </p:nvSpPr>
        <p:spPr/>
        <p:txBody>
          <a:bodyPr/>
          <a:lstStyle/>
          <a:p>
            <a:pPr>
              <a:defRPr/>
            </a:pPr>
            <a:fld id="{3D7F2F8A-F942-470C-94BE-0D69FF6CC7B7}" type="slidenum">
              <a:rPr lang="ja-JP" altLang="en-US" smtClean="0"/>
              <a:pPr>
                <a:defRPr/>
              </a:pPr>
              <a:t>1</a:t>
            </a:fld>
            <a:endParaRPr lang="ja-JP" altLang="en-US"/>
          </a:p>
        </p:txBody>
      </p:sp>
      <p:sp>
        <p:nvSpPr>
          <p:cNvPr id="6" name="テキスト ボックス 8"/>
          <p:cNvSpPr txBox="1"/>
          <p:nvPr/>
        </p:nvSpPr>
        <p:spPr>
          <a:xfrm>
            <a:off x="7452320" y="404664"/>
            <a:ext cx="1037591" cy="369332"/>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資料２</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グラフ 18"/>
          <p:cNvGraphicFramePr>
            <a:graphicFrameLocks/>
          </p:cNvGraphicFramePr>
          <p:nvPr>
            <p:extLst>
              <p:ext uri="{D42A27DB-BD31-4B8C-83A1-F6EECF244321}">
                <p14:modId xmlns:p14="http://schemas.microsoft.com/office/powerpoint/2010/main" val="4021272425"/>
              </p:ext>
            </p:extLst>
          </p:nvPr>
        </p:nvGraphicFramePr>
        <p:xfrm>
          <a:off x="4626724" y="1282300"/>
          <a:ext cx="4566709" cy="29686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p:cNvGraphicFramePr>
            <a:graphicFrameLocks/>
          </p:cNvGraphicFramePr>
          <p:nvPr>
            <p:extLst>
              <p:ext uri="{D42A27DB-BD31-4B8C-83A1-F6EECF244321}">
                <p14:modId xmlns:p14="http://schemas.microsoft.com/office/powerpoint/2010/main" val="1715414743"/>
              </p:ext>
            </p:extLst>
          </p:nvPr>
        </p:nvGraphicFramePr>
        <p:xfrm>
          <a:off x="392932" y="1262250"/>
          <a:ext cx="4757736" cy="2829455"/>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p:cNvSpPr>
            <a:spLocks noGrp="1"/>
          </p:cNvSpPr>
          <p:nvPr>
            <p:ph type="title"/>
          </p:nvPr>
        </p:nvSpPr>
        <p:spPr>
          <a:xfrm>
            <a:off x="457200" y="274638"/>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a:lstStyle/>
          <a:p>
            <a:r>
              <a:rPr lang="ja-JP" altLang="en-US" sz="2400" dirty="0"/>
              <a:t>相談支援</a:t>
            </a:r>
            <a:r>
              <a:rPr lang="ja-JP" altLang="en-US" sz="2400" dirty="0" smtClean="0"/>
              <a:t>事業所の事務の効率化を図るための取組み</a:t>
            </a:r>
            <a:endParaRPr kumimoji="1" lang="ja-JP" altLang="en-US" sz="2400" dirty="0"/>
          </a:p>
        </p:txBody>
      </p:sp>
      <p:sp>
        <p:nvSpPr>
          <p:cNvPr id="3" name="コンテンツ プレースホルダー 2"/>
          <p:cNvSpPr>
            <a:spLocks noGrp="1"/>
          </p:cNvSpPr>
          <p:nvPr>
            <p:ph idx="1"/>
          </p:nvPr>
        </p:nvSpPr>
        <p:spPr>
          <a:xfrm>
            <a:off x="584782" y="4077072"/>
            <a:ext cx="7818951" cy="1440160"/>
          </a:xfrm>
          <a:ln>
            <a:solidFill>
              <a:schemeClr val="tx1"/>
            </a:solidFill>
            <a:prstDash val="dash"/>
          </a:ln>
        </p:spPr>
        <p:txBody>
          <a:bodyPr/>
          <a:lstStyle/>
          <a:p>
            <a:pPr marL="0" indent="0">
              <a:buNone/>
            </a:pPr>
            <a:r>
              <a:rPr kumimoji="1" lang="en-US" altLang="ja-JP" sz="1200" dirty="0" smtClean="0"/>
              <a:t>【</a:t>
            </a:r>
            <a:r>
              <a:rPr kumimoji="1" lang="ja-JP" altLang="en-US" sz="1200" dirty="0" smtClean="0"/>
              <a:t>項目</a:t>
            </a:r>
            <a:r>
              <a:rPr kumimoji="1" lang="en-US" altLang="ja-JP" sz="1200" dirty="0" smtClean="0"/>
              <a:t>】</a:t>
            </a:r>
          </a:p>
          <a:p>
            <a:pPr marL="0" indent="0">
              <a:buNone/>
            </a:pPr>
            <a:r>
              <a:rPr kumimoji="1" lang="en-US" altLang="ja-JP" sz="1200" dirty="0" smtClean="0"/>
              <a:t>A </a:t>
            </a:r>
            <a:r>
              <a:rPr kumimoji="1" lang="ja-JP" altLang="en-US" sz="1200" dirty="0" smtClean="0"/>
              <a:t>自立支援協議会等の場で検討し、市町村独自でサービス等利用計画等の様式を作成している</a:t>
            </a:r>
            <a:endParaRPr kumimoji="1" lang="en-US" altLang="ja-JP" sz="1200" dirty="0" smtClean="0"/>
          </a:p>
          <a:p>
            <a:pPr marL="0" indent="0">
              <a:buNone/>
            </a:pPr>
            <a:r>
              <a:rPr lang="en-US" altLang="ja-JP" sz="1200" dirty="0" smtClean="0"/>
              <a:t>B </a:t>
            </a:r>
            <a:r>
              <a:rPr lang="ja-JP" altLang="en-US" sz="1200" dirty="0" smtClean="0"/>
              <a:t>計画</a:t>
            </a:r>
            <a:r>
              <a:rPr lang="ja-JP" altLang="en-US" sz="1200" dirty="0"/>
              <a:t>相談支援</a:t>
            </a:r>
            <a:r>
              <a:rPr lang="ja-JP" altLang="en-US" sz="1200" dirty="0" smtClean="0"/>
              <a:t>等にかかる手引きを作成し、指定特定相談支援事業所等に提示し共有している</a:t>
            </a:r>
            <a:endParaRPr lang="en-US" altLang="ja-JP" sz="1200" dirty="0" smtClean="0"/>
          </a:p>
          <a:p>
            <a:pPr marL="0" indent="0">
              <a:buNone/>
            </a:pPr>
            <a:r>
              <a:rPr kumimoji="1" lang="en-US" altLang="ja-JP" sz="1200" dirty="0" smtClean="0"/>
              <a:t>C </a:t>
            </a:r>
            <a:r>
              <a:rPr kumimoji="1" lang="ja-JP" altLang="en-US" sz="1200" dirty="0" smtClean="0"/>
              <a:t>利用者の同意を得て、区分認定や勘案事項での聴き取り内容を指定特定相談支援事業所等に情報提供している</a:t>
            </a:r>
            <a:endParaRPr kumimoji="1" lang="en-US" altLang="ja-JP" sz="1200" dirty="0" smtClean="0"/>
          </a:p>
          <a:p>
            <a:pPr marL="0" indent="0">
              <a:buNone/>
            </a:pPr>
            <a:r>
              <a:rPr lang="en-US" altLang="ja-JP" sz="1200" dirty="0" smtClean="0"/>
              <a:t>D </a:t>
            </a:r>
            <a:r>
              <a:rPr lang="ja-JP" altLang="en-US" sz="1200" dirty="0" smtClean="0"/>
              <a:t>基幹Ｃや委託相談支援事業者で基本相談を受けるなど、指定特定相談支援事業所等との役割分担を明確にしている</a:t>
            </a:r>
            <a:endParaRPr lang="en-US" altLang="ja-JP" sz="1200" dirty="0" smtClean="0"/>
          </a:p>
          <a:p>
            <a:pPr marL="0" indent="0">
              <a:buNone/>
            </a:pPr>
            <a:r>
              <a:rPr kumimoji="1" lang="en-US" altLang="ja-JP" sz="1200" dirty="0" smtClean="0"/>
              <a:t>E </a:t>
            </a:r>
            <a:r>
              <a:rPr kumimoji="1" lang="ja-JP" altLang="en-US" sz="1200" dirty="0" smtClean="0"/>
              <a:t>その他</a:t>
            </a:r>
            <a:endParaRPr kumimoji="1" lang="ja-JP" altLang="en-US" sz="1200" dirty="0"/>
          </a:p>
        </p:txBody>
      </p:sp>
      <p:sp>
        <p:nvSpPr>
          <p:cNvPr id="4" name="テキスト ボックス 3"/>
          <p:cNvSpPr txBox="1"/>
          <p:nvPr/>
        </p:nvSpPr>
        <p:spPr>
          <a:xfrm>
            <a:off x="539552" y="908720"/>
            <a:ext cx="2232248"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dirty="0" smtClean="0"/>
              <a:t>計画相談支援</a:t>
            </a:r>
            <a:endParaRPr kumimoji="1" lang="ja-JP" altLang="en-US" dirty="0"/>
          </a:p>
        </p:txBody>
      </p:sp>
      <p:sp>
        <p:nvSpPr>
          <p:cNvPr id="5" name="テキスト ボックス 4"/>
          <p:cNvSpPr txBox="1"/>
          <p:nvPr/>
        </p:nvSpPr>
        <p:spPr>
          <a:xfrm>
            <a:off x="4716016" y="911403"/>
            <a:ext cx="2232248"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dirty="0" err="1"/>
              <a:t>障がい</a:t>
            </a:r>
            <a:r>
              <a:rPr lang="ja-JP" altLang="en-US" dirty="0"/>
              <a:t>児</a:t>
            </a:r>
            <a:r>
              <a:rPr kumimoji="1" lang="ja-JP" altLang="en-US" dirty="0" smtClean="0"/>
              <a:t>相談支援</a:t>
            </a:r>
            <a:endParaRPr kumimoji="1" lang="ja-JP" altLang="en-US" dirty="0"/>
          </a:p>
        </p:txBody>
      </p:sp>
      <p:sp>
        <p:nvSpPr>
          <p:cNvPr id="12" name="テキスト ボックス 11"/>
          <p:cNvSpPr txBox="1"/>
          <p:nvPr/>
        </p:nvSpPr>
        <p:spPr>
          <a:xfrm>
            <a:off x="553075" y="3443739"/>
            <a:ext cx="3168352" cy="261610"/>
          </a:xfrm>
          <a:prstGeom prst="rect">
            <a:avLst/>
          </a:prstGeom>
          <a:noFill/>
        </p:spPr>
        <p:txBody>
          <a:bodyPr wrap="square" rtlCol="0">
            <a:spAutoFit/>
          </a:bodyPr>
          <a:lstStyle/>
          <a:p>
            <a:r>
              <a:rPr kumimoji="1" lang="en-US" altLang="ja-JP" sz="1100" dirty="0" smtClean="0"/>
              <a:t>【</a:t>
            </a:r>
            <a:r>
              <a:rPr kumimoji="1" lang="ja-JP" altLang="en-US" sz="1100" dirty="0" smtClean="0"/>
              <a:t>計画相談支援達成率（</a:t>
            </a:r>
            <a:r>
              <a:rPr kumimoji="1" lang="en-US" altLang="ja-JP" sz="1100" dirty="0" smtClean="0"/>
              <a:t>H28.3</a:t>
            </a:r>
            <a:r>
              <a:rPr kumimoji="1" lang="ja-JP" altLang="en-US" sz="1100" dirty="0" smtClean="0"/>
              <a:t>月末）</a:t>
            </a:r>
            <a:r>
              <a:rPr kumimoji="1" lang="en-US" altLang="ja-JP" sz="1100" dirty="0" smtClean="0"/>
              <a:t>】</a:t>
            </a:r>
            <a:endParaRPr kumimoji="1" lang="ja-JP" altLang="en-US" sz="1100" dirty="0"/>
          </a:p>
        </p:txBody>
      </p:sp>
      <p:sp>
        <p:nvSpPr>
          <p:cNvPr id="13" name="テキスト ボックス 12"/>
          <p:cNvSpPr txBox="1"/>
          <p:nvPr/>
        </p:nvSpPr>
        <p:spPr>
          <a:xfrm>
            <a:off x="539552" y="5517232"/>
            <a:ext cx="7776864" cy="1046440"/>
          </a:xfrm>
          <a:prstGeom prst="rect">
            <a:avLst/>
          </a:prstGeom>
          <a:noFill/>
        </p:spPr>
        <p:txBody>
          <a:bodyPr wrap="square" rtlCol="0">
            <a:spAutoFit/>
          </a:bodyPr>
          <a:lstStyle/>
          <a:p>
            <a:r>
              <a:rPr kumimoji="1" lang="en-US" altLang="ja-JP" sz="1400" dirty="0" smtClean="0"/>
              <a:t>【</a:t>
            </a:r>
            <a:r>
              <a:rPr kumimoji="1" lang="ja-JP" altLang="en-US" sz="1400" dirty="0" smtClean="0"/>
              <a:t>取組み例</a:t>
            </a:r>
            <a:r>
              <a:rPr kumimoji="1" lang="en-US" altLang="ja-JP" sz="1400" dirty="0" smtClean="0"/>
              <a:t>】</a:t>
            </a:r>
          </a:p>
          <a:p>
            <a:pPr marL="171450" indent="-171450">
              <a:buFont typeface="Wingdings" panose="05000000000000000000" pitchFamily="2" charset="2"/>
              <a:buChar char="u"/>
            </a:pPr>
            <a:r>
              <a:rPr lang="ja-JP" altLang="en-US" sz="1200" dirty="0"/>
              <a:t>相談</a:t>
            </a:r>
            <a:r>
              <a:rPr lang="ja-JP" altLang="en-US" sz="1200" dirty="0" smtClean="0"/>
              <a:t>支援事業所が通所事業所から話を聞き取るための共通の様式を作成し、モニタリング時に活用</a:t>
            </a:r>
            <a:endParaRPr lang="en-US" altLang="ja-JP" sz="1200" dirty="0"/>
          </a:p>
          <a:p>
            <a:pPr marL="171450" indent="-171450">
              <a:buFont typeface="Wingdings" panose="05000000000000000000" pitchFamily="2" charset="2"/>
              <a:buChar char="u"/>
            </a:pPr>
            <a:r>
              <a:rPr lang="ja-JP" altLang="en-US" sz="1200" dirty="0" smtClean="0"/>
              <a:t>学校との連携を取りやすくするため専用の連絡票を作成</a:t>
            </a:r>
            <a:endParaRPr lang="en-US" altLang="ja-JP" sz="1200" dirty="0" smtClean="0"/>
          </a:p>
          <a:p>
            <a:pPr marL="171450" indent="-171450">
              <a:buFont typeface="Wingdings" panose="05000000000000000000" pitchFamily="2" charset="2"/>
              <a:buChar char="u"/>
            </a:pPr>
            <a:r>
              <a:rPr kumimoji="1" lang="ja-JP" altLang="en-US" sz="1200" dirty="0" smtClean="0"/>
              <a:t>相談支援事業所と情報の共有・連携</a:t>
            </a:r>
            <a:endParaRPr kumimoji="1" lang="en-US" altLang="ja-JP" sz="1200" dirty="0" smtClean="0"/>
          </a:p>
          <a:p>
            <a:pPr marL="171450" indent="-171450">
              <a:buFont typeface="Wingdings" panose="05000000000000000000" pitchFamily="2" charset="2"/>
              <a:buChar char="u"/>
            </a:pPr>
            <a:r>
              <a:rPr lang="ja-JP" altLang="en-US" sz="1200" dirty="0" smtClean="0"/>
              <a:t>困難ケースは事前に担当部局と相談支援事業所で打ち合わせしている</a:t>
            </a:r>
            <a:endParaRPr kumimoji="1" lang="ja-JP" altLang="en-US" sz="1200" dirty="0"/>
          </a:p>
        </p:txBody>
      </p:sp>
      <p:sp>
        <p:nvSpPr>
          <p:cNvPr id="16" name="テキスト ボックス 15"/>
          <p:cNvSpPr txBox="1"/>
          <p:nvPr/>
        </p:nvSpPr>
        <p:spPr>
          <a:xfrm>
            <a:off x="4844169" y="3412961"/>
            <a:ext cx="3168352" cy="261610"/>
          </a:xfrm>
          <a:prstGeom prst="rect">
            <a:avLst/>
          </a:prstGeom>
          <a:noFill/>
        </p:spPr>
        <p:txBody>
          <a:bodyPr wrap="square" rtlCol="0">
            <a:spAutoFit/>
          </a:bodyPr>
          <a:lstStyle/>
          <a:p>
            <a:r>
              <a:rPr kumimoji="1" lang="en-US" altLang="ja-JP" sz="1100" dirty="0" smtClean="0"/>
              <a:t>【</a:t>
            </a:r>
            <a:r>
              <a:rPr lang="ja-JP" altLang="en-US" sz="1100" dirty="0" err="1"/>
              <a:t>障がい</a:t>
            </a:r>
            <a:r>
              <a:rPr lang="ja-JP" altLang="en-US" sz="1100" dirty="0"/>
              <a:t>児</a:t>
            </a:r>
            <a:r>
              <a:rPr kumimoji="1" lang="ja-JP" altLang="en-US" sz="1100" dirty="0" smtClean="0"/>
              <a:t>相談支援達成率（</a:t>
            </a:r>
            <a:r>
              <a:rPr kumimoji="1" lang="en-US" altLang="ja-JP" sz="1100" dirty="0" smtClean="0"/>
              <a:t>H28.3</a:t>
            </a:r>
            <a:r>
              <a:rPr kumimoji="1" lang="ja-JP" altLang="en-US" sz="1100" dirty="0" smtClean="0"/>
              <a:t>月末）</a:t>
            </a:r>
            <a:r>
              <a:rPr kumimoji="1" lang="en-US" altLang="ja-JP" sz="1100" dirty="0" smtClean="0"/>
              <a:t>】</a:t>
            </a:r>
            <a:endParaRPr kumimoji="1" lang="ja-JP" altLang="en-US" sz="1100" dirty="0"/>
          </a:p>
        </p:txBody>
      </p:sp>
      <p:sp>
        <p:nvSpPr>
          <p:cNvPr id="6" name="テキスト ボックス 5"/>
          <p:cNvSpPr txBox="1"/>
          <p:nvPr/>
        </p:nvSpPr>
        <p:spPr>
          <a:xfrm>
            <a:off x="3632135" y="3459128"/>
            <a:ext cx="994589" cy="230832"/>
          </a:xfrm>
          <a:prstGeom prst="rect">
            <a:avLst/>
          </a:prstGeom>
          <a:noFill/>
          <a:ln>
            <a:noFill/>
          </a:ln>
        </p:spPr>
        <p:txBody>
          <a:bodyPr wrap="square" rtlCol="0">
            <a:spAutoFit/>
          </a:bodyPr>
          <a:lstStyle/>
          <a:p>
            <a:r>
              <a:rPr kumimoji="1" lang="ja-JP" altLang="en-US" sz="900" dirty="0" smtClean="0"/>
              <a:t>（実施市町村数）</a:t>
            </a:r>
            <a:endParaRPr kumimoji="1" lang="ja-JP" altLang="en-US" sz="900" dirty="0"/>
          </a:p>
        </p:txBody>
      </p:sp>
      <p:sp>
        <p:nvSpPr>
          <p:cNvPr id="17" name="テキスト ボックス 16"/>
          <p:cNvSpPr txBox="1"/>
          <p:nvPr/>
        </p:nvSpPr>
        <p:spPr>
          <a:xfrm>
            <a:off x="7632339" y="3428350"/>
            <a:ext cx="1080121" cy="230832"/>
          </a:xfrm>
          <a:prstGeom prst="rect">
            <a:avLst/>
          </a:prstGeom>
          <a:noFill/>
          <a:ln>
            <a:noFill/>
          </a:ln>
        </p:spPr>
        <p:txBody>
          <a:bodyPr wrap="square" rtlCol="0">
            <a:spAutoFit/>
          </a:bodyPr>
          <a:lstStyle/>
          <a:p>
            <a:r>
              <a:rPr kumimoji="1" lang="ja-JP" altLang="en-US" sz="900" dirty="0" smtClean="0"/>
              <a:t>（実施市町村数）</a:t>
            </a:r>
            <a:endParaRPr kumimoji="1" lang="ja-JP" altLang="en-US" sz="900" dirty="0"/>
          </a:p>
        </p:txBody>
      </p:sp>
      <p:sp>
        <p:nvSpPr>
          <p:cNvPr id="8" name="スライド番号プレースホルダー 7"/>
          <p:cNvSpPr>
            <a:spLocks noGrp="1"/>
          </p:cNvSpPr>
          <p:nvPr>
            <p:ph type="sldNum" sz="quarter" idx="12"/>
          </p:nvPr>
        </p:nvSpPr>
        <p:spPr/>
        <p:txBody>
          <a:bodyPr/>
          <a:lstStyle/>
          <a:p>
            <a:pPr>
              <a:defRPr/>
            </a:pPr>
            <a:fld id="{8B41D3C4-A2EC-4EFD-8937-68FC89820670}" type="slidenum">
              <a:rPr lang="ja-JP" altLang="en-US" smtClean="0"/>
              <a:pPr>
                <a:defRPr/>
              </a:pPr>
              <a:t>10</a:t>
            </a:fld>
            <a:endParaRPr lang="ja-JP" altLang="en-US"/>
          </a:p>
        </p:txBody>
      </p:sp>
    </p:spTree>
    <p:extLst>
      <p:ext uri="{BB962C8B-B14F-4D97-AF65-F5344CB8AC3E}">
        <p14:creationId xmlns:p14="http://schemas.microsoft.com/office/powerpoint/2010/main" val="2416470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625679285"/>
              </p:ext>
            </p:extLst>
          </p:nvPr>
        </p:nvGraphicFramePr>
        <p:xfrm>
          <a:off x="251520" y="1052736"/>
          <a:ext cx="8640960" cy="5253462"/>
        </p:xfrm>
        <a:graphic>
          <a:graphicData uri="http://schemas.openxmlformats.org/drawingml/2006/table">
            <a:tbl>
              <a:tblPr firstRow="1" bandRow="1">
                <a:tableStyleId>{FABFCF23-3B69-468F-B69F-88F6DE6A72F2}</a:tableStyleId>
              </a:tblPr>
              <a:tblGrid>
                <a:gridCol w="3456384"/>
                <a:gridCol w="5184576"/>
              </a:tblGrid>
              <a:tr h="313900">
                <a:tc>
                  <a:txBody>
                    <a:bodyPr/>
                    <a:lstStyle/>
                    <a:p>
                      <a:pPr algn="ctr"/>
                      <a:r>
                        <a:rPr kumimoji="1" lang="ja-JP" altLang="en-US" sz="1400" dirty="0" smtClean="0"/>
                        <a:t>課題</a:t>
                      </a:r>
                      <a:endParaRPr kumimoji="1" lang="ja-JP" altLang="en-US" sz="1400" dirty="0"/>
                    </a:p>
                  </a:txBody>
                  <a:tcPr>
                    <a:lnR w="12700" cap="flat" cmpd="sng" algn="ctr">
                      <a:solidFill>
                        <a:srgbClr val="0099FF"/>
                      </a:solidFill>
                      <a:prstDash val="solid"/>
                      <a:round/>
                      <a:headEnd type="none" w="med" len="med"/>
                      <a:tailEnd type="none" w="med" len="med"/>
                    </a:lnR>
                  </a:tcPr>
                </a:tc>
                <a:tc>
                  <a:txBody>
                    <a:bodyPr/>
                    <a:lstStyle/>
                    <a:p>
                      <a:pPr algn="ctr"/>
                      <a:r>
                        <a:rPr kumimoji="1" lang="ja-JP" altLang="en-US" sz="1400" dirty="0" smtClean="0"/>
                        <a:t>市町村における対応策</a:t>
                      </a:r>
                      <a:endParaRPr kumimoji="1" lang="ja-JP" altLang="en-US" sz="1400" dirty="0"/>
                    </a:p>
                  </a:txBody>
                  <a:tcPr>
                    <a:lnL w="12700" cap="flat" cmpd="sng" algn="ctr">
                      <a:solidFill>
                        <a:srgbClr val="0099FF"/>
                      </a:solidFill>
                      <a:prstDash val="solid"/>
                      <a:round/>
                      <a:headEnd type="none" w="med" len="med"/>
                      <a:tailEnd type="none" w="med" len="med"/>
                    </a:lnL>
                  </a:tcPr>
                </a:tc>
              </a:tr>
              <a:tr h="550196">
                <a:tc>
                  <a:txBody>
                    <a:bodyPr/>
                    <a:lstStyle/>
                    <a:p>
                      <a:r>
                        <a:rPr kumimoji="1" lang="ja-JP" altLang="en-US" sz="1200" dirty="0" smtClean="0"/>
                        <a:t>相談支援事業所・相談支援専門員の量の不足（</a:t>
                      </a:r>
                      <a:r>
                        <a:rPr kumimoji="1" lang="en-US" altLang="ja-JP" sz="1200" dirty="0" smtClean="0"/>
                        <a:t>14</a:t>
                      </a:r>
                      <a:r>
                        <a:rPr kumimoji="1" lang="ja-JP" altLang="en-US" sz="1200" dirty="0" smtClean="0"/>
                        <a:t>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新規開設の働きかけ</a:t>
                      </a:r>
                      <a:endParaRPr kumimoji="1" lang="en-US" altLang="ja-JP" sz="1200" dirty="0" smtClean="0"/>
                    </a:p>
                    <a:p>
                      <a:r>
                        <a:rPr kumimoji="1" lang="ja-JP" altLang="en-US" sz="1200" dirty="0" smtClean="0"/>
                        <a:t>相談支援従事者研修の周知</a:t>
                      </a:r>
                      <a:endParaRPr kumimoji="1" lang="en-US" altLang="ja-JP" sz="1200" dirty="0" smtClean="0"/>
                    </a:p>
                  </a:txBody>
                  <a:tcPr>
                    <a:lnL w="12700" cap="flat" cmpd="sng" algn="ctr">
                      <a:solidFill>
                        <a:srgbClr val="0099FF"/>
                      </a:solidFill>
                      <a:prstDash val="solid"/>
                      <a:round/>
                      <a:headEnd type="none" w="med" len="med"/>
                      <a:tailEnd type="none" w="med" len="med"/>
                    </a:lnL>
                  </a:tcPr>
                </a:tc>
              </a:tr>
              <a:tr h="864096">
                <a:tc>
                  <a:txBody>
                    <a:bodyPr/>
                    <a:lstStyle/>
                    <a:p>
                      <a:r>
                        <a:rPr kumimoji="1" lang="ja-JP" altLang="en-US" sz="1200" dirty="0" smtClean="0"/>
                        <a:t>相談支援の質の向上・スキルアップ</a:t>
                      </a:r>
                      <a:endParaRPr kumimoji="1" lang="en-US" altLang="ja-JP" sz="1200" dirty="0" smtClean="0"/>
                    </a:p>
                    <a:p>
                      <a:r>
                        <a:rPr kumimoji="1" lang="ja-JP" altLang="en-US" sz="1200" dirty="0" smtClean="0"/>
                        <a:t>計画相談の質の向上</a:t>
                      </a:r>
                      <a:endParaRPr kumimoji="1" lang="en-US" altLang="ja-JP" sz="1200" dirty="0" smtClean="0"/>
                    </a:p>
                    <a:p>
                      <a:r>
                        <a:rPr kumimoji="1" lang="ja-JP" altLang="en-US" sz="1200" dirty="0" smtClean="0"/>
                        <a:t>（９市町村）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相談支援専門員研修を実施</a:t>
                      </a:r>
                      <a:endParaRPr kumimoji="1" lang="en-US" altLang="ja-JP" sz="1200" dirty="0" smtClean="0"/>
                    </a:p>
                    <a:p>
                      <a:r>
                        <a:rPr kumimoji="1" lang="ja-JP" altLang="en-US" sz="1200" dirty="0" smtClean="0"/>
                        <a:t>新任相談員向け勉強会</a:t>
                      </a:r>
                      <a:endParaRPr kumimoji="1" lang="en-US" altLang="ja-JP" sz="1200" dirty="0" smtClean="0"/>
                    </a:p>
                    <a:p>
                      <a:r>
                        <a:rPr kumimoji="1" lang="ja-JP" altLang="en-US" sz="1200" dirty="0" smtClean="0"/>
                        <a:t>新規事業所向け研修を実施</a:t>
                      </a:r>
                      <a:endParaRPr kumimoji="1" lang="en-US" altLang="ja-JP" sz="1200" dirty="0" smtClean="0"/>
                    </a:p>
                    <a:p>
                      <a:r>
                        <a:rPr kumimoji="1" lang="ja-JP" altLang="en-US" sz="1200" dirty="0" smtClean="0"/>
                        <a:t>自立支援協議会の相談支援部会を設置し、事例検討や勉強会を実施</a:t>
                      </a:r>
                      <a:endParaRPr kumimoji="1" lang="en-US" altLang="ja-JP" sz="1200" dirty="0" smtClean="0"/>
                    </a:p>
                    <a:p>
                      <a:endParaRPr kumimoji="1" lang="en-US" altLang="ja-JP" sz="1200" dirty="0" smtClean="0"/>
                    </a:p>
                  </a:txBody>
                  <a:tcPr anchor="ctr">
                    <a:lnL w="12700" cap="flat" cmpd="sng" algn="ctr">
                      <a:solidFill>
                        <a:srgbClr val="0099FF"/>
                      </a:solidFill>
                      <a:prstDash val="solid"/>
                      <a:round/>
                      <a:headEnd type="none" w="med" len="med"/>
                      <a:tailEnd type="none" w="med" len="med"/>
                    </a:lnL>
                  </a:tcPr>
                </a:tc>
              </a:tr>
              <a:tr h="578336">
                <a:tc>
                  <a:txBody>
                    <a:bodyPr/>
                    <a:lstStyle/>
                    <a:p>
                      <a:r>
                        <a:rPr kumimoji="1" lang="ja-JP" altLang="en-US" sz="1200" dirty="0" smtClean="0"/>
                        <a:t>計画相談支援、</a:t>
                      </a:r>
                      <a:r>
                        <a:rPr kumimoji="1" lang="ja-JP" altLang="en-US" sz="1200" dirty="0" err="1" smtClean="0"/>
                        <a:t>障がい</a:t>
                      </a:r>
                      <a:r>
                        <a:rPr kumimoji="1" lang="ja-JP" altLang="en-US" sz="1200" dirty="0" smtClean="0"/>
                        <a:t>児相談支援を主業務として運営可能となるような報酬が必要</a:t>
                      </a:r>
                      <a:endParaRPr kumimoji="1" lang="en-US" altLang="ja-JP" sz="1200" dirty="0" smtClean="0"/>
                    </a:p>
                    <a:p>
                      <a:r>
                        <a:rPr kumimoji="1" lang="ja-JP" altLang="en-US" sz="1200" dirty="0" smtClean="0"/>
                        <a:t>（３市町村）</a:t>
                      </a:r>
                      <a:endParaRPr kumimoji="1" lang="en-US" altLang="ja-JP" sz="1200" dirty="0" smtClean="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国に対して制度改善を要望</a:t>
                      </a:r>
                      <a:endParaRPr kumimoji="1" lang="en-US" altLang="ja-JP" sz="1200" dirty="0" smtClean="0"/>
                    </a:p>
                    <a:p>
                      <a:r>
                        <a:rPr kumimoji="1" lang="ja-JP" altLang="en-US" sz="1200" dirty="0" smtClean="0"/>
                        <a:t>計画相談を事業として成立させるための補助金の検討</a:t>
                      </a:r>
                      <a:endParaRPr kumimoji="1" lang="ja-JP" altLang="en-US" sz="1200" dirty="0"/>
                    </a:p>
                  </a:txBody>
                  <a:tcPr>
                    <a:lnL w="12700" cap="flat" cmpd="sng" algn="ctr">
                      <a:solidFill>
                        <a:srgbClr val="0099FF"/>
                      </a:solidFill>
                      <a:prstDash val="solid"/>
                      <a:round/>
                      <a:headEnd type="none" w="med" len="med"/>
                      <a:tailEnd type="none" w="med" len="med"/>
                    </a:lnL>
                  </a:tcPr>
                </a:tc>
              </a:tr>
              <a:tr h="457323">
                <a:tc>
                  <a:txBody>
                    <a:bodyPr/>
                    <a:lstStyle/>
                    <a:p>
                      <a:r>
                        <a:rPr kumimoji="1" lang="ja-JP" altLang="en-US" sz="1200" dirty="0" smtClean="0"/>
                        <a:t>基幹相談支援、委託相談支援、特定相談支援の役割分担</a:t>
                      </a:r>
                      <a:endParaRPr kumimoji="1" lang="en-US" altLang="ja-JP" sz="1200" dirty="0" smtClean="0"/>
                    </a:p>
                    <a:p>
                      <a:r>
                        <a:rPr kumimoji="1" lang="ja-JP" altLang="en-US" sz="1200" dirty="0" smtClean="0"/>
                        <a:t>（５市町村）</a:t>
                      </a:r>
                      <a:endParaRPr kumimoji="1" lang="ja-JP" altLang="en-US" sz="1200" dirty="0"/>
                    </a:p>
                  </a:txBody>
                  <a:tcPr>
                    <a:lnR w="12700" cap="flat" cmpd="sng" algn="ctr">
                      <a:solidFill>
                        <a:srgbClr val="0099FF"/>
                      </a:solidFill>
                      <a:prstDash val="solid"/>
                      <a:round/>
                      <a:headEnd type="none" w="med" len="med"/>
                      <a:tailEnd type="none" w="med" len="med"/>
                    </a:lnR>
                  </a:tcPr>
                </a:tc>
                <a:tc>
                  <a:txBody>
                    <a:bodyPr/>
                    <a:lstStyle/>
                    <a:p>
                      <a:r>
                        <a:rPr kumimoji="1" lang="ja-JP" altLang="en-US" sz="1200" dirty="0" smtClean="0"/>
                        <a:t>自立支援協議会で検討</a:t>
                      </a:r>
                      <a:endParaRPr kumimoji="1" lang="en-US" altLang="ja-JP" sz="1200" dirty="0" smtClean="0"/>
                    </a:p>
                    <a:p>
                      <a:r>
                        <a:rPr kumimoji="1" lang="ja-JP" altLang="en-US" sz="1200" dirty="0" smtClean="0"/>
                        <a:t>各相談支援事業所と調整し役割分担を検討</a:t>
                      </a:r>
                      <a:endParaRPr kumimoji="1" lang="en-US" altLang="ja-JP" sz="1200" dirty="0" smtClean="0"/>
                    </a:p>
                    <a:p>
                      <a:r>
                        <a:rPr kumimoji="1" lang="ja-JP" altLang="en-US" sz="1200" dirty="0" smtClean="0"/>
                        <a:t>各相談支援事業所が集まる専門部会・連絡会を設置</a:t>
                      </a:r>
                      <a:endParaRPr kumimoji="1" lang="en-US" altLang="ja-JP" sz="1200" dirty="0" smtClean="0"/>
                    </a:p>
                    <a:p>
                      <a:endParaRPr kumimoji="1" lang="ja-JP" altLang="en-US" sz="1200" dirty="0"/>
                    </a:p>
                  </a:txBody>
                  <a:tcPr anchor="ctr">
                    <a:lnL w="12700" cap="flat" cmpd="sng" algn="ctr">
                      <a:solidFill>
                        <a:srgbClr val="0099FF"/>
                      </a:solidFill>
                      <a:prstDash val="solid"/>
                      <a:round/>
                      <a:headEnd type="none" w="med" len="med"/>
                      <a:tailEnd type="none" w="med" len="med"/>
                    </a:lnL>
                  </a:tcPr>
                </a:tc>
              </a:tr>
              <a:tr h="457323">
                <a:tc>
                  <a:txBody>
                    <a:bodyPr/>
                    <a:lstStyle/>
                    <a:p>
                      <a:r>
                        <a:rPr kumimoji="1" lang="ja-JP" altLang="en-US" sz="1200" dirty="0" smtClean="0"/>
                        <a:t>基幹相談支援センターの設置</a:t>
                      </a:r>
                      <a:endParaRPr kumimoji="1" lang="en-US" altLang="ja-JP" sz="1200" dirty="0" smtClean="0"/>
                    </a:p>
                    <a:p>
                      <a:r>
                        <a:rPr kumimoji="1" lang="ja-JP" altLang="en-US" sz="1200" dirty="0" smtClean="0"/>
                        <a:t>（１市町村）</a:t>
                      </a:r>
                      <a:endParaRPr kumimoji="1" lang="ja-JP" altLang="en-US" sz="1200" dirty="0"/>
                    </a:p>
                  </a:txBody>
                  <a:tcPr anchor="ctr">
                    <a:lnR w="12700" cap="flat" cmpd="sng" algn="ctr">
                      <a:solidFill>
                        <a:srgbClr val="0099FF"/>
                      </a:solidFill>
                      <a:prstDash val="solid"/>
                      <a:round/>
                      <a:headEnd type="none" w="med" len="med"/>
                      <a:tailEnd type="none" w="med" len="med"/>
                    </a:lnR>
                  </a:tcPr>
                </a:tc>
                <a:tc>
                  <a:txBody>
                    <a:bodyPr/>
                    <a:lstStyle/>
                    <a:p>
                      <a:r>
                        <a:rPr kumimoji="1" lang="ja-JP" altLang="en-US" sz="1200" dirty="0" smtClean="0"/>
                        <a:t>人材確保</a:t>
                      </a:r>
                      <a:endParaRPr kumimoji="1" lang="en-US" altLang="ja-JP" sz="1200" dirty="0" smtClean="0"/>
                    </a:p>
                  </a:txBody>
                  <a:tcPr anchor="ctr">
                    <a:lnL w="12700" cap="flat" cmpd="sng" algn="ctr">
                      <a:solidFill>
                        <a:srgbClr val="0099FF"/>
                      </a:solidFill>
                      <a:prstDash val="solid"/>
                      <a:round/>
                      <a:headEnd type="none" w="med" len="med"/>
                      <a:tailEnd type="none" w="med" len="med"/>
                    </a:lnL>
                  </a:tcPr>
                </a:tc>
              </a:tr>
              <a:tr h="457323">
                <a:tc>
                  <a:txBody>
                    <a:bodyPr/>
                    <a:lstStyle/>
                    <a:p>
                      <a:r>
                        <a:rPr kumimoji="1" lang="ja-JP" altLang="en-US" sz="1200" dirty="0" smtClean="0"/>
                        <a:t>受け皿となる利用可能な社会資源の拡充</a:t>
                      </a:r>
                      <a:endParaRPr kumimoji="1" lang="en-US" altLang="ja-JP" sz="1200" dirty="0" smtClean="0"/>
                    </a:p>
                    <a:p>
                      <a:r>
                        <a:rPr kumimoji="1" lang="ja-JP" altLang="en-US" sz="1200" dirty="0" smtClean="0"/>
                        <a:t>（１市町村）</a:t>
                      </a:r>
                      <a:endParaRPr kumimoji="1" lang="ja-JP" altLang="en-US" sz="1200" dirty="0"/>
                    </a:p>
                  </a:txBody>
                  <a:tcPr anchor="ctr">
                    <a:lnR w="12700" cap="flat" cmpd="sng" algn="ctr">
                      <a:solidFill>
                        <a:srgbClr val="0099FF"/>
                      </a:solidFill>
                      <a:prstDash val="solid"/>
                      <a:round/>
                      <a:headEnd type="none" w="med" len="med"/>
                      <a:tailEnd type="none" w="med" len="med"/>
                    </a:lnR>
                  </a:tcPr>
                </a:tc>
                <a:tc>
                  <a:txBody>
                    <a:bodyPr/>
                    <a:lstStyle/>
                    <a:p>
                      <a:r>
                        <a:rPr kumimoji="1" lang="ja-JP" altLang="en-US" sz="1200" dirty="0" smtClean="0"/>
                        <a:t>自立支援協議会などを通じた地域資源開発・改善の取組み</a:t>
                      </a:r>
                      <a:endParaRPr kumimoji="1" lang="en-US" altLang="ja-JP" sz="1200" dirty="0" smtClean="0"/>
                    </a:p>
                  </a:txBody>
                  <a:tcPr anchor="ctr">
                    <a:lnL w="12700" cap="flat" cmpd="sng" algn="ctr">
                      <a:solidFill>
                        <a:srgbClr val="0099FF"/>
                      </a:solidFill>
                      <a:prstDash val="solid"/>
                      <a:round/>
                      <a:headEnd type="none" w="med" len="med"/>
                      <a:tailEnd type="none" w="med" len="med"/>
                    </a:lnL>
                  </a:tcPr>
                </a:tc>
              </a:tr>
              <a:tr h="457323">
                <a:tc>
                  <a:txBody>
                    <a:bodyPr/>
                    <a:lstStyle/>
                    <a:p>
                      <a:r>
                        <a:rPr kumimoji="1" lang="ja-JP" altLang="en-US" sz="1200" dirty="0" err="1" smtClean="0"/>
                        <a:t>障がい</a:t>
                      </a:r>
                      <a:r>
                        <a:rPr kumimoji="1" lang="ja-JP" altLang="en-US" sz="1200" dirty="0" smtClean="0"/>
                        <a:t>児相談支援計画作成の進捗</a:t>
                      </a:r>
                      <a:endParaRPr kumimoji="1" lang="en-US" altLang="ja-JP" sz="1200" dirty="0" smtClean="0"/>
                    </a:p>
                    <a:p>
                      <a:r>
                        <a:rPr kumimoji="1" lang="ja-JP" altLang="en-US" sz="1200" dirty="0" err="1" smtClean="0"/>
                        <a:t>障がい</a:t>
                      </a:r>
                      <a:r>
                        <a:rPr kumimoji="1" lang="ja-JP" altLang="en-US" sz="1200" dirty="0" smtClean="0"/>
                        <a:t>児はセルフプランを希望する利用者が多い。</a:t>
                      </a:r>
                      <a:endParaRPr kumimoji="1" lang="en-US" altLang="ja-JP" sz="1200" dirty="0" smtClean="0"/>
                    </a:p>
                    <a:p>
                      <a:r>
                        <a:rPr kumimoji="1" lang="ja-JP" altLang="en-US" sz="1200" dirty="0" err="1" smtClean="0"/>
                        <a:t>障がい</a:t>
                      </a:r>
                      <a:r>
                        <a:rPr kumimoji="1" lang="ja-JP" altLang="en-US" sz="1200" dirty="0" smtClean="0"/>
                        <a:t>児支援について経験が少ない事業所、相談支援専門員が多く、障がい児相談支援が進んでいない。（３市町村）</a:t>
                      </a:r>
                      <a:endParaRPr kumimoji="1" lang="en-US" altLang="ja-JP" sz="1200" dirty="0" smtClean="0"/>
                    </a:p>
                  </a:txBody>
                  <a:tcPr anchor="ctr">
                    <a:lnR w="12700" cap="flat" cmpd="sng" algn="ctr">
                      <a:solidFill>
                        <a:srgbClr val="0099FF"/>
                      </a:solidFill>
                      <a:prstDash val="solid"/>
                      <a:round/>
                      <a:headEnd type="none" w="med" len="med"/>
                      <a:tailEnd type="none" w="med" len="med"/>
                    </a:lnR>
                  </a:tcPr>
                </a:tc>
                <a:tc>
                  <a:txBody>
                    <a:bodyPr/>
                    <a:lstStyle/>
                    <a:p>
                      <a:r>
                        <a:rPr kumimoji="1" lang="ja-JP" altLang="en-US" sz="1200" dirty="0" smtClean="0"/>
                        <a:t>計画相談支援の必要性について周知を図る</a:t>
                      </a:r>
                      <a:endParaRPr kumimoji="1" lang="en-US" altLang="ja-JP" sz="1200" dirty="0" smtClean="0"/>
                    </a:p>
                    <a:p>
                      <a:r>
                        <a:rPr kumimoji="1" lang="ja-JP" altLang="en-US" sz="1200" dirty="0" smtClean="0"/>
                        <a:t>初回アセスメント時に市町村職員が同席し、アセスメントがスムーズにできるようにしている</a:t>
                      </a:r>
                      <a:endParaRPr kumimoji="1" lang="en-US" altLang="ja-JP" sz="1200" dirty="0" smtClean="0"/>
                    </a:p>
                    <a:p>
                      <a:endParaRPr kumimoji="1" lang="en-US" altLang="ja-JP" sz="1200" dirty="0" smtClean="0"/>
                    </a:p>
                    <a:p>
                      <a:endParaRPr kumimoji="1" lang="en-US" altLang="ja-JP" sz="1200" dirty="0" smtClean="0"/>
                    </a:p>
                  </a:txBody>
                  <a:tcPr anchor="ctr">
                    <a:lnL w="12700" cap="flat" cmpd="sng" algn="ctr">
                      <a:solidFill>
                        <a:srgbClr val="0099FF"/>
                      </a:solidFill>
                      <a:prstDash val="solid"/>
                      <a:round/>
                      <a:headEnd type="none" w="med" len="med"/>
                      <a:tailEnd type="none" w="med" len="med"/>
                    </a:lnL>
                  </a:tcPr>
                </a:tc>
              </a:tr>
            </a:tbl>
          </a:graphicData>
        </a:graphic>
      </p:graphicFrame>
      <p:sp>
        <p:nvSpPr>
          <p:cNvPr id="4" name="タイトル 1"/>
          <p:cNvSpPr>
            <a:spLocks noGrp="1"/>
          </p:cNvSpPr>
          <p:nvPr>
            <p:ph type="title"/>
          </p:nvPr>
        </p:nvSpPr>
        <p:spPr>
          <a:xfrm>
            <a:off x="457200" y="332656"/>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a:lstStyle/>
          <a:p>
            <a:r>
              <a:rPr kumimoji="1" lang="ja-JP" altLang="en-US" sz="2400" dirty="0" smtClean="0"/>
              <a:t>計画相談支援を実施するにあたっての課題と対応策</a:t>
            </a:r>
            <a:endParaRPr kumimoji="1" lang="ja-JP" altLang="en-US" sz="2400" dirty="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11</a:t>
            </a:fld>
            <a:endParaRPr lang="ja-JP" altLang="en-US"/>
          </a:p>
        </p:txBody>
      </p:sp>
    </p:spTree>
    <p:extLst>
      <p:ext uri="{BB962C8B-B14F-4D97-AF65-F5344CB8AC3E}">
        <p14:creationId xmlns:p14="http://schemas.microsoft.com/office/powerpoint/2010/main" val="1502146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noGrp="1"/>
          </p:cNvSpPr>
          <p:nvPr>
            <p:ph type="title"/>
          </p:nvPr>
        </p:nvSpPr>
        <p:spPr>
          <a:xfrm>
            <a:off x="457200" y="188913"/>
            <a:ext cx="8229600" cy="633412"/>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ja-JP" altLang="en-US" sz="3200" dirty="0" smtClean="0">
                <a:solidFill>
                  <a:schemeClr val="tx1"/>
                </a:solidFill>
                <a:latin typeface="HGSｺﾞｼｯｸE" panose="020B0900000000000000" pitchFamily="50" charset="-128"/>
                <a:ea typeface="HGSｺﾞｼｯｸE" panose="020B0900000000000000" pitchFamily="50" charset="-128"/>
              </a:rPr>
              <a:t>地域相談支援</a:t>
            </a:r>
          </a:p>
        </p:txBody>
      </p:sp>
      <p:sp>
        <p:nvSpPr>
          <p:cNvPr id="6" name="タイトル 1"/>
          <p:cNvSpPr txBox="1">
            <a:spLocks/>
          </p:cNvSpPr>
          <p:nvPr/>
        </p:nvSpPr>
        <p:spPr bwMode="auto">
          <a:xfrm>
            <a:off x="457200" y="2075384"/>
            <a:ext cx="5338763" cy="417512"/>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2000" dirty="0" smtClean="0"/>
              <a:t>地域移行支援の利用者数（</a:t>
            </a:r>
            <a:r>
              <a:rPr lang="en-US" altLang="ja-JP" sz="2000" dirty="0" smtClean="0"/>
              <a:t>H27.4.1</a:t>
            </a:r>
            <a:r>
              <a:rPr lang="ja-JP" altLang="en-US" sz="2000" dirty="0" smtClean="0"/>
              <a:t>～</a:t>
            </a:r>
            <a:r>
              <a:rPr lang="en-US" altLang="ja-JP" sz="2000" dirty="0" smtClean="0"/>
              <a:t>H28.3.31</a:t>
            </a:r>
            <a:r>
              <a:rPr lang="ja-JP" altLang="en-US" sz="2000" dirty="0" smtClean="0"/>
              <a:t>）</a:t>
            </a:r>
          </a:p>
        </p:txBody>
      </p:sp>
      <p:graphicFrame>
        <p:nvGraphicFramePr>
          <p:cNvPr id="7" name="表 6"/>
          <p:cNvGraphicFramePr>
            <a:graphicFrameLocks noGrp="1"/>
          </p:cNvGraphicFramePr>
          <p:nvPr>
            <p:extLst>
              <p:ext uri="{D42A27DB-BD31-4B8C-83A1-F6EECF244321}">
                <p14:modId xmlns:p14="http://schemas.microsoft.com/office/powerpoint/2010/main" val="3550993308"/>
              </p:ext>
            </p:extLst>
          </p:nvPr>
        </p:nvGraphicFramePr>
        <p:xfrm>
          <a:off x="498475" y="2708920"/>
          <a:ext cx="8147049" cy="2096542"/>
        </p:xfrm>
        <a:graphic>
          <a:graphicData uri="http://schemas.openxmlformats.org/drawingml/2006/table">
            <a:tbl>
              <a:tblPr firstRow="1" bandRow="1">
                <a:tableStyleId>{5940675A-B579-460E-94D1-54222C63F5DA}</a:tableStyleId>
              </a:tblPr>
              <a:tblGrid>
                <a:gridCol w="1625253"/>
                <a:gridCol w="1393842"/>
                <a:gridCol w="1393842"/>
                <a:gridCol w="1393842"/>
                <a:gridCol w="1393842"/>
                <a:gridCol w="946428"/>
              </a:tblGrid>
              <a:tr h="370434">
                <a:tc>
                  <a:txBody>
                    <a:bodyPr/>
                    <a:lstStyle/>
                    <a:p>
                      <a:pPr algn="ctr"/>
                      <a:endParaRPr kumimoji="1" lang="ja-JP" altLang="en-US" sz="1400" dirty="0"/>
                    </a:p>
                  </a:txBody>
                  <a:tcPr marL="91438" marR="91438" marT="45670" marB="45670" anchor="ctr">
                    <a:solidFill>
                      <a:schemeClr val="accent5">
                        <a:lumMod val="20000"/>
                        <a:lumOff val="80000"/>
                      </a:schemeClr>
                    </a:solidFill>
                  </a:tcPr>
                </a:tc>
                <a:tc>
                  <a:txBody>
                    <a:bodyPr/>
                    <a:lstStyle/>
                    <a:p>
                      <a:pPr algn="ctr"/>
                      <a:r>
                        <a:rPr kumimoji="1" lang="ja-JP" altLang="en-US" sz="1400" dirty="0" err="1" smtClean="0"/>
                        <a:t>身体障がい</a:t>
                      </a:r>
                      <a:r>
                        <a:rPr kumimoji="1" lang="ja-JP" altLang="en-US" sz="1400" dirty="0" smtClean="0"/>
                        <a:t>者</a:t>
                      </a:r>
                      <a:endParaRPr kumimoji="1" lang="ja-JP" altLang="en-US" sz="1400" dirty="0"/>
                    </a:p>
                  </a:txBody>
                  <a:tcPr marL="91438" marR="91438" marT="45670" marB="45670" anchor="ctr">
                    <a:solidFill>
                      <a:schemeClr val="accent5">
                        <a:lumMod val="20000"/>
                        <a:lumOff val="80000"/>
                      </a:schemeClr>
                    </a:solidFill>
                  </a:tcPr>
                </a:tc>
                <a:tc>
                  <a:txBody>
                    <a:bodyPr/>
                    <a:lstStyle/>
                    <a:p>
                      <a:pPr algn="ctr"/>
                      <a:r>
                        <a:rPr kumimoji="1" lang="ja-JP" altLang="en-US" sz="1400" dirty="0" smtClean="0"/>
                        <a:t>知的</a:t>
                      </a:r>
                      <a:r>
                        <a:rPr kumimoji="1" lang="ja-JP" altLang="en-US" sz="1400" dirty="0" err="1" smtClean="0"/>
                        <a:t>障がい</a:t>
                      </a:r>
                      <a:r>
                        <a:rPr kumimoji="1" lang="ja-JP" altLang="en-US" sz="1400" dirty="0" smtClean="0"/>
                        <a:t>者</a:t>
                      </a:r>
                      <a:endParaRPr kumimoji="1" lang="ja-JP" altLang="en-US" sz="1400" dirty="0"/>
                    </a:p>
                  </a:txBody>
                  <a:tcPr marL="91438" marR="91438" marT="45670" marB="45670" anchor="ctr">
                    <a:solidFill>
                      <a:schemeClr val="accent5">
                        <a:lumMod val="20000"/>
                        <a:lumOff val="80000"/>
                      </a:schemeClr>
                    </a:solidFill>
                  </a:tcPr>
                </a:tc>
                <a:tc>
                  <a:txBody>
                    <a:bodyPr/>
                    <a:lstStyle/>
                    <a:p>
                      <a:pPr algn="ctr"/>
                      <a:r>
                        <a:rPr kumimoji="1" lang="ja-JP" altLang="en-US" sz="1400" dirty="0" err="1" smtClean="0"/>
                        <a:t>精神障がい</a:t>
                      </a:r>
                      <a:r>
                        <a:rPr kumimoji="1" lang="ja-JP" altLang="en-US" sz="1400" dirty="0" smtClean="0"/>
                        <a:t>者</a:t>
                      </a:r>
                      <a:endParaRPr kumimoji="1" lang="ja-JP" altLang="en-US" sz="1400" dirty="0"/>
                    </a:p>
                  </a:txBody>
                  <a:tcPr marL="91438" marR="91438" marT="45670" marB="45670" anchor="ctr">
                    <a:solidFill>
                      <a:schemeClr val="accent5">
                        <a:lumMod val="20000"/>
                        <a:lumOff val="80000"/>
                      </a:schemeClr>
                    </a:solidFill>
                  </a:tcPr>
                </a:tc>
                <a:tc>
                  <a:txBody>
                    <a:bodyPr/>
                    <a:lstStyle/>
                    <a:p>
                      <a:pPr algn="ctr"/>
                      <a:r>
                        <a:rPr kumimoji="1" lang="ja-JP" altLang="en-US" sz="1400" dirty="0" smtClean="0"/>
                        <a:t>難病</a:t>
                      </a:r>
                      <a:endParaRPr kumimoji="1" lang="ja-JP" altLang="en-US" sz="1400" dirty="0"/>
                    </a:p>
                  </a:txBody>
                  <a:tcPr marL="91438" marR="91438" marT="45670" marB="45670"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合計</a:t>
                      </a:r>
                      <a:endParaRPr kumimoji="1" lang="ja-JP" altLang="en-US" sz="1400" dirty="0"/>
                    </a:p>
                  </a:txBody>
                  <a:tcPr marL="91438" marR="91438" marT="45670" marB="45670"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431527">
                <a:tc>
                  <a:txBody>
                    <a:bodyPr/>
                    <a:lstStyle/>
                    <a:p>
                      <a:pPr algn="ctr"/>
                      <a:r>
                        <a:rPr kumimoji="1" lang="ja-JP" altLang="en-US" sz="1400" dirty="0" err="1" smtClean="0"/>
                        <a:t>障がい</a:t>
                      </a:r>
                      <a:r>
                        <a:rPr kumimoji="1" lang="ja-JP" altLang="en-US" sz="1400" dirty="0" smtClean="0"/>
                        <a:t>者支援施設</a:t>
                      </a:r>
                      <a:endParaRPr kumimoji="1" lang="ja-JP" altLang="en-US" sz="1400" dirty="0"/>
                    </a:p>
                  </a:txBody>
                  <a:tcPr marL="91438" marR="91438" marT="45670" marB="45670" anchor="ctr"/>
                </a:tc>
                <a:tc>
                  <a:txBody>
                    <a:bodyPr/>
                    <a:lstStyle/>
                    <a:p>
                      <a:pPr algn="r"/>
                      <a:r>
                        <a:rPr kumimoji="1" lang="en-US" altLang="ja-JP" sz="1800" dirty="0" smtClean="0"/>
                        <a:t>10</a:t>
                      </a:r>
                      <a:endParaRPr kumimoji="1" lang="ja-JP" altLang="en-US" sz="1800" dirty="0"/>
                    </a:p>
                  </a:txBody>
                  <a:tcPr marL="91438" marR="91438" marT="45670" marB="45670" anchor="ctr"/>
                </a:tc>
                <a:tc>
                  <a:txBody>
                    <a:bodyPr/>
                    <a:lstStyle/>
                    <a:p>
                      <a:pPr algn="r"/>
                      <a:r>
                        <a:rPr kumimoji="1" lang="en-US" altLang="ja-JP" sz="1800" dirty="0" smtClean="0"/>
                        <a:t>13</a:t>
                      </a:r>
                      <a:endParaRPr kumimoji="1" lang="ja-JP" altLang="en-US" sz="1800" dirty="0"/>
                    </a:p>
                  </a:txBody>
                  <a:tcPr marL="91438" marR="91438" marT="45670" marB="45670" anchor="ctr"/>
                </a:tc>
                <a:tc>
                  <a:txBody>
                    <a:bodyPr/>
                    <a:lstStyle/>
                    <a:p>
                      <a:pPr algn="r"/>
                      <a:r>
                        <a:rPr kumimoji="1" lang="en-US" altLang="ja-JP" sz="1800" dirty="0" smtClean="0"/>
                        <a:t>1</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lnR w="12700" cap="flat" cmpd="sng" algn="ctr">
                      <a:solidFill>
                        <a:schemeClr val="tx1"/>
                      </a:solidFill>
                      <a:prstDash val="solid"/>
                      <a:round/>
                      <a:headEnd type="none" w="med" len="med"/>
                      <a:tailEnd type="none" w="med" len="med"/>
                    </a:lnR>
                  </a:tcPr>
                </a:tc>
                <a:tc>
                  <a:txBody>
                    <a:bodyPr/>
                    <a:lstStyle/>
                    <a:p>
                      <a:pPr algn="r"/>
                      <a:r>
                        <a:rPr kumimoji="1" lang="en-US" altLang="ja-JP" sz="1800" dirty="0" smtClean="0"/>
                        <a:t>24</a:t>
                      </a:r>
                      <a:endParaRPr kumimoji="1" lang="ja-JP" altLang="en-US" sz="1800" dirty="0"/>
                    </a:p>
                  </a:txBody>
                  <a:tcPr marL="91438" marR="91438" marT="45670" marB="45670" anchor="ctr">
                    <a:lnL w="12700" cap="flat" cmpd="sng" algn="ctr">
                      <a:solidFill>
                        <a:schemeClr val="tx1"/>
                      </a:solidFill>
                      <a:prstDash val="solid"/>
                      <a:round/>
                      <a:headEnd type="none" w="med" len="med"/>
                      <a:tailEnd type="none" w="med" len="med"/>
                    </a:lnL>
                  </a:tcPr>
                </a:tc>
              </a:tr>
              <a:tr h="431527">
                <a:tc>
                  <a:txBody>
                    <a:bodyPr/>
                    <a:lstStyle/>
                    <a:p>
                      <a:pPr algn="ctr"/>
                      <a:r>
                        <a:rPr kumimoji="1" lang="ja-JP" altLang="en-US" sz="1400" dirty="0" smtClean="0"/>
                        <a:t>精神科病院</a:t>
                      </a:r>
                      <a:endParaRPr kumimoji="1" lang="ja-JP" altLang="en-US" sz="1400" dirty="0"/>
                    </a:p>
                  </a:txBody>
                  <a:tcPr marL="91438" marR="91438" marT="45670" marB="45670" anchor="ctr"/>
                </a:tc>
                <a:tc>
                  <a:txBody>
                    <a:bodyPr/>
                    <a:lstStyle/>
                    <a:p>
                      <a:pPr algn="r"/>
                      <a:r>
                        <a:rPr kumimoji="1" lang="en-US" altLang="ja-JP" sz="1800" dirty="0" smtClean="0"/>
                        <a:t>4</a:t>
                      </a:r>
                      <a:endParaRPr kumimoji="1" lang="ja-JP" altLang="en-US" sz="1800" dirty="0"/>
                    </a:p>
                  </a:txBody>
                  <a:tcPr marL="91438" marR="91438" marT="45670" marB="45670" anchor="ctr"/>
                </a:tc>
                <a:tc>
                  <a:txBody>
                    <a:bodyPr/>
                    <a:lstStyle/>
                    <a:p>
                      <a:pPr algn="r"/>
                      <a:r>
                        <a:rPr kumimoji="1" lang="en-US" altLang="ja-JP" sz="1800" dirty="0" smtClean="0"/>
                        <a:t>6</a:t>
                      </a:r>
                      <a:endParaRPr kumimoji="1" lang="ja-JP" altLang="en-US" sz="1800" dirty="0"/>
                    </a:p>
                  </a:txBody>
                  <a:tcPr marL="91438" marR="91438" marT="45670" marB="45670" anchor="ctr"/>
                </a:tc>
                <a:tc>
                  <a:txBody>
                    <a:bodyPr/>
                    <a:lstStyle/>
                    <a:p>
                      <a:pPr algn="r"/>
                      <a:r>
                        <a:rPr kumimoji="1" lang="en-US" altLang="ja-JP" sz="1800" dirty="0" smtClean="0"/>
                        <a:t>74</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lnR w="12700" cap="flat" cmpd="sng" algn="ctr">
                      <a:solidFill>
                        <a:schemeClr val="tx1"/>
                      </a:solidFill>
                      <a:prstDash val="solid"/>
                      <a:round/>
                      <a:headEnd type="none" w="med" len="med"/>
                      <a:tailEnd type="none" w="med" len="med"/>
                    </a:lnR>
                  </a:tcPr>
                </a:tc>
                <a:tc>
                  <a:txBody>
                    <a:bodyPr/>
                    <a:lstStyle/>
                    <a:p>
                      <a:pPr algn="r"/>
                      <a:r>
                        <a:rPr kumimoji="1" lang="en-US" altLang="ja-JP" sz="1800" dirty="0" smtClean="0"/>
                        <a:t>84</a:t>
                      </a:r>
                      <a:endParaRPr kumimoji="1" lang="ja-JP" altLang="en-US" sz="1800" dirty="0"/>
                    </a:p>
                  </a:txBody>
                  <a:tcPr marL="91438" marR="91438" marT="45670" marB="45670" anchor="ctr">
                    <a:lnL w="12700" cap="flat" cmpd="sng" algn="ctr">
                      <a:solidFill>
                        <a:schemeClr val="tx1"/>
                      </a:solidFill>
                      <a:prstDash val="solid"/>
                      <a:round/>
                      <a:headEnd type="none" w="med" len="med"/>
                      <a:tailEnd type="none" w="med" len="med"/>
                    </a:lnL>
                  </a:tcPr>
                </a:tc>
              </a:tr>
              <a:tr h="431527">
                <a:tc>
                  <a:txBody>
                    <a:bodyPr/>
                    <a:lstStyle/>
                    <a:p>
                      <a:pPr algn="ctr"/>
                      <a:r>
                        <a:rPr kumimoji="1" lang="ja-JP" altLang="en-US" sz="1400" dirty="0" smtClean="0"/>
                        <a:t>矯正施設等</a:t>
                      </a:r>
                      <a:endParaRPr kumimoji="1" lang="ja-JP" altLang="en-US" sz="14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tc>
                <a:tc>
                  <a:txBody>
                    <a:bodyPr/>
                    <a:lstStyle/>
                    <a:p>
                      <a:pPr algn="r"/>
                      <a:r>
                        <a:rPr kumimoji="1" lang="en-US" altLang="ja-JP" sz="1800" dirty="0" smtClean="0"/>
                        <a:t>1</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lnR w="12700" cap="flat" cmpd="sng" algn="ctr">
                      <a:solidFill>
                        <a:schemeClr val="tx1"/>
                      </a:solidFill>
                      <a:prstDash val="solid"/>
                      <a:round/>
                      <a:headEnd type="none" w="med" len="med"/>
                      <a:tailEnd type="none" w="med" len="med"/>
                    </a:lnR>
                  </a:tcPr>
                </a:tc>
                <a:tc>
                  <a:txBody>
                    <a:bodyPr/>
                    <a:lstStyle/>
                    <a:p>
                      <a:pPr algn="r"/>
                      <a:r>
                        <a:rPr kumimoji="1" lang="en-US" altLang="ja-JP" sz="1800" dirty="0" smtClean="0"/>
                        <a:t>1</a:t>
                      </a:r>
                      <a:endParaRPr kumimoji="1" lang="ja-JP" altLang="en-US" sz="1800" dirty="0"/>
                    </a:p>
                  </a:txBody>
                  <a:tcPr marL="91438" marR="91438" marT="45670" marB="45670" anchor="ctr">
                    <a:lnL w="12700" cap="flat" cmpd="sng" algn="ctr">
                      <a:solidFill>
                        <a:schemeClr val="tx1"/>
                      </a:solidFill>
                      <a:prstDash val="solid"/>
                      <a:round/>
                      <a:headEnd type="none" w="med" len="med"/>
                      <a:tailEnd type="none" w="med" len="med"/>
                    </a:lnL>
                  </a:tcPr>
                </a:tc>
              </a:tr>
              <a:tr h="431527">
                <a:tc>
                  <a:txBody>
                    <a:bodyPr/>
                    <a:lstStyle/>
                    <a:p>
                      <a:pPr algn="ctr"/>
                      <a:r>
                        <a:rPr kumimoji="1" lang="ja-JP" altLang="en-US" sz="1400" dirty="0" smtClean="0"/>
                        <a:t>保護施設</a:t>
                      </a:r>
                      <a:endParaRPr kumimoji="1" lang="ja-JP" altLang="en-US" sz="14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tc>
                <a:tc>
                  <a:txBody>
                    <a:bodyPr/>
                    <a:lstStyle/>
                    <a:p>
                      <a:pPr algn="r"/>
                      <a:r>
                        <a:rPr kumimoji="1" lang="en-US" altLang="ja-JP" sz="1800" dirty="0" smtClean="0"/>
                        <a:t>0</a:t>
                      </a:r>
                      <a:endParaRPr kumimoji="1" lang="ja-JP" altLang="en-US" sz="1800" dirty="0"/>
                    </a:p>
                  </a:txBody>
                  <a:tcPr marL="91438" marR="91438" marT="45670" marB="45670" anchor="ctr">
                    <a:lnR w="12700" cap="flat" cmpd="sng" algn="ctr">
                      <a:solidFill>
                        <a:schemeClr val="tx1"/>
                      </a:solidFill>
                      <a:prstDash val="solid"/>
                      <a:round/>
                      <a:headEnd type="none" w="med" len="med"/>
                      <a:tailEnd type="none" w="med" len="med"/>
                    </a:lnR>
                  </a:tcPr>
                </a:tc>
                <a:tc>
                  <a:txBody>
                    <a:bodyPr/>
                    <a:lstStyle/>
                    <a:p>
                      <a:pPr algn="r"/>
                      <a:r>
                        <a:rPr kumimoji="1" lang="en-US" altLang="ja-JP" sz="1800" dirty="0" smtClean="0"/>
                        <a:t>0</a:t>
                      </a:r>
                      <a:endParaRPr kumimoji="1" lang="ja-JP" altLang="en-US" sz="1800" dirty="0"/>
                    </a:p>
                  </a:txBody>
                  <a:tcPr marL="91438" marR="91438" marT="45670" marB="45670" anchor="ctr">
                    <a:lnL w="12700" cap="flat" cmpd="sng" algn="ctr">
                      <a:solidFill>
                        <a:schemeClr val="tx1"/>
                      </a:solidFill>
                      <a:prstDash val="solid"/>
                      <a:round/>
                      <a:headEnd type="none" w="med" len="med"/>
                      <a:tailEnd type="none" w="med" len="med"/>
                    </a:lnL>
                  </a:tcPr>
                </a:tc>
              </a:tr>
            </a:tbl>
          </a:graphicData>
        </a:graphic>
      </p:graphicFrame>
      <p:sp>
        <p:nvSpPr>
          <p:cNvPr id="8" name="タイトル 1"/>
          <p:cNvSpPr txBox="1">
            <a:spLocks/>
          </p:cNvSpPr>
          <p:nvPr/>
        </p:nvSpPr>
        <p:spPr bwMode="auto">
          <a:xfrm>
            <a:off x="465138" y="5157192"/>
            <a:ext cx="5338762" cy="417513"/>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2000" dirty="0" smtClean="0"/>
              <a:t>地域定着支援の利用者数（</a:t>
            </a:r>
            <a:r>
              <a:rPr lang="en-US" altLang="ja-JP" sz="2000" dirty="0" smtClean="0"/>
              <a:t>H27.4.1</a:t>
            </a:r>
            <a:r>
              <a:rPr lang="ja-JP" altLang="en-US" sz="2000" dirty="0" smtClean="0"/>
              <a:t>～</a:t>
            </a:r>
            <a:r>
              <a:rPr lang="en-US" altLang="ja-JP" sz="2000" dirty="0" smtClean="0"/>
              <a:t>H28.3.31</a:t>
            </a:r>
            <a:r>
              <a:rPr lang="ja-JP" altLang="en-US" sz="2000" dirty="0" smtClean="0"/>
              <a:t>）</a:t>
            </a:r>
          </a:p>
        </p:txBody>
      </p:sp>
      <p:graphicFrame>
        <p:nvGraphicFramePr>
          <p:cNvPr id="10" name="表 9"/>
          <p:cNvGraphicFramePr>
            <a:graphicFrameLocks noGrp="1"/>
          </p:cNvGraphicFramePr>
          <p:nvPr>
            <p:extLst>
              <p:ext uri="{D42A27DB-BD31-4B8C-83A1-F6EECF244321}">
                <p14:modId xmlns:p14="http://schemas.microsoft.com/office/powerpoint/2010/main" val="1491146106"/>
              </p:ext>
            </p:extLst>
          </p:nvPr>
        </p:nvGraphicFramePr>
        <p:xfrm>
          <a:off x="498475" y="5722351"/>
          <a:ext cx="8147049" cy="802993"/>
        </p:xfrm>
        <a:graphic>
          <a:graphicData uri="http://schemas.openxmlformats.org/drawingml/2006/table">
            <a:tbl>
              <a:tblPr firstRow="1" bandRow="1">
                <a:tableStyleId>{5940675A-B579-460E-94D1-54222C63F5DA}</a:tableStyleId>
              </a:tblPr>
              <a:tblGrid>
                <a:gridCol w="1625253"/>
                <a:gridCol w="1393842"/>
                <a:gridCol w="1393842"/>
                <a:gridCol w="1393842"/>
                <a:gridCol w="1393842"/>
                <a:gridCol w="946428"/>
              </a:tblGrid>
              <a:tr h="370911">
                <a:tc>
                  <a:txBody>
                    <a:bodyPr/>
                    <a:lstStyle/>
                    <a:p>
                      <a:pPr algn="ctr"/>
                      <a:endParaRPr kumimoji="1" lang="ja-JP" altLang="en-US" sz="1400" dirty="0"/>
                    </a:p>
                  </a:txBody>
                  <a:tcPr marL="91438" marR="91438" marT="45729" marB="45729" anchor="ctr">
                    <a:solidFill>
                      <a:schemeClr val="accent5">
                        <a:lumMod val="20000"/>
                        <a:lumOff val="80000"/>
                      </a:schemeClr>
                    </a:solidFill>
                  </a:tcPr>
                </a:tc>
                <a:tc>
                  <a:txBody>
                    <a:bodyPr/>
                    <a:lstStyle/>
                    <a:p>
                      <a:pPr algn="ctr"/>
                      <a:r>
                        <a:rPr kumimoji="1" lang="ja-JP" altLang="en-US" sz="1400" dirty="0" err="1" smtClean="0"/>
                        <a:t>身体障がい</a:t>
                      </a:r>
                      <a:r>
                        <a:rPr kumimoji="1" lang="ja-JP" altLang="en-US" sz="1400" dirty="0" smtClean="0"/>
                        <a:t>者</a:t>
                      </a:r>
                      <a:endParaRPr kumimoji="1" lang="ja-JP" altLang="en-US" sz="1400" dirty="0"/>
                    </a:p>
                  </a:txBody>
                  <a:tcPr marL="91438" marR="91438" marT="45729" marB="45729" anchor="ctr">
                    <a:solidFill>
                      <a:schemeClr val="accent5">
                        <a:lumMod val="20000"/>
                        <a:lumOff val="80000"/>
                      </a:schemeClr>
                    </a:solidFill>
                  </a:tcPr>
                </a:tc>
                <a:tc>
                  <a:txBody>
                    <a:bodyPr/>
                    <a:lstStyle/>
                    <a:p>
                      <a:pPr algn="ctr"/>
                      <a:r>
                        <a:rPr kumimoji="1" lang="ja-JP" altLang="en-US" sz="1400" dirty="0" smtClean="0"/>
                        <a:t>知的</a:t>
                      </a:r>
                      <a:r>
                        <a:rPr kumimoji="1" lang="ja-JP" altLang="en-US" sz="1400" dirty="0" err="1" smtClean="0"/>
                        <a:t>障がい</a:t>
                      </a:r>
                      <a:r>
                        <a:rPr kumimoji="1" lang="ja-JP" altLang="en-US" sz="1400" dirty="0" smtClean="0"/>
                        <a:t>者</a:t>
                      </a:r>
                      <a:endParaRPr kumimoji="1" lang="ja-JP" altLang="en-US" sz="1400" dirty="0"/>
                    </a:p>
                  </a:txBody>
                  <a:tcPr marL="91438" marR="91438" marT="45729" marB="45729" anchor="ctr">
                    <a:solidFill>
                      <a:schemeClr val="accent5">
                        <a:lumMod val="20000"/>
                        <a:lumOff val="80000"/>
                      </a:schemeClr>
                    </a:solidFill>
                  </a:tcPr>
                </a:tc>
                <a:tc>
                  <a:txBody>
                    <a:bodyPr/>
                    <a:lstStyle/>
                    <a:p>
                      <a:pPr algn="ctr"/>
                      <a:r>
                        <a:rPr kumimoji="1" lang="ja-JP" altLang="en-US" sz="1400" dirty="0" err="1" smtClean="0"/>
                        <a:t>精神障がい</a:t>
                      </a:r>
                      <a:r>
                        <a:rPr kumimoji="1" lang="ja-JP" altLang="en-US" sz="1400" dirty="0" smtClean="0"/>
                        <a:t>者</a:t>
                      </a:r>
                      <a:endParaRPr kumimoji="1" lang="ja-JP" altLang="en-US" sz="1400" dirty="0"/>
                    </a:p>
                  </a:txBody>
                  <a:tcPr marL="91438" marR="91438" marT="45729" marB="45729" anchor="ctr">
                    <a:solidFill>
                      <a:schemeClr val="accent5">
                        <a:lumMod val="20000"/>
                        <a:lumOff val="80000"/>
                      </a:schemeClr>
                    </a:solidFill>
                  </a:tcPr>
                </a:tc>
                <a:tc>
                  <a:txBody>
                    <a:bodyPr/>
                    <a:lstStyle/>
                    <a:p>
                      <a:pPr algn="ctr"/>
                      <a:r>
                        <a:rPr kumimoji="1" lang="ja-JP" altLang="en-US" sz="1400" dirty="0" smtClean="0"/>
                        <a:t>難病</a:t>
                      </a:r>
                      <a:endParaRPr kumimoji="1" lang="ja-JP" altLang="en-US" sz="1400" dirty="0"/>
                    </a:p>
                  </a:txBody>
                  <a:tcPr marL="91438" marR="91438" marT="45729" marB="45729"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合計</a:t>
                      </a:r>
                      <a:endParaRPr kumimoji="1" lang="ja-JP" altLang="en-US" sz="1400" dirty="0"/>
                    </a:p>
                  </a:txBody>
                  <a:tcPr marL="91438" marR="91438" marT="45729" marB="45729"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432082">
                <a:tc>
                  <a:txBody>
                    <a:bodyPr/>
                    <a:lstStyle/>
                    <a:p>
                      <a:pPr algn="ctr"/>
                      <a:r>
                        <a:rPr kumimoji="1" lang="ja-JP" altLang="en-US" sz="1400" dirty="0" smtClean="0"/>
                        <a:t>利用者数</a:t>
                      </a:r>
                      <a:endParaRPr kumimoji="1" lang="ja-JP" altLang="en-US" sz="1400" dirty="0"/>
                    </a:p>
                  </a:txBody>
                  <a:tcPr marL="91438" marR="91438" marT="45729" marB="45729" anchor="ctr"/>
                </a:tc>
                <a:tc>
                  <a:txBody>
                    <a:bodyPr/>
                    <a:lstStyle/>
                    <a:p>
                      <a:pPr algn="r"/>
                      <a:r>
                        <a:rPr kumimoji="1" lang="en-US" altLang="ja-JP" sz="1800" dirty="0" smtClean="0"/>
                        <a:t>180</a:t>
                      </a:r>
                      <a:endParaRPr kumimoji="1" lang="ja-JP" altLang="en-US" sz="1800" dirty="0"/>
                    </a:p>
                  </a:txBody>
                  <a:tcPr marL="91438" marR="91438" marT="45729" marB="45729" anchor="ctr"/>
                </a:tc>
                <a:tc>
                  <a:txBody>
                    <a:bodyPr/>
                    <a:lstStyle/>
                    <a:p>
                      <a:pPr algn="r"/>
                      <a:r>
                        <a:rPr kumimoji="1" lang="en-US" altLang="ja-JP" sz="1800" dirty="0" smtClean="0"/>
                        <a:t>315</a:t>
                      </a:r>
                      <a:endParaRPr kumimoji="1" lang="ja-JP" altLang="en-US" sz="1800" dirty="0"/>
                    </a:p>
                  </a:txBody>
                  <a:tcPr marL="91438" marR="91438" marT="45729" marB="45729" anchor="ctr"/>
                </a:tc>
                <a:tc>
                  <a:txBody>
                    <a:bodyPr/>
                    <a:lstStyle/>
                    <a:p>
                      <a:pPr algn="r"/>
                      <a:r>
                        <a:rPr kumimoji="1" lang="en-US" altLang="ja-JP" sz="1800" dirty="0" smtClean="0"/>
                        <a:t>185</a:t>
                      </a:r>
                      <a:endParaRPr kumimoji="1" lang="ja-JP" altLang="en-US" sz="1800" dirty="0"/>
                    </a:p>
                  </a:txBody>
                  <a:tcPr marL="91438" marR="91438" marT="45729" marB="45729" anchor="ctr"/>
                </a:tc>
                <a:tc>
                  <a:txBody>
                    <a:bodyPr/>
                    <a:lstStyle/>
                    <a:p>
                      <a:pPr algn="r"/>
                      <a:r>
                        <a:rPr kumimoji="1" lang="en-US" altLang="ja-JP" sz="1800" dirty="0" smtClean="0"/>
                        <a:t>1</a:t>
                      </a:r>
                      <a:endParaRPr kumimoji="1" lang="ja-JP" altLang="en-US" sz="1800" dirty="0"/>
                    </a:p>
                  </a:txBody>
                  <a:tcPr marL="91438" marR="91438" marT="45729" marB="45729" anchor="ctr">
                    <a:lnR w="12700" cap="flat" cmpd="sng" algn="ctr">
                      <a:solidFill>
                        <a:schemeClr val="tx1"/>
                      </a:solidFill>
                      <a:prstDash val="solid"/>
                      <a:round/>
                      <a:headEnd type="none" w="med" len="med"/>
                      <a:tailEnd type="none" w="med" len="med"/>
                    </a:lnR>
                  </a:tcPr>
                </a:tc>
                <a:tc>
                  <a:txBody>
                    <a:bodyPr/>
                    <a:lstStyle/>
                    <a:p>
                      <a:pPr algn="r"/>
                      <a:r>
                        <a:rPr kumimoji="1" lang="en-US" altLang="ja-JP" sz="1800" dirty="0" smtClean="0"/>
                        <a:t>681</a:t>
                      </a:r>
                      <a:endParaRPr kumimoji="1" lang="ja-JP" altLang="en-US" sz="1800" dirty="0"/>
                    </a:p>
                  </a:txBody>
                  <a:tcPr marL="91438" marR="91438" marT="45729" marB="45729" anchor="ctr">
                    <a:lnL w="12700" cap="flat" cmpd="sng" algn="ctr">
                      <a:solidFill>
                        <a:schemeClr val="tx1"/>
                      </a:solidFill>
                      <a:prstDash val="solid"/>
                      <a:round/>
                      <a:headEnd type="none" w="med" len="med"/>
                      <a:tailEnd type="none" w="med" len="med"/>
                    </a:lnL>
                  </a:tcPr>
                </a:tc>
              </a:tr>
            </a:tbl>
          </a:graphicData>
        </a:graphic>
      </p:graphicFrame>
      <p:sp>
        <p:nvSpPr>
          <p:cNvPr id="2" name="テキスト ボックス 1"/>
          <p:cNvSpPr txBox="1"/>
          <p:nvPr/>
        </p:nvSpPr>
        <p:spPr>
          <a:xfrm>
            <a:off x="457200" y="947738"/>
            <a:ext cx="8229600" cy="923330"/>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ja-JP" altLang="en-US" sz="1000" dirty="0"/>
              <a:t>　</a:t>
            </a:r>
            <a:r>
              <a:rPr lang="ja-JP" altLang="en-US" sz="1000" dirty="0" smtClean="0"/>
              <a:t>　</a:t>
            </a:r>
            <a:r>
              <a:rPr lang="en-US" altLang="ja-JP" dirty="0" smtClean="0"/>
              <a:t>H27.4.1</a:t>
            </a:r>
            <a:r>
              <a:rPr lang="ja-JP" altLang="en-US" dirty="0"/>
              <a:t>～</a:t>
            </a:r>
            <a:r>
              <a:rPr lang="en-US" altLang="ja-JP" dirty="0" smtClean="0"/>
              <a:t>H28.3.31</a:t>
            </a:r>
            <a:r>
              <a:rPr lang="ja-JP" altLang="en-US" dirty="0" smtClean="0"/>
              <a:t>の</a:t>
            </a:r>
            <a:r>
              <a:rPr lang="ja-JP" altLang="en-US" dirty="0"/>
              <a:t>地域移行支援の実利用者数</a:t>
            </a:r>
            <a:r>
              <a:rPr lang="ja-JP" altLang="en-US" dirty="0" smtClean="0"/>
              <a:t>は</a:t>
            </a:r>
            <a:r>
              <a:rPr lang="en-US" altLang="ja-JP" dirty="0" smtClean="0"/>
              <a:t>109</a:t>
            </a:r>
            <a:r>
              <a:rPr lang="ja-JP" altLang="en-US" dirty="0" smtClean="0"/>
              <a:t>名</a:t>
            </a:r>
            <a:r>
              <a:rPr lang="ja-JP" altLang="en-US" dirty="0"/>
              <a:t>、地域定着支援の実利用者数</a:t>
            </a:r>
            <a:r>
              <a:rPr lang="ja-JP" altLang="en-US" dirty="0" smtClean="0"/>
              <a:t>は</a:t>
            </a:r>
            <a:r>
              <a:rPr lang="en-US" altLang="ja-JP" dirty="0" smtClean="0"/>
              <a:t>681</a:t>
            </a:r>
            <a:r>
              <a:rPr lang="ja-JP" altLang="en-US" dirty="0" smtClean="0"/>
              <a:t>名</a:t>
            </a:r>
            <a:r>
              <a:rPr lang="ja-JP" altLang="en-US" dirty="0"/>
              <a:t>となっている</a:t>
            </a:r>
            <a:r>
              <a:rPr lang="ja-JP" altLang="en-US" dirty="0" smtClean="0"/>
              <a:t>。</a:t>
            </a:r>
            <a:endParaRPr lang="en-US" altLang="ja-JP" dirty="0" smtClean="0"/>
          </a:p>
          <a:p>
            <a:pPr>
              <a:defRPr/>
            </a:pPr>
            <a:r>
              <a:rPr lang="ja-JP" altLang="en-US" dirty="0" smtClean="0"/>
              <a:t>　（参考）平成</a:t>
            </a:r>
            <a:r>
              <a:rPr lang="en-US" altLang="ja-JP" dirty="0" smtClean="0"/>
              <a:t>26</a:t>
            </a:r>
            <a:r>
              <a:rPr lang="ja-JP" altLang="en-US" dirty="0" smtClean="0"/>
              <a:t>年度　地域移行支援</a:t>
            </a:r>
            <a:r>
              <a:rPr lang="en-US" altLang="ja-JP" dirty="0" smtClean="0"/>
              <a:t>127</a:t>
            </a:r>
            <a:r>
              <a:rPr lang="ja-JP" altLang="en-US" dirty="0" smtClean="0"/>
              <a:t>名、地域定着支援</a:t>
            </a:r>
            <a:r>
              <a:rPr lang="en-US" altLang="ja-JP" dirty="0" smtClean="0"/>
              <a:t>593</a:t>
            </a:r>
            <a:r>
              <a:rPr lang="ja-JP" altLang="en-US" dirty="0" smtClean="0"/>
              <a:t>名）</a:t>
            </a:r>
            <a:endParaRPr lang="en-US" altLang="ja-JP" sz="900" dirty="0"/>
          </a:p>
        </p:txBody>
      </p:sp>
      <p:sp>
        <p:nvSpPr>
          <p:cNvPr id="5" name="スライド番号プレースホルダー 4"/>
          <p:cNvSpPr>
            <a:spLocks noGrp="1"/>
          </p:cNvSpPr>
          <p:nvPr>
            <p:ph type="sldNum" sz="quarter" idx="12"/>
          </p:nvPr>
        </p:nvSpPr>
        <p:spPr>
          <a:xfrm>
            <a:off x="6555789" y="6487051"/>
            <a:ext cx="2133600" cy="365125"/>
          </a:xfrm>
        </p:spPr>
        <p:txBody>
          <a:bodyPr/>
          <a:lstStyle/>
          <a:p>
            <a:pPr>
              <a:defRPr/>
            </a:pPr>
            <a:fld id="{8B41D3C4-A2EC-4EFD-8937-68FC89820670}" type="slidenum">
              <a:rPr lang="ja-JP" altLang="en-US" smtClean="0"/>
              <a:pPr>
                <a:defRPr/>
              </a:pPr>
              <a:t>12</a:t>
            </a:fld>
            <a:endParaRPr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611188" y="261938"/>
            <a:ext cx="7918450" cy="719137"/>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en-US" altLang="ja-JP" sz="2000" dirty="0"/>
              <a:t>【</a:t>
            </a:r>
            <a:r>
              <a:rPr lang="ja-JP" altLang="ja-JP" sz="2000" dirty="0"/>
              <a:t>施設からの地域移行</a:t>
            </a:r>
            <a:r>
              <a:rPr lang="en-US" altLang="ja-JP" sz="2000" dirty="0"/>
              <a:t>】</a:t>
            </a:r>
            <a:r>
              <a:rPr lang="ja-JP" altLang="ja-JP" sz="2000" dirty="0"/>
              <a:t>市町村別地域移行支援給付決定者数（実人数）</a:t>
            </a:r>
          </a:p>
          <a:p>
            <a:pPr eaLnBrk="1" fontAlgn="auto" hangingPunct="1">
              <a:spcAft>
                <a:spcPts val="0"/>
              </a:spcAft>
              <a:defRPr/>
            </a:pPr>
            <a:r>
              <a:rPr lang="ja-JP" altLang="en-US" sz="2000" dirty="0" smtClean="0"/>
              <a:t>（</a:t>
            </a:r>
            <a:r>
              <a:rPr lang="en-US" altLang="ja-JP" sz="2000" dirty="0" smtClean="0"/>
              <a:t>H27.4.1</a:t>
            </a:r>
            <a:r>
              <a:rPr lang="ja-JP" altLang="en-US" sz="2000" dirty="0" smtClean="0"/>
              <a:t>～</a:t>
            </a:r>
            <a:r>
              <a:rPr lang="en-US" altLang="ja-JP" sz="2000" dirty="0" smtClean="0"/>
              <a:t>H28.3.31</a:t>
            </a:r>
            <a:r>
              <a:rPr lang="ja-JP" altLang="en-US" sz="2000" dirty="0" smtClean="0"/>
              <a:t>）</a:t>
            </a:r>
          </a:p>
        </p:txBody>
      </p:sp>
      <p:sp>
        <p:nvSpPr>
          <p:cNvPr id="3" name="スライド番号プレースホルダー 2"/>
          <p:cNvSpPr>
            <a:spLocks noGrp="1"/>
          </p:cNvSpPr>
          <p:nvPr>
            <p:ph type="sldNum" sz="quarter" idx="12"/>
          </p:nvPr>
        </p:nvSpPr>
        <p:spPr>
          <a:xfrm>
            <a:off x="7008309" y="6459755"/>
            <a:ext cx="2133600" cy="365125"/>
          </a:xfrm>
        </p:spPr>
        <p:txBody>
          <a:bodyPr/>
          <a:lstStyle/>
          <a:p>
            <a:pPr>
              <a:defRPr/>
            </a:pPr>
            <a:fld id="{8B41D3C4-A2EC-4EFD-8937-68FC89820670}" type="slidenum">
              <a:rPr lang="ja-JP" altLang="en-US" smtClean="0"/>
              <a:pPr>
                <a:defRPr/>
              </a:pPr>
              <a:t>13</a:t>
            </a:fld>
            <a:endParaRPr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2062310392"/>
              </p:ext>
            </p:extLst>
          </p:nvPr>
        </p:nvGraphicFramePr>
        <p:xfrm>
          <a:off x="179512" y="1196752"/>
          <a:ext cx="8568952" cy="55374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auto">
          <a:xfrm>
            <a:off x="611188" y="261938"/>
            <a:ext cx="7918450" cy="719137"/>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en-US" altLang="ja-JP" sz="2000" dirty="0" smtClean="0"/>
              <a:t>【</a:t>
            </a:r>
            <a:r>
              <a:rPr lang="ja-JP" altLang="en-US" sz="2000" dirty="0"/>
              <a:t>病院</a:t>
            </a:r>
            <a:r>
              <a:rPr lang="ja-JP" altLang="ja-JP" sz="2000" dirty="0" smtClean="0"/>
              <a:t>から</a:t>
            </a:r>
            <a:r>
              <a:rPr lang="ja-JP" altLang="ja-JP" sz="2000" dirty="0"/>
              <a:t>の地域移行</a:t>
            </a:r>
            <a:r>
              <a:rPr lang="en-US" altLang="ja-JP" sz="2000" dirty="0"/>
              <a:t>】</a:t>
            </a:r>
            <a:r>
              <a:rPr lang="ja-JP" altLang="ja-JP" sz="2000" dirty="0"/>
              <a:t>市町村別地域移行支援給付決定者数（実人数）</a:t>
            </a:r>
          </a:p>
          <a:p>
            <a:pPr eaLnBrk="1" fontAlgn="auto" hangingPunct="1">
              <a:spcAft>
                <a:spcPts val="0"/>
              </a:spcAft>
              <a:defRPr/>
            </a:pPr>
            <a:r>
              <a:rPr lang="ja-JP" altLang="en-US" sz="2000" dirty="0" smtClean="0"/>
              <a:t>（</a:t>
            </a:r>
            <a:r>
              <a:rPr lang="en-US" altLang="ja-JP" sz="2000" dirty="0" smtClean="0"/>
              <a:t>H27.4.1</a:t>
            </a:r>
            <a:r>
              <a:rPr lang="ja-JP" altLang="en-US" sz="2000" dirty="0" smtClean="0"/>
              <a:t>～</a:t>
            </a:r>
            <a:r>
              <a:rPr lang="en-US" altLang="ja-JP" sz="2000" dirty="0" smtClean="0"/>
              <a:t>H28.3.31</a:t>
            </a:r>
            <a:r>
              <a:rPr lang="ja-JP" altLang="en-US" sz="2000" dirty="0" smtClean="0"/>
              <a:t>）</a:t>
            </a:r>
          </a:p>
        </p:txBody>
      </p:sp>
      <p:graphicFrame>
        <p:nvGraphicFramePr>
          <p:cNvPr id="7" name="グラフ 6"/>
          <p:cNvGraphicFramePr>
            <a:graphicFrameLocks/>
          </p:cNvGraphicFramePr>
          <p:nvPr>
            <p:extLst>
              <p:ext uri="{D42A27DB-BD31-4B8C-83A1-F6EECF244321}">
                <p14:modId xmlns:p14="http://schemas.microsoft.com/office/powerpoint/2010/main" val="3102092842"/>
              </p:ext>
            </p:extLst>
          </p:nvPr>
        </p:nvGraphicFramePr>
        <p:xfrm>
          <a:off x="31314" y="1061398"/>
          <a:ext cx="8789158" cy="5679970"/>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p:cNvSpPr>
            <a:spLocks noGrp="1"/>
          </p:cNvSpPr>
          <p:nvPr>
            <p:ph type="sldNum" sz="quarter" idx="12"/>
          </p:nvPr>
        </p:nvSpPr>
        <p:spPr>
          <a:xfrm>
            <a:off x="6977244" y="6381328"/>
            <a:ext cx="2133600" cy="365125"/>
          </a:xfrm>
        </p:spPr>
        <p:txBody>
          <a:bodyPr/>
          <a:lstStyle/>
          <a:p>
            <a:pPr>
              <a:defRPr/>
            </a:pPr>
            <a:fld id="{8B41D3C4-A2EC-4EFD-8937-68FC89820670}" type="slidenum">
              <a:rPr lang="ja-JP" altLang="en-US" smtClean="0"/>
              <a:pPr>
                <a:defRPr/>
              </a:pPr>
              <a:t>14</a:t>
            </a:fld>
            <a:endParaRPr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611188" y="188913"/>
            <a:ext cx="7918450" cy="719137"/>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2000" dirty="0" smtClean="0"/>
              <a:t>市町村別地域定着支援利用者数（実人数）</a:t>
            </a:r>
            <a:endParaRPr lang="en-US" altLang="ja-JP" sz="2000" dirty="0" smtClean="0"/>
          </a:p>
          <a:p>
            <a:pPr eaLnBrk="1" fontAlgn="auto" hangingPunct="1">
              <a:spcAft>
                <a:spcPts val="0"/>
              </a:spcAft>
              <a:defRPr/>
            </a:pPr>
            <a:r>
              <a:rPr lang="ja-JP" altLang="en-US" sz="2000" dirty="0" smtClean="0"/>
              <a:t>（</a:t>
            </a:r>
            <a:r>
              <a:rPr lang="en-US" altLang="ja-JP" sz="2000" dirty="0" smtClean="0"/>
              <a:t>H27.4.1</a:t>
            </a:r>
            <a:r>
              <a:rPr lang="ja-JP" altLang="en-US" sz="2000" dirty="0" smtClean="0"/>
              <a:t>～</a:t>
            </a:r>
            <a:r>
              <a:rPr lang="en-US" altLang="ja-JP" sz="2000" dirty="0" smtClean="0"/>
              <a:t>H28.3.31</a:t>
            </a:r>
            <a:r>
              <a:rPr lang="ja-JP" altLang="en-US" sz="2000" dirty="0" smtClean="0"/>
              <a:t>）</a:t>
            </a:r>
          </a:p>
        </p:txBody>
      </p:sp>
      <p:graphicFrame>
        <p:nvGraphicFramePr>
          <p:cNvPr id="5" name="グラフ 4"/>
          <p:cNvGraphicFramePr>
            <a:graphicFrameLocks/>
          </p:cNvGraphicFramePr>
          <p:nvPr>
            <p:extLst>
              <p:ext uri="{D42A27DB-BD31-4B8C-83A1-F6EECF244321}">
                <p14:modId xmlns:p14="http://schemas.microsoft.com/office/powerpoint/2010/main" val="2988959918"/>
              </p:ext>
            </p:extLst>
          </p:nvPr>
        </p:nvGraphicFramePr>
        <p:xfrm>
          <a:off x="0" y="1196752"/>
          <a:ext cx="2411759" cy="5328592"/>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p:cNvSpPr>
            <a:spLocks noGrp="1"/>
          </p:cNvSpPr>
          <p:nvPr>
            <p:ph type="sldNum" sz="quarter" idx="12"/>
          </p:nvPr>
        </p:nvSpPr>
        <p:spPr>
          <a:xfrm>
            <a:off x="6588224" y="6492875"/>
            <a:ext cx="2133600" cy="365125"/>
          </a:xfrm>
        </p:spPr>
        <p:txBody>
          <a:bodyPr/>
          <a:lstStyle/>
          <a:p>
            <a:pPr>
              <a:defRPr/>
            </a:pPr>
            <a:fld id="{8B41D3C4-A2EC-4EFD-8937-68FC89820670}" type="slidenum">
              <a:rPr lang="ja-JP" altLang="en-US" smtClean="0"/>
              <a:pPr>
                <a:defRPr/>
              </a:pPr>
              <a:t>15</a:t>
            </a:fld>
            <a:endParaRPr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1890290898"/>
              </p:ext>
            </p:extLst>
          </p:nvPr>
        </p:nvGraphicFramePr>
        <p:xfrm>
          <a:off x="971600" y="1124744"/>
          <a:ext cx="8109177" cy="549008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7"/>
          <p:cNvSpPr txBox="1">
            <a:spLocks noChangeArrowheads="1"/>
          </p:cNvSpPr>
          <p:nvPr/>
        </p:nvSpPr>
        <p:spPr bwMode="auto">
          <a:xfrm>
            <a:off x="971600" y="1702395"/>
            <a:ext cx="194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①設置状況</a:t>
            </a:r>
          </a:p>
        </p:txBody>
      </p:sp>
      <p:sp>
        <p:nvSpPr>
          <p:cNvPr id="15363" name="テキスト ボックス 8"/>
          <p:cNvSpPr txBox="1">
            <a:spLocks noChangeArrowheads="1"/>
          </p:cNvSpPr>
          <p:nvPr/>
        </p:nvSpPr>
        <p:spPr bwMode="auto">
          <a:xfrm>
            <a:off x="5003626" y="1700808"/>
            <a:ext cx="2952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②設置済市町村の状況</a:t>
            </a:r>
          </a:p>
        </p:txBody>
      </p:sp>
      <p:graphicFrame>
        <p:nvGraphicFramePr>
          <p:cNvPr id="10" name="表 9"/>
          <p:cNvGraphicFramePr>
            <a:graphicFrameLocks noGrp="1"/>
          </p:cNvGraphicFramePr>
          <p:nvPr>
            <p:extLst>
              <p:ext uri="{D42A27DB-BD31-4B8C-83A1-F6EECF244321}">
                <p14:modId xmlns:p14="http://schemas.microsoft.com/office/powerpoint/2010/main" val="1375481074"/>
              </p:ext>
            </p:extLst>
          </p:nvPr>
        </p:nvGraphicFramePr>
        <p:xfrm>
          <a:off x="5220072" y="2070695"/>
          <a:ext cx="2808288" cy="1800225"/>
        </p:xfrm>
        <a:graphic>
          <a:graphicData uri="http://schemas.openxmlformats.org/drawingml/2006/table">
            <a:tbl>
              <a:tblPr firstRow="1" bandRow="1">
                <a:tableStyleId>{5940675A-B579-460E-94D1-54222C63F5DA}</a:tableStyleId>
              </a:tblPr>
              <a:tblGrid>
                <a:gridCol w="864184"/>
                <a:gridCol w="864184"/>
                <a:gridCol w="1079920"/>
              </a:tblGrid>
              <a:tr h="360045">
                <a:tc gridSpan="2">
                  <a:txBody>
                    <a:bodyPr/>
                    <a:lstStyle/>
                    <a:p>
                      <a:pPr algn="ctr"/>
                      <a:r>
                        <a:rPr kumimoji="1" lang="ja-JP" altLang="en-US" sz="1600" dirty="0" smtClean="0"/>
                        <a:t>設置形態</a:t>
                      </a:r>
                      <a:endParaRPr kumimoji="1" lang="ja-JP" altLang="en-US" sz="1600" dirty="0"/>
                    </a:p>
                  </a:txBody>
                  <a:tcPr marL="91432" marR="91432" marT="45737" marB="45737">
                    <a:solidFill>
                      <a:schemeClr val="accent5">
                        <a:lumMod val="20000"/>
                        <a:lumOff val="80000"/>
                      </a:schemeClr>
                    </a:solidFill>
                  </a:tcPr>
                </a:tc>
                <a:tc hMerge="1">
                  <a:txBody>
                    <a:bodyPr/>
                    <a:lstStyle/>
                    <a:p>
                      <a:endParaRPr kumimoji="1" lang="ja-JP" altLang="en-US"/>
                    </a:p>
                  </a:txBody>
                  <a:tcPr/>
                </a:tc>
                <a:tc>
                  <a:txBody>
                    <a:bodyPr/>
                    <a:lstStyle/>
                    <a:p>
                      <a:pPr algn="ctr"/>
                      <a:r>
                        <a:rPr kumimoji="1" lang="ja-JP" altLang="en-US" sz="1600" dirty="0" smtClean="0"/>
                        <a:t>市町村数</a:t>
                      </a:r>
                      <a:endParaRPr kumimoji="1" lang="ja-JP" altLang="en-US" sz="1600" dirty="0"/>
                    </a:p>
                  </a:txBody>
                  <a:tcPr marL="91432" marR="91432" marT="45737" marB="45737">
                    <a:solidFill>
                      <a:schemeClr val="accent5">
                        <a:lumMod val="20000"/>
                        <a:lumOff val="80000"/>
                      </a:schemeClr>
                    </a:solidFill>
                  </a:tcPr>
                </a:tc>
              </a:tr>
              <a:tr h="360045">
                <a:tc rowSpan="2">
                  <a:txBody>
                    <a:bodyPr/>
                    <a:lstStyle/>
                    <a:p>
                      <a:pPr algn="ctr"/>
                      <a:r>
                        <a:rPr kumimoji="1" lang="ja-JP" altLang="en-US" sz="1600" dirty="0" smtClean="0"/>
                        <a:t>単独</a:t>
                      </a:r>
                      <a:endParaRPr kumimoji="1" lang="ja-JP" altLang="en-US" sz="1600" dirty="0"/>
                    </a:p>
                  </a:txBody>
                  <a:tcPr marL="91432" marR="91432" marT="45737" marB="45737"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600" dirty="0" smtClean="0"/>
                        <a:t>直営</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smtClean="0"/>
                        <a:t>7</a:t>
                      </a:r>
                      <a:endParaRPr kumimoji="1" lang="ja-JP" altLang="en-US" sz="1600" dirty="0"/>
                    </a:p>
                  </a:txBody>
                  <a:tcPr marL="91432" marR="91432" marT="45737" marB="45737">
                    <a:lnB w="12700" cap="flat" cmpd="sng" algn="ctr">
                      <a:solidFill>
                        <a:schemeClr val="tx1"/>
                      </a:solidFill>
                      <a:prstDash val="solid"/>
                      <a:round/>
                      <a:headEnd type="none" w="med" len="med"/>
                      <a:tailEnd type="none" w="med" len="med"/>
                    </a:lnB>
                  </a:tcPr>
                </a:tc>
              </a:tr>
              <a:tr h="360045">
                <a:tc vMerge="1">
                  <a:txBody>
                    <a:bodyPr/>
                    <a:lstStyle/>
                    <a:p>
                      <a:endParaRPr kumimoji="1" lang="ja-JP" altLang="en-US"/>
                    </a:p>
                  </a:txBody>
                  <a:tcPr/>
                </a:tc>
                <a:tc>
                  <a:txBody>
                    <a:bodyPr/>
                    <a:lstStyle/>
                    <a:p>
                      <a:pPr algn="ctr"/>
                      <a:r>
                        <a:rPr kumimoji="1" lang="ja-JP" altLang="en-US" sz="1600" dirty="0" smtClean="0"/>
                        <a:t>委託</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kumimoji="1" lang="en-US" altLang="ja-JP" sz="1600" dirty="0" smtClean="0"/>
                        <a:t>17</a:t>
                      </a:r>
                      <a:endParaRPr kumimoji="1" lang="ja-JP" altLang="en-US" sz="1600" dirty="0"/>
                    </a:p>
                  </a:txBody>
                  <a:tcPr marL="91432" marR="91432" marT="45737" marB="45737">
                    <a:lnT w="12700" cap="flat" cmpd="sng" algn="ctr">
                      <a:solidFill>
                        <a:schemeClr val="tx1"/>
                      </a:solidFill>
                      <a:prstDash val="solid"/>
                      <a:round/>
                      <a:headEnd type="none" w="med" len="med"/>
                      <a:tailEnd type="none" w="med" len="med"/>
                    </a:lnT>
                  </a:tcPr>
                </a:tc>
              </a:tr>
              <a:tr h="360045">
                <a:tc rowSpan="2">
                  <a:txBody>
                    <a:bodyPr/>
                    <a:lstStyle/>
                    <a:p>
                      <a:pPr algn="ctr"/>
                      <a:r>
                        <a:rPr kumimoji="1" lang="ja-JP" altLang="en-US" sz="1600" dirty="0" smtClean="0"/>
                        <a:t>共同</a:t>
                      </a:r>
                      <a:endParaRPr kumimoji="1" lang="ja-JP" altLang="en-US" sz="1600" dirty="0"/>
                    </a:p>
                  </a:txBody>
                  <a:tcPr marL="91432" marR="91432" marT="45737" marB="45737"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600" dirty="0" smtClean="0"/>
                        <a:t>直営</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smtClean="0"/>
                        <a:t>0</a:t>
                      </a:r>
                      <a:endParaRPr kumimoji="1" lang="ja-JP" altLang="en-US" sz="1600" dirty="0"/>
                    </a:p>
                  </a:txBody>
                  <a:tcPr marL="91432" marR="91432" marT="45737" marB="45737">
                    <a:lnB w="12700" cap="flat" cmpd="sng" algn="ctr">
                      <a:solidFill>
                        <a:schemeClr val="tx1"/>
                      </a:solidFill>
                      <a:prstDash val="solid"/>
                      <a:round/>
                      <a:headEnd type="none" w="med" len="med"/>
                      <a:tailEnd type="none" w="med" len="med"/>
                    </a:lnB>
                  </a:tcPr>
                </a:tc>
              </a:tr>
              <a:tr h="360045">
                <a:tc vMerge="1">
                  <a:txBody>
                    <a:bodyPr/>
                    <a:lstStyle/>
                    <a:p>
                      <a:endParaRPr kumimoji="1" lang="ja-JP" altLang="en-US"/>
                    </a:p>
                  </a:txBody>
                  <a:tcPr/>
                </a:tc>
                <a:tc>
                  <a:txBody>
                    <a:bodyPr/>
                    <a:lstStyle/>
                    <a:p>
                      <a:pPr algn="ctr"/>
                      <a:r>
                        <a:rPr kumimoji="1" lang="ja-JP" altLang="en-US" sz="1600" dirty="0" smtClean="0"/>
                        <a:t>委託</a:t>
                      </a:r>
                      <a:endParaRPr kumimoji="1" lang="ja-JP" altLang="en-US" sz="1600" dirty="0"/>
                    </a:p>
                  </a:txBody>
                  <a:tcPr marL="91432" marR="91432" marT="45737" marB="4573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r"/>
                      <a:r>
                        <a:rPr kumimoji="1" lang="en-US" altLang="ja-JP" sz="1600" dirty="0" smtClean="0"/>
                        <a:t>5</a:t>
                      </a:r>
                      <a:endParaRPr kumimoji="1" lang="ja-JP" altLang="en-US" sz="1600" dirty="0"/>
                    </a:p>
                  </a:txBody>
                  <a:tcPr marL="91432" marR="91432" marT="45737" marB="45737">
                    <a:lnT w="12700" cap="flat" cmpd="sng" algn="ctr">
                      <a:solidFill>
                        <a:schemeClr val="tx1"/>
                      </a:solidFill>
                      <a:prstDash val="solid"/>
                      <a:round/>
                      <a:headEnd type="none" w="med" len="med"/>
                      <a:tailEnd type="none" w="med" len="med"/>
                    </a:lnT>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489285443"/>
              </p:ext>
            </p:extLst>
          </p:nvPr>
        </p:nvGraphicFramePr>
        <p:xfrm>
          <a:off x="1116062" y="2070695"/>
          <a:ext cx="3321050" cy="1800225"/>
        </p:xfrm>
        <a:graphic>
          <a:graphicData uri="http://schemas.openxmlformats.org/drawingml/2006/table">
            <a:tbl>
              <a:tblPr firstRow="1" bandRow="1">
                <a:tableStyleId>{5940675A-B579-460E-94D1-54222C63F5DA}</a:tableStyleId>
              </a:tblPr>
              <a:tblGrid>
                <a:gridCol w="2313237"/>
                <a:gridCol w="1007813"/>
              </a:tblGrid>
              <a:tr h="360045">
                <a:tc>
                  <a:txBody>
                    <a:bodyPr/>
                    <a:lstStyle/>
                    <a:p>
                      <a:pPr algn="ctr"/>
                      <a:r>
                        <a:rPr kumimoji="1" lang="ja-JP" altLang="en-US" sz="1600" dirty="0" smtClean="0"/>
                        <a:t>設置状況</a:t>
                      </a:r>
                      <a:endParaRPr kumimoji="1" lang="ja-JP" altLang="en-US" sz="1600" dirty="0"/>
                    </a:p>
                  </a:txBody>
                  <a:tcPr marL="91423" marR="91423" marT="45726" marB="45726">
                    <a:solidFill>
                      <a:schemeClr val="accent5">
                        <a:lumMod val="20000"/>
                        <a:lumOff val="80000"/>
                      </a:schemeClr>
                    </a:solidFill>
                  </a:tcPr>
                </a:tc>
                <a:tc>
                  <a:txBody>
                    <a:bodyPr/>
                    <a:lstStyle/>
                    <a:p>
                      <a:pPr algn="ctr"/>
                      <a:r>
                        <a:rPr kumimoji="1" lang="ja-JP" altLang="en-US" sz="1600" dirty="0" smtClean="0"/>
                        <a:t>市町村数</a:t>
                      </a:r>
                      <a:endParaRPr kumimoji="1" lang="ja-JP" altLang="en-US" sz="1600" dirty="0"/>
                    </a:p>
                  </a:txBody>
                  <a:tcPr marL="91423" marR="91423" marT="45726" marB="45726">
                    <a:solidFill>
                      <a:schemeClr val="accent5">
                        <a:lumMod val="20000"/>
                        <a:lumOff val="80000"/>
                      </a:schemeClr>
                    </a:solidFill>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設置済み</a:t>
                      </a:r>
                    </a:p>
                  </a:txBody>
                  <a:tcPr marL="91423" marR="91423" marT="45726" marB="45726"/>
                </a:tc>
                <a:tc>
                  <a:txBody>
                    <a:bodyPr/>
                    <a:lstStyle/>
                    <a:p>
                      <a:pPr algn="r"/>
                      <a:r>
                        <a:rPr kumimoji="1" lang="en-US" altLang="ja-JP" sz="1600" dirty="0" smtClean="0"/>
                        <a:t>29</a:t>
                      </a:r>
                      <a:endParaRPr kumimoji="1" lang="ja-JP" altLang="en-US" sz="1600" dirty="0"/>
                    </a:p>
                  </a:txBody>
                  <a:tcPr marL="91423" marR="91423" marT="45726" marB="45726"/>
                </a:tc>
              </a:tr>
              <a:tr h="360045">
                <a:tc>
                  <a:txBody>
                    <a:bodyPr/>
                    <a:lstStyle/>
                    <a:p>
                      <a:pPr algn="l"/>
                      <a:r>
                        <a:rPr kumimoji="1" lang="en-US" altLang="ja-JP" sz="1600" dirty="0" smtClean="0"/>
                        <a:t>28</a:t>
                      </a:r>
                      <a:r>
                        <a:rPr kumimoji="1" lang="ja-JP" altLang="en-US" sz="1600" dirty="0" smtClean="0"/>
                        <a:t>年度中に設置予定</a:t>
                      </a:r>
                      <a:endParaRPr kumimoji="1" lang="en-US" altLang="ja-JP" sz="1600" dirty="0" smtClean="0"/>
                    </a:p>
                  </a:txBody>
                  <a:tcPr marL="91423" marR="91423" marT="45726" marB="45726"/>
                </a:tc>
                <a:tc>
                  <a:txBody>
                    <a:bodyPr/>
                    <a:lstStyle/>
                    <a:p>
                      <a:pPr algn="r"/>
                      <a:r>
                        <a:rPr kumimoji="1" lang="en-US" altLang="ja-JP" sz="1600" dirty="0" smtClean="0"/>
                        <a:t>0</a:t>
                      </a:r>
                      <a:endParaRPr kumimoji="1" lang="ja-JP" altLang="en-US" sz="1600" dirty="0"/>
                    </a:p>
                  </a:txBody>
                  <a:tcPr marL="91423" marR="91423" marT="45726" marB="45726"/>
                </a:tc>
              </a:tr>
              <a:tr h="360045">
                <a:tc>
                  <a:txBody>
                    <a:bodyPr/>
                    <a:lstStyle/>
                    <a:p>
                      <a:pPr algn="l"/>
                      <a:r>
                        <a:rPr kumimoji="1" lang="en-US" altLang="ja-JP" sz="1600" dirty="0" smtClean="0"/>
                        <a:t>29</a:t>
                      </a:r>
                      <a:r>
                        <a:rPr kumimoji="1" lang="ja-JP" altLang="en-US" sz="1600" dirty="0" smtClean="0"/>
                        <a:t>年度中に設置予定</a:t>
                      </a:r>
                    </a:p>
                  </a:txBody>
                  <a:tcPr marL="91423" marR="91423" marT="45726" marB="45726"/>
                </a:tc>
                <a:tc>
                  <a:txBody>
                    <a:bodyPr/>
                    <a:lstStyle/>
                    <a:p>
                      <a:pPr algn="r"/>
                      <a:r>
                        <a:rPr kumimoji="1" lang="en-US" altLang="ja-JP" sz="1600" dirty="0" smtClean="0"/>
                        <a:t>4</a:t>
                      </a:r>
                      <a:endParaRPr kumimoji="1" lang="ja-JP" altLang="en-US" sz="1600" dirty="0"/>
                    </a:p>
                  </a:txBody>
                  <a:tcPr marL="91423" marR="91423" marT="45726" marB="45726"/>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設置予定なし</a:t>
                      </a:r>
                    </a:p>
                  </a:txBody>
                  <a:tcPr marL="91423" marR="91423" marT="45726" marB="45726"/>
                </a:tc>
                <a:tc>
                  <a:txBody>
                    <a:bodyPr/>
                    <a:lstStyle/>
                    <a:p>
                      <a:pPr algn="r"/>
                      <a:r>
                        <a:rPr kumimoji="1" lang="en-US" altLang="ja-JP" sz="1600" dirty="0" smtClean="0"/>
                        <a:t>10</a:t>
                      </a:r>
                      <a:endParaRPr kumimoji="1" lang="ja-JP" altLang="en-US" sz="1600" dirty="0"/>
                    </a:p>
                  </a:txBody>
                  <a:tcPr marL="91423" marR="91423" marT="45726" marB="45726"/>
                </a:tc>
              </a:tr>
            </a:tbl>
          </a:graphicData>
        </a:graphic>
      </p:graphicFrame>
      <p:sp>
        <p:nvSpPr>
          <p:cNvPr id="15407" name="テキスト ボックス 5"/>
          <p:cNvSpPr txBox="1">
            <a:spLocks noChangeArrowheads="1"/>
          </p:cNvSpPr>
          <p:nvPr/>
        </p:nvSpPr>
        <p:spPr bwMode="auto">
          <a:xfrm>
            <a:off x="917575" y="908050"/>
            <a:ext cx="7308850"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　</a:t>
            </a:r>
            <a:r>
              <a:rPr lang="ja-JP" altLang="en-US" dirty="0" smtClean="0"/>
              <a:t>平成</a:t>
            </a:r>
            <a:r>
              <a:rPr lang="en-US" altLang="ja-JP" dirty="0" smtClean="0"/>
              <a:t>28</a:t>
            </a:r>
            <a:r>
              <a:rPr lang="ja-JP" altLang="en-US" dirty="0" smtClean="0"/>
              <a:t>年</a:t>
            </a:r>
            <a:r>
              <a:rPr lang="en-US" altLang="ja-JP" dirty="0"/>
              <a:t>4</a:t>
            </a:r>
            <a:r>
              <a:rPr lang="ja-JP" altLang="en-US" dirty="0"/>
              <a:t>月</a:t>
            </a:r>
            <a:r>
              <a:rPr lang="en-US" altLang="ja-JP" dirty="0"/>
              <a:t>1</a:t>
            </a:r>
            <a:r>
              <a:rPr lang="ja-JP" altLang="en-US" dirty="0"/>
              <a:t>日現在、基幹相談支援センターを設置している市町村は</a:t>
            </a:r>
            <a:endParaRPr lang="en-US" altLang="ja-JP" dirty="0"/>
          </a:p>
          <a:p>
            <a:pPr eaLnBrk="1" hangingPunct="1"/>
            <a:r>
              <a:rPr lang="ja-JP" altLang="en-US" dirty="0"/>
              <a:t>　</a:t>
            </a:r>
            <a:r>
              <a:rPr lang="en-US" altLang="ja-JP" dirty="0" smtClean="0"/>
              <a:t>29</a:t>
            </a:r>
            <a:r>
              <a:rPr lang="ja-JP" altLang="en-US" dirty="0" smtClean="0"/>
              <a:t>市町村（</a:t>
            </a:r>
            <a:r>
              <a:rPr lang="en-US" altLang="ja-JP" dirty="0" smtClean="0"/>
              <a:t>35</a:t>
            </a:r>
            <a:r>
              <a:rPr lang="ja-JP" altLang="en-US" dirty="0" smtClean="0"/>
              <a:t>か所</a:t>
            </a:r>
            <a:r>
              <a:rPr lang="ja-JP" altLang="en-US" dirty="0"/>
              <a:t>）となっている。</a:t>
            </a:r>
          </a:p>
        </p:txBody>
      </p:sp>
      <p:sp>
        <p:nvSpPr>
          <p:cNvPr id="7" name="角丸四角形 6"/>
          <p:cNvSpPr/>
          <p:nvPr/>
        </p:nvSpPr>
        <p:spPr>
          <a:xfrm>
            <a:off x="845307" y="4005064"/>
            <a:ext cx="7453386" cy="2375024"/>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400" dirty="0"/>
              <a:t>●基幹相談支援センター設置市町村（</a:t>
            </a:r>
            <a:r>
              <a:rPr lang="en-US" altLang="ja-JP" sz="1400" dirty="0" smtClean="0"/>
              <a:t>H28.4.1</a:t>
            </a:r>
            <a:r>
              <a:rPr lang="ja-JP" altLang="en-US" sz="1400" dirty="0"/>
              <a:t>現在）</a:t>
            </a:r>
            <a:endParaRPr lang="en-US" altLang="ja-JP" sz="1400" dirty="0"/>
          </a:p>
          <a:p>
            <a:pPr>
              <a:defRPr/>
            </a:pPr>
            <a:r>
              <a:rPr lang="en-US" altLang="ja-JP" sz="1400" dirty="0"/>
              <a:t>【</a:t>
            </a:r>
            <a:r>
              <a:rPr lang="ja-JP" altLang="en-US" sz="1400" dirty="0"/>
              <a:t>単独設置・直営</a:t>
            </a:r>
            <a:r>
              <a:rPr lang="ja-JP" altLang="en-US" sz="1400" dirty="0" smtClean="0"/>
              <a:t>（</a:t>
            </a:r>
            <a:r>
              <a:rPr lang="en-US" altLang="ja-JP" sz="1400" dirty="0"/>
              <a:t>7</a:t>
            </a:r>
            <a:r>
              <a:rPr lang="ja-JP" altLang="en-US" sz="1400" dirty="0" smtClean="0"/>
              <a:t>市町）</a:t>
            </a:r>
            <a:r>
              <a:rPr lang="en-US" altLang="ja-JP" sz="1400" dirty="0"/>
              <a:t>】</a:t>
            </a:r>
          </a:p>
          <a:p>
            <a:pPr>
              <a:defRPr/>
            </a:pPr>
            <a:r>
              <a:rPr lang="ja-JP" altLang="en-US" sz="1400" dirty="0"/>
              <a:t>　高槻市</a:t>
            </a:r>
            <a:r>
              <a:rPr lang="ja-JP" altLang="en-US" sz="1400" dirty="0" smtClean="0"/>
              <a:t>、岸和田市</a:t>
            </a:r>
            <a:r>
              <a:rPr lang="ja-JP" altLang="en-US" sz="1400" dirty="0"/>
              <a:t>、</a:t>
            </a:r>
            <a:r>
              <a:rPr lang="ja-JP" altLang="en-US" sz="1400" dirty="0" smtClean="0"/>
              <a:t>吹田市</a:t>
            </a:r>
            <a:r>
              <a:rPr lang="ja-JP" altLang="en-US" sz="1400" dirty="0"/>
              <a:t>、</a:t>
            </a:r>
            <a:r>
              <a:rPr lang="ja-JP" altLang="en-US" sz="1400" dirty="0" smtClean="0"/>
              <a:t>茨木市、八尾市、寝屋川市、島本町</a:t>
            </a:r>
            <a:endParaRPr lang="en-US" altLang="ja-JP" sz="1400" dirty="0"/>
          </a:p>
          <a:p>
            <a:pPr>
              <a:defRPr/>
            </a:pPr>
            <a:r>
              <a:rPr lang="en-US" altLang="ja-JP" sz="1400" dirty="0"/>
              <a:t>【</a:t>
            </a:r>
            <a:r>
              <a:rPr lang="ja-JP" altLang="en-US" sz="1400" dirty="0"/>
              <a:t>単独設置・委託（</a:t>
            </a:r>
            <a:r>
              <a:rPr lang="en-US" altLang="ja-JP" sz="1400" dirty="0" smtClean="0"/>
              <a:t>17</a:t>
            </a:r>
            <a:r>
              <a:rPr lang="ja-JP" altLang="en-US" sz="1400" dirty="0" smtClean="0"/>
              <a:t>市</a:t>
            </a:r>
            <a:r>
              <a:rPr lang="ja-JP" altLang="en-US" sz="1400" dirty="0"/>
              <a:t>）</a:t>
            </a:r>
            <a:r>
              <a:rPr lang="en-US" altLang="ja-JP" sz="1400" dirty="0"/>
              <a:t>】</a:t>
            </a:r>
          </a:p>
          <a:p>
            <a:pPr>
              <a:defRPr/>
            </a:pPr>
            <a:r>
              <a:rPr lang="ja-JP" altLang="en-US" sz="1400" dirty="0"/>
              <a:t>　大阪市、堺市（</a:t>
            </a:r>
            <a:r>
              <a:rPr lang="en-US" altLang="ja-JP" sz="1400" dirty="0"/>
              <a:t>8</a:t>
            </a:r>
            <a:r>
              <a:rPr lang="ja-JP" altLang="en-US" sz="1400" dirty="0"/>
              <a:t>か所）</a:t>
            </a:r>
            <a:r>
              <a:rPr lang="ja-JP" altLang="en-US" sz="1400" dirty="0" smtClean="0"/>
              <a:t>、豊中市（市と協同）、枚方市</a:t>
            </a:r>
            <a:r>
              <a:rPr lang="ja-JP" altLang="en-US" sz="1400" dirty="0"/>
              <a:t>（</a:t>
            </a:r>
            <a:r>
              <a:rPr lang="en-US" altLang="ja-JP" sz="1400" dirty="0"/>
              <a:t>3</a:t>
            </a:r>
            <a:r>
              <a:rPr lang="ja-JP" altLang="en-US" sz="1400" dirty="0"/>
              <a:t>か所）、池田市</a:t>
            </a:r>
            <a:r>
              <a:rPr lang="ja-JP" altLang="en-US" sz="1400" dirty="0" smtClean="0"/>
              <a:t>、守口市、富田林市</a:t>
            </a:r>
            <a:r>
              <a:rPr lang="ja-JP" altLang="en-US" sz="1400" dirty="0"/>
              <a:t>、河内長野市</a:t>
            </a:r>
            <a:r>
              <a:rPr lang="ja-JP" altLang="en-US" sz="1400" dirty="0" smtClean="0"/>
              <a:t>、松原市、大東市、和泉市</a:t>
            </a:r>
            <a:r>
              <a:rPr lang="ja-JP" altLang="en-US" sz="1400" dirty="0"/>
              <a:t>、箕面市</a:t>
            </a:r>
            <a:r>
              <a:rPr lang="ja-JP" altLang="en-US" sz="1400" dirty="0" smtClean="0"/>
              <a:t>、門真市、摂津市、四條畷市、交野市、大阪狭山市</a:t>
            </a:r>
            <a:endParaRPr lang="en-US" altLang="ja-JP" sz="1400" dirty="0"/>
          </a:p>
          <a:p>
            <a:pPr>
              <a:defRPr/>
            </a:pPr>
            <a:r>
              <a:rPr lang="en-US" altLang="ja-JP" sz="1400" dirty="0"/>
              <a:t>【</a:t>
            </a:r>
            <a:r>
              <a:rPr lang="ja-JP" altLang="en-US" sz="1400" dirty="0"/>
              <a:t>共同設置・委託（</a:t>
            </a:r>
            <a:r>
              <a:rPr lang="en-US" altLang="ja-JP" sz="1400" dirty="0"/>
              <a:t>5</a:t>
            </a:r>
            <a:r>
              <a:rPr lang="ja-JP" altLang="en-US" sz="1400" dirty="0"/>
              <a:t>市町村）</a:t>
            </a:r>
            <a:r>
              <a:rPr lang="en-US" altLang="ja-JP" sz="1400" dirty="0"/>
              <a:t>】</a:t>
            </a:r>
          </a:p>
          <a:p>
            <a:pPr>
              <a:defRPr/>
            </a:pPr>
            <a:r>
              <a:rPr lang="ja-JP" altLang="en-US" sz="1400" dirty="0"/>
              <a:t>　泉佐野市・田尻町、太子町・河南町・</a:t>
            </a:r>
            <a:r>
              <a:rPr lang="ja-JP" altLang="en-US" sz="1400" dirty="0" smtClean="0"/>
              <a:t>千早赤阪村</a:t>
            </a:r>
            <a:r>
              <a:rPr lang="ja-JP" altLang="en-US" sz="1400" dirty="0"/>
              <a:t>　</a:t>
            </a:r>
          </a:p>
        </p:txBody>
      </p:sp>
      <p:sp>
        <p:nvSpPr>
          <p:cNvPr id="11" name="タイトル 1"/>
          <p:cNvSpPr txBox="1">
            <a:spLocks noGrp="1"/>
          </p:cNvSpPr>
          <p:nvPr>
            <p:ph type="title"/>
          </p:nvPr>
        </p:nvSpPr>
        <p:spPr>
          <a:xfrm>
            <a:off x="457200" y="188913"/>
            <a:ext cx="8229600" cy="633412"/>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ja-JP" altLang="en-US" sz="3200" dirty="0" smtClean="0">
                <a:solidFill>
                  <a:schemeClr val="tx1"/>
                </a:solidFill>
                <a:latin typeface="HGSｺﾞｼｯｸE" panose="020B0900000000000000" pitchFamily="50" charset="-128"/>
                <a:ea typeface="HGSｺﾞｼｯｸE" panose="020B0900000000000000" pitchFamily="50" charset="-128"/>
              </a:rPr>
              <a:t>基幹相談支援センター</a:t>
            </a:r>
          </a:p>
        </p:txBody>
      </p:sp>
      <p:sp>
        <p:nvSpPr>
          <p:cNvPr id="4" name="スライド番号プレースホルダー 3"/>
          <p:cNvSpPr>
            <a:spLocks noGrp="1"/>
          </p:cNvSpPr>
          <p:nvPr>
            <p:ph type="sldNum" sz="quarter" idx="12"/>
          </p:nvPr>
        </p:nvSpPr>
        <p:spPr/>
        <p:txBody>
          <a:bodyPr/>
          <a:lstStyle/>
          <a:p>
            <a:pPr>
              <a:defRPr/>
            </a:pPr>
            <a:fld id="{8B41D3C4-A2EC-4EFD-8937-68FC89820670}" type="slidenum">
              <a:rPr lang="ja-JP" altLang="en-US" smtClean="0"/>
              <a:pPr>
                <a:defRPr/>
              </a:pPr>
              <a:t>16</a:t>
            </a:fld>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8B41D3C4-A2EC-4EFD-8937-68FC89820670}" type="slidenum">
              <a:rPr lang="ja-JP" altLang="en-US" smtClean="0"/>
              <a:pPr>
                <a:defRPr/>
              </a:pPr>
              <a:t>17</a:t>
            </a:fld>
            <a:endParaRPr lang="ja-JP" altLang="en-US"/>
          </a:p>
        </p:txBody>
      </p:sp>
      <p:sp>
        <p:nvSpPr>
          <p:cNvPr id="7" name="タイトル 1"/>
          <p:cNvSpPr txBox="1">
            <a:spLocks/>
          </p:cNvSpPr>
          <p:nvPr/>
        </p:nvSpPr>
        <p:spPr bwMode="auto">
          <a:xfrm>
            <a:off x="611188" y="188913"/>
            <a:ext cx="7918450" cy="719137"/>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2000" dirty="0"/>
              <a:t>◆</a:t>
            </a:r>
            <a:r>
              <a:rPr lang="ja-JP" altLang="en-US" sz="1600" dirty="0"/>
              <a:t>平成</a:t>
            </a:r>
            <a:r>
              <a:rPr lang="en-US" altLang="ja-JP" sz="1600" dirty="0"/>
              <a:t>27</a:t>
            </a:r>
            <a:r>
              <a:rPr lang="ja-JP" altLang="en-US" sz="1600" dirty="0"/>
              <a:t>年度にサービス等利用計画の評価を実施している６市町の取組み状況</a:t>
            </a:r>
          </a:p>
          <a:p>
            <a:pPr eaLnBrk="1" fontAlgn="auto" hangingPunct="1">
              <a:spcAft>
                <a:spcPts val="0"/>
              </a:spcAft>
              <a:defRPr/>
            </a:pPr>
            <a:r>
              <a:rPr lang="ja-JP" altLang="en-US" sz="1600" dirty="0"/>
              <a:t>　</a:t>
            </a:r>
            <a:r>
              <a:rPr lang="ja-JP" altLang="en-US" sz="1600" dirty="0" smtClean="0"/>
              <a:t>（市町村</a:t>
            </a:r>
            <a:r>
              <a:rPr lang="ja-JP" altLang="en-US" sz="1600" dirty="0"/>
              <a:t>実施状況調査アンケートより⇒今後ヒアリング）</a:t>
            </a:r>
            <a:endParaRPr lang="ja-JP" altLang="en-US" sz="1600" dirty="0" smtClean="0"/>
          </a:p>
        </p:txBody>
      </p:sp>
      <p:graphicFrame>
        <p:nvGraphicFramePr>
          <p:cNvPr id="10" name="表 9"/>
          <p:cNvGraphicFramePr>
            <a:graphicFrameLocks noGrp="1"/>
          </p:cNvGraphicFramePr>
          <p:nvPr>
            <p:extLst>
              <p:ext uri="{D42A27DB-BD31-4B8C-83A1-F6EECF244321}">
                <p14:modId xmlns:p14="http://schemas.microsoft.com/office/powerpoint/2010/main" val="2458500783"/>
              </p:ext>
            </p:extLst>
          </p:nvPr>
        </p:nvGraphicFramePr>
        <p:xfrm>
          <a:off x="400075" y="1124744"/>
          <a:ext cx="8340675" cy="3892867"/>
        </p:xfrm>
        <a:graphic>
          <a:graphicData uri="http://schemas.openxmlformats.org/drawingml/2006/table">
            <a:tbl>
              <a:tblPr>
                <a:tableStyleId>{5C22544A-7EE6-4342-B048-85BDC9FD1C3A}</a:tableStyleId>
              </a:tblPr>
              <a:tblGrid>
                <a:gridCol w="1039848"/>
                <a:gridCol w="1039848"/>
                <a:gridCol w="1039848"/>
                <a:gridCol w="5221131"/>
              </a:tblGrid>
              <a:tr h="443561">
                <a:tc rowSpan="2">
                  <a:txBody>
                    <a:bodyPr/>
                    <a:lstStyle/>
                    <a:p>
                      <a:pPr algn="ctr" fontAlgn="ctr"/>
                      <a:r>
                        <a:rPr lang="ja-JP" altLang="en-US" sz="1100" u="none" strike="noStrike" dirty="0">
                          <a:effectLst/>
                        </a:rPr>
                        <a:t>市町村名</a:t>
                      </a:r>
                      <a:endParaRPr lang="ja-JP" altLang="en-US" sz="1100" b="0" i="0" u="none" strike="noStrike" dirty="0">
                        <a:solidFill>
                          <a:srgbClr val="000000"/>
                        </a:solidFill>
                        <a:effectLst/>
                        <a:latin typeface="ＭＳ Ｐゴシック"/>
                      </a:endParaRPr>
                    </a:p>
                  </a:txBody>
                  <a:tcPr marL="8214" marR="8214" marT="8214" marB="0" anchor="ctr">
                    <a:solidFill>
                      <a:schemeClr val="tx2">
                        <a:lumMod val="60000"/>
                        <a:lumOff val="40000"/>
                      </a:schemeClr>
                    </a:solidFill>
                  </a:tcPr>
                </a:tc>
                <a:tc gridSpan="2">
                  <a:txBody>
                    <a:bodyPr/>
                    <a:lstStyle/>
                    <a:p>
                      <a:pPr algn="l" fontAlgn="ctr"/>
                      <a:r>
                        <a:rPr lang="ja-JP" altLang="en-US" sz="1100" u="none" strike="noStrike" dirty="0" smtClean="0">
                          <a:effectLst/>
                        </a:rPr>
                        <a:t>協</a:t>
                      </a:r>
                      <a:r>
                        <a:rPr lang="ja-JP" altLang="en-US" sz="1100" u="none" strike="noStrike" dirty="0">
                          <a:effectLst/>
                        </a:rPr>
                        <a:t>議会</a:t>
                      </a:r>
                      <a:r>
                        <a:rPr lang="ja-JP" altLang="en-US" sz="1100" u="none" strike="noStrike" dirty="0" smtClean="0">
                          <a:effectLst/>
                        </a:rPr>
                        <a:t>、連絡会</a:t>
                      </a:r>
                      <a:r>
                        <a:rPr lang="ja-JP" altLang="en-US" sz="1100" u="none" strike="noStrike" dirty="0">
                          <a:effectLst/>
                        </a:rPr>
                        <a:t>等で計画相談の評価を行うなど支援の取組みがある</a:t>
                      </a:r>
                      <a:endParaRPr lang="ja-JP" altLang="en-US" sz="1100" b="0" i="0" u="none" strike="noStrike" dirty="0">
                        <a:solidFill>
                          <a:srgbClr val="000000"/>
                        </a:solidFill>
                        <a:effectLst/>
                        <a:latin typeface="ＭＳ Ｐゴシック"/>
                      </a:endParaRPr>
                    </a:p>
                  </a:txBody>
                  <a:tcPr marL="8214" marR="8214" marT="8214" marB="0" anchor="ctr">
                    <a:solidFill>
                      <a:schemeClr val="tx2">
                        <a:lumMod val="60000"/>
                        <a:lumOff val="40000"/>
                      </a:schemeClr>
                    </a:solidFill>
                  </a:tcPr>
                </a:tc>
                <a:tc hMerge="1">
                  <a:txBody>
                    <a:bodyPr/>
                    <a:lstStyle/>
                    <a:p>
                      <a:endParaRPr kumimoji="1" lang="ja-JP" altLang="en-US"/>
                    </a:p>
                  </a:txBody>
                  <a:tcPr/>
                </a:tc>
                <a:tc rowSpan="2">
                  <a:txBody>
                    <a:bodyPr/>
                    <a:lstStyle/>
                    <a:p>
                      <a:pPr algn="ctr" fontAlgn="ctr"/>
                      <a:r>
                        <a:rPr lang="ja-JP" altLang="en-US" sz="1100" u="none" strike="noStrike" dirty="0">
                          <a:effectLst/>
                        </a:rPr>
                        <a:t>サービス等利用計画の評価実施状況</a:t>
                      </a:r>
                      <a:endParaRPr lang="ja-JP" altLang="en-US" sz="1100" b="0" i="0" u="none" strike="noStrike" dirty="0">
                        <a:solidFill>
                          <a:srgbClr val="000000"/>
                        </a:solidFill>
                        <a:effectLst/>
                        <a:latin typeface="ＭＳ Ｐゴシック"/>
                      </a:endParaRPr>
                    </a:p>
                  </a:txBody>
                  <a:tcPr marL="8214" marR="8214" marT="8214" marB="0" anchor="ctr">
                    <a:solidFill>
                      <a:schemeClr val="tx2">
                        <a:lumMod val="60000"/>
                        <a:lumOff val="40000"/>
                      </a:schemeClr>
                    </a:solidFill>
                  </a:tcPr>
                </a:tc>
              </a:tr>
              <a:tr h="287493">
                <a:tc vMerge="1">
                  <a:txBody>
                    <a:bodyPr/>
                    <a:lstStyle/>
                    <a:p>
                      <a:endParaRPr kumimoji="1" lang="ja-JP" altLang="en-US"/>
                    </a:p>
                  </a:txBody>
                  <a:tcPr/>
                </a:tc>
                <a:tc>
                  <a:txBody>
                    <a:bodyPr/>
                    <a:lstStyle/>
                    <a:p>
                      <a:pPr algn="ctr" fontAlgn="ctr"/>
                      <a:r>
                        <a:rPr lang="zh-TW" altLang="en-US" sz="1100" u="none" strike="noStrike" dirty="0">
                          <a:effectLst/>
                        </a:rPr>
                        <a:t>計画相談支援</a:t>
                      </a:r>
                      <a:endParaRPr lang="zh-TW" altLang="en-US" sz="1100" b="0" i="0" u="none" strike="noStrike" dirty="0">
                        <a:solidFill>
                          <a:srgbClr val="000000"/>
                        </a:solidFill>
                        <a:effectLst/>
                        <a:latin typeface="ＭＳ Ｐゴシック"/>
                      </a:endParaRPr>
                    </a:p>
                  </a:txBody>
                  <a:tcPr marL="8214" marR="8214" marT="8214" marB="0" anchor="ctr">
                    <a:solidFill>
                      <a:schemeClr val="tx2">
                        <a:lumMod val="60000"/>
                        <a:lumOff val="40000"/>
                      </a:schemeClr>
                    </a:solidFill>
                  </a:tcPr>
                </a:tc>
                <a:tc>
                  <a:txBody>
                    <a:bodyPr/>
                    <a:lstStyle/>
                    <a:p>
                      <a:pPr algn="ctr" fontAlgn="ctr"/>
                      <a:r>
                        <a:rPr lang="ja-JP" altLang="en-US" sz="1100" u="none" strike="noStrike" dirty="0" err="1">
                          <a:effectLst/>
                        </a:rPr>
                        <a:t>障がい</a:t>
                      </a:r>
                      <a:r>
                        <a:rPr lang="ja-JP" altLang="en-US" sz="1100" u="none" strike="noStrike" dirty="0">
                          <a:effectLst/>
                        </a:rPr>
                        <a:t>児相談支援</a:t>
                      </a:r>
                      <a:endParaRPr lang="ja-JP" altLang="en-US" sz="1100" b="0" i="0" u="none" strike="noStrike" dirty="0">
                        <a:solidFill>
                          <a:srgbClr val="000000"/>
                        </a:solidFill>
                        <a:effectLst/>
                        <a:latin typeface="ＭＳ Ｐゴシック"/>
                      </a:endParaRPr>
                    </a:p>
                  </a:txBody>
                  <a:tcPr marL="8214" marR="8214" marT="8214" marB="0" anchor="ctr">
                    <a:solidFill>
                      <a:schemeClr val="tx2">
                        <a:lumMod val="60000"/>
                        <a:lumOff val="40000"/>
                      </a:schemeClr>
                    </a:solidFill>
                  </a:tcPr>
                </a:tc>
                <a:tc vMerge="1">
                  <a:txBody>
                    <a:bodyPr/>
                    <a:lstStyle/>
                    <a:p>
                      <a:endParaRPr kumimoji="1" lang="ja-JP" altLang="en-US"/>
                    </a:p>
                  </a:txBody>
                  <a:tcPr/>
                </a:tc>
              </a:tr>
              <a:tr h="513524">
                <a:tc>
                  <a:txBody>
                    <a:bodyPr/>
                    <a:lstStyle/>
                    <a:p>
                      <a:pPr algn="ctr" fontAlgn="ctr"/>
                      <a:r>
                        <a:rPr lang="ja-JP" altLang="en-US" sz="1100" u="none" strike="noStrike" dirty="0">
                          <a:effectLst/>
                        </a:rPr>
                        <a:t>高槻市</a:t>
                      </a:r>
                      <a:endParaRPr lang="ja-JP" altLang="en-US" sz="1100" b="0" i="0" u="none" strike="noStrike" dirty="0">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dirty="0">
                          <a:effectLst/>
                        </a:rPr>
                        <a:t>　</a:t>
                      </a:r>
                      <a:endParaRPr lang="ja-JP" altLang="en-US" sz="900" b="0" i="0" u="none" strike="noStrike" dirty="0">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dirty="0">
                          <a:effectLst/>
                        </a:rPr>
                        <a:t>○</a:t>
                      </a:r>
                      <a:endParaRPr lang="ja-JP" altLang="en-US" sz="900" b="0" i="0" u="none" strike="noStrike" dirty="0">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l" fontAlgn="ctr"/>
                      <a:r>
                        <a:rPr lang="ja-JP" altLang="en-US" sz="900" u="none" strike="noStrike" dirty="0">
                          <a:effectLst/>
                        </a:rPr>
                        <a:t>基幹</a:t>
                      </a:r>
                      <a:r>
                        <a:rPr lang="en-US" altLang="ja-JP" sz="900" u="none" strike="noStrike" dirty="0">
                          <a:effectLst/>
                        </a:rPr>
                        <a:t>C</a:t>
                      </a:r>
                      <a:r>
                        <a:rPr lang="ja-JP" altLang="en-US" sz="900" u="none" strike="noStrike" dirty="0">
                          <a:effectLst/>
                        </a:rPr>
                        <a:t>が全計画について聞き取りを行って評価を実施しており、作成者に評価を提示している。</a:t>
                      </a:r>
                      <a:endParaRPr lang="ja-JP" altLang="en-US" sz="900" b="0" i="0" u="none" strike="noStrike" dirty="0">
                        <a:solidFill>
                          <a:srgbClr val="000000"/>
                        </a:solidFill>
                        <a:effectLst/>
                        <a:latin typeface="ＭＳ Ｐゴシック"/>
                      </a:endParaRPr>
                    </a:p>
                  </a:txBody>
                  <a:tcPr marL="8214" marR="8214" marT="8214" marB="0" anchor="ctr">
                    <a:solidFill>
                      <a:schemeClr val="accent1">
                        <a:tint val="20000"/>
                      </a:schemeClr>
                    </a:solidFill>
                  </a:tcPr>
                </a:tc>
              </a:tr>
              <a:tr h="504056">
                <a:tc>
                  <a:txBody>
                    <a:bodyPr/>
                    <a:lstStyle/>
                    <a:p>
                      <a:pPr algn="ctr" fontAlgn="ctr"/>
                      <a:r>
                        <a:rPr lang="ja-JP" altLang="en-US" sz="1100" u="none" strike="noStrike" dirty="0">
                          <a:effectLst/>
                        </a:rPr>
                        <a:t>岸和田市</a:t>
                      </a:r>
                      <a:endParaRPr lang="ja-JP" altLang="en-US" sz="1100" b="0" i="0" u="none" strike="noStrike" dirty="0">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a:effectLst/>
                        </a:rPr>
                        <a:t>　</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a:effectLst/>
                        </a:rPr>
                        <a:t>　</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l" fontAlgn="ctr"/>
                      <a:r>
                        <a:rPr lang="ja-JP" altLang="en-US" sz="900" u="none" strike="noStrike">
                          <a:effectLst/>
                        </a:rPr>
                        <a:t>市町村と基幹</a:t>
                      </a:r>
                      <a:r>
                        <a:rPr lang="en-US" altLang="ja-JP" sz="900" u="none" strike="noStrike">
                          <a:effectLst/>
                        </a:rPr>
                        <a:t>C</a:t>
                      </a:r>
                      <a:r>
                        <a:rPr lang="ja-JP" altLang="en-US" sz="900" u="none" strike="noStrike">
                          <a:effectLst/>
                        </a:rPr>
                        <a:t>が全計画（セルフ含む）について確認し、評価を記入し、作成者に評価を提示している。</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r>
              <a:tr h="576064">
                <a:tc>
                  <a:txBody>
                    <a:bodyPr/>
                    <a:lstStyle/>
                    <a:p>
                      <a:pPr algn="ctr" fontAlgn="ctr"/>
                      <a:r>
                        <a:rPr lang="ja-JP" altLang="en-US" sz="1100" u="none" strike="noStrike" dirty="0">
                          <a:effectLst/>
                        </a:rPr>
                        <a:t>泉佐野市</a:t>
                      </a:r>
                      <a:endParaRPr lang="ja-JP" altLang="en-US" sz="1100" b="0" i="0" u="none" strike="noStrike" dirty="0">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a:effectLst/>
                        </a:rPr>
                        <a:t>○</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a:effectLst/>
                        </a:rPr>
                        <a:t>　</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l" fontAlgn="ctr"/>
                      <a:r>
                        <a:rPr lang="ja-JP" altLang="en-US" sz="900" u="none" strike="noStrike">
                          <a:effectLst/>
                        </a:rPr>
                        <a:t>計画作成者と基幹</a:t>
                      </a:r>
                      <a:r>
                        <a:rPr lang="en-US" altLang="ja-JP" sz="900" u="none" strike="noStrike">
                          <a:effectLst/>
                        </a:rPr>
                        <a:t>C</a:t>
                      </a:r>
                      <a:r>
                        <a:rPr lang="ja-JP" altLang="en-US" sz="900" u="none" strike="noStrike">
                          <a:effectLst/>
                        </a:rPr>
                        <a:t>が、一部（一人の相談員について月１例程度を抽出）した計画について、市評価ツールを用いて評価を実施し、作成者に評価を提示し、自立支援協議会において共有している。</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r>
              <a:tr h="504056">
                <a:tc>
                  <a:txBody>
                    <a:bodyPr/>
                    <a:lstStyle/>
                    <a:p>
                      <a:pPr algn="ctr" fontAlgn="ctr"/>
                      <a:r>
                        <a:rPr lang="ja-JP" altLang="en-US" sz="1100" u="none" strike="noStrike" dirty="0">
                          <a:effectLst/>
                        </a:rPr>
                        <a:t>門真市</a:t>
                      </a:r>
                      <a:endParaRPr lang="ja-JP" altLang="en-US" sz="1100" b="0" i="0" u="none" strike="noStrike" dirty="0">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a:effectLst/>
                        </a:rPr>
                        <a:t>○</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a:effectLst/>
                        </a:rPr>
                        <a:t>○</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l" fontAlgn="ctr"/>
                      <a:r>
                        <a:rPr lang="ja-JP" altLang="en-US" sz="900" u="none" strike="noStrike">
                          <a:effectLst/>
                        </a:rPr>
                        <a:t>者では相談支援連絡会において、一部の計画について評価し意見交換を行った。児では市が評価を行った。</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r>
              <a:tr h="504056">
                <a:tc>
                  <a:txBody>
                    <a:bodyPr/>
                    <a:lstStyle/>
                    <a:p>
                      <a:pPr algn="ctr" fontAlgn="ctr"/>
                      <a:r>
                        <a:rPr lang="ja-JP" altLang="en-US" sz="1100" u="none" strike="noStrike" dirty="0">
                          <a:effectLst/>
                        </a:rPr>
                        <a:t>高石市</a:t>
                      </a:r>
                      <a:endParaRPr lang="ja-JP" altLang="en-US" sz="1100" b="0" i="0" u="none" strike="noStrike" dirty="0">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a:effectLst/>
                        </a:rPr>
                        <a:t>○</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a:effectLst/>
                        </a:rPr>
                        <a:t>○</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l" fontAlgn="ctr"/>
                      <a:r>
                        <a:rPr lang="en-US" altLang="ja-JP" sz="900" u="none" strike="noStrike">
                          <a:effectLst/>
                        </a:rPr>
                        <a:t>H28</a:t>
                      </a:r>
                      <a:r>
                        <a:rPr lang="ja-JP" altLang="en-US" sz="900" u="none" strike="noStrike">
                          <a:effectLst/>
                        </a:rPr>
                        <a:t>年度より、市町村が一部の計画について聞き取りを行い評価を実施し、相談支援連絡会で共有する予定</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r>
              <a:tr h="504056">
                <a:tc>
                  <a:txBody>
                    <a:bodyPr/>
                    <a:lstStyle/>
                    <a:p>
                      <a:pPr algn="ctr" fontAlgn="ctr"/>
                      <a:r>
                        <a:rPr lang="ja-JP" altLang="en-US" sz="1100" u="none" strike="noStrike" dirty="0">
                          <a:effectLst/>
                        </a:rPr>
                        <a:t>田尻町</a:t>
                      </a:r>
                      <a:endParaRPr lang="ja-JP" altLang="en-US" sz="1100" b="0" i="0" u="none" strike="noStrike" dirty="0">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a:effectLst/>
                        </a:rPr>
                        <a:t>○</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ctr" fontAlgn="ctr"/>
                      <a:r>
                        <a:rPr lang="ja-JP" altLang="en-US" sz="900" u="none" strike="noStrike">
                          <a:effectLst/>
                        </a:rPr>
                        <a:t>　</a:t>
                      </a:r>
                      <a:endParaRPr lang="ja-JP" altLang="en-US" sz="900" b="0" i="0" u="none" strike="noStrike">
                        <a:solidFill>
                          <a:srgbClr val="000000"/>
                        </a:solidFill>
                        <a:effectLst/>
                        <a:latin typeface="ＭＳ Ｐゴシック"/>
                      </a:endParaRPr>
                    </a:p>
                  </a:txBody>
                  <a:tcPr marL="8214" marR="8214" marT="8214" marB="0" anchor="ctr">
                    <a:solidFill>
                      <a:schemeClr val="accent1">
                        <a:tint val="20000"/>
                      </a:schemeClr>
                    </a:solidFill>
                  </a:tcPr>
                </a:tc>
                <a:tc>
                  <a:txBody>
                    <a:bodyPr/>
                    <a:lstStyle/>
                    <a:p>
                      <a:pPr algn="l" fontAlgn="ctr"/>
                      <a:r>
                        <a:rPr lang="ja-JP" altLang="en-US" sz="900" u="none" strike="noStrike" dirty="0">
                          <a:effectLst/>
                        </a:rPr>
                        <a:t>泉佐野市と共同実施</a:t>
                      </a:r>
                      <a:endParaRPr lang="ja-JP" altLang="en-US" sz="900" b="0" i="0" u="none" strike="noStrike" dirty="0">
                        <a:solidFill>
                          <a:srgbClr val="000000"/>
                        </a:solidFill>
                        <a:effectLst/>
                        <a:latin typeface="ＭＳ Ｐゴシック"/>
                      </a:endParaRPr>
                    </a:p>
                  </a:txBody>
                  <a:tcPr marL="8214" marR="8214" marT="8214" marB="0" anchor="ctr">
                    <a:solidFill>
                      <a:schemeClr val="accent1">
                        <a:tint val="20000"/>
                      </a:schemeClr>
                    </a:solidFill>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530782840"/>
              </p:ext>
            </p:extLst>
          </p:nvPr>
        </p:nvGraphicFramePr>
        <p:xfrm>
          <a:off x="455613" y="5229200"/>
          <a:ext cx="8229600" cy="911095"/>
        </p:xfrm>
        <a:graphic>
          <a:graphicData uri="http://schemas.openxmlformats.org/drawingml/2006/table">
            <a:tbl>
              <a:tblPr>
                <a:tableStyleId>{5C22544A-7EE6-4342-B048-85BDC9FD1C3A}</a:tableStyleId>
              </a:tblPr>
              <a:tblGrid>
                <a:gridCol w="8229600"/>
              </a:tblGrid>
              <a:tr h="289193">
                <a:tc>
                  <a:txBody>
                    <a:bodyPr/>
                    <a:lstStyle/>
                    <a:p>
                      <a:pPr algn="l" fontAlgn="ctr"/>
                      <a:endParaRPr lang="en-US" altLang="ja-JP" sz="1200" b="1" u="none" strike="noStrike" dirty="0" smtClean="0">
                        <a:effectLst/>
                      </a:endParaRPr>
                    </a:p>
                    <a:p>
                      <a:pPr algn="l" fontAlgn="ctr"/>
                      <a:r>
                        <a:rPr lang="ja-JP" altLang="en-US" sz="1200" b="1" u="none" strike="noStrike" dirty="0" smtClean="0">
                          <a:effectLst/>
                        </a:rPr>
                        <a:t>◆</a:t>
                      </a:r>
                      <a:r>
                        <a:rPr lang="ja-JP" altLang="en-US" sz="1200" b="1" u="none" strike="noStrike" dirty="0">
                          <a:effectLst/>
                        </a:rPr>
                        <a:t>平成</a:t>
                      </a:r>
                      <a:r>
                        <a:rPr lang="en-US" altLang="ja-JP" sz="1200" b="1" u="none" strike="noStrike" dirty="0">
                          <a:effectLst/>
                        </a:rPr>
                        <a:t>27</a:t>
                      </a:r>
                      <a:r>
                        <a:rPr lang="ja-JP" altLang="en-US" sz="1200" b="1" u="none" strike="noStrike" dirty="0">
                          <a:effectLst/>
                        </a:rPr>
                        <a:t>年度に研修、事例検討会等、資質向上やフォローアップの取組みがある  ３１市町</a:t>
                      </a:r>
                      <a:endParaRPr lang="ja-JP" altLang="en-US" sz="1200" b="1" i="0" u="none" strike="noStrike" dirty="0">
                        <a:solidFill>
                          <a:srgbClr val="000000"/>
                        </a:solidFill>
                        <a:effectLst/>
                        <a:latin typeface="ＭＳ Ｐゴシック"/>
                      </a:endParaRPr>
                    </a:p>
                  </a:txBody>
                  <a:tcPr marL="8263" marR="8263" marT="8263" marB="0" anchor="ctr">
                    <a:noFill/>
                  </a:tcPr>
                </a:tc>
              </a:tr>
              <a:tr h="537072">
                <a:tc>
                  <a:txBody>
                    <a:bodyPr/>
                    <a:lstStyle/>
                    <a:p>
                      <a:pPr algn="l" fontAlgn="ctr"/>
                      <a:r>
                        <a:rPr lang="zh-TW" altLang="en-US" sz="1000" u="none" strike="noStrike" dirty="0">
                          <a:effectLst/>
                        </a:rPr>
                        <a:t>高槻市、東大阪市、豊中市、岸和田市、守口市、茨木市、泉佐野市、富田林市、寝屋川市、河内長野市、大東市、和泉市、箕面市、羽曳野市、門真市、高石市、四条畷市、交野市、大阪狭山市、熊取町、田尻町</a:t>
                      </a:r>
                      <a:endParaRPr lang="zh-TW" altLang="en-US" sz="1000" b="0" i="0" u="none" strike="noStrike" dirty="0">
                        <a:solidFill>
                          <a:srgbClr val="000000"/>
                        </a:solidFill>
                        <a:effectLst/>
                        <a:latin typeface="ＭＳ Ｐゴシック"/>
                      </a:endParaRPr>
                    </a:p>
                  </a:txBody>
                  <a:tcPr marL="8263" marR="8263" marT="8263" marB="0" anchor="ctr">
                    <a:noFill/>
                  </a:tcPr>
                </a:tc>
              </a:tr>
            </a:tbl>
          </a:graphicData>
        </a:graphic>
      </p:graphicFrame>
    </p:spTree>
    <p:extLst>
      <p:ext uri="{BB962C8B-B14F-4D97-AF65-F5344CB8AC3E}">
        <p14:creationId xmlns:p14="http://schemas.microsoft.com/office/powerpoint/2010/main" val="610316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8B41D3C4-A2EC-4EFD-8937-68FC89820670}" type="slidenum">
              <a:rPr lang="ja-JP" altLang="en-US" smtClean="0"/>
              <a:pPr>
                <a:defRPr/>
              </a:pPr>
              <a:t>18</a:t>
            </a:fld>
            <a:endParaRPr lang="ja-JP" altLang="en-US"/>
          </a:p>
        </p:txBody>
      </p:sp>
      <p:sp>
        <p:nvSpPr>
          <p:cNvPr id="5" name="タイトル 1"/>
          <p:cNvSpPr txBox="1">
            <a:spLocks/>
          </p:cNvSpPr>
          <p:nvPr/>
        </p:nvSpPr>
        <p:spPr bwMode="auto">
          <a:xfrm>
            <a:off x="611188" y="188912"/>
            <a:ext cx="7918450" cy="431775"/>
          </a:xfrm>
          <a:prstGeom prst="roundRect">
            <a:avLst/>
          </a:prstGeom>
          <a:noFill/>
          <a:ln cmpd="thickThin">
            <a:solidFill>
              <a:schemeClr val="tx1"/>
            </a:solidFill>
          </a:ln>
          <a:effectLst/>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en-US" altLang="ja-JP" sz="1600" dirty="0" smtClean="0"/>
              <a:t>【</a:t>
            </a:r>
            <a:r>
              <a:rPr lang="ja-JP" altLang="en-US" sz="1600" dirty="0" smtClean="0"/>
              <a:t>参考</a:t>
            </a:r>
            <a:r>
              <a:rPr lang="en-US" altLang="ja-JP" sz="1600" dirty="0" smtClean="0"/>
              <a:t>】</a:t>
            </a:r>
            <a:r>
              <a:rPr lang="ja-JP" altLang="en-US" sz="1600" dirty="0" smtClean="0"/>
              <a:t>市町村</a:t>
            </a:r>
            <a:r>
              <a:rPr lang="ja-JP" altLang="en-US" sz="1600" dirty="0"/>
              <a:t>に</a:t>
            </a:r>
            <a:r>
              <a:rPr lang="ja-JP" altLang="en-US" sz="1600" dirty="0" smtClean="0"/>
              <a:t>おける</a:t>
            </a:r>
            <a:r>
              <a:rPr lang="ja-JP" altLang="en-US" sz="1600" dirty="0"/>
              <a:t>「大阪府相談支援ハンドブック」</a:t>
            </a:r>
            <a:r>
              <a:rPr lang="ja-JP" altLang="en-US" sz="1600" dirty="0" smtClean="0"/>
              <a:t>の</a:t>
            </a:r>
            <a:r>
              <a:rPr lang="ja-JP" altLang="en-US" sz="1600" dirty="0"/>
              <a:t>利</a:t>
            </a:r>
            <a:r>
              <a:rPr lang="ja-JP" altLang="en-US" sz="1600" dirty="0" smtClean="0"/>
              <a:t>活</a:t>
            </a:r>
            <a:r>
              <a:rPr lang="ja-JP" altLang="en-US" sz="1600" dirty="0" smtClean="0"/>
              <a:t>用</a:t>
            </a:r>
            <a:r>
              <a:rPr lang="ja-JP" altLang="en-US" sz="1600" dirty="0" smtClean="0"/>
              <a:t>状況</a:t>
            </a:r>
            <a:endParaRPr lang="ja-JP" altLang="en-US" sz="1600" dirty="0"/>
          </a:p>
        </p:txBody>
      </p:sp>
      <p:graphicFrame>
        <p:nvGraphicFramePr>
          <p:cNvPr id="8" name="表 7"/>
          <p:cNvGraphicFramePr>
            <a:graphicFrameLocks noGrp="1"/>
          </p:cNvGraphicFramePr>
          <p:nvPr>
            <p:extLst>
              <p:ext uri="{D42A27DB-BD31-4B8C-83A1-F6EECF244321}">
                <p14:modId xmlns:p14="http://schemas.microsoft.com/office/powerpoint/2010/main" val="3486399958"/>
              </p:ext>
            </p:extLst>
          </p:nvPr>
        </p:nvGraphicFramePr>
        <p:xfrm>
          <a:off x="611188" y="1294024"/>
          <a:ext cx="2708987" cy="1080135"/>
        </p:xfrm>
        <a:graphic>
          <a:graphicData uri="http://schemas.openxmlformats.org/drawingml/2006/table">
            <a:tbl>
              <a:tblPr firstRow="1" bandRow="1">
                <a:tableStyleId>{5940675A-B579-460E-94D1-54222C63F5DA}</a:tableStyleId>
              </a:tblPr>
              <a:tblGrid>
                <a:gridCol w="1556859"/>
                <a:gridCol w="1152128"/>
              </a:tblGrid>
              <a:tr h="360045">
                <a:tc>
                  <a:txBody>
                    <a:bodyPr/>
                    <a:lstStyle/>
                    <a:p>
                      <a:pPr algn="ctr"/>
                      <a:endParaRPr kumimoji="1" lang="ja-JP" altLang="en-US" sz="1600" dirty="0"/>
                    </a:p>
                  </a:txBody>
                  <a:tcPr marL="91423" marR="91423" marT="45726" marB="45726">
                    <a:solidFill>
                      <a:schemeClr val="accent5">
                        <a:lumMod val="20000"/>
                        <a:lumOff val="80000"/>
                      </a:schemeClr>
                    </a:solidFill>
                  </a:tcPr>
                </a:tc>
                <a:tc>
                  <a:txBody>
                    <a:bodyPr/>
                    <a:lstStyle/>
                    <a:p>
                      <a:pPr algn="ctr"/>
                      <a:r>
                        <a:rPr kumimoji="1" lang="ja-JP" altLang="en-US" sz="1600" dirty="0" smtClean="0"/>
                        <a:t>市町村数</a:t>
                      </a:r>
                      <a:endParaRPr kumimoji="1" lang="ja-JP" altLang="en-US" sz="1600" dirty="0"/>
                    </a:p>
                  </a:txBody>
                  <a:tcPr marL="91423" marR="91423" marT="45726" marB="45726">
                    <a:solidFill>
                      <a:schemeClr val="accent5">
                        <a:lumMod val="20000"/>
                        <a:lumOff val="80000"/>
                      </a:schemeClr>
                    </a:solidFill>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利用している</a:t>
                      </a:r>
                    </a:p>
                  </a:txBody>
                  <a:tcPr marL="91423" marR="91423" marT="45726" marB="45726"/>
                </a:tc>
                <a:tc>
                  <a:txBody>
                    <a:bodyPr/>
                    <a:lstStyle/>
                    <a:p>
                      <a:pPr algn="r"/>
                      <a:r>
                        <a:rPr kumimoji="1" lang="en-US" altLang="ja-JP" sz="1600" dirty="0" smtClean="0"/>
                        <a:t>29</a:t>
                      </a:r>
                      <a:endParaRPr kumimoji="1" lang="ja-JP" altLang="en-US" sz="1600" dirty="0"/>
                    </a:p>
                  </a:txBody>
                  <a:tcPr marL="91423" marR="91423" marT="45726" marB="45726"/>
                </a:tc>
              </a:tr>
              <a:tr h="360045">
                <a:tc>
                  <a:txBody>
                    <a:bodyPr/>
                    <a:lstStyle/>
                    <a:p>
                      <a:pPr algn="l"/>
                      <a:r>
                        <a:rPr kumimoji="1" lang="ja-JP" altLang="en-US" sz="1600" dirty="0" smtClean="0"/>
                        <a:t>利用していない</a:t>
                      </a:r>
                      <a:endParaRPr kumimoji="1" lang="en-US" altLang="ja-JP" sz="1600" dirty="0" smtClean="0"/>
                    </a:p>
                  </a:txBody>
                  <a:tcPr marL="91423" marR="91423" marT="45726" marB="45726"/>
                </a:tc>
                <a:tc>
                  <a:txBody>
                    <a:bodyPr/>
                    <a:lstStyle/>
                    <a:p>
                      <a:pPr algn="r"/>
                      <a:r>
                        <a:rPr kumimoji="1" lang="en-US" altLang="ja-JP" sz="1600" dirty="0" smtClean="0"/>
                        <a:t>14</a:t>
                      </a:r>
                      <a:endParaRPr kumimoji="1" lang="ja-JP" altLang="en-US" sz="1600" dirty="0"/>
                    </a:p>
                  </a:txBody>
                  <a:tcPr marL="91423" marR="91423" marT="45726" marB="45726"/>
                </a:tc>
              </a:tr>
            </a:tbl>
          </a:graphicData>
        </a:graphic>
      </p:graphicFrame>
      <p:sp>
        <p:nvSpPr>
          <p:cNvPr id="9" name="正方形/長方形 8"/>
          <p:cNvSpPr/>
          <p:nvPr/>
        </p:nvSpPr>
        <p:spPr>
          <a:xfrm>
            <a:off x="569478" y="860757"/>
            <a:ext cx="1338828" cy="369332"/>
          </a:xfrm>
          <a:prstGeom prst="rect">
            <a:avLst/>
          </a:prstGeom>
        </p:spPr>
        <p:txBody>
          <a:bodyPr wrap="none">
            <a:spAutoFit/>
          </a:bodyPr>
          <a:lstStyle/>
          <a:p>
            <a:r>
              <a:rPr lang="ja-JP" altLang="en-US" dirty="0" smtClean="0"/>
              <a:t>①利用</a:t>
            </a:r>
            <a:r>
              <a:rPr lang="ja-JP" altLang="en-US" dirty="0"/>
              <a:t>状況</a:t>
            </a:r>
          </a:p>
        </p:txBody>
      </p:sp>
      <p:graphicFrame>
        <p:nvGraphicFramePr>
          <p:cNvPr id="11" name="表 10"/>
          <p:cNvGraphicFramePr>
            <a:graphicFrameLocks noGrp="1"/>
          </p:cNvGraphicFramePr>
          <p:nvPr>
            <p:extLst>
              <p:ext uri="{D42A27DB-BD31-4B8C-83A1-F6EECF244321}">
                <p14:modId xmlns:p14="http://schemas.microsoft.com/office/powerpoint/2010/main" val="1299978696"/>
              </p:ext>
            </p:extLst>
          </p:nvPr>
        </p:nvGraphicFramePr>
        <p:xfrm>
          <a:off x="3745466" y="1304421"/>
          <a:ext cx="4838034" cy="1775472"/>
        </p:xfrm>
        <a:graphic>
          <a:graphicData uri="http://schemas.openxmlformats.org/drawingml/2006/table">
            <a:tbl>
              <a:tblPr firstRow="1" bandRow="1">
                <a:tableStyleId>{5940675A-B579-460E-94D1-54222C63F5DA}</a:tableStyleId>
              </a:tblPr>
              <a:tblGrid>
                <a:gridCol w="3829922"/>
                <a:gridCol w="1008112"/>
              </a:tblGrid>
              <a:tr h="278740">
                <a:tc>
                  <a:txBody>
                    <a:bodyPr/>
                    <a:lstStyle/>
                    <a:p>
                      <a:pPr algn="ctr"/>
                      <a:endParaRPr kumimoji="1" lang="ja-JP" altLang="en-US" sz="1600" dirty="0"/>
                    </a:p>
                  </a:txBody>
                  <a:tcPr marL="91423" marR="91423" marT="45726" marB="45726">
                    <a:solidFill>
                      <a:schemeClr val="accent5">
                        <a:lumMod val="20000"/>
                        <a:lumOff val="80000"/>
                      </a:schemeClr>
                    </a:solidFill>
                  </a:tcPr>
                </a:tc>
                <a:tc>
                  <a:txBody>
                    <a:bodyPr/>
                    <a:lstStyle/>
                    <a:p>
                      <a:pPr algn="ctr"/>
                      <a:r>
                        <a:rPr kumimoji="1" lang="ja-JP" altLang="en-US" sz="1600" dirty="0" smtClean="0"/>
                        <a:t>市町村数</a:t>
                      </a:r>
                      <a:endParaRPr kumimoji="1" lang="ja-JP" altLang="en-US" sz="1600" dirty="0"/>
                    </a:p>
                  </a:txBody>
                  <a:tcPr marL="91423" marR="91423" marT="45726" marB="45726">
                    <a:solidFill>
                      <a:schemeClr val="accent5">
                        <a:lumMod val="20000"/>
                        <a:lumOff val="80000"/>
                      </a:schemeClr>
                    </a:solidFill>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自立支援協議会等で事例検討等を行う際に使用</a:t>
                      </a:r>
                    </a:p>
                  </a:txBody>
                  <a:tcPr marL="91423" marR="91423" marT="45726" marB="45726"/>
                </a:tc>
                <a:tc>
                  <a:txBody>
                    <a:bodyPr/>
                    <a:lstStyle/>
                    <a:p>
                      <a:pPr algn="r"/>
                      <a:r>
                        <a:rPr kumimoji="1" lang="en-US" altLang="ja-JP" sz="1600" dirty="0" smtClean="0"/>
                        <a:t>4</a:t>
                      </a:r>
                      <a:endParaRPr kumimoji="1" lang="ja-JP" altLang="en-US" sz="1600" dirty="0"/>
                    </a:p>
                  </a:txBody>
                  <a:tcPr marL="91423" marR="91423" marT="45726" marB="45726"/>
                </a:tc>
              </a:tr>
              <a:tr h="360045">
                <a:tc>
                  <a:txBody>
                    <a:bodyPr/>
                    <a:lstStyle/>
                    <a:p>
                      <a:pPr algn="l"/>
                      <a:r>
                        <a:rPr kumimoji="1" lang="ja-JP" altLang="en-US" sz="1400" dirty="0" smtClean="0"/>
                        <a:t>研修（市町村職員向け・事業所向け）で使用</a:t>
                      </a:r>
                      <a:endParaRPr kumimoji="1" lang="en-US" altLang="ja-JP" sz="1400" dirty="0" smtClean="0"/>
                    </a:p>
                  </a:txBody>
                  <a:tcPr marL="91423" marR="91423" marT="45726" marB="45726"/>
                </a:tc>
                <a:tc>
                  <a:txBody>
                    <a:bodyPr/>
                    <a:lstStyle/>
                    <a:p>
                      <a:pPr algn="r"/>
                      <a:r>
                        <a:rPr kumimoji="1" lang="en-US" altLang="ja-JP" sz="1600" dirty="0" smtClean="0"/>
                        <a:t>9</a:t>
                      </a:r>
                      <a:endParaRPr kumimoji="1" lang="ja-JP" altLang="en-US" sz="1600" dirty="0"/>
                    </a:p>
                  </a:txBody>
                  <a:tcPr marL="91423" marR="91423" marT="45726" marB="45726"/>
                </a:tc>
              </a:tr>
              <a:tr h="360045">
                <a:tc>
                  <a:txBody>
                    <a:bodyPr/>
                    <a:lstStyle/>
                    <a:p>
                      <a:pPr algn="l"/>
                      <a:r>
                        <a:rPr kumimoji="1" lang="ja-JP" altLang="en-US" sz="1400" dirty="0" smtClean="0"/>
                        <a:t>事業所等に配付</a:t>
                      </a:r>
                    </a:p>
                  </a:txBody>
                  <a:tcPr marL="91423" marR="91423" marT="45726" marB="45726"/>
                </a:tc>
                <a:tc>
                  <a:txBody>
                    <a:bodyPr/>
                    <a:lstStyle/>
                    <a:p>
                      <a:pPr algn="r"/>
                      <a:r>
                        <a:rPr kumimoji="1" lang="en-US" altLang="ja-JP" sz="1600" dirty="0" smtClean="0"/>
                        <a:t>9</a:t>
                      </a:r>
                      <a:endParaRPr kumimoji="1" lang="ja-JP" altLang="en-US" sz="1600" dirty="0"/>
                    </a:p>
                  </a:txBody>
                  <a:tcPr marL="91423" marR="91423" marT="45726" marB="45726"/>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その他</a:t>
                      </a:r>
                    </a:p>
                  </a:txBody>
                  <a:tcPr marL="91423" marR="91423" marT="45726" marB="45726"/>
                </a:tc>
                <a:tc>
                  <a:txBody>
                    <a:bodyPr/>
                    <a:lstStyle/>
                    <a:p>
                      <a:pPr algn="r"/>
                      <a:r>
                        <a:rPr kumimoji="1" lang="en-US" altLang="ja-JP" sz="1600" dirty="0" smtClean="0"/>
                        <a:t>14</a:t>
                      </a:r>
                      <a:endParaRPr kumimoji="1" lang="ja-JP" altLang="en-US" sz="1600" dirty="0"/>
                    </a:p>
                  </a:txBody>
                  <a:tcPr marL="91423" marR="91423" marT="45726" marB="45726"/>
                </a:tc>
              </a:tr>
            </a:tbl>
          </a:graphicData>
        </a:graphic>
      </p:graphicFrame>
      <p:sp>
        <p:nvSpPr>
          <p:cNvPr id="12" name="正方形/長方形 11"/>
          <p:cNvSpPr/>
          <p:nvPr/>
        </p:nvSpPr>
        <p:spPr>
          <a:xfrm>
            <a:off x="3707904" y="906846"/>
            <a:ext cx="4176464" cy="369332"/>
          </a:xfrm>
          <a:prstGeom prst="rect">
            <a:avLst/>
          </a:prstGeom>
        </p:spPr>
        <p:txBody>
          <a:bodyPr wrap="square">
            <a:spAutoFit/>
          </a:bodyPr>
          <a:lstStyle/>
          <a:p>
            <a:r>
              <a:rPr lang="ja-JP" altLang="en-US" dirty="0"/>
              <a:t>②活</a:t>
            </a:r>
            <a:r>
              <a:rPr lang="ja-JP" altLang="en-US" dirty="0" smtClean="0"/>
              <a:t>用例について（</a:t>
            </a:r>
            <a:r>
              <a:rPr lang="ja-JP" altLang="en-US" dirty="0" smtClean="0"/>
              <a:t>複数回答有）</a:t>
            </a:r>
            <a:endParaRPr lang="ja-JP" altLang="en-US" dirty="0"/>
          </a:p>
        </p:txBody>
      </p:sp>
      <p:sp>
        <p:nvSpPr>
          <p:cNvPr id="13" name="テキスト ボックス 12"/>
          <p:cNvSpPr txBox="1"/>
          <p:nvPr/>
        </p:nvSpPr>
        <p:spPr>
          <a:xfrm>
            <a:off x="3737928" y="3129009"/>
            <a:ext cx="5184576" cy="246221"/>
          </a:xfrm>
          <a:prstGeom prst="rect">
            <a:avLst/>
          </a:prstGeom>
          <a:noFill/>
        </p:spPr>
        <p:txBody>
          <a:bodyPr wrap="square" rtlCol="0">
            <a:spAutoFit/>
          </a:bodyPr>
          <a:lstStyle/>
          <a:p>
            <a:r>
              <a:rPr lang="en-US" altLang="ja-JP" sz="1000" dirty="0" smtClean="0"/>
              <a:t>※</a:t>
            </a:r>
            <a:r>
              <a:rPr lang="ja-JP" altLang="en-US" sz="1000" dirty="0" smtClean="0"/>
              <a:t>その他・・・窓口</a:t>
            </a:r>
            <a:r>
              <a:rPr lang="ja-JP" altLang="en-US" sz="1000" dirty="0"/>
              <a:t>にて相談時に</a:t>
            </a:r>
            <a:r>
              <a:rPr lang="ja-JP" altLang="en-US" sz="1000" dirty="0" smtClean="0"/>
              <a:t>活用、市</a:t>
            </a:r>
            <a:r>
              <a:rPr lang="ja-JP" altLang="en-US" sz="1000" dirty="0"/>
              <a:t>担当課職員</a:t>
            </a:r>
            <a:r>
              <a:rPr lang="ja-JP" altLang="en-US" sz="1000" dirty="0" smtClean="0"/>
              <a:t>が</a:t>
            </a:r>
            <a:r>
              <a:rPr lang="ja-JP" altLang="en-US" sz="1000" dirty="0"/>
              <a:t>マニュアル</a:t>
            </a:r>
            <a:r>
              <a:rPr lang="ja-JP" altLang="en-US" sz="1000" dirty="0" smtClean="0"/>
              <a:t>と</a:t>
            </a:r>
            <a:r>
              <a:rPr lang="ja-JP" altLang="en-US" sz="1000" dirty="0"/>
              <a:t>して</a:t>
            </a:r>
            <a:r>
              <a:rPr lang="ja-JP" altLang="en-US" sz="1000" dirty="0" smtClean="0"/>
              <a:t>利用、など</a:t>
            </a:r>
            <a:endParaRPr kumimoji="1" lang="ja-JP" altLang="en-US" sz="1000" dirty="0"/>
          </a:p>
        </p:txBody>
      </p:sp>
      <p:sp>
        <p:nvSpPr>
          <p:cNvPr id="15" name="タイトル 1"/>
          <p:cNvSpPr txBox="1">
            <a:spLocks/>
          </p:cNvSpPr>
          <p:nvPr/>
        </p:nvSpPr>
        <p:spPr bwMode="auto">
          <a:xfrm>
            <a:off x="591574" y="3501008"/>
            <a:ext cx="8300906" cy="440251"/>
          </a:xfrm>
          <a:prstGeom prst="roundRect">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en-US" altLang="ja-JP" sz="1600" dirty="0" smtClean="0"/>
              <a:t>【</a:t>
            </a:r>
            <a:r>
              <a:rPr lang="ja-JP" altLang="en-US" sz="1600" dirty="0" smtClean="0"/>
              <a:t>参考</a:t>
            </a:r>
            <a:r>
              <a:rPr lang="en-US" altLang="ja-JP" sz="1600" dirty="0" smtClean="0"/>
              <a:t>】</a:t>
            </a:r>
            <a:r>
              <a:rPr lang="ja-JP" altLang="en-US" sz="1600" dirty="0" smtClean="0"/>
              <a:t>市町村</a:t>
            </a:r>
            <a:r>
              <a:rPr lang="ja-JP" altLang="en-US" sz="1600" dirty="0"/>
              <a:t>における「相談支援体制における人材育成と定着支援に向けて」</a:t>
            </a:r>
            <a:r>
              <a:rPr lang="ja-JP" altLang="en-US" sz="1600" dirty="0" smtClean="0"/>
              <a:t>の利活用状況</a:t>
            </a:r>
            <a:endParaRPr lang="ja-JP" altLang="en-US" sz="1600" dirty="0" smtClean="0"/>
          </a:p>
        </p:txBody>
      </p:sp>
      <p:sp>
        <p:nvSpPr>
          <p:cNvPr id="20" name="正方形/長方形 19"/>
          <p:cNvSpPr/>
          <p:nvPr/>
        </p:nvSpPr>
        <p:spPr>
          <a:xfrm>
            <a:off x="484630" y="4079836"/>
            <a:ext cx="1338828" cy="369332"/>
          </a:xfrm>
          <a:prstGeom prst="rect">
            <a:avLst/>
          </a:prstGeom>
        </p:spPr>
        <p:txBody>
          <a:bodyPr wrap="none">
            <a:spAutoFit/>
          </a:bodyPr>
          <a:lstStyle/>
          <a:p>
            <a:r>
              <a:rPr lang="ja-JP" altLang="en-US" dirty="0"/>
              <a:t>①利用状況</a:t>
            </a:r>
          </a:p>
        </p:txBody>
      </p:sp>
      <p:graphicFrame>
        <p:nvGraphicFramePr>
          <p:cNvPr id="21" name="表 20"/>
          <p:cNvGraphicFramePr>
            <a:graphicFrameLocks noGrp="1"/>
          </p:cNvGraphicFramePr>
          <p:nvPr>
            <p:extLst>
              <p:ext uri="{D42A27DB-BD31-4B8C-83A1-F6EECF244321}">
                <p14:modId xmlns:p14="http://schemas.microsoft.com/office/powerpoint/2010/main" val="2473999460"/>
              </p:ext>
            </p:extLst>
          </p:nvPr>
        </p:nvGraphicFramePr>
        <p:xfrm>
          <a:off x="611188" y="4449168"/>
          <a:ext cx="2708987" cy="1080135"/>
        </p:xfrm>
        <a:graphic>
          <a:graphicData uri="http://schemas.openxmlformats.org/drawingml/2006/table">
            <a:tbl>
              <a:tblPr firstRow="1" bandRow="1">
                <a:tableStyleId>{5940675A-B579-460E-94D1-54222C63F5DA}</a:tableStyleId>
              </a:tblPr>
              <a:tblGrid>
                <a:gridCol w="1556859"/>
                <a:gridCol w="1152128"/>
              </a:tblGrid>
              <a:tr h="360045">
                <a:tc>
                  <a:txBody>
                    <a:bodyPr/>
                    <a:lstStyle/>
                    <a:p>
                      <a:pPr algn="ctr"/>
                      <a:endParaRPr kumimoji="1" lang="ja-JP" altLang="en-US" sz="1600" dirty="0"/>
                    </a:p>
                  </a:txBody>
                  <a:tcPr marL="91423" marR="91423" marT="45726" marB="45726">
                    <a:solidFill>
                      <a:schemeClr val="accent5">
                        <a:lumMod val="20000"/>
                        <a:lumOff val="80000"/>
                      </a:schemeClr>
                    </a:solidFill>
                  </a:tcPr>
                </a:tc>
                <a:tc>
                  <a:txBody>
                    <a:bodyPr/>
                    <a:lstStyle/>
                    <a:p>
                      <a:pPr algn="ctr"/>
                      <a:r>
                        <a:rPr kumimoji="1" lang="ja-JP" altLang="en-US" sz="1600" dirty="0" smtClean="0"/>
                        <a:t>市町村数</a:t>
                      </a:r>
                      <a:endParaRPr kumimoji="1" lang="ja-JP" altLang="en-US" sz="1600" dirty="0"/>
                    </a:p>
                  </a:txBody>
                  <a:tcPr marL="91423" marR="91423" marT="45726" marB="45726">
                    <a:solidFill>
                      <a:schemeClr val="accent5">
                        <a:lumMod val="20000"/>
                        <a:lumOff val="80000"/>
                      </a:schemeClr>
                    </a:solidFill>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利用している</a:t>
                      </a:r>
                    </a:p>
                  </a:txBody>
                  <a:tcPr marL="91423" marR="91423" marT="45726" marB="45726"/>
                </a:tc>
                <a:tc>
                  <a:txBody>
                    <a:bodyPr/>
                    <a:lstStyle/>
                    <a:p>
                      <a:pPr algn="r"/>
                      <a:r>
                        <a:rPr kumimoji="1" lang="en-US" altLang="ja-JP" sz="1600" dirty="0" smtClean="0"/>
                        <a:t>17</a:t>
                      </a:r>
                      <a:endParaRPr kumimoji="1" lang="ja-JP" altLang="en-US" sz="1600" dirty="0"/>
                    </a:p>
                  </a:txBody>
                  <a:tcPr marL="91423" marR="91423" marT="45726" marB="45726"/>
                </a:tc>
              </a:tr>
              <a:tr h="360045">
                <a:tc>
                  <a:txBody>
                    <a:bodyPr/>
                    <a:lstStyle/>
                    <a:p>
                      <a:pPr algn="l"/>
                      <a:r>
                        <a:rPr kumimoji="1" lang="ja-JP" altLang="en-US" sz="1600" dirty="0" smtClean="0"/>
                        <a:t>利用していない</a:t>
                      </a:r>
                      <a:endParaRPr kumimoji="1" lang="en-US" altLang="ja-JP" sz="1600" dirty="0" smtClean="0"/>
                    </a:p>
                  </a:txBody>
                  <a:tcPr marL="91423" marR="91423" marT="45726" marB="45726"/>
                </a:tc>
                <a:tc>
                  <a:txBody>
                    <a:bodyPr/>
                    <a:lstStyle/>
                    <a:p>
                      <a:pPr algn="r"/>
                      <a:r>
                        <a:rPr kumimoji="1" lang="en-US" altLang="ja-JP" sz="1600" dirty="0" smtClean="0"/>
                        <a:t>26</a:t>
                      </a:r>
                      <a:endParaRPr kumimoji="1" lang="ja-JP" altLang="en-US" sz="1600" dirty="0"/>
                    </a:p>
                  </a:txBody>
                  <a:tcPr marL="91423" marR="91423" marT="45726" marB="45726"/>
                </a:tc>
              </a:tr>
            </a:tbl>
          </a:graphicData>
        </a:graphic>
      </p:graphicFrame>
      <p:sp>
        <p:nvSpPr>
          <p:cNvPr id="22" name="正方形/長方形 21"/>
          <p:cNvSpPr/>
          <p:nvPr/>
        </p:nvSpPr>
        <p:spPr>
          <a:xfrm>
            <a:off x="3737928" y="4079836"/>
            <a:ext cx="4176464" cy="369332"/>
          </a:xfrm>
          <a:prstGeom prst="rect">
            <a:avLst/>
          </a:prstGeom>
        </p:spPr>
        <p:txBody>
          <a:bodyPr wrap="square">
            <a:spAutoFit/>
          </a:bodyPr>
          <a:lstStyle/>
          <a:p>
            <a:r>
              <a:rPr lang="ja-JP" altLang="en-US" dirty="0"/>
              <a:t>②活</a:t>
            </a:r>
            <a:r>
              <a:rPr lang="ja-JP" altLang="en-US" dirty="0" smtClean="0"/>
              <a:t>用例について（</a:t>
            </a:r>
            <a:r>
              <a:rPr lang="ja-JP" altLang="en-US" dirty="0" smtClean="0"/>
              <a:t>複数回答有）</a:t>
            </a:r>
            <a:endParaRPr lang="ja-JP" altLang="en-US" dirty="0"/>
          </a:p>
        </p:txBody>
      </p:sp>
      <p:graphicFrame>
        <p:nvGraphicFramePr>
          <p:cNvPr id="23" name="表 22"/>
          <p:cNvGraphicFramePr>
            <a:graphicFrameLocks noGrp="1"/>
          </p:cNvGraphicFramePr>
          <p:nvPr>
            <p:extLst>
              <p:ext uri="{D42A27DB-BD31-4B8C-83A1-F6EECF244321}">
                <p14:modId xmlns:p14="http://schemas.microsoft.com/office/powerpoint/2010/main" val="3906589764"/>
              </p:ext>
            </p:extLst>
          </p:nvPr>
        </p:nvGraphicFramePr>
        <p:xfrm>
          <a:off x="3737928" y="4490109"/>
          <a:ext cx="4838034" cy="1676460"/>
        </p:xfrm>
        <a:graphic>
          <a:graphicData uri="http://schemas.openxmlformats.org/drawingml/2006/table">
            <a:tbl>
              <a:tblPr firstRow="1" bandRow="1">
                <a:tableStyleId>{5940675A-B579-460E-94D1-54222C63F5DA}</a:tableStyleId>
              </a:tblPr>
              <a:tblGrid>
                <a:gridCol w="3829922"/>
                <a:gridCol w="1008112"/>
              </a:tblGrid>
              <a:tr h="278740">
                <a:tc>
                  <a:txBody>
                    <a:bodyPr/>
                    <a:lstStyle/>
                    <a:p>
                      <a:pPr algn="ctr"/>
                      <a:endParaRPr kumimoji="1" lang="ja-JP" altLang="en-US" sz="1600" dirty="0"/>
                    </a:p>
                  </a:txBody>
                  <a:tcPr marL="91423" marR="91423" marT="45726" marB="45726">
                    <a:solidFill>
                      <a:schemeClr val="accent5">
                        <a:lumMod val="20000"/>
                        <a:lumOff val="80000"/>
                      </a:schemeClr>
                    </a:solidFill>
                  </a:tcPr>
                </a:tc>
                <a:tc>
                  <a:txBody>
                    <a:bodyPr/>
                    <a:lstStyle/>
                    <a:p>
                      <a:pPr algn="ctr"/>
                      <a:r>
                        <a:rPr kumimoji="1" lang="ja-JP" altLang="en-US" sz="1600" dirty="0" smtClean="0"/>
                        <a:t>市町村数</a:t>
                      </a:r>
                      <a:endParaRPr kumimoji="1" lang="ja-JP" altLang="en-US" sz="1600" dirty="0"/>
                    </a:p>
                  </a:txBody>
                  <a:tcPr marL="91423" marR="91423" marT="45726" marB="45726">
                    <a:solidFill>
                      <a:schemeClr val="accent5">
                        <a:lumMod val="20000"/>
                        <a:lumOff val="80000"/>
                      </a:schemeClr>
                    </a:solidFill>
                  </a:tcPr>
                </a:tc>
              </a:tr>
              <a:tr h="3034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自立支援協議会等で事例検討等を行う際に使用</a:t>
                      </a:r>
                    </a:p>
                  </a:txBody>
                  <a:tcPr marL="91423" marR="91423" marT="45726" marB="45726"/>
                </a:tc>
                <a:tc>
                  <a:txBody>
                    <a:bodyPr/>
                    <a:lstStyle/>
                    <a:p>
                      <a:pPr algn="r"/>
                      <a:r>
                        <a:rPr kumimoji="1" lang="en-US" altLang="ja-JP" sz="1600" dirty="0" smtClean="0"/>
                        <a:t>1</a:t>
                      </a:r>
                      <a:endParaRPr kumimoji="1" lang="ja-JP" altLang="en-US" sz="1600" dirty="0"/>
                    </a:p>
                  </a:txBody>
                  <a:tcPr marL="91423" marR="91423" marT="45726" marB="45726"/>
                </a:tc>
              </a:tr>
              <a:tr h="303483">
                <a:tc>
                  <a:txBody>
                    <a:bodyPr/>
                    <a:lstStyle/>
                    <a:p>
                      <a:pPr algn="l"/>
                      <a:r>
                        <a:rPr kumimoji="1" lang="ja-JP" altLang="en-US" sz="1400" dirty="0" smtClean="0"/>
                        <a:t>研修（市町村職員向け・事業所向け）で使用</a:t>
                      </a:r>
                      <a:endParaRPr kumimoji="1" lang="en-US" altLang="ja-JP" sz="1400" dirty="0" smtClean="0"/>
                    </a:p>
                  </a:txBody>
                  <a:tcPr marL="91423" marR="91423" marT="45726" marB="45726"/>
                </a:tc>
                <a:tc>
                  <a:txBody>
                    <a:bodyPr/>
                    <a:lstStyle/>
                    <a:p>
                      <a:pPr algn="r"/>
                      <a:r>
                        <a:rPr kumimoji="1" lang="en-US" altLang="ja-JP" sz="1600" dirty="0" smtClean="0"/>
                        <a:t>3</a:t>
                      </a:r>
                      <a:endParaRPr kumimoji="1" lang="ja-JP" altLang="en-US" sz="1600" dirty="0"/>
                    </a:p>
                  </a:txBody>
                  <a:tcPr marL="91423" marR="91423" marT="45726" marB="45726"/>
                </a:tc>
              </a:tr>
              <a:tr h="303478">
                <a:tc>
                  <a:txBody>
                    <a:bodyPr/>
                    <a:lstStyle/>
                    <a:p>
                      <a:pPr algn="l"/>
                      <a:r>
                        <a:rPr kumimoji="1" lang="ja-JP" altLang="en-US" sz="1400" dirty="0" smtClean="0"/>
                        <a:t>事業所等に配付</a:t>
                      </a:r>
                    </a:p>
                  </a:txBody>
                  <a:tcPr marL="91423" marR="91423" marT="45726" marB="45726"/>
                </a:tc>
                <a:tc>
                  <a:txBody>
                    <a:bodyPr/>
                    <a:lstStyle/>
                    <a:p>
                      <a:pPr algn="r"/>
                      <a:r>
                        <a:rPr kumimoji="1" lang="en-US" altLang="ja-JP" sz="1600" dirty="0" smtClean="0"/>
                        <a:t>7</a:t>
                      </a:r>
                      <a:endParaRPr kumimoji="1" lang="ja-JP" altLang="en-US" sz="1600" dirty="0"/>
                    </a:p>
                  </a:txBody>
                  <a:tcPr marL="91423" marR="91423" marT="45726" marB="45726"/>
                </a:tc>
              </a:tr>
              <a:tr h="3057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その他</a:t>
                      </a:r>
                    </a:p>
                  </a:txBody>
                  <a:tcPr marL="91423" marR="91423" marT="45726" marB="45726"/>
                </a:tc>
                <a:tc>
                  <a:txBody>
                    <a:bodyPr/>
                    <a:lstStyle/>
                    <a:p>
                      <a:pPr algn="r"/>
                      <a:r>
                        <a:rPr kumimoji="1" lang="en-US" altLang="ja-JP" sz="1600" dirty="0" smtClean="0"/>
                        <a:t>7</a:t>
                      </a:r>
                      <a:endParaRPr kumimoji="1" lang="ja-JP" altLang="en-US" sz="1600" dirty="0"/>
                    </a:p>
                  </a:txBody>
                  <a:tcPr marL="91423" marR="91423" marT="45726" marB="45726"/>
                </a:tc>
              </a:tr>
            </a:tbl>
          </a:graphicData>
        </a:graphic>
      </p:graphicFrame>
      <p:sp>
        <p:nvSpPr>
          <p:cNvPr id="24" name="テキスト ボックス 23"/>
          <p:cNvSpPr txBox="1"/>
          <p:nvPr/>
        </p:nvSpPr>
        <p:spPr>
          <a:xfrm>
            <a:off x="3707904" y="6165304"/>
            <a:ext cx="5184576" cy="400110"/>
          </a:xfrm>
          <a:prstGeom prst="rect">
            <a:avLst/>
          </a:prstGeom>
          <a:noFill/>
        </p:spPr>
        <p:txBody>
          <a:bodyPr wrap="square" rtlCol="0">
            <a:spAutoFit/>
          </a:bodyPr>
          <a:lstStyle/>
          <a:p>
            <a:r>
              <a:rPr lang="en-US" altLang="ja-JP" sz="1000" dirty="0" smtClean="0"/>
              <a:t>※</a:t>
            </a:r>
            <a:r>
              <a:rPr lang="ja-JP" altLang="en-US" sz="1000" dirty="0" smtClean="0"/>
              <a:t>その他・</a:t>
            </a:r>
            <a:r>
              <a:rPr lang="ja-JP" altLang="en-US" sz="1000" dirty="0"/>
              <a:t>・・・相談支援</a:t>
            </a:r>
            <a:r>
              <a:rPr lang="ja-JP" altLang="en-US" sz="1000" dirty="0" smtClean="0"/>
              <a:t>事業所</a:t>
            </a:r>
            <a:r>
              <a:rPr lang="ja-JP" altLang="en-US" sz="1000" dirty="0"/>
              <a:t>等</a:t>
            </a:r>
            <a:r>
              <a:rPr lang="ja-JP" altLang="en-US" sz="1000" dirty="0" smtClean="0"/>
              <a:t>に</a:t>
            </a:r>
            <a:r>
              <a:rPr lang="ja-JP" altLang="en-US" sz="1000" dirty="0"/>
              <a:t>対する技術的助言の</a:t>
            </a:r>
            <a:r>
              <a:rPr lang="ja-JP" altLang="en-US" sz="1000" dirty="0" smtClean="0"/>
              <a:t>際</a:t>
            </a:r>
            <a:r>
              <a:rPr lang="ja-JP" altLang="en-US" sz="1000" dirty="0"/>
              <a:t>に活用、計画相談の作成に活用する</a:t>
            </a:r>
            <a:r>
              <a:rPr lang="ja-JP" altLang="en-US" sz="1000" dirty="0" smtClean="0"/>
              <a:t>よう事業所へ周知、職員のマニュアルとして利用等。</a:t>
            </a:r>
            <a:endParaRPr kumimoji="1" lang="ja-JP" altLang="en-US" sz="1000" dirty="0"/>
          </a:p>
        </p:txBody>
      </p:sp>
    </p:spTree>
    <p:extLst>
      <p:ext uri="{BB962C8B-B14F-4D97-AF65-F5344CB8AC3E}">
        <p14:creationId xmlns:p14="http://schemas.microsoft.com/office/powerpoint/2010/main" val="3939592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8B41D3C4-A2EC-4EFD-8937-68FC89820670}" type="slidenum">
              <a:rPr lang="ja-JP" altLang="en-US" smtClean="0"/>
              <a:pPr>
                <a:defRPr/>
              </a:pPr>
              <a:t>19</a:t>
            </a:fld>
            <a:endParaRPr lang="ja-JP" altLang="en-US" dirty="0"/>
          </a:p>
        </p:txBody>
      </p:sp>
      <p:sp>
        <p:nvSpPr>
          <p:cNvPr id="14" name="正方形/長方形 13"/>
          <p:cNvSpPr/>
          <p:nvPr/>
        </p:nvSpPr>
        <p:spPr>
          <a:xfrm>
            <a:off x="631418" y="395801"/>
            <a:ext cx="8244312" cy="646331"/>
          </a:xfrm>
          <a:prstGeom prst="rect">
            <a:avLst/>
          </a:prstGeom>
          <a:ln>
            <a:solidFill>
              <a:schemeClr val="tx1"/>
            </a:solidFill>
          </a:ln>
          <a:effectLst/>
        </p:spPr>
        <p:txBody>
          <a:bodyPr wrap="square">
            <a:spAutoFit/>
          </a:bodyPr>
          <a:lstStyle/>
          <a:p>
            <a:r>
              <a:rPr lang="en-US" altLang="ja-JP" dirty="0" smtClean="0"/>
              <a:t>【</a:t>
            </a:r>
            <a:r>
              <a:rPr lang="ja-JP" altLang="en-US" dirty="0" smtClean="0"/>
              <a:t>参考</a:t>
            </a:r>
            <a:r>
              <a:rPr lang="en-US" altLang="ja-JP" dirty="0" smtClean="0"/>
              <a:t>】</a:t>
            </a:r>
            <a:r>
              <a:rPr lang="ja-JP" altLang="en-US" dirty="0" smtClean="0"/>
              <a:t>「大阪府相談支援ハンドブック」「</a:t>
            </a:r>
            <a:r>
              <a:rPr lang="ja-JP" altLang="en-US" dirty="0"/>
              <a:t>相談支援体制における人材育成と定着支援に向けて」</a:t>
            </a:r>
            <a:r>
              <a:rPr lang="ja-JP" altLang="en-US" dirty="0" smtClean="0"/>
              <a:t>に</a:t>
            </a:r>
            <a:r>
              <a:rPr lang="ja-JP" altLang="en-US" dirty="0"/>
              <a:t>関する意見、</a:t>
            </a:r>
            <a:r>
              <a:rPr lang="ja-JP" altLang="en-US" dirty="0" smtClean="0"/>
              <a:t>感想</a:t>
            </a:r>
            <a:r>
              <a:rPr lang="ja-JP" altLang="en-US" sz="1400" dirty="0" smtClean="0"/>
              <a:t>（抜粋）</a:t>
            </a:r>
            <a:endParaRPr lang="ja-JP" altLang="en-US" sz="1400" dirty="0"/>
          </a:p>
        </p:txBody>
      </p:sp>
      <p:sp>
        <p:nvSpPr>
          <p:cNvPr id="21" name="タイトル 1"/>
          <p:cNvSpPr txBox="1">
            <a:spLocks/>
          </p:cNvSpPr>
          <p:nvPr/>
        </p:nvSpPr>
        <p:spPr bwMode="auto">
          <a:xfrm>
            <a:off x="687552" y="3086492"/>
            <a:ext cx="7918450" cy="359568"/>
          </a:xfrm>
          <a:prstGeom prst="roundRect">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algn="l" eaLnBrk="1" fontAlgn="auto" hangingPunct="1">
              <a:spcAft>
                <a:spcPts val="0"/>
              </a:spcAft>
              <a:defRPr/>
            </a:pPr>
            <a:r>
              <a:rPr lang="en-US" altLang="ja-JP" sz="1600" dirty="0" smtClean="0"/>
              <a:t>【</a:t>
            </a:r>
            <a:r>
              <a:rPr lang="ja-JP" altLang="en-US" sz="1600" dirty="0" smtClean="0"/>
              <a:t>参考</a:t>
            </a:r>
            <a:r>
              <a:rPr lang="en-US" altLang="ja-JP" sz="1600" dirty="0" smtClean="0"/>
              <a:t>】</a:t>
            </a:r>
            <a:r>
              <a:rPr lang="ja-JP" altLang="en-US" sz="1600" dirty="0" smtClean="0"/>
              <a:t>市町村</a:t>
            </a:r>
            <a:r>
              <a:rPr lang="ja-JP" altLang="en-US" sz="1600" dirty="0"/>
              <a:t>において、相談支援を実施するうえで参考としている</a:t>
            </a:r>
            <a:r>
              <a:rPr lang="ja-JP" altLang="en-US" sz="1600" dirty="0" smtClean="0"/>
              <a:t>もの（複数回答有）</a:t>
            </a:r>
          </a:p>
        </p:txBody>
      </p:sp>
      <p:graphicFrame>
        <p:nvGraphicFramePr>
          <p:cNvPr id="22" name="表 21"/>
          <p:cNvGraphicFramePr>
            <a:graphicFrameLocks noGrp="1"/>
          </p:cNvGraphicFramePr>
          <p:nvPr>
            <p:extLst>
              <p:ext uri="{D42A27DB-BD31-4B8C-83A1-F6EECF244321}">
                <p14:modId xmlns:p14="http://schemas.microsoft.com/office/powerpoint/2010/main" val="1102923"/>
              </p:ext>
            </p:extLst>
          </p:nvPr>
        </p:nvGraphicFramePr>
        <p:xfrm>
          <a:off x="1007470" y="3573016"/>
          <a:ext cx="7200800" cy="2451771"/>
        </p:xfrm>
        <a:graphic>
          <a:graphicData uri="http://schemas.openxmlformats.org/drawingml/2006/table">
            <a:tbl>
              <a:tblPr firstRow="1" bandRow="1">
                <a:tableStyleId>{5940675A-B579-460E-94D1-54222C63F5DA}</a:tableStyleId>
              </a:tblPr>
              <a:tblGrid>
                <a:gridCol w="4608512"/>
                <a:gridCol w="2592288"/>
              </a:tblGrid>
              <a:tr h="278740">
                <a:tc>
                  <a:txBody>
                    <a:bodyPr/>
                    <a:lstStyle/>
                    <a:p>
                      <a:pPr algn="ctr"/>
                      <a:endParaRPr kumimoji="1" lang="ja-JP" altLang="en-US" sz="1600" dirty="0"/>
                    </a:p>
                  </a:txBody>
                  <a:tcPr marL="91423" marR="91423" marT="45726" marB="45726">
                    <a:solidFill>
                      <a:schemeClr val="accent5">
                        <a:lumMod val="20000"/>
                        <a:lumOff val="80000"/>
                      </a:schemeClr>
                    </a:solidFill>
                  </a:tcPr>
                </a:tc>
                <a:tc>
                  <a:txBody>
                    <a:bodyPr/>
                    <a:lstStyle/>
                    <a:p>
                      <a:pPr algn="ctr"/>
                      <a:r>
                        <a:rPr kumimoji="1" lang="ja-JP" altLang="en-US" sz="1600" dirty="0" smtClean="0"/>
                        <a:t>市町村数</a:t>
                      </a:r>
                      <a:endParaRPr kumimoji="1" lang="ja-JP" altLang="en-US" sz="1600" dirty="0"/>
                    </a:p>
                  </a:txBody>
                  <a:tcPr marL="91423" marR="91423" marT="45726" marB="45726">
                    <a:solidFill>
                      <a:schemeClr val="accent5">
                        <a:lumMod val="20000"/>
                        <a:lumOff val="80000"/>
                      </a:schemeClr>
                    </a:solidFill>
                  </a:tcPr>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大阪府相談支援ガイドライン</a:t>
                      </a:r>
                    </a:p>
                  </a:txBody>
                  <a:tcPr marL="91423" marR="91423" marT="45726" marB="45726"/>
                </a:tc>
                <a:tc>
                  <a:txBody>
                    <a:bodyPr/>
                    <a:lstStyle/>
                    <a:p>
                      <a:pPr algn="r"/>
                      <a:r>
                        <a:rPr kumimoji="1" lang="en-US" altLang="ja-JP" sz="1600" dirty="0" smtClean="0"/>
                        <a:t>23</a:t>
                      </a:r>
                      <a:endParaRPr kumimoji="1" lang="ja-JP" altLang="en-US" sz="1600" dirty="0"/>
                    </a:p>
                  </a:txBody>
                  <a:tcPr marL="91423" marR="91423" marT="45726" marB="45726"/>
                </a:tc>
              </a:tr>
              <a:tr h="360045">
                <a:tc>
                  <a:txBody>
                    <a:bodyPr/>
                    <a:lstStyle/>
                    <a:p>
                      <a:pPr algn="l"/>
                      <a:r>
                        <a:rPr kumimoji="1" lang="ja-JP" altLang="en-US" sz="1400" dirty="0" smtClean="0"/>
                        <a:t>日本相談支援専門員協会のサービス等利用計画作成</a:t>
                      </a:r>
                      <a:endParaRPr kumimoji="1" lang="en-US" altLang="ja-JP" sz="1400" dirty="0" smtClean="0"/>
                    </a:p>
                    <a:p>
                      <a:pPr algn="l"/>
                      <a:r>
                        <a:rPr kumimoji="1" lang="ja-JP" altLang="en-US" sz="1400" dirty="0" smtClean="0"/>
                        <a:t>サポートブック</a:t>
                      </a:r>
                      <a:endParaRPr kumimoji="1" lang="en-US" altLang="ja-JP" sz="1400" dirty="0" smtClean="0"/>
                    </a:p>
                  </a:txBody>
                  <a:tcPr marL="91423" marR="91423" marT="45726" marB="45726"/>
                </a:tc>
                <a:tc>
                  <a:txBody>
                    <a:bodyPr/>
                    <a:lstStyle/>
                    <a:p>
                      <a:pPr algn="r"/>
                      <a:r>
                        <a:rPr kumimoji="1" lang="en-US" altLang="ja-JP" sz="1600" dirty="0" smtClean="0"/>
                        <a:t>14</a:t>
                      </a:r>
                      <a:endParaRPr kumimoji="1" lang="ja-JP" altLang="en-US" sz="1600" dirty="0"/>
                    </a:p>
                  </a:txBody>
                  <a:tcPr marL="91423" marR="91423" marT="45726" marB="45726"/>
                </a:tc>
              </a:tr>
              <a:tr h="360045">
                <a:tc>
                  <a:txBody>
                    <a:bodyPr/>
                    <a:lstStyle/>
                    <a:p>
                      <a:pPr algn="l"/>
                      <a:r>
                        <a:rPr kumimoji="1" lang="ja-JP" altLang="en-US" sz="1400" dirty="0" smtClean="0"/>
                        <a:t>日本相談支援専門員協会のサービス等利用計画評価</a:t>
                      </a:r>
                      <a:endParaRPr kumimoji="1" lang="en-US" altLang="ja-JP" sz="1400" dirty="0" smtClean="0"/>
                    </a:p>
                    <a:p>
                      <a:pPr algn="l"/>
                      <a:r>
                        <a:rPr kumimoji="1" lang="ja-JP" altLang="en-US" sz="1400" dirty="0" smtClean="0"/>
                        <a:t>サポートブック</a:t>
                      </a:r>
                    </a:p>
                  </a:txBody>
                  <a:tcPr marL="91423" marR="91423" marT="45726" marB="45726"/>
                </a:tc>
                <a:tc>
                  <a:txBody>
                    <a:bodyPr/>
                    <a:lstStyle/>
                    <a:p>
                      <a:pPr algn="r"/>
                      <a:r>
                        <a:rPr kumimoji="1" lang="en-US" altLang="ja-JP" sz="1600" dirty="0" smtClean="0"/>
                        <a:t>8</a:t>
                      </a:r>
                      <a:endParaRPr kumimoji="1" lang="ja-JP" altLang="en-US" sz="1600" dirty="0"/>
                    </a:p>
                  </a:txBody>
                  <a:tcPr marL="91423" marR="91423" marT="45726" marB="45726"/>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その他</a:t>
                      </a:r>
                    </a:p>
                  </a:txBody>
                  <a:tcPr marL="91423" marR="91423" marT="45726" marB="45726"/>
                </a:tc>
                <a:tc>
                  <a:txBody>
                    <a:bodyPr/>
                    <a:lstStyle/>
                    <a:p>
                      <a:pPr algn="r"/>
                      <a:r>
                        <a:rPr kumimoji="1" lang="en-US" altLang="ja-JP" sz="1600" dirty="0" smtClean="0"/>
                        <a:t>5</a:t>
                      </a:r>
                      <a:endParaRPr kumimoji="1" lang="ja-JP" altLang="en-US" sz="1600" dirty="0"/>
                    </a:p>
                  </a:txBody>
                  <a:tcPr marL="91423" marR="91423" marT="45726" marB="45726"/>
                </a:tc>
              </a:tr>
              <a:tr h="360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参考にしているものはない</a:t>
                      </a:r>
                    </a:p>
                  </a:txBody>
                  <a:tcPr marL="91423" marR="91423" marT="45726" marB="45726"/>
                </a:tc>
                <a:tc>
                  <a:txBody>
                    <a:bodyPr/>
                    <a:lstStyle/>
                    <a:p>
                      <a:pPr algn="r"/>
                      <a:r>
                        <a:rPr kumimoji="1" lang="en-US" altLang="ja-JP" sz="1600" dirty="0" smtClean="0"/>
                        <a:t>14</a:t>
                      </a:r>
                      <a:endParaRPr kumimoji="1" lang="ja-JP" altLang="en-US" sz="1600" dirty="0"/>
                    </a:p>
                  </a:txBody>
                  <a:tcPr marL="91423" marR="91423" marT="45726" marB="45726"/>
                </a:tc>
              </a:tr>
            </a:tbl>
          </a:graphicData>
        </a:graphic>
      </p:graphicFrame>
      <p:sp>
        <p:nvSpPr>
          <p:cNvPr id="24" name="正方形/長方形 23"/>
          <p:cNvSpPr/>
          <p:nvPr/>
        </p:nvSpPr>
        <p:spPr>
          <a:xfrm>
            <a:off x="899592" y="1196752"/>
            <a:ext cx="7440868" cy="2031325"/>
          </a:xfrm>
          <a:prstGeom prst="rect">
            <a:avLst/>
          </a:prstGeom>
        </p:spPr>
        <p:txBody>
          <a:bodyPr wrap="square">
            <a:spAutoFit/>
          </a:bodyPr>
          <a:lstStyle/>
          <a:p>
            <a:r>
              <a:rPr lang="ja-JP" altLang="en-US" sz="1500" dirty="0" smtClean="0"/>
              <a:t>・</a:t>
            </a:r>
            <a:r>
              <a:rPr lang="ja-JP" altLang="en-US" sz="1500" dirty="0"/>
              <a:t>計画相談の進め方が具体的に記載されているので参考に</a:t>
            </a:r>
            <a:r>
              <a:rPr lang="ja-JP" altLang="en-US" sz="1500" dirty="0" smtClean="0"/>
              <a:t>なる。</a:t>
            </a:r>
            <a:endParaRPr lang="en-US" altLang="ja-JP" sz="1500" dirty="0" smtClean="0"/>
          </a:p>
          <a:p>
            <a:r>
              <a:rPr lang="ja-JP" altLang="en-US" sz="1500" dirty="0"/>
              <a:t>・事業所から提出された利用計画・モニタリングを受け取る側の留意ポイントなども</a:t>
            </a:r>
            <a:r>
              <a:rPr lang="ja-JP" altLang="en-US" sz="1500" dirty="0" smtClean="0"/>
              <a:t>知　　　　</a:t>
            </a:r>
            <a:endParaRPr lang="en-US" altLang="ja-JP" sz="1500" dirty="0" smtClean="0"/>
          </a:p>
          <a:p>
            <a:r>
              <a:rPr lang="ja-JP" altLang="en-US" sz="1500" dirty="0"/>
              <a:t>　</a:t>
            </a:r>
            <a:r>
              <a:rPr lang="ja-JP" altLang="en-US" sz="1500" dirty="0" smtClean="0"/>
              <a:t>りたい。</a:t>
            </a:r>
            <a:endParaRPr lang="en-US" altLang="ja-JP" sz="1500" dirty="0" smtClean="0"/>
          </a:p>
          <a:p>
            <a:r>
              <a:rPr lang="ja-JP" altLang="en-US" sz="1500" dirty="0"/>
              <a:t>・相談支援体制について、具体的に各機関の役割を示してほしい</a:t>
            </a:r>
            <a:r>
              <a:rPr lang="ja-JP" altLang="en-US" sz="1500" dirty="0" smtClean="0"/>
              <a:t>。</a:t>
            </a:r>
            <a:endParaRPr lang="en-US" altLang="ja-JP" sz="1500" dirty="0" smtClean="0"/>
          </a:p>
          <a:p>
            <a:r>
              <a:rPr lang="ja-JP" altLang="en-US" sz="1500" dirty="0" smtClean="0"/>
              <a:t>（</a:t>
            </a:r>
            <a:r>
              <a:rPr lang="ja-JP" altLang="en-US" sz="1500" dirty="0"/>
              <a:t>市町村、</a:t>
            </a:r>
            <a:r>
              <a:rPr lang="ja-JP" altLang="en-US" sz="1500" dirty="0" smtClean="0"/>
              <a:t>基幹相談支援センター</a:t>
            </a:r>
            <a:r>
              <a:rPr lang="ja-JP" altLang="en-US" sz="1500" dirty="0"/>
              <a:t>、委託相談、基本相談等）</a:t>
            </a:r>
          </a:p>
          <a:p>
            <a:r>
              <a:rPr lang="ja-JP" altLang="en-US" sz="1500" dirty="0"/>
              <a:t>・実際の事例とサービス等利用計画、研修例などをもう少し載せてほしい</a:t>
            </a:r>
            <a:endParaRPr lang="en-US" altLang="ja-JP" sz="1500" dirty="0"/>
          </a:p>
          <a:p>
            <a:endParaRPr lang="en-US" altLang="ja-JP" dirty="0" smtClean="0"/>
          </a:p>
          <a:p>
            <a:endParaRPr lang="ja-JP" altLang="en-US" dirty="0"/>
          </a:p>
        </p:txBody>
      </p:sp>
      <p:sp>
        <p:nvSpPr>
          <p:cNvPr id="25" name="角丸四角形 24"/>
          <p:cNvSpPr/>
          <p:nvPr/>
        </p:nvSpPr>
        <p:spPr>
          <a:xfrm>
            <a:off x="687552" y="1196752"/>
            <a:ext cx="7918450" cy="172354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1846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775" y="260350"/>
            <a:ext cx="7918450" cy="490538"/>
          </a:xfrm>
          <a:prstGeom prst="roundRect">
            <a:avLst/>
          </a:prstGeo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defRPr/>
            </a:pPr>
            <a:r>
              <a:rPr lang="ja-JP" altLang="en-US" sz="2400" dirty="0" smtClean="0"/>
              <a:t>相談支援事業所数・相談支援専門員数（</a:t>
            </a:r>
            <a:r>
              <a:rPr lang="en-US" altLang="ja-JP" sz="2400" dirty="0" smtClean="0"/>
              <a:t>H28.4.1</a:t>
            </a:r>
            <a:r>
              <a:rPr lang="ja-JP" altLang="en-US" sz="2400" dirty="0" smtClean="0"/>
              <a:t>現在）</a:t>
            </a:r>
          </a:p>
        </p:txBody>
      </p:sp>
      <p:sp>
        <p:nvSpPr>
          <p:cNvPr id="3075" name="テキスト ボックス 4"/>
          <p:cNvSpPr txBox="1">
            <a:spLocks noChangeArrowheads="1"/>
          </p:cNvSpPr>
          <p:nvPr/>
        </p:nvSpPr>
        <p:spPr bwMode="auto">
          <a:xfrm>
            <a:off x="827584" y="1487488"/>
            <a:ext cx="784887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　</a:t>
            </a:r>
            <a:r>
              <a:rPr lang="ja-JP" altLang="en-US" dirty="0" smtClean="0"/>
              <a:t>地域生活支援事業による</a:t>
            </a:r>
            <a:r>
              <a:rPr lang="ja-JP" altLang="en-US" dirty="0" err="1" smtClean="0"/>
              <a:t>障</a:t>
            </a:r>
            <a:r>
              <a:rPr lang="ja-JP" altLang="en-US" dirty="0" err="1"/>
              <a:t>がい</a:t>
            </a:r>
            <a:r>
              <a:rPr lang="ja-JP" altLang="en-US" dirty="0"/>
              <a:t>者相談支援事業を実施する事業所は府内</a:t>
            </a:r>
            <a:r>
              <a:rPr lang="ja-JP" altLang="en-US" dirty="0" smtClean="0"/>
              <a:t>で</a:t>
            </a:r>
            <a:r>
              <a:rPr lang="en-US" altLang="ja-JP" b="1" u="sng" dirty="0" smtClean="0"/>
              <a:t>182</a:t>
            </a:r>
            <a:r>
              <a:rPr lang="ja-JP" altLang="en-US" b="1" u="sng" dirty="0" smtClean="0"/>
              <a:t>事業所</a:t>
            </a:r>
            <a:r>
              <a:rPr lang="ja-JP" altLang="en-US" dirty="0"/>
              <a:t>（重複あり）。</a:t>
            </a:r>
            <a:endParaRPr lang="en-US" altLang="ja-JP" dirty="0"/>
          </a:p>
          <a:p>
            <a:pPr eaLnBrk="1" hangingPunct="1"/>
            <a:r>
              <a:rPr lang="ja-JP" altLang="en-US" dirty="0"/>
              <a:t>　</a:t>
            </a:r>
            <a:r>
              <a:rPr lang="ja-JP" altLang="en-US" dirty="0" smtClean="0"/>
              <a:t>１</a:t>
            </a:r>
            <a:r>
              <a:rPr lang="ja-JP" altLang="en-US" dirty="0"/>
              <a:t>市町村当たり、</a:t>
            </a:r>
            <a:r>
              <a:rPr lang="ja-JP" altLang="en-US" b="1" u="sng" dirty="0" smtClean="0"/>
              <a:t>平均</a:t>
            </a:r>
            <a:r>
              <a:rPr lang="en-US" altLang="ja-JP" b="1" u="sng" dirty="0" smtClean="0"/>
              <a:t>4.2</a:t>
            </a:r>
            <a:r>
              <a:rPr lang="ja-JP" altLang="en-US" b="1" u="sng" dirty="0" smtClean="0"/>
              <a:t>か所</a:t>
            </a:r>
            <a:r>
              <a:rPr lang="ja-JP" altLang="en-US" dirty="0"/>
              <a:t>。</a:t>
            </a:r>
          </a:p>
        </p:txBody>
      </p:sp>
      <p:sp>
        <p:nvSpPr>
          <p:cNvPr id="6" name="テキスト ボックス 5"/>
          <p:cNvSpPr txBox="1"/>
          <p:nvPr/>
        </p:nvSpPr>
        <p:spPr>
          <a:xfrm>
            <a:off x="684213" y="2411413"/>
            <a:ext cx="3887787"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ja-JP" altLang="en-US" dirty="0"/>
              <a:t>②指定相談支援事業</a:t>
            </a:r>
          </a:p>
        </p:txBody>
      </p:sp>
      <p:graphicFrame>
        <p:nvGraphicFramePr>
          <p:cNvPr id="7" name="表 6"/>
          <p:cNvGraphicFramePr>
            <a:graphicFrameLocks noGrp="1"/>
          </p:cNvGraphicFramePr>
          <p:nvPr>
            <p:extLst>
              <p:ext uri="{D42A27DB-BD31-4B8C-83A1-F6EECF244321}">
                <p14:modId xmlns:p14="http://schemas.microsoft.com/office/powerpoint/2010/main" val="1786820485"/>
              </p:ext>
            </p:extLst>
          </p:nvPr>
        </p:nvGraphicFramePr>
        <p:xfrm>
          <a:off x="1116013" y="2824163"/>
          <a:ext cx="6265862" cy="2133600"/>
        </p:xfrm>
        <a:graphic>
          <a:graphicData uri="http://schemas.openxmlformats.org/drawingml/2006/table">
            <a:tbl>
              <a:tblPr firstRow="1" bandRow="1">
                <a:tableStyleId>{5940675A-B579-460E-94D1-54222C63F5DA}</a:tableStyleId>
              </a:tblPr>
              <a:tblGrid>
                <a:gridCol w="2448728"/>
                <a:gridCol w="1908567"/>
                <a:gridCol w="1908567"/>
              </a:tblGrid>
              <a:tr h="175920">
                <a:tc rowSpan="2">
                  <a:txBody>
                    <a:bodyPr/>
                    <a:lstStyle/>
                    <a:p>
                      <a:pPr algn="ctr"/>
                      <a:r>
                        <a:rPr kumimoji="1" lang="ja-JP" altLang="en-US" sz="1600" dirty="0" smtClean="0"/>
                        <a:t>指定の種類</a:t>
                      </a:r>
                      <a:endParaRPr kumimoji="1" lang="ja-JP" altLang="en-US" sz="1600" dirty="0"/>
                    </a:p>
                  </a:txBody>
                  <a:tcPr marL="91457" marR="91457"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a:r>
                        <a:rPr kumimoji="1" lang="ja-JP" altLang="en-US" sz="1600" dirty="0" smtClean="0"/>
                        <a:t>事業所数（重複あり）</a:t>
                      </a:r>
                      <a:endParaRPr kumimoji="1" lang="en-US" altLang="ja-JP" sz="1600" dirty="0" smtClean="0"/>
                    </a:p>
                  </a:txBody>
                  <a:tcPr marL="91457" marR="91457"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a:endParaRPr kumimoji="1" lang="ja-JP" altLang="en-US" dirty="0"/>
                    </a:p>
                  </a:txBody>
                  <a:tcPr anchor="ctr">
                    <a:lnB w="12700" cap="flat" cmpd="sng" algn="ctr">
                      <a:solidFill>
                        <a:schemeClr val="tx1"/>
                      </a:solidFill>
                      <a:prstDash val="solid"/>
                      <a:round/>
                      <a:headEnd type="none" w="med" len="med"/>
                      <a:tailEnd type="none" w="med" len="med"/>
                    </a:lnB>
                  </a:tcPr>
                </a:tc>
              </a:tr>
              <a:tr h="143912">
                <a:tc vMerge="1">
                  <a:txBody>
                    <a:bodyPr/>
                    <a:lstStyle/>
                    <a:p>
                      <a:endParaRPr kumimoji="1" lang="ja-JP" altLang="en-US"/>
                    </a:p>
                  </a:txBody>
                  <a:tcPr/>
                </a:tc>
                <a:tc>
                  <a:txBody>
                    <a:bodyPr/>
                    <a:lstStyle/>
                    <a:p>
                      <a:pPr algn="ctr"/>
                      <a:r>
                        <a:rPr kumimoji="1" lang="en-US" altLang="ja-JP" sz="1600" dirty="0" smtClean="0"/>
                        <a:t>H28.4.1</a:t>
                      </a:r>
                      <a:endParaRPr kumimoji="1" lang="ja-JP" altLang="en-US" sz="1600" dirty="0"/>
                    </a:p>
                  </a:txBody>
                  <a:tcPr marL="91457" marR="9145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（参考）</a:t>
                      </a:r>
                      <a:r>
                        <a:rPr kumimoji="1" lang="en-US" altLang="ja-JP" sz="1600" dirty="0" smtClean="0"/>
                        <a:t>H27.4.1</a:t>
                      </a:r>
                      <a:endParaRPr kumimoji="1" lang="ja-JP" altLang="en-US" sz="1600" dirty="0" smtClean="0"/>
                    </a:p>
                  </a:txBody>
                  <a:tcPr marL="91457" marR="9145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99152">
                <a:tc>
                  <a:txBody>
                    <a:bodyPr/>
                    <a:lstStyle/>
                    <a:p>
                      <a:r>
                        <a:rPr kumimoji="1" lang="ja-JP" altLang="en-US" sz="1800" dirty="0" smtClean="0"/>
                        <a:t>計画相談支援</a:t>
                      </a:r>
                      <a:endParaRPr kumimoji="1" lang="ja-JP" altLang="en-US" sz="1800" dirty="0"/>
                    </a:p>
                  </a:txBody>
                  <a:tcPr marL="91457" marR="91457">
                    <a:lnT w="12700" cap="flat" cmpd="sng" algn="ctr">
                      <a:solidFill>
                        <a:schemeClr val="tx1"/>
                      </a:solidFill>
                      <a:prstDash val="solid"/>
                      <a:round/>
                      <a:headEnd type="none" w="med" len="med"/>
                      <a:tailEnd type="none" w="med" len="med"/>
                    </a:lnT>
                  </a:tcPr>
                </a:tc>
                <a:tc>
                  <a:txBody>
                    <a:bodyPr/>
                    <a:lstStyle/>
                    <a:p>
                      <a:pPr algn="ctr"/>
                      <a:r>
                        <a:rPr lang="en-US" altLang="ja-JP" dirty="0" smtClean="0">
                          <a:solidFill>
                            <a:schemeClr val="tx1"/>
                          </a:solidFill>
                        </a:rPr>
                        <a:t>730</a:t>
                      </a:r>
                      <a:endParaRPr lang="ja-JP" altLang="en-US" dirty="0">
                        <a:solidFill>
                          <a:schemeClr val="tx1"/>
                        </a:solidFill>
                      </a:endParaRPr>
                    </a:p>
                  </a:txBody>
                  <a:tcPr marL="91457" marR="91457">
                    <a:lnT w="12700" cap="flat" cmpd="sng" algn="ctr">
                      <a:solidFill>
                        <a:schemeClr val="tx1"/>
                      </a:solidFill>
                      <a:prstDash val="solid"/>
                      <a:round/>
                      <a:headEnd type="none" w="med" len="med"/>
                      <a:tailEnd type="none" w="med" len="med"/>
                    </a:lnT>
                  </a:tcPr>
                </a:tc>
                <a:tc>
                  <a:txBody>
                    <a:bodyPr/>
                    <a:lstStyle/>
                    <a:p>
                      <a:pPr algn="ctr"/>
                      <a:r>
                        <a:rPr kumimoji="1" lang="en-US" altLang="ja-JP" sz="1800" dirty="0" smtClean="0"/>
                        <a:t>585</a:t>
                      </a:r>
                      <a:endParaRPr kumimoji="1" lang="ja-JP" altLang="en-US" sz="1800" dirty="0"/>
                    </a:p>
                  </a:txBody>
                  <a:tcPr marL="91457" marR="91457">
                    <a:lnT w="12700" cap="flat" cmpd="sng" algn="ctr">
                      <a:solidFill>
                        <a:schemeClr val="tx1"/>
                      </a:solidFill>
                      <a:prstDash val="solid"/>
                      <a:round/>
                      <a:headEnd type="none" w="med" len="med"/>
                      <a:tailEnd type="none" w="med" len="med"/>
                    </a:lnT>
                  </a:tcPr>
                </a:tc>
              </a:tr>
              <a:tr h="188352">
                <a:tc>
                  <a:txBody>
                    <a:bodyPr/>
                    <a:lstStyle/>
                    <a:p>
                      <a:r>
                        <a:rPr kumimoji="1" lang="ja-JP" altLang="en-US" sz="1800" dirty="0" err="1" smtClean="0"/>
                        <a:t>障がい</a:t>
                      </a:r>
                      <a:r>
                        <a:rPr kumimoji="1" lang="ja-JP" altLang="en-US" sz="1800" dirty="0" smtClean="0"/>
                        <a:t>児相談支援</a:t>
                      </a:r>
                      <a:endParaRPr kumimoji="1" lang="en-US" altLang="ja-JP" sz="1800" dirty="0" smtClean="0"/>
                    </a:p>
                  </a:txBody>
                  <a:tcPr marL="91457" marR="91457"/>
                </a:tc>
                <a:tc>
                  <a:txBody>
                    <a:bodyPr/>
                    <a:lstStyle/>
                    <a:p>
                      <a:pPr algn="ctr"/>
                      <a:r>
                        <a:rPr lang="en-US" altLang="ja-JP" dirty="0" smtClean="0">
                          <a:solidFill>
                            <a:schemeClr val="tx1"/>
                          </a:solidFill>
                        </a:rPr>
                        <a:t>499</a:t>
                      </a:r>
                      <a:endParaRPr lang="ja-JP" altLang="en-US" dirty="0">
                        <a:solidFill>
                          <a:schemeClr val="tx1"/>
                        </a:solidFill>
                      </a:endParaRPr>
                    </a:p>
                  </a:txBody>
                  <a:tcPr marL="91457" marR="91457"/>
                </a:tc>
                <a:tc>
                  <a:txBody>
                    <a:bodyPr/>
                    <a:lstStyle/>
                    <a:p>
                      <a:pPr algn="ctr"/>
                      <a:r>
                        <a:rPr kumimoji="1" lang="en-US" altLang="ja-JP" sz="1800" dirty="0" smtClean="0"/>
                        <a:t>400</a:t>
                      </a:r>
                      <a:endParaRPr kumimoji="1" lang="ja-JP" altLang="en-US" sz="1800" dirty="0"/>
                    </a:p>
                  </a:txBody>
                  <a:tcPr marL="91457" marR="91457"/>
                </a:tc>
              </a:tr>
              <a:tr h="0">
                <a:tc>
                  <a:txBody>
                    <a:bodyPr/>
                    <a:lstStyle/>
                    <a:p>
                      <a:r>
                        <a:rPr kumimoji="1" lang="ja-JP" altLang="en-US" sz="1800" dirty="0" smtClean="0"/>
                        <a:t>地域移行支援</a:t>
                      </a:r>
                      <a:endParaRPr kumimoji="1" lang="ja-JP" altLang="en-US" sz="1800" dirty="0"/>
                    </a:p>
                  </a:txBody>
                  <a:tcPr marL="91457" marR="91457" anchor="ctr">
                    <a:lnB w="12700" cap="flat" cmpd="sng" algn="ctr">
                      <a:solidFill>
                        <a:schemeClr val="tx1"/>
                      </a:solidFill>
                      <a:prstDash val="solid"/>
                      <a:round/>
                      <a:headEnd type="none" w="med" len="med"/>
                      <a:tailEnd type="none" w="med" len="med"/>
                    </a:lnB>
                  </a:tcPr>
                </a:tc>
                <a:tc>
                  <a:txBody>
                    <a:bodyPr/>
                    <a:lstStyle/>
                    <a:p>
                      <a:pPr algn="ctr"/>
                      <a:r>
                        <a:rPr lang="en-US" altLang="ja-JP" dirty="0" smtClean="0">
                          <a:solidFill>
                            <a:schemeClr val="tx1"/>
                          </a:solidFill>
                        </a:rPr>
                        <a:t>339</a:t>
                      </a:r>
                      <a:endParaRPr lang="ja-JP" altLang="en-US" dirty="0">
                        <a:solidFill>
                          <a:schemeClr val="tx1"/>
                        </a:solidFill>
                      </a:endParaRPr>
                    </a:p>
                  </a:txBody>
                  <a:tcPr marL="91457" marR="91457">
                    <a:lnB w="12700" cap="flat" cmpd="sng" algn="ctr">
                      <a:solidFill>
                        <a:schemeClr val="tx1"/>
                      </a:solidFill>
                      <a:prstDash val="solid"/>
                      <a:round/>
                      <a:headEnd type="none" w="med" len="med"/>
                      <a:tailEnd type="none" w="med" len="med"/>
                    </a:lnB>
                  </a:tcPr>
                </a:tc>
                <a:tc>
                  <a:txBody>
                    <a:bodyPr/>
                    <a:lstStyle/>
                    <a:p>
                      <a:pPr algn="ctr"/>
                      <a:r>
                        <a:rPr kumimoji="1" lang="en-US" altLang="ja-JP" sz="1800" dirty="0" smtClean="0"/>
                        <a:t>292</a:t>
                      </a:r>
                      <a:endParaRPr kumimoji="1" lang="ja-JP" altLang="en-US" sz="1800" dirty="0"/>
                    </a:p>
                  </a:txBody>
                  <a:tcPr marL="91457" marR="91457">
                    <a:lnB w="12700" cap="flat" cmpd="sng" algn="ctr">
                      <a:solidFill>
                        <a:schemeClr val="tx1"/>
                      </a:solidFill>
                      <a:prstDash val="solid"/>
                      <a:round/>
                      <a:headEnd type="none" w="med" len="med"/>
                      <a:tailEnd type="none" w="med" len="med"/>
                    </a:lnB>
                  </a:tcPr>
                </a:tc>
              </a:tr>
              <a:tr h="0">
                <a:tc>
                  <a:txBody>
                    <a:bodyPr/>
                    <a:lstStyle/>
                    <a:p>
                      <a:r>
                        <a:rPr kumimoji="1" lang="ja-JP" altLang="en-US" sz="1800" dirty="0" smtClean="0"/>
                        <a:t>地域定着支援</a:t>
                      </a:r>
                      <a:endParaRPr kumimoji="1" lang="ja-JP" altLang="en-US" sz="1800" dirty="0"/>
                    </a:p>
                  </a:txBody>
                  <a:tcPr marL="91457" marR="91457" anchor="ctr">
                    <a:lnT w="12700" cap="flat" cmpd="sng" algn="ctr">
                      <a:solidFill>
                        <a:schemeClr val="tx1"/>
                      </a:solidFill>
                      <a:prstDash val="solid"/>
                      <a:round/>
                      <a:headEnd type="none" w="med" len="med"/>
                      <a:tailEnd type="none" w="med" len="med"/>
                    </a:lnT>
                  </a:tcPr>
                </a:tc>
                <a:tc>
                  <a:txBody>
                    <a:bodyPr/>
                    <a:lstStyle/>
                    <a:p>
                      <a:pPr algn="ctr"/>
                      <a:r>
                        <a:rPr lang="en-US" altLang="ja-JP" dirty="0" smtClean="0">
                          <a:solidFill>
                            <a:schemeClr val="tx1"/>
                          </a:solidFill>
                        </a:rPr>
                        <a:t>338</a:t>
                      </a:r>
                      <a:endParaRPr lang="ja-JP" altLang="en-US" dirty="0">
                        <a:solidFill>
                          <a:schemeClr val="tx1"/>
                        </a:solidFill>
                      </a:endParaRPr>
                    </a:p>
                  </a:txBody>
                  <a:tcPr marL="91457" marR="91457">
                    <a:lnT w="12700" cap="flat" cmpd="sng" algn="ctr">
                      <a:solidFill>
                        <a:schemeClr val="tx1"/>
                      </a:solidFill>
                      <a:prstDash val="solid"/>
                      <a:round/>
                      <a:headEnd type="none" w="med" len="med"/>
                      <a:tailEnd type="none" w="med" len="med"/>
                    </a:lnT>
                  </a:tcPr>
                </a:tc>
                <a:tc>
                  <a:txBody>
                    <a:bodyPr/>
                    <a:lstStyle/>
                    <a:p>
                      <a:pPr algn="ctr"/>
                      <a:r>
                        <a:rPr kumimoji="1" lang="en-US" altLang="ja-JP" sz="1800" dirty="0" smtClean="0"/>
                        <a:t>289</a:t>
                      </a:r>
                      <a:endParaRPr kumimoji="1" lang="ja-JP" altLang="en-US" sz="1800" dirty="0"/>
                    </a:p>
                  </a:txBody>
                  <a:tcPr marL="91457" marR="91457">
                    <a:lnT w="12700" cap="flat" cmpd="sng" algn="ctr">
                      <a:solidFill>
                        <a:schemeClr val="tx1"/>
                      </a:solidFill>
                      <a:prstDash val="solid"/>
                      <a:round/>
                      <a:headEnd type="none" w="med" len="med"/>
                      <a:tailEnd type="none" w="med" len="med"/>
                    </a:lnT>
                  </a:tcPr>
                </a:tc>
              </a:tr>
            </a:tbl>
          </a:graphicData>
        </a:graphic>
      </p:graphicFrame>
      <p:sp>
        <p:nvSpPr>
          <p:cNvPr id="8" name="テキスト ボックス 7"/>
          <p:cNvSpPr txBox="1"/>
          <p:nvPr/>
        </p:nvSpPr>
        <p:spPr>
          <a:xfrm>
            <a:off x="719138" y="5291138"/>
            <a:ext cx="2339975"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③相談支援専門員数</a:t>
            </a:r>
          </a:p>
        </p:txBody>
      </p:sp>
      <p:sp>
        <p:nvSpPr>
          <p:cNvPr id="10" name="テキスト ボックス 9"/>
          <p:cNvSpPr txBox="1"/>
          <p:nvPr/>
        </p:nvSpPr>
        <p:spPr>
          <a:xfrm>
            <a:off x="684213" y="1042988"/>
            <a:ext cx="4824412" cy="369887"/>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ja-JP" altLang="en-US" dirty="0"/>
              <a:t>①</a:t>
            </a:r>
            <a:r>
              <a:rPr lang="ja-JP" altLang="en-US" dirty="0" err="1"/>
              <a:t>障がい</a:t>
            </a:r>
            <a:r>
              <a:rPr lang="ja-JP" altLang="en-US" dirty="0"/>
              <a:t>者相談支援事業（地域生活支援事業）</a:t>
            </a:r>
          </a:p>
        </p:txBody>
      </p:sp>
      <p:sp>
        <p:nvSpPr>
          <p:cNvPr id="3107" name="テキスト ボックス 10"/>
          <p:cNvSpPr txBox="1">
            <a:spLocks noChangeArrowheads="1"/>
          </p:cNvSpPr>
          <p:nvPr/>
        </p:nvSpPr>
        <p:spPr bwMode="auto">
          <a:xfrm>
            <a:off x="1042988" y="5724525"/>
            <a:ext cx="70580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府内合計　</a:t>
            </a:r>
            <a:r>
              <a:rPr lang="en-US" altLang="ja-JP" b="1" u="sng" dirty="0" smtClean="0"/>
              <a:t>1,513</a:t>
            </a:r>
            <a:r>
              <a:rPr lang="ja-JP" altLang="en-US" b="1" u="sng" dirty="0" smtClean="0"/>
              <a:t>人</a:t>
            </a:r>
            <a:r>
              <a:rPr lang="ja-JP" altLang="en-US" b="1" dirty="0"/>
              <a:t>　</a:t>
            </a:r>
            <a:r>
              <a:rPr lang="ja-JP" altLang="en-US" b="1" dirty="0" smtClean="0"/>
              <a:t>　　</a:t>
            </a:r>
            <a:r>
              <a:rPr lang="ja-JP" altLang="en-US" dirty="0" smtClean="0"/>
              <a:t>（</a:t>
            </a:r>
            <a:r>
              <a:rPr lang="ja-JP" altLang="en-US" dirty="0"/>
              <a:t>参考）</a:t>
            </a:r>
            <a:r>
              <a:rPr lang="en-US" altLang="ja-JP" dirty="0" smtClean="0"/>
              <a:t>H27.4.1</a:t>
            </a:r>
            <a:r>
              <a:rPr lang="ja-JP" altLang="en-US" dirty="0"/>
              <a:t>時点　</a:t>
            </a:r>
            <a:r>
              <a:rPr lang="en-US" altLang="ja-JP" dirty="0" smtClean="0"/>
              <a:t>1,033</a:t>
            </a:r>
            <a:r>
              <a:rPr lang="ja-JP" altLang="en-US" dirty="0" smtClean="0"/>
              <a:t>人</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8B41D3C4-A2EC-4EFD-8937-68FC89820670}" type="slidenum">
              <a:rPr lang="ja-JP" altLang="en-US" smtClean="0"/>
              <a:pPr>
                <a:defRPr/>
              </a:pPr>
              <a:t>2</a:t>
            </a:fld>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auto">
          <a:xfrm>
            <a:off x="468313" y="333375"/>
            <a:ext cx="8207375" cy="49053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r>
              <a:rPr lang="ja-JP" altLang="en-US" sz="1800" dirty="0"/>
              <a:t>相談支援専門員１人あたりの受給者数・サービス等利用計画作成済み数</a:t>
            </a:r>
          </a:p>
        </p:txBody>
      </p:sp>
      <p:sp>
        <p:nvSpPr>
          <p:cNvPr id="3" name="スライド番号プレースホルダー 2"/>
          <p:cNvSpPr>
            <a:spLocks noGrp="1"/>
          </p:cNvSpPr>
          <p:nvPr>
            <p:ph type="sldNum" sz="quarter" idx="12"/>
          </p:nvPr>
        </p:nvSpPr>
        <p:spPr>
          <a:xfrm>
            <a:off x="6228184" y="6309320"/>
            <a:ext cx="2133600" cy="365125"/>
          </a:xfrm>
        </p:spPr>
        <p:txBody>
          <a:bodyPr/>
          <a:lstStyle/>
          <a:p>
            <a:pPr>
              <a:defRPr/>
            </a:pPr>
            <a:fld id="{8B41D3C4-A2EC-4EFD-8937-68FC89820670}" type="slidenum">
              <a:rPr lang="ja-JP" altLang="en-US" smtClean="0"/>
              <a:pPr>
                <a:defRPr/>
              </a:pPr>
              <a:t>3</a:t>
            </a:fld>
            <a:endParaRPr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2714584914"/>
              </p:ext>
            </p:extLst>
          </p:nvPr>
        </p:nvGraphicFramePr>
        <p:xfrm>
          <a:off x="0" y="823913"/>
          <a:ext cx="9541178" cy="63754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4837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bwMode="auto">
          <a:xfrm>
            <a:off x="468313" y="333375"/>
            <a:ext cx="8207375" cy="49053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1800" dirty="0"/>
              <a:t>相談支援専門員１人あたりの受給者数・</a:t>
            </a:r>
            <a:r>
              <a:rPr lang="ja-JP" altLang="en-US" sz="1800" dirty="0" err="1"/>
              <a:t>障がい</a:t>
            </a:r>
            <a:r>
              <a:rPr lang="ja-JP" altLang="en-US" sz="1800" dirty="0"/>
              <a:t>児支援利用計画作成済み</a:t>
            </a:r>
            <a:r>
              <a:rPr lang="ja-JP" altLang="en-US" sz="1800" dirty="0" smtClean="0"/>
              <a:t>数</a:t>
            </a:r>
            <a:endParaRPr lang="ja-JP" altLang="en-US" sz="1800" dirty="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4</a:t>
            </a:fld>
            <a:endParaRPr lang="ja-JP" altLang="en-US"/>
          </a:p>
        </p:txBody>
      </p:sp>
      <p:graphicFrame>
        <p:nvGraphicFramePr>
          <p:cNvPr id="6" name="グラフ 5"/>
          <p:cNvGraphicFramePr>
            <a:graphicFrameLocks/>
          </p:cNvGraphicFramePr>
          <p:nvPr>
            <p:extLst>
              <p:ext uri="{D42A27DB-BD31-4B8C-83A1-F6EECF244321}">
                <p14:modId xmlns:p14="http://schemas.microsoft.com/office/powerpoint/2010/main" val="1193400372"/>
              </p:ext>
            </p:extLst>
          </p:nvPr>
        </p:nvGraphicFramePr>
        <p:xfrm>
          <a:off x="-342546" y="620688"/>
          <a:ext cx="9829092" cy="6237312"/>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7272300" y="6607771"/>
            <a:ext cx="1512168" cy="230832"/>
          </a:xfrm>
          <a:prstGeom prst="rect">
            <a:avLst/>
          </a:prstGeom>
          <a:noFill/>
        </p:spPr>
        <p:txBody>
          <a:bodyPr wrap="square" rtlCol="0">
            <a:spAutoFit/>
          </a:bodyPr>
          <a:lstStyle/>
          <a:p>
            <a:r>
              <a:rPr kumimoji="1" lang="en-US" altLang="ja-JP" sz="900" dirty="0" smtClean="0"/>
              <a:t>※</a:t>
            </a:r>
            <a:r>
              <a:rPr kumimoji="1" lang="ja-JP" altLang="en-US" sz="900" dirty="0" smtClean="0"/>
              <a:t>小数点以下は四捨五入</a:t>
            </a:r>
            <a:endParaRPr kumimoji="1" lang="ja-JP" altLang="en-US" sz="900" dirty="0"/>
          </a:p>
        </p:txBody>
      </p:sp>
      <p:sp>
        <p:nvSpPr>
          <p:cNvPr id="7" name="角丸四角形 6"/>
          <p:cNvSpPr/>
          <p:nvPr/>
        </p:nvSpPr>
        <p:spPr>
          <a:xfrm>
            <a:off x="5713539" y="1052736"/>
            <a:ext cx="2818901" cy="574675"/>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anchor="ctr"/>
          <a:lstStyle/>
          <a:p>
            <a:pPr>
              <a:defRPr/>
            </a:pPr>
            <a:r>
              <a:rPr lang="ja-JP" altLang="en-US" sz="1200" dirty="0"/>
              <a:t>大阪府内で</a:t>
            </a:r>
            <a:r>
              <a:rPr lang="ja-JP" altLang="en-US" sz="1200" dirty="0" err="1"/>
              <a:t>障がい</a:t>
            </a:r>
            <a:r>
              <a:rPr lang="ja-JP" altLang="en-US" sz="1200" dirty="0"/>
              <a:t>児相談支援に携わる相談支援専門員</a:t>
            </a:r>
            <a:r>
              <a:rPr lang="ja-JP" altLang="en-US" sz="1200" dirty="0" smtClean="0"/>
              <a:t>は</a:t>
            </a:r>
            <a:r>
              <a:rPr lang="en-US" altLang="ja-JP" sz="1200" dirty="0" smtClean="0"/>
              <a:t>957</a:t>
            </a:r>
            <a:r>
              <a:rPr lang="ja-JP" altLang="en-US" sz="1200" dirty="0" smtClean="0"/>
              <a:t>人</a:t>
            </a:r>
            <a:endParaRPr lang="ja-JP" altLang="en-US" sz="1200" dirty="0"/>
          </a:p>
        </p:txBody>
      </p:sp>
    </p:spTree>
    <p:extLst>
      <p:ext uri="{BB962C8B-B14F-4D97-AF65-F5344CB8AC3E}">
        <p14:creationId xmlns:p14="http://schemas.microsoft.com/office/powerpoint/2010/main" val="1513905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a:lstStyle/>
          <a:p>
            <a:r>
              <a:rPr kumimoji="1" lang="ja-JP" altLang="en-US" sz="2400" dirty="0" smtClean="0"/>
              <a:t>自立支援協議会等での相談支援体制の検討状況</a:t>
            </a:r>
            <a:endParaRPr kumimoji="1" lang="ja-JP" altLang="en-US" sz="2400" dirty="0"/>
          </a:p>
        </p:txBody>
      </p:sp>
      <p:graphicFrame>
        <p:nvGraphicFramePr>
          <p:cNvPr id="3" name="表 2"/>
          <p:cNvGraphicFramePr>
            <a:graphicFrameLocks noGrp="1"/>
          </p:cNvGraphicFramePr>
          <p:nvPr>
            <p:extLst>
              <p:ext uri="{D42A27DB-BD31-4B8C-83A1-F6EECF244321}">
                <p14:modId xmlns:p14="http://schemas.microsoft.com/office/powerpoint/2010/main" val="446788380"/>
              </p:ext>
            </p:extLst>
          </p:nvPr>
        </p:nvGraphicFramePr>
        <p:xfrm>
          <a:off x="467544" y="1052736"/>
          <a:ext cx="8208912" cy="3744416"/>
        </p:xfrm>
        <a:graphic>
          <a:graphicData uri="http://schemas.openxmlformats.org/drawingml/2006/table">
            <a:tbl>
              <a:tblPr firstRow="1" bandRow="1">
                <a:tableStyleId>{FABFCF23-3B69-468F-B69F-88F6DE6A72F2}</a:tableStyleId>
              </a:tblPr>
              <a:tblGrid>
                <a:gridCol w="3075284"/>
                <a:gridCol w="1283407"/>
                <a:gridCol w="1283407"/>
                <a:gridCol w="1283407"/>
                <a:gridCol w="1283407"/>
              </a:tblGrid>
              <a:tr h="936104">
                <a:tc>
                  <a:txBody>
                    <a:bodyPr/>
                    <a:lstStyle/>
                    <a:p>
                      <a:pPr algn="r"/>
                      <a:r>
                        <a:rPr kumimoji="1" lang="ja-JP" altLang="en-US" dirty="0" smtClean="0"/>
                        <a:t>協議の場</a:t>
                      </a:r>
                      <a:endParaRPr kumimoji="1" lang="en-US" altLang="ja-JP" dirty="0" smtClean="0"/>
                    </a:p>
                    <a:p>
                      <a:pPr algn="l"/>
                      <a:r>
                        <a:rPr kumimoji="1" lang="ja-JP" altLang="en-US" dirty="0" smtClean="0"/>
                        <a:t>　項目</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ap="flat" cmpd="sng" algn="ctr">
                      <a:solidFill>
                        <a:schemeClr val="accent5">
                          <a:lumMod val="60000"/>
                          <a:lumOff val="40000"/>
                        </a:schemeClr>
                      </a:solidFill>
                      <a:prstDash val="solid"/>
                      <a:round/>
                      <a:headEnd type="none" w="med" len="med"/>
                      <a:tailEnd type="none" w="med" len="med"/>
                    </a:lnTlToBr>
                    <a:lnBlToTr w="12700" cmpd="sng">
                      <a:noFill/>
                      <a:prstDash val="solid"/>
                    </a:lnBlToTr>
                  </a:tcPr>
                </a:tc>
                <a:tc>
                  <a:txBody>
                    <a:bodyPr/>
                    <a:lstStyle/>
                    <a:p>
                      <a:pPr algn="ctr"/>
                      <a:r>
                        <a:rPr kumimoji="1" lang="zh-TW" altLang="en-US" dirty="0" smtClean="0">
                          <a:latin typeface="ＭＳ ゴシック" panose="020B0609070205080204" pitchFamily="49" charset="-128"/>
                          <a:ea typeface="ＭＳ ゴシック" panose="020B0609070205080204" pitchFamily="49" charset="-128"/>
                        </a:rPr>
                        <a:t>自立支援協議会</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zh-TW" altLang="en-US" dirty="0" smtClean="0">
                          <a:latin typeface="ＭＳ ゴシック" panose="020B0609070205080204" pitchFamily="49" charset="-128"/>
                          <a:ea typeface="ＭＳ ゴシック" panose="020B0609070205080204" pitchFamily="49" charset="-128"/>
                        </a:rPr>
                        <a:t>相談支援事業所</a:t>
                      </a:r>
                      <a:endParaRPr kumimoji="1" lang="en-US" altLang="zh-TW" dirty="0" smtClean="0">
                        <a:latin typeface="ＭＳ ゴシック" panose="020B0609070205080204" pitchFamily="49" charset="-128"/>
                        <a:ea typeface="ＭＳ ゴシック" panose="020B0609070205080204" pitchFamily="49" charset="-128"/>
                      </a:endParaRPr>
                    </a:p>
                    <a:p>
                      <a:pPr algn="ctr"/>
                      <a:r>
                        <a:rPr kumimoji="1" lang="zh-TW" altLang="en-US" dirty="0" smtClean="0">
                          <a:latin typeface="ＭＳ ゴシック" panose="020B0609070205080204" pitchFamily="49" charset="-128"/>
                          <a:ea typeface="ＭＳ ゴシック" panose="020B0609070205080204" pitchFamily="49" charset="-128"/>
                        </a:rPr>
                        <a:t>連絡会</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その他</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ja-JP" altLang="en-US" dirty="0" smtClean="0">
                          <a:latin typeface="ＭＳ ゴシック" panose="020B0609070205080204" pitchFamily="49" charset="-128"/>
                          <a:ea typeface="ＭＳ ゴシック" panose="020B0609070205080204" pitchFamily="49" charset="-128"/>
                        </a:rPr>
                        <a:t>検討していない</a:t>
                      </a:r>
                      <a:endParaRPr kumimoji="1" lang="ja-JP" altLang="en-US" dirty="0">
                        <a:latin typeface="ＭＳ ゴシック" panose="020B0609070205080204" pitchFamily="49" charset="-128"/>
                        <a:ea typeface="ＭＳ ゴシック" panose="020B0609070205080204" pitchFamily="49" charset="-128"/>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r>
                        <a:rPr kumimoji="1" lang="ja-JP" altLang="en-US" dirty="0" smtClean="0"/>
                        <a:t>基幹相談支援センターのあり方等、相談支援体制の充実について</a:t>
                      </a:r>
                      <a:endParaRPr kumimoji="1" lang="ja-JP" altLang="en-US" dirty="0"/>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34</a:t>
                      </a:r>
                    </a:p>
                    <a:p>
                      <a:pPr algn="ctr"/>
                      <a:r>
                        <a:rPr kumimoji="1" lang="ja-JP" altLang="en-US" dirty="0" smtClean="0"/>
                        <a:t>（</a:t>
                      </a:r>
                      <a:r>
                        <a:rPr kumimoji="1" lang="en-US" altLang="ja-JP" dirty="0" smtClean="0"/>
                        <a:t>79.1%</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14</a:t>
                      </a:r>
                    </a:p>
                    <a:p>
                      <a:pPr algn="ctr"/>
                      <a:r>
                        <a:rPr kumimoji="1" lang="ja-JP" altLang="en-US" dirty="0" smtClean="0"/>
                        <a:t>（</a:t>
                      </a:r>
                      <a:r>
                        <a:rPr kumimoji="1" lang="en-US" altLang="ja-JP" dirty="0" smtClean="0"/>
                        <a:t>32.6%</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8</a:t>
                      </a:r>
                    </a:p>
                    <a:p>
                      <a:pPr algn="ctr"/>
                      <a:r>
                        <a:rPr kumimoji="1" lang="ja-JP" altLang="en-US" dirty="0" smtClean="0"/>
                        <a:t>（</a:t>
                      </a:r>
                      <a:r>
                        <a:rPr kumimoji="1" lang="en-US" altLang="ja-JP" dirty="0" smtClean="0"/>
                        <a:t>18.6%</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a:t>
                      </a:r>
                    </a:p>
                    <a:p>
                      <a:pPr algn="ctr"/>
                      <a:r>
                        <a:rPr kumimoji="1" lang="ja-JP" altLang="en-US" dirty="0" smtClean="0"/>
                        <a:t>（</a:t>
                      </a:r>
                      <a:r>
                        <a:rPr kumimoji="1" lang="en-US" altLang="ja-JP" dirty="0" smtClean="0"/>
                        <a:t>7.0%</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r>
                        <a:rPr kumimoji="1" lang="ja-JP" altLang="en-US" dirty="0" smtClean="0"/>
                        <a:t>計画相談支援・</a:t>
                      </a:r>
                      <a:r>
                        <a:rPr kumimoji="1" lang="ja-JP" altLang="en-US" dirty="0" err="1" smtClean="0"/>
                        <a:t>障がい</a:t>
                      </a:r>
                      <a:r>
                        <a:rPr kumimoji="1" lang="ja-JP" altLang="en-US" dirty="0" smtClean="0"/>
                        <a:t>児相談支援の推進策について</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30</a:t>
                      </a:r>
                    </a:p>
                    <a:p>
                      <a:pPr algn="ctr"/>
                      <a:r>
                        <a:rPr kumimoji="1" lang="ja-JP" altLang="en-US" dirty="0" smtClean="0"/>
                        <a:t>（</a:t>
                      </a:r>
                      <a:r>
                        <a:rPr kumimoji="1" lang="en-US" altLang="ja-JP" dirty="0" smtClean="0"/>
                        <a:t>69.8%</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15</a:t>
                      </a:r>
                    </a:p>
                    <a:p>
                      <a:pPr algn="ctr"/>
                      <a:r>
                        <a:rPr kumimoji="1" lang="ja-JP" altLang="en-US" dirty="0" smtClean="0"/>
                        <a:t>（</a:t>
                      </a:r>
                      <a:r>
                        <a:rPr kumimoji="1" lang="en-US" altLang="ja-JP" dirty="0" smtClean="0"/>
                        <a:t>34.9%</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10</a:t>
                      </a:r>
                    </a:p>
                    <a:p>
                      <a:pPr algn="ctr"/>
                      <a:r>
                        <a:rPr kumimoji="1" lang="ja-JP" altLang="en-US" dirty="0" smtClean="0"/>
                        <a:t>（</a:t>
                      </a:r>
                      <a:r>
                        <a:rPr kumimoji="1" lang="en-US" altLang="ja-JP" dirty="0" smtClean="0"/>
                        <a:t>23.3%</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1</a:t>
                      </a:r>
                    </a:p>
                    <a:p>
                      <a:pPr algn="ctr"/>
                      <a:r>
                        <a:rPr kumimoji="1" lang="ja-JP" altLang="en-US" dirty="0" smtClean="0"/>
                        <a:t>（</a:t>
                      </a:r>
                      <a:r>
                        <a:rPr kumimoji="1" lang="en-US" altLang="ja-JP" dirty="0" smtClean="0"/>
                        <a:t>2.3%</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r h="936104">
                <a:tc>
                  <a:txBody>
                    <a:bodyPr/>
                    <a:lstStyle/>
                    <a:p>
                      <a:r>
                        <a:rPr kumimoji="1" lang="ja-JP" altLang="en-US" dirty="0" smtClean="0"/>
                        <a:t>地域移行の推進策について</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34</a:t>
                      </a:r>
                    </a:p>
                    <a:p>
                      <a:pPr algn="ctr"/>
                      <a:r>
                        <a:rPr kumimoji="1" lang="ja-JP" altLang="en-US" dirty="0" smtClean="0"/>
                        <a:t>（</a:t>
                      </a:r>
                      <a:r>
                        <a:rPr kumimoji="1" lang="en-US" altLang="ja-JP" dirty="0" smtClean="0"/>
                        <a:t>79.1%</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3</a:t>
                      </a:r>
                    </a:p>
                    <a:p>
                      <a:pPr algn="ctr"/>
                      <a:r>
                        <a:rPr kumimoji="1" lang="ja-JP" altLang="en-US" dirty="0" smtClean="0"/>
                        <a:t>（</a:t>
                      </a:r>
                      <a:r>
                        <a:rPr kumimoji="1" lang="en-US" altLang="ja-JP" dirty="0" smtClean="0"/>
                        <a:t>7.0%</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7</a:t>
                      </a:r>
                    </a:p>
                    <a:p>
                      <a:pPr algn="ctr"/>
                      <a:r>
                        <a:rPr kumimoji="1" lang="ja-JP" altLang="en-US" dirty="0" smtClean="0"/>
                        <a:t>（</a:t>
                      </a:r>
                      <a:r>
                        <a:rPr kumimoji="1" lang="en-US" altLang="ja-JP" dirty="0" smtClean="0"/>
                        <a:t>16.3%</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algn="ctr"/>
                      <a:r>
                        <a:rPr kumimoji="1" lang="en-US" altLang="ja-JP" dirty="0" smtClean="0"/>
                        <a:t>2</a:t>
                      </a:r>
                    </a:p>
                    <a:p>
                      <a:pPr algn="ctr"/>
                      <a:r>
                        <a:rPr kumimoji="1" lang="ja-JP" altLang="en-US" dirty="0" smtClean="0"/>
                        <a:t>（</a:t>
                      </a:r>
                      <a:r>
                        <a:rPr kumimoji="1" lang="en-US" altLang="ja-JP" dirty="0" smtClean="0"/>
                        <a:t>4.7%</a:t>
                      </a:r>
                      <a:r>
                        <a:rPr kumimoji="1" lang="ja-JP" altLang="en-US" dirty="0" smtClean="0"/>
                        <a:t>）</a:t>
                      </a:r>
                      <a:endParaRPr kumimoji="1" lang="ja-JP" altLang="en-US" dirty="0"/>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r>
            </a:tbl>
          </a:graphicData>
        </a:graphic>
      </p:graphicFrame>
      <p:sp>
        <p:nvSpPr>
          <p:cNvPr id="7" name="テキスト ボックス 6"/>
          <p:cNvSpPr txBox="1"/>
          <p:nvPr/>
        </p:nvSpPr>
        <p:spPr>
          <a:xfrm>
            <a:off x="359532" y="5013176"/>
            <a:ext cx="8424936" cy="1569660"/>
          </a:xfrm>
          <a:prstGeom prst="rect">
            <a:avLst/>
          </a:prstGeom>
          <a:noFill/>
        </p:spPr>
        <p:txBody>
          <a:bodyPr wrap="square" rtlCol="0">
            <a:spAutoFit/>
          </a:bodyPr>
          <a:lstStyle/>
          <a:p>
            <a:pPr marL="285750" indent="-285750">
              <a:buFont typeface="Arial" panose="020B0604020202020204" pitchFamily="34" charset="0"/>
              <a:buChar char="•"/>
            </a:pPr>
            <a:r>
              <a:rPr lang="ja-JP" altLang="en-US" sz="1600" dirty="0" smtClean="0"/>
              <a:t>相談支援体制の充実や計画相談支援等の推進策の項目において、「その他」は「担当部局内で検討」や「担当部局と基幹Ｃ及び委託事業所との協議」が挙げられた。</a:t>
            </a:r>
            <a:endParaRPr lang="en-US" altLang="ja-JP" sz="1600" dirty="0" smtClean="0"/>
          </a:p>
          <a:p>
            <a:pPr marL="285750" indent="-285750">
              <a:buFont typeface="Arial" panose="020B0604020202020204" pitchFamily="34" charset="0"/>
              <a:buChar char="•"/>
            </a:pPr>
            <a:r>
              <a:rPr kumimoji="1" lang="ja-JP" altLang="en-US" sz="1600" dirty="0" smtClean="0"/>
              <a:t>地域移行の推進策の項目においては、「その他」</a:t>
            </a:r>
            <a:r>
              <a:rPr lang="ja-JP" altLang="en-US" sz="1600" dirty="0"/>
              <a:t>として</a:t>
            </a:r>
            <a:r>
              <a:rPr lang="ja-JP" altLang="en-US" sz="1600" dirty="0" smtClean="0"/>
              <a:t>、「地域移行・地域定着支援会議」、「地域移行ＷＧ」、「</a:t>
            </a:r>
            <a:r>
              <a:rPr lang="ja-JP" altLang="en-US" sz="1600" dirty="0" err="1" smtClean="0"/>
              <a:t>精神障がい</a:t>
            </a:r>
            <a:r>
              <a:rPr lang="ja-JP" altLang="en-US" sz="1600" dirty="0" smtClean="0"/>
              <a:t>部会」、担当部局と基幹</a:t>
            </a:r>
            <a:r>
              <a:rPr lang="ja-JP" altLang="en-US" sz="1600" dirty="0"/>
              <a:t>Ｃ</a:t>
            </a:r>
            <a:r>
              <a:rPr lang="ja-JP" altLang="en-US" sz="1600" dirty="0" smtClean="0"/>
              <a:t>及び各事業所との協議での検討が挙げられた。</a:t>
            </a:r>
            <a:endParaRPr lang="en-US" altLang="ja-JP" sz="1600" dirty="0" smtClean="0"/>
          </a:p>
          <a:p>
            <a:endParaRPr kumimoji="1" lang="ja-JP" altLang="en-US" sz="1600" dirty="0"/>
          </a:p>
        </p:txBody>
      </p:sp>
      <p:sp>
        <p:nvSpPr>
          <p:cNvPr id="5" name="スライド番号プレースホルダー 4"/>
          <p:cNvSpPr>
            <a:spLocks noGrp="1"/>
          </p:cNvSpPr>
          <p:nvPr>
            <p:ph type="sldNum" sz="quarter" idx="12"/>
          </p:nvPr>
        </p:nvSpPr>
        <p:spPr/>
        <p:txBody>
          <a:bodyPr/>
          <a:lstStyle/>
          <a:p>
            <a:pPr>
              <a:defRPr/>
            </a:pPr>
            <a:fld id="{8B41D3C4-A2EC-4EFD-8937-68FC89820670}" type="slidenum">
              <a:rPr lang="ja-JP" altLang="en-US" smtClean="0"/>
              <a:pPr>
                <a:defRPr/>
              </a:pPr>
              <a:t>5</a:t>
            </a:fld>
            <a:endParaRPr lang="ja-JP" altLang="en-US"/>
          </a:p>
        </p:txBody>
      </p:sp>
    </p:spTree>
    <p:extLst>
      <p:ext uri="{BB962C8B-B14F-4D97-AF65-F5344CB8AC3E}">
        <p14:creationId xmlns:p14="http://schemas.microsoft.com/office/powerpoint/2010/main" val="892330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4223906663"/>
              </p:ext>
            </p:extLst>
          </p:nvPr>
        </p:nvGraphicFramePr>
        <p:xfrm>
          <a:off x="414000" y="1989138"/>
          <a:ext cx="8316000" cy="4093185"/>
        </p:xfrm>
        <a:graphic>
          <a:graphicData uri="http://schemas.openxmlformats.org/drawingml/2006/table">
            <a:tbl>
              <a:tblPr firstRow="1" bandRow="1">
                <a:tableStyleId>{5940675A-B579-460E-94D1-54222C63F5DA}</a:tableStyleId>
              </a:tblPr>
              <a:tblGrid>
                <a:gridCol w="900000"/>
                <a:gridCol w="1152000"/>
                <a:gridCol w="972000"/>
                <a:gridCol w="792000"/>
                <a:gridCol w="792000"/>
                <a:gridCol w="1152000"/>
                <a:gridCol w="972000"/>
                <a:gridCol w="792000"/>
                <a:gridCol w="792000"/>
              </a:tblGrid>
              <a:tr h="377884">
                <a:tc rowSpan="2">
                  <a:txBody>
                    <a:bodyPr/>
                    <a:lstStyle/>
                    <a:p>
                      <a:endParaRPr kumimoji="1" lang="ja-JP" altLang="en-US" sz="1400" dirty="0"/>
                    </a:p>
                  </a:txBody>
                  <a:tcPr marL="91455" marR="91455" marT="45732" marB="45732">
                    <a:solidFill>
                      <a:schemeClr val="accent5">
                        <a:lumMod val="20000"/>
                        <a:lumOff val="80000"/>
                      </a:schemeClr>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障害者総合支援法分</a:t>
                      </a:r>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児童福祉法分</a:t>
                      </a:r>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r>
              <a:tr h="767807">
                <a:tc vMerge="1">
                  <a:txBody>
                    <a:bodyPr/>
                    <a:lstStyle/>
                    <a:p>
                      <a:endParaRPr kumimoji="1" lang="ja-JP" altLang="en-US"/>
                    </a:p>
                  </a:txBody>
                  <a:tcPr/>
                </a:tc>
                <a:tc>
                  <a:txBody>
                    <a:bodyPr/>
                    <a:lstStyle/>
                    <a:p>
                      <a:pPr algn="ctr"/>
                      <a:r>
                        <a:rPr kumimoji="1" lang="ja-JP" altLang="en-US" sz="1400" dirty="0" err="1" smtClean="0"/>
                        <a:t>障がい</a:t>
                      </a:r>
                      <a:r>
                        <a:rPr kumimoji="1" lang="ja-JP" altLang="en-US" sz="1400" dirty="0" smtClean="0"/>
                        <a:t>福祉</a:t>
                      </a:r>
                      <a:endParaRPr kumimoji="1" lang="en-US" altLang="ja-JP" sz="1400" dirty="0" smtClean="0"/>
                    </a:p>
                    <a:p>
                      <a:pPr algn="ctr"/>
                      <a:r>
                        <a:rPr kumimoji="1" lang="ja-JP" altLang="en-US" sz="1400" dirty="0" smtClean="0"/>
                        <a:t>サービス等</a:t>
                      </a:r>
                      <a:endParaRPr kumimoji="1" lang="en-US" altLang="ja-JP" sz="1400" dirty="0" smtClean="0"/>
                    </a:p>
                    <a:p>
                      <a:pPr algn="ctr"/>
                      <a:r>
                        <a:rPr kumimoji="1" lang="ja-JP" altLang="en-US" sz="1400" dirty="0" smtClean="0"/>
                        <a:t>受給者数</a:t>
                      </a:r>
                      <a:endParaRPr kumimoji="1" lang="ja-JP" altLang="en-US" sz="1400" dirty="0"/>
                    </a:p>
                  </a:txBody>
                  <a:tcPr marL="91455" marR="91455" marT="45732" marB="45732"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計画作成済人数</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en-US" altLang="ja-JP" sz="1400" dirty="0" smtClean="0"/>
                        <a:t>【</a:t>
                      </a:r>
                      <a:r>
                        <a:rPr kumimoji="1" lang="ja-JP" altLang="en-US" sz="1400" dirty="0" smtClean="0"/>
                        <a:t>全国</a:t>
                      </a:r>
                      <a:r>
                        <a:rPr kumimoji="1" lang="en-US" altLang="ja-JP" sz="1400" dirty="0" smtClean="0"/>
                        <a:t>】</a:t>
                      </a:r>
                    </a:p>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err="1" smtClean="0"/>
                        <a:t>障がい</a:t>
                      </a:r>
                      <a:r>
                        <a:rPr kumimoji="1" lang="ja-JP" altLang="en-US" sz="1400" dirty="0" smtClean="0"/>
                        <a:t>児</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通所支援</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受給者数</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計画作成済人数</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400" dirty="0" smtClean="0"/>
                        <a:t>達成率</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en-US" altLang="ja-JP" sz="1400" dirty="0" smtClean="0"/>
                        <a:t>【</a:t>
                      </a:r>
                      <a:r>
                        <a:rPr kumimoji="1" lang="ja-JP" altLang="en-US" sz="1400" dirty="0" smtClean="0"/>
                        <a:t>全国</a:t>
                      </a:r>
                      <a:r>
                        <a:rPr kumimoji="1" lang="en-US" altLang="ja-JP" sz="1400" dirty="0" smtClean="0"/>
                        <a:t>】</a:t>
                      </a:r>
                    </a:p>
                    <a:p>
                      <a:pPr algn="ctr"/>
                      <a:r>
                        <a:rPr kumimoji="1" lang="ja-JP" altLang="en-US" sz="1400" dirty="0" smtClean="0"/>
                        <a:t>達成率</a:t>
                      </a:r>
                    </a:p>
                  </a:txBody>
                  <a:tcPr marL="91455" marR="91455" marT="45732" marB="45732"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491249">
                <a:tc>
                  <a:txBody>
                    <a:bodyPr/>
                    <a:lstStyle/>
                    <a:p>
                      <a:r>
                        <a:rPr kumimoji="1" lang="en-US" altLang="ja-JP" sz="1400" dirty="0" smtClean="0"/>
                        <a:t>H26.3</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smtClean="0"/>
                        <a:t>64,741</a:t>
                      </a:r>
                      <a:endParaRPr kumimoji="1" lang="ja-JP" altLang="en-US" sz="1600" dirty="0"/>
                    </a:p>
                  </a:txBody>
                  <a:tcPr marL="91455" marR="91455" marT="45732" marB="45732" anchor="ctr"/>
                </a:tc>
                <a:tc>
                  <a:txBody>
                    <a:bodyPr/>
                    <a:lstStyle/>
                    <a:p>
                      <a:pPr algn="ctr"/>
                      <a:r>
                        <a:rPr kumimoji="1" lang="en-US" altLang="ja-JP" sz="1600" dirty="0" smtClean="0"/>
                        <a:t>10,208</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15.8%</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31.4%</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13,183</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2,207</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16.7%</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32.1%</a:t>
                      </a:r>
                    </a:p>
                  </a:txBody>
                  <a:tcPr marL="91455" marR="91455" marT="45732" marB="45732" anchor="ctr">
                    <a:lnL w="12700" cap="flat" cmpd="sng" algn="ctr">
                      <a:solidFill>
                        <a:schemeClr val="tx1"/>
                      </a:solidFill>
                      <a:prstDash val="solid"/>
                      <a:round/>
                      <a:headEnd type="none" w="med" len="med"/>
                      <a:tailEnd type="none" w="med" len="med"/>
                    </a:lnL>
                  </a:tcPr>
                </a:tc>
              </a:tr>
              <a:tr h="491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H27.3</a:t>
                      </a:r>
                      <a:r>
                        <a:rPr kumimoji="1" lang="ja-JP" altLang="en-US" sz="1400" dirty="0" smtClean="0"/>
                        <a:t>末</a:t>
                      </a:r>
                    </a:p>
                  </a:txBody>
                  <a:tcPr marL="91455" marR="91455" marT="45732" marB="45732" anchor="ctr">
                    <a:lnL w="12700" cap="flat" cmpd="sng" algn="ctr">
                      <a:solidFill>
                        <a:schemeClr val="tx1"/>
                      </a:solidFill>
                      <a:prstDash val="solid"/>
                      <a:round/>
                      <a:headEnd type="none" w="med" len="med"/>
                      <a:tailEnd type="none" w="med" len="med"/>
                    </a:lnL>
                  </a:tcPr>
                </a:tc>
                <a:tc>
                  <a:txBody>
                    <a:bodyPr/>
                    <a:lstStyle/>
                    <a:p>
                      <a:pPr algn="ctr"/>
                      <a:r>
                        <a:rPr kumimoji="1" lang="en-US" altLang="ja-JP" sz="1600" dirty="0" smtClean="0"/>
                        <a:t>68,059</a:t>
                      </a:r>
                      <a:endParaRPr kumimoji="1" lang="ja-JP" altLang="en-US" sz="1600" dirty="0"/>
                    </a:p>
                  </a:txBody>
                  <a:tcPr marL="91455" marR="91455" marT="45732" marB="45732" anchor="ctr"/>
                </a:tc>
                <a:tc>
                  <a:txBody>
                    <a:bodyPr/>
                    <a:lstStyle/>
                    <a:p>
                      <a:pPr algn="ctr"/>
                      <a:r>
                        <a:rPr kumimoji="1" lang="en-US" altLang="ja-JP" sz="1600" dirty="0" smtClean="0"/>
                        <a:t>27,910</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41.0%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70.6%</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15,515</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7,743</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49.9%</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71.6%</a:t>
                      </a:r>
                    </a:p>
                  </a:txBody>
                  <a:tcPr marL="91455" marR="91455" marT="45732" marB="45732" anchor="ctr">
                    <a:lnL w="12700" cap="flat" cmpd="sng" algn="ctr">
                      <a:solidFill>
                        <a:schemeClr val="tx1"/>
                      </a:solidFill>
                      <a:prstDash val="solid"/>
                      <a:round/>
                      <a:headEnd type="none" w="med" len="med"/>
                      <a:tailEnd type="none" w="med" len="med"/>
                    </a:lnL>
                  </a:tcPr>
                </a:tc>
              </a:tr>
              <a:tr h="491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H27.6</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69,046</a:t>
                      </a:r>
                      <a:endParaRPr kumimoji="1" lang="ja-JP" altLang="en-US" sz="1600" dirty="0"/>
                    </a:p>
                  </a:txBody>
                  <a:tcPr marL="91455" marR="91455" marT="45732" marB="45732" anchor="ct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37,297</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54.0%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78.8%</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15,761</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10,943</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69.4%</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82.5%</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491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H27.9</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69,955</a:t>
                      </a:r>
                      <a:endParaRPr kumimoji="1" lang="ja-JP" altLang="en-US" sz="1600" dirty="0"/>
                    </a:p>
                  </a:txBody>
                  <a:tcPr marL="91455" marR="91455" marT="45732" marB="457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46,081</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65.9%</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84.6%</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16,626</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13,279</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79.9%</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600" dirty="0" smtClean="0"/>
                        <a:t>88.7%</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1249">
                <a:tc>
                  <a:txBody>
                    <a:bodyPr/>
                    <a:lstStyle/>
                    <a:p>
                      <a:r>
                        <a:rPr kumimoji="1" lang="en-US" altLang="ja-JP" sz="1400" dirty="0" smtClean="0"/>
                        <a:t>H27.12</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70,931</a:t>
                      </a:r>
                      <a:endParaRPr kumimoji="1" lang="ja-JP" altLang="en-US" sz="1600" dirty="0"/>
                    </a:p>
                  </a:txBody>
                  <a:tcPr marL="91455" marR="91455" marT="45732" marB="457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56,345</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79.4%</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89.7%</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17,732</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15,524</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87.5%</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92.0%</a:t>
                      </a:r>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249">
                <a:tc>
                  <a:txBody>
                    <a:bodyPr/>
                    <a:lstStyle/>
                    <a:p>
                      <a:r>
                        <a:rPr kumimoji="1" lang="en-US" altLang="ja-JP" sz="1400" dirty="0" smtClean="0"/>
                        <a:t>H28.3</a:t>
                      </a:r>
                      <a:r>
                        <a:rPr kumimoji="1" lang="ja-JP" altLang="en-US" sz="1400" dirty="0" smtClean="0"/>
                        <a:t>末</a:t>
                      </a:r>
                      <a:endParaRPr kumimoji="1" lang="ja-JP" altLang="en-US" sz="1400" dirty="0"/>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70,828</a:t>
                      </a:r>
                      <a:endParaRPr kumimoji="1" lang="ja-JP" altLang="en-US" sz="1600" dirty="0"/>
                    </a:p>
                  </a:txBody>
                  <a:tcPr marL="91455" marR="91455" marT="45732" marB="45732" anchor="ct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63,270</a:t>
                      </a:r>
                      <a:endParaRPr kumimoji="1" lang="ja-JP" altLang="en-US" sz="1600" dirty="0"/>
                    </a:p>
                  </a:txBody>
                  <a:tcPr marL="91455" marR="91455" marT="45732" marB="45732"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89.3%</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93.5%</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18,276</a:t>
                      </a:r>
                      <a:endParaRPr kumimoji="1" lang="ja-JP" altLang="en-US" sz="1600" dirty="0"/>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17,180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94.0%</a:t>
                      </a:r>
                    </a:p>
                  </a:txBody>
                  <a:tcPr marL="91455" marR="91455" marT="45732" marB="457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600" dirty="0" smtClean="0"/>
                        <a:t>97.0%</a:t>
                      </a:r>
                    </a:p>
                  </a:txBody>
                  <a:tcPr marL="91455" marR="91455" marT="45732" marB="4573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タイトル 1"/>
          <p:cNvSpPr txBox="1">
            <a:spLocks noGrp="1"/>
          </p:cNvSpPr>
          <p:nvPr>
            <p:ph type="title"/>
          </p:nvPr>
        </p:nvSpPr>
        <p:spPr>
          <a:xfrm>
            <a:off x="476250" y="404813"/>
            <a:ext cx="8229600" cy="495300"/>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ja-JP" altLang="en-US" sz="3200" dirty="0" smtClean="0">
                <a:solidFill>
                  <a:schemeClr val="tx1"/>
                </a:solidFill>
                <a:latin typeface="HGSｺﾞｼｯｸE" panose="020B0900000000000000" pitchFamily="50" charset="-128"/>
                <a:ea typeface="HGSｺﾞｼｯｸE" panose="020B0900000000000000" pitchFamily="50" charset="-128"/>
              </a:rPr>
              <a:t>計画相談支援・</a:t>
            </a:r>
            <a:r>
              <a:rPr lang="ja-JP" altLang="en-US" sz="3200" dirty="0" err="1" smtClean="0">
                <a:solidFill>
                  <a:schemeClr val="tx1"/>
                </a:solidFill>
                <a:latin typeface="HGSｺﾞｼｯｸE" panose="020B0900000000000000" pitchFamily="50" charset="-128"/>
                <a:ea typeface="HGSｺﾞｼｯｸE" panose="020B0900000000000000" pitchFamily="50" charset="-128"/>
              </a:rPr>
              <a:t>障がい</a:t>
            </a:r>
            <a:r>
              <a:rPr lang="ja-JP" altLang="en-US" sz="3200" dirty="0" smtClean="0">
                <a:solidFill>
                  <a:schemeClr val="tx1"/>
                </a:solidFill>
                <a:latin typeface="HGSｺﾞｼｯｸE" panose="020B0900000000000000" pitchFamily="50" charset="-128"/>
                <a:ea typeface="HGSｺﾞｼｯｸE" panose="020B0900000000000000" pitchFamily="50" charset="-128"/>
              </a:rPr>
              <a:t>児相談支援</a:t>
            </a:r>
          </a:p>
        </p:txBody>
      </p:sp>
      <p:sp>
        <p:nvSpPr>
          <p:cNvPr id="5" name="タイトル 1"/>
          <p:cNvSpPr txBox="1">
            <a:spLocks/>
          </p:cNvSpPr>
          <p:nvPr/>
        </p:nvSpPr>
        <p:spPr bwMode="auto">
          <a:xfrm>
            <a:off x="631825" y="1196975"/>
            <a:ext cx="7918450" cy="468313"/>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pPr eaLnBrk="1" fontAlgn="auto" hangingPunct="1">
              <a:spcAft>
                <a:spcPts val="0"/>
              </a:spcAft>
              <a:defRPr/>
            </a:pPr>
            <a:r>
              <a:rPr lang="ja-JP" altLang="en-US" sz="2000" dirty="0"/>
              <a:t>計画相談</a:t>
            </a:r>
            <a:r>
              <a:rPr lang="ja-JP" altLang="en-US" sz="2000" dirty="0" smtClean="0"/>
              <a:t>支援・</a:t>
            </a:r>
            <a:r>
              <a:rPr lang="ja-JP" altLang="en-US" sz="2000" dirty="0" err="1" smtClean="0"/>
              <a:t>障がい</a:t>
            </a:r>
            <a:r>
              <a:rPr lang="ja-JP" altLang="en-US" sz="2000" dirty="0" smtClean="0"/>
              <a:t>児相談支援　実績</a:t>
            </a:r>
          </a:p>
        </p:txBody>
      </p:sp>
      <p:sp>
        <p:nvSpPr>
          <p:cNvPr id="12" name="テキスト ボックス 1"/>
          <p:cNvSpPr txBox="1">
            <a:spLocks noChangeArrowheads="1"/>
          </p:cNvSpPr>
          <p:nvPr/>
        </p:nvSpPr>
        <p:spPr bwMode="auto">
          <a:xfrm>
            <a:off x="522287" y="6165304"/>
            <a:ext cx="81375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defRPr/>
            </a:pPr>
            <a:r>
              <a:rPr lang="en-US" altLang="ja-JP" sz="1100" dirty="0" smtClean="0"/>
              <a:t>※</a:t>
            </a:r>
            <a:r>
              <a:rPr lang="ja-JP" altLang="en-US" sz="1100" dirty="0" err="1" smtClean="0"/>
              <a:t>障がい</a:t>
            </a:r>
            <a:r>
              <a:rPr lang="ja-JP" altLang="en-US" sz="1100" dirty="0" smtClean="0"/>
              <a:t>福祉サービスと障がい児通所支援の両方を利用している場合は、障害者総合支援法分・児童福祉法分それぞれに計上。</a:t>
            </a:r>
            <a:endParaRPr lang="en-US" altLang="ja-JP" sz="1100" dirty="0" smtClean="0"/>
          </a:p>
          <a:p>
            <a:pPr eaLnBrk="1" hangingPunct="1">
              <a:defRPr/>
            </a:pPr>
            <a:r>
              <a:rPr lang="en-US" altLang="ja-JP" sz="1100" dirty="0" smtClean="0"/>
              <a:t>※</a:t>
            </a:r>
            <a:r>
              <a:rPr lang="ja-JP" altLang="en-US" sz="1100" dirty="0" smtClean="0"/>
              <a:t>計画作成済人数には、セルフプランや介護保険法のケアプランにより支給要否決定を行っている者を含む。</a:t>
            </a:r>
            <a:endParaRPr lang="ja-JP" altLang="en-US" sz="1600" dirty="0" smtClean="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6</a:t>
            </a:fld>
            <a:endParaRPr lang="ja-JP" altLang="en-US"/>
          </a:p>
        </p:txBody>
      </p:sp>
    </p:spTree>
    <p:extLst>
      <p:ext uri="{BB962C8B-B14F-4D97-AF65-F5344CB8AC3E}">
        <p14:creationId xmlns:p14="http://schemas.microsoft.com/office/powerpoint/2010/main" val="2329989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67544" y="188640"/>
            <a:ext cx="8229600" cy="490537"/>
          </a:xfrm>
          <a:prstGeom prst="roundRect">
            <a:avLst/>
          </a:prstGeo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defRPr/>
            </a:pPr>
            <a:r>
              <a:rPr lang="ja-JP" altLang="en-US" sz="2000" dirty="0"/>
              <a:t>市町村における</a:t>
            </a:r>
            <a:r>
              <a:rPr lang="ja-JP" altLang="en-US" sz="2000" dirty="0" smtClean="0"/>
              <a:t>計画</a:t>
            </a:r>
            <a:r>
              <a:rPr lang="ja-JP" altLang="en-US" sz="2000" dirty="0"/>
              <a:t>相談</a:t>
            </a:r>
            <a:r>
              <a:rPr lang="ja-JP" altLang="en-US" sz="2000" dirty="0" smtClean="0"/>
              <a:t>支援等を推進するための取組み</a:t>
            </a:r>
          </a:p>
        </p:txBody>
      </p:sp>
      <p:graphicFrame>
        <p:nvGraphicFramePr>
          <p:cNvPr id="5" name="表 4"/>
          <p:cNvGraphicFramePr>
            <a:graphicFrameLocks noGrp="1"/>
          </p:cNvGraphicFramePr>
          <p:nvPr>
            <p:extLst>
              <p:ext uri="{D42A27DB-BD31-4B8C-83A1-F6EECF244321}">
                <p14:modId xmlns:p14="http://schemas.microsoft.com/office/powerpoint/2010/main" val="1649132353"/>
              </p:ext>
            </p:extLst>
          </p:nvPr>
        </p:nvGraphicFramePr>
        <p:xfrm>
          <a:off x="395536" y="809329"/>
          <a:ext cx="8423277" cy="5964620"/>
        </p:xfrm>
        <a:graphic>
          <a:graphicData uri="http://schemas.openxmlformats.org/drawingml/2006/table">
            <a:tbl>
              <a:tblPr firstRow="1" bandRow="1">
                <a:tableStyleId>{5940675A-B579-460E-94D1-54222C63F5DA}</a:tableStyleId>
              </a:tblPr>
              <a:tblGrid>
                <a:gridCol w="4139629"/>
                <a:gridCol w="1070912"/>
                <a:gridCol w="1070912"/>
                <a:gridCol w="1070912"/>
                <a:gridCol w="1070912"/>
              </a:tblGrid>
              <a:tr h="216023">
                <a:tc rowSpan="3">
                  <a:txBody>
                    <a:bodyPr/>
                    <a:lstStyle/>
                    <a:p>
                      <a:pPr algn="ctr"/>
                      <a:r>
                        <a:rPr kumimoji="1" lang="ja-JP" altLang="en-US" sz="1200" dirty="0" smtClean="0"/>
                        <a:t>取組内容</a:t>
                      </a:r>
                      <a:endParaRPr kumimoji="1" lang="en-US" altLang="ja-JP" sz="1200" dirty="0" smtClean="0"/>
                    </a:p>
                  </a:txBody>
                  <a:tcPr marL="91432" marR="91432" marT="45715" marB="45715" anchor="ctr">
                    <a:solidFill>
                      <a:schemeClr val="accent5">
                        <a:lumMod val="20000"/>
                        <a:lumOff val="80000"/>
                      </a:schemeClr>
                    </a:solidFill>
                  </a:tcPr>
                </a:tc>
                <a:tc gridSpan="4">
                  <a:txBody>
                    <a:bodyPr/>
                    <a:lstStyle/>
                    <a:p>
                      <a:pPr algn="ctr"/>
                      <a:r>
                        <a:rPr kumimoji="1" lang="ja-JP" altLang="en-US" sz="1200" dirty="0" smtClean="0"/>
                        <a:t>実施市町村数（割合）</a:t>
                      </a:r>
                      <a:endParaRPr kumimoji="1" lang="ja-JP" altLang="en-US" sz="1200" dirty="0"/>
                    </a:p>
                  </a:txBody>
                  <a:tcPr marL="91432" marR="91432" marT="45715" marB="45715">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9768">
                <a:tc vMerge="1">
                  <a:txBody>
                    <a:bodyPr/>
                    <a:lstStyle/>
                    <a:p>
                      <a:endParaRPr kumimoji="1" lang="ja-JP" altLang="en-US"/>
                    </a:p>
                  </a:txBody>
                  <a:tcPr/>
                </a:tc>
                <a:tc gridSpan="2">
                  <a:txBody>
                    <a:bodyPr/>
                    <a:lstStyle/>
                    <a:p>
                      <a:pPr algn="ctr"/>
                      <a:r>
                        <a:rPr kumimoji="1" lang="en-US" altLang="ja-JP" sz="1200" dirty="0" smtClean="0"/>
                        <a:t>H27.4</a:t>
                      </a:r>
                      <a:r>
                        <a:rPr kumimoji="1" lang="ja-JP" altLang="en-US" sz="1200" dirty="0" smtClean="0"/>
                        <a:t>時点</a:t>
                      </a:r>
                      <a:endParaRPr kumimoji="1" lang="ja-JP" altLang="en-US" sz="1200" dirty="0"/>
                    </a:p>
                  </a:txBody>
                  <a:tcPr marL="91432" marR="91432" marT="45715" marB="4571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hMerge="1">
                  <a:txBody>
                    <a:bodyPr/>
                    <a:lstStyle/>
                    <a:p>
                      <a:pPr algn="ctr"/>
                      <a:endParaRPr kumimoji="1" lang="ja-JP" altLang="en-US" sz="1200" dirty="0"/>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20000"/>
                        <a:lumOff val="80000"/>
                      </a:schemeClr>
                    </a:solidFill>
                  </a:tcPr>
                </a:tc>
                <a:tc gridSpan="2">
                  <a:txBody>
                    <a:bodyPr/>
                    <a:lstStyle/>
                    <a:p>
                      <a:pPr algn="ctr"/>
                      <a:r>
                        <a:rPr kumimoji="1" lang="en-US" altLang="ja-JP" sz="1200" dirty="0" smtClean="0"/>
                        <a:t>H28.4</a:t>
                      </a:r>
                      <a:r>
                        <a:rPr kumimoji="1" lang="ja-JP" altLang="en-US" sz="1200" dirty="0" smtClean="0"/>
                        <a:t>時点</a:t>
                      </a:r>
                    </a:p>
                  </a:txBody>
                  <a:tcPr marL="91432" marR="91432" marT="45715" marB="4571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20000"/>
                        <a:lumOff val="80000"/>
                      </a:schemeClr>
                    </a:solidFill>
                  </a:tcPr>
                </a:tc>
                <a:tc hMerge="1">
                  <a:txBody>
                    <a:bodyPr/>
                    <a:lstStyle/>
                    <a:p>
                      <a:endParaRPr kumimoji="1" lang="ja-JP" altLang="en-US"/>
                    </a:p>
                  </a:txBody>
                  <a:tcPr/>
                </a:tc>
              </a:tr>
              <a:tr h="171459">
                <a:tc vMerge="1">
                  <a:txBody>
                    <a:bodyPr/>
                    <a:lstStyle/>
                    <a:p>
                      <a:endParaRPr kumimoji="1" lang="ja-JP" altLang="en-US"/>
                    </a:p>
                  </a:txBody>
                  <a:tcPr/>
                </a:tc>
                <a:tc>
                  <a:txBody>
                    <a:bodyPr/>
                    <a:lstStyle/>
                    <a:p>
                      <a:pPr algn="ctr"/>
                      <a:r>
                        <a:rPr kumimoji="1" lang="ja-JP" altLang="en-US" sz="1200" dirty="0" smtClean="0"/>
                        <a:t>計画</a:t>
                      </a:r>
                      <a:endParaRPr kumimoji="1" lang="ja-JP" altLang="en-US" sz="1200" dirty="0"/>
                    </a:p>
                  </a:txBody>
                  <a:tcPr marL="91432" marR="91432" marT="45715" marB="45715"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200" dirty="0" err="1" smtClean="0"/>
                        <a:t>障がい</a:t>
                      </a:r>
                      <a:r>
                        <a:rPr kumimoji="1" lang="ja-JP" altLang="en-US" sz="1200" dirty="0" smtClean="0"/>
                        <a:t>児</a:t>
                      </a:r>
                      <a:endParaRPr kumimoji="1" lang="ja-JP" altLang="en-US" sz="1200" dirty="0"/>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a:r>
                        <a:rPr kumimoji="1" lang="ja-JP" altLang="en-US" sz="1200" dirty="0" smtClean="0"/>
                        <a:t>計画</a:t>
                      </a:r>
                    </a:p>
                  </a:txBody>
                  <a:tcPr marL="91432" marR="91432" marT="45715" marB="45715" anchor="ctr">
                    <a:lnL w="12700" cap="flat" cmpd="sng" algn="ctr">
                      <a:solidFill>
                        <a:schemeClr val="tx1"/>
                      </a:solidFill>
                      <a:prstDash val="solid"/>
                      <a:round/>
                      <a:headEnd type="none" w="med" len="med"/>
                      <a:tailEnd type="none" w="med" len="med"/>
                    </a:lnL>
                    <a:solidFill>
                      <a:schemeClr val="accent5">
                        <a:lumMod val="20000"/>
                        <a:lumOff val="80000"/>
                      </a:schemeClr>
                    </a:solidFill>
                  </a:tcPr>
                </a:tc>
                <a:tc>
                  <a:txBody>
                    <a:bodyPr/>
                    <a:lstStyle/>
                    <a:p>
                      <a:pPr algn="ctr"/>
                      <a:r>
                        <a:rPr kumimoji="1" lang="ja-JP" altLang="en-US" sz="1200" dirty="0" err="1" smtClean="0"/>
                        <a:t>障がい</a:t>
                      </a:r>
                      <a:r>
                        <a:rPr kumimoji="1" lang="ja-JP" altLang="en-US" sz="1200" dirty="0" smtClean="0"/>
                        <a:t>児</a:t>
                      </a:r>
                    </a:p>
                  </a:txBody>
                  <a:tcPr marL="91432" marR="91432" marT="45715" marB="45715" anchor="ctr">
                    <a:solidFill>
                      <a:schemeClr val="accent5">
                        <a:lumMod val="20000"/>
                        <a:lumOff val="80000"/>
                      </a:schemeClr>
                    </a:solidFill>
                  </a:tcPr>
                </a:tc>
              </a:tr>
              <a:tr h="401205">
                <a:tc>
                  <a:txBody>
                    <a:bodyPr/>
                    <a:lstStyle/>
                    <a:p>
                      <a:r>
                        <a:rPr kumimoji="1" lang="ja-JP" altLang="en-US" sz="1200" dirty="0" smtClean="0"/>
                        <a:t>今後の計画作成の必要数を元に、各月ごとの計画作成数を定めて相談支援事業者に提示</a:t>
                      </a:r>
                      <a:endParaRPr kumimoji="1" lang="ja-JP" altLang="en-US" sz="1200" dirty="0"/>
                    </a:p>
                  </a:txBody>
                  <a:tcPr marL="91432" marR="91432" marT="45715" marB="45715" anchor="ctr"/>
                </a:tc>
                <a:tc>
                  <a:txBody>
                    <a:bodyPr/>
                    <a:lstStyle/>
                    <a:p>
                      <a:pPr algn="ctr"/>
                      <a:r>
                        <a:rPr kumimoji="1" lang="en-US" altLang="ja-JP" sz="1400" dirty="0" smtClean="0">
                          <a:solidFill>
                            <a:schemeClr val="tx1"/>
                          </a:solidFill>
                        </a:rPr>
                        <a:t>18</a:t>
                      </a:r>
                      <a:r>
                        <a:rPr kumimoji="1" lang="ja-JP" altLang="en-US" sz="1400" dirty="0" smtClean="0">
                          <a:solidFill>
                            <a:schemeClr val="tx1"/>
                          </a:solidFill>
                        </a:rPr>
                        <a:t>（</a:t>
                      </a:r>
                      <a:r>
                        <a:rPr kumimoji="1" lang="en-US" altLang="ja-JP" sz="1400" dirty="0" smtClean="0">
                          <a:solidFill>
                            <a:schemeClr val="tx1"/>
                          </a:solidFill>
                        </a:rPr>
                        <a:t>41.9</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10</a:t>
                      </a:r>
                      <a:r>
                        <a:rPr kumimoji="1" lang="ja-JP" altLang="en-US" sz="1400" dirty="0" smtClean="0">
                          <a:solidFill>
                            <a:schemeClr val="tx1"/>
                          </a:solidFill>
                        </a:rPr>
                        <a:t>（</a:t>
                      </a:r>
                      <a:r>
                        <a:rPr kumimoji="1" lang="en-US" altLang="ja-JP" sz="1400" dirty="0" smtClean="0">
                          <a:solidFill>
                            <a:schemeClr val="tx1"/>
                          </a:solidFill>
                        </a:rPr>
                        <a:t>23.3</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11</a:t>
                      </a:r>
                      <a:r>
                        <a:rPr kumimoji="1" lang="ja-JP" altLang="en-US" sz="1400" dirty="0" smtClean="0">
                          <a:solidFill>
                            <a:schemeClr val="tx1"/>
                          </a:solidFill>
                        </a:rPr>
                        <a:t>（</a:t>
                      </a:r>
                      <a:r>
                        <a:rPr kumimoji="1" lang="en-US" altLang="ja-JP" sz="1400" dirty="0" smtClean="0">
                          <a:solidFill>
                            <a:schemeClr val="tx1"/>
                          </a:solidFill>
                        </a:rPr>
                        <a:t>25.6%</a:t>
                      </a:r>
                      <a:r>
                        <a:rPr kumimoji="1" lang="ja-JP" altLang="en-US" sz="1400" dirty="0" smtClean="0">
                          <a:solidFill>
                            <a:schemeClr val="tx1"/>
                          </a:solidFill>
                        </a:rPr>
                        <a:t>）</a:t>
                      </a:r>
                      <a:endParaRPr kumimoji="1" lang="en-US" altLang="ja-JP" sz="1400" dirty="0" smtClean="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7</a:t>
                      </a:r>
                      <a:r>
                        <a:rPr kumimoji="1" lang="ja-JP" altLang="en-US" sz="1400" dirty="0" smtClean="0">
                          <a:solidFill>
                            <a:schemeClr val="tx1"/>
                          </a:solidFill>
                        </a:rPr>
                        <a:t>（</a:t>
                      </a:r>
                      <a:r>
                        <a:rPr kumimoji="1" lang="en-US" altLang="ja-JP" sz="1400" dirty="0" smtClean="0">
                          <a:solidFill>
                            <a:schemeClr val="tx1"/>
                          </a:solidFill>
                        </a:rPr>
                        <a:t>16.3%</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376063">
                <a:tc>
                  <a:txBody>
                    <a:bodyPr/>
                    <a:lstStyle/>
                    <a:p>
                      <a:r>
                        <a:rPr kumimoji="1" lang="ja-JP" altLang="en-US" sz="1200" dirty="0" smtClean="0"/>
                        <a:t>管内の</a:t>
                      </a:r>
                      <a:r>
                        <a:rPr kumimoji="1" lang="ja-JP" altLang="en-US" sz="1200" dirty="0" err="1" smtClean="0"/>
                        <a:t>障がい</a:t>
                      </a:r>
                      <a:r>
                        <a:rPr kumimoji="1" lang="ja-JP" altLang="en-US" sz="1200" dirty="0" smtClean="0"/>
                        <a:t>福祉サービス事業所等に相談支援事業所の新規指定を働きかけ</a:t>
                      </a:r>
                      <a:endParaRPr kumimoji="1" lang="ja-JP" altLang="en-US" sz="1200" dirty="0"/>
                    </a:p>
                  </a:txBody>
                  <a:tcPr marL="91432" marR="91432" marT="45715" marB="45715" anchor="ctr"/>
                </a:tc>
                <a:tc>
                  <a:txBody>
                    <a:bodyPr/>
                    <a:lstStyle/>
                    <a:p>
                      <a:pPr algn="ctr"/>
                      <a:r>
                        <a:rPr kumimoji="1" lang="en-US" altLang="ja-JP" sz="1400" dirty="0" smtClean="0">
                          <a:solidFill>
                            <a:schemeClr val="tx1"/>
                          </a:solidFill>
                        </a:rPr>
                        <a:t>28</a:t>
                      </a:r>
                      <a:r>
                        <a:rPr kumimoji="1" lang="ja-JP" altLang="en-US" sz="1400" dirty="0" smtClean="0">
                          <a:solidFill>
                            <a:schemeClr val="tx1"/>
                          </a:solidFill>
                        </a:rPr>
                        <a:t>（</a:t>
                      </a:r>
                      <a:r>
                        <a:rPr kumimoji="1" lang="en-US" altLang="ja-JP" sz="1400" dirty="0" smtClean="0">
                          <a:solidFill>
                            <a:schemeClr val="tx1"/>
                          </a:solidFill>
                        </a:rPr>
                        <a:t>65.1</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17</a:t>
                      </a:r>
                      <a:r>
                        <a:rPr kumimoji="1" lang="ja-JP" altLang="en-US" sz="1400" dirty="0" smtClean="0">
                          <a:solidFill>
                            <a:schemeClr val="tx1"/>
                          </a:solidFill>
                        </a:rPr>
                        <a:t>（</a:t>
                      </a:r>
                      <a:r>
                        <a:rPr kumimoji="1" lang="en-US" altLang="ja-JP" sz="1400" dirty="0" smtClean="0">
                          <a:solidFill>
                            <a:schemeClr val="tx1"/>
                          </a:solidFill>
                        </a:rPr>
                        <a:t>39.5</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27</a:t>
                      </a:r>
                      <a:r>
                        <a:rPr kumimoji="1" lang="ja-JP" altLang="en-US" sz="1400" dirty="0" smtClean="0">
                          <a:solidFill>
                            <a:schemeClr val="tx1"/>
                          </a:solidFill>
                        </a:rPr>
                        <a:t>（</a:t>
                      </a:r>
                      <a:r>
                        <a:rPr kumimoji="1" lang="en-US" altLang="ja-JP" sz="1400" dirty="0" smtClean="0">
                          <a:solidFill>
                            <a:schemeClr val="tx1"/>
                          </a:solidFill>
                        </a:rPr>
                        <a:t>62.8%</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25</a:t>
                      </a:r>
                      <a:r>
                        <a:rPr kumimoji="1" lang="ja-JP" altLang="en-US" sz="1400" dirty="0" smtClean="0">
                          <a:solidFill>
                            <a:schemeClr val="tx1"/>
                          </a:solidFill>
                        </a:rPr>
                        <a:t>（</a:t>
                      </a:r>
                      <a:r>
                        <a:rPr kumimoji="1" lang="en-US" altLang="ja-JP" sz="1400" dirty="0" smtClean="0">
                          <a:solidFill>
                            <a:schemeClr val="tx1"/>
                          </a:solidFill>
                        </a:rPr>
                        <a:t>58.1%</a:t>
                      </a:r>
                      <a:r>
                        <a:rPr kumimoji="1" lang="ja-JP" altLang="en-US" sz="1400" dirty="0" smtClean="0">
                          <a:solidFill>
                            <a:schemeClr val="tx1"/>
                          </a:solidFill>
                        </a:rPr>
                        <a:t>）</a:t>
                      </a:r>
                      <a:endParaRPr kumimoji="1" lang="en-US" altLang="ja-JP" sz="1400" dirty="0" smtClean="0">
                        <a:solidFill>
                          <a:schemeClr val="tx1"/>
                        </a:solidFill>
                      </a:endParaRPr>
                    </a:p>
                  </a:txBody>
                  <a:tcPr marL="91432" marR="91432" marT="45715" marB="45715" anchor="ctr"/>
                </a:tc>
              </a:tr>
              <a:tr h="350921">
                <a:tc>
                  <a:txBody>
                    <a:bodyPr/>
                    <a:lstStyle/>
                    <a:p>
                      <a:r>
                        <a:rPr kumimoji="1" lang="ja-JP" altLang="en-US" sz="1200" dirty="0" smtClean="0"/>
                        <a:t>管内の相談支援事業所に相談支援専門員の増員を働きかけ</a:t>
                      </a:r>
                      <a:endParaRPr kumimoji="1" lang="ja-JP" altLang="en-US" sz="1200" dirty="0"/>
                    </a:p>
                  </a:txBody>
                  <a:tcPr marL="91432" marR="91432" marT="45715" marB="45715" anchor="ctr"/>
                </a:tc>
                <a:tc>
                  <a:txBody>
                    <a:bodyPr/>
                    <a:lstStyle/>
                    <a:p>
                      <a:pPr algn="ctr"/>
                      <a:r>
                        <a:rPr kumimoji="1" lang="en-US" altLang="ja-JP" sz="1400" dirty="0" smtClean="0">
                          <a:solidFill>
                            <a:schemeClr val="tx1"/>
                          </a:solidFill>
                        </a:rPr>
                        <a:t>24</a:t>
                      </a:r>
                      <a:r>
                        <a:rPr kumimoji="1" lang="ja-JP" altLang="en-US" sz="1400" dirty="0" smtClean="0">
                          <a:solidFill>
                            <a:schemeClr val="tx1"/>
                          </a:solidFill>
                        </a:rPr>
                        <a:t>（</a:t>
                      </a:r>
                      <a:r>
                        <a:rPr kumimoji="1" lang="en-US" altLang="ja-JP" sz="1400" dirty="0" smtClean="0">
                          <a:solidFill>
                            <a:schemeClr val="tx1"/>
                          </a:solidFill>
                        </a:rPr>
                        <a:t>55.8</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16</a:t>
                      </a:r>
                      <a:r>
                        <a:rPr kumimoji="1" lang="ja-JP" altLang="en-US" sz="1400" dirty="0" smtClean="0">
                          <a:solidFill>
                            <a:schemeClr val="tx1"/>
                          </a:solidFill>
                        </a:rPr>
                        <a:t>（</a:t>
                      </a:r>
                      <a:r>
                        <a:rPr kumimoji="1" lang="en-US" altLang="ja-JP" sz="1400" dirty="0" smtClean="0">
                          <a:solidFill>
                            <a:schemeClr val="tx1"/>
                          </a:solidFill>
                        </a:rPr>
                        <a:t>37.2</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24</a:t>
                      </a:r>
                      <a:r>
                        <a:rPr kumimoji="1" lang="ja-JP" altLang="en-US" sz="1400" dirty="0" smtClean="0">
                          <a:solidFill>
                            <a:schemeClr val="tx1"/>
                          </a:solidFill>
                        </a:rPr>
                        <a:t>（</a:t>
                      </a:r>
                      <a:r>
                        <a:rPr kumimoji="1" lang="en-US" altLang="ja-JP" sz="1400" dirty="0" smtClean="0">
                          <a:solidFill>
                            <a:schemeClr val="tx1"/>
                          </a:solidFill>
                        </a:rPr>
                        <a:t>55.8%</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23</a:t>
                      </a:r>
                      <a:r>
                        <a:rPr kumimoji="1" lang="ja-JP" altLang="en-US" sz="1400" dirty="0" smtClean="0">
                          <a:solidFill>
                            <a:schemeClr val="tx1"/>
                          </a:solidFill>
                        </a:rPr>
                        <a:t>（</a:t>
                      </a:r>
                      <a:r>
                        <a:rPr kumimoji="1" lang="en-US" altLang="ja-JP" sz="1400" dirty="0" smtClean="0">
                          <a:solidFill>
                            <a:schemeClr val="tx1"/>
                          </a:solidFill>
                        </a:rPr>
                        <a:t>53.5%</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49620">
                <a:tc>
                  <a:txBody>
                    <a:bodyPr/>
                    <a:lstStyle/>
                    <a:p>
                      <a:r>
                        <a:rPr kumimoji="1" lang="ja-JP" altLang="en-US" sz="1200" dirty="0" smtClean="0"/>
                        <a:t>自立支援協議会や事業所連絡会等で計画相談の進め方、事業所への働きかけの方法等について協議</a:t>
                      </a:r>
                      <a:endParaRPr kumimoji="1" lang="ja-JP" altLang="en-US" sz="1200" dirty="0"/>
                    </a:p>
                  </a:txBody>
                  <a:tcPr marL="91432" marR="91432" marT="45715" marB="4571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23</a:t>
                      </a:r>
                      <a:r>
                        <a:rPr kumimoji="1" lang="ja-JP" altLang="en-US" sz="1400" dirty="0" smtClean="0">
                          <a:solidFill>
                            <a:schemeClr val="tx1"/>
                          </a:solidFill>
                        </a:rPr>
                        <a:t>（</a:t>
                      </a:r>
                      <a:r>
                        <a:rPr kumimoji="1" lang="en-US" altLang="ja-JP" sz="1400" dirty="0" smtClean="0">
                          <a:solidFill>
                            <a:schemeClr val="tx1"/>
                          </a:solidFill>
                        </a:rPr>
                        <a:t>53.5</a:t>
                      </a:r>
                      <a:r>
                        <a:rPr kumimoji="1" lang="ja-JP" altLang="en-US" sz="1400" dirty="0" smtClean="0">
                          <a:solidFill>
                            <a:schemeClr val="tx1"/>
                          </a:solidFill>
                        </a:rPr>
                        <a:t>％）</a:t>
                      </a: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19</a:t>
                      </a:r>
                      <a:r>
                        <a:rPr kumimoji="1" lang="ja-JP" altLang="en-US" sz="1400" dirty="0" smtClean="0">
                          <a:solidFill>
                            <a:schemeClr val="tx1"/>
                          </a:solidFill>
                        </a:rPr>
                        <a:t>（</a:t>
                      </a:r>
                      <a:r>
                        <a:rPr kumimoji="1" lang="en-US" altLang="ja-JP" sz="1400" dirty="0" smtClean="0">
                          <a:solidFill>
                            <a:schemeClr val="tx1"/>
                          </a:solidFill>
                        </a:rPr>
                        <a:t>44.2</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26</a:t>
                      </a:r>
                      <a:r>
                        <a:rPr kumimoji="1" lang="ja-JP" altLang="en-US" sz="1400" dirty="0" smtClean="0">
                          <a:solidFill>
                            <a:schemeClr val="tx1"/>
                          </a:solidFill>
                        </a:rPr>
                        <a:t>（</a:t>
                      </a:r>
                      <a:r>
                        <a:rPr kumimoji="1" lang="en-US" altLang="ja-JP" sz="1400" dirty="0" smtClean="0">
                          <a:solidFill>
                            <a:schemeClr val="tx1"/>
                          </a:solidFill>
                        </a:rPr>
                        <a:t>60.5%</a:t>
                      </a:r>
                      <a:r>
                        <a:rPr kumimoji="1" lang="ja-JP" altLang="en-US" sz="1400" dirty="0" smtClean="0">
                          <a:solidFill>
                            <a:schemeClr val="tx1"/>
                          </a:solidFill>
                        </a:rPr>
                        <a:t>）</a:t>
                      </a: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20</a:t>
                      </a:r>
                      <a:r>
                        <a:rPr kumimoji="1" lang="ja-JP" altLang="en-US" sz="1400" dirty="0" smtClean="0">
                          <a:solidFill>
                            <a:schemeClr val="tx1"/>
                          </a:solidFill>
                        </a:rPr>
                        <a:t>（</a:t>
                      </a:r>
                      <a:r>
                        <a:rPr kumimoji="1" lang="en-US" altLang="ja-JP" sz="1400" dirty="0" smtClean="0">
                          <a:solidFill>
                            <a:schemeClr val="tx1"/>
                          </a:solidFill>
                        </a:rPr>
                        <a:t>46.5%</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49620">
                <a:tc>
                  <a:txBody>
                    <a:bodyPr/>
                    <a:lstStyle/>
                    <a:p>
                      <a:r>
                        <a:rPr kumimoji="1" lang="ja-JP" altLang="en-US" sz="1200" dirty="0" smtClean="0"/>
                        <a:t>自立支援協議会や事業所連絡会等で計画相談の進捗状況や、事業所の実態把握等についての情報交換を実施</a:t>
                      </a:r>
                      <a:endParaRPr kumimoji="1" lang="ja-JP" altLang="en-US" sz="1200" dirty="0"/>
                    </a:p>
                  </a:txBody>
                  <a:tcPr marL="91432" marR="91432" marT="45715" marB="45715"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29</a:t>
                      </a:r>
                      <a:r>
                        <a:rPr kumimoji="1" lang="ja-JP" altLang="en-US" sz="1400" dirty="0" smtClean="0">
                          <a:solidFill>
                            <a:schemeClr val="tx1"/>
                          </a:solidFill>
                        </a:rPr>
                        <a:t>（</a:t>
                      </a:r>
                      <a:r>
                        <a:rPr kumimoji="1" lang="en-US" altLang="ja-JP" sz="1400" dirty="0" smtClean="0">
                          <a:solidFill>
                            <a:schemeClr val="tx1"/>
                          </a:solidFill>
                        </a:rPr>
                        <a:t>67.4</a:t>
                      </a:r>
                      <a:r>
                        <a:rPr kumimoji="1" lang="ja-JP" altLang="en-US" sz="1400" dirty="0" smtClean="0">
                          <a:solidFill>
                            <a:schemeClr val="tx1"/>
                          </a:solidFill>
                        </a:rPr>
                        <a:t>％）</a:t>
                      </a: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20</a:t>
                      </a:r>
                      <a:r>
                        <a:rPr kumimoji="1" lang="ja-JP" altLang="en-US" sz="1400" dirty="0" smtClean="0">
                          <a:solidFill>
                            <a:schemeClr val="tx1"/>
                          </a:solidFill>
                        </a:rPr>
                        <a:t>（</a:t>
                      </a:r>
                      <a:r>
                        <a:rPr kumimoji="1" lang="en-US" altLang="ja-JP" sz="1400" dirty="0" smtClean="0">
                          <a:solidFill>
                            <a:schemeClr val="tx1"/>
                          </a:solidFill>
                        </a:rPr>
                        <a:t>46.5</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27</a:t>
                      </a:r>
                      <a:r>
                        <a:rPr kumimoji="1" lang="ja-JP" altLang="en-US" sz="1400" dirty="0" smtClean="0">
                          <a:solidFill>
                            <a:schemeClr val="tx1"/>
                          </a:solidFill>
                        </a:rPr>
                        <a:t>（</a:t>
                      </a:r>
                      <a:r>
                        <a:rPr kumimoji="1" lang="en-US" altLang="ja-JP" sz="1400" dirty="0" smtClean="0">
                          <a:solidFill>
                            <a:schemeClr val="tx1"/>
                          </a:solidFill>
                        </a:rPr>
                        <a:t>62.8%</a:t>
                      </a:r>
                      <a:r>
                        <a:rPr kumimoji="1" lang="ja-JP" altLang="en-US" sz="1400" dirty="0" smtClean="0">
                          <a:solidFill>
                            <a:schemeClr val="tx1"/>
                          </a:solidFill>
                        </a:rPr>
                        <a:t>）</a:t>
                      </a: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21</a:t>
                      </a:r>
                      <a:r>
                        <a:rPr kumimoji="1" lang="ja-JP" altLang="en-US" sz="1400" dirty="0" smtClean="0">
                          <a:solidFill>
                            <a:schemeClr val="tx1"/>
                          </a:solidFill>
                        </a:rPr>
                        <a:t>（</a:t>
                      </a:r>
                      <a:r>
                        <a:rPr kumimoji="1" lang="en-US" altLang="ja-JP" sz="1400" dirty="0" smtClean="0">
                          <a:solidFill>
                            <a:schemeClr val="tx1"/>
                          </a:solidFill>
                        </a:rPr>
                        <a:t>48.8%</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49620">
                <a:tc>
                  <a:txBody>
                    <a:bodyPr/>
                    <a:lstStyle/>
                    <a:p>
                      <a:r>
                        <a:rPr kumimoji="1" lang="ja-JP" altLang="en-US" sz="1200" dirty="0" smtClean="0"/>
                        <a:t>自立支援協議会や事業所連絡会等で計画相談の評価を行うなどの取組みがある</a:t>
                      </a:r>
                      <a:endParaRPr kumimoji="1" lang="ja-JP" altLang="en-US" sz="1200" dirty="0"/>
                    </a:p>
                  </a:txBody>
                  <a:tcPr marL="91432" marR="91432" marT="45715" marB="45715"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lnBlToTr w="12700" cap="flat" cmpd="sng" algn="ctr">
                      <a:solidFill>
                        <a:schemeClr val="tx1"/>
                      </a:solidFill>
                      <a:prstDash val="solid"/>
                      <a:round/>
                      <a:headEnd type="none" w="med" len="med"/>
                      <a:tailEnd type="none" w="med" len="med"/>
                    </a:lnBlToTr>
                  </a:tcPr>
                </a:tc>
                <a:tc>
                  <a:txBody>
                    <a:bodyPr/>
                    <a:lstStyle/>
                    <a:p>
                      <a:pPr algn="ct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lToTr w="12700" cap="flat" cmpd="sng" algn="ctr">
                      <a:solidFill>
                        <a:schemeClr val="tx1"/>
                      </a:solidFill>
                      <a:prstDash val="solid"/>
                      <a:round/>
                      <a:headEnd type="none" w="med" len="med"/>
                      <a:tailEnd type="none" w="med" len="me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6</a:t>
                      </a:r>
                      <a:r>
                        <a:rPr kumimoji="1" lang="ja-JP" altLang="en-US" sz="1400" dirty="0" smtClean="0">
                          <a:solidFill>
                            <a:schemeClr val="tx1"/>
                          </a:solidFill>
                        </a:rPr>
                        <a:t>（</a:t>
                      </a:r>
                      <a:r>
                        <a:rPr kumimoji="1" lang="en-US" altLang="ja-JP" sz="1400" dirty="0" smtClean="0">
                          <a:solidFill>
                            <a:schemeClr val="tx1"/>
                          </a:solidFill>
                        </a:rPr>
                        <a:t>14.0%</a:t>
                      </a:r>
                      <a:r>
                        <a:rPr kumimoji="1" lang="ja-JP" altLang="en-US" sz="1400" dirty="0" smtClean="0">
                          <a:solidFill>
                            <a:schemeClr val="tx1"/>
                          </a:solidFill>
                        </a:rPr>
                        <a:t>）</a:t>
                      </a: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3</a:t>
                      </a:r>
                      <a:r>
                        <a:rPr kumimoji="1" lang="ja-JP" altLang="en-US" sz="1400" dirty="0" smtClean="0">
                          <a:solidFill>
                            <a:schemeClr val="tx1"/>
                          </a:solidFill>
                        </a:rPr>
                        <a:t>（</a:t>
                      </a:r>
                      <a:r>
                        <a:rPr kumimoji="1" lang="en-US" altLang="ja-JP" sz="1400" dirty="0" smtClean="0">
                          <a:solidFill>
                            <a:schemeClr val="tx1"/>
                          </a:solidFill>
                        </a:rPr>
                        <a:t>7.0%</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49620">
                <a:tc>
                  <a:txBody>
                    <a:bodyPr/>
                    <a:lstStyle/>
                    <a:p>
                      <a:r>
                        <a:rPr kumimoji="1" lang="ja-JP" altLang="en-US" sz="1200" dirty="0" smtClean="0"/>
                        <a:t>研修会や事例検討等、相談支援専門員の資質向上やフォローアップのための取組みを実施</a:t>
                      </a:r>
                      <a:endParaRPr kumimoji="1" lang="ja-JP" altLang="en-US" sz="1200" dirty="0"/>
                    </a:p>
                  </a:txBody>
                  <a:tcPr marL="91432" marR="91432" marT="45715" marB="45715" anchor="ctr">
                    <a:noFill/>
                  </a:tcPr>
                </a:tc>
                <a:tc>
                  <a:txBody>
                    <a:bodyPr/>
                    <a:lstStyle/>
                    <a:p>
                      <a:pPr algn="ctr"/>
                      <a:r>
                        <a:rPr kumimoji="1" lang="en-US" altLang="ja-JP" sz="1400" dirty="0" smtClean="0">
                          <a:solidFill>
                            <a:schemeClr val="tx1"/>
                          </a:solidFill>
                        </a:rPr>
                        <a:t>19</a:t>
                      </a:r>
                      <a:r>
                        <a:rPr kumimoji="1" lang="ja-JP" altLang="en-US" sz="1400" dirty="0" smtClean="0">
                          <a:solidFill>
                            <a:schemeClr val="tx1"/>
                          </a:solidFill>
                        </a:rPr>
                        <a:t>（</a:t>
                      </a:r>
                      <a:r>
                        <a:rPr kumimoji="1" lang="en-US" altLang="ja-JP" sz="1400" dirty="0" smtClean="0">
                          <a:solidFill>
                            <a:schemeClr val="tx1"/>
                          </a:solidFill>
                        </a:rPr>
                        <a:t>44.2</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14</a:t>
                      </a:r>
                      <a:r>
                        <a:rPr kumimoji="1" lang="ja-JP" altLang="en-US" sz="1400" dirty="0" smtClean="0">
                          <a:solidFill>
                            <a:schemeClr val="tx1"/>
                          </a:solidFill>
                        </a:rPr>
                        <a:t>（</a:t>
                      </a:r>
                      <a:r>
                        <a:rPr kumimoji="1" lang="en-US" altLang="ja-JP" sz="1400" dirty="0" smtClean="0">
                          <a:solidFill>
                            <a:schemeClr val="tx1"/>
                          </a:solidFill>
                        </a:rPr>
                        <a:t>32.6</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kumimoji="1" lang="en-US" altLang="ja-JP" sz="1400" dirty="0" smtClean="0">
                          <a:solidFill>
                            <a:schemeClr val="tx1"/>
                          </a:solidFill>
                        </a:rPr>
                        <a:t>22</a:t>
                      </a:r>
                      <a:r>
                        <a:rPr kumimoji="1" lang="ja-JP" altLang="en-US" sz="1400" dirty="0" smtClean="0">
                          <a:solidFill>
                            <a:schemeClr val="tx1"/>
                          </a:solidFill>
                        </a:rPr>
                        <a:t>（</a:t>
                      </a:r>
                      <a:r>
                        <a:rPr kumimoji="1" lang="en-US" altLang="ja-JP" sz="1400" dirty="0" smtClean="0">
                          <a:solidFill>
                            <a:schemeClr val="tx1"/>
                          </a:solidFill>
                        </a:rPr>
                        <a:t>51.2%</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18</a:t>
                      </a:r>
                      <a:r>
                        <a:rPr kumimoji="1" lang="ja-JP" altLang="en-US" sz="1400" dirty="0" smtClean="0">
                          <a:solidFill>
                            <a:schemeClr val="tx1"/>
                          </a:solidFill>
                        </a:rPr>
                        <a:t>（</a:t>
                      </a:r>
                      <a:r>
                        <a:rPr kumimoji="1" lang="en-US" altLang="ja-JP" sz="1400" dirty="0" smtClean="0">
                          <a:solidFill>
                            <a:schemeClr val="tx1"/>
                          </a:solidFill>
                        </a:rPr>
                        <a:t>41.9%</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49620">
                <a:tc>
                  <a:txBody>
                    <a:bodyPr/>
                    <a:lstStyle/>
                    <a:p>
                      <a:r>
                        <a:rPr kumimoji="1" lang="ja-JP" altLang="en-US" sz="1200" dirty="0" smtClean="0"/>
                        <a:t>月ごとの支給決定の更新者数を把握し、特定の特定相談支援事業所等に業務が集中しないように配慮している</a:t>
                      </a:r>
                      <a:endParaRPr kumimoji="1" lang="ja-JP" altLang="en-US" sz="1200" dirty="0"/>
                    </a:p>
                  </a:txBody>
                  <a:tcPr marL="91432" marR="91432" marT="45715" marB="45715" anchor="ctr">
                    <a:noFill/>
                  </a:tcPr>
                </a:tc>
                <a:tc>
                  <a:txBody>
                    <a:bodyPr/>
                    <a:lstStyle/>
                    <a:p>
                      <a:pPr algn="ctr"/>
                      <a:r>
                        <a:rPr kumimoji="1" lang="en-US" altLang="ja-JP" sz="1400" dirty="0" smtClean="0">
                          <a:solidFill>
                            <a:schemeClr val="tx1"/>
                          </a:solidFill>
                        </a:rPr>
                        <a:t>20</a:t>
                      </a:r>
                      <a:r>
                        <a:rPr kumimoji="1" lang="ja-JP" altLang="en-US" sz="1400" dirty="0" smtClean="0">
                          <a:solidFill>
                            <a:schemeClr val="tx1"/>
                          </a:solidFill>
                        </a:rPr>
                        <a:t>（</a:t>
                      </a:r>
                      <a:r>
                        <a:rPr kumimoji="1" lang="en-US" altLang="ja-JP" sz="1400" dirty="0" smtClean="0">
                          <a:solidFill>
                            <a:schemeClr val="tx1"/>
                          </a:solidFill>
                        </a:rPr>
                        <a:t>46.5</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7</a:t>
                      </a:r>
                      <a:r>
                        <a:rPr kumimoji="1" lang="ja-JP" altLang="en-US" sz="1400" dirty="0" smtClean="0">
                          <a:solidFill>
                            <a:schemeClr val="tx1"/>
                          </a:solidFill>
                        </a:rPr>
                        <a:t>（</a:t>
                      </a:r>
                      <a:r>
                        <a:rPr kumimoji="1" lang="en-US" altLang="ja-JP" sz="1400" dirty="0" smtClean="0">
                          <a:solidFill>
                            <a:schemeClr val="tx1"/>
                          </a:solidFill>
                        </a:rPr>
                        <a:t>16.3</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r>
                        <a:rPr kumimoji="1" lang="en-US" altLang="ja-JP" sz="1400" dirty="0" smtClean="0">
                          <a:solidFill>
                            <a:schemeClr val="tx1"/>
                          </a:solidFill>
                        </a:rPr>
                        <a:t>16</a:t>
                      </a:r>
                      <a:r>
                        <a:rPr kumimoji="1" lang="ja-JP" altLang="en-US" sz="1400" dirty="0" smtClean="0">
                          <a:solidFill>
                            <a:schemeClr val="tx1"/>
                          </a:solidFill>
                        </a:rPr>
                        <a:t>（</a:t>
                      </a:r>
                      <a:r>
                        <a:rPr kumimoji="1" lang="en-US" altLang="ja-JP" sz="1400" dirty="0" smtClean="0">
                          <a:solidFill>
                            <a:schemeClr val="tx1"/>
                          </a:solidFill>
                        </a:rPr>
                        <a:t>37.2%</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11</a:t>
                      </a:r>
                      <a:r>
                        <a:rPr kumimoji="1" lang="ja-JP" altLang="en-US" sz="1400" dirty="0" smtClean="0">
                          <a:solidFill>
                            <a:schemeClr val="tx1"/>
                          </a:solidFill>
                        </a:rPr>
                        <a:t>（</a:t>
                      </a:r>
                      <a:r>
                        <a:rPr kumimoji="1" lang="en-US" altLang="ja-JP" sz="1400" dirty="0" smtClean="0">
                          <a:solidFill>
                            <a:schemeClr val="tx1"/>
                          </a:solidFill>
                        </a:rPr>
                        <a:t>25.6%</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449620">
                <a:tc>
                  <a:txBody>
                    <a:bodyPr/>
                    <a:lstStyle/>
                    <a:p>
                      <a:r>
                        <a:rPr kumimoji="1" lang="ja-JP" altLang="en-US" sz="1200" dirty="0" smtClean="0"/>
                        <a:t>支給決定に当たって、計画相談支援等の業務量を分散させるための配慮をしている</a:t>
                      </a:r>
                      <a:endParaRPr kumimoji="1" lang="ja-JP" altLang="en-US" sz="1200" dirty="0"/>
                    </a:p>
                  </a:txBody>
                  <a:tcPr marL="91432" marR="91432" marT="45715" marB="45715" anchor="ctr"/>
                </a:tc>
                <a:tc>
                  <a:txBody>
                    <a:bodyPr/>
                    <a:lstStyle/>
                    <a:p>
                      <a:pPr algn="ctr"/>
                      <a:r>
                        <a:rPr kumimoji="1" lang="en-US" altLang="ja-JP" sz="1400" dirty="0" smtClean="0">
                          <a:solidFill>
                            <a:schemeClr val="tx1"/>
                          </a:solidFill>
                        </a:rPr>
                        <a:t>20</a:t>
                      </a:r>
                      <a:r>
                        <a:rPr kumimoji="1" lang="ja-JP" altLang="en-US" sz="1400" dirty="0" smtClean="0">
                          <a:solidFill>
                            <a:schemeClr val="tx1"/>
                          </a:solidFill>
                        </a:rPr>
                        <a:t>（</a:t>
                      </a:r>
                      <a:r>
                        <a:rPr kumimoji="1" lang="en-US" altLang="ja-JP" sz="1400" dirty="0" smtClean="0">
                          <a:solidFill>
                            <a:schemeClr val="tx1"/>
                          </a:solidFill>
                        </a:rPr>
                        <a:t>46.5</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18</a:t>
                      </a:r>
                      <a:r>
                        <a:rPr kumimoji="1" lang="ja-JP" altLang="en-US" sz="1400" dirty="0" smtClean="0">
                          <a:solidFill>
                            <a:schemeClr val="tx1"/>
                          </a:solidFill>
                        </a:rPr>
                        <a:t>（</a:t>
                      </a:r>
                      <a:r>
                        <a:rPr kumimoji="1" lang="en-US" altLang="ja-JP" sz="1400" dirty="0" smtClean="0">
                          <a:solidFill>
                            <a:schemeClr val="tx1"/>
                          </a:solidFill>
                        </a:rPr>
                        <a:t>41.9</a:t>
                      </a:r>
                      <a:r>
                        <a:rPr kumimoji="1" lang="ja-JP" altLang="en-US" sz="1400" dirty="0" smtClean="0">
                          <a:solidFill>
                            <a:schemeClr val="tx1"/>
                          </a:solidFill>
                        </a:rPr>
                        <a:t>％）</a:t>
                      </a: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29</a:t>
                      </a:r>
                      <a:r>
                        <a:rPr kumimoji="1" lang="ja-JP" altLang="en-US" sz="1400" dirty="0" smtClean="0">
                          <a:solidFill>
                            <a:schemeClr val="tx1"/>
                          </a:solidFill>
                        </a:rPr>
                        <a:t>（</a:t>
                      </a:r>
                      <a:r>
                        <a:rPr kumimoji="1" lang="en-US" altLang="ja-JP" sz="1400" dirty="0" smtClean="0">
                          <a:solidFill>
                            <a:schemeClr val="tx1"/>
                          </a:solidFill>
                        </a:rPr>
                        <a:t>67.4%</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30</a:t>
                      </a:r>
                      <a:r>
                        <a:rPr kumimoji="1" lang="ja-JP" altLang="en-US" sz="1400" dirty="0" smtClean="0">
                          <a:solidFill>
                            <a:schemeClr val="tx1"/>
                          </a:solidFill>
                        </a:rPr>
                        <a:t>（</a:t>
                      </a:r>
                      <a:r>
                        <a:rPr kumimoji="1" lang="en-US" altLang="ja-JP" sz="1400" dirty="0" smtClean="0">
                          <a:solidFill>
                            <a:schemeClr val="tx1"/>
                          </a:solidFill>
                        </a:rPr>
                        <a:t>69.8%</a:t>
                      </a:r>
                      <a:r>
                        <a:rPr kumimoji="1" lang="ja-JP" altLang="en-US" sz="1400" dirty="0" smtClean="0">
                          <a:solidFill>
                            <a:schemeClr val="tx1"/>
                          </a:solidFill>
                        </a:rPr>
                        <a:t>）</a:t>
                      </a:r>
                      <a:endParaRPr kumimoji="1" lang="en-US" altLang="ja-JP" sz="1400" dirty="0" smtClean="0">
                        <a:solidFill>
                          <a:schemeClr val="tx1"/>
                        </a:solidFill>
                      </a:endParaRPr>
                    </a:p>
                  </a:txBody>
                  <a:tcPr marL="91432" marR="91432" marT="45715" marB="45715" anchor="ctr"/>
                </a:tc>
              </a:tr>
              <a:tr h="449620">
                <a:tc>
                  <a:txBody>
                    <a:bodyPr/>
                    <a:lstStyle/>
                    <a:p>
                      <a:r>
                        <a:rPr kumimoji="1" lang="ja-JP" altLang="en-US" sz="1200" dirty="0" smtClean="0"/>
                        <a:t>計画作成等を事業者が余裕をもってできるよう、更新申請の案内を早めに送付するようにしている</a:t>
                      </a:r>
                      <a:endParaRPr kumimoji="1" lang="ja-JP" altLang="en-US" sz="1200" dirty="0"/>
                    </a:p>
                  </a:txBody>
                  <a:tcPr marL="91432" marR="91432" marT="45715" marB="45715" anchor="ctr"/>
                </a:tc>
                <a:tc>
                  <a:txBody>
                    <a:bodyPr/>
                    <a:lstStyle/>
                    <a:p>
                      <a:pPr algn="ctr"/>
                      <a:r>
                        <a:rPr kumimoji="1" lang="en-US" altLang="ja-JP" sz="1400" dirty="0" smtClean="0">
                          <a:solidFill>
                            <a:schemeClr val="tx1"/>
                          </a:solidFill>
                        </a:rPr>
                        <a:t>21</a:t>
                      </a:r>
                      <a:r>
                        <a:rPr kumimoji="1" lang="ja-JP" altLang="en-US" sz="1400" dirty="0" smtClean="0">
                          <a:solidFill>
                            <a:schemeClr val="tx1"/>
                          </a:solidFill>
                        </a:rPr>
                        <a:t>（</a:t>
                      </a:r>
                      <a:r>
                        <a:rPr kumimoji="1" lang="en-US" altLang="ja-JP" sz="1400" dirty="0" smtClean="0">
                          <a:solidFill>
                            <a:schemeClr val="tx1"/>
                          </a:solidFill>
                        </a:rPr>
                        <a:t>48.8</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18</a:t>
                      </a:r>
                      <a:r>
                        <a:rPr kumimoji="1" lang="ja-JP" altLang="en-US" sz="1400" dirty="0" smtClean="0">
                          <a:solidFill>
                            <a:schemeClr val="tx1"/>
                          </a:solidFill>
                        </a:rPr>
                        <a:t>（</a:t>
                      </a:r>
                      <a:r>
                        <a:rPr kumimoji="1" lang="en-US" altLang="ja-JP" sz="1400" dirty="0" smtClean="0">
                          <a:solidFill>
                            <a:schemeClr val="tx1"/>
                          </a:solidFill>
                        </a:rPr>
                        <a:t>41.9</a:t>
                      </a:r>
                      <a:r>
                        <a:rPr kumimoji="1" lang="ja-JP" altLang="en-US" sz="1400" dirty="0" smtClean="0">
                          <a:solidFill>
                            <a:schemeClr val="tx1"/>
                          </a:solidFill>
                        </a:rPr>
                        <a:t>％）</a:t>
                      </a: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solidFill>
                            <a:schemeClr val="tx1"/>
                          </a:solidFill>
                        </a:rPr>
                        <a:t>22</a:t>
                      </a:r>
                      <a:r>
                        <a:rPr kumimoji="1" lang="ja-JP" altLang="en-US" sz="1400" dirty="0" smtClean="0">
                          <a:solidFill>
                            <a:schemeClr val="tx1"/>
                          </a:solidFill>
                        </a:rPr>
                        <a:t>（</a:t>
                      </a:r>
                      <a:r>
                        <a:rPr kumimoji="1" lang="en-US" altLang="ja-JP" sz="1400" dirty="0" smtClean="0">
                          <a:solidFill>
                            <a:schemeClr val="tx1"/>
                          </a:solidFill>
                        </a:rPr>
                        <a:t>51.2%</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20</a:t>
                      </a:r>
                      <a:r>
                        <a:rPr kumimoji="1" lang="ja-JP" altLang="en-US" sz="1400" dirty="0" smtClean="0">
                          <a:solidFill>
                            <a:schemeClr val="tx1"/>
                          </a:solidFill>
                        </a:rPr>
                        <a:t>（</a:t>
                      </a:r>
                      <a:r>
                        <a:rPr kumimoji="1" lang="en-US" altLang="ja-JP" sz="1400" dirty="0" smtClean="0">
                          <a:solidFill>
                            <a:schemeClr val="tx1"/>
                          </a:solidFill>
                        </a:rPr>
                        <a:t>46.5%</a:t>
                      </a:r>
                      <a:r>
                        <a:rPr kumimoji="1" lang="ja-JP" altLang="en-US" sz="1400" dirty="0" smtClean="0">
                          <a:solidFill>
                            <a:schemeClr val="tx1"/>
                          </a:solidFill>
                        </a:rPr>
                        <a:t>）</a:t>
                      </a:r>
                    </a:p>
                  </a:txBody>
                  <a:tcPr marL="91432" marR="91432" marT="45715" marB="45715" anchor="ctr"/>
                </a:tc>
              </a:tr>
              <a:tr h="355446">
                <a:tc>
                  <a:txBody>
                    <a:bodyPr/>
                    <a:lstStyle/>
                    <a:p>
                      <a:r>
                        <a:rPr kumimoji="1" lang="ja-JP" altLang="en-US" sz="1200" dirty="0" smtClean="0"/>
                        <a:t>相談支援事業所の事務の効率化策について検討している</a:t>
                      </a:r>
                      <a:endParaRPr kumimoji="1" lang="ja-JP" altLang="en-US" sz="1200" dirty="0"/>
                    </a:p>
                  </a:txBody>
                  <a:tcPr marL="91432" marR="91432" marT="45715" marB="45715" anchor="ctr"/>
                </a:tc>
                <a:tc>
                  <a:txBody>
                    <a:bodyPr/>
                    <a:lstStyle/>
                    <a:p>
                      <a:pPr algn="ctr"/>
                      <a:r>
                        <a:rPr kumimoji="1" lang="en-US" altLang="ja-JP" sz="1400" dirty="0" smtClean="0">
                          <a:solidFill>
                            <a:schemeClr val="tx1"/>
                          </a:solidFill>
                        </a:rPr>
                        <a:t>12</a:t>
                      </a:r>
                      <a:r>
                        <a:rPr kumimoji="1" lang="ja-JP" altLang="en-US" sz="1400" dirty="0" smtClean="0">
                          <a:solidFill>
                            <a:schemeClr val="tx1"/>
                          </a:solidFill>
                        </a:rPr>
                        <a:t>（</a:t>
                      </a:r>
                      <a:r>
                        <a:rPr kumimoji="1" lang="en-US" altLang="ja-JP" sz="1400" dirty="0" smtClean="0">
                          <a:solidFill>
                            <a:schemeClr val="tx1"/>
                          </a:solidFill>
                        </a:rPr>
                        <a:t>27.9</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lToTr w="12700" cap="flat" cmpd="sng" algn="ctr">
                      <a:noFill/>
                      <a:prstDash val="solid"/>
                      <a:round/>
                      <a:headEnd type="none" w="med" len="med"/>
                      <a:tailEnd type="none" w="med" len="med"/>
                    </a:lnBlToTr>
                  </a:tcPr>
                </a:tc>
                <a:tc>
                  <a:txBody>
                    <a:bodyPr/>
                    <a:lstStyle/>
                    <a:p>
                      <a:pPr algn="ctr"/>
                      <a:r>
                        <a:rPr kumimoji="1" lang="en-US" altLang="ja-JP" sz="1400" dirty="0" smtClean="0">
                          <a:solidFill>
                            <a:schemeClr val="tx1"/>
                          </a:solidFill>
                        </a:rPr>
                        <a:t>8</a:t>
                      </a:r>
                      <a:r>
                        <a:rPr kumimoji="1" lang="ja-JP" altLang="en-US" sz="1400" dirty="0" smtClean="0">
                          <a:solidFill>
                            <a:schemeClr val="tx1"/>
                          </a:solidFill>
                        </a:rPr>
                        <a:t>（</a:t>
                      </a:r>
                      <a:r>
                        <a:rPr kumimoji="1" lang="en-US" altLang="ja-JP" sz="1400" dirty="0" smtClean="0">
                          <a:solidFill>
                            <a:schemeClr val="tx1"/>
                          </a:solidFill>
                        </a:rPr>
                        <a:t>18.6</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lToTr w="12700" cap="flat" cmpd="sng" algn="ctr">
                      <a:noFill/>
                      <a:prstDash val="solid"/>
                      <a:round/>
                      <a:headEnd type="none" w="med" len="med"/>
                      <a:tailEnd type="none" w="med" len="med"/>
                    </a:lnBlToTr>
                  </a:tcPr>
                </a:tc>
                <a:tc>
                  <a:txBody>
                    <a:bodyPr/>
                    <a:lstStyle/>
                    <a:p>
                      <a:pPr algn="ctr"/>
                      <a:r>
                        <a:rPr kumimoji="1" lang="en-US" altLang="ja-JP" sz="1400" dirty="0" smtClean="0">
                          <a:solidFill>
                            <a:schemeClr val="tx1"/>
                          </a:solidFill>
                        </a:rPr>
                        <a:t>15</a:t>
                      </a:r>
                      <a:r>
                        <a:rPr kumimoji="1" lang="ja-JP" altLang="en-US" sz="1400" dirty="0" smtClean="0">
                          <a:solidFill>
                            <a:schemeClr val="tx1"/>
                          </a:solidFill>
                        </a:rPr>
                        <a:t>（</a:t>
                      </a:r>
                      <a:r>
                        <a:rPr kumimoji="1" lang="en-US" altLang="ja-JP" sz="1400" dirty="0" smtClean="0">
                          <a:solidFill>
                            <a:schemeClr val="tx1"/>
                          </a:solidFill>
                        </a:rPr>
                        <a:t>34.9%</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12</a:t>
                      </a:r>
                      <a:r>
                        <a:rPr kumimoji="1" lang="ja-JP" altLang="en-US" sz="1400" dirty="0" smtClean="0">
                          <a:solidFill>
                            <a:schemeClr val="tx1"/>
                          </a:solidFill>
                        </a:rPr>
                        <a:t>（</a:t>
                      </a:r>
                      <a:r>
                        <a:rPr kumimoji="1" lang="en-US" altLang="ja-JP" sz="1400" dirty="0" smtClean="0">
                          <a:solidFill>
                            <a:schemeClr val="tx1"/>
                          </a:solidFill>
                        </a:rPr>
                        <a:t>27.9%</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r h="320613">
                <a:tc>
                  <a:txBody>
                    <a:bodyPr/>
                    <a:lstStyle/>
                    <a:p>
                      <a:r>
                        <a:rPr kumimoji="1" lang="ja-JP" altLang="en-US" sz="1200" dirty="0" smtClean="0"/>
                        <a:t>その他</a:t>
                      </a:r>
                      <a:endParaRPr kumimoji="1" lang="ja-JP" altLang="en-US" sz="1200" dirty="0"/>
                    </a:p>
                  </a:txBody>
                  <a:tcPr marL="91432" marR="91432" marT="45715" marB="45715" anchor="ctr"/>
                </a:tc>
                <a:tc>
                  <a:txBody>
                    <a:bodyPr/>
                    <a:lstStyle/>
                    <a:p>
                      <a:pPr algn="ctr"/>
                      <a:r>
                        <a:rPr kumimoji="1" lang="en-US" altLang="ja-JP" sz="1400" dirty="0" smtClean="0">
                          <a:solidFill>
                            <a:schemeClr val="tx1"/>
                          </a:solidFill>
                        </a:rPr>
                        <a:t>2</a:t>
                      </a:r>
                      <a:r>
                        <a:rPr kumimoji="1" lang="ja-JP" altLang="en-US" sz="1400" dirty="0" smtClean="0">
                          <a:solidFill>
                            <a:schemeClr val="tx1"/>
                          </a:solidFill>
                        </a:rPr>
                        <a:t>（</a:t>
                      </a:r>
                      <a:r>
                        <a:rPr kumimoji="1" lang="en-US" altLang="ja-JP" sz="1400" dirty="0" smtClean="0">
                          <a:solidFill>
                            <a:schemeClr val="tx1"/>
                          </a:solidFill>
                        </a:rPr>
                        <a:t>4.7</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1</a:t>
                      </a:r>
                      <a:r>
                        <a:rPr kumimoji="1" lang="ja-JP" altLang="en-US" sz="1400" dirty="0" smtClean="0">
                          <a:solidFill>
                            <a:schemeClr val="tx1"/>
                          </a:solidFill>
                        </a:rPr>
                        <a:t>（</a:t>
                      </a:r>
                      <a:r>
                        <a:rPr kumimoji="1" lang="en-US" altLang="ja-JP" sz="1400" dirty="0" smtClean="0">
                          <a:solidFill>
                            <a:schemeClr val="tx1"/>
                          </a:solidFill>
                        </a:rPr>
                        <a:t>2.3</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dirty="0" smtClean="0">
                          <a:solidFill>
                            <a:schemeClr val="tx1"/>
                          </a:solidFill>
                        </a:rPr>
                        <a:t>3</a:t>
                      </a:r>
                      <a:r>
                        <a:rPr kumimoji="1" lang="ja-JP" altLang="en-US" sz="1400" dirty="0" smtClean="0">
                          <a:solidFill>
                            <a:schemeClr val="tx1"/>
                          </a:solidFill>
                        </a:rPr>
                        <a:t>（</a:t>
                      </a:r>
                      <a:r>
                        <a:rPr kumimoji="1" lang="en-US" altLang="ja-JP" sz="1400" dirty="0" smtClean="0">
                          <a:solidFill>
                            <a:schemeClr val="tx1"/>
                          </a:solidFill>
                        </a:rPr>
                        <a:t>7.0%</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solidFill>
                            <a:schemeClr val="tx1"/>
                          </a:solidFill>
                        </a:rPr>
                        <a:t>1</a:t>
                      </a:r>
                      <a:r>
                        <a:rPr kumimoji="1" lang="ja-JP" altLang="en-US" sz="1400" dirty="0" smtClean="0">
                          <a:solidFill>
                            <a:schemeClr val="tx1"/>
                          </a:solidFill>
                        </a:rPr>
                        <a:t>（</a:t>
                      </a:r>
                      <a:r>
                        <a:rPr kumimoji="1" lang="en-US" altLang="ja-JP" sz="1400" dirty="0" smtClean="0">
                          <a:solidFill>
                            <a:schemeClr val="tx1"/>
                          </a:solidFill>
                        </a:rPr>
                        <a:t>2.3%</a:t>
                      </a:r>
                      <a:r>
                        <a:rPr kumimoji="1" lang="ja-JP" altLang="en-US" sz="1400" dirty="0" smtClean="0">
                          <a:solidFill>
                            <a:schemeClr val="tx1"/>
                          </a:solidFill>
                        </a:rPr>
                        <a:t>）</a:t>
                      </a:r>
                      <a:endParaRPr kumimoji="1" lang="ja-JP" altLang="en-US" sz="1400" dirty="0">
                        <a:solidFill>
                          <a:schemeClr val="tx1"/>
                        </a:solidFill>
                      </a:endParaRPr>
                    </a:p>
                  </a:txBody>
                  <a:tcPr marL="91432" marR="91432" marT="45715" marB="45715" anchor="ctr"/>
                </a:tc>
              </a:tr>
            </a:tbl>
          </a:graphicData>
        </a:graphic>
      </p:graphicFrame>
      <p:sp>
        <p:nvSpPr>
          <p:cNvPr id="3" name="スライド番号プレースホルダー 2"/>
          <p:cNvSpPr>
            <a:spLocks noGrp="1"/>
          </p:cNvSpPr>
          <p:nvPr>
            <p:ph type="sldNum" sz="quarter" idx="12"/>
          </p:nvPr>
        </p:nvSpPr>
        <p:spPr>
          <a:xfrm>
            <a:off x="6985694" y="6309320"/>
            <a:ext cx="2133600" cy="365125"/>
          </a:xfrm>
        </p:spPr>
        <p:txBody>
          <a:bodyPr/>
          <a:lstStyle/>
          <a:p>
            <a:pPr>
              <a:defRPr/>
            </a:pPr>
            <a:fld id="{8B41D3C4-A2EC-4EFD-8937-68FC89820670}" type="slidenum">
              <a:rPr lang="ja-JP" altLang="en-US" smtClean="0"/>
              <a:pPr>
                <a:defRPr/>
              </a:pPr>
              <a:t>7</a:t>
            </a:fld>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692696"/>
            <a:ext cx="8579296" cy="6165304"/>
          </a:xfrm>
        </p:spPr>
        <p:txBody>
          <a:bodyPr/>
          <a:lstStyle/>
          <a:p>
            <a:pPr marL="0" indent="0">
              <a:buFont typeface="Arial" charset="0"/>
              <a:buNone/>
              <a:defRPr/>
            </a:pPr>
            <a:r>
              <a:rPr lang="en-US" altLang="ja-JP" sz="1400" dirty="0" smtClean="0"/>
              <a:t>【</a:t>
            </a:r>
            <a:r>
              <a:rPr lang="ja-JP" altLang="en-US" sz="1400" dirty="0" smtClean="0"/>
              <a:t>事業者への働きかけ</a:t>
            </a:r>
            <a:r>
              <a:rPr lang="en-US" altLang="ja-JP" sz="1400" dirty="0" smtClean="0"/>
              <a:t>】</a:t>
            </a:r>
            <a:endParaRPr lang="en-US" altLang="ja-JP" sz="1400" b="1" u="sng" dirty="0" smtClean="0"/>
          </a:p>
          <a:p>
            <a:pPr>
              <a:buFont typeface="Wingdings" panose="05000000000000000000" pitchFamily="2" charset="2"/>
              <a:buChar char="u"/>
              <a:defRPr/>
            </a:pPr>
            <a:r>
              <a:rPr lang="ja-JP" altLang="en-US" sz="1200" dirty="0"/>
              <a:t>直接事業所に対して電話や訪問等にて働きかけを実施</a:t>
            </a:r>
            <a:endParaRPr lang="en-US" altLang="ja-JP" sz="1200" dirty="0"/>
          </a:p>
          <a:p>
            <a:pPr>
              <a:buFont typeface="Wingdings" panose="05000000000000000000" pitchFamily="2" charset="2"/>
              <a:buChar char="u"/>
              <a:defRPr/>
            </a:pPr>
            <a:r>
              <a:rPr lang="ja-JP" altLang="en-US" sz="1200" dirty="0" err="1" smtClean="0"/>
              <a:t>障がい</a:t>
            </a:r>
            <a:r>
              <a:rPr lang="ja-JP" altLang="en-US" sz="1200" dirty="0" smtClean="0"/>
              <a:t>福祉サービス事業者や居宅介護支援事業者向けの説明会を実施し、計画相談支援の説明と新規立上げを呼びかけ</a:t>
            </a:r>
            <a:endParaRPr lang="en-US" altLang="ja-JP" sz="1200" dirty="0" smtClean="0"/>
          </a:p>
          <a:p>
            <a:pPr>
              <a:buFont typeface="Wingdings" panose="05000000000000000000" pitchFamily="2" charset="2"/>
              <a:buChar char="u"/>
              <a:defRPr/>
            </a:pPr>
            <a:r>
              <a:rPr lang="ja-JP" altLang="en-US" sz="1200" dirty="0" err="1"/>
              <a:t>障がい</a:t>
            </a:r>
            <a:r>
              <a:rPr lang="ja-JP" altLang="en-US" sz="1200" dirty="0"/>
              <a:t>福祉サービス</a:t>
            </a:r>
            <a:r>
              <a:rPr lang="ja-JP" altLang="en-US" sz="1200" dirty="0" smtClean="0"/>
              <a:t>事業所に加え、</a:t>
            </a:r>
            <a:r>
              <a:rPr lang="ja-JP" altLang="en-US" sz="1200" dirty="0"/>
              <a:t>高齢関係の事業所や医療機関等へ新規指定を</a:t>
            </a:r>
            <a:r>
              <a:rPr lang="ja-JP" altLang="en-US" sz="1200" dirty="0" smtClean="0"/>
              <a:t>働きかけ</a:t>
            </a:r>
            <a:endParaRPr lang="en-US" altLang="ja-JP" sz="1050" dirty="0"/>
          </a:p>
          <a:p>
            <a:pPr>
              <a:buFont typeface="Wingdings" panose="05000000000000000000" pitchFamily="2" charset="2"/>
              <a:buChar char="u"/>
              <a:defRPr/>
            </a:pPr>
            <a:r>
              <a:rPr lang="ja-JP" altLang="en-US" sz="1200" dirty="0" smtClean="0"/>
              <a:t>相談支援従事者初任者研修修了者に、新規開設の依頼文書を配布</a:t>
            </a:r>
            <a:endParaRPr lang="en-US" altLang="ja-JP" sz="1200" dirty="0" smtClean="0"/>
          </a:p>
          <a:p>
            <a:pPr>
              <a:buFont typeface="Wingdings" panose="05000000000000000000" pitchFamily="2" charset="2"/>
              <a:buChar char="u"/>
              <a:defRPr/>
            </a:pPr>
            <a:endParaRPr lang="en-US" altLang="ja-JP" sz="1200" dirty="0" smtClean="0"/>
          </a:p>
          <a:p>
            <a:pPr marL="0" indent="0">
              <a:buFont typeface="Arial" charset="0"/>
              <a:buNone/>
              <a:defRPr/>
            </a:pPr>
            <a:r>
              <a:rPr lang="en-US" altLang="ja-JP" sz="1400" dirty="0" smtClean="0"/>
              <a:t>【</a:t>
            </a:r>
            <a:r>
              <a:rPr lang="ja-JP" altLang="en-US" sz="1400" dirty="0"/>
              <a:t>相談支援事</a:t>
            </a:r>
            <a:r>
              <a:rPr lang="ja-JP" altLang="en-US" sz="1400" dirty="0" smtClean="0"/>
              <a:t>業者等との情報共有・相談支援体制整備の検討</a:t>
            </a:r>
            <a:r>
              <a:rPr lang="en-US" altLang="ja-JP" sz="1400" dirty="0" smtClean="0"/>
              <a:t>】</a:t>
            </a:r>
            <a:endParaRPr lang="en-US" altLang="ja-JP" sz="1200" dirty="0"/>
          </a:p>
          <a:p>
            <a:pPr>
              <a:buFont typeface="Wingdings" panose="05000000000000000000" pitchFamily="2" charset="2"/>
              <a:buChar char="u"/>
              <a:defRPr/>
            </a:pPr>
            <a:r>
              <a:rPr lang="ja-JP" altLang="en-US" sz="1200" dirty="0" smtClean="0"/>
              <a:t>相談支援専門員の養成を一層促進するため、市民の団体に働きかけて、相談支援従事者研修会を開催</a:t>
            </a:r>
            <a:endParaRPr lang="en-US" altLang="ja-JP" sz="1200" dirty="0"/>
          </a:p>
          <a:p>
            <a:pPr>
              <a:buFont typeface="Wingdings" panose="05000000000000000000" pitchFamily="2" charset="2"/>
              <a:buChar char="u"/>
              <a:defRPr/>
            </a:pPr>
            <a:r>
              <a:rPr lang="ja-JP" altLang="en-US" sz="1200" dirty="0" smtClean="0"/>
              <a:t>サービス等利用計画のためのマニュアル作り</a:t>
            </a:r>
            <a:endParaRPr lang="en-US" altLang="ja-JP" sz="1200" dirty="0" smtClean="0"/>
          </a:p>
          <a:p>
            <a:pPr>
              <a:buFont typeface="Wingdings" panose="05000000000000000000" pitchFamily="2" charset="2"/>
              <a:buChar char="u"/>
              <a:defRPr/>
            </a:pPr>
            <a:r>
              <a:rPr lang="ja-JP" altLang="en-US" sz="1200" dirty="0" smtClean="0"/>
              <a:t>サービス等利用計画の様式を変更し、重複する項目は削除する等して事務の効率化を図り、利用者及び専門員にとってわかりやすい様式を作成</a:t>
            </a:r>
            <a:endParaRPr lang="en-US" altLang="ja-JP" sz="1200" dirty="0" smtClean="0"/>
          </a:p>
          <a:p>
            <a:pPr>
              <a:buFont typeface="Wingdings" panose="05000000000000000000" pitchFamily="2" charset="2"/>
              <a:buChar char="u"/>
              <a:defRPr/>
            </a:pPr>
            <a:r>
              <a:rPr lang="ja-JP" altLang="en-US" sz="1200" dirty="0" smtClean="0"/>
              <a:t>自立支援協議会や事業所連絡会等で計画相談の進め方、事業所への働きかけの方法について協議</a:t>
            </a:r>
            <a:endParaRPr lang="en-US" altLang="ja-JP" sz="1200" dirty="0"/>
          </a:p>
          <a:p>
            <a:pPr>
              <a:buFont typeface="Wingdings" panose="05000000000000000000" pitchFamily="2" charset="2"/>
              <a:buChar char="u"/>
              <a:defRPr/>
            </a:pPr>
            <a:r>
              <a:rPr lang="ja-JP" altLang="en-US" sz="1200" dirty="0" smtClean="0"/>
              <a:t>新規の事業所に対しては、基幹職員がアセスメントに同行する等してフォローしている</a:t>
            </a:r>
            <a:endParaRPr lang="en-US" altLang="ja-JP" sz="1200" dirty="0" smtClean="0"/>
          </a:p>
          <a:p>
            <a:pPr>
              <a:buFont typeface="Wingdings" panose="05000000000000000000" pitchFamily="2" charset="2"/>
              <a:buChar char="u"/>
              <a:defRPr/>
            </a:pPr>
            <a:r>
              <a:rPr lang="ja-JP" altLang="en-US" sz="1200" dirty="0"/>
              <a:t>相談支援</a:t>
            </a:r>
            <a:r>
              <a:rPr lang="ja-JP" altLang="en-US" sz="1200" dirty="0" smtClean="0"/>
              <a:t>部会で作成した「相談受付票」をサービス等利用計画に添付</a:t>
            </a:r>
            <a:endParaRPr lang="en-US" altLang="ja-JP" sz="1200" dirty="0"/>
          </a:p>
          <a:p>
            <a:pPr>
              <a:buFont typeface="Wingdings" panose="05000000000000000000" pitchFamily="2" charset="2"/>
              <a:buChar char="u"/>
              <a:defRPr/>
            </a:pPr>
            <a:r>
              <a:rPr lang="ja-JP" altLang="en-US" sz="1200" dirty="0" smtClean="0"/>
              <a:t>地域自立支援協議会に指定相談支援の実施状況等を報告し、現状の把握及び相談体制整備の方策を検討</a:t>
            </a:r>
            <a:endParaRPr lang="en-US" altLang="ja-JP" sz="1200" dirty="0" smtClean="0"/>
          </a:p>
          <a:p>
            <a:pPr>
              <a:buFont typeface="Wingdings" panose="05000000000000000000" pitchFamily="2" charset="2"/>
              <a:buChar char="u"/>
              <a:defRPr/>
            </a:pPr>
            <a:r>
              <a:rPr lang="ja-JP" altLang="en-US" sz="1200" dirty="0" smtClean="0"/>
              <a:t>市・基幹Ｃで月１回調整会議を行い、計画作成事業者に振分け</a:t>
            </a:r>
            <a:endParaRPr lang="en-US" altLang="ja-JP" sz="1200" dirty="0" smtClean="0"/>
          </a:p>
          <a:p>
            <a:pPr>
              <a:buFont typeface="Wingdings" panose="05000000000000000000" pitchFamily="2" charset="2"/>
              <a:buChar char="u"/>
              <a:defRPr/>
            </a:pPr>
            <a:r>
              <a:rPr lang="ja-JP" altLang="en-US" sz="1200" dirty="0" smtClean="0"/>
              <a:t>定期的に指定特定相談支援事業者の新規受け入れ可能状況を調査し、新たに計画相談を希望する方の事業者探しの円滑化及び事業者間での繁忙状況の平準化に努めている</a:t>
            </a:r>
            <a:endParaRPr lang="en-US" altLang="ja-JP" sz="1200" dirty="0" smtClean="0"/>
          </a:p>
          <a:p>
            <a:pPr>
              <a:buFont typeface="Wingdings" panose="05000000000000000000" pitchFamily="2" charset="2"/>
              <a:buChar char="u"/>
              <a:defRPr/>
            </a:pPr>
            <a:endParaRPr lang="en-US" altLang="ja-JP" sz="1200" dirty="0"/>
          </a:p>
          <a:p>
            <a:pPr marL="0" indent="0">
              <a:buNone/>
              <a:defRPr/>
            </a:pPr>
            <a:r>
              <a:rPr lang="en-US" altLang="ja-JP" sz="1400" dirty="0" smtClean="0"/>
              <a:t>【</a:t>
            </a:r>
            <a:r>
              <a:rPr lang="ja-JP" altLang="en-US" sz="1400" dirty="0"/>
              <a:t>基幹</a:t>
            </a:r>
            <a:r>
              <a:rPr lang="ja-JP" altLang="en-US" sz="1400" dirty="0" smtClean="0"/>
              <a:t>相談支援センターにおける支援</a:t>
            </a:r>
            <a:r>
              <a:rPr lang="en-US" altLang="ja-JP" sz="1400" dirty="0" smtClean="0"/>
              <a:t>】</a:t>
            </a:r>
          </a:p>
          <a:p>
            <a:pPr>
              <a:buFont typeface="Wingdings" panose="05000000000000000000" pitchFamily="2" charset="2"/>
              <a:buChar char="u"/>
              <a:defRPr/>
            </a:pPr>
            <a:r>
              <a:rPr lang="ja-JP" altLang="en-US" sz="1200" dirty="0" smtClean="0"/>
              <a:t>新規の事業所に対して、アセスメントに同行する等してフォローしている</a:t>
            </a:r>
            <a:endParaRPr lang="en-US" altLang="ja-JP" sz="1200" dirty="0" smtClean="0"/>
          </a:p>
          <a:p>
            <a:pPr>
              <a:buFont typeface="Wingdings" panose="05000000000000000000" pitchFamily="2" charset="2"/>
              <a:buChar char="u"/>
              <a:defRPr/>
            </a:pPr>
            <a:r>
              <a:rPr lang="ja-JP" altLang="en-US" sz="1200" dirty="0" smtClean="0"/>
              <a:t>指定を受けて間もない事業所を対象としてフォローアップ基礎研修を実施し、スキルの底上げを図っている</a:t>
            </a:r>
            <a:endParaRPr lang="en-US" altLang="ja-JP" sz="1200" dirty="0" smtClean="0"/>
          </a:p>
          <a:p>
            <a:pPr>
              <a:buFont typeface="Wingdings" panose="05000000000000000000" pitchFamily="2" charset="2"/>
              <a:buChar char="u"/>
              <a:defRPr/>
            </a:pPr>
            <a:r>
              <a:rPr lang="ja-JP" altLang="en-US" sz="1200" dirty="0"/>
              <a:t>計画</a:t>
            </a:r>
            <a:r>
              <a:rPr lang="ja-JP" altLang="en-US" sz="1200" dirty="0" smtClean="0"/>
              <a:t>相談</a:t>
            </a:r>
            <a:r>
              <a:rPr lang="ja-JP" altLang="en-US" sz="1200" dirty="0"/>
              <a:t>まで</a:t>
            </a:r>
            <a:r>
              <a:rPr lang="ja-JP" altLang="en-US" sz="1200" dirty="0" smtClean="0"/>
              <a:t>の基本相談、計画相談後の後方支援、計画相談への助言・指導</a:t>
            </a:r>
            <a:endParaRPr lang="en-US" altLang="ja-JP" sz="1200" dirty="0" smtClean="0"/>
          </a:p>
          <a:p>
            <a:pPr>
              <a:buFont typeface="Wingdings" panose="05000000000000000000" pitchFamily="2" charset="2"/>
              <a:buChar char="u"/>
              <a:defRPr/>
            </a:pPr>
            <a:r>
              <a:rPr lang="ja-JP" altLang="en-US" sz="1200" dirty="0" smtClean="0"/>
              <a:t>困難ケース</a:t>
            </a:r>
            <a:r>
              <a:rPr lang="ja-JP" altLang="en-US" sz="1200" dirty="0"/>
              <a:t>などへ</a:t>
            </a:r>
            <a:r>
              <a:rPr lang="ja-JP" altLang="en-US" sz="1200" dirty="0" smtClean="0"/>
              <a:t>の総合的な相談支援</a:t>
            </a:r>
            <a:endParaRPr lang="en-US" altLang="ja-JP" sz="1200" dirty="0" smtClean="0"/>
          </a:p>
          <a:p>
            <a:pPr>
              <a:buFont typeface="Wingdings" panose="05000000000000000000" pitchFamily="2" charset="2"/>
              <a:buChar char="u"/>
              <a:defRPr/>
            </a:pPr>
            <a:r>
              <a:rPr lang="ja-JP" altLang="en-US" sz="1200" dirty="0" smtClean="0"/>
              <a:t>相談支援</a:t>
            </a:r>
            <a:r>
              <a:rPr lang="ja-JP" altLang="en-US" sz="1200" dirty="0"/>
              <a:t>事</a:t>
            </a:r>
            <a:r>
              <a:rPr lang="ja-JP" altLang="en-US" sz="1200" dirty="0" smtClean="0"/>
              <a:t>業者の人材育成</a:t>
            </a:r>
            <a:endParaRPr lang="en-US" altLang="ja-JP" sz="1200" dirty="0" smtClean="0"/>
          </a:p>
          <a:p>
            <a:pPr marL="0" indent="0">
              <a:buNone/>
              <a:defRPr/>
            </a:pPr>
            <a:endParaRPr lang="en-US" altLang="ja-JP" sz="1200" dirty="0"/>
          </a:p>
          <a:p>
            <a:pPr marL="0" indent="0">
              <a:buNone/>
              <a:defRPr/>
            </a:pPr>
            <a:endParaRPr lang="en-US" altLang="ja-JP" sz="1400" dirty="0" smtClean="0"/>
          </a:p>
          <a:p>
            <a:pPr>
              <a:buFont typeface="Wingdings" panose="05000000000000000000" pitchFamily="2" charset="2"/>
              <a:buChar char="u"/>
              <a:defRPr/>
            </a:pPr>
            <a:endParaRPr lang="ja-JP" altLang="en-US" sz="1200" dirty="0"/>
          </a:p>
        </p:txBody>
      </p:sp>
      <p:sp>
        <p:nvSpPr>
          <p:cNvPr id="4" name="タイトル 1"/>
          <p:cNvSpPr>
            <a:spLocks noGrp="1"/>
          </p:cNvSpPr>
          <p:nvPr>
            <p:ph type="title"/>
          </p:nvPr>
        </p:nvSpPr>
        <p:spPr>
          <a:xfrm>
            <a:off x="457200" y="188640"/>
            <a:ext cx="8229600" cy="490537"/>
          </a:xfrm>
          <a:prstGeom prst="roundRect">
            <a:avLst/>
          </a:prstGeom>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spcAft>
                <a:spcPts val="0"/>
              </a:spcAft>
              <a:defRPr/>
            </a:pPr>
            <a:r>
              <a:rPr lang="ja-JP" altLang="en-US" sz="2000" dirty="0"/>
              <a:t>市町村における</a:t>
            </a:r>
            <a:r>
              <a:rPr lang="ja-JP" altLang="en-US" sz="2000" dirty="0" smtClean="0"/>
              <a:t>計画</a:t>
            </a:r>
            <a:r>
              <a:rPr lang="ja-JP" altLang="en-US" sz="2000" dirty="0"/>
              <a:t>相談</a:t>
            </a:r>
            <a:r>
              <a:rPr lang="ja-JP" altLang="en-US" sz="2000" dirty="0" smtClean="0"/>
              <a:t>支援等を推進するための取組み（具体例）</a:t>
            </a:r>
          </a:p>
        </p:txBody>
      </p:sp>
      <p:sp>
        <p:nvSpPr>
          <p:cNvPr id="5" name="スライド番号プレースホルダー 4"/>
          <p:cNvSpPr>
            <a:spLocks noGrp="1"/>
          </p:cNvSpPr>
          <p:nvPr>
            <p:ph type="sldNum" sz="quarter" idx="12"/>
          </p:nvPr>
        </p:nvSpPr>
        <p:spPr/>
        <p:txBody>
          <a:bodyPr/>
          <a:lstStyle/>
          <a:p>
            <a:pPr>
              <a:defRPr/>
            </a:pPr>
            <a:fld id="{8B41D3C4-A2EC-4EFD-8937-68FC89820670}" type="slidenum">
              <a:rPr lang="ja-JP" altLang="en-US" smtClean="0"/>
              <a:pPr>
                <a:defRPr/>
              </a:pPr>
              <a:t>8</a:t>
            </a:fld>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457200" y="274638"/>
            <a:ext cx="8229600" cy="490066"/>
          </a:xfrm>
          <a:prstGeom prst="roundRect">
            <a:avLst/>
          </a:prstGeom>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dk1"/>
                </a:solidFill>
                <a:latin typeface="+mn-lt"/>
                <a:ea typeface="+mn-ea"/>
                <a:cs typeface="+mn-cs"/>
              </a:defRPr>
            </a:lvl1pPr>
            <a:lvl2pPr algn="ctr" rtl="0" eaLnBrk="0" fontAlgn="base" hangingPunct="0">
              <a:spcBef>
                <a:spcPct val="0"/>
              </a:spcBef>
              <a:spcAft>
                <a:spcPct val="0"/>
              </a:spcAft>
              <a:defRPr kumimoji="1" sz="4400">
                <a:solidFill>
                  <a:schemeClr val="dk1"/>
                </a:solidFill>
                <a:latin typeface="+mn-lt"/>
                <a:ea typeface="+mn-ea"/>
                <a:cs typeface="+mn-cs"/>
              </a:defRPr>
            </a:lvl2pPr>
            <a:lvl3pPr algn="ctr" rtl="0" eaLnBrk="0" fontAlgn="base" hangingPunct="0">
              <a:spcBef>
                <a:spcPct val="0"/>
              </a:spcBef>
              <a:spcAft>
                <a:spcPct val="0"/>
              </a:spcAft>
              <a:defRPr kumimoji="1" sz="4400">
                <a:solidFill>
                  <a:schemeClr val="dk1"/>
                </a:solidFill>
                <a:latin typeface="+mn-lt"/>
                <a:ea typeface="+mn-ea"/>
                <a:cs typeface="+mn-cs"/>
              </a:defRPr>
            </a:lvl3pPr>
            <a:lvl4pPr algn="ctr" rtl="0" eaLnBrk="0" fontAlgn="base" hangingPunct="0">
              <a:spcBef>
                <a:spcPct val="0"/>
              </a:spcBef>
              <a:spcAft>
                <a:spcPct val="0"/>
              </a:spcAft>
              <a:defRPr kumimoji="1" sz="4400">
                <a:solidFill>
                  <a:schemeClr val="dk1"/>
                </a:solidFill>
                <a:latin typeface="+mn-lt"/>
                <a:ea typeface="+mn-ea"/>
                <a:cs typeface="+mn-cs"/>
              </a:defRPr>
            </a:lvl4pPr>
            <a:lvl5pPr algn="ctr" rtl="0" eaLnBrk="0" fontAlgn="base" hangingPunct="0">
              <a:spcBef>
                <a:spcPct val="0"/>
              </a:spcBef>
              <a:spcAft>
                <a:spcPct val="0"/>
              </a:spcAft>
              <a:defRPr kumimoji="1" sz="4400">
                <a:solidFill>
                  <a:schemeClr val="dk1"/>
                </a:solidFill>
                <a:latin typeface="+mn-lt"/>
                <a:ea typeface="+mn-ea"/>
                <a:cs typeface="+mn-cs"/>
              </a:defRPr>
            </a:lvl5pPr>
            <a:lvl6pPr marL="457200" algn="ctr" rtl="0" fontAlgn="base">
              <a:spcBef>
                <a:spcPct val="0"/>
              </a:spcBef>
              <a:spcAft>
                <a:spcPct val="0"/>
              </a:spcAft>
              <a:defRPr kumimoji="1" sz="4400">
                <a:solidFill>
                  <a:schemeClr val="dk1"/>
                </a:solidFill>
                <a:latin typeface="+mn-lt"/>
                <a:ea typeface="+mn-ea"/>
                <a:cs typeface="+mn-cs"/>
              </a:defRPr>
            </a:lvl6pPr>
            <a:lvl7pPr marL="914400" algn="ctr" rtl="0" fontAlgn="base">
              <a:spcBef>
                <a:spcPct val="0"/>
              </a:spcBef>
              <a:spcAft>
                <a:spcPct val="0"/>
              </a:spcAft>
              <a:defRPr kumimoji="1" sz="4400">
                <a:solidFill>
                  <a:schemeClr val="dk1"/>
                </a:solidFill>
                <a:latin typeface="+mn-lt"/>
                <a:ea typeface="+mn-ea"/>
                <a:cs typeface="+mn-cs"/>
              </a:defRPr>
            </a:lvl7pPr>
            <a:lvl8pPr marL="1371600" algn="ctr" rtl="0" fontAlgn="base">
              <a:spcBef>
                <a:spcPct val="0"/>
              </a:spcBef>
              <a:spcAft>
                <a:spcPct val="0"/>
              </a:spcAft>
              <a:defRPr kumimoji="1" sz="4400">
                <a:solidFill>
                  <a:schemeClr val="dk1"/>
                </a:solidFill>
                <a:latin typeface="+mn-lt"/>
                <a:ea typeface="+mn-ea"/>
                <a:cs typeface="+mn-cs"/>
              </a:defRPr>
            </a:lvl8pPr>
            <a:lvl9pPr marL="1828800" algn="ctr" rtl="0" fontAlgn="base">
              <a:spcBef>
                <a:spcPct val="0"/>
              </a:spcBef>
              <a:spcAft>
                <a:spcPct val="0"/>
              </a:spcAft>
              <a:defRPr kumimoji="1" sz="4400">
                <a:solidFill>
                  <a:schemeClr val="dk1"/>
                </a:solidFill>
                <a:latin typeface="+mn-lt"/>
                <a:ea typeface="+mn-ea"/>
                <a:cs typeface="+mn-cs"/>
              </a:defRPr>
            </a:lvl9pPr>
          </a:lstStyle>
          <a:p>
            <a:r>
              <a:rPr lang="ja-JP" altLang="en-US" sz="2400" dirty="0" smtClean="0"/>
              <a:t>相談支援専門員の質向上等に向けた取組み</a:t>
            </a:r>
            <a:endParaRPr lang="ja-JP" altLang="en-US" sz="2400" dirty="0"/>
          </a:p>
        </p:txBody>
      </p:sp>
      <p:sp>
        <p:nvSpPr>
          <p:cNvPr id="7" name="テキスト ボックス 6"/>
          <p:cNvSpPr txBox="1"/>
          <p:nvPr/>
        </p:nvSpPr>
        <p:spPr>
          <a:xfrm>
            <a:off x="570642" y="1175266"/>
            <a:ext cx="1770171" cy="33855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600" dirty="0" smtClean="0"/>
              <a:t>平成</a:t>
            </a:r>
            <a:r>
              <a:rPr kumimoji="1" lang="en-US" altLang="ja-JP" sz="1600" dirty="0" smtClean="0"/>
              <a:t>27</a:t>
            </a:r>
            <a:r>
              <a:rPr kumimoji="1" lang="ja-JP" altLang="en-US" sz="1600" dirty="0" smtClean="0"/>
              <a:t>年度実績</a:t>
            </a:r>
            <a:endParaRPr kumimoji="1" lang="ja-JP" altLang="en-US" sz="1600" dirty="0"/>
          </a:p>
        </p:txBody>
      </p:sp>
      <p:sp>
        <p:nvSpPr>
          <p:cNvPr id="8" name="テキスト ボックス 7"/>
          <p:cNvSpPr txBox="1"/>
          <p:nvPr/>
        </p:nvSpPr>
        <p:spPr>
          <a:xfrm>
            <a:off x="395536" y="836712"/>
            <a:ext cx="4690864" cy="338554"/>
          </a:xfrm>
          <a:prstGeom prst="rect">
            <a:avLst/>
          </a:prstGeom>
          <a:noFill/>
        </p:spPr>
        <p:txBody>
          <a:bodyPr wrap="square" rtlCol="0">
            <a:spAutoFit/>
          </a:bodyPr>
          <a:lstStyle/>
          <a:p>
            <a:r>
              <a:rPr kumimoji="1" lang="ja-JP" altLang="en-US" sz="1600" dirty="0" smtClean="0"/>
              <a:t>★研修会や事例検討会の実施状況</a:t>
            </a:r>
            <a:endParaRPr kumimoji="1" lang="ja-JP" altLang="en-US" sz="1600" dirty="0"/>
          </a:p>
        </p:txBody>
      </p:sp>
      <p:sp>
        <p:nvSpPr>
          <p:cNvPr id="9" name="テキスト ボックス 8"/>
          <p:cNvSpPr txBox="1"/>
          <p:nvPr/>
        </p:nvSpPr>
        <p:spPr>
          <a:xfrm>
            <a:off x="608314" y="1484784"/>
            <a:ext cx="8356174" cy="2400657"/>
          </a:xfrm>
          <a:prstGeom prst="rect">
            <a:avLst/>
          </a:prstGeom>
          <a:noFill/>
        </p:spPr>
        <p:txBody>
          <a:bodyPr wrap="square" rtlCol="0">
            <a:spAutoFit/>
          </a:bodyPr>
          <a:lstStyle/>
          <a:p>
            <a:r>
              <a:rPr kumimoji="1" lang="ja-JP" altLang="en-US" sz="1600" dirty="0" smtClean="0"/>
              <a:t>①研修実施の有無 ： あり</a:t>
            </a:r>
            <a:r>
              <a:rPr kumimoji="1" lang="en-US" altLang="ja-JP" sz="1600" dirty="0" smtClean="0"/>
              <a:t>31</a:t>
            </a:r>
            <a:r>
              <a:rPr lang="ja-JP" altLang="en-US" sz="1600" dirty="0" smtClean="0"/>
              <a:t>市町村</a:t>
            </a:r>
            <a:r>
              <a:rPr kumimoji="1" lang="ja-JP" altLang="en-US" sz="1600" dirty="0" smtClean="0"/>
              <a:t>、なし</a:t>
            </a:r>
            <a:r>
              <a:rPr kumimoji="1" lang="en-US" altLang="ja-JP" sz="1600" dirty="0" smtClean="0"/>
              <a:t>12</a:t>
            </a:r>
            <a:r>
              <a:rPr kumimoji="1" lang="ja-JP" altLang="en-US" sz="1600" dirty="0" smtClean="0"/>
              <a:t>市町村</a:t>
            </a:r>
            <a:endParaRPr kumimoji="1" lang="en-US" altLang="ja-JP" sz="1600" dirty="0" smtClean="0"/>
          </a:p>
          <a:p>
            <a:r>
              <a:rPr lang="ja-JP" altLang="en-US" sz="1600" dirty="0" smtClean="0"/>
              <a:t>②実施主体</a:t>
            </a:r>
            <a:r>
              <a:rPr lang="ja-JP" altLang="en-US" sz="1200" dirty="0" smtClean="0"/>
              <a:t>（複数回答有）</a:t>
            </a:r>
            <a:r>
              <a:rPr lang="ja-JP" altLang="en-US" sz="1600" dirty="0" smtClean="0"/>
              <a:t>　　　　　　　　　　　　　　　　</a:t>
            </a:r>
            <a:r>
              <a:rPr kumimoji="1" lang="ja-JP" altLang="en-US" sz="1600" dirty="0" smtClean="0"/>
              <a:t>③対象者</a:t>
            </a:r>
            <a:r>
              <a:rPr lang="ja-JP" altLang="en-US" sz="1200" dirty="0"/>
              <a:t>（複数</a:t>
            </a:r>
            <a:r>
              <a:rPr lang="ja-JP" altLang="en-US" sz="1200" dirty="0" smtClean="0"/>
              <a:t>回答</a:t>
            </a:r>
            <a:r>
              <a:rPr lang="ja-JP" altLang="en-US" sz="1200" dirty="0"/>
              <a:t>有</a:t>
            </a:r>
            <a:r>
              <a:rPr lang="ja-JP" altLang="en-US" sz="1200" dirty="0" smtClean="0"/>
              <a:t>）</a:t>
            </a:r>
            <a:endParaRPr kumimoji="1" lang="en-US" altLang="ja-JP" sz="1600" dirty="0" smtClean="0"/>
          </a:p>
          <a:p>
            <a:endParaRPr lang="en-US" altLang="ja-JP" dirty="0" smtClean="0"/>
          </a:p>
          <a:p>
            <a:endParaRPr lang="en-US" altLang="ja-JP" dirty="0"/>
          </a:p>
          <a:p>
            <a:endParaRPr lang="en-US" altLang="ja-JP" dirty="0" smtClean="0"/>
          </a:p>
          <a:p>
            <a:endParaRPr lang="en-US" altLang="ja-JP" sz="2400" dirty="0"/>
          </a:p>
          <a:p>
            <a:r>
              <a:rPr lang="ja-JP" altLang="en-US" sz="1600" dirty="0" smtClean="0"/>
              <a:t>④実施内容</a:t>
            </a:r>
            <a:endParaRPr lang="en-US" altLang="ja-JP" sz="1600" dirty="0"/>
          </a:p>
          <a:p>
            <a:r>
              <a:rPr lang="ja-JP" altLang="en-US" sz="1200" dirty="0"/>
              <a:t>　</a:t>
            </a:r>
            <a:r>
              <a:rPr lang="ja-JP" altLang="en-US" sz="1200" dirty="0" smtClean="0"/>
              <a:t>サービス等利用計画の記入方法、ケース記録の書き方・捉え方、発達障がいの理解・支援、地域移行支援、サービス等利用計画と個別支援計画の連携、</a:t>
            </a:r>
            <a:r>
              <a:rPr lang="ja-JP" altLang="en-US" sz="1200" dirty="0" err="1" smtClean="0"/>
              <a:t>触法障がい</a:t>
            </a:r>
            <a:r>
              <a:rPr lang="ja-JP" altLang="en-US" sz="1200" dirty="0" smtClean="0"/>
              <a:t>者の支援、差別解消法、事例検討　等</a:t>
            </a:r>
            <a:endParaRPr lang="en-US" altLang="ja-JP" sz="1200" dirty="0" smtClean="0"/>
          </a:p>
        </p:txBody>
      </p:sp>
      <p:sp>
        <p:nvSpPr>
          <p:cNvPr id="10" name="テキスト ボックス 9"/>
          <p:cNvSpPr txBox="1"/>
          <p:nvPr/>
        </p:nvSpPr>
        <p:spPr>
          <a:xfrm>
            <a:off x="570642" y="3953537"/>
            <a:ext cx="1770171" cy="33855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600" dirty="0" smtClean="0"/>
              <a:t>平成</a:t>
            </a:r>
            <a:r>
              <a:rPr kumimoji="1" lang="en-US" altLang="ja-JP" sz="1600" dirty="0" smtClean="0"/>
              <a:t>28</a:t>
            </a:r>
            <a:r>
              <a:rPr kumimoji="1" lang="ja-JP" altLang="en-US" sz="1600" dirty="0" smtClean="0"/>
              <a:t>年度予定</a:t>
            </a:r>
            <a:endParaRPr kumimoji="1" lang="ja-JP" altLang="en-US" sz="1600" dirty="0"/>
          </a:p>
        </p:txBody>
      </p:sp>
      <p:sp>
        <p:nvSpPr>
          <p:cNvPr id="11" name="テキスト ボックス 10"/>
          <p:cNvSpPr txBox="1"/>
          <p:nvPr/>
        </p:nvSpPr>
        <p:spPr>
          <a:xfrm>
            <a:off x="611560" y="4296870"/>
            <a:ext cx="8352928" cy="2431435"/>
          </a:xfrm>
          <a:prstGeom prst="rect">
            <a:avLst/>
          </a:prstGeom>
          <a:noFill/>
        </p:spPr>
        <p:txBody>
          <a:bodyPr wrap="square" rtlCol="0">
            <a:spAutoFit/>
          </a:bodyPr>
          <a:lstStyle/>
          <a:p>
            <a:r>
              <a:rPr kumimoji="1" lang="ja-JP" altLang="en-US" sz="1600" dirty="0" smtClean="0"/>
              <a:t>①研修実施の有無 ： </a:t>
            </a:r>
            <a:r>
              <a:rPr lang="ja-JP" altLang="en-US" sz="1600" dirty="0" smtClean="0"/>
              <a:t>あり</a:t>
            </a:r>
            <a:r>
              <a:rPr lang="en-US" altLang="ja-JP" sz="1600" dirty="0" smtClean="0"/>
              <a:t>30</a:t>
            </a:r>
            <a:r>
              <a:rPr lang="ja-JP" altLang="en-US" sz="1600" dirty="0" smtClean="0"/>
              <a:t>市町村、なし</a:t>
            </a:r>
            <a:r>
              <a:rPr lang="en-US" altLang="ja-JP" sz="1600" dirty="0" smtClean="0"/>
              <a:t>13</a:t>
            </a:r>
            <a:r>
              <a:rPr lang="ja-JP" altLang="en-US" sz="1600" dirty="0" smtClean="0"/>
              <a:t>市町村</a:t>
            </a:r>
            <a:endParaRPr kumimoji="1" lang="en-US" altLang="ja-JP" sz="1600" dirty="0" smtClean="0"/>
          </a:p>
          <a:p>
            <a:r>
              <a:rPr lang="ja-JP" altLang="en-US" sz="1600" dirty="0"/>
              <a:t>②実施主体</a:t>
            </a:r>
            <a:r>
              <a:rPr lang="ja-JP" altLang="en-US" sz="1200" dirty="0"/>
              <a:t>（複数</a:t>
            </a:r>
            <a:r>
              <a:rPr lang="ja-JP" altLang="en-US" sz="1200" dirty="0" smtClean="0"/>
              <a:t>回答</a:t>
            </a:r>
            <a:r>
              <a:rPr lang="ja-JP" altLang="en-US" sz="1200" dirty="0"/>
              <a:t>有</a:t>
            </a:r>
            <a:r>
              <a:rPr lang="ja-JP" altLang="en-US" sz="1200" dirty="0" smtClean="0"/>
              <a:t>）</a:t>
            </a:r>
            <a:r>
              <a:rPr lang="ja-JP" altLang="en-US" sz="1600" dirty="0"/>
              <a:t>　　　　　　　　　　　　　　　　③対象者</a:t>
            </a:r>
            <a:r>
              <a:rPr lang="ja-JP" altLang="en-US" sz="1200" dirty="0"/>
              <a:t>（複数</a:t>
            </a:r>
            <a:r>
              <a:rPr lang="ja-JP" altLang="en-US" sz="1200" dirty="0" smtClean="0"/>
              <a:t>回答</a:t>
            </a:r>
            <a:r>
              <a:rPr lang="ja-JP" altLang="en-US" sz="1200" dirty="0"/>
              <a:t>有</a:t>
            </a:r>
            <a:r>
              <a:rPr lang="ja-JP" altLang="en-US" sz="1200" dirty="0" smtClean="0"/>
              <a:t>）</a:t>
            </a:r>
            <a:endParaRPr lang="en-US" altLang="ja-JP" sz="1600" dirty="0"/>
          </a:p>
          <a:p>
            <a:endParaRPr lang="en-US" altLang="ja-JP" sz="1600" dirty="0"/>
          </a:p>
          <a:p>
            <a:endParaRPr kumimoji="1" lang="en-US" altLang="ja-JP" sz="1600" dirty="0" smtClean="0"/>
          </a:p>
          <a:p>
            <a:endParaRPr lang="en-US" altLang="ja-JP" sz="1600" dirty="0"/>
          </a:p>
          <a:p>
            <a:endParaRPr kumimoji="1" lang="en-US" altLang="ja-JP" sz="1600" dirty="0" smtClean="0"/>
          </a:p>
          <a:p>
            <a:endParaRPr lang="en-US" altLang="ja-JP" sz="1600" dirty="0"/>
          </a:p>
          <a:p>
            <a:r>
              <a:rPr lang="ja-JP" altLang="en-US" sz="1600" dirty="0" smtClean="0"/>
              <a:t>④実施内容</a:t>
            </a:r>
            <a:endParaRPr lang="en-US" altLang="ja-JP" sz="1600" dirty="0" smtClean="0"/>
          </a:p>
          <a:p>
            <a:r>
              <a:rPr kumimoji="1" lang="ja-JP" altLang="en-US" sz="1200" dirty="0"/>
              <a:t>　</a:t>
            </a:r>
            <a:r>
              <a:rPr kumimoji="1" lang="ja-JP" altLang="en-US" sz="1200" dirty="0" smtClean="0"/>
              <a:t>新任専門支援相談員のための勉強会、重症心身障害について、相談支援事業所連絡会ワーキング、</a:t>
            </a:r>
            <a:r>
              <a:rPr kumimoji="1" lang="en-US" altLang="ja-JP" sz="1200" dirty="0" smtClean="0"/>
              <a:t>PCAGIP</a:t>
            </a:r>
            <a:r>
              <a:rPr kumimoji="1" lang="ja-JP" altLang="en-US" sz="1200" dirty="0" smtClean="0"/>
              <a:t>について、相談支援専門員とサービス提供事業所の連携について、事例検討　等</a:t>
            </a:r>
            <a:endParaRPr kumimoji="1" lang="ja-JP" altLang="en-US" sz="1200" dirty="0"/>
          </a:p>
        </p:txBody>
      </p:sp>
      <p:sp>
        <p:nvSpPr>
          <p:cNvPr id="3" name="スライド番号プレースホルダー 2"/>
          <p:cNvSpPr>
            <a:spLocks noGrp="1"/>
          </p:cNvSpPr>
          <p:nvPr>
            <p:ph type="sldNum" sz="quarter" idx="12"/>
          </p:nvPr>
        </p:nvSpPr>
        <p:spPr/>
        <p:txBody>
          <a:bodyPr/>
          <a:lstStyle/>
          <a:p>
            <a:pPr>
              <a:defRPr/>
            </a:pPr>
            <a:fld id="{8B41D3C4-A2EC-4EFD-8937-68FC89820670}" type="slidenum">
              <a:rPr lang="ja-JP" altLang="en-US" smtClean="0"/>
              <a:pPr>
                <a:defRPr/>
              </a:pPr>
              <a:t>9</a:t>
            </a:fld>
            <a:endParaRPr lang="ja-JP" altLang="en-US"/>
          </a:p>
        </p:txBody>
      </p:sp>
      <p:graphicFrame>
        <p:nvGraphicFramePr>
          <p:cNvPr id="13" name="グラフ 12"/>
          <p:cNvGraphicFramePr>
            <a:graphicFrameLocks/>
          </p:cNvGraphicFramePr>
          <p:nvPr>
            <p:extLst>
              <p:ext uri="{D42A27DB-BD31-4B8C-83A1-F6EECF244321}">
                <p14:modId xmlns:p14="http://schemas.microsoft.com/office/powerpoint/2010/main" val="3168055211"/>
              </p:ext>
            </p:extLst>
          </p:nvPr>
        </p:nvGraphicFramePr>
        <p:xfrm>
          <a:off x="827584" y="2075512"/>
          <a:ext cx="3609975" cy="1219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グラフ 13"/>
          <p:cNvGraphicFramePr>
            <a:graphicFrameLocks/>
          </p:cNvGraphicFramePr>
          <p:nvPr>
            <p:extLst>
              <p:ext uri="{D42A27DB-BD31-4B8C-83A1-F6EECF244321}">
                <p14:modId xmlns:p14="http://schemas.microsoft.com/office/powerpoint/2010/main" val="3571774112"/>
              </p:ext>
            </p:extLst>
          </p:nvPr>
        </p:nvGraphicFramePr>
        <p:xfrm>
          <a:off x="4786401" y="1988840"/>
          <a:ext cx="4000500" cy="12477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p:cNvGraphicFramePr>
            <a:graphicFrameLocks/>
          </p:cNvGraphicFramePr>
          <p:nvPr>
            <p:extLst>
              <p:ext uri="{D42A27DB-BD31-4B8C-83A1-F6EECF244321}">
                <p14:modId xmlns:p14="http://schemas.microsoft.com/office/powerpoint/2010/main" val="2844032592"/>
              </p:ext>
            </p:extLst>
          </p:nvPr>
        </p:nvGraphicFramePr>
        <p:xfrm>
          <a:off x="827584" y="4907749"/>
          <a:ext cx="3590925" cy="12096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グラフ 19"/>
          <p:cNvGraphicFramePr>
            <a:graphicFrameLocks/>
          </p:cNvGraphicFramePr>
          <p:nvPr>
            <p:extLst>
              <p:ext uri="{D42A27DB-BD31-4B8C-83A1-F6EECF244321}">
                <p14:modId xmlns:p14="http://schemas.microsoft.com/office/powerpoint/2010/main" val="1634680301"/>
              </p:ext>
            </p:extLst>
          </p:nvPr>
        </p:nvGraphicFramePr>
        <p:xfrm>
          <a:off x="4955440" y="4907749"/>
          <a:ext cx="3705225" cy="120967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50550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2347</TotalTime>
  <Words>2980</Words>
  <Application>Microsoft Office PowerPoint</Application>
  <PresentationFormat>画面に合わせる (4:3)</PresentationFormat>
  <Paragraphs>543</Paragraphs>
  <Slides>19</Slides>
  <Notes>7</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平成28年度障がい児者の相談支援に 関する実施状況調査結果概要</vt:lpstr>
      <vt:lpstr>相談支援事業所数・相談支援専門員数（H28.4.1現在）</vt:lpstr>
      <vt:lpstr>PowerPoint プレゼンテーション</vt:lpstr>
      <vt:lpstr>PowerPoint プレゼンテーション</vt:lpstr>
      <vt:lpstr>自立支援協議会等での相談支援体制の検討状況</vt:lpstr>
      <vt:lpstr>計画相談支援・障がい児相談支援</vt:lpstr>
      <vt:lpstr>市町村における計画相談支援等を推進するための取組み</vt:lpstr>
      <vt:lpstr>市町村における計画相談支援等を推進するための取組み（具体例）</vt:lpstr>
      <vt:lpstr>PowerPoint プレゼンテーション</vt:lpstr>
      <vt:lpstr>相談支援事業所の事務の効率化を図るための取組み</vt:lpstr>
      <vt:lpstr>計画相談支援を実施するにあたっての課題と対応策</vt:lpstr>
      <vt:lpstr>地域相談支援</vt:lpstr>
      <vt:lpstr>PowerPoint プレゼンテーション</vt:lpstr>
      <vt:lpstr>PowerPoint プレゼンテーション</vt:lpstr>
      <vt:lpstr>PowerPoint プレゼンテーション</vt:lpstr>
      <vt:lpstr>基幹相談支援センター</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障がい児者の相談支援に関する 実施状況調査結果概要</dc:title>
  <dc:creator>大阪府庁</dc:creator>
  <cp:lastModifiedBy>HOSTNAME</cp:lastModifiedBy>
  <cp:revision>226</cp:revision>
  <cp:lastPrinted>2016-07-06T10:43:35Z</cp:lastPrinted>
  <dcterms:created xsi:type="dcterms:W3CDTF">2014-05-12T13:27:23Z</dcterms:created>
  <dcterms:modified xsi:type="dcterms:W3CDTF">2016-07-06T10:45:27Z</dcterms:modified>
</cp:coreProperties>
</file>