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F977"/>
    <a:srgbClr val="38CC04"/>
    <a:srgbClr val="2CE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110" autoAdjust="0"/>
  </p:normalViewPr>
  <p:slideViewPr>
    <p:cSldViewPr>
      <p:cViewPr>
        <p:scale>
          <a:sx n="80" d="100"/>
          <a:sy n="80" d="100"/>
        </p:scale>
        <p:origin x="-1086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7D8D8-519B-432A-934F-9D4757ADB9D6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D159D-5F04-4801-B49A-4704E0390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3140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03E4C-1531-473D-8C32-250D28F590FB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11C90-B5C4-48DD-81C2-1189F92D7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62352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05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05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60CB-E752-4679-AFDC-22BC5D5BB7AF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35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4DD5-BF29-4DE4-B099-A02557BC6957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5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2BD-5476-4F73-BFCF-DF067920F446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48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D65-7E78-4E7B-B3BF-DF26E84B585B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70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4249-E4D7-4EB8-9B08-DD62F44EDC18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20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3146-4CB8-4B0C-9ED7-BEDC79F727A9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24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A166-FA18-47AC-98B8-F9C4726BCE26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6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9CD5-FE04-45AA-8351-8CA4F2DA5335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77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A605-9D3A-40F8-9BC7-BBDDDA747C45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28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017C-4AAA-452F-A0DF-B487CFC22F6A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5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EA9D-BFB7-45CE-B241-A816608E447C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63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D3AB9-1909-4E3C-9942-93E2910749EF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E2648-79C2-483D-9BCB-5A7BDE04A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2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05754" y="88952"/>
            <a:ext cx="8974758" cy="327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大阪府障がい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</a:t>
            </a:r>
            <a:r>
              <a:rPr kumimoji="1" lang="ja-JP" altLang="en-US" b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虐待防止対策支援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事業の主な取組み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738" y="488940"/>
            <a:ext cx="8941401" cy="347772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kumimoji="1" lang="ja-JP" altLang="en-US" sz="1200" u="sng" dirty="0" smtClean="0"/>
              <a:t>権利擁護センターの役割</a:t>
            </a:r>
            <a:r>
              <a:rPr kumimoji="1" lang="ja-JP" altLang="en-US" sz="1100" dirty="0" smtClean="0"/>
              <a:t>　・通報受理（使用者）</a:t>
            </a:r>
            <a:r>
              <a:rPr lang="ja-JP" altLang="en-US" sz="1100" dirty="0" smtClean="0"/>
              <a:t>、情報</a:t>
            </a:r>
            <a:r>
              <a:rPr lang="ja-JP" altLang="en-US" sz="1100" dirty="0"/>
              <a:t>収集、　</a:t>
            </a:r>
            <a:r>
              <a:rPr lang="ja-JP" altLang="en-US" sz="1100" dirty="0" smtClean="0"/>
              <a:t>分析、</a:t>
            </a:r>
            <a:r>
              <a:rPr lang="ja-JP" altLang="en-US" sz="1100" dirty="0"/>
              <a:t>広報</a:t>
            </a:r>
            <a:r>
              <a:rPr lang="ja-JP" altLang="en-US" sz="1100" dirty="0" smtClean="0"/>
              <a:t>啓発等</a:t>
            </a:r>
            <a:endParaRPr kumimoji="1" lang="en-US" altLang="ja-JP" sz="1100" dirty="0" smtClean="0"/>
          </a:p>
          <a:p>
            <a:pPr>
              <a:lnSpc>
                <a:spcPts val="1400"/>
              </a:lnSpc>
            </a:pPr>
            <a:r>
              <a:rPr lang="ja-JP" altLang="en-US" sz="1100" dirty="0" smtClean="0"/>
              <a:t>　　　　　　　　　　　　　　　　　 　・</a:t>
            </a:r>
            <a:r>
              <a:rPr kumimoji="1" lang="ja-JP" altLang="en-US" sz="1100" dirty="0" smtClean="0"/>
              <a:t>広域的な市町村間の調整、</a:t>
            </a:r>
            <a:r>
              <a:rPr lang="ja-JP" altLang="en-US" sz="1100" dirty="0"/>
              <a:t>　</a:t>
            </a:r>
            <a:r>
              <a:rPr kumimoji="1" lang="ja-JP" altLang="en-US" sz="1100" dirty="0" smtClean="0"/>
              <a:t>助言、関係機関との連絡調整等の市町村への後方支援</a:t>
            </a:r>
            <a:endParaRPr kumimoji="1" lang="ja-JP" altLang="en-US" sz="1100" dirty="0"/>
          </a:p>
        </p:txBody>
      </p:sp>
      <p:sp>
        <p:nvSpPr>
          <p:cNvPr id="2" name="角丸四角形 1"/>
          <p:cNvSpPr/>
          <p:nvPr/>
        </p:nvSpPr>
        <p:spPr>
          <a:xfrm>
            <a:off x="29847" y="836712"/>
            <a:ext cx="8973291" cy="6678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Ｈ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24.10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月障害者虐待防止法施行。</a:t>
            </a:r>
            <a:r>
              <a:rPr kumimoji="1" lang="ja-JP" altLang="en-US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Ｈ</a:t>
            </a:r>
            <a:r>
              <a:rPr kumimoji="1" lang="en-US" altLang="ja-JP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kumimoji="1" lang="ja-JP" altLang="en-US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kumimoji="1" lang="ja-JP" altLang="en-US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ja-JP" altLang="en-US" sz="11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大阪府は、</a:t>
            </a:r>
            <a:r>
              <a:rPr kumimoji="1" lang="ja-JP" altLang="en-US" sz="11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養護者による虐待に係る通報・虐待認定件数とも全国最多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施設従事者虐待では通報件数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５年度全国で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位、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認定件数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５全国で２位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通報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・虐待対応にあたる市町村、及び</a:t>
            </a:r>
            <a:r>
              <a:rPr lang="ja-JP" altLang="en-US" sz="1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福祉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サービス事業所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の対応力の向上に向けた取組みを実施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03861" y="972846"/>
            <a:ext cx="579219" cy="301873"/>
          </a:xfrm>
          <a:prstGeom prst="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</a:rPr>
              <a:t>背景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75707"/>
              </p:ext>
            </p:extLst>
          </p:nvPr>
        </p:nvGraphicFramePr>
        <p:xfrm>
          <a:off x="63204" y="1556792"/>
          <a:ext cx="8973291" cy="5238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484"/>
                <a:gridCol w="3744416"/>
                <a:gridCol w="3528391"/>
              </a:tblGrid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目的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H27</a:t>
                      </a:r>
                      <a:r>
                        <a:rPr kumimoji="1" lang="ja-JP" altLang="en-US" sz="1400" dirty="0" smtClean="0"/>
                        <a:t>年度までの主な取組み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H28</a:t>
                      </a:r>
                      <a:r>
                        <a:rPr kumimoji="1" lang="ja-JP" altLang="en-US" sz="1400" dirty="0" smtClean="0"/>
                        <a:t>年度の主な取組み（案）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52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+mj-ea"/>
                          <a:ea typeface="+mj-ea"/>
                        </a:rPr>
                        <a:t>１．市町村の虐待</a:t>
                      </a:r>
                      <a:endParaRPr lang="en-US" altLang="ja-JP" sz="1400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+mj-ea"/>
                          <a:ea typeface="+mj-ea"/>
                        </a:rPr>
                        <a:t>　対応力の向上</a:t>
                      </a:r>
                      <a:endParaRPr kumimoji="1" lang="ja-JP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①市町村職員向け虐待対応研修</a:t>
                      </a:r>
                      <a:endParaRPr kumimoji="1" lang="en-US" altLang="ja-JP" sz="1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　　　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・新任職員向け基礎研修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　　➣市町村において継続的な支援ができるよう年度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　　　当初に新規配属職員向け研修を実施する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ja-JP" altLang="en-US" sz="1050" dirty="0" smtClean="0">
                          <a:latin typeface="+mj-ea"/>
                          <a:ea typeface="+mj-ea"/>
                        </a:rPr>
                        <a:t>　　　</a:t>
                      </a:r>
                      <a:endParaRPr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ja-JP" altLang="en-US" sz="1050" dirty="0" smtClean="0">
                          <a:latin typeface="+mj-ea"/>
                          <a:ea typeface="+mj-ea"/>
                        </a:rPr>
                        <a:t>　　　・現任職員向け専門研修</a:t>
                      </a:r>
                      <a:endParaRPr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ja-JP" altLang="en-US" sz="1050" dirty="0" smtClean="0">
                          <a:latin typeface="+mj-ea"/>
                          <a:ea typeface="+mj-ea"/>
                        </a:rPr>
                        <a:t>　　　　　➣国研修を踏まえ、より実践的な内容を学ぶ</a:t>
                      </a:r>
                      <a:endParaRPr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②市町村虐待対応ワーキング</a:t>
                      </a:r>
                      <a:endParaRPr kumimoji="1" lang="en-US" altLang="ja-JP" sz="1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H26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・虐待対応台帳（レビューシート）の作成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H27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・レビューシートの普及、市町村セミナーの開催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　　　　　➣レビュー会議開催での組織的な振り返り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　　  ・法施行後の実情を踏まえ虐待対応マニュアルを改訂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　　　　　➣レビュー会議、終結についての記載充実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  　　　　　➣施設従事者、使用者虐待に関する記載充実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③専門性強化事業</a:t>
                      </a:r>
                      <a:endParaRPr kumimoji="1" lang="en-US" altLang="ja-JP" sz="1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府・市町村の個別困難事案等への専門職派遣　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①市町村職員向け虐待対応研修の強化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　⇒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基礎研修：講義及び先行市町村の事例発表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ja-JP" altLang="en-US" sz="1050" u="none" dirty="0" smtClean="0">
                          <a:latin typeface="+mj-ea"/>
                          <a:ea typeface="+mj-ea"/>
                        </a:rPr>
                        <a:t>・成年後見に関する講義追加</a:t>
                      </a:r>
                      <a:endParaRPr kumimoji="1" lang="en-US" altLang="ja-JP" sz="1050" u="none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u="none" dirty="0" smtClean="0">
                          <a:latin typeface="+mj-ea"/>
                          <a:ea typeface="+mj-ea"/>
                        </a:rPr>
                        <a:t>　 　・マニュアル、レビューシート活用、普及</a:t>
                      </a:r>
                      <a:endParaRPr kumimoji="1" lang="en-US" altLang="ja-JP" sz="1050" u="none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u="none" dirty="0" smtClean="0">
                          <a:latin typeface="+mj-ea"/>
                          <a:ea typeface="+mj-ea"/>
                        </a:rPr>
                        <a:t>　</a:t>
                      </a:r>
                      <a:endParaRPr kumimoji="1" lang="en-US" altLang="ja-JP" sz="1050" u="none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u="none" dirty="0" smtClean="0">
                          <a:latin typeface="+mj-ea"/>
                          <a:ea typeface="+mj-ea"/>
                        </a:rPr>
                        <a:t>　</a:t>
                      </a:r>
                      <a:r>
                        <a:rPr kumimoji="1" lang="ja-JP" altLang="en-US" sz="1100" u="none" dirty="0" smtClean="0">
                          <a:latin typeface="+mj-ea"/>
                          <a:ea typeface="+mj-ea"/>
                        </a:rPr>
                        <a:t>⇒</a:t>
                      </a:r>
                      <a:r>
                        <a:rPr kumimoji="1" lang="ja-JP" altLang="en-US" sz="1050" u="none" dirty="0" smtClean="0">
                          <a:latin typeface="+mj-ea"/>
                          <a:ea typeface="+mj-ea"/>
                        </a:rPr>
                        <a:t>現任研修：複数回の事例検討研修の開催</a:t>
                      </a:r>
                      <a:endParaRPr kumimoji="1" lang="en-US" altLang="ja-JP" sz="1050" u="none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u="none" dirty="0" smtClean="0">
                          <a:latin typeface="+mj-ea"/>
                          <a:ea typeface="+mj-ea"/>
                        </a:rPr>
                        <a:t>　　・施設従事者、使用者虐待の事例研修を拡充予定</a:t>
                      </a:r>
                      <a:endParaRPr kumimoji="1" lang="en-US" altLang="ja-JP" sz="1050" u="none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latin typeface="+mj-ea"/>
                          <a:ea typeface="+mj-ea"/>
                        </a:rPr>
                        <a:t>②市町村虐待対応ワーキングの継続</a:t>
                      </a:r>
                      <a:endParaRPr kumimoji="1" lang="en-US" altLang="ja-JP" sz="1100" b="1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b="1" baseline="0" dirty="0" smtClean="0">
                          <a:latin typeface="+mj-ea"/>
                          <a:ea typeface="+mj-ea"/>
                        </a:rPr>
                        <a:t>  </a:t>
                      </a:r>
                      <a:r>
                        <a:rPr kumimoji="1" lang="ja-JP" altLang="en-US" sz="1050" b="0" baseline="0" dirty="0" smtClean="0">
                          <a:latin typeface="+mj-ea"/>
                          <a:ea typeface="+mj-ea"/>
                        </a:rPr>
                        <a:t>⇒市町村セミナーの継続</a:t>
                      </a:r>
                      <a:endParaRPr kumimoji="1" lang="en-US" altLang="ja-JP" sz="1050" b="0" baseline="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0" baseline="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ja-JP" altLang="en-US" sz="1050" b="0" u="none" baseline="0" dirty="0" smtClean="0">
                          <a:latin typeface="+mj-ea"/>
                          <a:ea typeface="+mj-ea"/>
                        </a:rPr>
                        <a:t>　（レビュー会議の実施を進める）</a:t>
                      </a:r>
                      <a:endParaRPr kumimoji="1" lang="en-US" altLang="ja-JP" sz="1050" b="1" u="none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・ワーキング参加市を中心に圏域ごとに先行取組みや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レビュー会議活用状況など意見交換を実施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10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100" b="1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latin typeface="+mj-ea"/>
                          <a:ea typeface="+mj-ea"/>
                        </a:rPr>
                        <a:t>③専門性強化事業の充実、強化</a:t>
                      </a:r>
                      <a:endParaRPr kumimoji="1" lang="en-US" altLang="ja-JP" sz="1100" b="1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⇒困難事例に加え、</a:t>
                      </a:r>
                      <a:r>
                        <a:rPr kumimoji="1" lang="ja-JP" altLang="en-US" sz="1050" u="none" dirty="0" smtClean="0">
                          <a:latin typeface="+mj-ea"/>
                          <a:ea typeface="+mj-ea"/>
                        </a:rPr>
                        <a:t>レビューにも活用</a:t>
                      </a:r>
                      <a:endParaRPr kumimoji="1" lang="en-US" altLang="ja-JP" sz="1050" u="none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050" u="none" dirty="0" smtClean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２．市町村における　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虐待の早期発見、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未然防止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②市町村虐待対応ワーキング</a:t>
                      </a:r>
                      <a:endParaRPr kumimoji="1" lang="en-US" altLang="ja-JP" sz="1100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H27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・市町村セミナーの開催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　　　　➣レビューシートを用い、市町村の対応事案から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　　　　　　虐待対応や地域の未然防止等について意見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　　　　　　　交換を行う</a:t>
                      </a:r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②市町村虐待対応ワーキングの継続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⇒市町村セミナーの開催の継続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　➣レビューシート事案を用い、虐待対応や地域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　　　　の未然防止策等について意見交換を行う</a:t>
                      </a:r>
                      <a:endParaRPr kumimoji="1" lang="en-US" altLang="ja-JP" sz="105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３．</a:t>
                      </a:r>
                      <a:r>
                        <a:rPr kumimoji="1" lang="ja-JP" altLang="en-US" sz="1400" dirty="0" err="1" smtClean="0"/>
                        <a:t>障がい</a:t>
                      </a:r>
                      <a:r>
                        <a:rPr kumimoji="1" lang="ja-JP" altLang="en-US" sz="1400" dirty="0" smtClean="0"/>
                        <a:t>福祉サー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ビス事業所の虐待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防止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④事業所職員向け虐待防止研修</a:t>
                      </a:r>
                      <a:endParaRPr kumimoji="1" lang="en-US" altLang="ja-JP" sz="1100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・管理者対象とした研修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・事業所内での虐待防止体制の整備及び伝達研修の徹底　　</a:t>
                      </a:r>
                      <a:endParaRPr kumimoji="1" lang="ja-JP" altLang="en-US" sz="105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④事業所職員向け虐待防止研修の継続実施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・研修受講していない管理者への受講の推進</a:t>
                      </a:r>
                      <a:endParaRPr kumimoji="1" lang="ja-JP" altLang="en-US" sz="1050" b="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2027627" y="2276872"/>
            <a:ext cx="6890438" cy="504056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027627" y="2852936"/>
            <a:ext cx="6890438" cy="432048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ホームベース 8"/>
          <p:cNvSpPr/>
          <p:nvPr/>
        </p:nvSpPr>
        <p:spPr>
          <a:xfrm>
            <a:off x="1835697" y="1788462"/>
            <a:ext cx="3240360" cy="216024"/>
          </a:xfrm>
          <a:prstGeom prst="homePlate">
            <a:avLst/>
          </a:prstGeom>
          <a:solidFill>
            <a:srgbClr val="ACF977"/>
          </a:solidFill>
          <a:ln w="6350">
            <a:solidFill>
              <a:srgbClr val="ACF9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マニュアル・レビューシート等ツールの作成、普及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5889534" y="1788462"/>
            <a:ext cx="3028531" cy="216024"/>
          </a:xfrm>
          <a:prstGeom prst="homePlate">
            <a:avLst/>
          </a:prstGeom>
          <a:solidFill>
            <a:srgbClr val="ACF977"/>
          </a:solidFill>
          <a:ln w="6350">
            <a:solidFill>
              <a:srgbClr val="ACF9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</a:rPr>
              <a:t>実践力の向上、研修の強化・充実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88129" y="5157192"/>
            <a:ext cx="6883725" cy="828092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015660" y="3429000"/>
            <a:ext cx="6884481" cy="1152128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981416" y="6128888"/>
            <a:ext cx="6890438" cy="540472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015660" y="4653136"/>
            <a:ext cx="6856194" cy="360040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544954" y="44624"/>
            <a:ext cx="1491542" cy="39998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資料２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0852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1738" y="88952"/>
            <a:ext cx="8974758" cy="655960"/>
          </a:xfrm>
          <a:prstGeom prst="rect">
            <a:avLst/>
          </a:prstGeom>
          <a:solidFill>
            <a:srgbClr val="ACF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大阪府障がい</a:t>
            </a:r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者虐待防止における課題別取組み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9624"/>
              </p:ext>
            </p:extLst>
          </p:nvPr>
        </p:nvGraphicFramePr>
        <p:xfrm>
          <a:off x="61738" y="908720"/>
          <a:ext cx="8974758" cy="582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054"/>
                <a:gridCol w="6336704"/>
              </a:tblGrid>
              <a:tr h="72008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平成</a:t>
                      </a:r>
                      <a:r>
                        <a:rPr kumimoji="1" lang="en-US" altLang="ja-JP" sz="1600" dirty="0" smtClean="0"/>
                        <a:t>26</a:t>
                      </a:r>
                      <a:r>
                        <a:rPr kumimoji="1" lang="ja-JP" altLang="en-US" sz="1600" dirty="0" smtClean="0"/>
                        <a:t>年度部会　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主な意見・課題、府の</a:t>
                      </a:r>
                      <a:r>
                        <a:rPr kumimoji="1" lang="ja-JP" altLang="en-US" sz="1600" dirty="0" smtClean="0"/>
                        <a:t>傾向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主な取組み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409288">
                <a:tc rowSpan="3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地域連携・関係機関連携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家族支援の強化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・市町村職員意見交換会（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月実施予定）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200" dirty="0" smtClean="0"/>
                        <a:t>　　　圏域ごとに市町村職員で関係機関との連携、地域資源活用方策など意見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　交換を行う。先行事例の共有化を図る。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400" dirty="0" smtClean="0"/>
                        <a:t>・市町村での虐待対応終結後の通常の支援へのつなぎの強化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200" dirty="0" smtClean="0"/>
                        <a:t>　　　マニュアルの拡充、台帳（レビューシート）での終結後の支援の明確化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400" dirty="0" smtClean="0"/>
                        <a:t>・市町村職員を対象に成年後見市町村長申立て研修の実施（府社協共催</a:t>
                      </a:r>
                      <a:r>
                        <a:rPr kumimoji="1" lang="ja-JP" altLang="en-US" sz="1400" dirty="0" smtClean="0"/>
                        <a:t>）</a:t>
                      </a:r>
                      <a:endParaRPr kumimoji="1" lang="en-US" altLang="ja-JP" sz="1400" dirty="0" smtClean="0"/>
                    </a:p>
                  </a:txBody>
                  <a:tcPr/>
                </a:tc>
              </a:tr>
              <a:tr h="1327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・市町村職員向け虐待防止研修への関係機関職員参加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200" dirty="0" smtClean="0"/>
                        <a:t>　　　（総合労働事務所、府社協、保健所、女相</a:t>
                      </a:r>
                      <a:r>
                        <a:rPr kumimoji="1" lang="en-US" altLang="ja-JP" sz="1200" dirty="0" smtClean="0"/>
                        <a:t>C</a:t>
                      </a:r>
                      <a:r>
                        <a:rPr kumimoji="1" lang="ja-JP" altLang="en-US" sz="1200" dirty="0" smtClean="0"/>
                        <a:t>等）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400" dirty="0" smtClean="0"/>
                        <a:t>・</a:t>
                      </a:r>
                      <a:r>
                        <a:rPr kumimoji="1" lang="en-US" altLang="ja-JP" sz="1400" dirty="0" smtClean="0"/>
                        <a:t>DV</a:t>
                      </a:r>
                      <a:r>
                        <a:rPr kumimoji="1" lang="ja-JP" altLang="en-US" sz="1400" dirty="0" smtClean="0"/>
                        <a:t>対応との連携強化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200" dirty="0" smtClean="0"/>
                        <a:t>　　　（実務者会議の実施、市町村現任職員を対象とした研修で</a:t>
                      </a:r>
                      <a:r>
                        <a:rPr kumimoji="1" lang="en-US" altLang="ja-JP" sz="1200" dirty="0" smtClean="0"/>
                        <a:t>DV</a:t>
                      </a:r>
                      <a:r>
                        <a:rPr kumimoji="1" lang="ja-JP" altLang="en-US" sz="1200" dirty="0" smtClean="0"/>
                        <a:t>対応基礎講義追加）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・法人後見制度勉強会の実施（府社協・市社協）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dirty="0" smtClean="0">
                          <a:latin typeface="+mj-ea"/>
                          <a:ea typeface="+mj-ea"/>
                        </a:rPr>
                        <a:t>・大阪府労働局との定期的な実務者会議の実施（使用者虐待）</a:t>
                      </a:r>
                      <a:endParaRPr kumimoji="1" lang="en-US" altLang="ja-JP" sz="1400" dirty="0" smtClean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12241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・支援者用パンフレットの作成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200" dirty="0" smtClean="0"/>
                        <a:t>　　　早期発見チェックリスト、通報後の具体的な対応また養護者への支援についても記載し、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smtClean="0"/>
                        <a:t>　　　通報</a:t>
                      </a:r>
                      <a:r>
                        <a:rPr kumimoji="1" lang="ja-JP" altLang="en-US" sz="1200" dirty="0" smtClean="0"/>
                        <a:t>を促進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・精神保健福祉関係機関職員研修における講義、啓発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・病院立入検査関係職員（保健所職員）研修における講義、啓発</a:t>
                      </a:r>
                      <a:endParaRPr kumimoji="1" lang="ja-JP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1147896">
                <a:tc>
                  <a:txBody>
                    <a:bodyPr/>
                    <a:lstStyle/>
                    <a:p>
                      <a:r>
                        <a:rPr kumimoji="1" lang="ja-JP" altLang="en-US" sz="1600" dirty="0" err="1" smtClean="0"/>
                        <a:t>障がい</a:t>
                      </a:r>
                      <a:r>
                        <a:rPr kumimoji="1" lang="ja-JP" altLang="en-US" sz="1600" dirty="0" smtClean="0"/>
                        <a:t>者虐待　通報・相談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窓口の周知徹底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・虐待防止リーフレット（当事者用・支援者用）、市町村等通報窓口チラシの配布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【</a:t>
                      </a:r>
                      <a:r>
                        <a:rPr kumimoji="1" lang="ja-JP" altLang="en-US" sz="1200" dirty="0" smtClean="0"/>
                        <a:t>配布先</a:t>
                      </a:r>
                      <a:r>
                        <a:rPr kumimoji="1" lang="en-US" altLang="ja-JP" sz="1200" dirty="0" smtClean="0"/>
                        <a:t>】</a:t>
                      </a:r>
                      <a:r>
                        <a:rPr kumimoji="1" lang="ja-JP" altLang="en-US" sz="1100" dirty="0" err="1" smtClean="0"/>
                        <a:t>障がい</a:t>
                      </a:r>
                      <a:r>
                        <a:rPr kumimoji="1" lang="ja-JP" altLang="en-US" sz="1100" dirty="0" smtClean="0"/>
                        <a:t>者自立相談支援センター、保健所、子ども家庭センター、支援学校、府社協、市社協、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　　　　　　　相談支援専門員研修、</a:t>
                      </a: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ja-JP" altLang="en-US" sz="1100" dirty="0" smtClean="0"/>
                        <a:t>成年後見研修、市民後見研修、民生委員会議、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　　　　　　　</a:t>
                      </a:r>
                      <a:r>
                        <a:rPr kumimoji="1" lang="ja-JP" altLang="en-US" sz="1100" dirty="0" err="1" smtClean="0"/>
                        <a:t>障がい</a:t>
                      </a:r>
                      <a:r>
                        <a:rPr kumimoji="1" lang="ja-JP" altLang="en-US" sz="1100" dirty="0" smtClean="0"/>
                        <a:t>福祉サービス事業所等（指定時研修、集団指導、虐待防止研修等）　、労働局・労働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　　　　　　　基準監督署・ハローワーク職員への各研修、総合労働事務所、情報プラザへの配架等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61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4367</TotalTime>
  <Words>203</Words>
  <Application>Microsoft Office PowerPoint</Application>
  <PresentationFormat>画面に合わせる (4:3)</PresentationFormat>
  <Paragraphs>103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272</cp:revision>
  <cp:lastPrinted>2015-12-21T05:37:26Z</cp:lastPrinted>
  <dcterms:created xsi:type="dcterms:W3CDTF">2013-11-28T06:02:41Z</dcterms:created>
  <dcterms:modified xsi:type="dcterms:W3CDTF">2015-12-21T06:07:07Z</dcterms:modified>
</cp:coreProperties>
</file>