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6" r:id="rId2"/>
    <p:sldId id="263" r:id="rId3"/>
    <p:sldId id="265" r:id="rId4"/>
    <p:sldId id="262" r:id="rId5"/>
    <p:sldId id="259" r:id="rId6"/>
    <p:sldId id="267" r:id="rId7"/>
    <p:sldId id="264"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p:scale>
          <a:sx n="87" d="100"/>
          <a:sy n="87" d="100"/>
        </p:scale>
        <p:origin x="-87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70E41C-649D-4812-ABE6-B9093729F4F3}" type="doc">
      <dgm:prSet loTypeId="urn:microsoft.com/office/officeart/2005/8/layout/arrow2" loCatId="process" qsTypeId="urn:microsoft.com/office/officeart/2005/8/quickstyle/simple1" qsCatId="simple" csTypeId="urn:microsoft.com/office/officeart/2005/8/colors/accent1_5" csCatId="accent1" phldr="1"/>
      <dgm:spPr/>
    </dgm:pt>
    <dgm:pt modelId="{FDF99B7A-5897-4FF6-B272-E44B3C6597AD}">
      <dgm:prSet phldrT="[テキスト]"/>
      <dgm:spPr/>
      <dgm:t>
        <a:bodyPr/>
        <a:lstStyle/>
        <a:p>
          <a:endParaRPr kumimoji="1" lang="ja-JP" altLang="en-US" dirty="0"/>
        </a:p>
      </dgm:t>
    </dgm:pt>
    <dgm:pt modelId="{F8CA404F-8E78-41AE-9713-E11925F6E456}" type="sibTrans" cxnId="{DC677F64-FD8D-40EA-92A6-AB666890123A}">
      <dgm:prSet/>
      <dgm:spPr/>
      <dgm:t>
        <a:bodyPr/>
        <a:lstStyle/>
        <a:p>
          <a:endParaRPr kumimoji="1" lang="ja-JP" altLang="en-US"/>
        </a:p>
      </dgm:t>
    </dgm:pt>
    <dgm:pt modelId="{990EDE27-D486-4931-9E3B-1A4640C2ACC1}" type="parTrans" cxnId="{DC677F64-FD8D-40EA-92A6-AB666890123A}">
      <dgm:prSet/>
      <dgm:spPr/>
      <dgm:t>
        <a:bodyPr/>
        <a:lstStyle/>
        <a:p>
          <a:endParaRPr kumimoji="1" lang="ja-JP" altLang="en-US"/>
        </a:p>
      </dgm:t>
    </dgm:pt>
    <dgm:pt modelId="{1D097003-D32B-45BE-8301-2CA75A9F35E6}" type="pres">
      <dgm:prSet presAssocID="{0C70E41C-649D-4812-ABE6-B9093729F4F3}" presName="arrowDiagram" presStyleCnt="0">
        <dgm:presLayoutVars>
          <dgm:chMax val="5"/>
          <dgm:dir/>
          <dgm:resizeHandles val="exact"/>
        </dgm:presLayoutVars>
      </dgm:prSet>
      <dgm:spPr/>
    </dgm:pt>
    <dgm:pt modelId="{7DB2F437-BE8A-477D-9507-988B603ADBDD}" type="pres">
      <dgm:prSet presAssocID="{0C70E41C-649D-4812-ABE6-B9093729F4F3}" presName="arrow" presStyleLbl="bgShp" presStyleIdx="0" presStyleCnt="1" custScaleX="126989" custLinFactNeighborY="448"/>
      <dgm:spPr/>
    </dgm:pt>
    <dgm:pt modelId="{6EB2A4CE-515E-4941-9210-3E6D6261C0CA}" type="pres">
      <dgm:prSet presAssocID="{0C70E41C-649D-4812-ABE6-B9093729F4F3}" presName="arrowDiagram1" presStyleCnt="0">
        <dgm:presLayoutVars>
          <dgm:bulletEnabled val="1"/>
        </dgm:presLayoutVars>
      </dgm:prSet>
      <dgm:spPr/>
    </dgm:pt>
    <dgm:pt modelId="{2BE3158D-351F-40E4-AEA6-BF7CE500AF41}" type="pres">
      <dgm:prSet presAssocID="{FDF99B7A-5897-4FF6-B272-E44B3C6597AD}" presName="bullet1" presStyleLbl="node1" presStyleIdx="0" presStyleCnt="1" custScaleX="4832" custScaleY="7248"/>
      <dgm:spPr/>
    </dgm:pt>
    <dgm:pt modelId="{2B4891D2-128C-4C52-81FD-6A76C4B6AA9B}" type="pres">
      <dgm:prSet presAssocID="{FDF99B7A-5897-4FF6-B272-E44B3C6597AD}" presName="textBox1" presStyleLbl="revTx" presStyleIdx="0" presStyleCnt="1">
        <dgm:presLayoutVars>
          <dgm:bulletEnabled val="1"/>
        </dgm:presLayoutVars>
      </dgm:prSet>
      <dgm:spPr/>
      <dgm:t>
        <a:bodyPr/>
        <a:lstStyle/>
        <a:p>
          <a:endParaRPr kumimoji="1" lang="ja-JP" altLang="en-US"/>
        </a:p>
      </dgm:t>
    </dgm:pt>
  </dgm:ptLst>
  <dgm:cxnLst>
    <dgm:cxn modelId="{87B60085-3A8D-461B-BB18-34D16BEB9400}" type="presOf" srcId="{0C70E41C-649D-4812-ABE6-B9093729F4F3}" destId="{1D097003-D32B-45BE-8301-2CA75A9F35E6}" srcOrd="0" destOrd="0" presId="urn:microsoft.com/office/officeart/2005/8/layout/arrow2"/>
    <dgm:cxn modelId="{766CF8E1-9FFF-463A-B0CB-4B3114977D68}" type="presOf" srcId="{FDF99B7A-5897-4FF6-B272-E44B3C6597AD}" destId="{2B4891D2-128C-4C52-81FD-6A76C4B6AA9B}" srcOrd="0" destOrd="0" presId="urn:microsoft.com/office/officeart/2005/8/layout/arrow2"/>
    <dgm:cxn modelId="{DC677F64-FD8D-40EA-92A6-AB666890123A}" srcId="{0C70E41C-649D-4812-ABE6-B9093729F4F3}" destId="{FDF99B7A-5897-4FF6-B272-E44B3C6597AD}" srcOrd="0" destOrd="0" parTransId="{990EDE27-D486-4931-9E3B-1A4640C2ACC1}" sibTransId="{F8CA404F-8E78-41AE-9713-E11925F6E456}"/>
    <dgm:cxn modelId="{52CDFC4B-03B9-4B32-B8A2-1BB15666093B}" type="presParOf" srcId="{1D097003-D32B-45BE-8301-2CA75A9F35E6}" destId="{7DB2F437-BE8A-477D-9507-988B603ADBDD}" srcOrd="0" destOrd="0" presId="urn:microsoft.com/office/officeart/2005/8/layout/arrow2"/>
    <dgm:cxn modelId="{9B6E84CC-575C-4A8B-8792-6447B855E364}" type="presParOf" srcId="{1D097003-D32B-45BE-8301-2CA75A9F35E6}" destId="{6EB2A4CE-515E-4941-9210-3E6D6261C0CA}" srcOrd="1" destOrd="0" presId="urn:microsoft.com/office/officeart/2005/8/layout/arrow2"/>
    <dgm:cxn modelId="{D30F456C-D333-4E74-B6DE-5CA30BD81F42}" type="presParOf" srcId="{6EB2A4CE-515E-4941-9210-3E6D6261C0CA}" destId="{2BE3158D-351F-40E4-AEA6-BF7CE500AF41}" srcOrd="0" destOrd="0" presId="urn:microsoft.com/office/officeart/2005/8/layout/arrow2"/>
    <dgm:cxn modelId="{2F70F7A6-2AC1-404D-AFC7-856CF65B44AB}" type="presParOf" srcId="{6EB2A4CE-515E-4941-9210-3E6D6261C0CA}" destId="{2B4891D2-128C-4C52-81FD-6A76C4B6AA9B}" srcOrd="1"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EF85BE25-D008-474E-8532-E90EE838BCCC}"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kumimoji="1" lang="ja-JP" altLang="en-US"/>
        </a:p>
      </dgm:t>
    </dgm:pt>
    <dgm:pt modelId="{5B5F861D-9140-4637-B066-84B067C4B137}">
      <dgm:prSet phldrT="[テキスト]" custT="1">
        <dgm:style>
          <a:lnRef idx="2">
            <a:schemeClr val="accent1"/>
          </a:lnRef>
          <a:fillRef idx="1">
            <a:schemeClr val="lt1"/>
          </a:fillRef>
          <a:effectRef idx="0">
            <a:schemeClr val="accent1"/>
          </a:effectRef>
          <a:fontRef idx="minor">
            <a:schemeClr val="dk1"/>
          </a:fontRef>
        </dgm:style>
      </dgm:prSet>
      <dgm:spPr/>
      <dgm:t>
        <a:bodyPr/>
        <a:lstStyle/>
        <a:p>
          <a:r>
            <a:rPr kumimoji="1" lang="ja-JP" altLang="en-US" sz="1000" dirty="0" smtClean="0"/>
            <a:t>府・圏域内スーパーバイズ（府域）</a:t>
          </a:r>
          <a:endParaRPr kumimoji="1" lang="en-US" altLang="ja-JP" sz="1000" dirty="0" smtClean="0"/>
        </a:p>
        <a:p>
          <a:r>
            <a:rPr kumimoji="1" lang="ja-JP" altLang="en-US" sz="1000" dirty="0" smtClean="0"/>
            <a:t>◆相談支援アドバイザー</a:t>
          </a:r>
          <a:endParaRPr kumimoji="1" lang="en-US" altLang="ja-JP" sz="1000" dirty="0" smtClean="0"/>
        </a:p>
      </dgm:t>
    </dgm:pt>
    <dgm:pt modelId="{87819EB0-B286-415E-BE82-B097C243A020}" type="parTrans" cxnId="{535596CD-6B7A-4059-B81B-A5FDD3E0A393}">
      <dgm:prSet/>
      <dgm:spPr/>
      <dgm:t>
        <a:bodyPr/>
        <a:lstStyle/>
        <a:p>
          <a:endParaRPr kumimoji="1" lang="ja-JP" altLang="en-US"/>
        </a:p>
      </dgm:t>
    </dgm:pt>
    <dgm:pt modelId="{60D91EAF-FF07-4EFC-AA03-A720E9867884}" type="sibTrans" cxnId="{535596CD-6B7A-4059-B81B-A5FDD3E0A393}">
      <dgm:prSet/>
      <dgm:spPr/>
      <dgm:t>
        <a:bodyPr/>
        <a:lstStyle/>
        <a:p>
          <a:endParaRPr kumimoji="1" lang="ja-JP" altLang="en-US"/>
        </a:p>
      </dgm:t>
    </dgm:pt>
    <dgm:pt modelId="{3CA399E6-22BF-4930-8A9C-B3CA43931261}">
      <dgm:prSet phldrT="[テキスト]" custT="1">
        <dgm:style>
          <a:lnRef idx="2">
            <a:schemeClr val="accent1"/>
          </a:lnRef>
          <a:fillRef idx="1">
            <a:schemeClr val="lt1"/>
          </a:fillRef>
          <a:effectRef idx="0">
            <a:schemeClr val="accent1"/>
          </a:effectRef>
          <a:fontRef idx="minor">
            <a:schemeClr val="dk1"/>
          </a:fontRef>
        </dgm:style>
      </dgm:prSet>
      <dgm:spPr/>
      <dgm:t>
        <a:bodyPr/>
        <a:lstStyle/>
        <a:p>
          <a:r>
            <a:rPr kumimoji="1" lang="ja-JP" altLang="en-US" sz="1000" dirty="0" smtClean="0"/>
            <a:t>相談支援専門員　（市町村域）</a:t>
          </a:r>
          <a:endParaRPr kumimoji="1" lang="en-US" altLang="ja-JP" sz="1000" dirty="0" smtClean="0"/>
        </a:p>
        <a:p>
          <a:r>
            <a:rPr kumimoji="1" lang="ja-JP" altLang="en-US" sz="1000" dirty="0" smtClean="0"/>
            <a:t>◆基幹相談支援センター　◆委託相談</a:t>
          </a:r>
          <a:endParaRPr kumimoji="1" lang="en-US" altLang="ja-JP" sz="1000" dirty="0" smtClean="0"/>
        </a:p>
        <a:p>
          <a:r>
            <a:rPr kumimoji="1" lang="ja-JP" altLang="en-US" sz="1000" dirty="0" smtClean="0"/>
            <a:t>＜現任研修、専門コース別研修修了者等＞</a:t>
          </a:r>
          <a:endParaRPr kumimoji="1" lang="ja-JP" altLang="en-US" sz="1000" dirty="0"/>
        </a:p>
      </dgm:t>
    </dgm:pt>
    <dgm:pt modelId="{4D6C5FFB-4111-46BA-9A6B-56F82D336DA5}" type="parTrans" cxnId="{2D74A574-1FB3-4416-81D7-9E575CCED68B}">
      <dgm:prSet/>
      <dgm:spPr/>
      <dgm:t>
        <a:bodyPr/>
        <a:lstStyle/>
        <a:p>
          <a:endParaRPr kumimoji="1" lang="ja-JP" altLang="en-US"/>
        </a:p>
      </dgm:t>
    </dgm:pt>
    <dgm:pt modelId="{8393C151-9640-40FD-806E-748E593D2988}" type="sibTrans" cxnId="{2D74A574-1FB3-4416-81D7-9E575CCED68B}">
      <dgm:prSet/>
      <dgm:spPr/>
      <dgm:t>
        <a:bodyPr/>
        <a:lstStyle/>
        <a:p>
          <a:endParaRPr kumimoji="1" lang="ja-JP" altLang="en-US"/>
        </a:p>
      </dgm:t>
    </dgm:pt>
    <dgm:pt modelId="{27F9D1B9-5742-4D3A-9071-46EB0B049537}">
      <dgm:prSet phldrT="[テキスト]" custT="1">
        <dgm:style>
          <a:lnRef idx="2">
            <a:schemeClr val="accent1"/>
          </a:lnRef>
          <a:fillRef idx="1">
            <a:schemeClr val="lt1"/>
          </a:fillRef>
          <a:effectRef idx="0">
            <a:schemeClr val="accent1"/>
          </a:effectRef>
          <a:fontRef idx="minor">
            <a:schemeClr val="dk1"/>
          </a:fontRef>
        </dgm:style>
      </dgm:prSet>
      <dgm:spPr/>
      <dgm:t>
        <a:bodyPr/>
        <a:lstStyle/>
        <a:p>
          <a:pPr>
            <a:lnSpc>
              <a:spcPts val="1100"/>
            </a:lnSpc>
            <a:spcAft>
              <a:spcPts val="0"/>
            </a:spcAft>
          </a:pPr>
          <a:r>
            <a:rPr kumimoji="1" lang="ja-JP" altLang="en-US" sz="1000" dirty="0" smtClean="0"/>
            <a:t>相談支援専門員　（事業所）</a:t>
          </a:r>
          <a:endParaRPr kumimoji="1" lang="en-US" altLang="ja-JP" sz="1000" dirty="0" smtClean="0"/>
        </a:p>
        <a:p>
          <a:pPr>
            <a:lnSpc>
              <a:spcPts val="1100"/>
            </a:lnSpc>
            <a:spcAft>
              <a:spcPts val="0"/>
            </a:spcAft>
          </a:pPr>
          <a:r>
            <a:rPr kumimoji="1" lang="ja-JP" altLang="en-US" sz="1000" dirty="0" smtClean="0"/>
            <a:t>◆サービス等利用計画、</a:t>
          </a:r>
          <a:r>
            <a:rPr kumimoji="1" lang="ja-JP" altLang="en-US" sz="1000" dirty="0" err="1" smtClean="0"/>
            <a:t>障がい</a:t>
          </a:r>
          <a:r>
            <a:rPr kumimoji="1" lang="ja-JP" altLang="en-US" sz="1000" dirty="0" smtClean="0"/>
            <a:t>児</a:t>
          </a:r>
          <a:endParaRPr kumimoji="1" lang="en-US" altLang="ja-JP" sz="1000" dirty="0" smtClean="0"/>
        </a:p>
        <a:p>
          <a:pPr>
            <a:lnSpc>
              <a:spcPts val="1100"/>
            </a:lnSpc>
            <a:spcAft>
              <a:spcPts val="0"/>
            </a:spcAft>
          </a:pPr>
          <a:r>
            <a:rPr kumimoji="1" lang="ja-JP" altLang="en-US" sz="1000" dirty="0" smtClean="0"/>
            <a:t>支援利用計画の作成等</a:t>
          </a:r>
          <a:endParaRPr kumimoji="1" lang="en-US" altLang="ja-JP" sz="1000" dirty="0" smtClean="0"/>
        </a:p>
        <a:p>
          <a:pPr>
            <a:lnSpc>
              <a:spcPts val="500"/>
            </a:lnSpc>
            <a:spcAft>
              <a:spcPts val="0"/>
            </a:spcAft>
          </a:pPr>
          <a:endParaRPr kumimoji="1" lang="en-US" altLang="ja-JP" sz="1000" dirty="0" smtClean="0"/>
        </a:p>
        <a:p>
          <a:pPr>
            <a:lnSpc>
              <a:spcPts val="1100"/>
            </a:lnSpc>
            <a:spcAft>
              <a:spcPts val="0"/>
            </a:spcAft>
          </a:pPr>
          <a:r>
            <a:rPr kumimoji="1" lang="en-US" altLang="ja-JP" sz="1000" dirty="0" smtClean="0"/>
            <a:t>※</a:t>
          </a:r>
          <a:r>
            <a:rPr kumimoji="1" lang="ja-JP" altLang="en-US" sz="1000" dirty="0" smtClean="0"/>
            <a:t>事業所内</a:t>
          </a:r>
          <a:r>
            <a:rPr kumimoji="1" lang="en-US" altLang="ja-JP" sz="1000" dirty="0" smtClean="0"/>
            <a:t>OJT</a:t>
          </a:r>
          <a:r>
            <a:rPr kumimoji="1" lang="ja-JP" altLang="en-US" sz="1000" dirty="0" smtClean="0"/>
            <a:t>の積み重ね</a:t>
          </a:r>
          <a:endParaRPr kumimoji="1" lang="en-US" altLang="ja-JP" sz="1000" dirty="0" smtClean="0"/>
        </a:p>
      </dgm:t>
    </dgm:pt>
    <dgm:pt modelId="{416E90A3-D7E4-4E5E-BE2C-8CDBF8D7205F}" type="parTrans" cxnId="{3225E0A2-712B-4F10-B2F9-F5C3FEB2E6E5}">
      <dgm:prSet/>
      <dgm:spPr/>
      <dgm:t>
        <a:bodyPr/>
        <a:lstStyle/>
        <a:p>
          <a:endParaRPr kumimoji="1" lang="ja-JP" altLang="en-US"/>
        </a:p>
      </dgm:t>
    </dgm:pt>
    <dgm:pt modelId="{C85AA9E9-5178-4736-AF18-B14BCADBA0F8}" type="sibTrans" cxnId="{3225E0A2-712B-4F10-B2F9-F5C3FEB2E6E5}">
      <dgm:prSet/>
      <dgm:spPr/>
      <dgm:t>
        <a:bodyPr/>
        <a:lstStyle/>
        <a:p>
          <a:endParaRPr kumimoji="1" lang="ja-JP" altLang="en-US"/>
        </a:p>
      </dgm:t>
    </dgm:pt>
    <dgm:pt modelId="{1680A926-8072-49C1-BF6D-D02BD55C6C88}">
      <dgm:prSet phldrT="[テキスト]" custT="1">
        <dgm:style>
          <a:lnRef idx="2">
            <a:schemeClr val="accent1"/>
          </a:lnRef>
          <a:fillRef idx="1">
            <a:schemeClr val="lt1"/>
          </a:fillRef>
          <a:effectRef idx="0">
            <a:schemeClr val="accent1"/>
          </a:effectRef>
          <a:fontRef idx="minor">
            <a:schemeClr val="dk1"/>
          </a:fontRef>
        </dgm:style>
      </dgm:prSet>
      <dgm:spPr/>
      <dgm:t>
        <a:bodyPr/>
        <a:lstStyle/>
        <a:p>
          <a:r>
            <a:rPr kumimoji="1" lang="ja-JP" altLang="en-US" sz="1000" dirty="0" smtClean="0"/>
            <a:t>相談支援専門員　</a:t>
          </a:r>
          <a:endParaRPr kumimoji="1" lang="en-US" altLang="ja-JP" sz="1000" dirty="0" smtClean="0"/>
        </a:p>
        <a:p>
          <a:r>
            <a:rPr kumimoji="1" lang="ja-JP" altLang="en-US" sz="1000" dirty="0" smtClean="0"/>
            <a:t>◆新規配置</a:t>
          </a:r>
          <a:endParaRPr kumimoji="1" lang="en-US" altLang="ja-JP" sz="1000" dirty="0" smtClean="0"/>
        </a:p>
        <a:p>
          <a:r>
            <a:rPr kumimoji="1" lang="ja-JP" altLang="en-US" sz="1000" dirty="0" smtClean="0"/>
            <a:t>＜初任者研修修了すぐ＞</a:t>
          </a:r>
          <a:endParaRPr kumimoji="1" lang="ja-JP" altLang="en-US" sz="1000" dirty="0"/>
        </a:p>
      </dgm:t>
    </dgm:pt>
    <dgm:pt modelId="{A8EBEE6E-6961-47C6-9E1E-8B7A98C65B52}" type="parTrans" cxnId="{BF19F474-B66D-4D36-8C5D-D292B4D2ECAE}">
      <dgm:prSet/>
      <dgm:spPr/>
      <dgm:t>
        <a:bodyPr/>
        <a:lstStyle/>
        <a:p>
          <a:endParaRPr kumimoji="1" lang="ja-JP" altLang="en-US"/>
        </a:p>
      </dgm:t>
    </dgm:pt>
    <dgm:pt modelId="{E77FF410-801A-4916-85D1-26A2FEDCA100}" type="sibTrans" cxnId="{BF19F474-B66D-4D36-8C5D-D292B4D2ECAE}">
      <dgm:prSet/>
      <dgm:spPr/>
      <dgm:t>
        <a:bodyPr/>
        <a:lstStyle/>
        <a:p>
          <a:endParaRPr kumimoji="1" lang="ja-JP" altLang="en-US"/>
        </a:p>
      </dgm:t>
    </dgm:pt>
    <dgm:pt modelId="{4EAEE893-F69D-444E-A6D4-9A82EDD86920}">
      <dgm:prSet phldrT="[テキスト]" custT="1">
        <dgm:style>
          <a:lnRef idx="2">
            <a:schemeClr val="accent1"/>
          </a:lnRef>
          <a:fillRef idx="1">
            <a:schemeClr val="lt1"/>
          </a:fillRef>
          <a:effectRef idx="0">
            <a:schemeClr val="accent1"/>
          </a:effectRef>
          <a:fontRef idx="minor">
            <a:schemeClr val="dk1"/>
          </a:fontRef>
        </dgm:style>
      </dgm:prSet>
      <dgm:spPr/>
      <dgm:t>
        <a:bodyPr/>
        <a:lstStyle/>
        <a:p>
          <a:r>
            <a:rPr kumimoji="1" lang="ja-JP" altLang="en-US" sz="1000" dirty="0" smtClean="0"/>
            <a:t>指定特定（障がい児）</a:t>
          </a:r>
          <a:endParaRPr kumimoji="1" lang="en-US" altLang="ja-JP" sz="1000" dirty="0" smtClean="0"/>
        </a:p>
        <a:p>
          <a:r>
            <a:rPr kumimoji="1" lang="ja-JP" altLang="en-US" sz="1000" dirty="0" smtClean="0"/>
            <a:t>相談支援事業所</a:t>
          </a:r>
          <a:endParaRPr kumimoji="1" lang="en-US" altLang="ja-JP" sz="1000" dirty="0" smtClean="0"/>
        </a:p>
        <a:p>
          <a:r>
            <a:rPr kumimoji="1" lang="ja-JP" altLang="en-US" sz="1000" dirty="0" smtClean="0"/>
            <a:t>管理者</a:t>
          </a:r>
          <a:endParaRPr kumimoji="1" lang="ja-JP" altLang="en-US" sz="1000" dirty="0"/>
        </a:p>
      </dgm:t>
    </dgm:pt>
    <dgm:pt modelId="{5497C731-504F-409D-910E-FF1BF131BD19}" type="parTrans" cxnId="{4DE855D0-E137-4D14-8F0D-7EF4158FE91B}">
      <dgm:prSet/>
      <dgm:spPr/>
      <dgm:t>
        <a:bodyPr/>
        <a:lstStyle/>
        <a:p>
          <a:endParaRPr kumimoji="1" lang="ja-JP" altLang="en-US"/>
        </a:p>
      </dgm:t>
    </dgm:pt>
    <dgm:pt modelId="{C9554FC5-40C0-4CEF-8631-83C3F0354B3A}" type="sibTrans" cxnId="{4DE855D0-E137-4D14-8F0D-7EF4158FE91B}">
      <dgm:prSet/>
      <dgm:spPr/>
      <dgm:t>
        <a:bodyPr/>
        <a:lstStyle/>
        <a:p>
          <a:endParaRPr kumimoji="1" lang="ja-JP" altLang="en-US"/>
        </a:p>
      </dgm:t>
    </dgm:pt>
    <dgm:pt modelId="{63133B81-A179-4DA3-9300-D612907281CA}" type="pres">
      <dgm:prSet presAssocID="{EF85BE25-D008-474E-8532-E90EE838BCCC}" presName="compositeShape" presStyleCnt="0">
        <dgm:presLayoutVars>
          <dgm:dir/>
          <dgm:resizeHandles/>
        </dgm:presLayoutVars>
      </dgm:prSet>
      <dgm:spPr/>
      <dgm:t>
        <a:bodyPr/>
        <a:lstStyle/>
        <a:p>
          <a:endParaRPr kumimoji="1" lang="ja-JP" altLang="en-US"/>
        </a:p>
      </dgm:t>
    </dgm:pt>
    <dgm:pt modelId="{EFA17010-E69E-4CDC-8969-D499CBAEEBA0}" type="pres">
      <dgm:prSet presAssocID="{EF85BE25-D008-474E-8532-E90EE838BCCC}" presName="pyramid" presStyleLbl="node1" presStyleIdx="0" presStyleCnt="1" custScaleY="88235" custLinFactNeighborX="-24009" custLinFactNeighborY="1147">
        <dgm:style>
          <a:lnRef idx="1">
            <a:schemeClr val="accent3"/>
          </a:lnRef>
          <a:fillRef idx="2">
            <a:schemeClr val="accent3"/>
          </a:fillRef>
          <a:effectRef idx="1">
            <a:schemeClr val="accent3"/>
          </a:effectRef>
          <a:fontRef idx="minor">
            <a:schemeClr val="dk1"/>
          </a:fontRef>
        </dgm:style>
      </dgm:prSet>
      <dgm:spPr/>
      <dgm:t>
        <a:bodyPr/>
        <a:lstStyle/>
        <a:p>
          <a:endParaRPr kumimoji="1" lang="ja-JP" altLang="en-US"/>
        </a:p>
      </dgm:t>
    </dgm:pt>
    <dgm:pt modelId="{21DC9C14-C222-412C-BD88-A0F7908E8012}" type="pres">
      <dgm:prSet presAssocID="{EF85BE25-D008-474E-8532-E90EE838BCCC}" presName="theList" presStyleCnt="0"/>
      <dgm:spPr/>
    </dgm:pt>
    <dgm:pt modelId="{056ACA2B-F7AC-4463-A374-98234AB6E43F}" type="pres">
      <dgm:prSet presAssocID="{5B5F861D-9140-4637-B066-84B067C4B137}" presName="aNode" presStyleLbl="fgAcc1" presStyleIdx="0" presStyleCnt="5" custScaleX="87094" custScaleY="363261" custLinFactY="69046" custLinFactNeighborX="-57978" custLinFactNeighborY="100000">
        <dgm:presLayoutVars>
          <dgm:bulletEnabled val="1"/>
        </dgm:presLayoutVars>
      </dgm:prSet>
      <dgm:spPr/>
      <dgm:t>
        <a:bodyPr/>
        <a:lstStyle/>
        <a:p>
          <a:endParaRPr kumimoji="1" lang="ja-JP" altLang="en-US"/>
        </a:p>
      </dgm:t>
    </dgm:pt>
    <dgm:pt modelId="{B3930AE1-9306-47DF-9E9E-6E9A912F3FF1}" type="pres">
      <dgm:prSet presAssocID="{5B5F861D-9140-4637-B066-84B067C4B137}" presName="aSpace" presStyleCnt="0"/>
      <dgm:spPr/>
    </dgm:pt>
    <dgm:pt modelId="{70032CD6-FE17-4EE9-A697-483C418760F0}" type="pres">
      <dgm:prSet presAssocID="{3CA399E6-22BF-4930-8A9C-B3CA43931261}" presName="aNode" presStyleLbl="fgAcc1" presStyleIdx="1" presStyleCnt="5" custScaleX="87094" custScaleY="363261" custLinFactY="200000" custLinFactNeighborX="-56954" custLinFactNeighborY="200669">
        <dgm:presLayoutVars>
          <dgm:bulletEnabled val="1"/>
        </dgm:presLayoutVars>
      </dgm:prSet>
      <dgm:spPr/>
      <dgm:t>
        <a:bodyPr/>
        <a:lstStyle/>
        <a:p>
          <a:endParaRPr kumimoji="1" lang="ja-JP" altLang="en-US"/>
        </a:p>
      </dgm:t>
    </dgm:pt>
    <dgm:pt modelId="{AAD79120-8761-45F5-B858-B9996295D4DA}" type="pres">
      <dgm:prSet presAssocID="{3CA399E6-22BF-4930-8A9C-B3CA43931261}" presName="aSpace" presStyleCnt="0"/>
      <dgm:spPr/>
    </dgm:pt>
    <dgm:pt modelId="{74A61FE6-47C8-48F5-897A-D09583A8819D}" type="pres">
      <dgm:prSet presAssocID="{27F9D1B9-5742-4D3A-9071-46EB0B049537}" presName="aNode" presStyleLbl="fgAcc1" presStyleIdx="2" presStyleCnt="5" custScaleX="87094" custScaleY="371536" custLinFactY="307456" custLinFactNeighborX="-57743" custLinFactNeighborY="400000">
        <dgm:presLayoutVars>
          <dgm:bulletEnabled val="1"/>
        </dgm:presLayoutVars>
      </dgm:prSet>
      <dgm:spPr/>
      <dgm:t>
        <a:bodyPr/>
        <a:lstStyle/>
        <a:p>
          <a:endParaRPr kumimoji="1" lang="ja-JP" altLang="en-US"/>
        </a:p>
      </dgm:t>
    </dgm:pt>
    <dgm:pt modelId="{AC7BDBE7-25D1-4A12-B3AD-F7FBA58750D1}" type="pres">
      <dgm:prSet presAssocID="{27F9D1B9-5742-4D3A-9071-46EB0B049537}" presName="aSpace" presStyleCnt="0"/>
      <dgm:spPr/>
    </dgm:pt>
    <dgm:pt modelId="{7A93179C-5CF6-4499-A883-510EB4B4C7DD}" type="pres">
      <dgm:prSet presAssocID="{1680A926-8072-49C1-BF6D-D02BD55C6C88}" presName="aNode" presStyleLbl="fgAcc1" presStyleIdx="3" presStyleCnt="5" custScaleX="87094" custScaleY="363261" custLinFactY="435412" custLinFactNeighborX="-57440" custLinFactNeighborY="500000">
        <dgm:presLayoutVars>
          <dgm:bulletEnabled val="1"/>
        </dgm:presLayoutVars>
      </dgm:prSet>
      <dgm:spPr/>
      <dgm:t>
        <a:bodyPr/>
        <a:lstStyle/>
        <a:p>
          <a:endParaRPr kumimoji="1" lang="ja-JP" altLang="en-US"/>
        </a:p>
      </dgm:t>
    </dgm:pt>
    <dgm:pt modelId="{C997DA34-3FE4-4587-A20D-5B66DAB22AAC}" type="pres">
      <dgm:prSet presAssocID="{1680A926-8072-49C1-BF6D-D02BD55C6C88}" presName="aSpace" presStyleCnt="0"/>
      <dgm:spPr/>
    </dgm:pt>
    <dgm:pt modelId="{B48735EB-73FA-425D-8E34-A13FFE9F43B4}" type="pres">
      <dgm:prSet presAssocID="{4EAEE893-F69D-444E-A6D4-9A82EDD86920}" presName="aNode" presStyleLbl="fgAcc1" presStyleIdx="4" presStyleCnt="5" custScaleX="48654" custScaleY="482038" custLinFactX="-27101" custLinFactY="-700365" custLinFactNeighborX="-100000" custLinFactNeighborY="-800000">
        <dgm:presLayoutVars>
          <dgm:bulletEnabled val="1"/>
        </dgm:presLayoutVars>
      </dgm:prSet>
      <dgm:spPr/>
      <dgm:t>
        <a:bodyPr/>
        <a:lstStyle/>
        <a:p>
          <a:endParaRPr kumimoji="1" lang="ja-JP" altLang="en-US"/>
        </a:p>
      </dgm:t>
    </dgm:pt>
    <dgm:pt modelId="{A7A0CCCC-4522-49FF-ADDD-BB1D9727927C}" type="pres">
      <dgm:prSet presAssocID="{4EAEE893-F69D-444E-A6D4-9A82EDD86920}" presName="aSpace" presStyleCnt="0"/>
      <dgm:spPr/>
    </dgm:pt>
  </dgm:ptLst>
  <dgm:cxnLst>
    <dgm:cxn modelId="{15DE6E66-FE8C-41AC-B3F8-7757EF513D57}" type="presOf" srcId="{5B5F861D-9140-4637-B066-84B067C4B137}" destId="{056ACA2B-F7AC-4463-A374-98234AB6E43F}" srcOrd="0" destOrd="0" presId="urn:microsoft.com/office/officeart/2005/8/layout/pyramid2"/>
    <dgm:cxn modelId="{BF19F474-B66D-4D36-8C5D-D292B4D2ECAE}" srcId="{EF85BE25-D008-474E-8532-E90EE838BCCC}" destId="{1680A926-8072-49C1-BF6D-D02BD55C6C88}" srcOrd="3" destOrd="0" parTransId="{A8EBEE6E-6961-47C6-9E1E-8B7A98C65B52}" sibTransId="{E77FF410-801A-4916-85D1-26A2FEDCA100}"/>
    <dgm:cxn modelId="{5145E3BB-A610-43AC-8278-B6E3890ADD1D}" type="presOf" srcId="{1680A926-8072-49C1-BF6D-D02BD55C6C88}" destId="{7A93179C-5CF6-4499-A883-510EB4B4C7DD}" srcOrd="0" destOrd="0" presId="urn:microsoft.com/office/officeart/2005/8/layout/pyramid2"/>
    <dgm:cxn modelId="{4DE855D0-E137-4D14-8F0D-7EF4158FE91B}" srcId="{EF85BE25-D008-474E-8532-E90EE838BCCC}" destId="{4EAEE893-F69D-444E-A6D4-9A82EDD86920}" srcOrd="4" destOrd="0" parTransId="{5497C731-504F-409D-910E-FF1BF131BD19}" sibTransId="{C9554FC5-40C0-4CEF-8631-83C3F0354B3A}"/>
    <dgm:cxn modelId="{88D6D845-F048-4C9A-A11A-DDA2C7D63A96}" type="presOf" srcId="{EF85BE25-D008-474E-8532-E90EE838BCCC}" destId="{63133B81-A179-4DA3-9300-D612907281CA}" srcOrd="0" destOrd="0" presId="urn:microsoft.com/office/officeart/2005/8/layout/pyramid2"/>
    <dgm:cxn modelId="{535596CD-6B7A-4059-B81B-A5FDD3E0A393}" srcId="{EF85BE25-D008-474E-8532-E90EE838BCCC}" destId="{5B5F861D-9140-4637-B066-84B067C4B137}" srcOrd="0" destOrd="0" parTransId="{87819EB0-B286-415E-BE82-B097C243A020}" sibTransId="{60D91EAF-FF07-4EFC-AA03-A720E9867884}"/>
    <dgm:cxn modelId="{C0B80966-5CBC-4C21-A067-DE9EA93BC9DE}" type="presOf" srcId="{4EAEE893-F69D-444E-A6D4-9A82EDD86920}" destId="{B48735EB-73FA-425D-8E34-A13FFE9F43B4}" srcOrd="0" destOrd="0" presId="urn:microsoft.com/office/officeart/2005/8/layout/pyramid2"/>
    <dgm:cxn modelId="{2D74A574-1FB3-4416-81D7-9E575CCED68B}" srcId="{EF85BE25-D008-474E-8532-E90EE838BCCC}" destId="{3CA399E6-22BF-4930-8A9C-B3CA43931261}" srcOrd="1" destOrd="0" parTransId="{4D6C5FFB-4111-46BA-9A6B-56F82D336DA5}" sibTransId="{8393C151-9640-40FD-806E-748E593D2988}"/>
    <dgm:cxn modelId="{3225E0A2-712B-4F10-B2F9-F5C3FEB2E6E5}" srcId="{EF85BE25-D008-474E-8532-E90EE838BCCC}" destId="{27F9D1B9-5742-4D3A-9071-46EB0B049537}" srcOrd="2" destOrd="0" parTransId="{416E90A3-D7E4-4E5E-BE2C-8CDBF8D7205F}" sibTransId="{C85AA9E9-5178-4736-AF18-B14BCADBA0F8}"/>
    <dgm:cxn modelId="{09662B49-2C71-48AD-B5DB-94B2EACC0D08}" type="presOf" srcId="{27F9D1B9-5742-4D3A-9071-46EB0B049537}" destId="{74A61FE6-47C8-48F5-897A-D09583A8819D}" srcOrd="0" destOrd="0" presId="urn:microsoft.com/office/officeart/2005/8/layout/pyramid2"/>
    <dgm:cxn modelId="{D3FE24E3-11D7-40BE-9B5A-A7199B334430}" type="presOf" srcId="{3CA399E6-22BF-4930-8A9C-B3CA43931261}" destId="{70032CD6-FE17-4EE9-A697-483C418760F0}" srcOrd="0" destOrd="0" presId="urn:microsoft.com/office/officeart/2005/8/layout/pyramid2"/>
    <dgm:cxn modelId="{00978B26-93FB-44F3-B491-6B639CA742A3}" type="presParOf" srcId="{63133B81-A179-4DA3-9300-D612907281CA}" destId="{EFA17010-E69E-4CDC-8969-D499CBAEEBA0}" srcOrd="0" destOrd="0" presId="urn:microsoft.com/office/officeart/2005/8/layout/pyramid2"/>
    <dgm:cxn modelId="{221EFDA0-ACA3-43AB-980F-E800CE1EF742}" type="presParOf" srcId="{63133B81-A179-4DA3-9300-D612907281CA}" destId="{21DC9C14-C222-412C-BD88-A0F7908E8012}" srcOrd="1" destOrd="0" presId="urn:microsoft.com/office/officeart/2005/8/layout/pyramid2"/>
    <dgm:cxn modelId="{A3B368EE-C455-49FA-B637-9D9FDBF70E07}" type="presParOf" srcId="{21DC9C14-C222-412C-BD88-A0F7908E8012}" destId="{056ACA2B-F7AC-4463-A374-98234AB6E43F}" srcOrd="0" destOrd="0" presId="urn:microsoft.com/office/officeart/2005/8/layout/pyramid2"/>
    <dgm:cxn modelId="{55D67AA8-8E97-4B2C-95FE-FA8FF4575E66}" type="presParOf" srcId="{21DC9C14-C222-412C-BD88-A0F7908E8012}" destId="{B3930AE1-9306-47DF-9E9E-6E9A912F3FF1}" srcOrd="1" destOrd="0" presId="urn:microsoft.com/office/officeart/2005/8/layout/pyramid2"/>
    <dgm:cxn modelId="{264D3A5B-97F3-426E-9226-B3206494F424}" type="presParOf" srcId="{21DC9C14-C222-412C-BD88-A0F7908E8012}" destId="{70032CD6-FE17-4EE9-A697-483C418760F0}" srcOrd="2" destOrd="0" presId="urn:microsoft.com/office/officeart/2005/8/layout/pyramid2"/>
    <dgm:cxn modelId="{77BF3C2D-CEC1-4164-8999-7FDD5BC9F604}" type="presParOf" srcId="{21DC9C14-C222-412C-BD88-A0F7908E8012}" destId="{AAD79120-8761-45F5-B858-B9996295D4DA}" srcOrd="3" destOrd="0" presId="urn:microsoft.com/office/officeart/2005/8/layout/pyramid2"/>
    <dgm:cxn modelId="{958FD1DC-F90D-4341-8D49-C187F8B19A0F}" type="presParOf" srcId="{21DC9C14-C222-412C-BD88-A0F7908E8012}" destId="{74A61FE6-47C8-48F5-897A-D09583A8819D}" srcOrd="4" destOrd="0" presId="urn:microsoft.com/office/officeart/2005/8/layout/pyramid2"/>
    <dgm:cxn modelId="{C9514010-6E3B-436F-B848-9A21E181EDEB}" type="presParOf" srcId="{21DC9C14-C222-412C-BD88-A0F7908E8012}" destId="{AC7BDBE7-25D1-4A12-B3AD-F7FBA58750D1}" srcOrd="5" destOrd="0" presId="urn:microsoft.com/office/officeart/2005/8/layout/pyramid2"/>
    <dgm:cxn modelId="{E8B87234-A90C-4DF5-A45C-F67FDE000341}" type="presParOf" srcId="{21DC9C14-C222-412C-BD88-A0F7908E8012}" destId="{7A93179C-5CF6-4499-A883-510EB4B4C7DD}" srcOrd="6" destOrd="0" presId="urn:microsoft.com/office/officeart/2005/8/layout/pyramid2"/>
    <dgm:cxn modelId="{0EB45819-3CF7-4822-A7F6-B8520BF02D93}" type="presParOf" srcId="{21DC9C14-C222-412C-BD88-A0F7908E8012}" destId="{C997DA34-3FE4-4587-A20D-5B66DAB22AAC}" srcOrd="7" destOrd="0" presId="urn:microsoft.com/office/officeart/2005/8/layout/pyramid2"/>
    <dgm:cxn modelId="{F26885D4-1B42-422A-9D03-C59C0754E185}" type="presParOf" srcId="{21DC9C14-C222-412C-BD88-A0F7908E8012}" destId="{B48735EB-73FA-425D-8E34-A13FFE9F43B4}" srcOrd="8" destOrd="0" presId="urn:microsoft.com/office/officeart/2005/8/layout/pyramid2"/>
    <dgm:cxn modelId="{284AC4EA-ADF1-49DD-B15F-62256E160C2D}" type="presParOf" srcId="{21DC9C14-C222-412C-BD88-A0F7908E8012}" destId="{A7A0CCCC-4522-49FF-ADDD-BB1D9727927C}" srcOrd="9"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B2F437-BE8A-477D-9507-988B603ADBDD}">
      <dsp:nvSpPr>
        <dsp:cNvPr id="0" name=""/>
        <dsp:cNvSpPr/>
      </dsp:nvSpPr>
      <dsp:spPr>
        <a:xfrm>
          <a:off x="-44067" y="0"/>
          <a:ext cx="8523414" cy="4194957"/>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E3158D-351F-40E4-AEA6-BF7CE500AF41}">
      <dsp:nvSpPr>
        <dsp:cNvPr id="0" name=""/>
        <dsp:cNvSpPr/>
      </dsp:nvSpPr>
      <dsp:spPr>
        <a:xfrm>
          <a:off x="6219219" y="1081078"/>
          <a:ext cx="23999" cy="35999"/>
        </a:xfrm>
        <a:prstGeom prst="ellipse">
          <a:avLst/>
        </a:prstGeom>
        <a:solidFill>
          <a:schemeClr val="accent1">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4891D2-128C-4C52-81FD-6A76C4B6AA9B}">
      <dsp:nvSpPr>
        <dsp:cNvPr id="0" name=""/>
        <dsp:cNvSpPr/>
      </dsp:nvSpPr>
      <dsp:spPr>
        <a:xfrm>
          <a:off x="3546446" y="1099078"/>
          <a:ext cx="2684772" cy="3095878"/>
        </a:xfrm>
        <a:prstGeom prst="round2Diag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63182" bIns="0" numCol="1" spcCol="1270" anchor="t" anchorCtr="0">
          <a:noAutofit/>
        </a:bodyPr>
        <a:lstStyle/>
        <a:p>
          <a:pPr lvl="0" algn="r" defTabSz="2889250">
            <a:lnSpc>
              <a:spcPct val="90000"/>
            </a:lnSpc>
            <a:spcBef>
              <a:spcPct val="0"/>
            </a:spcBef>
            <a:spcAft>
              <a:spcPct val="35000"/>
            </a:spcAft>
          </a:pPr>
          <a:endParaRPr kumimoji="1" lang="ja-JP" altLang="en-US" sz="6500" kern="1200" dirty="0"/>
        </a:p>
      </dsp:txBody>
      <dsp:txXfrm>
        <a:off x="3677506" y="1230138"/>
        <a:ext cx="2422652" cy="28337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A17010-E69E-4CDC-8969-D499CBAEEBA0}">
      <dsp:nvSpPr>
        <dsp:cNvPr id="0" name=""/>
        <dsp:cNvSpPr/>
      </dsp:nvSpPr>
      <dsp:spPr>
        <a:xfrm>
          <a:off x="0" y="344202"/>
          <a:ext cx="4896544" cy="4320465"/>
        </a:xfrm>
        <a:prstGeom prst="triangle">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sp>
    <dsp:sp modelId="{056ACA2B-F7AC-4463-A374-98234AB6E43F}">
      <dsp:nvSpPr>
        <dsp:cNvPr id="0" name=""/>
        <dsp:cNvSpPr/>
      </dsp:nvSpPr>
      <dsp:spPr>
        <a:xfrm>
          <a:off x="1983968" y="650685"/>
          <a:ext cx="2771987" cy="708710"/>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kumimoji="1" lang="ja-JP" altLang="en-US" sz="1000" kern="1200" dirty="0" smtClean="0"/>
            <a:t>府・圏域内スーパーバイズ（府域）</a:t>
          </a:r>
          <a:endParaRPr kumimoji="1" lang="en-US" altLang="ja-JP" sz="1000" kern="1200" dirty="0" smtClean="0"/>
        </a:p>
        <a:p>
          <a:pPr lvl="0" algn="ctr" defTabSz="444500">
            <a:lnSpc>
              <a:spcPct val="90000"/>
            </a:lnSpc>
            <a:spcBef>
              <a:spcPct val="0"/>
            </a:spcBef>
            <a:spcAft>
              <a:spcPct val="35000"/>
            </a:spcAft>
          </a:pPr>
          <a:r>
            <a:rPr kumimoji="1" lang="ja-JP" altLang="en-US" sz="1000" kern="1200" dirty="0" smtClean="0"/>
            <a:t>◆相談支援アドバイザー</a:t>
          </a:r>
          <a:endParaRPr kumimoji="1" lang="en-US" altLang="ja-JP" sz="1000" kern="1200" dirty="0" smtClean="0"/>
        </a:p>
      </dsp:txBody>
      <dsp:txXfrm>
        <a:off x="2018564" y="685281"/>
        <a:ext cx="2702795" cy="639518"/>
      </dsp:txXfrm>
    </dsp:sp>
    <dsp:sp modelId="{70032CD6-FE17-4EE9-A697-483C418760F0}">
      <dsp:nvSpPr>
        <dsp:cNvPr id="0" name=""/>
        <dsp:cNvSpPr/>
      </dsp:nvSpPr>
      <dsp:spPr>
        <a:xfrm>
          <a:off x="2016560" y="1663819"/>
          <a:ext cx="2771987" cy="708710"/>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kumimoji="1" lang="ja-JP" altLang="en-US" sz="1000" kern="1200" dirty="0" smtClean="0"/>
            <a:t>相談支援専門員　（市町村域）</a:t>
          </a:r>
          <a:endParaRPr kumimoji="1" lang="en-US" altLang="ja-JP" sz="1000" kern="1200" dirty="0" smtClean="0"/>
        </a:p>
        <a:p>
          <a:pPr lvl="0" algn="ctr" defTabSz="444500">
            <a:lnSpc>
              <a:spcPct val="90000"/>
            </a:lnSpc>
            <a:spcBef>
              <a:spcPct val="0"/>
            </a:spcBef>
            <a:spcAft>
              <a:spcPct val="35000"/>
            </a:spcAft>
          </a:pPr>
          <a:r>
            <a:rPr kumimoji="1" lang="ja-JP" altLang="en-US" sz="1000" kern="1200" dirty="0" smtClean="0"/>
            <a:t>◆基幹相談支援センター　◆委託相談</a:t>
          </a:r>
          <a:endParaRPr kumimoji="1" lang="en-US" altLang="ja-JP" sz="1000" kern="1200" dirty="0" smtClean="0"/>
        </a:p>
        <a:p>
          <a:pPr lvl="0" algn="ctr" defTabSz="444500">
            <a:lnSpc>
              <a:spcPct val="90000"/>
            </a:lnSpc>
            <a:spcBef>
              <a:spcPct val="0"/>
            </a:spcBef>
            <a:spcAft>
              <a:spcPct val="35000"/>
            </a:spcAft>
          </a:pPr>
          <a:r>
            <a:rPr kumimoji="1" lang="ja-JP" altLang="en-US" sz="1000" kern="1200" dirty="0" smtClean="0"/>
            <a:t>＜現任研修、専門コース別研修修了者等＞</a:t>
          </a:r>
          <a:endParaRPr kumimoji="1" lang="ja-JP" altLang="en-US" sz="1000" kern="1200" dirty="0"/>
        </a:p>
      </dsp:txBody>
      <dsp:txXfrm>
        <a:off x="2051156" y="1698415"/>
        <a:ext cx="2702795" cy="639518"/>
      </dsp:txXfrm>
    </dsp:sp>
    <dsp:sp modelId="{74A61FE6-47C8-48F5-897A-D09583A8819D}">
      <dsp:nvSpPr>
        <dsp:cNvPr id="0" name=""/>
        <dsp:cNvSpPr/>
      </dsp:nvSpPr>
      <dsp:spPr>
        <a:xfrm>
          <a:off x="1991448" y="2655171"/>
          <a:ext cx="2771987" cy="724854"/>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8100" tIns="38100" rIns="38100" bIns="38100" numCol="1" spcCol="1270" anchor="ctr" anchorCtr="0">
          <a:noAutofit/>
        </a:bodyPr>
        <a:lstStyle/>
        <a:p>
          <a:pPr lvl="0" algn="ctr" defTabSz="444500">
            <a:lnSpc>
              <a:spcPts val="1100"/>
            </a:lnSpc>
            <a:spcBef>
              <a:spcPct val="0"/>
            </a:spcBef>
            <a:spcAft>
              <a:spcPts val="0"/>
            </a:spcAft>
          </a:pPr>
          <a:r>
            <a:rPr kumimoji="1" lang="ja-JP" altLang="en-US" sz="1000" kern="1200" dirty="0" smtClean="0"/>
            <a:t>相談支援専門員　（事業所）</a:t>
          </a:r>
          <a:endParaRPr kumimoji="1" lang="en-US" altLang="ja-JP" sz="1000" kern="1200" dirty="0" smtClean="0"/>
        </a:p>
        <a:p>
          <a:pPr lvl="0" algn="ctr" defTabSz="444500">
            <a:lnSpc>
              <a:spcPts val="1100"/>
            </a:lnSpc>
            <a:spcBef>
              <a:spcPct val="0"/>
            </a:spcBef>
            <a:spcAft>
              <a:spcPts val="0"/>
            </a:spcAft>
          </a:pPr>
          <a:r>
            <a:rPr kumimoji="1" lang="ja-JP" altLang="en-US" sz="1000" kern="1200" dirty="0" smtClean="0"/>
            <a:t>◆サービス等利用計画、</a:t>
          </a:r>
          <a:r>
            <a:rPr kumimoji="1" lang="ja-JP" altLang="en-US" sz="1000" kern="1200" dirty="0" err="1" smtClean="0"/>
            <a:t>障がい</a:t>
          </a:r>
          <a:r>
            <a:rPr kumimoji="1" lang="ja-JP" altLang="en-US" sz="1000" kern="1200" dirty="0" smtClean="0"/>
            <a:t>児</a:t>
          </a:r>
          <a:endParaRPr kumimoji="1" lang="en-US" altLang="ja-JP" sz="1000" kern="1200" dirty="0" smtClean="0"/>
        </a:p>
        <a:p>
          <a:pPr lvl="0" algn="ctr" defTabSz="444500">
            <a:lnSpc>
              <a:spcPts val="1100"/>
            </a:lnSpc>
            <a:spcBef>
              <a:spcPct val="0"/>
            </a:spcBef>
            <a:spcAft>
              <a:spcPts val="0"/>
            </a:spcAft>
          </a:pPr>
          <a:r>
            <a:rPr kumimoji="1" lang="ja-JP" altLang="en-US" sz="1000" kern="1200" dirty="0" smtClean="0"/>
            <a:t>支援利用計画の作成等</a:t>
          </a:r>
          <a:endParaRPr kumimoji="1" lang="en-US" altLang="ja-JP" sz="1000" kern="1200" dirty="0" smtClean="0"/>
        </a:p>
        <a:p>
          <a:pPr lvl="0" algn="ctr" defTabSz="444500">
            <a:lnSpc>
              <a:spcPts val="500"/>
            </a:lnSpc>
            <a:spcBef>
              <a:spcPct val="0"/>
            </a:spcBef>
            <a:spcAft>
              <a:spcPts val="0"/>
            </a:spcAft>
          </a:pPr>
          <a:endParaRPr kumimoji="1" lang="en-US" altLang="ja-JP" sz="1000" kern="1200" dirty="0" smtClean="0"/>
        </a:p>
        <a:p>
          <a:pPr lvl="0" algn="ctr" defTabSz="444500">
            <a:lnSpc>
              <a:spcPts val="1100"/>
            </a:lnSpc>
            <a:spcBef>
              <a:spcPct val="0"/>
            </a:spcBef>
            <a:spcAft>
              <a:spcPts val="0"/>
            </a:spcAft>
          </a:pPr>
          <a:r>
            <a:rPr kumimoji="1" lang="en-US" altLang="ja-JP" sz="1000" kern="1200" dirty="0" smtClean="0"/>
            <a:t>※</a:t>
          </a:r>
          <a:r>
            <a:rPr kumimoji="1" lang="ja-JP" altLang="en-US" sz="1000" kern="1200" dirty="0" smtClean="0"/>
            <a:t>事業所内</a:t>
          </a:r>
          <a:r>
            <a:rPr kumimoji="1" lang="en-US" altLang="ja-JP" sz="1000" kern="1200" dirty="0" smtClean="0"/>
            <a:t>OJT</a:t>
          </a:r>
          <a:r>
            <a:rPr kumimoji="1" lang="ja-JP" altLang="en-US" sz="1000" kern="1200" dirty="0" smtClean="0"/>
            <a:t>の積み重ね</a:t>
          </a:r>
          <a:endParaRPr kumimoji="1" lang="en-US" altLang="ja-JP" sz="1000" kern="1200" dirty="0" smtClean="0"/>
        </a:p>
      </dsp:txBody>
      <dsp:txXfrm>
        <a:off x="2026832" y="2690555"/>
        <a:ext cx="2701219" cy="654086"/>
      </dsp:txXfrm>
    </dsp:sp>
    <dsp:sp modelId="{7A93179C-5CF6-4499-A883-510EB4B4C7DD}">
      <dsp:nvSpPr>
        <dsp:cNvPr id="0" name=""/>
        <dsp:cNvSpPr/>
      </dsp:nvSpPr>
      <dsp:spPr>
        <a:xfrm>
          <a:off x="2001092" y="3678437"/>
          <a:ext cx="2771987" cy="708710"/>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kumimoji="1" lang="ja-JP" altLang="en-US" sz="1000" kern="1200" dirty="0" smtClean="0"/>
            <a:t>相談支援専門員　</a:t>
          </a:r>
          <a:endParaRPr kumimoji="1" lang="en-US" altLang="ja-JP" sz="1000" kern="1200" dirty="0" smtClean="0"/>
        </a:p>
        <a:p>
          <a:pPr lvl="0" algn="ctr" defTabSz="444500">
            <a:lnSpc>
              <a:spcPct val="90000"/>
            </a:lnSpc>
            <a:spcBef>
              <a:spcPct val="0"/>
            </a:spcBef>
            <a:spcAft>
              <a:spcPct val="35000"/>
            </a:spcAft>
          </a:pPr>
          <a:r>
            <a:rPr kumimoji="1" lang="ja-JP" altLang="en-US" sz="1000" kern="1200" dirty="0" smtClean="0"/>
            <a:t>◆新規配置</a:t>
          </a:r>
          <a:endParaRPr kumimoji="1" lang="en-US" altLang="ja-JP" sz="1000" kern="1200" dirty="0" smtClean="0"/>
        </a:p>
        <a:p>
          <a:pPr lvl="0" algn="ctr" defTabSz="444500">
            <a:lnSpc>
              <a:spcPct val="90000"/>
            </a:lnSpc>
            <a:spcBef>
              <a:spcPct val="0"/>
            </a:spcBef>
            <a:spcAft>
              <a:spcPct val="35000"/>
            </a:spcAft>
          </a:pPr>
          <a:r>
            <a:rPr kumimoji="1" lang="ja-JP" altLang="en-US" sz="1000" kern="1200" dirty="0" smtClean="0"/>
            <a:t>＜初任者研修修了すぐ＞</a:t>
          </a:r>
          <a:endParaRPr kumimoji="1" lang="ja-JP" altLang="en-US" sz="1000" kern="1200" dirty="0"/>
        </a:p>
      </dsp:txBody>
      <dsp:txXfrm>
        <a:off x="2035688" y="3713033"/>
        <a:ext cx="2702795" cy="639518"/>
      </dsp:txXfrm>
    </dsp:sp>
    <dsp:sp modelId="{B48735EB-73FA-425D-8E34-A13FFE9F43B4}">
      <dsp:nvSpPr>
        <dsp:cNvPr id="0" name=""/>
        <dsp:cNvSpPr/>
      </dsp:nvSpPr>
      <dsp:spPr>
        <a:xfrm>
          <a:off x="395679" y="1878639"/>
          <a:ext cx="1548536" cy="940440"/>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kumimoji="1" lang="ja-JP" altLang="en-US" sz="1000" kern="1200" dirty="0" smtClean="0"/>
            <a:t>指定特定（障がい児）</a:t>
          </a:r>
          <a:endParaRPr kumimoji="1" lang="en-US" altLang="ja-JP" sz="1000" kern="1200" dirty="0" smtClean="0"/>
        </a:p>
        <a:p>
          <a:pPr lvl="0" algn="ctr" defTabSz="444500">
            <a:lnSpc>
              <a:spcPct val="90000"/>
            </a:lnSpc>
            <a:spcBef>
              <a:spcPct val="0"/>
            </a:spcBef>
            <a:spcAft>
              <a:spcPct val="35000"/>
            </a:spcAft>
          </a:pPr>
          <a:r>
            <a:rPr kumimoji="1" lang="ja-JP" altLang="en-US" sz="1000" kern="1200" dirty="0" smtClean="0"/>
            <a:t>相談支援事業所</a:t>
          </a:r>
          <a:endParaRPr kumimoji="1" lang="en-US" altLang="ja-JP" sz="1000" kern="1200" dirty="0" smtClean="0"/>
        </a:p>
        <a:p>
          <a:pPr lvl="0" algn="ctr" defTabSz="444500">
            <a:lnSpc>
              <a:spcPct val="90000"/>
            </a:lnSpc>
            <a:spcBef>
              <a:spcPct val="0"/>
            </a:spcBef>
            <a:spcAft>
              <a:spcPct val="35000"/>
            </a:spcAft>
          </a:pPr>
          <a:r>
            <a:rPr kumimoji="1" lang="ja-JP" altLang="en-US" sz="1000" kern="1200" dirty="0" smtClean="0"/>
            <a:t>管理者</a:t>
          </a:r>
          <a:endParaRPr kumimoji="1" lang="ja-JP" altLang="en-US" sz="1000" kern="1200" dirty="0"/>
        </a:p>
      </dsp:txBody>
      <dsp:txXfrm>
        <a:off x="441587" y="1924547"/>
        <a:ext cx="1456720" cy="848624"/>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05252BA-2214-449C-8EB5-EC4AE1D81467}" type="datetimeFigureOut">
              <a:rPr kumimoji="1" lang="ja-JP" altLang="en-US" smtClean="0"/>
              <a:t>2015/6/12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5C0CDCA-636B-4F4B-A567-C7BA73AA0095}" type="slidenum">
              <a:rPr kumimoji="1" lang="ja-JP" altLang="en-US" smtClean="0"/>
              <a:t>‹#›</a:t>
            </a:fld>
            <a:endParaRPr kumimoji="1" lang="ja-JP" altLang="en-US"/>
          </a:p>
        </p:txBody>
      </p:sp>
    </p:spTree>
    <p:extLst>
      <p:ext uri="{BB962C8B-B14F-4D97-AF65-F5344CB8AC3E}">
        <p14:creationId xmlns:p14="http://schemas.microsoft.com/office/powerpoint/2010/main" val="3924871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4</a:t>
            </a:fld>
            <a:endParaRPr kumimoji="1" lang="ja-JP" altLang="en-US"/>
          </a:p>
        </p:txBody>
      </p:sp>
    </p:spTree>
    <p:extLst>
      <p:ext uri="{BB962C8B-B14F-4D97-AF65-F5344CB8AC3E}">
        <p14:creationId xmlns:p14="http://schemas.microsoft.com/office/powerpoint/2010/main" val="1420917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7</a:t>
            </a:fld>
            <a:endParaRPr kumimoji="1" lang="ja-JP" altLang="en-US"/>
          </a:p>
        </p:txBody>
      </p:sp>
    </p:spTree>
    <p:extLst>
      <p:ext uri="{BB962C8B-B14F-4D97-AF65-F5344CB8AC3E}">
        <p14:creationId xmlns:p14="http://schemas.microsoft.com/office/powerpoint/2010/main" val="3760588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4C44990-B191-44FF-908E-CD5C61C97783}" type="datetime1">
              <a:rPr kumimoji="1" lang="ja-JP" altLang="en-US" smtClean="0"/>
              <a:t>2015/6/12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90005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F5CAE68-DF1D-4A3B-B4C8-841469085435}" type="datetime1">
              <a:rPr kumimoji="1" lang="ja-JP" altLang="en-US" smtClean="0"/>
              <a:t>2015/6/12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85333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8CBD97C-F995-4932-ABDF-B20E3D61BD50}" type="datetime1">
              <a:rPr kumimoji="1" lang="ja-JP" altLang="en-US" smtClean="0"/>
              <a:t>2015/6/12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69304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A44DC7-CFC5-44D6-8028-927A1CC03337}" type="datetime1">
              <a:rPr kumimoji="1" lang="ja-JP" altLang="en-US" smtClean="0"/>
              <a:t>2015/6/12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478762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7EA6779-2EDE-4EE9-B2E0-8016CC5F3D13}" type="datetime1">
              <a:rPr kumimoji="1" lang="ja-JP" altLang="en-US" smtClean="0"/>
              <a:t>2015/6/12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28733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4BB9FF4-3CA3-481E-AC8A-2DA11F807245}" type="datetime1">
              <a:rPr kumimoji="1" lang="ja-JP" altLang="en-US" smtClean="0"/>
              <a:t>2015/6/12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58297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8072A7C-5CA8-4A04-B6D3-4A79AB67A3F2}" type="datetime1">
              <a:rPr kumimoji="1" lang="ja-JP" altLang="en-US" smtClean="0"/>
              <a:t>2015/6/12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95321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62A5165-AE32-4DFC-B3DB-0A5EC32549A1}" type="datetime1">
              <a:rPr kumimoji="1" lang="ja-JP" altLang="en-US" smtClean="0"/>
              <a:t>2015/6/12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40292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A0DA09-063E-4394-935A-FDA93ECAF335}" type="datetime1">
              <a:rPr kumimoji="1" lang="ja-JP" altLang="en-US" smtClean="0"/>
              <a:t>2015/6/12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07836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9CC58A-5E16-4063-84BB-CB94814E850A}" type="datetime1">
              <a:rPr kumimoji="1" lang="ja-JP" altLang="en-US" smtClean="0"/>
              <a:t>2015/6/12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30254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77A0724-2BC3-4E92-B661-077C20E9E87E}" type="datetime1">
              <a:rPr kumimoji="1" lang="ja-JP" altLang="en-US" smtClean="0"/>
              <a:t>2015/6/12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02306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9376D-9F3B-4D25-B378-A0F17775B954}" type="datetime1">
              <a:rPr kumimoji="1" lang="ja-JP" altLang="en-US" smtClean="0"/>
              <a:t>2015/6/12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21435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067944" y="6224267"/>
            <a:ext cx="4824536" cy="276999"/>
          </a:xfrm>
          <a:prstGeom prst="rect">
            <a:avLst/>
          </a:prstGeom>
          <a:noFill/>
        </p:spPr>
        <p:txBody>
          <a:bodyPr wrap="square" rtlCol="0">
            <a:spAutoFit/>
          </a:bodyPr>
          <a:lstStyle/>
          <a:p>
            <a:pPr algn="r"/>
            <a:r>
              <a:rPr lang="ja-JP" altLang="en-US" sz="1200" dirty="0" smtClean="0"/>
              <a:t>「相談支援ハンドブック」（</a:t>
            </a:r>
            <a:r>
              <a:rPr lang="en-US" altLang="ja-JP" sz="1200" dirty="0" smtClean="0"/>
              <a:t>H24</a:t>
            </a:r>
            <a:r>
              <a:rPr lang="ja-JP" altLang="en-US" sz="1200" dirty="0" smtClean="0"/>
              <a:t>：本ケアマネジメント推進部会）より抜粋</a:t>
            </a:r>
            <a:r>
              <a:rPr kumimoji="1" lang="ja-JP" altLang="en-US" sz="1200" dirty="0" smtClean="0"/>
              <a:t>　</a:t>
            </a:r>
            <a:endParaRPr kumimoji="1" lang="ja-JP" altLang="en-US" sz="1200" dirty="0"/>
          </a:p>
        </p:txBody>
      </p:sp>
      <p:sp>
        <p:nvSpPr>
          <p:cNvPr id="20" name="タイトル 1"/>
          <p:cNvSpPr txBox="1">
            <a:spLocks/>
          </p:cNvSpPr>
          <p:nvPr/>
        </p:nvSpPr>
        <p:spPr>
          <a:xfrm>
            <a:off x="53124" y="1136161"/>
            <a:ext cx="8967345" cy="360000"/>
          </a:xfrm>
          <a:prstGeom prst="rect">
            <a:avLst/>
          </a:prstGeom>
        </p:spPr>
        <p:style>
          <a:lnRef idx="1">
            <a:schemeClr val="accent5"/>
          </a:lnRef>
          <a:fillRef idx="3">
            <a:schemeClr val="accent5"/>
          </a:fillRef>
          <a:effectRef idx="2">
            <a:schemeClr val="accent5"/>
          </a:effectRef>
          <a:fontRef idx="minor">
            <a:schemeClr val="lt1"/>
          </a:fontRef>
        </p:style>
        <p:txBody>
          <a:bodyPr vert="horz" lIns="91440" tIns="45720" rIns="91440" bIns="45720" rtlCol="0"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b="1" dirty="0" smtClean="0">
                <a:solidFill>
                  <a:schemeClr val="bg1"/>
                </a:solidFill>
              </a:rPr>
              <a:t>１　相談</a:t>
            </a:r>
            <a:r>
              <a:rPr lang="ja-JP" altLang="en-US" sz="1800" b="1" dirty="0">
                <a:solidFill>
                  <a:schemeClr val="bg1"/>
                </a:solidFill>
              </a:rPr>
              <a:t>支援専門員</a:t>
            </a:r>
            <a:r>
              <a:rPr lang="ja-JP" altLang="en-US" sz="1800" b="1" dirty="0" smtClean="0">
                <a:solidFill>
                  <a:schemeClr val="bg1"/>
                </a:solidFill>
              </a:rPr>
              <a:t>に求められる姿①　（相談支援専門員の役割）</a:t>
            </a:r>
            <a:endParaRPr lang="ja-JP" altLang="en-US" sz="1800" b="1" dirty="0">
              <a:solidFill>
                <a:schemeClr val="bg1"/>
              </a:solidFill>
            </a:endParaRPr>
          </a:p>
        </p:txBody>
      </p:sp>
      <p:sp>
        <p:nvSpPr>
          <p:cNvPr id="19" name="テキスト ボックス 18"/>
          <p:cNvSpPr txBox="1"/>
          <p:nvPr/>
        </p:nvSpPr>
        <p:spPr>
          <a:xfrm>
            <a:off x="0" y="529434"/>
            <a:ext cx="9144000" cy="400110"/>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sz="2000" b="1" dirty="0" smtClean="0">
                <a:latin typeface="+mn-ea"/>
              </a:rPr>
              <a:t>平成</a:t>
            </a:r>
            <a:r>
              <a:rPr lang="en-US" altLang="ja-JP" sz="2000" b="1" dirty="0" smtClean="0">
                <a:latin typeface="+mn-ea"/>
              </a:rPr>
              <a:t>27</a:t>
            </a:r>
            <a:r>
              <a:rPr lang="ja-JP" altLang="en-US" sz="2000" b="1" dirty="0" smtClean="0">
                <a:latin typeface="+mn-ea"/>
              </a:rPr>
              <a:t>年度　ケアマネジメント推進部会　報告書イメージ</a:t>
            </a:r>
            <a:endParaRPr lang="ja-JP" altLang="en-US" sz="2000" b="1" dirty="0">
              <a:latin typeface="+mn-ea"/>
            </a:endParaRPr>
          </a:p>
        </p:txBody>
      </p:sp>
      <p:sp>
        <p:nvSpPr>
          <p:cNvPr id="16" name="テキスト ボックス 15"/>
          <p:cNvSpPr txBox="1"/>
          <p:nvPr/>
        </p:nvSpPr>
        <p:spPr>
          <a:xfrm>
            <a:off x="7498987" y="39133"/>
            <a:ext cx="1521486" cy="369332"/>
          </a:xfrm>
          <a:prstGeom prst="rect">
            <a:avLst/>
          </a:prstGeom>
          <a:solidFill>
            <a:schemeClr val="bg1">
              <a:lumMod val="95000"/>
            </a:schemeClr>
          </a:solidFill>
          <a:ln>
            <a:solidFill>
              <a:schemeClr val="tx1"/>
            </a:solidFill>
          </a:ln>
        </p:spPr>
        <p:txBody>
          <a:bodyPr wrap="square" rtlCol="0">
            <a:spAutoFit/>
          </a:bodyPr>
          <a:lstStyle/>
          <a:p>
            <a:pPr algn="ctr"/>
            <a:r>
              <a:rPr kumimoji="1" lang="ja-JP" altLang="en-US" smtClean="0"/>
              <a:t>資料３－２</a:t>
            </a:r>
            <a:endParaRPr kumimoji="1" lang="ja-JP" altLang="en-US" dirty="0"/>
          </a:p>
        </p:txBody>
      </p:sp>
      <p:sp>
        <p:nvSpPr>
          <p:cNvPr id="21" name="テキスト ボックス 20"/>
          <p:cNvSpPr txBox="1"/>
          <p:nvPr/>
        </p:nvSpPr>
        <p:spPr>
          <a:xfrm>
            <a:off x="467745" y="1911475"/>
            <a:ext cx="8352928" cy="646331"/>
          </a:xfrm>
          <a:prstGeom prst="rect">
            <a:avLst/>
          </a:prstGeom>
          <a:noFill/>
        </p:spPr>
        <p:txBody>
          <a:bodyPr wrap="square" rtlCol="0">
            <a:spAutoFit/>
          </a:bodyPr>
          <a:lstStyle/>
          <a:p>
            <a:r>
              <a:rPr kumimoji="1" lang="ja-JP" altLang="en-US" sz="1200" dirty="0" smtClean="0"/>
              <a:t>○　</a:t>
            </a:r>
            <a:r>
              <a:rPr kumimoji="1" lang="ja-JP" altLang="en-US" sz="1200" dirty="0" err="1" smtClean="0"/>
              <a:t>障がい</a:t>
            </a:r>
            <a:r>
              <a:rPr kumimoji="1" lang="ja-JP" altLang="en-US" sz="1200" dirty="0" smtClean="0"/>
              <a:t>者やその家族が、さまざまなサービスを利用しながら、地域の中でその人らしい暮らしを続けていくために、あらゆる相</a:t>
            </a:r>
            <a:endParaRPr kumimoji="1" lang="en-US" altLang="ja-JP" sz="1200" dirty="0" smtClean="0"/>
          </a:p>
          <a:p>
            <a:r>
              <a:rPr lang="ja-JP" altLang="en-US" sz="1200" dirty="0"/>
              <a:t>　</a:t>
            </a:r>
            <a:r>
              <a:rPr kumimoji="1" lang="ja-JP" altLang="en-US" sz="1200" dirty="0" smtClean="0"/>
              <a:t>談を受け止め、常に本人の立場に立って、「望んでいることは何か」「何を支援すればよいか」「支援するときに地域の社会資源</a:t>
            </a:r>
            <a:endParaRPr kumimoji="1" lang="en-US" altLang="ja-JP" sz="1200" dirty="0" smtClean="0"/>
          </a:p>
          <a:p>
            <a:r>
              <a:rPr lang="ja-JP" altLang="en-US" sz="1200" dirty="0"/>
              <a:t>　</a:t>
            </a:r>
            <a:r>
              <a:rPr kumimoji="1" lang="ja-JP" altLang="en-US" sz="1200" dirty="0" smtClean="0"/>
              <a:t>はどんな状況か」など、さまざまな視点をもって、本人を中心に、家族、支援者、行政等とネットワークを構築しながら行う支援。</a:t>
            </a:r>
            <a:endParaRPr kumimoji="1" lang="ja-JP" altLang="en-US" sz="1200" dirty="0"/>
          </a:p>
        </p:txBody>
      </p:sp>
      <p:sp>
        <p:nvSpPr>
          <p:cNvPr id="5" name="テキスト ボックス 4"/>
          <p:cNvSpPr txBox="1"/>
          <p:nvPr/>
        </p:nvSpPr>
        <p:spPr>
          <a:xfrm>
            <a:off x="214940" y="1571639"/>
            <a:ext cx="3240360" cy="369332"/>
          </a:xfrm>
          <a:prstGeom prst="rect">
            <a:avLst/>
          </a:prstGeom>
          <a:noFill/>
        </p:spPr>
        <p:txBody>
          <a:bodyPr wrap="square" rtlCol="0">
            <a:spAutoFit/>
          </a:bodyPr>
          <a:lstStyle/>
          <a:p>
            <a:r>
              <a:rPr kumimoji="1" lang="ja-JP" altLang="en-US" dirty="0" smtClean="0"/>
              <a:t>◆相談支援とは</a:t>
            </a:r>
            <a:endParaRPr kumimoji="1" lang="ja-JP" altLang="en-US" dirty="0"/>
          </a:p>
        </p:txBody>
      </p:sp>
      <p:sp>
        <p:nvSpPr>
          <p:cNvPr id="22" name="テキスト ボックス 21"/>
          <p:cNvSpPr txBox="1"/>
          <p:nvPr/>
        </p:nvSpPr>
        <p:spPr>
          <a:xfrm>
            <a:off x="467745" y="3028411"/>
            <a:ext cx="8352928" cy="1384995"/>
          </a:xfrm>
          <a:prstGeom prst="rect">
            <a:avLst/>
          </a:prstGeom>
          <a:noFill/>
        </p:spPr>
        <p:txBody>
          <a:bodyPr wrap="square" rtlCol="0">
            <a:spAutoFit/>
          </a:bodyPr>
          <a:lstStyle/>
          <a:p>
            <a:r>
              <a:rPr lang="ja-JP" altLang="en-US" sz="1200" dirty="0" smtClean="0"/>
              <a:t>○相談支援専門員は</a:t>
            </a:r>
            <a:r>
              <a:rPr lang="ja-JP" altLang="en-US" sz="1200" dirty="0" err="1" smtClean="0"/>
              <a:t>障がい</a:t>
            </a:r>
            <a:r>
              <a:rPr lang="ja-JP" altLang="en-US" sz="1200" dirty="0" smtClean="0"/>
              <a:t>者に寄り添いながら、下記の内容を実施。</a:t>
            </a:r>
            <a:endParaRPr lang="en-US" altLang="ja-JP" sz="1200" dirty="0" smtClean="0"/>
          </a:p>
          <a:p>
            <a:r>
              <a:rPr lang="ja-JP" altLang="en-US" sz="1200" dirty="0"/>
              <a:t>　</a:t>
            </a:r>
            <a:r>
              <a:rPr lang="ja-JP" altLang="en-US" sz="1200" dirty="0" smtClean="0"/>
              <a:t>・その人に適した</a:t>
            </a:r>
            <a:r>
              <a:rPr lang="ja-JP" altLang="en-US" sz="1200" dirty="0" err="1" smtClean="0"/>
              <a:t>障がい</a:t>
            </a:r>
            <a:r>
              <a:rPr lang="ja-JP" altLang="en-US" sz="1200" dirty="0" smtClean="0"/>
              <a:t>福祉サービスなどの情報を広く提供</a:t>
            </a:r>
            <a:endParaRPr lang="en-US" altLang="ja-JP" sz="1200" dirty="0" smtClean="0"/>
          </a:p>
          <a:p>
            <a:r>
              <a:rPr lang="ja-JP" altLang="en-US" sz="1200" dirty="0"/>
              <a:t>　</a:t>
            </a:r>
            <a:r>
              <a:rPr lang="ja-JP" altLang="en-US" sz="1200" dirty="0" smtClean="0"/>
              <a:t>・必要なニーズをアセスメントし、活用できるサービスについてわかりやすく説明</a:t>
            </a:r>
            <a:endParaRPr lang="en-US" altLang="ja-JP" sz="1200" dirty="0" smtClean="0"/>
          </a:p>
          <a:p>
            <a:r>
              <a:rPr lang="ja-JP" altLang="en-US" sz="1200" dirty="0"/>
              <a:t>　</a:t>
            </a:r>
            <a:r>
              <a:rPr lang="ja-JP" altLang="en-US" sz="1200" dirty="0" smtClean="0"/>
              <a:t>・本人が自立した地域生活を送るための総合的な支援計画（サービス等利用計画）を作成</a:t>
            </a:r>
            <a:endParaRPr lang="en-US" altLang="ja-JP" sz="1200" dirty="0" smtClean="0"/>
          </a:p>
          <a:p>
            <a:r>
              <a:rPr lang="ja-JP" altLang="en-US" sz="1200" dirty="0"/>
              <a:t>　</a:t>
            </a:r>
            <a:r>
              <a:rPr lang="ja-JP" altLang="en-US" sz="1200" dirty="0" smtClean="0"/>
              <a:t>・その計画に沿って複数のサービスを調整し、一体的・総合的なサービス提供を確保</a:t>
            </a:r>
            <a:endParaRPr lang="en-US" altLang="ja-JP" sz="1200" dirty="0" smtClean="0"/>
          </a:p>
          <a:p>
            <a:endParaRPr lang="en-US" altLang="ja-JP" sz="1200" dirty="0" smtClean="0"/>
          </a:p>
          <a:p>
            <a:endParaRPr lang="en-US" altLang="ja-JP" sz="1200" dirty="0" smtClean="0"/>
          </a:p>
        </p:txBody>
      </p:sp>
      <p:sp>
        <p:nvSpPr>
          <p:cNvPr id="23" name="テキスト ボックス 22"/>
          <p:cNvSpPr txBox="1"/>
          <p:nvPr/>
        </p:nvSpPr>
        <p:spPr>
          <a:xfrm>
            <a:off x="214940" y="2659079"/>
            <a:ext cx="3240360" cy="369332"/>
          </a:xfrm>
          <a:prstGeom prst="rect">
            <a:avLst/>
          </a:prstGeom>
          <a:noFill/>
        </p:spPr>
        <p:txBody>
          <a:bodyPr wrap="square" rtlCol="0">
            <a:spAutoFit/>
          </a:bodyPr>
          <a:lstStyle/>
          <a:p>
            <a:r>
              <a:rPr kumimoji="1" lang="ja-JP" altLang="en-US" dirty="0" smtClean="0"/>
              <a:t>◆相談支援専門員の役割</a:t>
            </a:r>
            <a:endParaRPr kumimoji="1" lang="ja-JP" altLang="en-US" dirty="0"/>
          </a:p>
        </p:txBody>
      </p:sp>
      <p:sp>
        <p:nvSpPr>
          <p:cNvPr id="26" name="スライド番号プレースホルダー 1"/>
          <p:cNvSpPr>
            <a:spLocks noGrp="1"/>
          </p:cNvSpPr>
          <p:nvPr>
            <p:ph type="sldNum" sz="quarter" idx="12"/>
          </p:nvPr>
        </p:nvSpPr>
        <p:spPr>
          <a:xfrm>
            <a:off x="7010400" y="6492875"/>
            <a:ext cx="2133600" cy="365125"/>
          </a:xfrm>
        </p:spPr>
        <p:txBody>
          <a:bodyPr/>
          <a:lstStyle/>
          <a:p>
            <a:fld id="{1C2C60DF-5D73-46A2-8FFF-B4A756D3B2D0}" type="slidenum">
              <a:rPr kumimoji="1" lang="ja-JP" altLang="en-US" smtClean="0"/>
              <a:t>1</a:t>
            </a:fld>
            <a:endParaRPr kumimoji="1" lang="ja-JP" altLang="en-US" dirty="0"/>
          </a:p>
        </p:txBody>
      </p:sp>
      <p:sp>
        <p:nvSpPr>
          <p:cNvPr id="14" name="額縁 13"/>
          <p:cNvSpPr/>
          <p:nvPr/>
        </p:nvSpPr>
        <p:spPr>
          <a:xfrm>
            <a:off x="899592" y="4221089"/>
            <a:ext cx="6336704" cy="1656184"/>
          </a:xfrm>
          <a:prstGeom prst="bevel">
            <a:avLst>
              <a:gd name="adj" fmla="val 7787"/>
            </a:avLst>
          </a:prstGeom>
        </p:spPr>
        <p:style>
          <a:lnRef idx="1">
            <a:schemeClr val="accent1"/>
          </a:lnRef>
          <a:fillRef idx="2">
            <a:schemeClr val="accent1"/>
          </a:fillRef>
          <a:effectRef idx="1">
            <a:schemeClr val="accent1"/>
          </a:effectRef>
          <a:fontRef idx="minor">
            <a:schemeClr val="dk1"/>
          </a:fontRef>
        </p:style>
        <p:txBody>
          <a:bodyPr rtlCol="0" anchor="t"/>
          <a:lstStyle/>
          <a:p>
            <a:r>
              <a:rPr lang="ja-JP" altLang="en-US" sz="1400" dirty="0" smtClean="0"/>
              <a:t>　</a:t>
            </a:r>
            <a:r>
              <a:rPr lang="en-US" altLang="ja-JP" sz="1400" dirty="0" smtClean="0"/>
              <a:t>【</a:t>
            </a:r>
            <a:r>
              <a:rPr lang="ja-JP" altLang="en-US" sz="1400" dirty="0" smtClean="0"/>
              <a:t>ポイント</a:t>
            </a:r>
            <a:r>
              <a:rPr lang="en-US" altLang="ja-JP" sz="1400" dirty="0" smtClean="0"/>
              <a:t>】</a:t>
            </a:r>
          </a:p>
          <a:p>
            <a:r>
              <a:rPr lang="ja-JP" altLang="en-US" sz="1400" dirty="0" smtClean="0"/>
              <a:t>　　　➣利用者のエンパワメントを高める本人中心の相談支援</a:t>
            </a:r>
            <a:endParaRPr lang="en-US" altLang="ja-JP" sz="1400" dirty="0" smtClean="0"/>
          </a:p>
          <a:p>
            <a:r>
              <a:rPr kumimoji="1" lang="ja-JP" altLang="en-US" sz="1400" dirty="0" smtClean="0"/>
              <a:t>　　　➣権利擁護の支援に立った相談支援</a:t>
            </a:r>
            <a:endParaRPr kumimoji="1" lang="en-US" altLang="ja-JP" sz="1400" dirty="0" smtClean="0"/>
          </a:p>
          <a:p>
            <a:r>
              <a:rPr lang="ja-JP" altLang="en-US" sz="1400" dirty="0"/>
              <a:t>　</a:t>
            </a:r>
            <a:r>
              <a:rPr lang="ja-JP" altLang="en-US" sz="1400" dirty="0" smtClean="0"/>
              <a:t>　　➣ネットワークのコーディネーター</a:t>
            </a:r>
            <a:endParaRPr lang="en-US" altLang="ja-JP" sz="1400" dirty="0" smtClean="0"/>
          </a:p>
          <a:p>
            <a:r>
              <a:rPr kumimoji="1" lang="ja-JP" altLang="en-US" sz="1400" dirty="0"/>
              <a:t>　</a:t>
            </a:r>
            <a:r>
              <a:rPr kumimoji="1" lang="ja-JP" altLang="en-US" sz="1400" dirty="0" smtClean="0"/>
              <a:t>　　➣チームアプローチのキーパーソン</a:t>
            </a:r>
            <a:endParaRPr kumimoji="1" lang="en-US" altLang="ja-JP" sz="1400" dirty="0" smtClean="0"/>
          </a:p>
          <a:p>
            <a:r>
              <a:rPr lang="ja-JP" altLang="en-US" sz="1400" dirty="0" smtClean="0"/>
              <a:t>　　　➣個別支援から地域づくりへ</a:t>
            </a:r>
            <a:endParaRPr kumimoji="1" lang="en-US" altLang="ja-JP" sz="1200" dirty="0" smtClean="0"/>
          </a:p>
        </p:txBody>
      </p:sp>
    </p:spTree>
    <p:extLst>
      <p:ext uri="{BB962C8B-B14F-4D97-AF65-F5344CB8AC3E}">
        <p14:creationId xmlns:p14="http://schemas.microsoft.com/office/powerpoint/2010/main" val="3006376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タイトル 1"/>
          <p:cNvSpPr txBox="1">
            <a:spLocks/>
          </p:cNvSpPr>
          <p:nvPr/>
        </p:nvSpPr>
        <p:spPr>
          <a:xfrm>
            <a:off x="48021" y="284168"/>
            <a:ext cx="8967345" cy="360000"/>
          </a:xfrm>
          <a:prstGeom prst="rect">
            <a:avLst/>
          </a:prstGeom>
        </p:spPr>
        <p:style>
          <a:lnRef idx="1">
            <a:schemeClr val="accent5"/>
          </a:lnRef>
          <a:fillRef idx="3">
            <a:schemeClr val="accent5"/>
          </a:fillRef>
          <a:effectRef idx="2">
            <a:schemeClr val="accent5"/>
          </a:effectRef>
          <a:fontRef idx="minor">
            <a:schemeClr val="lt1"/>
          </a:fontRef>
        </p:style>
        <p:txBody>
          <a:bodyPr vert="horz" lIns="91440" tIns="45720" rIns="91440" bIns="45720" rtlCol="0"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b="1" dirty="0" smtClean="0">
                <a:solidFill>
                  <a:schemeClr val="bg1"/>
                </a:solidFill>
              </a:rPr>
              <a:t>１　相談</a:t>
            </a:r>
            <a:r>
              <a:rPr lang="ja-JP" altLang="en-US" sz="1800" b="1" dirty="0">
                <a:solidFill>
                  <a:schemeClr val="bg1"/>
                </a:solidFill>
              </a:rPr>
              <a:t>支援専門員</a:t>
            </a:r>
            <a:r>
              <a:rPr lang="ja-JP" altLang="en-US" sz="1800" b="1" dirty="0" smtClean="0">
                <a:solidFill>
                  <a:schemeClr val="bg1"/>
                </a:solidFill>
              </a:rPr>
              <a:t>に求められる姿②　（基本姿勢と資質）</a:t>
            </a:r>
            <a:endParaRPr lang="ja-JP" altLang="en-US" sz="1800" b="1" dirty="0">
              <a:solidFill>
                <a:schemeClr val="bg1"/>
              </a:solidFill>
            </a:endParaRPr>
          </a:p>
        </p:txBody>
      </p:sp>
      <p:sp>
        <p:nvSpPr>
          <p:cNvPr id="21" name="テキスト ボックス 20"/>
          <p:cNvSpPr txBox="1"/>
          <p:nvPr/>
        </p:nvSpPr>
        <p:spPr>
          <a:xfrm>
            <a:off x="542358" y="1020380"/>
            <a:ext cx="8352928" cy="1200329"/>
          </a:xfrm>
          <a:prstGeom prst="rect">
            <a:avLst/>
          </a:prstGeom>
          <a:noFill/>
        </p:spPr>
        <p:txBody>
          <a:bodyPr wrap="square" rtlCol="0">
            <a:spAutoFit/>
          </a:bodyPr>
          <a:lstStyle/>
          <a:p>
            <a:r>
              <a:rPr kumimoji="1" lang="ja-JP" altLang="en-US" sz="1200" dirty="0" smtClean="0"/>
              <a:t>○　相談支援専門員の基本理念は、すべての人間の尊厳を認め、いかなる状況においても自己決定を尊重し、当事者（</a:t>
            </a:r>
            <a:r>
              <a:rPr kumimoji="1" lang="ja-JP" altLang="en-US" sz="1200" dirty="0" err="1" smtClean="0"/>
              <a:t>障がい</a:t>
            </a:r>
            <a:endParaRPr kumimoji="1" lang="en-US" altLang="ja-JP" sz="1200" dirty="0" smtClean="0"/>
          </a:p>
          <a:p>
            <a:r>
              <a:rPr lang="ja-JP" altLang="en-US" sz="1200" dirty="0"/>
              <a:t>　</a:t>
            </a:r>
            <a:r>
              <a:rPr lang="ja-JP" altLang="en-US" sz="1200" dirty="0" smtClean="0"/>
              <a:t>　</a:t>
            </a:r>
            <a:r>
              <a:rPr kumimoji="1" lang="ja-JP" altLang="en-US" sz="1200" dirty="0" smtClean="0"/>
              <a:t>者本人及び家族）との信頼関係を築き、人権と社会正義を実践の根底におくこと。</a:t>
            </a:r>
            <a:endParaRPr kumimoji="1" lang="en-US" altLang="ja-JP" sz="1200" dirty="0" smtClean="0"/>
          </a:p>
          <a:p>
            <a:r>
              <a:rPr lang="ja-JP" altLang="en-US" sz="1200" dirty="0" smtClean="0"/>
              <a:t>○　この理念に基づき相談支援専門員は、本人の意向やニーズを聴き取り、必要に応じて本人中心支援計画及びサービス等利</a:t>
            </a:r>
            <a:endParaRPr lang="en-US" altLang="ja-JP" sz="1200" dirty="0" smtClean="0"/>
          </a:p>
          <a:p>
            <a:r>
              <a:rPr lang="ja-JP" altLang="en-US" sz="1200" dirty="0"/>
              <a:t>　</a:t>
            </a:r>
            <a:r>
              <a:rPr lang="ja-JP" altLang="en-US" sz="1200" dirty="0" smtClean="0"/>
              <a:t>用計画の作成に係る支援を行います。具体的には、本人ニーズを満たすために制度に基づく支援に結び付けるだけでなく、制</a:t>
            </a:r>
            <a:endParaRPr lang="en-US" altLang="ja-JP" sz="1200" dirty="0" smtClean="0"/>
          </a:p>
          <a:p>
            <a:r>
              <a:rPr lang="ja-JP" altLang="en-US" sz="1200" dirty="0"/>
              <a:t>　</a:t>
            </a:r>
            <a:r>
              <a:rPr lang="ja-JP" altLang="en-US" sz="1200" dirty="0" smtClean="0"/>
              <a:t>度に基づかない支援を含む</a:t>
            </a:r>
            <a:r>
              <a:rPr lang="ja-JP" altLang="en-US" sz="1200" dirty="0"/>
              <a:t>福祉に</a:t>
            </a:r>
            <a:r>
              <a:rPr lang="ja-JP" altLang="en-US" sz="1200" dirty="0" smtClean="0"/>
              <a:t>限らない教育、医療、労働、経済保障、住宅制度等々あらゆる資源の動員を図るよう努力し</a:t>
            </a:r>
            <a:endParaRPr lang="en-US" altLang="ja-JP" sz="1200" dirty="0" smtClean="0"/>
          </a:p>
          <a:p>
            <a:r>
              <a:rPr lang="ja-JP" altLang="en-US" sz="1200" dirty="0"/>
              <a:t>　</a:t>
            </a:r>
            <a:r>
              <a:rPr lang="ja-JP" altLang="en-US" sz="1200" dirty="0" smtClean="0"/>
              <a:t>ます。また、資源の不足などについて、その解決に向けて活動することも重要。</a:t>
            </a:r>
            <a:endParaRPr kumimoji="1" lang="ja-JP" altLang="en-US" sz="1200" dirty="0"/>
          </a:p>
        </p:txBody>
      </p:sp>
      <p:sp>
        <p:nvSpPr>
          <p:cNvPr id="5" name="テキスト ボックス 4"/>
          <p:cNvSpPr txBox="1"/>
          <p:nvPr/>
        </p:nvSpPr>
        <p:spPr>
          <a:xfrm>
            <a:off x="289553" y="714986"/>
            <a:ext cx="3240360" cy="369332"/>
          </a:xfrm>
          <a:prstGeom prst="rect">
            <a:avLst/>
          </a:prstGeom>
          <a:noFill/>
        </p:spPr>
        <p:txBody>
          <a:bodyPr wrap="square" rtlCol="0">
            <a:spAutoFit/>
          </a:bodyPr>
          <a:lstStyle/>
          <a:p>
            <a:r>
              <a:rPr kumimoji="1" lang="ja-JP" altLang="en-US" dirty="0" smtClean="0"/>
              <a:t>◆基本理念</a:t>
            </a:r>
            <a:endParaRPr kumimoji="1" lang="ja-JP" altLang="en-US" dirty="0"/>
          </a:p>
        </p:txBody>
      </p:sp>
      <p:sp>
        <p:nvSpPr>
          <p:cNvPr id="22" name="テキスト ボックス 21"/>
          <p:cNvSpPr txBox="1"/>
          <p:nvPr/>
        </p:nvSpPr>
        <p:spPr>
          <a:xfrm>
            <a:off x="542358" y="2508962"/>
            <a:ext cx="8352928" cy="2123658"/>
          </a:xfrm>
          <a:prstGeom prst="rect">
            <a:avLst/>
          </a:prstGeom>
          <a:noFill/>
        </p:spPr>
        <p:txBody>
          <a:bodyPr wrap="square" rtlCol="0">
            <a:spAutoFit/>
          </a:bodyPr>
          <a:lstStyle/>
          <a:p>
            <a:r>
              <a:rPr lang="ja-JP" altLang="en-US" sz="1200" dirty="0" smtClean="0"/>
              <a:t>　</a:t>
            </a:r>
            <a:r>
              <a:rPr lang="ja-JP" altLang="en-US" sz="1200" dirty="0"/>
              <a:t>　</a:t>
            </a:r>
            <a:r>
              <a:rPr lang="ja-JP" altLang="en-US" sz="1200" dirty="0" smtClean="0"/>
              <a:t>・利用者の自立支援への姿勢</a:t>
            </a:r>
            <a:endParaRPr lang="en-US" altLang="ja-JP" sz="1200" dirty="0" smtClean="0"/>
          </a:p>
          <a:p>
            <a:r>
              <a:rPr lang="ja-JP" altLang="en-US" sz="1200" dirty="0" smtClean="0"/>
              <a:t>　　・信頼関係を築く姿勢</a:t>
            </a:r>
            <a:endParaRPr lang="en-US" altLang="ja-JP" sz="1200" dirty="0" smtClean="0"/>
          </a:p>
          <a:p>
            <a:r>
              <a:rPr lang="ja-JP" altLang="en-US" sz="1200" dirty="0" smtClean="0"/>
              <a:t>　　・事例を個別化してとらえる姿勢</a:t>
            </a:r>
            <a:endParaRPr lang="en-US" altLang="ja-JP" sz="1200" dirty="0" smtClean="0"/>
          </a:p>
          <a:p>
            <a:r>
              <a:rPr lang="ja-JP" altLang="en-US" sz="1200" dirty="0" smtClean="0"/>
              <a:t>　　・感情をコントロールする姿勢</a:t>
            </a:r>
            <a:endParaRPr lang="en-US" altLang="ja-JP" sz="1200" dirty="0" smtClean="0"/>
          </a:p>
          <a:p>
            <a:r>
              <a:rPr lang="ja-JP" altLang="en-US" sz="1200" dirty="0" smtClean="0"/>
              <a:t>　　・利用者を受容する姿勢</a:t>
            </a:r>
            <a:endParaRPr lang="en-US" altLang="ja-JP" sz="1200" dirty="0" smtClean="0"/>
          </a:p>
          <a:p>
            <a:r>
              <a:rPr lang="ja-JP" altLang="en-US" sz="1200" dirty="0" smtClean="0"/>
              <a:t>　　・利用者の自己決定</a:t>
            </a:r>
            <a:r>
              <a:rPr lang="ja-JP" altLang="en-US" sz="1200" dirty="0" smtClean="0"/>
              <a:t>を原則と</a:t>
            </a:r>
            <a:r>
              <a:rPr lang="ja-JP" altLang="en-US" sz="1200" dirty="0" smtClean="0"/>
              <a:t>する姿勢</a:t>
            </a:r>
            <a:endParaRPr lang="en-US" altLang="ja-JP" sz="1200" dirty="0" smtClean="0"/>
          </a:p>
          <a:p>
            <a:r>
              <a:rPr lang="ja-JP" altLang="en-US" sz="1200" dirty="0" smtClean="0"/>
              <a:t>　　・守秘義務を尊重する姿勢</a:t>
            </a:r>
            <a:endParaRPr lang="en-US" altLang="ja-JP" sz="1200" dirty="0" smtClean="0"/>
          </a:p>
          <a:p>
            <a:r>
              <a:rPr lang="ja-JP" altLang="en-US" sz="1200" dirty="0" smtClean="0"/>
              <a:t>　　・利用者の自立支援を支える姿勢</a:t>
            </a:r>
            <a:endParaRPr lang="en-US" altLang="ja-JP" sz="1200" dirty="0" smtClean="0"/>
          </a:p>
          <a:p>
            <a:r>
              <a:rPr lang="ja-JP" altLang="en-US" sz="1200" dirty="0" smtClean="0"/>
              <a:t>　　・こまめにアセスメントを行う姿勢</a:t>
            </a:r>
            <a:endParaRPr lang="en-US" altLang="ja-JP" sz="1200" dirty="0" smtClean="0"/>
          </a:p>
          <a:p>
            <a:r>
              <a:rPr lang="ja-JP" altLang="en-US" sz="1200" dirty="0" smtClean="0"/>
              <a:t>　　・地域の資源把握と開発する姿勢</a:t>
            </a:r>
            <a:endParaRPr lang="en-US" altLang="ja-JP" sz="1200" dirty="0" smtClean="0"/>
          </a:p>
          <a:p>
            <a:r>
              <a:rPr lang="ja-JP" altLang="en-US" sz="1200" dirty="0" smtClean="0"/>
              <a:t>　　・チームアプローチの姿勢</a:t>
            </a:r>
            <a:endParaRPr lang="en-US" altLang="ja-JP" sz="1200" dirty="0" smtClean="0"/>
          </a:p>
        </p:txBody>
      </p:sp>
      <p:sp>
        <p:nvSpPr>
          <p:cNvPr id="23" name="テキスト ボックス 22"/>
          <p:cNvSpPr txBox="1"/>
          <p:nvPr/>
        </p:nvSpPr>
        <p:spPr>
          <a:xfrm>
            <a:off x="289553" y="2220709"/>
            <a:ext cx="3240360" cy="369332"/>
          </a:xfrm>
          <a:prstGeom prst="rect">
            <a:avLst/>
          </a:prstGeom>
          <a:noFill/>
        </p:spPr>
        <p:txBody>
          <a:bodyPr wrap="square" rtlCol="0">
            <a:spAutoFit/>
          </a:bodyPr>
          <a:lstStyle/>
          <a:p>
            <a:r>
              <a:rPr kumimoji="1" lang="ja-JP" altLang="en-US" dirty="0" smtClean="0"/>
              <a:t>◆求められる基本姿勢</a:t>
            </a:r>
            <a:endParaRPr kumimoji="1" lang="ja-JP" altLang="en-US" dirty="0"/>
          </a:p>
        </p:txBody>
      </p:sp>
      <p:sp>
        <p:nvSpPr>
          <p:cNvPr id="24" name="テキスト ボックス 23"/>
          <p:cNvSpPr txBox="1"/>
          <p:nvPr/>
        </p:nvSpPr>
        <p:spPr>
          <a:xfrm>
            <a:off x="625659" y="4967503"/>
            <a:ext cx="8352928" cy="1569660"/>
          </a:xfrm>
          <a:prstGeom prst="rect">
            <a:avLst/>
          </a:prstGeom>
          <a:noFill/>
        </p:spPr>
        <p:txBody>
          <a:bodyPr wrap="square" rtlCol="0">
            <a:spAutoFit/>
          </a:bodyPr>
          <a:lstStyle/>
          <a:p>
            <a:r>
              <a:rPr kumimoji="1" lang="ja-JP" altLang="en-US" sz="1200" dirty="0" smtClean="0"/>
              <a:t>１　信頼関係を形成する力</a:t>
            </a:r>
            <a:endParaRPr kumimoji="1" lang="en-US" altLang="ja-JP" sz="1200" dirty="0" smtClean="0"/>
          </a:p>
          <a:p>
            <a:r>
              <a:rPr kumimoji="1" lang="ja-JP" altLang="en-US" sz="1200" dirty="0" smtClean="0"/>
              <a:t>２　相談支援に係る幅広い知識と技術の習得</a:t>
            </a:r>
            <a:endParaRPr kumimoji="1" lang="en-US" altLang="ja-JP" sz="1200" dirty="0" smtClean="0"/>
          </a:p>
          <a:p>
            <a:r>
              <a:rPr lang="ja-JP" altLang="en-US" sz="1200" dirty="0"/>
              <a:t>　</a:t>
            </a:r>
            <a:r>
              <a:rPr lang="ja-JP" altLang="en-US" sz="1200" dirty="0" smtClean="0"/>
              <a:t>　・福祉分野や他の分野についての幅広い知識（制度やサービスを含む）</a:t>
            </a:r>
            <a:endParaRPr lang="en-US" altLang="ja-JP" sz="1200" dirty="0" smtClean="0"/>
          </a:p>
          <a:p>
            <a:r>
              <a:rPr lang="ja-JP" altLang="en-US" sz="1200" dirty="0"/>
              <a:t>　</a:t>
            </a:r>
            <a:r>
              <a:rPr lang="ja-JP" altLang="en-US" sz="1200" dirty="0" smtClean="0"/>
              <a:t>　・基本的な面接技術</a:t>
            </a:r>
            <a:endParaRPr lang="en-US" altLang="ja-JP" sz="1200" dirty="0" smtClean="0"/>
          </a:p>
          <a:p>
            <a:r>
              <a:rPr lang="ja-JP" altLang="en-US" sz="1200" dirty="0"/>
              <a:t>　</a:t>
            </a:r>
            <a:r>
              <a:rPr lang="ja-JP" altLang="en-US" sz="1200" dirty="0" smtClean="0"/>
              <a:t>　・ニーズを探し出す</a:t>
            </a:r>
            <a:r>
              <a:rPr lang="ja-JP" altLang="en-US" sz="1200" dirty="0" smtClean="0"/>
              <a:t>アセスメント力</a:t>
            </a:r>
            <a:endParaRPr lang="en-US" altLang="ja-JP" sz="1200" dirty="0" smtClean="0"/>
          </a:p>
          <a:p>
            <a:r>
              <a:rPr kumimoji="1" lang="ja-JP" altLang="en-US" sz="1200" dirty="0"/>
              <a:t>　</a:t>
            </a:r>
            <a:r>
              <a:rPr kumimoji="1" lang="ja-JP" altLang="en-US" sz="1200" dirty="0" smtClean="0"/>
              <a:t>　・チームアプローチやネットワークを形成する力</a:t>
            </a:r>
            <a:endParaRPr kumimoji="1" lang="en-US" altLang="ja-JP" sz="1200" dirty="0" smtClean="0"/>
          </a:p>
          <a:p>
            <a:r>
              <a:rPr lang="ja-JP" altLang="en-US" sz="1200" dirty="0"/>
              <a:t>　</a:t>
            </a:r>
            <a:r>
              <a:rPr lang="ja-JP" altLang="en-US" sz="1200" dirty="0" smtClean="0"/>
              <a:t>　・</a:t>
            </a:r>
            <a:r>
              <a:rPr kumimoji="1" lang="ja-JP" altLang="en-US" sz="1200" dirty="0" smtClean="0"/>
              <a:t>社会資源を活用・調整・開発する力</a:t>
            </a:r>
            <a:endParaRPr kumimoji="1" lang="en-US" altLang="ja-JP" sz="1200" dirty="0" smtClean="0"/>
          </a:p>
          <a:p>
            <a:r>
              <a:rPr lang="ja-JP" altLang="en-US" sz="1200" dirty="0" smtClean="0"/>
              <a:t>３　交渉力・調整力</a:t>
            </a:r>
            <a:endParaRPr kumimoji="1" lang="ja-JP" altLang="en-US" sz="1200" dirty="0"/>
          </a:p>
        </p:txBody>
      </p:sp>
      <p:sp>
        <p:nvSpPr>
          <p:cNvPr id="25" name="テキスト ボックス 24"/>
          <p:cNvSpPr txBox="1"/>
          <p:nvPr/>
        </p:nvSpPr>
        <p:spPr>
          <a:xfrm>
            <a:off x="289553" y="4647025"/>
            <a:ext cx="3240360" cy="369332"/>
          </a:xfrm>
          <a:prstGeom prst="rect">
            <a:avLst/>
          </a:prstGeom>
          <a:noFill/>
        </p:spPr>
        <p:txBody>
          <a:bodyPr wrap="square" rtlCol="0">
            <a:spAutoFit/>
          </a:bodyPr>
          <a:lstStyle/>
          <a:p>
            <a:r>
              <a:rPr kumimoji="1" lang="ja-JP" altLang="en-US" dirty="0" smtClean="0"/>
              <a:t>◆求められる資質</a:t>
            </a:r>
            <a:endParaRPr kumimoji="1" lang="ja-JP" altLang="en-US" dirty="0"/>
          </a:p>
        </p:txBody>
      </p:sp>
      <p:sp>
        <p:nvSpPr>
          <p:cNvPr id="26" name="スライド番号プレースホルダー 1"/>
          <p:cNvSpPr>
            <a:spLocks noGrp="1"/>
          </p:cNvSpPr>
          <p:nvPr>
            <p:ph type="sldNum" sz="quarter" idx="12"/>
          </p:nvPr>
        </p:nvSpPr>
        <p:spPr>
          <a:xfrm>
            <a:off x="7010400" y="6492875"/>
            <a:ext cx="2133600" cy="365125"/>
          </a:xfrm>
        </p:spPr>
        <p:txBody>
          <a:bodyPr/>
          <a:lstStyle/>
          <a:p>
            <a:fld id="{1C2C60DF-5D73-46A2-8FFF-B4A756D3B2D0}" type="slidenum">
              <a:rPr kumimoji="1" lang="ja-JP" altLang="en-US" smtClean="0"/>
              <a:t>2</a:t>
            </a:fld>
            <a:endParaRPr kumimoji="1" lang="ja-JP" altLang="en-US" dirty="0"/>
          </a:p>
        </p:txBody>
      </p:sp>
      <p:sp>
        <p:nvSpPr>
          <p:cNvPr id="11" name="テキスト ボックス 10"/>
          <p:cNvSpPr txBox="1"/>
          <p:nvPr/>
        </p:nvSpPr>
        <p:spPr>
          <a:xfrm>
            <a:off x="4067944" y="6362766"/>
            <a:ext cx="4824536" cy="276999"/>
          </a:xfrm>
          <a:prstGeom prst="rect">
            <a:avLst/>
          </a:prstGeom>
          <a:noFill/>
        </p:spPr>
        <p:txBody>
          <a:bodyPr wrap="square" rtlCol="0">
            <a:spAutoFit/>
          </a:bodyPr>
          <a:lstStyle/>
          <a:p>
            <a:pPr algn="r"/>
            <a:r>
              <a:rPr lang="ja-JP" altLang="en-US" sz="1200" dirty="0" smtClean="0"/>
              <a:t>「相談支援ハンドブック」（</a:t>
            </a:r>
            <a:r>
              <a:rPr lang="en-US" altLang="ja-JP" sz="1200" dirty="0" smtClean="0"/>
              <a:t>H24</a:t>
            </a:r>
            <a:r>
              <a:rPr lang="ja-JP" altLang="en-US" sz="1200" dirty="0" smtClean="0"/>
              <a:t>：本ケアマネジメント推進部会）より抜粋</a:t>
            </a:r>
            <a:r>
              <a:rPr kumimoji="1" lang="ja-JP" altLang="en-US" sz="1200" dirty="0" smtClean="0"/>
              <a:t>　</a:t>
            </a:r>
            <a:endParaRPr kumimoji="1" lang="ja-JP" altLang="en-US" sz="1200" dirty="0"/>
          </a:p>
        </p:txBody>
      </p:sp>
    </p:spTree>
    <p:extLst>
      <p:ext uri="{BB962C8B-B14F-4D97-AF65-F5344CB8AC3E}">
        <p14:creationId xmlns:p14="http://schemas.microsoft.com/office/powerpoint/2010/main" val="916969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399584" y="6237312"/>
            <a:ext cx="3744416" cy="461665"/>
          </a:xfrm>
          <a:prstGeom prst="rect">
            <a:avLst/>
          </a:prstGeom>
          <a:noFill/>
        </p:spPr>
        <p:txBody>
          <a:bodyPr wrap="square" rtlCol="0">
            <a:spAutoFit/>
          </a:bodyPr>
          <a:lstStyle/>
          <a:p>
            <a:r>
              <a:rPr kumimoji="1" lang="ja-JP" altLang="en-US" sz="1200" dirty="0" smtClean="0"/>
              <a:t>出典：大阪体育大学健康福祉学部　大谷　悟教授</a:t>
            </a:r>
            <a:endParaRPr kumimoji="1" lang="en-US" altLang="ja-JP" sz="1200" dirty="0" smtClean="0"/>
          </a:p>
          <a:p>
            <a:r>
              <a:rPr lang="ja-JP" altLang="en-US" sz="1200" dirty="0"/>
              <a:t>　</a:t>
            </a:r>
            <a:r>
              <a:rPr lang="ja-JP" altLang="en-US" sz="1200" dirty="0" smtClean="0"/>
              <a:t>　　大阪府相談支援従事者初任者研修　資料より</a:t>
            </a:r>
            <a:r>
              <a:rPr kumimoji="1" lang="ja-JP" altLang="en-US" sz="1200" dirty="0" smtClean="0"/>
              <a:t>　</a:t>
            </a:r>
            <a:endParaRPr kumimoji="1" lang="ja-JP" altLang="en-US" sz="1200" dirty="0"/>
          </a:p>
        </p:txBody>
      </p:sp>
      <p:sp>
        <p:nvSpPr>
          <p:cNvPr id="3" name="円/楕円 2"/>
          <p:cNvSpPr/>
          <p:nvPr/>
        </p:nvSpPr>
        <p:spPr>
          <a:xfrm>
            <a:off x="859731" y="1343466"/>
            <a:ext cx="6840760" cy="3223077"/>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4" name="円/楕円 3"/>
          <p:cNvSpPr/>
          <p:nvPr/>
        </p:nvSpPr>
        <p:spPr>
          <a:xfrm>
            <a:off x="1223963" y="1411614"/>
            <a:ext cx="6112296" cy="3070717"/>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6" name="テキスト ボックス 5"/>
          <p:cNvSpPr txBox="1"/>
          <p:nvPr/>
        </p:nvSpPr>
        <p:spPr>
          <a:xfrm>
            <a:off x="2289073" y="1770435"/>
            <a:ext cx="4608512" cy="1938992"/>
          </a:xfrm>
          <a:prstGeom prst="rect">
            <a:avLst/>
          </a:prstGeom>
          <a:noFill/>
        </p:spPr>
        <p:txBody>
          <a:bodyPr wrap="square" rtlCol="0">
            <a:spAutoFit/>
          </a:bodyPr>
          <a:lstStyle/>
          <a:p>
            <a:r>
              <a:rPr lang="ja-JP" altLang="en-US" dirty="0" smtClean="0"/>
              <a:t>◆機能</a:t>
            </a:r>
            <a:r>
              <a:rPr lang="ja-JP" altLang="en-US" dirty="0"/>
              <a:t>と</a:t>
            </a:r>
            <a:r>
              <a:rPr lang="ja-JP" altLang="en-US" dirty="0" smtClean="0"/>
              <a:t>役割</a:t>
            </a:r>
            <a:endParaRPr lang="en-US" altLang="ja-JP" dirty="0" smtClean="0"/>
          </a:p>
          <a:p>
            <a:endParaRPr lang="en-US" altLang="ja-JP" sz="1200" dirty="0" smtClean="0"/>
          </a:p>
          <a:p>
            <a:r>
              <a:rPr lang="ja-JP" altLang="en-US" sz="1200" dirty="0" smtClean="0"/>
              <a:t>①</a:t>
            </a:r>
            <a:r>
              <a:rPr lang="ja-JP" altLang="en-US" sz="1200" dirty="0"/>
              <a:t>エンパワメント　②連絡・</a:t>
            </a:r>
            <a:r>
              <a:rPr lang="ja-JP" altLang="en-US" sz="1200" dirty="0" smtClean="0"/>
              <a:t>調整　③</a:t>
            </a:r>
            <a:r>
              <a:rPr lang="ja-JP" altLang="en-US" sz="1200" dirty="0"/>
              <a:t>組織化　④情報提供・広報</a:t>
            </a:r>
            <a:endParaRPr lang="en-US" altLang="ja-JP" sz="1200" dirty="0"/>
          </a:p>
          <a:p>
            <a:r>
              <a:rPr lang="ja-JP" altLang="en-US" sz="1200" dirty="0" smtClean="0"/>
              <a:t>⑤開発的機能　⑥計画・政策化　⑦教育・啓発・コンサルテーション</a:t>
            </a:r>
            <a:endParaRPr lang="ja-JP" altLang="en-US" sz="1200" dirty="0"/>
          </a:p>
          <a:p>
            <a:endParaRPr kumimoji="1" lang="en-US" altLang="ja-JP" sz="1200" dirty="0" smtClean="0"/>
          </a:p>
          <a:p>
            <a:r>
              <a:rPr lang="ja-JP" altLang="en-US" dirty="0" smtClean="0"/>
              <a:t>◆原　則</a:t>
            </a:r>
            <a:endParaRPr lang="en-US" altLang="ja-JP" dirty="0" smtClean="0"/>
          </a:p>
          <a:p>
            <a:r>
              <a:rPr kumimoji="1" lang="ja-JP" altLang="en-US" sz="1200" dirty="0" smtClean="0"/>
              <a:t>①利用者の人権への配慮　②総合的ニーズ把握・資源の検討</a:t>
            </a:r>
            <a:endParaRPr kumimoji="1" lang="en-US" altLang="ja-JP" sz="1200" dirty="0" smtClean="0"/>
          </a:p>
          <a:p>
            <a:r>
              <a:rPr lang="ja-JP" altLang="en-US" sz="1200" dirty="0" smtClean="0"/>
              <a:t>③ケアの目標設定と計画的実施　④総合的なサービスの実施</a:t>
            </a:r>
            <a:endParaRPr lang="en-US" altLang="ja-JP" sz="1200" dirty="0" smtClean="0"/>
          </a:p>
          <a:p>
            <a:r>
              <a:rPr kumimoji="1" lang="ja-JP" altLang="en-US" sz="1200" dirty="0" smtClean="0"/>
              <a:t>⑤プライバシー尊重</a:t>
            </a:r>
            <a:endParaRPr kumimoji="1" lang="ja-JP" altLang="en-US" sz="1200" dirty="0"/>
          </a:p>
        </p:txBody>
      </p:sp>
      <p:sp>
        <p:nvSpPr>
          <p:cNvPr id="8" name="角丸四角形 7"/>
          <p:cNvSpPr/>
          <p:nvPr/>
        </p:nvSpPr>
        <p:spPr>
          <a:xfrm>
            <a:off x="3430871" y="835551"/>
            <a:ext cx="1733774" cy="57606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信頼関係を</a:t>
            </a:r>
            <a:endParaRPr kumimoji="1" lang="en-US" altLang="ja-JP" dirty="0" smtClean="0"/>
          </a:p>
          <a:p>
            <a:pPr algn="ctr"/>
            <a:r>
              <a:rPr kumimoji="1" lang="ja-JP" altLang="en-US" dirty="0" smtClean="0"/>
              <a:t>形成する力</a:t>
            </a:r>
            <a:endParaRPr kumimoji="1" lang="ja-JP" altLang="en-US" dirty="0"/>
          </a:p>
        </p:txBody>
      </p:sp>
      <p:sp>
        <p:nvSpPr>
          <p:cNvPr id="10" name="角丸四角形 9"/>
          <p:cNvSpPr/>
          <p:nvPr/>
        </p:nvSpPr>
        <p:spPr>
          <a:xfrm>
            <a:off x="490070" y="1411614"/>
            <a:ext cx="1800200" cy="57606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チームアプローチを展開する力</a:t>
            </a:r>
            <a:endParaRPr kumimoji="1" lang="ja-JP" altLang="en-US" dirty="0"/>
          </a:p>
        </p:txBody>
      </p:sp>
      <p:sp>
        <p:nvSpPr>
          <p:cNvPr id="11" name="角丸四角形 10"/>
          <p:cNvSpPr/>
          <p:nvPr/>
        </p:nvSpPr>
        <p:spPr>
          <a:xfrm>
            <a:off x="283667" y="2407350"/>
            <a:ext cx="1800200" cy="57606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サービスの知識体験的理解力</a:t>
            </a:r>
            <a:endParaRPr kumimoji="1" lang="ja-JP" altLang="en-US" dirty="0"/>
          </a:p>
        </p:txBody>
      </p:sp>
      <p:sp>
        <p:nvSpPr>
          <p:cNvPr id="12" name="角丸四角形 11"/>
          <p:cNvSpPr/>
          <p:nvPr/>
        </p:nvSpPr>
        <p:spPr>
          <a:xfrm>
            <a:off x="599349" y="3676095"/>
            <a:ext cx="1895270" cy="57606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支援ネットワークの形成力</a:t>
            </a:r>
            <a:endParaRPr kumimoji="1" lang="ja-JP" altLang="en-US" dirty="0"/>
          </a:p>
        </p:txBody>
      </p:sp>
      <p:sp>
        <p:nvSpPr>
          <p:cNvPr id="13" name="角丸四角形 12"/>
          <p:cNvSpPr/>
          <p:nvPr/>
        </p:nvSpPr>
        <p:spPr>
          <a:xfrm>
            <a:off x="6240048" y="1411614"/>
            <a:ext cx="1661766" cy="57606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専門的</a:t>
            </a:r>
            <a:endParaRPr kumimoji="1" lang="en-US" altLang="ja-JP" dirty="0" smtClean="0"/>
          </a:p>
          <a:p>
            <a:pPr algn="ctr"/>
            <a:r>
              <a:rPr lang="ja-JP" altLang="en-US" dirty="0"/>
              <a:t>面接技術</a:t>
            </a:r>
            <a:endParaRPr kumimoji="1" lang="ja-JP" altLang="en-US" dirty="0"/>
          </a:p>
        </p:txBody>
      </p:sp>
      <p:sp>
        <p:nvSpPr>
          <p:cNvPr id="14" name="角丸四角形 13"/>
          <p:cNvSpPr/>
          <p:nvPr/>
        </p:nvSpPr>
        <p:spPr>
          <a:xfrm>
            <a:off x="6834299" y="2378940"/>
            <a:ext cx="1732384" cy="57606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ニーズ中心のアセスメント力</a:t>
            </a:r>
            <a:endParaRPr kumimoji="1" lang="ja-JP" altLang="en-US" dirty="0"/>
          </a:p>
        </p:txBody>
      </p:sp>
      <p:sp>
        <p:nvSpPr>
          <p:cNvPr id="15" name="角丸四角形 14"/>
          <p:cNvSpPr/>
          <p:nvPr/>
        </p:nvSpPr>
        <p:spPr>
          <a:xfrm>
            <a:off x="6335129" y="3664718"/>
            <a:ext cx="1944216" cy="57606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資源改善・開発に取り組む姿勢</a:t>
            </a:r>
            <a:endParaRPr kumimoji="1" lang="ja-JP" altLang="en-US" dirty="0"/>
          </a:p>
        </p:txBody>
      </p:sp>
      <p:sp>
        <p:nvSpPr>
          <p:cNvPr id="17" name="メモ 16"/>
          <p:cNvSpPr/>
          <p:nvPr/>
        </p:nvSpPr>
        <p:spPr>
          <a:xfrm>
            <a:off x="1398387" y="4653136"/>
            <a:ext cx="6120680" cy="1175430"/>
          </a:xfrm>
          <a:prstGeom prst="foldedCorner">
            <a:avLst/>
          </a:prstGeom>
        </p:spPr>
        <p:style>
          <a:lnRef idx="1">
            <a:schemeClr val="accent1"/>
          </a:lnRef>
          <a:fillRef idx="2">
            <a:schemeClr val="accent1"/>
          </a:fillRef>
          <a:effectRef idx="1">
            <a:schemeClr val="accent1"/>
          </a:effectRef>
          <a:fontRef idx="minor">
            <a:schemeClr val="dk1"/>
          </a:fontRef>
        </p:style>
        <p:txBody>
          <a:bodyPr rtlCol="0" anchor="ctr"/>
          <a:lstStyle/>
          <a:p>
            <a:endParaRPr kumimoji="1" lang="en-US" altLang="ja-JP" dirty="0" smtClean="0"/>
          </a:p>
          <a:p>
            <a:r>
              <a:rPr kumimoji="1" lang="ja-JP" altLang="en-US" dirty="0" smtClean="0"/>
              <a:t>基本理念（</a:t>
            </a:r>
            <a:r>
              <a:rPr kumimoji="1" lang="en-US" altLang="ja-JP" dirty="0" smtClean="0"/>
              <a:t>5</a:t>
            </a:r>
            <a:r>
              <a:rPr kumimoji="1" lang="ja-JP" altLang="en-US" dirty="0" err="1" smtClean="0"/>
              <a:t>つの</a:t>
            </a:r>
            <a:r>
              <a:rPr kumimoji="1" lang="ja-JP" altLang="en-US" dirty="0" smtClean="0"/>
              <a:t>支援）</a:t>
            </a:r>
            <a:endParaRPr kumimoji="1" lang="en-US" altLang="ja-JP" dirty="0" smtClean="0"/>
          </a:p>
          <a:p>
            <a:r>
              <a:rPr lang="ja-JP" altLang="en-US" dirty="0" smtClean="0"/>
              <a:t>　 ①ノーマライゼーションの実現　②自立と社会参加</a:t>
            </a:r>
            <a:endParaRPr lang="en-US" altLang="ja-JP" dirty="0" smtClean="0"/>
          </a:p>
          <a:p>
            <a:r>
              <a:rPr kumimoji="1" lang="ja-JP" altLang="en-US" dirty="0"/>
              <a:t>　</a:t>
            </a:r>
            <a:r>
              <a:rPr kumimoji="1" lang="ja-JP" altLang="en-US" dirty="0" smtClean="0"/>
              <a:t> ③主体性、自己決定の尊重　　 ④地域における生活</a:t>
            </a:r>
            <a:endParaRPr kumimoji="1" lang="en-US" altLang="ja-JP" dirty="0" smtClean="0"/>
          </a:p>
          <a:p>
            <a:r>
              <a:rPr lang="ja-JP" altLang="en-US" dirty="0"/>
              <a:t>　</a:t>
            </a:r>
            <a:r>
              <a:rPr lang="ja-JP" altLang="en-US" dirty="0" smtClean="0"/>
              <a:t> ⑤エンパワメントの視点</a:t>
            </a:r>
            <a:endParaRPr kumimoji="1" lang="ja-JP" altLang="en-US" dirty="0"/>
          </a:p>
        </p:txBody>
      </p:sp>
      <p:sp>
        <p:nvSpPr>
          <p:cNvPr id="20" name="タイトル 1"/>
          <p:cNvSpPr txBox="1">
            <a:spLocks/>
          </p:cNvSpPr>
          <p:nvPr/>
        </p:nvSpPr>
        <p:spPr>
          <a:xfrm>
            <a:off x="71928" y="326739"/>
            <a:ext cx="8967345" cy="360000"/>
          </a:xfrm>
          <a:prstGeom prst="rect">
            <a:avLst/>
          </a:prstGeom>
        </p:spPr>
        <p:style>
          <a:lnRef idx="1">
            <a:schemeClr val="accent5"/>
          </a:lnRef>
          <a:fillRef idx="3">
            <a:schemeClr val="accent5"/>
          </a:fillRef>
          <a:effectRef idx="2">
            <a:schemeClr val="accent5"/>
          </a:effectRef>
          <a:fontRef idx="minor">
            <a:schemeClr val="lt1"/>
          </a:fontRef>
        </p:style>
        <p:txBody>
          <a:bodyPr vert="horz" lIns="91440" tIns="45720" rIns="91440" bIns="45720" rtlCol="0"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b="1" dirty="0" smtClean="0">
                <a:solidFill>
                  <a:schemeClr val="bg1"/>
                </a:solidFill>
              </a:rPr>
              <a:t>１　相談</a:t>
            </a:r>
            <a:r>
              <a:rPr lang="ja-JP" altLang="en-US" sz="1800" b="1" dirty="0">
                <a:solidFill>
                  <a:schemeClr val="bg1"/>
                </a:solidFill>
              </a:rPr>
              <a:t>支援専門員</a:t>
            </a:r>
            <a:r>
              <a:rPr lang="ja-JP" altLang="en-US" sz="1800" b="1" dirty="0" smtClean="0">
                <a:solidFill>
                  <a:schemeClr val="bg1"/>
                </a:solidFill>
              </a:rPr>
              <a:t>に求められる姿③　（ケアマネジメント</a:t>
            </a:r>
            <a:r>
              <a:rPr lang="ja-JP" altLang="en-US" sz="1800" b="1" dirty="0">
                <a:solidFill>
                  <a:schemeClr val="bg1"/>
                </a:solidFill>
              </a:rPr>
              <a:t>の</a:t>
            </a:r>
            <a:r>
              <a:rPr lang="ja-JP" altLang="en-US" sz="1800" b="1" dirty="0" smtClean="0">
                <a:solidFill>
                  <a:schemeClr val="bg1"/>
                </a:solidFill>
              </a:rPr>
              <a:t>構成）</a:t>
            </a:r>
            <a:endParaRPr lang="ja-JP" altLang="en-US" sz="1800" b="1" dirty="0">
              <a:solidFill>
                <a:schemeClr val="bg1"/>
              </a:solidFill>
            </a:endParaRPr>
          </a:p>
        </p:txBody>
      </p:sp>
      <p:sp>
        <p:nvSpPr>
          <p:cNvPr id="18" name="スライド番号プレースホルダー 1"/>
          <p:cNvSpPr>
            <a:spLocks noGrp="1"/>
          </p:cNvSpPr>
          <p:nvPr>
            <p:ph type="sldNum" sz="quarter" idx="12"/>
          </p:nvPr>
        </p:nvSpPr>
        <p:spPr>
          <a:xfrm>
            <a:off x="6992853" y="6483048"/>
            <a:ext cx="2133600" cy="365125"/>
          </a:xfrm>
        </p:spPr>
        <p:txBody>
          <a:bodyPr/>
          <a:lstStyle/>
          <a:p>
            <a:fld id="{1C2C60DF-5D73-46A2-8FFF-B4A756D3B2D0}" type="slidenum">
              <a:rPr kumimoji="1" lang="ja-JP" altLang="en-US" smtClean="0"/>
              <a:t>3</a:t>
            </a:fld>
            <a:endParaRPr kumimoji="1" lang="ja-JP" altLang="en-US" dirty="0"/>
          </a:p>
        </p:txBody>
      </p:sp>
    </p:spTree>
    <p:extLst>
      <p:ext uri="{BB962C8B-B14F-4D97-AF65-F5344CB8AC3E}">
        <p14:creationId xmlns:p14="http://schemas.microsoft.com/office/powerpoint/2010/main" val="14283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円/楕円 10"/>
          <p:cNvSpPr/>
          <p:nvPr/>
        </p:nvSpPr>
        <p:spPr>
          <a:xfrm>
            <a:off x="3587418" y="4207666"/>
            <a:ext cx="1149560" cy="11052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現任</a:t>
            </a:r>
            <a:endParaRPr kumimoji="1" lang="en-US" altLang="ja-JP" sz="1400" dirty="0" smtClean="0"/>
          </a:p>
          <a:p>
            <a:pPr algn="ctr"/>
            <a:r>
              <a:rPr kumimoji="1" lang="ja-JP" altLang="en-US" sz="1400" dirty="0" smtClean="0"/>
              <a:t>研修</a:t>
            </a:r>
            <a:endParaRPr kumimoji="1" lang="ja-JP" altLang="en-US" sz="1400" dirty="0"/>
          </a:p>
        </p:txBody>
      </p:sp>
      <p:sp>
        <p:nvSpPr>
          <p:cNvPr id="12" name="円/楕円 11"/>
          <p:cNvSpPr/>
          <p:nvPr/>
        </p:nvSpPr>
        <p:spPr>
          <a:xfrm>
            <a:off x="6376054" y="4235219"/>
            <a:ext cx="1149560" cy="11052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t>現任</a:t>
            </a:r>
            <a:endParaRPr lang="en-US" altLang="ja-JP" sz="1400" dirty="0" smtClean="0"/>
          </a:p>
          <a:p>
            <a:pPr algn="ctr"/>
            <a:r>
              <a:rPr kumimoji="1" lang="ja-JP" altLang="en-US" sz="1400" dirty="0" smtClean="0"/>
              <a:t>研修</a:t>
            </a:r>
            <a:endParaRPr kumimoji="1" lang="ja-JP" altLang="en-US" sz="1400" dirty="0"/>
          </a:p>
        </p:txBody>
      </p:sp>
      <p:graphicFrame>
        <p:nvGraphicFramePr>
          <p:cNvPr id="16" name="図表 15"/>
          <p:cNvGraphicFramePr/>
          <p:nvPr>
            <p:extLst>
              <p:ext uri="{D42A27DB-BD31-4B8C-83A1-F6EECF244321}">
                <p14:modId xmlns:p14="http://schemas.microsoft.com/office/powerpoint/2010/main" val="2550278447"/>
              </p:ext>
            </p:extLst>
          </p:nvPr>
        </p:nvGraphicFramePr>
        <p:xfrm>
          <a:off x="622716" y="890227"/>
          <a:ext cx="8435280" cy="41949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円/楕円 9"/>
          <p:cNvSpPr/>
          <p:nvPr/>
        </p:nvSpPr>
        <p:spPr>
          <a:xfrm>
            <a:off x="830152" y="4221088"/>
            <a:ext cx="1149560" cy="11052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初任者研修</a:t>
            </a:r>
            <a:endParaRPr kumimoji="1" lang="ja-JP" altLang="en-US" sz="1400" dirty="0"/>
          </a:p>
        </p:txBody>
      </p:sp>
      <p:sp>
        <p:nvSpPr>
          <p:cNvPr id="2" name="スライド番号プレースホルダー 1"/>
          <p:cNvSpPr>
            <a:spLocks noGrp="1"/>
          </p:cNvSpPr>
          <p:nvPr>
            <p:ph type="sldNum" sz="quarter" idx="12"/>
          </p:nvPr>
        </p:nvSpPr>
        <p:spPr/>
        <p:txBody>
          <a:bodyPr/>
          <a:lstStyle/>
          <a:p>
            <a:fld id="{1C2C60DF-5D73-46A2-8FFF-B4A756D3B2D0}" type="slidenum">
              <a:rPr kumimoji="1" lang="ja-JP" altLang="en-US" smtClean="0"/>
              <a:t>4</a:t>
            </a:fld>
            <a:endParaRPr kumimoji="1" lang="ja-JP" altLang="en-US"/>
          </a:p>
        </p:txBody>
      </p:sp>
      <p:sp>
        <p:nvSpPr>
          <p:cNvPr id="4" name="タイトル 1"/>
          <p:cNvSpPr txBox="1">
            <a:spLocks/>
          </p:cNvSpPr>
          <p:nvPr/>
        </p:nvSpPr>
        <p:spPr>
          <a:xfrm>
            <a:off x="457200" y="274638"/>
            <a:ext cx="8229600" cy="360000"/>
          </a:xfrm>
          <a:prstGeom prst="rect">
            <a:avLst/>
          </a:prstGeom>
        </p:spPr>
        <p:style>
          <a:lnRef idx="1">
            <a:schemeClr val="accent5"/>
          </a:lnRef>
          <a:fillRef idx="3">
            <a:schemeClr val="accent5"/>
          </a:fillRef>
          <a:effectRef idx="2">
            <a:schemeClr val="accent5"/>
          </a:effectRef>
          <a:fontRef idx="minor">
            <a:schemeClr val="lt1"/>
          </a:fontRef>
        </p:style>
        <p:txBody>
          <a:bodyPr vert="horz" lIns="91440" tIns="45720" rIns="91440" bIns="45720" rtlCol="0"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b="1" dirty="0" smtClean="0">
                <a:solidFill>
                  <a:schemeClr val="bg1"/>
                </a:solidFill>
              </a:rPr>
              <a:t>２　相談支援専門員の研修体系①（府の研修体制（イメージ案））</a:t>
            </a:r>
            <a:endParaRPr lang="ja-JP" altLang="en-US" sz="1800" b="1" dirty="0">
              <a:solidFill>
                <a:schemeClr val="bg1"/>
              </a:solidFill>
            </a:endParaRPr>
          </a:p>
        </p:txBody>
      </p:sp>
      <p:sp>
        <p:nvSpPr>
          <p:cNvPr id="6" name="右矢印 5"/>
          <p:cNvSpPr/>
          <p:nvPr/>
        </p:nvSpPr>
        <p:spPr>
          <a:xfrm>
            <a:off x="827584" y="5517232"/>
            <a:ext cx="741682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818998" y="5810780"/>
            <a:ext cx="944690" cy="338554"/>
          </a:xfrm>
          <a:prstGeom prst="rect">
            <a:avLst/>
          </a:prstGeom>
          <a:noFill/>
        </p:spPr>
        <p:txBody>
          <a:bodyPr wrap="square" rtlCol="0">
            <a:spAutoFit/>
          </a:bodyPr>
          <a:lstStyle/>
          <a:p>
            <a:r>
              <a:rPr kumimoji="1" lang="ja-JP" altLang="en-US" sz="1600" dirty="0" smtClean="0"/>
              <a:t>初任者</a:t>
            </a:r>
            <a:endParaRPr kumimoji="1" lang="ja-JP" altLang="en-US" sz="2400" dirty="0"/>
          </a:p>
        </p:txBody>
      </p:sp>
      <p:sp>
        <p:nvSpPr>
          <p:cNvPr id="8" name="テキスト ボックス 7"/>
          <p:cNvSpPr txBox="1"/>
          <p:nvPr/>
        </p:nvSpPr>
        <p:spPr>
          <a:xfrm>
            <a:off x="7515742" y="5824680"/>
            <a:ext cx="944690" cy="338554"/>
          </a:xfrm>
          <a:prstGeom prst="rect">
            <a:avLst/>
          </a:prstGeom>
          <a:noFill/>
        </p:spPr>
        <p:txBody>
          <a:bodyPr wrap="square" rtlCol="0">
            <a:spAutoFit/>
          </a:bodyPr>
          <a:lstStyle/>
          <a:p>
            <a:r>
              <a:rPr kumimoji="1" lang="ja-JP" altLang="en-US" sz="1600" dirty="0" smtClean="0"/>
              <a:t>熟練者</a:t>
            </a:r>
            <a:endParaRPr kumimoji="1" lang="ja-JP" altLang="en-US" sz="2400" dirty="0"/>
          </a:p>
        </p:txBody>
      </p:sp>
      <p:sp>
        <p:nvSpPr>
          <p:cNvPr id="13" name="円/楕円 12"/>
          <p:cNvSpPr/>
          <p:nvPr/>
        </p:nvSpPr>
        <p:spPr>
          <a:xfrm>
            <a:off x="3095836" y="2771864"/>
            <a:ext cx="2880320" cy="9496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専門コース別研修</a:t>
            </a:r>
            <a:endParaRPr kumimoji="1" lang="ja-JP" altLang="en-US" sz="1400" dirty="0"/>
          </a:p>
        </p:txBody>
      </p:sp>
      <p:sp>
        <p:nvSpPr>
          <p:cNvPr id="14" name="円/楕円 13"/>
          <p:cNvSpPr/>
          <p:nvPr/>
        </p:nvSpPr>
        <p:spPr>
          <a:xfrm>
            <a:off x="5661181" y="1582873"/>
            <a:ext cx="2880320" cy="552636"/>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ja-JP" altLang="en-US" sz="1400" dirty="0" smtClean="0"/>
              <a:t>スーパーバイズ</a:t>
            </a:r>
            <a:endParaRPr kumimoji="1" lang="ja-JP" altLang="en-US" sz="1400" dirty="0"/>
          </a:p>
        </p:txBody>
      </p:sp>
      <p:sp>
        <p:nvSpPr>
          <p:cNvPr id="15" name="円/楕円 14"/>
          <p:cNvSpPr/>
          <p:nvPr/>
        </p:nvSpPr>
        <p:spPr>
          <a:xfrm>
            <a:off x="4840356" y="2219228"/>
            <a:ext cx="2880320" cy="552636"/>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ja-JP" altLang="en-US" sz="1400" dirty="0" smtClean="0"/>
              <a:t>ファシリテーション</a:t>
            </a:r>
            <a:endParaRPr kumimoji="1" lang="ja-JP" altLang="en-US" sz="1400" dirty="0"/>
          </a:p>
        </p:txBody>
      </p:sp>
      <p:sp>
        <p:nvSpPr>
          <p:cNvPr id="3" name="角丸四角形吹き出し 2"/>
          <p:cNvSpPr/>
          <p:nvPr/>
        </p:nvSpPr>
        <p:spPr>
          <a:xfrm>
            <a:off x="1763688" y="5824680"/>
            <a:ext cx="2973290" cy="772672"/>
          </a:xfrm>
          <a:prstGeom prst="wedgeRoundRectCallout">
            <a:avLst>
              <a:gd name="adj1" fmla="val -26203"/>
              <a:gd name="adj2" fmla="val -125920"/>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200" dirty="0" smtClean="0"/>
              <a:t>この時期に市町村（基幹</a:t>
            </a:r>
            <a:r>
              <a:rPr kumimoji="1" lang="en-US" altLang="ja-JP" sz="1200" dirty="0" smtClean="0"/>
              <a:t>C,</a:t>
            </a:r>
            <a:r>
              <a:rPr kumimoji="1" lang="ja-JP" altLang="en-US" sz="1200" dirty="0" smtClean="0"/>
              <a:t>協議会等）での研修により相談支援専門員の資質向上、不安解消に資する可能性</a:t>
            </a:r>
            <a:endParaRPr kumimoji="1" lang="ja-JP" altLang="en-US" sz="1600" dirty="0"/>
          </a:p>
        </p:txBody>
      </p:sp>
      <p:cxnSp>
        <p:nvCxnSpPr>
          <p:cNvPr id="9" name="直線矢印コネクタ 8"/>
          <p:cNvCxnSpPr/>
          <p:nvPr/>
        </p:nvCxnSpPr>
        <p:spPr>
          <a:xfrm>
            <a:off x="1979712" y="5085184"/>
            <a:ext cx="1607706"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4736978" y="5085184"/>
            <a:ext cx="1607706"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a:off x="7720676" y="5085184"/>
            <a:ext cx="4517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2333515" y="4796205"/>
            <a:ext cx="900100" cy="307777"/>
          </a:xfrm>
          <a:prstGeom prst="rect">
            <a:avLst/>
          </a:prstGeom>
          <a:noFill/>
        </p:spPr>
        <p:txBody>
          <a:bodyPr wrap="square" rtlCol="0">
            <a:spAutoFit/>
          </a:bodyPr>
          <a:lstStyle/>
          <a:p>
            <a:r>
              <a:rPr kumimoji="1" lang="en-US" altLang="ja-JP" sz="1400" dirty="0" smtClean="0"/>
              <a:t>5</a:t>
            </a:r>
            <a:r>
              <a:rPr kumimoji="1" lang="ja-JP" altLang="en-US" sz="1400" dirty="0" smtClean="0"/>
              <a:t>年以内</a:t>
            </a:r>
            <a:endParaRPr kumimoji="1" lang="ja-JP" altLang="en-US" dirty="0"/>
          </a:p>
        </p:txBody>
      </p:sp>
      <p:sp>
        <p:nvSpPr>
          <p:cNvPr id="21" name="テキスト ボックス 20"/>
          <p:cNvSpPr txBox="1"/>
          <p:nvPr/>
        </p:nvSpPr>
        <p:spPr>
          <a:xfrm>
            <a:off x="5079504" y="4773724"/>
            <a:ext cx="900100" cy="307777"/>
          </a:xfrm>
          <a:prstGeom prst="rect">
            <a:avLst/>
          </a:prstGeom>
          <a:noFill/>
        </p:spPr>
        <p:txBody>
          <a:bodyPr wrap="square" rtlCol="0">
            <a:spAutoFit/>
          </a:bodyPr>
          <a:lstStyle/>
          <a:p>
            <a:r>
              <a:rPr kumimoji="1" lang="en-US" altLang="ja-JP" sz="1400" dirty="0" smtClean="0"/>
              <a:t>5</a:t>
            </a:r>
            <a:r>
              <a:rPr kumimoji="1" lang="ja-JP" altLang="en-US" sz="1400" dirty="0" smtClean="0"/>
              <a:t>年以内</a:t>
            </a:r>
            <a:endParaRPr kumimoji="1" lang="ja-JP" altLang="en-US" dirty="0"/>
          </a:p>
        </p:txBody>
      </p:sp>
      <p:sp>
        <p:nvSpPr>
          <p:cNvPr id="23" name="テキスト ボックス 22"/>
          <p:cNvSpPr txBox="1"/>
          <p:nvPr/>
        </p:nvSpPr>
        <p:spPr>
          <a:xfrm>
            <a:off x="154364" y="1019382"/>
            <a:ext cx="288000" cy="2952327"/>
          </a:xfrm>
          <a:prstGeom prst="rect">
            <a:avLst/>
          </a:prstGeom>
        </p:spPr>
        <p:style>
          <a:lnRef idx="1">
            <a:schemeClr val="accent2"/>
          </a:lnRef>
          <a:fillRef idx="2">
            <a:schemeClr val="accent2"/>
          </a:fillRef>
          <a:effectRef idx="1">
            <a:schemeClr val="accent2"/>
          </a:effectRef>
          <a:fontRef idx="minor">
            <a:schemeClr val="dk1"/>
          </a:fontRef>
        </p:style>
        <p:txBody>
          <a:bodyPr vert="eaVert" wrap="square" rtlCol="0">
            <a:spAutoFit/>
          </a:bodyPr>
          <a:lstStyle/>
          <a:p>
            <a:pPr algn="ctr"/>
            <a:r>
              <a:rPr kumimoji="1" lang="ja-JP" altLang="en-US" sz="1200" dirty="0" smtClean="0"/>
              <a:t>任意研修</a:t>
            </a:r>
            <a:endParaRPr kumimoji="1" lang="ja-JP" altLang="en-US" sz="1200" dirty="0"/>
          </a:p>
        </p:txBody>
      </p:sp>
      <p:sp>
        <p:nvSpPr>
          <p:cNvPr id="24" name="テキスト ボックス 23"/>
          <p:cNvSpPr txBox="1"/>
          <p:nvPr/>
        </p:nvSpPr>
        <p:spPr>
          <a:xfrm>
            <a:off x="154364" y="3971709"/>
            <a:ext cx="288000" cy="1555255"/>
          </a:xfrm>
          <a:prstGeom prst="rect">
            <a:avLst/>
          </a:prstGeom>
        </p:spPr>
        <p:style>
          <a:lnRef idx="1">
            <a:schemeClr val="accent2"/>
          </a:lnRef>
          <a:fillRef idx="2">
            <a:schemeClr val="accent2"/>
          </a:fillRef>
          <a:effectRef idx="1">
            <a:schemeClr val="accent2"/>
          </a:effectRef>
          <a:fontRef idx="minor">
            <a:schemeClr val="dk1"/>
          </a:fontRef>
        </p:style>
        <p:txBody>
          <a:bodyPr vert="eaVert" wrap="square" rtlCol="0">
            <a:spAutoFit/>
          </a:bodyPr>
          <a:lstStyle/>
          <a:p>
            <a:pPr algn="ctr"/>
            <a:r>
              <a:rPr kumimoji="1" lang="ja-JP" altLang="en-US" sz="1200" dirty="0" smtClean="0"/>
              <a:t>法定研修</a:t>
            </a:r>
            <a:endParaRPr kumimoji="1" lang="ja-JP" altLang="en-US" sz="1200" dirty="0"/>
          </a:p>
        </p:txBody>
      </p:sp>
    </p:spTree>
    <p:extLst>
      <p:ext uri="{BB962C8B-B14F-4D97-AF65-F5344CB8AC3E}">
        <p14:creationId xmlns:p14="http://schemas.microsoft.com/office/powerpoint/2010/main" val="2021536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629359108"/>
              </p:ext>
            </p:extLst>
          </p:nvPr>
        </p:nvGraphicFramePr>
        <p:xfrm>
          <a:off x="457200" y="908720"/>
          <a:ext cx="8348703" cy="5270004"/>
        </p:xfrm>
        <a:graphic>
          <a:graphicData uri="http://schemas.openxmlformats.org/drawingml/2006/table">
            <a:tbl>
              <a:tblPr firstRow="1" bandRow="1">
                <a:tableStyleId>{5940675A-B579-460E-94D1-54222C63F5DA}</a:tableStyleId>
              </a:tblPr>
              <a:tblGrid>
                <a:gridCol w="208280"/>
                <a:gridCol w="1314090"/>
                <a:gridCol w="288174"/>
                <a:gridCol w="864096"/>
                <a:gridCol w="2304256"/>
                <a:gridCol w="2513041"/>
                <a:gridCol w="856766"/>
              </a:tblGrid>
              <a:tr h="288032">
                <a:tc>
                  <a:txBody>
                    <a:bodyPr/>
                    <a:lstStyle/>
                    <a:p>
                      <a:pPr algn="ctr"/>
                      <a:endParaRPr kumimoji="1" lang="en-US" altLang="ja-JP" sz="1200" dirty="0" smtClean="0"/>
                    </a:p>
                  </a:txBody>
                  <a:tcPr anchor="ctr">
                    <a:solidFill>
                      <a:schemeClr val="accent5">
                        <a:lumMod val="20000"/>
                        <a:lumOff val="80000"/>
                      </a:schemeClr>
                    </a:solidFill>
                  </a:tcPr>
                </a:tc>
                <a:tc>
                  <a:txBody>
                    <a:bodyPr/>
                    <a:lstStyle/>
                    <a:p>
                      <a:pPr algn="ctr"/>
                      <a:r>
                        <a:rPr kumimoji="1" lang="ja-JP" altLang="en-US" sz="1200" dirty="0" smtClean="0"/>
                        <a:t>研修名</a:t>
                      </a:r>
                      <a:endParaRPr kumimoji="1" lang="en-US" altLang="ja-JP" sz="1200" dirty="0" smtClean="0"/>
                    </a:p>
                  </a:txBody>
                  <a:tcPr anchor="ctr">
                    <a:solidFill>
                      <a:schemeClr val="accent5">
                        <a:lumMod val="20000"/>
                        <a:lumOff val="80000"/>
                      </a:schemeClr>
                    </a:solidFill>
                  </a:tcPr>
                </a:tc>
                <a:tc>
                  <a:txBody>
                    <a:bodyPr/>
                    <a:lstStyle/>
                    <a:p>
                      <a:pPr algn="ctr"/>
                      <a:r>
                        <a:rPr kumimoji="1" lang="ja-JP" altLang="en-US" sz="1000" dirty="0" smtClean="0"/>
                        <a:t>日数</a:t>
                      </a:r>
                      <a:endParaRPr kumimoji="1" lang="en-US" altLang="ja-JP" sz="1000" dirty="0" smtClean="0"/>
                    </a:p>
                  </a:txBody>
                  <a:tcPr anchor="ctr">
                    <a:solidFill>
                      <a:schemeClr val="accent5">
                        <a:lumMod val="20000"/>
                        <a:lumOff val="80000"/>
                      </a:schemeClr>
                    </a:solidFill>
                  </a:tcPr>
                </a:tc>
                <a:tc>
                  <a:txBody>
                    <a:bodyPr/>
                    <a:lstStyle/>
                    <a:p>
                      <a:pPr algn="ctr"/>
                      <a:r>
                        <a:rPr kumimoji="1" lang="ja-JP" altLang="en-US" sz="1050" dirty="0" smtClean="0"/>
                        <a:t>想定年数</a:t>
                      </a:r>
                      <a:endParaRPr kumimoji="1" lang="en-US" altLang="ja-JP" sz="1200" dirty="0" smtClean="0"/>
                    </a:p>
                  </a:txBody>
                  <a:tcPr anchor="ctr">
                    <a:solidFill>
                      <a:schemeClr val="accent5">
                        <a:lumMod val="20000"/>
                        <a:lumOff val="80000"/>
                      </a:schemeClr>
                    </a:solidFill>
                  </a:tcPr>
                </a:tc>
                <a:tc>
                  <a:txBody>
                    <a:bodyPr/>
                    <a:lstStyle/>
                    <a:p>
                      <a:pPr algn="ctr"/>
                      <a:r>
                        <a:rPr kumimoji="1" lang="ja-JP" altLang="en-US" sz="1200" dirty="0" smtClean="0"/>
                        <a:t>対象者</a:t>
                      </a:r>
                    </a:p>
                  </a:txBody>
                  <a:tcPr anchor="ctr">
                    <a:solidFill>
                      <a:schemeClr val="accent5">
                        <a:lumMod val="20000"/>
                        <a:lumOff val="80000"/>
                      </a:schemeClr>
                    </a:solidFill>
                  </a:tcPr>
                </a:tc>
                <a:tc>
                  <a:txBody>
                    <a:bodyPr/>
                    <a:lstStyle/>
                    <a:p>
                      <a:pPr algn="ctr"/>
                      <a:r>
                        <a:rPr kumimoji="1" lang="ja-JP" altLang="en-US" sz="1200" dirty="0" smtClean="0"/>
                        <a:t>獲得目標</a:t>
                      </a:r>
                      <a:endParaRPr kumimoji="1" lang="ja-JP" altLang="en-US" sz="1200" dirty="0"/>
                    </a:p>
                  </a:txBody>
                  <a:tcPr anchor="ctr">
                    <a:solidFill>
                      <a:schemeClr val="accent5">
                        <a:lumMod val="20000"/>
                        <a:lumOff val="80000"/>
                      </a:schemeClr>
                    </a:solidFill>
                  </a:tcPr>
                </a:tc>
                <a:tc>
                  <a:txBody>
                    <a:bodyPr/>
                    <a:lstStyle/>
                    <a:p>
                      <a:pPr algn="ctr"/>
                      <a:r>
                        <a:rPr kumimoji="1" lang="ja-JP" altLang="en-US" sz="1200" dirty="0" smtClean="0"/>
                        <a:t>実施主体</a:t>
                      </a:r>
                      <a:endParaRPr kumimoji="1" lang="ja-JP" altLang="en-US" sz="1200" dirty="0"/>
                    </a:p>
                  </a:txBody>
                  <a:tcPr anchor="ctr">
                    <a:solidFill>
                      <a:schemeClr val="accent5">
                        <a:lumMod val="20000"/>
                        <a:lumOff val="80000"/>
                      </a:schemeClr>
                    </a:solidFill>
                  </a:tcPr>
                </a:tc>
              </a:tr>
              <a:tr h="583205">
                <a:tc rowSpan="2">
                  <a:txBody>
                    <a:bodyPr/>
                    <a:lstStyle/>
                    <a:p>
                      <a:pPr algn="ctr"/>
                      <a:r>
                        <a:rPr kumimoji="1" lang="ja-JP" altLang="en-US" sz="1000" dirty="0" smtClean="0"/>
                        <a:t>法定研修</a:t>
                      </a:r>
                      <a:endParaRPr kumimoji="1" lang="ja-JP" altLang="en-US" sz="1000" dirty="0"/>
                    </a:p>
                  </a:txBody>
                  <a:tcPr anchor="ctr"/>
                </a:tc>
                <a:tc>
                  <a:txBody>
                    <a:bodyPr/>
                    <a:lstStyle/>
                    <a:p>
                      <a:r>
                        <a:rPr kumimoji="1" lang="ja-JP" altLang="en-US" sz="1050" dirty="0" smtClean="0"/>
                        <a:t>初任者研修</a:t>
                      </a:r>
                      <a:endParaRPr kumimoji="1" lang="en-US" altLang="ja-JP" sz="1050" dirty="0" smtClean="0"/>
                    </a:p>
                    <a:p>
                      <a:endParaRPr kumimoji="1" lang="ja-JP" altLang="en-US" sz="1000" dirty="0"/>
                    </a:p>
                  </a:txBody>
                  <a:tcPr/>
                </a:tc>
                <a:tc>
                  <a:txBody>
                    <a:bodyPr/>
                    <a:lstStyle/>
                    <a:p>
                      <a:pPr algn="ctr"/>
                      <a:r>
                        <a:rPr kumimoji="1" lang="en-US" altLang="ja-JP" sz="1000" dirty="0" smtClean="0"/>
                        <a:t>5</a:t>
                      </a:r>
                      <a:r>
                        <a:rPr kumimoji="1" lang="ja-JP" altLang="en-US" sz="1000" dirty="0" smtClean="0"/>
                        <a:t>日</a:t>
                      </a:r>
                      <a:endParaRPr kumimoji="1" lang="ja-JP" altLang="en-US" sz="1000" dirty="0"/>
                    </a:p>
                  </a:txBody>
                  <a:tcPr anchor="ctr"/>
                </a:tc>
                <a:tc>
                  <a:txBody>
                    <a:bodyPr/>
                    <a:lstStyle/>
                    <a:p>
                      <a:r>
                        <a:rPr kumimoji="1" lang="en-US" altLang="ja-JP" sz="1000" dirty="0" smtClean="0"/>
                        <a:t>0</a:t>
                      </a:r>
                      <a:r>
                        <a:rPr kumimoji="1" lang="ja-JP" altLang="en-US" sz="1000" dirty="0" smtClean="0"/>
                        <a:t>年</a:t>
                      </a:r>
                      <a:endParaRPr kumimoji="1" lang="ja-JP" altLang="en-US" sz="1000" dirty="0"/>
                    </a:p>
                  </a:txBody>
                  <a:tcPr/>
                </a:tc>
                <a:tc>
                  <a:txBody>
                    <a:bodyPr/>
                    <a:lstStyle/>
                    <a:p>
                      <a:r>
                        <a:rPr kumimoji="1" lang="ja-JP" altLang="en-US" sz="1050" dirty="0" smtClean="0"/>
                        <a:t>・相談支援を始める者又は相談支援を始める予定の者</a:t>
                      </a:r>
                      <a:endParaRPr kumimoji="1" lang="en-US" altLang="ja-JP" sz="1050" dirty="0" smtClean="0"/>
                    </a:p>
                    <a:p>
                      <a:r>
                        <a:rPr kumimoji="1" lang="en-US" altLang="ja-JP" sz="1050" dirty="0" smtClean="0"/>
                        <a:t>※</a:t>
                      </a:r>
                      <a:r>
                        <a:rPr kumimoji="1" lang="ja-JP" altLang="en-US" sz="1050" dirty="0" smtClean="0"/>
                        <a:t>当該研修の修了が相談支援専門員の資格要件の一つ</a:t>
                      </a:r>
                      <a:endParaRPr kumimoji="1" lang="en-US" altLang="ja-JP" sz="1050" dirty="0" smtClean="0"/>
                    </a:p>
                  </a:txBody>
                  <a:tcPr/>
                </a:tc>
                <a:tc>
                  <a:txBody>
                    <a:bodyPr/>
                    <a:lstStyle/>
                    <a:p>
                      <a:endParaRPr kumimoji="1" lang="en-US" altLang="ja-JP" sz="1050" dirty="0" smtClean="0"/>
                    </a:p>
                  </a:txBody>
                  <a:tcPr/>
                </a:tc>
                <a:tc>
                  <a:txBody>
                    <a:bodyPr/>
                    <a:lstStyle/>
                    <a:p>
                      <a:endParaRPr kumimoji="1" lang="ja-JP" altLang="en-US" sz="1050" dirty="0"/>
                    </a:p>
                  </a:txBody>
                  <a:tcPr/>
                </a:tc>
              </a:tr>
              <a:tr h="859797">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p>
                  </a:txBody>
                  <a:tcPr/>
                </a:tc>
                <a:tc>
                  <a:txBody>
                    <a:bodyPr/>
                    <a:lstStyle/>
                    <a:p>
                      <a:r>
                        <a:rPr kumimoji="1" lang="ja-JP" altLang="en-US" sz="1050" dirty="0" smtClean="0"/>
                        <a:t>現任研修</a:t>
                      </a:r>
                      <a:endParaRPr kumimoji="1" lang="ja-JP" altLang="en-US" sz="105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t>3</a:t>
                      </a:r>
                      <a:r>
                        <a:rPr kumimoji="1" lang="ja-JP" altLang="en-US" sz="1050" dirty="0" smtClean="0"/>
                        <a:t>日</a:t>
                      </a:r>
                      <a:endParaRPr kumimoji="1" lang="ja-JP" altLang="en-US" sz="105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smtClean="0"/>
                        <a:t>1</a:t>
                      </a:r>
                      <a:r>
                        <a:rPr kumimoji="1" lang="ja-JP" altLang="en-US" sz="1050" dirty="0" smtClean="0"/>
                        <a:t>～</a:t>
                      </a:r>
                      <a:r>
                        <a:rPr kumimoji="1" lang="en-US" altLang="ja-JP" sz="1050" dirty="0" smtClean="0"/>
                        <a:t>5</a:t>
                      </a:r>
                      <a:r>
                        <a:rPr kumimoji="1" lang="ja-JP" altLang="en-US" sz="1050" dirty="0" smtClean="0"/>
                        <a:t>年以上</a:t>
                      </a:r>
                      <a:endParaRPr kumimoji="1" lang="en-US" altLang="ja-JP" sz="105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（相談支援業務に従事していない者も対象）</a:t>
                      </a:r>
                      <a:endParaRPr kumimoji="1" lang="ja-JP" altLang="en-US" sz="1050" dirty="0"/>
                    </a:p>
                  </a:txBody>
                  <a:tcPr/>
                </a:tc>
                <a:tc>
                  <a:txBody>
                    <a:bodyPr/>
                    <a:lstStyle/>
                    <a:p>
                      <a:r>
                        <a:rPr kumimoji="1" lang="ja-JP" altLang="en-US" sz="1050" dirty="0" smtClean="0"/>
                        <a:t>・相談支援業務に従事しており一定の経験を有する者</a:t>
                      </a:r>
                      <a:endParaRPr kumimoji="1" lang="en-US" altLang="ja-JP" sz="1050" dirty="0" smtClean="0"/>
                    </a:p>
                    <a:p>
                      <a:endParaRPr kumimoji="1" lang="en-US" altLang="ja-JP" sz="1050" dirty="0" smtClean="0"/>
                    </a:p>
                    <a:p>
                      <a:r>
                        <a:rPr kumimoji="1" lang="en-US" altLang="ja-JP" sz="1050" dirty="0" smtClean="0"/>
                        <a:t>※</a:t>
                      </a:r>
                      <a:r>
                        <a:rPr kumimoji="1" lang="ja-JP" altLang="en-US" sz="1050" dirty="0" smtClean="0"/>
                        <a:t>初任者研修修了した日の翌年度を初年とし、以降</a:t>
                      </a:r>
                      <a:r>
                        <a:rPr kumimoji="1" lang="en-US" altLang="ja-JP" sz="1050" dirty="0" smtClean="0"/>
                        <a:t>5</a:t>
                      </a:r>
                      <a:r>
                        <a:rPr kumimoji="1" lang="ja-JP" altLang="en-US" sz="1050" dirty="0" smtClean="0"/>
                        <a:t>年後ごとに受講</a:t>
                      </a:r>
                      <a:endParaRPr kumimoji="1" lang="en-US" altLang="ja-JP" sz="1050" dirty="0" smtClean="0"/>
                    </a:p>
                    <a:p>
                      <a:r>
                        <a:rPr kumimoji="1" lang="en-US" altLang="ja-JP" sz="1050" dirty="0" smtClean="0"/>
                        <a:t>※</a:t>
                      </a:r>
                      <a:r>
                        <a:rPr kumimoji="1" lang="ja-JP" altLang="en-US" sz="1050" dirty="0" smtClean="0"/>
                        <a:t>大阪府では、「予定者コース」（相談支援業務に従事していない者）と、「現任者コース」（相談支援業務に従事する者）に分けて実施</a:t>
                      </a:r>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r>
              <a:tr h="878592">
                <a:tc rowSpan="3">
                  <a:txBody>
                    <a:bodyPr/>
                    <a:lstStyle/>
                    <a:p>
                      <a:pPr algn="ctr"/>
                      <a:r>
                        <a:rPr kumimoji="1" lang="ja-JP" altLang="en-US" sz="1050" dirty="0" smtClean="0"/>
                        <a:t>任意研修</a:t>
                      </a:r>
                      <a:endParaRPr kumimoji="1" lang="ja-JP" altLang="en-US" sz="1050" dirty="0"/>
                    </a:p>
                  </a:txBody>
                  <a:tcPr anchor="ctr"/>
                </a:tc>
                <a:tc>
                  <a:txBody>
                    <a:bodyPr/>
                    <a:lstStyle/>
                    <a:p>
                      <a:r>
                        <a:rPr kumimoji="1" lang="ja-JP" altLang="en-US" sz="1050" dirty="0" smtClean="0"/>
                        <a:t>専門コース別研修</a:t>
                      </a:r>
                      <a:endParaRPr kumimoji="1" lang="en-US" altLang="ja-JP" sz="1050" dirty="0" smtClean="0"/>
                    </a:p>
                    <a:p>
                      <a:r>
                        <a:rPr kumimoji="1" lang="ja-JP" altLang="en-US" sz="1050" dirty="0" smtClean="0"/>
                        <a:t>＜地域移行支援・地域定着支援コース＞</a:t>
                      </a:r>
                      <a:endParaRPr kumimoji="1" lang="ja-JP" altLang="en-US" sz="1050" dirty="0"/>
                    </a:p>
                  </a:txBody>
                  <a:tcPr/>
                </a:tc>
                <a:tc>
                  <a:txBody>
                    <a:bodyPr/>
                    <a:lstStyle/>
                    <a:p>
                      <a:pPr algn="ctr"/>
                      <a:endParaRPr kumimoji="1" lang="ja-JP" altLang="en-US" sz="1050" dirty="0"/>
                    </a:p>
                  </a:txBody>
                  <a:tcPr anchor="ctr"/>
                </a:tc>
                <a:tc>
                  <a:txBody>
                    <a:bodyPr/>
                    <a:lstStyle/>
                    <a:p>
                      <a:endParaRPr kumimoji="1" lang="ja-JP" altLang="en-US" sz="1050" dirty="0"/>
                    </a:p>
                  </a:txBody>
                  <a:tcPr/>
                </a:tc>
                <a:tc>
                  <a:txBody>
                    <a:bodyPr/>
                    <a:lstStyle/>
                    <a:p>
                      <a:r>
                        <a:rPr kumimoji="1" lang="ja-JP" altLang="en-US" sz="1050" dirty="0" smtClean="0"/>
                        <a:t>・</a:t>
                      </a:r>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r>
              <a:tr h="878592">
                <a:tc vMerge="1">
                  <a:txBody>
                    <a:bodyPr/>
                    <a:lstStyle/>
                    <a:p>
                      <a:endParaRPr kumimoji="1" lang="ja-JP" altLang="en-US"/>
                    </a:p>
                  </a:txBody>
                  <a:tcPr/>
                </a:tc>
                <a:tc>
                  <a:txBody>
                    <a:bodyPr/>
                    <a:lstStyle/>
                    <a:p>
                      <a:r>
                        <a:rPr kumimoji="1" lang="ja-JP" altLang="en-US" sz="1050" dirty="0" smtClean="0"/>
                        <a:t>専門コース別研修</a:t>
                      </a:r>
                      <a:endParaRPr kumimoji="1" lang="en-US" altLang="ja-JP" sz="1050" dirty="0" smtClean="0"/>
                    </a:p>
                    <a:p>
                      <a:r>
                        <a:rPr kumimoji="1" lang="ja-JP" altLang="en-US" sz="1050" dirty="0" smtClean="0"/>
                        <a:t>＜ファリシテーターコース＞</a:t>
                      </a:r>
                      <a:endParaRPr kumimoji="1" lang="en-US" altLang="ja-JP" sz="1050" dirty="0" smtClean="0"/>
                    </a:p>
                    <a:p>
                      <a:r>
                        <a:rPr kumimoji="1" lang="en-US" altLang="ja-JP" sz="1050" dirty="0" smtClean="0"/>
                        <a:t>※H26</a:t>
                      </a:r>
                      <a:r>
                        <a:rPr kumimoji="1" lang="ja-JP" altLang="en-US" sz="1050" dirty="0" smtClean="0"/>
                        <a:t>～実施</a:t>
                      </a:r>
                      <a:endParaRPr kumimoji="1" lang="ja-JP" altLang="en-US" sz="1050" dirty="0"/>
                    </a:p>
                  </a:txBody>
                  <a:tcPr/>
                </a:tc>
                <a:tc>
                  <a:txBody>
                    <a:bodyPr/>
                    <a:lstStyle/>
                    <a:p>
                      <a:pPr algn="ctr"/>
                      <a:endParaRPr kumimoji="1" lang="ja-JP" altLang="en-US" sz="1050" dirty="0"/>
                    </a:p>
                  </a:txBody>
                  <a:tcPr anchor="ct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c>
                  <a:txBody>
                    <a:bodyPr/>
                    <a:lstStyle/>
                    <a:p>
                      <a:endParaRPr kumimoji="1" lang="ja-JP" altLang="en-US" sz="1050" dirty="0"/>
                    </a:p>
                  </a:txBody>
                  <a:tcPr/>
                </a:tc>
              </a:tr>
              <a:tr h="48196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p>
                  </a:txBody>
                  <a:tcPr/>
                </a:tc>
                <a:tc>
                  <a:txBody>
                    <a:bodyPr/>
                    <a:lstStyle/>
                    <a:p>
                      <a:r>
                        <a:rPr kumimoji="1" lang="ja-JP" altLang="en-US" sz="1000" dirty="0" smtClean="0"/>
                        <a:t>専門コース別研修</a:t>
                      </a:r>
                      <a:endParaRPr kumimoji="1" lang="en-US" altLang="ja-JP" sz="1000" dirty="0" smtClean="0"/>
                    </a:p>
                    <a:p>
                      <a:r>
                        <a:rPr kumimoji="1" lang="ja-JP" altLang="en-US" sz="1000" dirty="0" smtClean="0"/>
                        <a:t>＜スーパーバイズコース＞</a:t>
                      </a:r>
                      <a:endParaRPr kumimoji="1" lang="en-US" altLang="ja-JP" sz="1000" dirty="0" smtClean="0"/>
                    </a:p>
                    <a:p>
                      <a:r>
                        <a:rPr kumimoji="1" lang="en-US" altLang="ja-JP" sz="1000" dirty="0" smtClean="0"/>
                        <a:t>※H27</a:t>
                      </a:r>
                      <a:r>
                        <a:rPr kumimoji="1" lang="ja-JP" altLang="en-US" sz="1000" dirty="0" smtClean="0"/>
                        <a:t>～実施</a:t>
                      </a:r>
                      <a:endParaRPr kumimoji="1" lang="en-US" altLang="ja-JP" sz="1000" dirty="0" smtClean="0"/>
                    </a:p>
                    <a:p>
                      <a:endParaRPr kumimoji="1" lang="ja-JP" altLang="en-US" sz="1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p>
                  </a:txBody>
                  <a:tcPr/>
                </a:tc>
                <a:tc>
                  <a:txBody>
                    <a:bodyPr/>
                    <a:lstStyle/>
                    <a:p>
                      <a:r>
                        <a:rPr kumimoji="1" lang="ja-JP" altLang="en-US" sz="1050" dirty="0" smtClean="0"/>
                        <a:t>・</a:t>
                      </a:r>
                      <a:endParaRPr kumimoji="1" lang="ja-JP" altLang="en-US" sz="1050" dirty="0"/>
                    </a:p>
                  </a:txBody>
                  <a:tcPr/>
                </a:tc>
                <a:tc>
                  <a:txBody>
                    <a:bodyPr/>
                    <a:lstStyle/>
                    <a:p>
                      <a:endParaRPr kumimoji="1" lang="ja-JP" altLang="en-US" sz="1050" dirty="0">
                        <a:solidFill>
                          <a:srgbClr val="FF0000"/>
                        </a:solidFill>
                      </a:endParaRPr>
                    </a:p>
                  </a:txBody>
                  <a:tcPr/>
                </a:tc>
                <a:tc>
                  <a:txBody>
                    <a:bodyPr/>
                    <a:lstStyle/>
                    <a:p>
                      <a:endParaRPr kumimoji="1" lang="ja-JP" altLang="en-US" sz="1050" dirty="0"/>
                    </a:p>
                  </a:txBody>
                  <a:tcPr/>
                </a:tc>
              </a:tr>
            </a:tbl>
          </a:graphicData>
        </a:graphic>
      </p:graphicFrame>
      <p:sp>
        <p:nvSpPr>
          <p:cNvPr id="4" name="タイトル 1"/>
          <p:cNvSpPr txBox="1">
            <a:spLocks/>
          </p:cNvSpPr>
          <p:nvPr/>
        </p:nvSpPr>
        <p:spPr>
          <a:xfrm>
            <a:off x="457200" y="274638"/>
            <a:ext cx="8363272" cy="360000"/>
          </a:xfrm>
          <a:prstGeom prst="rect">
            <a:avLst/>
          </a:prstGeom>
        </p:spPr>
        <p:style>
          <a:lnRef idx="1">
            <a:schemeClr val="accent5"/>
          </a:lnRef>
          <a:fillRef idx="3">
            <a:schemeClr val="accent5"/>
          </a:fillRef>
          <a:effectRef idx="2">
            <a:schemeClr val="accent5"/>
          </a:effectRef>
          <a:fontRef idx="minor">
            <a:schemeClr val="lt1"/>
          </a:fontRef>
        </p:style>
        <p:txBody>
          <a:bodyPr vert="horz" lIns="91440" tIns="45720" rIns="91440" bIns="45720" rtlCol="0"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b="1" dirty="0">
                <a:solidFill>
                  <a:schemeClr val="bg1"/>
                </a:solidFill>
              </a:rPr>
              <a:t>２　相談支援専門員の研修</a:t>
            </a:r>
            <a:r>
              <a:rPr lang="ja-JP" altLang="en-US" sz="1800" b="1" dirty="0" smtClean="0">
                <a:solidFill>
                  <a:schemeClr val="bg1"/>
                </a:solidFill>
              </a:rPr>
              <a:t>体系②（各研修の内容と獲得目標（イメージ案））</a:t>
            </a:r>
            <a:endParaRPr lang="ja-JP" altLang="en-US" sz="1800" b="1" dirty="0">
              <a:solidFill>
                <a:schemeClr val="bg1"/>
              </a:solidFill>
            </a:endParaRPr>
          </a:p>
        </p:txBody>
      </p:sp>
      <p:sp>
        <p:nvSpPr>
          <p:cNvPr id="6" name="テキスト ボックス 5"/>
          <p:cNvSpPr txBox="1"/>
          <p:nvPr/>
        </p:nvSpPr>
        <p:spPr>
          <a:xfrm>
            <a:off x="384041" y="6309320"/>
            <a:ext cx="8229600" cy="415498"/>
          </a:xfrm>
          <a:prstGeom prst="rect">
            <a:avLst/>
          </a:prstGeom>
          <a:noFill/>
        </p:spPr>
        <p:txBody>
          <a:bodyPr wrap="square" rtlCol="0">
            <a:spAutoFit/>
          </a:bodyPr>
          <a:lstStyle/>
          <a:p>
            <a:r>
              <a:rPr kumimoji="1" lang="ja-JP" altLang="en-US" sz="1050" dirty="0" smtClean="0"/>
              <a:t>◆その他、専門コース別研修として、専門性の高い分野：医療的ケアコース、</a:t>
            </a:r>
            <a:r>
              <a:rPr kumimoji="1" lang="ja-JP" altLang="en-US" sz="1050" dirty="0" err="1" smtClean="0"/>
              <a:t>高次脳機能障がい</a:t>
            </a:r>
            <a:r>
              <a:rPr kumimoji="1" lang="ja-JP" altLang="en-US" sz="1050" dirty="0" smtClean="0"/>
              <a:t>支援コース、強度行動障がい支援コースを実施（</a:t>
            </a:r>
            <a:r>
              <a:rPr kumimoji="1" lang="en-US" altLang="ja-JP" sz="1050" dirty="0" smtClean="0"/>
              <a:t>H26 </a:t>
            </a:r>
            <a:r>
              <a:rPr kumimoji="1" lang="ja-JP" altLang="en-US" sz="1050" dirty="0" smtClean="0"/>
              <a:t>年度実績）</a:t>
            </a:r>
            <a:r>
              <a:rPr lang="ja-JP" altLang="en-US" sz="1050" dirty="0"/>
              <a:t>　</a:t>
            </a:r>
            <a:endParaRPr kumimoji="1" lang="ja-JP" altLang="en-US" sz="1050" dirty="0"/>
          </a:p>
        </p:txBody>
      </p:sp>
      <p:sp>
        <p:nvSpPr>
          <p:cNvPr id="2" name="スライド番号プレースホルダー 1"/>
          <p:cNvSpPr>
            <a:spLocks noGrp="1"/>
          </p:cNvSpPr>
          <p:nvPr>
            <p:ph type="sldNum" sz="quarter" idx="12"/>
          </p:nvPr>
        </p:nvSpPr>
        <p:spPr>
          <a:xfrm>
            <a:off x="6986669" y="6492875"/>
            <a:ext cx="2133600" cy="365125"/>
          </a:xfrm>
        </p:spPr>
        <p:txBody>
          <a:bodyPr/>
          <a:lstStyle/>
          <a:p>
            <a:fld id="{1C2C60DF-5D73-46A2-8FFF-B4A756D3B2D0}" type="slidenum">
              <a:rPr kumimoji="1" lang="ja-JP" altLang="en-US" smtClean="0"/>
              <a:t>5</a:t>
            </a:fld>
            <a:endParaRPr kumimoji="1" lang="ja-JP" altLang="en-US" dirty="0"/>
          </a:p>
        </p:txBody>
      </p:sp>
      <p:sp>
        <p:nvSpPr>
          <p:cNvPr id="3" name="角丸四角形 2"/>
          <p:cNvSpPr/>
          <p:nvPr/>
        </p:nvSpPr>
        <p:spPr>
          <a:xfrm>
            <a:off x="2987824" y="3861048"/>
            <a:ext cx="4536504" cy="165618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次回部会以降に</a:t>
            </a:r>
            <a:endParaRPr kumimoji="1" lang="en-US" altLang="ja-JP" dirty="0" smtClean="0"/>
          </a:p>
          <a:p>
            <a:pPr algn="ctr"/>
            <a:r>
              <a:rPr kumimoji="1" lang="ja-JP" altLang="en-US" dirty="0" smtClean="0"/>
              <a:t>報告予定</a:t>
            </a:r>
            <a:endParaRPr kumimoji="1" lang="ja-JP" altLang="en-US" dirty="0"/>
          </a:p>
        </p:txBody>
      </p:sp>
    </p:spTree>
    <p:extLst>
      <p:ext uri="{BB962C8B-B14F-4D97-AF65-F5344CB8AC3E}">
        <p14:creationId xmlns:p14="http://schemas.microsoft.com/office/powerpoint/2010/main" val="1172876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457200" y="274638"/>
            <a:ext cx="8363272" cy="360000"/>
          </a:xfrm>
          <a:prstGeom prst="rect">
            <a:avLst/>
          </a:prstGeom>
        </p:spPr>
        <p:style>
          <a:lnRef idx="1">
            <a:schemeClr val="accent5"/>
          </a:lnRef>
          <a:fillRef idx="3">
            <a:schemeClr val="accent5"/>
          </a:fillRef>
          <a:effectRef idx="2">
            <a:schemeClr val="accent5"/>
          </a:effectRef>
          <a:fontRef idx="minor">
            <a:schemeClr val="lt1"/>
          </a:fontRef>
        </p:style>
        <p:txBody>
          <a:bodyPr vert="horz" lIns="91440" tIns="45720" rIns="91440" bIns="45720" rtlCol="0"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b="1" dirty="0">
                <a:solidFill>
                  <a:schemeClr val="bg1"/>
                </a:solidFill>
                <a:latin typeface="+mj-ea"/>
              </a:rPr>
              <a:t>３　地域における相談支援専門員を支える</a:t>
            </a:r>
            <a:r>
              <a:rPr lang="ja-JP" altLang="en-US" sz="1800" b="1" dirty="0" smtClean="0">
                <a:solidFill>
                  <a:schemeClr val="bg1"/>
                </a:solidFill>
                <a:latin typeface="+mj-ea"/>
              </a:rPr>
              <a:t>仕組み①</a:t>
            </a:r>
            <a:r>
              <a:rPr lang="ja-JP" altLang="en-US" sz="1800" b="1" dirty="0" smtClean="0">
                <a:solidFill>
                  <a:schemeClr val="bg1"/>
                </a:solidFill>
              </a:rPr>
              <a:t>（市町村で実施する取組例）</a:t>
            </a:r>
            <a:endParaRPr lang="ja-JP" altLang="en-US" sz="1800" b="1" dirty="0">
              <a:solidFill>
                <a:schemeClr val="bg1"/>
              </a:solidFill>
            </a:endParaRPr>
          </a:p>
        </p:txBody>
      </p:sp>
      <p:sp>
        <p:nvSpPr>
          <p:cNvPr id="6" name="テキスト ボックス 5"/>
          <p:cNvSpPr txBox="1"/>
          <p:nvPr/>
        </p:nvSpPr>
        <p:spPr>
          <a:xfrm>
            <a:off x="285258" y="764704"/>
            <a:ext cx="8229600" cy="307777"/>
          </a:xfrm>
          <a:prstGeom prst="rect">
            <a:avLst/>
          </a:prstGeom>
          <a:noFill/>
        </p:spPr>
        <p:txBody>
          <a:bodyPr wrap="square" rtlCol="0">
            <a:spAutoFit/>
          </a:bodyPr>
          <a:lstStyle/>
          <a:p>
            <a:r>
              <a:rPr lang="ja-JP" altLang="en-US" sz="1400" dirty="0" smtClean="0"/>
              <a:t>　</a:t>
            </a:r>
            <a:endParaRPr kumimoji="1" lang="ja-JP" altLang="en-US" sz="1400" dirty="0"/>
          </a:p>
        </p:txBody>
      </p:sp>
      <p:sp>
        <p:nvSpPr>
          <p:cNvPr id="2" name="スライド番号プレースホルダー 1"/>
          <p:cNvSpPr>
            <a:spLocks noGrp="1"/>
          </p:cNvSpPr>
          <p:nvPr>
            <p:ph type="sldNum" sz="quarter" idx="12"/>
          </p:nvPr>
        </p:nvSpPr>
        <p:spPr>
          <a:xfrm>
            <a:off x="6986669" y="6492875"/>
            <a:ext cx="2133600" cy="365125"/>
          </a:xfrm>
        </p:spPr>
        <p:txBody>
          <a:bodyPr/>
          <a:lstStyle/>
          <a:p>
            <a:fld id="{1C2C60DF-5D73-46A2-8FFF-B4A756D3B2D0}" type="slidenum">
              <a:rPr kumimoji="1" lang="ja-JP" altLang="en-US" smtClean="0"/>
              <a:t>6</a:t>
            </a:fld>
            <a:endParaRPr kumimoji="1" lang="ja-JP" altLang="en-US" dirty="0"/>
          </a:p>
        </p:txBody>
      </p:sp>
      <p:sp>
        <p:nvSpPr>
          <p:cNvPr id="8" name="テキスト ボックス 7"/>
          <p:cNvSpPr txBox="1"/>
          <p:nvPr/>
        </p:nvSpPr>
        <p:spPr>
          <a:xfrm>
            <a:off x="285258" y="918592"/>
            <a:ext cx="8679230" cy="5691302"/>
          </a:xfrm>
          <a:prstGeom prst="rect">
            <a:avLst/>
          </a:prstGeom>
          <a:noFill/>
        </p:spPr>
        <p:txBody>
          <a:bodyPr wrap="square" rtlCol="0">
            <a:spAutoFit/>
          </a:bodyPr>
          <a:lstStyle/>
          <a:p>
            <a:r>
              <a:rPr lang="ja-JP" altLang="en-US" sz="1600" dirty="0" smtClean="0"/>
              <a:t>◎市町村での取組例　</a:t>
            </a:r>
            <a:r>
              <a:rPr lang="ja-JP" altLang="en-US" sz="1400" dirty="0" smtClean="0"/>
              <a:t>→実施に当たっての</a:t>
            </a:r>
            <a:r>
              <a:rPr lang="ja-JP" altLang="en-US" sz="1400" dirty="0" smtClean="0"/>
              <a:t>工夫点等</a:t>
            </a:r>
            <a:r>
              <a:rPr lang="ja-JP" altLang="en-US" sz="1400" dirty="0" smtClean="0"/>
              <a:t>をヒアリング</a:t>
            </a:r>
            <a:endParaRPr lang="en-US" altLang="ja-JP" sz="1600" dirty="0" smtClean="0"/>
          </a:p>
          <a:p>
            <a:endParaRPr lang="en-US" altLang="ja-JP" sz="1200" dirty="0" smtClean="0"/>
          </a:p>
          <a:p>
            <a:pPr>
              <a:lnSpc>
                <a:spcPts val="1700"/>
              </a:lnSpc>
            </a:pPr>
            <a:r>
              <a:rPr lang="ja-JP" altLang="en-US" sz="1400" dirty="0" smtClean="0"/>
              <a:t>　◆</a:t>
            </a:r>
            <a:r>
              <a:rPr lang="ja-JP" altLang="en-US" sz="1400" dirty="0"/>
              <a:t>研修会や事例検討会の</a:t>
            </a:r>
            <a:r>
              <a:rPr lang="ja-JP" altLang="en-US" sz="1400" dirty="0" smtClean="0"/>
              <a:t>実施</a:t>
            </a:r>
            <a:endParaRPr lang="en-US" altLang="ja-JP" sz="1400" dirty="0"/>
          </a:p>
          <a:p>
            <a:pPr>
              <a:lnSpc>
                <a:spcPts val="1700"/>
              </a:lnSpc>
            </a:pPr>
            <a:r>
              <a:rPr lang="ja-JP" altLang="en-US" sz="1200" dirty="0" smtClean="0"/>
              <a:t>　</a:t>
            </a:r>
            <a:r>
              <a:rPr lang="ja-JP" altLang="en-US" sz="1200" dirty="0"/>
              <a:t>　・市町村独自で、相談支援専門員のスキルアップのための</a:t>
            </a:r>
            <a:r>
              <a:rPr lang="ja-JP" altLang="en-US" sz="1200" dirty="0" smtClean="0"/>
              <a:t>研修会等を</a:t>
            </a:r>
            <a:r>
              <a:rPr lang="ja-JP" altLang="en-US" sz="1200" dirty="0"/>
              <a:t>実施</a:t>
            </a:r>
            <a:endParaRPr lang="en-US" altLang="ja-JP" sz="1200" dirty="0"/>
          </a:p>
          <a:p>
            <a:pPr>
              <a:lnSpc>
                <a:spcPts val="1700"/>
              </a:lnSpc>
            </a:pPr>
            <a:r>
              <a:rPr lang="ja-JP" altLang="en-US" sz="1200" dirty="0" smtClean="0"/>
              <a:t>　　</a:t>
            </a:r>
            <a:r>
              <a:rPr lang="ja-JP" altLang="en-US" sz="1200" dirty="0"/>
              <a:t>　（研修会のテーマ）</a:t>
            </a:r>
            <a:endParaRPr lang="en-US" altLang="ja-JP" sz="1200" dirty="0"/>
          </a:p>
          <a:p>
            <a:pPr>
              <a:lnSpc>
                <a:spcPts val="1700"/>
              </a:lnSpc>
            </a:pPr>
            <a:r>
              <a:rPr lang="ja-JP" altLang="en-US" sz="1200" dirty="0" smtClean="0"/>
              <a:t>　　</a:t>
            </a:r>
            <a:r>
              <a:rPr lang="ja-JP" altLang="en-US" sz="1200" dirty="0"/>
              <a:t>　　相談支援専門員の役割、本人中心の計画作成について、サービス等利用計画の記入</a:t>
            </a:r>
            <a:r>
              <a:rPr lang="ja-JP" altLang="en-US" sz="1200" dirty="0" smtClean="0"/>
              <a:t>方法・計画</a:t>
            </a:r>
            <a:r>
              <a:rPr lang="ja-JP" altLang="en-US" sz="1200" dirty="0"/>
              <a:t>相談支援の</a:t>
            </a:r>
            <a:r>
              <a:rPr lang="ja-JP" altLang="en-US" sz="1200" dirty="0" smtClean="0"/>
              <a:t>事</a:t>
            </a:r>
            <a:r>
              <a:rPr lang="ja-JP" altLang="en-US" sz="1200" dirty="0"/>
              <a:t>務の</a:t>
            </a:r>
            <a:r>
              <a:rPr lang="ja-JP" altLang="en-US" sz="1200" dirty="0" smtClean="0"/>
              <a:t>流れ、</a:t>
            </a:r>
            <a:endParaRPr lang="en-US" altLang="ja-JP" sz="1200" dirty="0"/>
          </a:p>
          <a:p>
            <a:pPr>
              <a:lnSpc>
                <a:spcPts val="1700"/>
              </a:lnSpc>
            </a:pPr>
            <a:r>
              <a:rPr lang="ja-JP" altLang="en-US" sz="1200" dirty="0" smtClean="0"/>
              <a:t>　　</a:t>
            </a:r>
            <a:r>
              <a:rPr lang="ja-JP" altLang="en-US" sz="1200" dirty="0"/>
              <a:t>　　</a:t>
            </a:r>
            <a:r>
              <a:rPr lang="ja-JP" altLang="en-US" sz="1200" dirty="0" smtClean="0"/>
              <a:t>面接</a:t>
            </a:r>
            <a:r>
              <a:rPr lang="ja-JP" altLang="en-US" sz="1200" dirty="0"/>
              <a:t>技法の実践的研修、地域移行支援に関する研修（制度説明、地域移行支援計画の作成等）</a:t>
            </a:r>
            <a:r>
              <a:rPr lang="ja-JP" altLang="en-US" sz="1200" dirty="0" smtClean="0"/>
              <a:t>、</a:t>
            </a:r>
            <a:endParaRPr lang="en-US" altLang="ja-JP" sz="1200" dirty="0" smtClean="0"/>
          </a:p>
          <a:p>
            <a:pPr>
              <a:lnSpc>
                <a:spcPts val="1700"/>
              </a:lnSpc>
            </a:pPr>
            <a:r>
              <a:rPr lang="ja-JP" altLang="en-US" sz="1200" dirty="0" smtClean="0"/>
              <a:t>　</a:t>
            </a:r>
            <a:r>
              <a:rPr lang="ja-JP" altLang="en-US" sz="1200" dirty="0"/>
              <a:t>　</a:t>
            </a:r>
            <a:r>
              <a:rPr lang="ja-JP" altLang="en-US" sz="1200" dirty="0" smtClean="0"/>
              <a:t>　　各種</a:t>
            </a:r>
            <a:r>
              <a:rPr lang="ja-JP" altLang="en-US" sz="1200" dirty="0"/>
              <a:t>制度について（介護保険と</a:t>
            </a:r>
            <a:r>
              <a:rPr lang="ja-JP" altLang="en-US" sz="1200" dirty="0" err="1"/>
              <a:t>障がい</a:t>
            </a:r>
            <a:r>
              <a:rPr lang="ja-JP" altLang="en-US" sz="1200" dirty="0"/>
              <a:t>福祉サービスとの給付調整など</a:t>
            </a:r>
            <a:r>
              <a:rPr lang="ja-JP" altLang="en-US" sz="1200" dirty="0" smtClean="0"/>
              <a:t>）、</a:t>
            </a:r>
            <a:r>
              <a:rPr lang="ja-JP" altLang="en-US" sz="1200" dirty="0"/>
              <a:t>発達障がいの理解</a:t>
            </a:r>
            <a:r>
              <a:rPr lang="ja-JP" altLang="en-US" sz="1200" dirty="0" smtClean="0"/>
              <a:t>、</a:t>
            </a:r>
            <a:endParaRPr lang="en-US" altLang="ja-JP" sz="1200" dirty="0" smtClean="0"/>
          </a:p>
          <a:p>
            <a:pPr>
              <a:lnSpc>
                <a:spcPts val="1700"/>
              </a:lnSpc>
            </a:pPr>
            <a:r>
              <a:rPr lang="ja-JP" altLang="en-US" sz="1200" dirty="0" smtClean="0"/>
              <a:t>　</a:t>
            </a:r>
            <a:r>
              <a:rPr lang="ja-JP" altLang="en-US" sz="1200" dirty="0"/>
              <a:t>　</a:t>
            </a:r>
            <a:r>
              <a:rPr lang="ja-JP" altLang="en-US" sz="1200" dirty="0" smtClean="0"/>
              <a:t>　　サービス</a:t>
            </a:r>
            <a:r>
              <a:rPr lang="ja-JP" altLang="en-US" sz="1200" dirty="0"/>
              <a:t>等</a:t>
            </a:r>
            <a:r>
              <a:rPr lang="ja-JP" altLang="en-US" sz="1200" dirty="0" smtClean="0"/>
              <a:t>利用計画</a:t>
            </a:r>
            <a:r>
              <a:rPr lang="ja-JP" altLang="en-US" sz="1200" dirty="0"/>
              <a:t>と個別支援計画の整合性に</a:t>
            </a:r>
            <a:r>
              <a:rPr lang="ja-JP" altLang="en-US" sz="1200" dirty="0" smtClean="0"/>
              <a:t>ついて、</a:t>
            </a:r>
            <a:endParaRPr lang="en-US" altLang="ja-JP" sz="1200" dirty="0"/>
          </a:p>
          <a:p>
            <a:pPr>
              <a:lnSpc>
                <a:spcPts val="1700"/>
              </a:lnSpc>
            </a:pPr>
            <a:r>
              <a:rPr lang="ja-JP" altLang="en-US" sz="1200" dirty="0" smtClean="0"/>
              <a:t>　</a:t>
            </a:r>
            <a:r>
              <a:rPr lang="ja-JP" altLang="en-US" sz="1200" dirty="0"/>
              <a:t>　</a:t>
            </a:r>
            <a:r>
              <a:rPr lang="ja-JP" altLang="en-US" sz="1200" dirty="0" smtClean="0"/>
              <a:t>　　事例検討</a:t>
            </a:r>
            <a:endParaRPr lang="en-US" altLang="ja-JP" sz="1200" dirty="0" smtClean="0"/>
          </a:p>
          <a:p>
            <a:pPr>
              <a:lnSpc>
                <a:spcPts val="1700"/>
              </a:lnSpc>
            </a:pPr>
            <a:endParaRPr lang="ja-JP" altLang="en-US" sz="1200" dirty="0"/>
          </a:p>
          <a:p>
            <a:pPr>
              <a:lnSpc>
                <a:spcPts val="1700"/>
              </a:lnSpc>
            </a:pPr>
            <a:r>
              <a:rPr lang="ja-JP" altLang="en-US" sz="1400" dirty="0" smtClean="0"/>
              <a:t>　</a:t>
            </a:r>
            <a:r>
              <a:rPr lang="ja-JP" altLang="en-US" sz="1400" smtClean="0"/>
              <a:t>◆新規事業所、新規</a:t>
            </a:r>
            <a:r>
              <a:rPr lang="ja-JP" altLang="en-US" sz="1400" dirty="0" smtClean="0"/>
              <a:t>ケース等での市町村・基幹</a:t>
            </a:r>
            <a:r>
              <a:rPr lang="ja-JP" altLang="en-US" sz="1400" dirty="0"/>
              <a:t>相談支援</a:t>
            </a:r>
            <a:r>
              <a:rPr lang="ja-JP" altLang="en-US" sz="1400" dirty="0" smtClean="0"/>
              <a:t>センターのバックアップ</a:t>
            </a:r>
            <a:endParaRPr lang="en-US" altLang="ja-JP" sz="1200" dirty="0"/>
          </a:p>
          <a:p>
            <a:pPr>
              <a:lnSpc>
                <a:spcPts val="1700"/>
              </a:lnSpc>
            </a:pPr>
            <a:r>
              <a:rPr lang="ja-JP" altLang="en-US" sz="1200" dirty="0" smtClean="0"/>
              <a:t>　</a:t>
            </a:r>
            <a:r>
              <a:rPr lang="ja-JP" altLang="en-US" sz="1200" dirty="0"/>
              <a:t>　</a:t>
            </a:r>
            <a:r>
              <a:rPr lang="ja-JP" altLang="en-US" sz="1200" dirty="0" smtClean="0"/>
              <a:t>・新規の事業所に対しては、市町村が認定調査に同行してもらい、相談支援専門員もアセスメントを実施。</a:t>
            </a:r>
            <a:endParaRPr lang="en-US" altLang="ja-JP" sz="1200" dirty="0" smtClean="0"/>
          </a:p>
          <a:p>
            <a:pPr>
              <a:lnSpc>
                <a:spcPts val="1700"/>
              </a:lnSpc>
            </a:pPr>
            <a:r>
              <a:rPr lang="ja-JP" altLang="en-US" sz="1200" dirty="0" smtClean="0"/>
              <a:t>　</a:t>
            </a:r>
            <a:r>
              <a:rPr lang="ja-JP" altLang="en-US" sz="1200" dirty="0"/>
              <a:t>　・新規ケースに関しては、利用者の同意を得て、概況調査票の情報を相談支援事業所に</a:t>
            </a:r>
            <a:r>
              <a:rPr lang="ja-JP" altLang="en-US" sz="1200" dirty="0" smtClean="0"/>
              <a:t>提供。</a:t>
            </a:r>
            <a:endParaRPr lang="ja-JP" altLang="en-US" sz="1200" dirty="0"/>
          </a:p>
          <a:p>
            <a:pPr>
              <a:lnSpc>
                <a:spcPts val="1700"/>
              </a:lnSpc>
            </a:pPr>
            <a:r>
              <a:rPr lang="ja-JP" altLang="en-US" sz="1200" dirty="0" smtClean="0"/>
              <a:t>　</a:t>
            </a:r>
            <a:r>
              <a:rPr lang="ja-JP" altLang="en-US" sz="1200" dirty="0"/>
              <a:t>　</a:t>
            </a:r>
            <a:r>
              <a:rPr lang="ja-JP" altLang="en-US" sz="1200" dirty="0" smtClean="0"/>
              <a:t>・</a:t>
            </a:r>
            <a:r>
              <a:rPr lang="ja-JP" altLang="en-US" sz="1200" dirty="0"/>
              <a:t>新規の事業所に対しては、</a:t>
            </a:r>
            <a:r>
              <a:rPr lang="ja-JP" altLang="en-US" sz="1200" dirty="0" smtClean="0"/>
              <a:t>基幹</a:t>
            </a:r>
            <a:r>
              <a:rPr lang="ja-JP" altLang="en-US" sz="1200" dirty="0"/>
              <a:t>相談支援センター職員がアセスメントに同行する等して</a:t>
            </a:r>
            <a:r>
              <a:rPr lang="ja-JP" altLang="en-US" sz="1200" dirty="0" smtClean="0"/>
              <a:t>フォローを実施。</a:t>
            </a:r>
            <a:endParaRPr lang="ja-JP" altLang="en-US" sz="1200" dirty="0"/>
          </a:p>
          <a:p>
            <a:pPr>
              <a:lnSpc>
                <a:spcPts val="1700"/>
              </a:lnSpc>
            </a:pPr>
            <a:endParaRPr lang="en-US" altLang="ja-JP" sz="1200" dirty="0"/>
          </a:p>
          <a:p>
            <a:pPr>
              <a:lnSpc>
                <a:spcPts val="1700"/>
              </a:lnSpc>
            </a:pPr>
            <a:r>
              <a:rPr lang="ja-JP" altLang="en-US" sz="1400" dirty="0" smtClean="0"/>
              <a:t>　◆市町村と相談</a:t>
            </a:r>
            <a:r>
              <a:rPr lang="ja-JP" altLang="en-US" sz="1400" dirty="0"/>
              <a:t>支援</a:t>
            </a:r>
            <a:r>
              <a:rPr lang="ja-JP" altLang="en-US" sz="1400" dirty="0" smtClean="0"/>
              <a:t>事業所と</a:t>
            </a:r>
            <a:r>
              <a:rPr lang="ja-JP" altLang="en-US" sz="1400" dirty="0"/>
              <a:t>の情報</a:t>
            </a:r>
            <a:r>
              <a:rPr lang="ja-JP" altLang="en-US" sz="1400" dirty="0" smtClean="0"/>
              <a:t>共有、相談支援事業所を交えての相談</a:t>
            </a:r>
            <a:r>
              <a:rPr lang="ja-JP" altLang="en-US" sz="1400" dirty="0"/>
              <a:t>支援体制整備の</a:t>
            </a:r>
            <a:r>
              <a:rPr lang="ja-JP" altLang="en-US" sz="1400" dirty="0" smtClean="0"/>
              <a:t>検討</a:t>
            </a:r>
            <a:endParaRPr lang="en-US" altLang="ja-JP" sz="1200" dirty="0"/>
          </a:p>
          <a:p>
            <a:pPr>
              <a:lnSpc>
                <a:spcPts val="1700"/>
              </a:lnSpc>
            </a:pPr>
            <a:r>
              <a:rPr lang="ja-JP" altLang="en-US" sz="1200" dirty="0" smtClean="0"/>
              <a:t>　</a:t>
            </a:r>
            <a:r>
              <a:rPr lang="ja-JP" altLang="en-US" sz="1200" dirty="0"/>
              <a:t>　・計画相談の進め方について相談支援部会等</a:t>
            </a:r>
            <a:r>
              <a:rPr lang="ja-JP" altLang="en-US" sz="1200" dirty="0" smtClean="0"/>
              <a:t>にて、相談</a:t>
            </a:r>
            <a:r>
              <a:rPr lang="ja-JP" altLang="en-US" sz="1200" dirty="0"/>
              <a:t>支援事業所と</a:t>
            </a:r>
            <a:r>
              <a:rPr lang="ja-JP" altLang="en-US" sz="1200" dirty="0" smtClean="0"/>
              <a:t>協議。</a:t>
            </a:r>
            <a:endParaRPr lang="ja-JP" altLang="en-US" sz="1200" dirty="0"/>
          </a:p>
          <a:p>
            <a:pPr>
              <a:lnSpc>
                <a:spcPts val="1700"/>
              </a:lnSpc>
            </a:pPr>
            <a:r>
              <a:rPr lang="ja-JP" altLang="en-US" sz="1200" dirty="0" smtClean="0"/>
              <a:t>　</a:t>
            </a:r>
            <a:r>
              <a:rPr lang="ja-JP" altLang="en-US" sz="1200" dirty="0"/>
              <a:t>　</a:t>
            </a:r>
            <a:r>
              <a:rPr lang="ja-JP" altLang="en-US" sz="1200" dirty="0" smtClean="0"/>
              <a:t>・</a:t>
            </a:r>
            <a:r>
              <a:rPr lang="ja-JP" altLang="en-US" sz="1200" dirty="0"/>
              <a:t>個々の</a:t>
            </a:r>
            <a:r>
              <a:rPr lang="ja-JP" altLang="en-US" sz="1200" dirty="0" smtClean="0"/>
              <a:t>相談支援専門員と日々連携しながら相談件数等の状況を把握</a:t>
            </a:r>
            <a:r>
              <a:rPr lang="ja-JP" altLang="en-US" sz="1200" dirty="0"/>
              <a:t>し、業務の集中を防ぎ、負荷をかけすぎないように</a:t>
            </a:r>
            <a:r>
              <a:rPr lang="ja-JP" altLang="en-US" sz="1200" dirty="0" smtClean="0"/>
              <a:t>配慮。</a:t>
            </a:r>
            <a:endParaRPr lang="ja-JP" altLang="en-US" sz="1200" dirty="0"/>
          </a:p>
          <a:p>
            <a:pPr>
              <a:lnSpc>
                <a:spcPts val="1700"/>
              </a:lnSpc>
            </a:pPr>
            <a:r>
              <a:rPr lang="ja-JP" altLang="en-US" sz="1200" dirty="0" smtClean="0"/>
              <a:t>　</a:t>
            </a:r>
            <a:r>
              <a:rPr lang="ja-JP" altLang="en-US" sz="1200" dirty="0"/>
              <a:t>　・定期的に指定と特定相談支援事業所の新規受け入れ可能状況を調査し、新たに計画相談を希望</a:t>
            </a:r>
            <a:r>
              <a:rPr lang="ja-JP" altLang="en-US" sz="1200" dirty="0" smtClean="0"/>
              <a:t>する利用者の事業</a:t>
            </a:r>
            <a:r>
              <a:rPr lang="ja-JP" altLang="en-US" sz="1200" dirty="0"/>
              <a:t>所</a:t>
            </a:r>
            <a:r>
              <a:rPr lang="ja-JP" altLang="en-US" sz="1200" dirty="0" smtClean="0"/>
              <a:t>探しを円</a:t>
            </a:r>
            <a:endParaRPr lang="en-US" altLang="ja-JP" sz="1200" dirty="0" smtClean="0"/>
          </a:p>
          <a:p>
            <a:pPr>
              <a:lnSpc>
                <a:spcPts val="1700"/>
              </a:lnSpc>
            </a:pPr>
            <a:r>
              <a:rPr lang="ja-JP" altLang="en-US" sz="1200" dirty="0"/>
              <a:t>　</a:t>
            </a:r>
            <a:r>
              <a:rPr lang="ja-JP" altLang="en-US" sz="1200" dirty="0" smtClean="0"/>
              <a:t>　  滑にするとともに、事業所間の</a:t>
            </a:r>
            <a:r>
              <a:rPr lang="ja-JP" altLang="en-US" sz="1200" dirty="0"/>
              <a:t>繁忙状況の平準化に</a:t>
            </a:r>
            <a:r>
              <a:rPr lang="ja-JP" altLang="en-US" sz="1200" dirty="0" smtClean="0"/>
              <a:t>努める</a:t>
            </a:r>
            <a:r>
              <a:rPr lang="ja-JP" altLang="en-US" sz="1200" dirty="0"/>
              <a:t>。</a:t>
            </a:r>
          </a:p>
          <a:p>
            <a:endParaRPr lang="en-US" altLang="ja-JP" sz="1200" dirty="0" smtClean="0"/>
          </a:p>
          <a:p>
            <a:pPr>
              <a:lnSpc>
                <a:spcPts val="1700"/>
              </a:lnSpc>
            </a:pPr>
            <a:r>
              <a:rPr lang="ja-JP" altLang="en-US" sz="1400" dirty="0" smtClean="0"/>
              <a:t> ◆</a:t>
            </a:r>
            <a:r>
              <a:rPr lang="ja-JP" altLang="en-US" sz="1400" dirty="0"/>
              <a:t>相談支援事業所間の意見</a:t>
            </a:r>
            <a:r>
              <a:rPr lang="ja-JP" altLang="en-US" sz="1400" dirty="0" smtClean="0"/>
              <a:t>交換・情報共有の</a:t>
            </a:r>
            <a:r>
              <a:rPr lang="ja-JP" altLang="en-US" sz="1400" dirty="0"/>
              <a:t>機会</a:t>
            </a:r>
            <a:r>
              <a:rPr lang="ja-JP" altLang="en-US" sz="1400" dirty="0" smtClean="0"/>
              <a:t>提供（ネットワーク化）</a:t>
            </a:r>
            <a:endParaRPr lang="en-US" altLang="ja-JP" sz="1200" dirty="0" smtClean="0"/>
          </a:p>
          <a:p>
            <a:pPr>
              <a:lnSpc>
                <a:spcPts val="1700"/>
              </a:lnSpc>
            </a:pPr>
            <a:r>
              <a:rPr lang="ja-JP" altLang="en-US" sz="1200" dirty="0" smtClean="0"/>
              <a:t> </a:t>
            </a:r>
            <a:r>
              <a:rPr lang="ja-JP" altLang="en-US" sz="1200" dirty="0"/>
              <a:t>　</a:t>
            </a:r>
            <a:r>
              <a:rPr lang="ja-JP" altLang="en-US" sz="1200" dirty="0" smtClean="0"/>
              <a:t>・相談支援部会等における勉強会・研修会の定期実施（毎月）</a:t>
            </a:r>
            <a:endParaRPr lang="en-US" altLang="ja-JP" sz="1200" dirty="0" smtClean="0"/>
          </a:p>
          <a:p>
            <a:pPr>
              <a:lnSpc>
                <a:spcPts val="1700"/>
              </a:lnSpc>
            </a:pPr>
            <a:r>
              <a:rPr lang="ja-JP" altLang="en-US" sz="1200" dirty="0" smtClean="0"/>
              <a:t> </a:t>
            </a:r>
            <a:r>
              <a:rPr lang="ja-JP" altLang="en-US" sz="1200" dirty="0"/>
              <a:t>　</a:t>
            </a:r>
            <a:r>
              <a:rPr lang="ja-JP" altLang="en-US" sz="1200" dirty="0" smtClean="0"/>
              <a:t>・居宅</a:t>
            </a:r>
            <a:r>
              <a:rPr lang="ja-JP" altLang="en-US" sz="1200" dirty="0"/>
              <a:t>等事業者への説明会時に、市内の相談支援事業所の紹介を行い、サービス担当者会議をスムーズに実施できる</a:t>
            </a:r>
            <a:r>
              <a:rPr lang="ja-JP" altLang="en-US" sz="1200" dirty="0" smtClean="0"/>
              <a:t>よう</a:t>
            </a:r>
            <a:endParaRPr lang="en-US" altLang="ja-JP" sz="1200" dirty="0" smtClean="0"/>
          </a:p>
          <a:p>
            <a:pPr>
              <a:lnSpc>
                <a:spcPts val="1700"/>
              </a:lnSpc>
            </a:pPr>
            <a:r>
              <a:rPr lang="en-US" altLang="ja-JP" sz="1200" dirty="0"/>
              <a:t> </a:t>
            </a:r>
            <a:r>
              <a:rPr lang="en-US" altLang="ja-JP" sz="1200" dirty="0" smtClean="0"/>
              <a:t>     </a:t>
            </a:r>
            <a:r>
              <a:rPr lang="ja-JP" altLang="en-US" sz="1200" dirty="0" smtClean="0"/>
              <a:t>呼びかけ</a:t>
            </a:r>
            <a:endParaRPr lang="en-US" altLang="ja-JP" sz="1200" dirty="0"/>
          </a:p>
        </p:txBody>
      </p:sp>
    </p:spTree>
    <p:extLst>
      <p:ext uri="{BB962C8B-B14F-4D97-AF65-F5344CB8AC3E}">
        <p14:creationId xmlns:p14="http://schemas.microsoft.com/office/powerpoint/2010/main" val="4032619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円/楕円 5"/>
          <p:cNvSpPr/>
          <p:nvPr/>
        </p:nvSpPr>
        <p:spPr>
          <a:xfrm>
            <a:off x="3923928" y="908504"/>
            <a:ext cx="4824536" cy="4104456"/>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920658" y="5298725"/>
            <a:ext cx="7776864" cy="990124"/>
          </a:xfrm>
          <a:prstGeom prst="upArrow">
            <a:avLst>
              <a:gd name="adj1" fmla="val 69877"/>
              <a:gd name="adj2" fmla="val 50997"/>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r>
              <a:rPr kumimoji="1" lang="ja-JP" altLang="en-US" sz="1600" dirty="0" err="1" smtClean="0"/>
              <a:t>障がい</a:t>
            </a:r>
            <a:r>
              <a:rPr kumimoji="1" lang="ja-JP" altLang="en-US" sz="1600" dirty="0" smtClean="0"/>
              <a:t>福祉サービス事業者をはじめとする地域の社会資源の更なる開発とマッチング、ネットワーク化</a:t>
            </a:r>
            <a:r>
              <a:rPr kumimoji="1" lang="ja-JP" altLang="en-US" dirty="0" smtClean="0"/>
              <a:t>　</a:t>
            </a:r>
            <a:endParaRPr kumimoji="1" lang="ja-JP" altLang="en-US" dirty="0"/>
          </a:p>
        </p:txBody>
      </p:sp>
      <p:sp>
        <p:nvSpPr>
          <p:cNvPr id="3" name="円/楕円 2"/>
          <p:cNvSpPr/>
          <p:nvPr/>
        </p:nvSpPr>
        <p:spPr>
          <a:xfrm>
            <a:off x="5289728" y="6093080"/>
            <a:ext cx="362748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err="1" smtClean="0"/>
              <a:t>障がい</a:t>
            </a:r>
            <a:r>
              <a:rPr lang="ja-JP" altLang="en-US" dirty="0" smtClean="0"/>
              <a:t>福祉サービス</a:t>
            </a:r>
            <a:endParaRPr lang="en-US" altLang="ja-JP" dirty="0" smtClean="0"/>
          </a:p>
          <a:p>
            <a:pPr algn="ctr"/>
            <a:r>
              <a:rPr lang="ja-JP" altLang="en-US" dirty="0" smtClean="0"/>
              <a:t>事業所</a:t>
            </a:r>
            <a:r>
              <a:rPr lang="ja-JP" altLang="en-US" dirty="0"/>
              <a:t>　</a:t>
            </a:r>
            <a:r>
              <a:rPr lang="ja-JP" altLang="en-US" dirty="0" smtClean="0"/>
              <a:t>等</a:t>
            </a:r>
            <a:endParaRPr lang="en-US" altLang="ja-JP" dirty="0" smtClean="0"/>
          </a:p>
        </p:txBody>
      </p:sp>
      <p:graphicFrame>
        <p:nvGraphicFramePr>
          <p:cNvPr id="4" name="図表 3"/>
          <p:cNvGraphicFramePr/>
          <p:nvPr>
            <p:extLst>
              <p:ext uri="{D42A27DB-BD31-4B8C-83A1-F6EECF244321}">
                <p14:modId xmlns:p14="http://schemas.microsoft.com/office/powerpoint/2010/main" val="262499289"/>
              </p:ext>
            </p:extLst>
          </p:nvPr>
        </p:nvGraphicFramePr>
        <p:xfrm>
          <a:off x="827584" y="620472"/>
          <a:ext cx="7776864" cy="4896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円/楕円 4"/>
          <p:cNvSpPr/>
          <p:nvPr/>
        </p:nvSpPr>
        <p:spPr>
          <a:xfrm>
            <a:off x="5302829" y="4796936"/>
            <a:ext cx="3394693" cy="77072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b="1" dirty="0" smtClean="0"/>
              <a:t>地域自立支援協議会</a:t>
            </a:r>
            <a:endParaRPr lang="en-US" altLang="ja-JP" b="1" dirty="0" smtClean="0"/>
          </a:p>
        </p:txBody>
      </p:sp>
      <p:sp>
        <p:nvSpPr>
          <p:cNvPr id="7" name="テキスト ボックス 6"/>
          <p:cNvSpPr txBox="1"/>
          <p:nvPr/>
        </p:nvSpPr>
        <p:spPr>
          <a:xfrm>
            <a:off x="5650024" y="1556361"/>
            <a:ext cx="2810408" cy="2808743"/>
          </a:xfrm>
          <a:prstGeom prst="cloudCallout">
            <a:avLst>
              <a:gd name="adj1" fmla="val 21089"/>
              <a:gd name="adj2" fmla="val -59485"/>
            </a:avLst>
          </a:prstGeom>
          <a:ln/>
        </p:spPr>
        <p:style>
          <a:lnRef idx="1">
            <a:schemeClr val="accent4"/>
          </a:lnRef>
          <a:fillRef idx="2">
            <a:schemeClr val="accent4"/>
          </a:fillRef>
          <a:effectRef idx="1">
            <a:schemeClr val="accent4"/>
          </a:effectRef>
          <a:fontRef idx="minor">
            <a:schemeClr val="dk1"/>
          </a:fontRef>
        </p:style>
        <p:txBody>
          <a:bodyPr wrap="square" rtlCol="0">
            <a:spAutoFit/>
          </a:bodyPr>
          <a:lstStyle/>
          <a:p>
            <a:endParaRPr kumimoji="1" lang="en-US" altLang="ja-JP" sz="1400" b="1" dirty="0" smtClean="0"/>
          </a:p>
          <a:p>
            <a:endParaRPr lang="en-US" altLang="ja-JP" sz="1400" b="1" dirty="0"/>
          </a:p>
          <a:p>
            <a:endParaRPr kumimoji="1" lang="en-US" altLang="ja-JP" sz="1400" b="1" dirty="0" smtClean="0"/>
          </a:p>
          <a:p>
            <a:endParaRPr lang="en-US" altLang="ja-JP" sz="1400" b="1" dirty="0"/>
          </a:p>
          <a:p>
            <a:endParaRPr kumimoji="1" lang="en-US" altLang="ja-JP" sz="1400" b="1" dirty="0" smtClean="0"/>
          </a:p>
          <a:p>
            <a:endParaRPr lang="en-US" altLang="ja-JP" sz="1400" b="1" dirty="0"/>
          </a:p>
          <a:p>
            <a:endParaRPr kumimoji="1" lang="en-US" altLang="ja-JP" sz="1400" b="1" dirty="0" smtClean="0"/>
          </a:p>
          <a:p>
            <a:endParaRPr kumimoji="1" lang="ja-JP" altLang="en-US" sz="1400" b="1" dirty="0"/>
          </a:p>
        </p:txBody>
      </p:sp>
      <p:sp>
        <p:nvSpPr>
          <p:cNvPr id="9" name="雲形吹き出し 8"/>
          <p:cNvSpPr/>
          <p:nvPr/>
        </p:nvSpPr>
        <p:spPr>
          <a:xfrm>
            <a:off x="38831" y="4450340"/>
            <a:ext cx="2804977" cy="1125240"/>
          </a:xfrm>
          <a:prstGeom prst="cloudCallout">
            <a:avLst>
              <a:gd name="adj1" fmla="val 36349"/>
              <a:gd name="adj2" fmla="val 58889"/>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b="1" dirty="0" smtClean="0"/>
              <a:t>地域で相談支援専門員を支える</a:t>
            </a:r>
            <a:endParaRPr lang="en-US" altLang="ja-JP" b="1" dirty="0" smtClean="0"/>
          </a:p>
        </p:txBody>
      </p:sp>
      <p:sp>
        <p:nvSpPr>
          <p:cNvPr id="10" name="タイトル 1"/>
          <p:cNvSpPr txBox="1">
            <a:spLocks/>
          </p:cNvSpPr>
          <p:nvPr/>
        </p:nvSpPr>
        <p:spPr>
          <a:xfrm>
            <a:off x="100134" y="188640"/>
            <a:ext cx="8720338" cy="612000"/>
          </a:xfrm>
          <a:prstGeom prst="rect">
            <a:avLst/>
          </a:prstGeom>
        </p:spPr>
        <p:style>
          <a:lnRef idx="1">
            <a:schemeClr val="accent5"/>
          </a:lnRef>
          <a:fillRef idx="3">
            <a:schemeClr val="accent5"/>
          </a:fillRef>
          <a:effectRef idx="2">
            <a:schemeClr val="accent5"/>
          </a:effectRef>
          <a:fontRef idx="minor">
            <a:schemeClr val="lt1"/>
          </a:fontRef>
        </p:style>
        <p:txBody>
          <a:bodyPr vert="horz" lIns="91440" tIns="45720" rIns="91440" bIns="45720" rtlCol="0"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b="1" dirty="0" smtClean="0">
                <a:solidFill>
                  <a:schemeClr val="bg1"/>
                </a:solidFill>
                <a:latin typeface="+mj-ea"/>
              </a:rPr>
              <a:t>３　地域における相談支援専門員を支える仕組み②</a:t>
            </a:r>
            <a:endParaRPr lang="en-US" altLang="ja-JP" sz="1800" b="1" dirty="0" smtClean="0">
              <a:solidFill>
                <a:schemeClr val="bg1"/>
              </a:solidFill>
              <a:latin typeface="+mj-ea"/>
            </a:endParaRPr>
          </a:p>
          <a:p>
            <a:pPr algn="l"/>
            <a:r>
              <a:rPr lang="ja-JP" altLang="en-US" sz="1800" b="1" dirty="0" smtClean="0">
                <a:solidFill>
                  <a:schemeClr val="bg1"/>
                </a:solidFill>
                <a:latin typeface="+mj-ea"/>
              </a:rPr>
              <a:t>　　（相談</a:t>
            </a:r>
            <a:r>
              <a:rPr lang="ja-JP" altLang="en-US" sz="1800" b="1" dirty="0">
                <a:solidFill>
                  <a:schemeClr val="bg1"/>
                </a:solidFill>
                <a:latin typeface="+mj-ea"/>
              </a:rPr>
              <a:t>支援専門員</a:t>
            </a:r>
            <a:r>
              <a:rPr lang="ja-JP" altLang="en-US" sz="1800" b="1" dirty="0" smtClean="0">
                <a:solidFill>
                  <a:schemeClr val="bg1"/>
                </a:solidFill>
                <a:latin typeface="+mj-ea"/>
              </a:rPr>
              <a:t>の地域</a:t>
            </a:r>
            <a:r>
              <a:rPr lang="ja-JP" altLang="en-US" sz="1800" b="1" dirty="0">
                <a:solidFill>
                  <a:schemeClr val="bg1"/>
                </a:solidFill>
                <a:latin typeface="+mj-ea"/>
              </a:rPr>
              <a:t>でのネットワーク（</a:t>
            </a:r>
            <a:r>
              <a:rPr lang="ja-JP" altLang="en-US" sz="1800" b="1" dirty="0" smtClean="0">
                <a:solidFill>
                  <a:schemeClr val="bg1"/>
                </a:solidFill>
                <a:latin typeface="+mj-ea"/>
              </a:rPr>
              <a:t>イメージ案））</a:t>
            </a:r>
          </a:p>
        </p:txBody>
      </p:sp>
      <p:sp>
        <p:nvSpPr>
          <p:cNvPr id="11" name="テキスト ボックス 10"/>
          <p:cNvSpPr txBox="1"/>
          <p:nvPr/>
        </p:nvSpPr>
        <p:spPr>
          <a:xfrm>
            <a:off x="5890525" y="2102318"/>
            <a:ext cx="2425891" cy="2031325"/>
          </a:xfrm>
          <a:prstGeom prst="rect">
            <a:avLst/>
          </a:prstGeom>
          <a:noFill/>
        </p:spPr>
        <p:txBody>
          <a:bodyPr wrap="square" rtlCol="0">
            <a:spAutoFit/>
          </a:bodyPr>
          <a:lstStyle/>
          <a:p>
            <a:r>
              <a:rPr lang="ja-JP" altLang="en-US" sz="1400" dirty="0"/>
              <a:t>・相談支援事業所の連携</a:t>
            </a:r>
            <a:endParaRPr lang="en-US" altLang="ja-JP" sz="1400" dirty="0"/>
          </a:p>
          <a:p>
            <a:r>
              <a:rPr lang="ja-JP" altLang="en-US" sz="1400" b="1" dirty="0"/>
              <a:t>→相談支援「体制」の強化</a:t>
            </a:r>
            <a:endParaRPr lang="en-US" altLang="ja-JP" sz="1400" b="1" dirty="0"/>
          </a:p>
          <a:p>
            <a:endParaRPr lang="en-US" altLang="ja-JP" sz="1400" dirty="0"/>
          </a:p>
          <a:p>
            <a:r>
              <a:rPr lang="ja-JP" altLang="en-US" sz="1400" dirty="0"/>
              <a:t>・相談支援専門員同士の連携</a:t>
            </a:r>
            <a:endParaRPr lang="en-US" altLang="ja-JP" sz="1400" dirty="0"/>
          </a:p>
          <a:p>
            <a:r>
              <a:rPr lang="ja-JP" altLang="en-US" sz="1400" b="1" dirty="0"/>
              <a:t>→相談員同士が</a:t>
            </a:r>
            <a:r>
              <a:rPr lang="ja-JP" altLang="en-US" sz="1400" b="1" dirty="0" smtClean="0"/>
              <a:t>支え合える</a:t>
            </a:r>
            <a:endParaRPr lang="en-US" altLang="ja-JP" sz="1400" b="1" dirty="0" smtClean="0"/>
          </a:p>
          <a:p>
            <a:r>
              <a:rPr lang="ja-JP" altLang="en-US" sz="1400" b="1" dirty="0"/>
              <a:t>　</a:t>
            </a:r>
            <a:r>
              <a:rPr lang="ja-JP" altLang="en-US" sz="1400" b="1" dirty="0" smtClean="0"/>
              <a:t>仕掛け、エンパワメント</a:t>
            </a:r>
            <a:endParaRPr lang="en-US" altLang="ja-JP" sz="1400" b="1" dirty="0" smtClean="0"/>
          </a:p>
          <a:p>
            <a:endParaRPr lang="en-US" altLang="ja-JP" sz="1400" b="1" dirty="0"/>
          </a:p>
          <a:p>
            <a:r>
              <a:rPr lang="ja-JP" altLang="en-US" sz="1400" b="1" dirty="0" smtClean="0"/>
              <a:t>　●相談支援部会</a:t>
            </a:r>
            <a:endParaRPr lang="en-US" altLang="ja-JP" sz="1400" b="1" dirty="0" smtClean="0"/>
          </a:p>
          <a:p>
            <a:r>
              <a:rPr lang="ja-JP" altLang="en-US" sz="1400" b="1" dirty="0" smtClean="0"/>
              <a:t>　●事業所連絡会　　等</a:t>
            </a:r>
          </a:p>
        </p:txBody>
      </p:sp>
      <p:sp>
        <p:nvSpPr>
          <p:cNvPr id="12" name="スライド番号プレースホルダー 1"/>
          <p:cNvSpPr>
            <a:spLocks noGrp="1"/>
          </p:cNvSpPr>
          <p:nvPr>
            <p:ph type="sldNum" sz="quarter" idx="12"/>
          </p:nvPr>
        </p:nvSpPr>
        <p:spPr>
          <a:xfrm>
            <a:off x="6986669" y="6492875"/>
            <a:ext cx="2133600" cy="365125"/>
          </a:xfrm>
        </p:spPr>
        <p:txBody>
          <a:bodyPr/>
          <a:lstStyle/>
          <a:p>
            <a:fld id="{1C2C60DF-5D73-46A2-8FFF-B4A756D3B2D0}" type="slidenum">
              <a:rPr kumimoji="1" lang="ja-JP" altLang="en-US" smtClean="0"/>
              <a:t>7</a:t>
            </a:fld>
            <a:endParaRPr kumimoji="1" lang="ja-JP" altLang="en-US" dirty="0"/>
          </a:p>
        </p:txBody>
      </p:sp>
    </p:spTree>
    <p:extLst>
      <p:ext uri="{BB962C8B-B14F-4D97-AF65-F5344CB8AC3E}">
        <p14:creationId xmlns:p14="http://schemas.microsoft.com/office/powerpoint/2010/main" val="221704539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1968</TotalTime>
  <Words>521</Words>
  <Application>Microsoft Office PowerPoint</Application>
  <PresentationFormat>画面に合わせる (4:3)</PresentationFormat>
  <Paragraphs>202</Paragraphs>
  <Slides>7</Slides>
  <Notes>2</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HOSTNAME</cp:lastModifiedBy>
  <cp:revision>153</cp:revision>
  <cp:lastPrinted>2015-06-11T23:41:33Z</cp:lastPrinted>
  <dcterms:created xsi:type="dcterms:W3CDTF">2014-05-26T00:08:15Z</dcterms:created>
  <dcterms:modified xsi:type="dcterms:W3CDTF">2015-06-11T23:41:38Z</dcterms:modified>
</cp:coreProperties>
</file>