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2" r:id="rId4"/>
    <p:sldId id="263" r:id="rId5"/>
    <p:sldId id="271" r:id="rId6"/>
    <p:sldId id="261" r:id="rId7"/>
    <p:sldId id="264" r:id="rId8"/>
    <p:sldId id="265" r:id="rId9"/>
    <p:sldId id="273" r:id="rId10"/>
    <p:sldId id="272" r:id="rId11"/>
    <p:sldId id="274" r:id="rId12"/>
    <p:sldId id="266" r:id="rId13"/>
    <p:sldId id="267" r:id="rId14"/>
    <p:sldId id="270" r:id="rId15"/>
    <p:sldId id="268" r:id="rId16"/>
    <p:sldId id="260" r:id="rId1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A4FB"/>
    <a:srgbClr val="66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031093863679926E-2"/>
          <c:y val="3.2787060595674308E-2"/>
          <c:w val="0.8225881436020781"/>
          <c:h val="0.68421460454693928"/>
        </c:manualLayout>
      </c:layout>
      <c:barChart>
        <c:barDir val="col"/>
        <c:grouping val="clustered"/>
        <c:varyColors val="0"/>
        <c:ser>
          <c:idx val="0"/>
          <c:order val="0"/>
          <c:invertIfNegative val="0"/>
          <c:cat>
            <c:strRef>
              <c:f>'[【集計】02 調査票１.xls]相談支援専門員'!$A$8:$A$44</c:f>
              <c:strCache>
                <c:ptCount val="3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strCache>
            </c:strRef>
          </c:cat>
          <c:val>
            <c:numRef>
              <c:f>'[【集計】02 調査票１.xls]相談支援専門員'!$D$8:$D$44</c:f>
              <c:numCache>
                <c:formatCode>0.0</c:formatCode>
                <c:ptCount val="37"/>
                <c:pt idx="0">
                  <c:v>1.148432777825749</c:v>
                </c:pt>
                <c:pt idx="1">
                  <c:v>1.7180735930735931</c:v>
                </c:pt>
                <c:pt idx="2">
                  <c:v>0.75471698113207553</c:v>
                </c:pt>
                <c:pt idx="3">
                  <c:v>0.91570791265555296</c:v>
                </c:pt>
                <c:pt idx="4">
                  <c:v>1.6365496079099897</c:v>
                </c:pt>
                <c:pt idx="5">
                  <c:v>1.2282091917591125</c:v>
                </c:pt>
                <c:pt idx="6">
                  <c:v>2.3642172523961662</c:v>
                </c:pt>
                <c:pt idx="7">
                  <c:v>0.97943192948090108</c:v>
                </c:pt>
                <c:pt idx="8">
                  <c:v>1.2993262752646775</c:v>
                </c:pt>
                <c:pt idx="9">
                  <c:v>1.7832647462277091</c:v>
                </c:pt>
                <c:pt idx="10">
                  <c:v>1.6666666666666667</c:v>
                </c:pt>
                <c:pt idx="11">
                  <c:v>2.1477663230240549</c:v>
                </c:pt>
                <c:pt idx="12">
                  <c:v>1.5424164524421593</c:v>
                </c:pt>
                <c:pt idx="13">
                  <c:v>1.1368605159597727</c:v>
                </c:pt>
                <c:pt idx="14">
                  <c:v>1.661631419939577</c:v>
                </c:pt>
                <c:pt idx="15">
                  <c:v>2.6178010471204187</c:v>
                </c:pt>
                <c:pt idx="16">
                  <c:v>1.3824884792626728</c:v>
                </c:pt>
                <c:pt idx="17">
                  <c:v>2.5348542458808621</c:v>
                </c:pt>
                <c:pt idx="18">
                  <c:v>0.61050061050061055</c:v>
                </c:pt>
                <c:pt idx="19">
                  <c:v>2.3076923076923075</c:v>
                </c:pt>
                <c:pt idx="20">
                  <c:v>1.0788381742738589</c:v>
                </c:pt>
                <c:pt idx="21">
                  <c:v>2.0592020592020592</c:v>
                </c:pt>
                <c:pt idx="22">
                  <c:v>1.2552301255230125</c:v>
                </c:pt>
                <c:pt idx="23">
                  <c:v>2.1329987452948558</c:v>
                </c:pt>
                <c:pt idx="24">
                  <c:v>1.0869565217391304</c:v>
                </c:pt>
                <c:pt idx="25">
                  <c:v>2.3668639053254439</c:v>
                </c:pt>
                <c:pt idx="26">
                  <c:v>3.0927835051546393</c:v>
                </c:pt>
                <c:pt idx="27">
                  <c:v>1.271186440677966</c:v>
                </c:pt>
                <c:pt idx="28">
                  <c:v>1.9801980198019802</c:v>
                </c:pt>
                <c:pt idx="29">
                  <c:v>1.8691588785046729</c:v>
                </c:pt>
                <c:pt idx="30">
                  <c:v>1.941747572815534</c:v>
                </c:pt>
                <c:pt idx="31">
                  <c:v>4.213483146067416</c:v>
                </c:pt>
                <c:pt idx="32">
                  <c:v>2.2883295194508011</c:v>
                </c:pt>
                <c:pt idx="33">
                  <c:v>1.5075376884422111</c:v>
                </c:pt>
                <c:pt idx="34">
                  <c:v>1.6</c:v>
                </c:pt>
                <c:pt idx="35">
                  <c:v>0.65789473684210531</c:v>
                </c:pt>
                <c:pt idx="36">
                  <c:v>1.6260162601626016</c:v>
                </c:pt>
              </c:numCache>
            </c:numRef>
          </c:val>
        </c:ser>
        <c:dLbls>
          <c:dLblPos val="outEnd"/>
          <c:showLegendKey val="0"/>
          <c:showVal val="1"/>
          <c:showCatName val="0"/>
          <c:showSerName val="0"/>
          <c:showPercent val="0"/>
          <c:showBubbleSize val="0"/>
        </c:dLbls>
        <c:gapWidth val="150"/>
        <c:axId val="70390528"/>
        <c:axId val="70399872"/>
      </c:barChart>
      <c:catAx>
        <c:axId val="70390528"/>
        <c:scaling>
          <c:orientation val="minMax"/>
        </c:scaling>
        <c:delete val="0"/>
        <c:axPos val="b"/>
        <c:majorTickMark val="out"/>
        <c:minorTickMark val="none"/>
        <c:tickLblPos val="nextTo"/>
        <c:txPr>
          <a:bodyPr rot="0" vert="eaVert"/>
          <a:lstStyle/>
          <a:p>
            <a:pPr>
              <a:defRPr sz="900"/>
            </a:pPr>
            <a:endParaRPr lang="ja-JP"/>
          </a:p>
        </c:txPr>
        <c:crossAx val="70399872"/>
        <c:crosses val="autoZero"/>
        <c:auto val="1"/>
        <c:lblAlgn val="ctr"/>
        <c:lblOffset val="100"/>
        <c:noMultiLvlLbl val="0"/>
      </c:catAx>
      <c:valAx>
        <c:axId val="70399872"/>
        <c:scaling>
          <c:orientation val="minMax"/>
        </c:scaling>
        <c:delete val="0"/>
        <c:axPos val="l"/>
        <c:majorGridlines/>
        <c:numFmt formatCode="0.0" sourceLinked="1"/>
        <c:majorTickMark val="out"/>
        <c:minorTickMark val="none"/>
        <c:tickLblPos val="nextTo"/>
        <c:crossAx val="70390528"/>
        <c:crosses val="autoZero"/>
        <c:crossBetween val="between"/>
      </c:valAx>
    </c:plotArea>
    <c:plotVisOnly val="1"/>
    <c:dispBlanksAs val="gap"/>
    <c:showDLblsOverMax val="0"/>
  </c:chart>
  <c:spPr>
    <a:noFill/>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2"/>
          <c:order val="0"/>
          <c:tx>
            <c:v>精神</c:v>
          </c:tx>
          <c:spPr>
            <a:solidFill>
              <a:srgbClr val="92D050"/>
            </a:solidFill>
            <a:ln>
              <a:solidFill>
                <a:schemeClr val="tx1"/>
              </a:solidFill>
            </a:ln>
          </c:spPr>
          <c:invertIfNegative val="0"/>
          <c:cat>
            <c:strRef>
              <c:f>'[【集計】02 調査票１.xls]４地域相談支援'!$A$8:$A$50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'[【集計】02 調査票１.xls]４地域相談支援'!$I$8:$I$50</c:f>
              <c:numCache>
                <c:formatCode>General</c:formatCode>
                <c:ptCount val="43"/>
                <c:pt idx="0">
                  <c:v>31</c:v>
                </c:pt>
                <c:pt idx="1">
                  <c:v>4</c:v>
                </c:pt>
                <c:pt idx="2">
                  <c:v>3</c:v>
                </c:pt>
                <c:pt idx="3">
                  <c:v>5</c:v>
                </c:pt>
                <c:pt idx="4">
                  <c:v>4</c:v>
                </c:pt>
                <c:pt idx="5">
                  <c:v>4</c:v>
                </c:pt>
                <c:pt idx="6">
                  <c:v>3</c:v>
                </c:pt>
                <c:pt idx="7">
                  <c:v>3</c:v>
                </c:pt>
                <c:pt idx="8">
                  <c:v>3</c:v>
                </c:pt>
                <c:pt idx="9">
                  <c:v>0</c:v>
                </c:pt>
                <c:pt idx="10">
                  <c:v>0</c:v>
                </c:pt>
                <c:pt idx="11">
                  <c:v>5</c:v>
                </c:pt>
                <c:pt idx="12">
                  <c:v>1</c:v>
                </c:pt>
                <c:pt idx="13">
                  <c:v>7</c:v>
                </c:pt>
                <c:pt idx="14">
                  <c:v>0</c:v>
                </c:pt>
                <c:pt idx="15">
                  <c:v>0</c:v>
                </c:pt>
                <c:pt idx="16">
                  <c:v>2</c:v>
                </c:pt>
                <c:pt idx="17">
                  <c:v>0</c:v>
                </c:pt>
                <c:pt idx="18">
                  <c:v>1</c:v>
                </c:pt>
                <c:pt idx="19">
                  <c:v>1</c:v>
                </c:pt>
                <c:pt idx="20">
                  <c:v>0</c:v>
                </c:pt>
                <c:pt idx="21">
                  <c:v>5</c:v>
                </c:pt>
                <c:pt idx="22">
                  <c:v>1</c:v>
                </c:pt>
                <c:pt idx="23">
                  <c:v>3</c:v>
                </c:pt>
                <c:pt idx="24">
                  <c:v>1</c:v>
                </c:pt>
                <c:pt idx="25">
                  <c:v>3</c:v>
                </c:pt>
                <c:pt idx="26">
                  <c:v>1</c:v>
                </c:pt>
                <c:pt idx="27">
                  <c:v>0</c:v>
                </c:pt>
                <c:pt idx="28">
                  <c:v>0</c:v>
                </c:pt>
                <c:pt idx="29">
                  <c:v>0</c:v>
                </c:pt>
                <c:pt idx="30">
                  <c:v>1</c:v>
                </c:pt>
                <c:pt idx="31">
                  <c:v>0</c:v>
                </c:pt>
                <c:pt idx="32">
                  <c:v>1</c:v>
                </c:pt>
                <c:pt idx="33">
                  <c:v>0</c:v>
                </c:pt>
                <c:pt idx="34">
                  <c:v>0</c:v>
                </c:pt>
                <c:pt idx="35">
                  <c:v>1</c:v>
                </c:pt>
                <c:pt idx="36">
                  <c:v>0</c:v>
                </c:pt>
                <c:pt idx="37">
                  <c:v>1</c:v>
                </c:pt>
                <c:pt idx="38">
                  <c:v>0</c:v>
                </c:pt>
                <c:pt idx="39">
                  <c:v>1</c:v>
                </c:pt>
                <c:pt idx="40">
                  <c:v>0</c:v>
                </c:pt>
                <c:pt idx="41">
                  <c:v>0</c:v>
                </c:pt>
                <c:pt idx="42">
                  <c:v>0</c:v>
                </c:pt>
              </c:numCache>
            </c:numRef>
          </c:val>
        </c:ser>
        <c:ser>
          <c:idx val="1"/>
          <c:order val="1"/>
          <c:tx>
            <c:v>知的</c:v>
          </c:tx>
          <c:spPr>
            <a:solidFill>
              <a:srgbClr val="FFFF00"/>
            </a:solidFill>
            <a:ln>
              <a:solidFill>
                <a:schemeClr val="tx1"/>
              </a:solidFill>
            </a:ln>
          </c:spPr>
          <c:invertIfNegative val="0"/>
          <c:cat>
            <c:strRef>
              <c:f>'[【集計】02 調査票１.xls]４地域相談支援'!$A$8:$A$50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'[【集計】02 調査票１.xls]４地域相談支援'!$H$8:$H$50</c:f>
              <c:numCache>
                <c:formatCode>General</c:formatCode>
                <c:ptCount val="43"/>
                <c:pt idx="0">
                  <c:v>3</c:v>
                </c:pt>
                <c:pt idx="1">
                  <c:v>0</c:v>
                </c:pt>
                <c:pt idx="2">
                  <c:v>1</c:v>
                </c:pt>
                <c:pt idx="3">
                  <c:v>0</c:v>
                </c:pt>
                <c:pt idx="4">
                  <c:v>1</c:v>
                </c:pt>
                <c:pt idx="5">
                  <c:v>0</c:v>
                </c:pt>
                <c:pt idx="6">
                  <c:v>0</c:v>
                </c:pt>
                <c:pt idx="7">
                  <c:v>0</c:v>
                </c:pt>
                <c:pt idx="8">
                  <c:v>0</c:v>
                </c:pt>
                <c:pt idx="9">
                  <c:v>0</c:v>
                </c:pt>
                <c:pt idx="10">
                  <c:v>0</c:v>
                </c:pt>
                <c:pt idx="11">
                  <c:v>0</c:v>
                </c:pt>
                <c:pt idx="12">
                  <c:v>0</c:v>
                </c:pt>
                <c:pt idx="13">
                  <c:v>1</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ser>
          <c:idx val="0"/>
          <c:order val="2"/>
          <c:tx>
            <c:v>身体</c:v>
          </c:tx>
          <c:spPr>
            <a:solidFill>
              <a:srgbClr val="0070C0"/>
            </a:solidFill>
            <a:ln>
              <a:solidFill>
                <a:schemeClr val="tx1"/>
              </a:solidFill>
            </a:ln>
          </c:spPr>
          <c:invertIfNegative val="0"/>
          <c:cat>
            <c:strRef>
              <c:f>'[【集計】02 調査票１.xls]４地域相談支援'!$A$8:$A$50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'[【集計】02 調査票１.xls]４地域相談支援'!$G$8:$G$50</c:f>
              <c:numCache>
                <c:formatCode>General</c:formatCode>
                <c:ptCount val="43"/>
                <c:pt idx="0">
                  <c:v>3</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dLbls>
          <c:showLegendKey val="0"/>
          <c:showVal val="0"/>
          <c:showCatName val="0"/>
          <c:showSerName val="0"/>
          <c:showPercent val="0"/>
          <c:showBubbleSize val="0"/>
        </c:dLbls>
        <c:gapWidth val="95"/>
        <c:overlap val="100"/>
        <c:axId val="79169024"/>
        <c:axId val="79170560"/>
      </c:barChart>
      <c:catAx>
        <c:axId val="79169024"/>
        <c:scaling>
          <c:orientation val="minMax"/>
        </c:scaling>
        <c:delete val="0"/>
        <c:axPos val="b"/>
        <c:numFmt formatCode="General" sourceLinked="1"/>
        <c:majorTickMark val="none"/>
        <c:minorTickMark val="none"/>
        <c:tickLblPos val="nextTo"/>
        <c:txPr>
          <a:bodyPr rot="0" vert="eaVert"/>
          <a:lstStyle/>
          <a:p>
            <a:pPr>
              <a:defRPr/>
            </a:pPr>
            <a:endParaRPr lang="ja-JP"/>
          </a:p>
        </c:txPr>
        <c:crossAx val="79170560"/>
        <c:crosses val="autoZero"/>
        <c:auto val="1"/>
        <c:lblAlgn val="ctr"/>
        <c:lblOffset val="100"/>
        <c:noMultiLvlLbl val="0"/>
      </c:catAx>
      <c:valAx>
        <c:axId val="79170560"/>
        <c:scaling>
          <c:orientation val="minMax"/>
        </c:scaling>
        <c:delete val="0"/>
        <c:axPos val="l"/>
        <c:majorGridlines/>
        <c:numFmt formatCode="General" sourceLinked="1"/>
        <c:majorTickMark val="none"/>
        <c:minorTickMark val="none"/>
        <c:tickLblPos val="nextTo"/>
        <c:crossAx val="79169024"/>
        <c:crosses val="autoZero"/>
        <c:crossBetween val="between"/>
      </c:valAx>
      <c:dTable>
        <c:showHorzBorder val="1"/>
        <c:showVertBorder val="1"/>
        <c:showOutline val="1"/>
        <c:showKeys val="1"/>
        <c:spPr>
          <a:noFill/>
        </c:spPr>
        <c:txPr>
          <a:bodyPr/>
          <a:lstStyle/>
          <a:p>
            <a:pPr rtl="0">
              <a:defRPr sz="800"/>
            </a:pPr>
            <a:endParaRPr lang="ja-JP"/>
          </a:p>
        </c:txPr>
      </c:dTable>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3196975250258"/>
          <c:y val="2.4288645615427654E-2"/>
          <c:w val="0.3358505210447329"/>
          <c:h val="0.76454834309425213"/>
        </c:manualLayout>
      </c:layout>
      <c:barChart>
        <c:barDir val="col"/>
        <c:grouping val="stacked"/>
        <c:varyColors val="0"/>
        <c:ser>
          <c:idx val="2"/>
          <c:order val="0"/>
          <c:tx>
            <c:v>精神</c:v>
          </c:tx>
          <c:spPr>
            <a:solidFill>
              <a:srgbClr val="92D050"/>
            </a:solidFill>
            <a:ln>
              <a:solidFill>
                <a:schemeClr val="tx1"/>
              </a:solidFill>
            </a:ln>
          </c:spPr>
          <c:invertIfNegative val="0"/>
          <c:cat>
            <c:strRef>
              <c:f>'[【集計】02 調査票１.xls]４地域相談支援'!$A$8:$A$9</c:f>
              <c:strCache>
                <c:ptCount val="2"/>
                <c:pt idx="0">
                  <c:v>大阪市</c:v>
                </c:pt>
                <c:pt idx="1">
                  <c:v>堺市</c:v>
                </c:pt>
              </c:strCache>
            </c:strRef>
          </c:cat>
          <c:val>
            <c:numRef>
              <c:f>'[【集計】02 調査票１.xls]４地域相談支援'!$X$8:$X$9</c:f>
              <c:numCache>
                <c:formatCode>General</c:formatCode>
                <c:ptCount val="2"/>
                <c:pt idx="0">
                  <c:v>56</c:v>
                </c:pt>
                <c:pt idx="1">
                  <c:v>40</c:v>
                </c:pt>
              </c:numCache>
            </c:numRef>
          </c:val>
        </c:ser>
        <c:ser>
          <c:idx val="1"/>
          <c:order val="1"/>
          <c:tx>
            <c:v>知的</c:v>
          </c:tx>
          <c:spPr>
            <a:solidFill>
              <a:srgbClr val="FFFF00"/>
            </a:solidFill>
            <a:ln>
              <a:solidFill>
                <a:schemeClr val="tx1"/>
              </a:solidFill>
            </a:ln>
          </c:spPr>
          <c:invertIfNegative val="0"/>
          <c:cat>
            <c:strRef>
              <c:f>'[【集計】02 調査票１.xls]４地域相談支援'!$A$8:$A$9</c:f>
              <c:strCache>
                <c:ptCount val="2"/>
                <c:pt idx="0">
                  <c:v>大阪市</c:v>
                </c:pt>
                <c:pt idx="1">
                  <c:v>堺市</c:v>
                </c:pt>
              </c:strCache>
            </c:strRef>
          </c:cat>
          <c:val>
            <c:numRef>
              <c:f>'[【集計】02 調査票１.xls]４地域相談支援'!$W$8:$W$9</c:f>
              <c:numCache>
                <c:formatCode>General</c:formatCode>
                <c:ptCount val="2"/>
                <c:pt idx="0">
                  <c:v>85</c:v>
                </c:pt>
                <c:pt idx="1">
                  <c:v>195</c:v>
                </c:pt>
              </c:numCache>
            </c:numRef>
          </c:val>
        </c:ser>
        <c:ser>
          <c:idx val="0"/>
          <c:order val="2"/>
          <c:tx>
            <c:v>身体</c:v>
          </c:tx>
          <c:spPr>
            <a:solidFill>
              <a:srgbClr val="0070C0"/>
            </a:solidFill>
            <a:ln>
              <a:solidFill>
                <a:schemeClr val="tx1"/>
              </a:solidFill>
            </a:ln>
          </c:spPr>
          <c:invertIfNegative val="0"/>
          <c:cat>
            <c:strRef>
              <c:f>'[【集計】02 調査票１.xls]４地域相談支援'!$A$8:$A$9</c:f>
              <c:strCache>
                <c:ptCount val="2"/>
                <c:pt idx="0">
                  <c:v>大阪市</c:v>
                </c:pt>
                <c:pt idx="1">
                  <c:v>堺市</c:v>
                </c:pt>
              </c:strCache>
            </c:strRef>
          </c:cat>
          <c:val>
            <c:numRef>
              <c:f>'[【集計】02 調査票１.xls]４地域相談支援'!$V$8:$V$9</c:f>
              <c:numCache>
                <c:formatCode>General</c:formatCode>
                <c:ptCount val="2"/>
                <c:pt idx="0">
                  <c:v>80</c:v>
                </c:pt>
                <c:pt idx="1">
                  <c:v>64</c:v>
                </c:pt>
              </c:numCache>
            </c:numRef>
          </c:val>
        </c:ser>
        <c:dLbls>
          <c:showLegendKey val="0"/>
          <c:showVal val="0"/>
          <c:showCatName val="0"/>
          <c:showSerName val="0"/>
          <c:showPercent val="0"/>
          <c:showBubbleSize val="0"/>
        </c:dLbls>
        <c:gapWidth val="95"/>
        <c:overlap val="100"/>
        <c:axId val="101905536"/>
        <c:axId val="101946496"/>
      </c:barChart>
      <c:catAx>
        <c:axId val="101905536"/>
        <c:scaling>
          <c:orientation val="minMax"/>
        </c:scaling>
        <c:delete val="0"/>
        <c:axPos val="b"/>
        <c:majorTickMark val="none"/>
        <c:minorTickMark val="none"/>
        <c:tickLblPos val="nextTo"/>
        <c:txPr>
          <a:bodyPr rot="0" vert="eaVert"/>
          <a:lstStyle/>
          <a:p>
            <a:pPr>
              <a:defRPr/>
            </a:pPr>
            <a:endParaRPr lang="ja-JP"/>
          </a:p>
        </c:txPr>
        <c:crossAx val="101946496"/>
        <c:crosses val="autoZero"/>
        <c:auto val="1"/>
        <c:lblAlgn val="ctr"/>
        <c:lblOffset val="100"/>
        <c:noMultiLvlLbl val="0"/>
      </c:catAx>
      <c:valAx>
        <c:axId val="101946496"/>
        <c:scaling>
          <c:orientation val="minMax"/>
          <c:max val="300"/>
        </c:scaling>
        <c:delete val="0"/>
        <c:axPos val="l"/>
        <c:majorGridlines/>
        <c:numFmt formatCode="General" sourceLinked="1"/>
        <c:majorTickMark val="none"/>
        <c:minorTickMark val="none"/>
        <c:tickLblPos val="nextTo"/>
        <c:crossAx val="101905536"/>
        <c:crosses val="autoZero"/>
        <c:crossBetween val="between"/>
      </c:valAx>
      <c:dTable>
        <c:showHorzBorder val="1"/>
        <c:showVertBorder val="1"/>
        <c:showOutline val="1"/>
        <c:showKeys val="1"/>
        <c:spPr>
          <a:noFill/>
        </c:spPr>
        <c:txPr>
          <a:bodyPr/>
          <a:lstStyle/>
          <a:p>
            <a:pPr rtl="0">
              <a:defRPr sz="800"/>
            </a:pPr>
            <a:endParaRPr lang="ja-JP"/>
          </a:p>
        </c:txPr>
      </c:dTable>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v>精神</c:v>
          </c:tx>
          <c:spPr>
            <a:solidFill>
              <a:srgbClr val="92D050"/>
            </a:solidFill>
            <a:ln>
              <a:solidFill>
                <a:schemeClr val="tx1"/>
              </a:solidFill>
            </a:ln>
          </c:spPr>
          <c:invertIfNegative val="0"/>
          <c:cat>
            <c:strRef>
              <c:f>'[【集計】02 調査票１.xls]４地域相談支援'!$A$10:$A$50</c:f>
              <c:strCache>
                <c:ptCount val="41"/>
                <c:pt idx="0">
                  <c:v>高槻市</c:v>
                </c:pt>
                <c:pt idx="1">
                  <c:v>東大阪市</c:v>
                </c:pt>
                <c:pt idx="2">
                  <c:v>豊中市</c:v>
                </c:pt>
                <c:pt idx="3">
                  <c:v>枚方市</c:v>
                </c:pt>
                <c:pt idx="4">
                  <c:v>岸和田市</c:v>
                </c:pt>
                <c:pt idx="5">
                  <c:v>池田市</c:v>
                </c:pt>
                <c:pt idx="6">
                  <c:v>吹田市</c:v>
                </c:pt>
                <c:pt idx="7">
                  <c:v>泉大津市</c:v>
                </c:pt>
                <c:pt idx="8">
                  <c:v>貝塚市</c:v>
                </c:pt>
                <c:pt idx="9">
                  <c:v>守口市</c:v>
                </c:pt>
                <c:pt idx="10">
                  <c:v>茨木市</c:v>
                </c:pt>
                <c:pt idx="11">
                  <c:v>八尾市</c:v>
                </c:pt>
                <c:pt idx="12">
                  <c:v>泉佐野市</c:v>
                </c:pt>
                <c:pt idx="13">
                  <c:v>富田林市</c:v>
                </c:pt>
                <c:pt idx="14">
                  <c:v>寝屋川市</c:v>
                </c:pt>
                <c:pt idx="15">
                  <c:v>河内長野市</c:v>
                </c:pt>
                <c:pt idx="16">
                  <c:v>松原市</c:v>
                </c:pt>
                <c:pt idx="17">
                  <c:v>大東市</c:v>
                </c:pt>
                <c:pt idx="18">
                  <c:v>和泉市</c:v>
                </c:pt>
                <c:pt idx="19">
                  <c:v>箕面市</c:v>
                </c:pt>
                <c:pt idx="20">
                  <c:v>柏原市</c:v>
                </c:pt>
                <c:pt idx="21">
                  <c:v>羽曳野市</c:v>
                </c:pt>
                <c:pt idx="22">
                  <c:v>門真市</c:v>
                </c:pt>
                <c:pt idx="23">
                  <c:v>摂津市</c:v>
                </c:pt>
                <c:pt idx="24">
                  <c:v>高石市</c:v>
                </c:pt>
                <c:pt idx="25">
                  <c:v>藤井寺市</c:v>
                </c:pt>
                <c:pt idx="26">
                  <c:v>泉南市</c:v>
                </c:pt>
                <c:pt idx="27">
                  <c:v>四條畷市</c:v>
                </c:pt>
                <c:pt idx="28">
                  <c:v>交野市</c:v>
                </c:pt>
                <c:pt idx="29">
                  <c:v>大阪狭山市</c:v>
                </c:pt>
                <c:pt idx="30">
                  <c:v>阪南市</c:v>
                </c:pt>
                <c:pt idx="31">
                  <c:v>島本町</c:v>
                </c:pt>
                <c:pt idx="32">
                  <c:v>豊能町</c:v>
                </c:pt>
                <c:pt idx="33">
                  <c:v>能勢町</c:v>
                </c:pt>
                <c:pt idx="34">
                  <c:v>忠岡町</c:v>
                </c:pt>
                <c:pt idx="35">
                  <c:v>熊取町</c:v>
                </c:pt>
                <c:pt idx="36">
                  <c:v>田尻町</c:v>
                </c:pt>
                <c:pt idx="37">
                  <c:v>岬町</c:v>
                </c:pt>
                <c:pt idx="38">
                  <c:v>太子町</c:v>
                </c:pt>
                <c:pt idx="39">
                  <c:v>河南町</c:v>
                </c:pt>
                <c:pt idx="40">
                  <c:v>千早赤阪村</c:v>
                </c:pt>
              </c:strCache>
            </c:strRef>
          </c:cat>
          <c:val>
            <c:numRef>
              <c:f>'[【集計】02 調査票１.xls]４地域相談支援'!$X$10:$X$50</c:f>
              <c:numCache>
                <c:formatCode>General</c:formatCode>
                <c:ptCount val="41"/>
                <c:pt idx="0">
                  <c:v>0</c:v>
                </c:pt>
                <c:pt idx="1">
                  <c:v>1</c:v>
                </c:pt>
                <c:pt idx="2">
                  <c:v>1</c:v>
                </c:pt>
                <c:pt idx="3">
                  <c:v>0</c:v>
                </c:pt>
                <c:pt idx="4">
                  <c:v>0</c:v>
                </c:pt>
                <c:pt idx="5">
                  <c:v>2</c:v>
                </c:pt>
                <c:pt idx="6">
                  <c:v>0</c:v>
                </c:pt>
                <c:pt idx="7">
                  <c:v>0</c:v>
                </c:pt>
                <c:pt idx="8">
                  <c:v>0</c:v>
                </c:pt>
                <c:pt idx="9">
                  <c:v>22</c:v>
                </c:pt>
                <c:pt idx="10">
                  <c:v>0</c:v>
                </c:pt>
                <c:pt idx="11">
                  <c:v>0</c:v>
                </c:pt>
                <c:pt idx="12">
                  <c:v>0</c:v>
                </c:pt>
                <c:pt idx="13">
                  <c:v>1</c:v>
                </c:pt>
                <c:pt idx="14">
                  <c:v>5</c:v>
                </c:pt>
                <c:pt idx="15">
                  <c:v>0</c:v>
                </c:pt>
                <c:pt idx="16">
                  <c:v>0</c:v>
                </c:pt>
                <c:pt idx="17">
                  <c:v>0</c:v>
                </c:pt>
                <c:pt idx="18">
                  <c:v>0</c:v>
                </c:pt>
                <c:pt idx="19">
                  <c:v>3</c:v>
                </c:pt>
                <c:pt idx="20">
                  <c:v>0</c:v>
                </c:pt>
                <c:pt idx="21">
                  <c:v>1</c:v>
                </c:pt>
                <c:pt idx="22">
                  <c:v>1</c:v>
                </c:pt>
                <c:pt idx="23">
                  <c:v>0</c:v>
                </c:pt>
                <c:pt idx="24">
                  <c:v>0</c:v>
                </c:pt>
                <c:pt idx="25">
                  <c:v>0</c:v>
                </c:pt>
                <c:pt idx="26">
                  <c:v>0</c:v>
                </c:pt>
                <c:pt idx="27">
                  <c:v>0</c:v>
                </c:pt>
                <c:pt idx="28">
                  <c:v>3</c:v>
                </c:pt>
                <c:pt idx="29">
                  <c:v>0</c:v>
                </c:pt>
                <c:pt idx="30">
                  <c:v>0</c:v>
                </c:pt>
                <c:pt idx="31">
                  <c:v>0</c:v>
                </c:pt>
                <c:pt idx="32">
                  <c:v>0</c:v>
                </c:pt>
                <c:pt idx="33">
                  <c:v>1</c:v>
                </c:pt>
                <c:pt idx="34">
                  <c:v>0</c:v>
                </c:pt>
                <c:pt idx="35">
                  <c:v>0</c:v>
                </c:pt>
                <c:pt idx="36">
                  <c:v>0</c:v>
                </c:pt>
                <c:pt idx="37">
                  <c:v>0</c:v>
                </c:pt>
                <c:pt idx="38">
                  <c:v>0</c:v>
                </c:pt>
                <c:pt idx="39">
                  <c:v>0</c:v>
                </c:pt>
                <c:pt idx="40">
                  <c:v>0</c:v>
                </c:pt>
              </c:numCache>
            </c:numRef>
          </c:val>
        </c:ser>
        <c:ser>
          <c:idx val="1"/>
          <c:order val="1"/>
          <c:tx>
            <c:v>知的</c:v>
          </c:tx>
          <c:spPr>
            <a:solidFill>
              <a:srgbClr val="FFFF00"/>
            </a:solidFill>
            <a:ln>
              <a:solidFill>
                <a:schemeClr val="tx1"/>
              </a:solidFill>
            </a:ln>
          </c:spPr>
          <c:invertIfNegative val="0"/>
          <c:cat>
            <c:strRef>
              <c:f>'[【集計】02 調査票１.xls]４地域相談支援'!$A$10:$A$50</c:f>
              <c:strCache>
                <c:ptCount val="41"/>
                <c:pt idx="0">
                  <c:v>高槻市</c:v>
                </c:pt>
                <c:pt idx="1">
                  <c:v>東大阪市</c:v>
                </c:pt>
                <c:pt idx="2">
                  <c:v>豊中市</c:v>
                </c:pt>
                <c:pt idx="3">
                  <c:v>枚方市</c:v>
                </c:pt>
                <c:pt idx="4">
                  <c:v>岸和田市</c:v>
                </c:pt>
                <c:pt idx="5">
                  <c:v>池田市</c:v>
                </c:pt>
                <c:pt idx="6">
                  <c:v>吹田市</c:v>
                </c:pt>
                <c:pt idx="7">
                  <c:v>泉大津市</c:v>
                </c:pt>
                <c:pt idx="8">
                  <c:v>貝塚市</c:v>
                </c:pt>
                <c:pt idx="9">
                  <c:v>守口市</c:v>
                </c:pt>
                <c:pt idx="10">
                  <c:v>茨木市</c:v>
                </c:pt>
                <c:pt idx="11">
                  <c:v>八尾市</c:v>
                </c:pt>
                <c:pt idx="12">
                  <c:v>泉佐野市</c:v>
                </c:pt>
                <c:pt idx="13">
                  <c:v>富田林市</c:v>
                </c:pt>
                <c:pt idx="14">
                  <c:v>寝屋川市</c:v>
                </c:pt>
                <c:pt idx="15">
                  <c:v>河内長野市</c:v>
                </c:pt>
                <c:pt idx="16">
                  <c:v>松原市</c:v>
                </c:pt>
                <c:pt idx="17">
                  <c:v>大東市</c:v>
                </c:pt>
                <c:pt idx="18">
                  <c:v>和泉市</c:v>
                </c:pt>
                <c:pt idx="19">
                  <c:v>箕面市</c:v>
                </c:pt>
                <c:pt idx="20">
                  <c:v>柏原市</c:v>
                </c:pt>
                <c:pt idx="21">
                  <c:v>羽曳野市</c:v>
                </c:pt>
                <c:pt idx="22">
                  <c:v>門真市</c:v>
                </c:pt>
                <c:pt idx="23">
                  <c:v>摂津市</c:v>
                </c:pt>
                <c:pt idx="24">
                  <c:v>高石市</c:v>
                </c:pt>
                <c:pt idx="25">
                  <c:v>藤井寺市</c:v>
                </c:pt>
                <c:pt idx="26">
                  <c:v>泉南市</c:v>
                </c:pt>
                <c:pt idx="27">
                  <c:v>四條畷市</c:v>
                </c:pt>
                <c:pt idx="28">
                  <c:v>交野市</c:v>
                </c:pt>
                <c:pt idx="29">
                  <c:v>大阪狭山市</c:v>
                </c:pt>
                <c:pt idx="30">
                  <c:v>阪南市</c:v>
                </c:pt>
                <c:pt idx="31">
                  <c:v>島本町</c:v>
                </c:pt>
                <c:pt idx="32">
                  <c:v>豊能町</c:v>
                </c:pt>
                <c:pt idx="33">
                  <c:v>能勢町</c:v>
                </c:pt>
                <c:pt idx="34">
                  <c:v>忠岡町</c:v>
                </c:pt>
                <c:pt idx="35">
                  <c:v>熊取町</c:v>
                </c:pt>
                <c:pt idx="36">
                  <c:v>田尻町</c:v>
                </c:pt>
                <c:pt idx="37">
                  <c:v>岬町</c:v>
                </c:pt>
                <c:pt idx="38">
                  <c:v>太子町</c:v>
                </c:pt>
                <c:pt idx="39">
                  <c:v>河南町</c:v>
                </c:pt>
                <c:pt idx="40">
                  <c:v>千早赤阪村</c:v>
                </c:pt>
              </c:strCache>
            </c:strRef>
          </c:cat>
          <c:val>
            <c:numRef>
              <c:f>'[【集計】02 調査票１.xls]４地域相談支援'!$W$10:$W$50</c:f>
              <c:numCache>
                <c:formatCode>General</c:formatCode>
                <c:ptCount val="41"/>
                <c:pt idx="0">
                  <c:v>0</c:v>
                </c:pt>
                <c:pt idx="1">
                  <c:v>1</c:v>
                </c:pt>
                <c:pt idx="2">
                  <c:v>0</c:v>
                </c:pt>
                <c:pt idx="3">
                  <c:v>0</c:v>
                </c:pt>
                <c:pt idx="4">
                  <c:v>0</c:v>
                </c:pt>
                <c:pt idx="5">
                  <c:v>0</c:v>
                </c:pt>
                <c:pt idx="6">
                  <c:v>0</c:v>
                </c:pt>
                <c:pt idx="7">
                  <c:v>0</c:v>
                </c:pt>
                <c:pt idx="8">
                  <c:v>0</c:v>
                </c:pt>
                <c:pt idx="9">
                  <c:v>0</c:v>
                </c:pt>
                <c:pt idx="10">
                  <c:v>0</c:v>
                </c:pt>
                <c:pt idx="11">
                  <c:v>2</c:v>
                </c:pt>
                <c:pt idx="12">
                  <c:v>0</c:v>
                </c:pt>
                <c:pt idx="13">
                  <c:v>1</c:v>
                </c:pt>
                <c:pt idx="14">
                  <c:v>3</c:v>
                </c:pt>
                <c:pt idx="15">
                  <c:v>0</c:v>
                </c:pt>
                <c:pt idx="16">
                  <c:v>9</c:v>
                </c:pt>
                <c:pt idx="17">
                  <c:v>1</c:v>
                </c:pt>
                <c:pt idx="18">
                  <c:v>0</c:v>
                </c:pt>
                <c:pt idx="19">
                  <c:v>1</c:v>
                </c:pt>
                <c:pt idx="20">
                  <c:v>1</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numCache>
            </c:numRef>
          </c:val>
        </c:ser>
        <c:ser>
          <c:idx val="0"/>
          <c:order val="2"/>
          <c:tx>
            <c:v>身体</c:v>
          </c:tx>
          <c:spPr>
            <a:solidFill>
              <a:srgbClr val="0070C0"/>
            </a:solidFill>
            <a:ln>
              <a:solidFill>
                <a:schemeClr val="tx1"/>
              </a:solidFill>
            </a:ln>
          </c:spPr>
          <c:invertIfNegative val="0"/>
          <c:cat>
            <c:strRef>
              <c:f>'[【集計】02 調査票１.xls]４地域相談支援'!$A$10:$A$50</c:f>
              <c:strCache>
                <c:ptCount val="41"/>
                <c:pt idx="0">
                  <c:v>高槻市</c:v>
                </c:pt>
                <c:pt idx="1">
                  <c:v>東大阪市</c:v>
                </c:pt>
                <c:pt idx="2">
                  <c:v>豊中市</c:v>
                </c:pt>
                <c:pt idx="3">
                  <c:v>枚方市</c:v>
                </c:pt>
                <c:pt idx="4">
                  <c:v>岸和田市</c:v>
                </c:pt>
                <c:pt idx="5">
                  <c:v>池田市</c:v>
                </c:pt>
                <c:pt idx="6">
                  <c:v>吹田市</c:v>
                </c:pt>
                <c:pt idx="7">
                  <c:v>泉大津市</c:v>
                </c:pt>
                <c:pt idx="8">
                  <c:v>貝塚市</c:v>
                </c:pt>
                <c:pt idx="9">
                  <c:v>守口市</c:v>
                </c:pt>
                <c:pt idx="10">
                  <c:v>茨木市</c:v>
                </c:pt>
                <c:pt idx="11">
                  <c:v>八尾市</c:v>
                </c:pt>
                <c:pt idx="12">
                  <c:v>泉佐野市</c:v>
                </c:pt>
                <c:pt idx="13">
                  <c:v>富田林市</c:v>
                </c:pt>
                <c:pt idx="14">
                  <c:v>寝屋川市</c:v>
                </c:pt>
                <c:pt idx="15">
                  <c:v>河内長野市</c:v>
                </c:pt>
                <c:pt idx="16">
                  <c:v>松原市</c:v>
                </c:pt>
                <c:pt idx="17">
                  <c:v>大東市</c:v>
                </c:pt>
                <c:pt idx="18">
                  <c:v>和泉市</c:v>
                </c:pt>
                <c:pt idx="19">
                  <c:v>箕面市</c:v>
                </c:pt>
                <c:pt idx="20">
                  <c:v>柏原市</c:v>
                </c:pt>
                <c:pt idx="21">
                  <c:v>羽曳野市</c:v>
                </c:pt>
                <c:pt idx="22">
                  <c:v>門真市</c:v>
                </c:pt>
                <c:pt idx="23">
                  <c:v>摂津市</c:v>
                </c:pt>
                <c:pt idx="24">
                  <c:v>高石市</c:v>
                </c:pt>
                <c:pt idx="25">
                  <c:v>藤井寺市</c:v>
                </c:pt>
                <c:pt idx="26">
                  <c:v>泉南市</c:v>
                </c:pt>
                <c:pt idx="27">
                  <c:v>四條畷市</c:v>
                </c:pt>
                <c:pt idx="28">
                  <c:v>交野市</c:v>
                </c:pt>
                <c:pt idx="29">
                  <c:v>大阪狭山市</c:v>
                </c:pt>
                <c:pt idx="30">
                  <c:v>阪南市</c:v>
                </c:pt>
                <c:pt idx="31">
                  <c:v>島本町</c:v>
                </c:pt>
                <c:pt idx="32">
                  <c:v>豊能町</c:v>
                </c:pt>
                <c:pt idx="33">
                  <c:v>能勢町</c:v>
                </c:pt>
                <c:pt idx="34">
                  <c:v>忠岡町</c:v>
                </c:pt>
                <c:pt idx="35">
                  <c:v>熊取町</c:v>
                </c:pt>
                <c:pt idx="36">
                  <c:v>田尻町</c:v>
                </c:pt>
                <c:pt idx="37">
                  <c:v>岬町</c:v>
                </c:pt>
                <c:pt idx="38">
                  <c:v>太子町</c:v>
                </c:pt>
                <c:pt idx="39">
                  <c:v>河南町</c:v>
                </c:pt>
                <c:pt idx="40">
                  <c:v>千早赤阪村</c:v>
                </c:pt>
              </c:strCache>
            </c:strRef>
          </c:cat>
          <c:val>
            <c:numRef>
              <c:f>'[【集計】02 調査票１.xls]４地域相談支援'!$V$10:$V$50</c:f>
              <c:numCache>
                <c:formatCode>General</c:formatCode>
                <c:ptCount val="41"/>
                <c:pt idx="0">
                  <c:v>0</c:v>
                </c:pt>
                <c:pt idx="1">
                  <c:v>0</c:v>
                </c:pt>
                <c:pt idx="2">
                  <c:v>2</c:v>
                </c:pt>
                <c:pt idx="3">
                  <c:v>1</c:v>
                </c:pt>
                <c:pt idx="4">
                  <c:v>0</c:v>
                </c:pt>
                <c:pt idx="5">
                  <c:v>0</c:v>
                </c:pt>
                <c:pt idx="6">
                  <c:v>0</c:v>
                </c:pt>
                <c:pt idx="7">
                  <c:v>0</c:v>
                </c:pt>
                <c:pt idx="8">
                  <c:v>0</c:v>
                </c:pt>
                <c:pt idx="9">
                  <c:v>1</c:v>
                </c:pt>
                <c:pt idx="10">
                  <c:v>0</c:v>
                </c:pt>
                <c:pt idx="11">
                  <c:v>0</c:v>
                </c:pt>
                <c:pt idx="12">
                  <c:v>0</c:v>
                </c:pt>
                <c:pt idx="13">
                  <c:v>1</c:v>
                </c:pt>
                <c:pt idx="14">
                  <c:v>7</c:v>
                </c:pt>
                <c:pt idx="15">
                  <c:v>0</c:v>
                </c:pt>
                <c:pt idx="16">
                  <c:v>1</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numCache>
            </c:numRef>
          </c:val>
        </c:ser>
        <c:dLbls>
          <c:showLegendKey val="0"/>
          <c:showVal val="0"/>
          <c:showCatName val="0"/>
          <c:showSerName val="0"/>
          <c:showPercent val="0"/>
          <c:showBubbleSize val="0"/>
        </c:dLbls>
        <c:gapWidth val="95"/>
        <c:overlap val="100"/>
        <c:axId val="101600640"/>
        <c:axId val="101614720"/>
      </c:barChart>
      <c:catAx>
        <c:axId val="101600640"/>
        <c:scaling>
          <c:orientation val="minMax"/>
        </c:scaling>
        <c:delete val="0"/>
        <c:axPos val="b"/>
        <c:majorTickMark val="none"/>
        <c:minorTickMark val="none"/>
        <c:tickLblPos val="nextTo"/>
        <c:txPr>
          <a:bodyPr rot="0" vert="eaVert"/>
          <a:lstStyle/>
          <a:p>
            <a:pPr>
              <a:defRPr/>
            </a:pPr>
            <a:endParaRPr lang="ja-JP"/>
          </a:p>
        </c:txPr>
        <c:crossAx val="101614720"/>
        <c:crosses val="autoZero"/>
        <c:auto val="1"/>
        <c:lblAlgn val="ctr"/>
        <c:lblOffset val="100"/>
        <c:noMultiLvlLbl val="0"/>
      </c:catAx>
      <c:valAx>
        <c:axId val="101614720"/>
        <c:scaling>
          <c:orientation val="minMax"/>
        </c:scaling>
        <c:delete val="0"/>
        <c:axPos val="l"/>
        <c:majorGridlines/>
        <c:numFmt formatCode="General" sourceLinked="1"/>
        <c:majorTickMark val="none"/>
        <c:minorTickMark val="none"/>
        <c:tickLblPos val="nextTo"/>
        <c:crossAx val="101600640"/>
        <c:crosses val="autoZero"/>
        <c:crossBetween val="between"/>
      </c:valAx>
      <c:dTable>
        <c:showHorzBorder val="1"/>
        <c:showVertBorder val="1"/>
        <c:showOutline val="1"/>
        <c:showKeys val="1"/>
        <c:spPr>
          <a:noFill/>
        </c:spPr>
        <c:txPr>
          <a:bodyPr/>
          <a:lstStyle/>
          <a:p>
            <a:pPr rtl="0">
              <a:defRPr sz="800"/>
            </a:pPr>
            <a:endParaRPr lang="ja-JP"/>
          </a:p>
        </c:txPr>
      </c:dTable>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031093863679926E-2"/>
          <c:y val="3.2787060595674308E-2"/>
          <c:w val="0.82782914993572132"/>
          <c:h val="0.67221371499470117"/>
        </c:manualLayout>
      </c:layout>
      <c:barChart>
        <c:barDir val="col"/>
        <c:grouping val="clustered"/>
        <c:varyColors val="0"/>
        <c:ser>
          <c:idx val="0"/>
          <c:order val="0"/>
          <c:invertIfNegative val="0"/>
          <c:cat>
            <c:strRef>
              <c:f>'[【集計】02 調査票１.xls]相談支援専門員'!$A$8:$A$44</c:f>
              <c:strCache>
                <c:ptCount val="3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strCache>
            </c:strRef>
          </c:cat>
          <c:val>
            <c:numRef>
              <c:f>'[【集計】02 調査票１.xls]相談支援専門員'!$G$8:$G$44</c:f>
              <c:numCache>
                <c:formatCode>0.0</c:formatCode>
                <c:ptCount val="37"/>
                <c:pt idx="0">
                  <c:v>3.5102739726027399</c:v>
                </c:pt>
                <c:pt idx="1">
                  <c:v>4.3301759133964817</c:v>
                </c:pt>
                <c:pt idx="2">
                  <c:v>1.411764705882353</c:v>
                </c:pt>
                <c:pt idx="3">
                  <c:v>4.0415704387990763</c:v>
                </c:pt>
                <c:pt idx="4">
                  <c:v>8.3916083916083917</c:v>
                </c:pt>
                <c:pt idx="5">
                  <c:v>2.5252525252525251</c:v>
                </c:pt>
                <c:pt idx="6">
                  <c:v>11.69811320754717</c:v>
                </c:pt>
                <c:pt idx="7">
                  <c:v>6.2893081761006293</c:v>
                </c:pt>
                <c:pt idx="8">
                  <c:v>4.6875</c:v>
                </c:pt>
                <c:pt idx="9">
                  <c:v>5.1948051948051948</c:v>
                </c:pt>
                <c:pt idx="10">
                  <c:v>7.9470198675496686</c:v>
                </c:pt>
                <c:pt idx="11">
                  <c:v>7.8431372549019605</c:v>
                </c:pt>
                <c:pt idx="12">
                  <c:v>3.2620922384701911</c:v>
                </c:pt>
                <c:pt idx="13">
                  <c:v>4.2452830188679247</c:v>
                </c:pt>
                <c:pt idx="14">
                  <c:v>7.9710144927536231</c:v>
                </c:pt>
                <c:pt idx="15">
                  <c:v>11.728395061728396</c:v>
                </c:pt>
                <c:pt idx="16">
                  <c:v>3.3126293995859215</c:v>
                </c:pt>
                <c:pt idx="17">
                  <c:v>5.1813471502590671</c:v>
                </c:pt>
                <c:pt idx="18">
                  <c:v>1.6129032258064515</c:v>
                </c:pt>
                <c:pt idx="19">
                  <c:v>5.9602649006622519</c:v>
                </c:pt>
                <c:pt idx="20">
                  <c:v>2.7586206896551726</c:v>
                </c:pt>
                <c:pt idx="21">
                  <c:v>4.7781569965870307</c:v>
                </c:pt>
                <c:pt idx="22">
                  <c:v>4.3103448275862073</c:v>
                </c:pt>
                <c:pt idx="23">
                  <c:v>5.3191489361702127</c:v>
                </c:pt>
                <c:pt idx="24">
                  <c:v>3.1674208144796379</c:v>
                </c:pt>
                <c:pt idx="25">
                  <c:v>1.486988847583643</c:v>
                </c:pt>
                <c:pt idx="26">
                  <c:v>12.903225806451612</c:v>
                </c:pt>
                <c:pt idx="27">
                  <c:v>6.666666666666667</c:v>
                </c:pt>
                <c:pt idx="28">
                  <c:v>5.5172413793103452</c:v>
                </c:pt>
                <c:pt idx="29">
                  <c:v>9.375</c:v>
                </c:pt>
                <c:pt idx="30">
                  <c:v>7.1428571428571432</c:v>
                </c:pt>
                <c:pt idx="31">
                  <c:v>12.359550561797754</c:v>
                </c:pt>
                <c:pt idx="32">
                  <c:v>13.333333333333334</c:v>
                </c:pt>
                <c:pt idx="33">
                  <c:v>0</c:v>
                </c:pt>
                <c:pt idx="34">
                  <c:v>4.7619047619047619</c:v>
                </c:pt>
                <c:pt idx="35">
                  <c:v>14.285714285714286</c:v>
                </c:pt>
                <c:pt idx="36">
                  <c:v>6.557377049180328</c:v>
                </c:pt>
              </c:numCache>
            </c:numRef>
          </c:val>
        </c:ser>
        <c:dLbls>
          <c:dLblPos val="outEnd"/>
          <c:showLegendKey val="0"/>
          <c:showVal val="1"/>
          <c:showCatName val="0"/>
          <c:showSerName val="0"/>
          <c:showPercent val="0"/>
          <c:showBubbleSize val="0"/>
        </c:dLbls>
        <c:gapWidth val="150"/>
        <c:axId val="21980672"/>
        <c:axId val="21982208"/>
      </c:barChart>
      <c:catAx>
        <c:axId val="21980672"/>
        <c:scaling>
          <c:orientation val="minMax"/>
        </c:scaling>
        <c:delete val="0"/>
        <c:axPos val="b"/>
        <c:majorTickMark val="out"/>
        <c:minorTickMark val="none"/>
        <c:tickLblPos val="nextTo"/>
        <c:txPr>
          <a:bodyPr rot="0" vert="eaVert"/>
          <a:lstStyle/>
          <a:p>
            <a:pPr>
              <a:defRPr sz="900"/>
            </a:pPr>
            <a:endParaRPr lang="ja-JP"/>
          </a:p>
        </c:txPr>
        <c:crossAx val="21982208"/>
        <c:crosses val="autoZero"/>
        <c:auto val="1"/>
        <c:lblAlgn val="ctr"/>
        <c:lblOffset val="100"/>
        <c:noMultiLvlLbl val="0"/>
      </c:catAx>
      <c:valAx>
        <c:axId val="21982208"/>
        <c:scaling>
          <c:orientation val="minMax"/>
        </c:scaling>
        <c:delete val="0"/>
        <c:axPos val="l"/>
        <c:majorGridlines/>
        <c:numFmt formatCode="0.0" sourceLinked="1"/>
        <c:majorTickMark val="out"/>
        <c:minorTickMark val="none"/>
        <c:tickLblPos val="nextTo"/>
        <c:crossAx val="21980672"/>
        <c:crosses val="autoZero"/>
        <c:crossBetween val="between"/>
      </c:valAx>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956956505365934"/>
          <c:y val="7.5601415483624479E-2"/>
          <c:w val="0.51695215373431991"/>
          <c:h val="0.75222217832734173"/>
        </c:manualLayout>
      </c:layout>
      <c:barChart>
        <c:barDir val="bar"/>
        <c:grouping val="clustered"/>
        <c:varyColors val="0"/>
        <c:ser>
          <c:idx val="0"/>
          <c:order val="0"/>
          <c:spPr>
            <a:solidFill>
              <a:srgbClr val="0070C0"/>
            </a:solidFill>
            <a:ln>
              <a:no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dLblPos val="outEnd"/>
            <c:showLegendKey val="0"/>
            <c:showVal val="1"/>
            <c:showCatName val="0"/>
            <c:showSerName val="0"/>
            <c:showPercent val="0"/>
            <c:showBubbleSize val="0"/>
            <c:showLeaderLines val="0"/>
          </c:dLbls>
          <c:cat>
            <c:strRef>
              <c:f>'[【集計】02 調査票１.xls]３②研修③効率化策'!$B$9:$F$9</c:f>
              <c:strCache>
                <c:ptCount val="5"/>
                <c:pt idx="0">
                  <c:v>その他</c:v>
                </c:pt>
                <c:pt idx="1">
                  <c:v>指定相談支援事業所職員</c:v>
                </c:pt>
                <c:pt idx="2">
                  <c:v>委託相談支援事業所職員</c:v>
                </c:pt>
                <c:pt idx="3">
                  <c:v>基幹相談支援センター職員</c:v>
                </c:pt>
                <c:pt idx="4">
                  <c:v>市町村職員</c:v>
                </c:pt>
              </c:strCache>
            </c:strRef>
          </c:cat>
          <c:val>
            <c:numRef>
              <c:f>'[【集計】02 調査票１.xls]３②研修③効率化策'!$B$10:$F$10</c:f>
              <c:numCache>
                <c:formatCode>General</c:formatCode>
                <c:ptCount val="5"/>
                <c:pt idx="0">
                  <c:v>7</c:v>
                </c:pt>
                <c:pt idx="1">
                  <c:v>23</c:v>
                </c:pt>
                <c:pt idx="2">
                  <c:v>17</c:v>
                </c:pt>
                <c:pt idx="3">
                  <c:v>15</c:v>
                </c:pt>
                <c:pt idx="4">
                  <c:v>15</c:v>
                </c:pt>
              </c:numCache>
            </c:numRef>
          </c:val>
        </c:ser>
        <c:dLbls>
          <c:showLegendKey val="0"/>
          <c:showVal val="0"/>
          <c:showCatName val="0"/>
          <c:showSerName val="0"/>
          <c:showPercent val="0"/>
          <c:showBubbleSize val="0"/>
        </c:dLbls>
        <c:gapWidth val="150"/>
        <c:axId val="69982848"/>
        <c:axId val="98644352"/>
      </c:barChart>
      <c:catAx>
        <c:axId val="69982848"/>
        <c:scaling>
          <c:orientation val="minMax"/>
        </c:scaling>
        <c:delete val="0"/>
        <c:axPos val="l"/>
        <c:numFmt formatCode="General" sourceLinked="1"/>
        <c:majorTickMark val="out"/>
        <c:minorTickMark val="none"/>
        <c:tickLblPos val="nextTo"/>
        <c:txPr>
          <a:bodyPr/>
          <a:lstStyle/>
          <a:p>
            <a:pPr>
              <a:defRPr sz="1050">
                <a:latin typeface="ＭＳ ゴシック" panose="020B0609070205080204" pitchFamily="49" charset="-128"/>
                <a:ea typeface="ＭＳ ゴシック" panose="020B0609070205080204" pitchFamily="49" charset="-128"/>
              </a:defRPr>
            </a:pPr>
            <a:endParaRPr lang="ja-JP"/>
          </a:p>
        </c:txPr>
        <c:crossAx val="98644352"/>
        <c:crosses val="autoZero"/>
        <c:auto val="1"/>
        <c:lblAlgn val="ctr"/>
        <c:lblOffset val="100"/>
        <c:noMultiLvlLbl val="0"/>
      </c:catAx>
      <c:valAx>
        <c:axId val="98644352"/>
        <c:scaling>
          <c:orientation val="minMax"/>
        </c:scaling>
        <c:delete val="0"/>
        <c:axPos val="b"/>
        <c:majorGridlines/>
        <c:numFmt formatCode="General" sourceLinked="1"/>
        <c:majorTickMark val="out"/>
        <c:minorTickMark val="none"/>
        <c:tickLblPos val="nextTo"/>
        <c:crossAx val="69982848"/>
        <c:crosses val="autoZero"/>
        <c:crossBetween val="between"/>
      </c:valAx>
    </c:plotArea>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6228026818684892"/>
          <c:y val="7.5601415483624479E-2"/>
          <c:w val="0.50059690659435607"/>
          <c:h val="0.75222217832734173"/>
        </c:manualLayout>
      </c:layout>
      <c:barChart>
        <c:barDir val="bar"/>
        <c:grouping val="clustered"/>
        <c:varyColors val="0"/>
        <c:ser>
          <c:idx val="0"/>
          <c:order val="0"/>
          <c:invertIfNegative val="0"/>
          <c:dLbls>
            <c:dLblPos val="outEnd"/>
            <c:showLegendKey val="0"/>
            <c:showVal val="1"/>
            <c:showCatName val="0"/>
            <c:showSerName val="0"/>
            <c:showPercent val="0"/>
            <c:showBubbleSize val="0"/>
            <c:showLeaderLines val="0"/>
          </c:dLbls>
          <c:cat>
            <c:strRef>
              <c:f>'[【集計】02 調査票１.xls]３②研修③効率化策'!$B$17:$F$17</c:f>
              <c:strCache>
                <c:ptCount val="5"/>
                <c:pt idx="0">
                  <c:v>その他</c:v>
                </c:pt>
                <c:pt idx="1">
                  <c:v>自立支援協議会運営事務局</c:v>
                </c:pt>
                <c:pt idx="2">
                  <c:v>委託相談支援事業所</c:v>
                </c:pt>
                <c:pt idx="3">
                  <c:v>基幹相談支援センター</c:v>
                </c:pt>
                <c:pt idx="4">
                  <c:v>市町村</c:v>
                </c:pt>
              </c:strCache>
            </c:strRef>
          </c:cat>
          <c:val>
            <c:numRef>
              <c:f>'[【集計】02 調査票１.xls]３②研修③効率化策'!$B$18:$F$18</c:f>
              <c:numCache>
                <c:formatCode>General</c:formatCode>
                <c:ptCount val="5"/>
                <c:pt idx="0">
                  <c:v>5</c:v>
                </c:pt>
                <c:pt idx="1">
                  <c:v>12</c:v>
                </c:pt>
                <c:pt idx="2">
                  <c:v>5</c:v>
                </c:pt>
                <c:pt idx="3">
                  <c:v>13</c:v>
                </c:pt>
                <c:pt idx="4">
                  <c:v>5</c:v>
                </c:pt>
              </c:numCache>
            </c:numRef>
          </c:val>
        </c:ser>
        <c:dLbls>
          <c:showLegendKey val="0"/>
          <c:showVal val="0"/>
          <c:showCatName val="0"/>
          <c:showSerName val="0"/>
          <c:showPercent val="0"/>
          <c:showBubbleSize val="0"/>
        </c:dLbls>
        <c:gapWidth val="150"/>
        <c:axId val="184120448"/>
        <c:axId val="184122368"/>
      </c:barChart>
      <c:catAx>
        <c:axId val="184120448"/>
        <c:scaling>
          <c:orientation val="minMax"/>
        </c:scaling>
        <c:delete val="0"/>
        <c:axPos val="l"/>
        <c:numFmt formatCode="General" sourceLinked="1"/>
        <c:majorTickMark val="out"/>
        <c:minorTickMark val="none"/>
        <c:tickLblPos val="nextTo"/>
        <c:txPr>
          <a:bodyPr/>
          <a:lstStyle/>
          <a:p>
            <a:pPr>
              <a:defRPr sz="1050">
                <a:latin typeface="ＭＳ ゴシック" panose="020B0609070205080204" pitchFamily="49" charset="-128"/>
                <a:ea typeface="ＭＳ ゴシック" panose="020B0609070205080204" pitchFamily="49" charset="-128"/>
              </a:defRPr>
            </a:pPr>
            <a:endParaRPr lang="ja-JP"/>
          </a:p>
        </c:txPr>
        <c:crossAx val="184122368"/>
        <c:crosses val="autoZero"/>
        <c:auto val="1"/>
        <c:lblAlgn val="ctr"/>
        <c:lblOffset val="100"/>
        <c:noMultiLvlLbl val="0"/>
      </c:catAx>
      <c:valAx>
        <c:axId val="184122368"/>
        <c:scaling>
          <c:orientation val="minMax"/>
        </c:scaling>
        <c:delete val="0"/>
        <c:axPos val="b"/>
        <c:majorGridlines/>
        <c:numFmt formatCode="General" sourceLinked="1"/>
        <c:majorTickMark val="out"/>
        <c:minorTickMark val="none"/>
        <c:tickLblPos val="nextTo"/>
        <c:crossAx val="184120448"/>
        <c:crosses val="autoZero"/>
        <c:crossBetween val="between"/>
      </c:valAx>
    </c:plotArea>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613088856333275"/>
          <c:y val="7.5601415483624479E-2"/>
          <c:w val="0.50355579280834162"/>
          <c:h val="0.75222217832734173"/>
        </c:manualLayout>
      </c:layout>
      <c:barChart>
        <c:barDir val="bar"/>
        <c:grouping val="clustered"/>
        <c:varyColors val="0"/>
        <c:ser>
          <c:idx val="0"/>
          <c:order val="0"/>
          <c:invertIfNegative val="0"/>
          <c:dLbls>
            <c:dLblPos val="outEnd"/>
            <c:showLegendKey val="0"/>
            <c:showVal val="1"/>
            <c:showCatName val="0"/>
            <c:showSerName val="0"/>
            <c:showPercent val="0"/>
            <c:showBubbleSize val="0"/>
            <c:showLeaderLines val="0"/>
          </c:dLbls>
          <c:cat>
            <c:strRef>
              <c:f>'[【集計】02 調査票１.xls]３②研修③効率化策'!$B$6:$F$6</c:f>
              <c:strCache>
                <c:ptCount val="5"/>
                <c:pt idx="0">
                  <c:v>その他</c:v>
                </c:pt>
                <c:pt idx="1">
                  <c:v>自立支援協議会運営事務局</c:v>
                </c:pt>
                <c:pt idx="2">
                  <c:v>委託相談支援事業所</c:v>
                </c:pt>
                <c:pt idx="3">
                  <c:v>基幹相談支援センター</c:v>
                </c:pt>
                <c:pt idx="4">
                  <c:v>市町村</c:v>
                </c:pt>
              </c:strCache>
            </c:strRef>
          </c:cat>
          <c:val>
            <c:numRef>
              <c:f>'[【集計】02 調査票１.xls]３②研修③効率化策'!$B$7:$F$7</c:f>
              <c:numCache>
                <c:formatCode>General</c:formatCode>
                <c:ptCount val="5"/>
                <c:pt idx="0">
                  <c:v>4</c:v>
                </c:pt>
                <c:pt idx="1">
                  <c:v>12</c:v>
                </c:pt>
                <c:pt idx="2">
                  <c:v>4</c:v>
                </c:pt>
                <c:pt idx="3">
                  <c:v>13</c:v>
                </c:pt>
                <c:pt idx="4">
                  <c:v>7</c:v>
                </c:pt>
              </c:numCache>
            </c:numRef>
          </c:val>
        </c:ser>
        <c:dLbls>
          <c:showLegendKey val="0"/>
          <c:showVal val="0"/>
          <c:showCatName val="0"/>
          <c:showSerName val="0"/>
          <c:showPercent val="0"/>
          <c:showBubbleSize val="0"/>
        </c:dLbls>
        <c:gapWidth val="150"/>
        <c:axId val="185367936"/>
        <c:axId val="184079488"/>
      </c:barChart>
      <c:catAx>
        <c:axId val="185367936"/>
        <c:scaling>
          <c:orientation val="minMax"/>
        </c:scaling>
        <c:delete val="0"/>
        <c:axPos val="l"/>
        <c:numFmt formatCode="General" sourceLinked="0"/>
        <c:majorTickMark val="out"/>
        <c:minorTickMark val="none"/>
        <c:tickLblPos val="nextTo"/>
        <c:txPr>
          <a:bodyPr/>
          <a:lstStyle/>
          <a:p>
            <a:pPr>
              <a:defRPr sz="1050">
                <a:latin typeface="ＭＳ ゴシック" panose="020B0609070205080204" pitchFamily="49" charset="-128"/>
                <a:ea typeface="ＭＳ ゴシック" panose="020B0609070205080204" pitchFamily="49" charset="-128"/>
              </a:defRPr>
            </a:pPr>
            <a:endParaRPr lang="ja-JP"/>
          </a:p>
        </c:txPr>
        <c:crossAx val="184079488"/>
        <c:crosses val="autoZero"/>
        <c:auto val="1"/>
        <c:lblAlgn val="ctr"/>
        <c:lblOffset val="100"/>
        <c:noMultiLvlLbl val="0"/>
      </c:catAx>
      <c:valAx>
        <c:axId val="184079488"/>
        <c:scaling>
          <c:orientation val="minMax"/>
        </c:scaling>
        <c:delete val="0"/>
        <c:axPos val="b"/>
        <c:majorGridlines/>
        <c:numFmt formatCode="General" sourceLinked="1"/>
        <c:majorTickMark val="out"/>
        <c:minorTickMark val="none"/>
        <c:tickLblPos val="nextTo"/>
        <c:crossAx val="185367936"/>
        <c:crosses val="autoZero"/>
        <c:crossBetween val="between"/>
      </c:valAx>
    </c:plotArea>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956956505365934"/>
          <c:y val="7.5601415483624479E-2"/>
          <c:w val="0.51695215373431991"/>
          <c:h val="0.75222217832734173"/>
        </c:manualLayout>
      </c:layout>
      <c:barChart>
        <c:barDir val="bar"/>
        <c:grouping val="clustered"/>
        <c:varyColors val="0"/>
        <c:ser>
          <c:idx val="0"/>
          <c:order val="0"/>
          <c:invertIfNegative val="0"/>
          <c:dLbls>
            <c:dLblPos val="outEnd"/>
            <c:showLegendKey val="0"/>
            <c:showVal val="1"/>
            <c:showCatName val="0"/>
            <c:showSerName val="0"/>
            <c:showPercent val="0"/>
            <c:showBubbleSize val="0"/>
            <c:showLeaderLines val="0"/>
          </c:dLbls>
          <c:cat>
            <c:strRef>
              <c:f>'[【集計】02 調査票１.xls]３②研修③効率化策'!$B$20:$F$20</c:f>
              <c:strCache>
                <c:ptCount val="5"/>
                <c:pt idx="0">
                  <c:v>その他</c:v>
                </c:pt>
                <c:pt idx="1">
                  <c:v>指定相談支援事業所職員</c:v>
                </c:pt>
                <c:pt idx="2">
                  <c:v>委託相談支援事業所職員</c:v>
                </c:pt>
                <c:pt idx="3">
                  <c:v>基幹相談支援センター職員</c:v>
                </c:pt>
                <c:pt idx="4">
                  <c:v>市町村職員</c:v>
                </c:pt>
              </c:strCache>
            </c:strRef>
          </c:cat>
          <c:val>
            <c:numRef>
              <c:f>'[【集計】02 調査票１.xls]３②研修③効率化策'!$B$21:$F$21</c:f>
              <c:numCache>
                <c:formatCode>General</c:formatCode>
                <c:ptCount val="5"/>
                <c:pt idx="0">
                  <c:v>5</c:v>
                </c:pt>
                <c:pt idx="1">
                  <c:v>23</c:v>
                </c:pt>
                <c:pt idx="2">
                  <c:v>19</c:v>
                </c:pt>
                <c:pt idx="3">
                  <c:v>15</c:v>
                </c:pt>
                <c:pt idx="4">
                  <c:v>13</c:v>
                </c:pt>
              </c:numCache>
            </c:numRef>
          </c:val>
        </c:ser>
        <c:dLbls>
          <c:showLegendKey val="0"/>
          <c:showVal val="0"/>
          <c:showCatName val="0"/>
          <c:showSerName val="0"/>
          <c:showPercent val="0"/>
          <c:showBubbleSize val="0"/>
        </c:dLbls>
        <c:gapWidth val="150"/>
        <c:axId val="184107776"/>
        <c:axId val="184109312"/>
      </c:barChart>
      <c:catAx>
        <c:axId val="184107776"/>
        <c:scaling>
          <c:orientation val="minMax"/>
        </c:scaling>
        <c:delete val="0"/>
        <c:axPos val="l"/>
        <c:numFmt formatCode="General" sourceLinked="1"/>
        <c:majorTickMark val="out"/>
        <c:minorTickMark val="none"/>
        <c:tickLblPos val="nextTo"/>
        <c:txPr>
          <a:bodyPr/>
          <a:lstStyle/>
          <a:p>
            <a:pPr>
              <a:defRPr sz="1050">
                <a:latin typeface="ＭＳ ゴシック" panose="020B0609070205080204" pitchFamily="49" charset="-128"/>
                <a:ea typeface="ＭＳ ゴシック" panose="020B0609070205080204" pitchFamily="49" charset="-128"/>
              </a:defRPr>
            </a:pPr>
            <a:endParaRPr lang="ja-JP"/>
          </a:p>
        </c:txPr>
        <c:crossAx val="184109312"/>
        <c:crosses val="autoZero"/>
        <c:auto val="1"/>
        <c:lblAlgn val="ctr"/>
        <c:lblOffset val="100"/>
        <c:noMultiLvlLbl val="0"/>
      </c:catAx>
      <c:valAx>
        <c:axId val="184109312"/>
        <c:scaling>
          <c:orientation val="minMax"/>
        </c:scaling>
        <c:delete val="0"/>
        <c:axPos val="b"/>
        <c:majorGridlines/>
        <c:numFmt formatCode="General" sourceLinked="1"/>
        <c:majorTickMark val="out"/>
        <c:minorTickMark val="none"/>
        <c:tickLblPos val="nextTo"/>
        <c:crossAx val="184107776"/>
        <c:crosses val="autoZero"/>
        <c:crossBetween val="between"/>
      </c:valAx>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051937731965753E-2"/>
          <c:y val="4.7521063873140187E-2"/>
          <c:w val="0.87490984994134358"/>
          <c:h val="0.60809171123112904"/>
        </c:manualLayout>
      </c:layout>
      <c:barChart>
        <c:barDir val="bar"/>
        <c:grouping val="stacked"/>
        <c:varyColors val="0"/>
        <c:ser>
          <c:idx val="4"/>
          <c:order val="0"/>
          <c:tx>
            <c:strRef>
              <c:f>'[【集計】02 調査票１.xls]３③効率化策'!$E$141</c:f>
              <c:strCache>
                <c:ptCount val="1"/>
                <c:pt idx="0">
                  <c:v>20％未満</c:v>
                </c:pt>
              </c:strCache>
            </c:strRef>
          </c:tx>
          <c:spPr>
            <a:solidFill>
              <a:srgbClr val="FFCCFF"/>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調査票１.xls]３③効率化策'!$G$141:$L$141</c:f>
              <c:numCache>
                <c:formatCode>General</c:formatCode>
                <c:ptCount val="6"/>
                <c:pt idx="0">
                  <c:v>1</c:v>
                </c:pt>
                <c:pt idx="1">
                  <c:v>0</c:v>
                </c:pt>
                <c:pt idx="2">
                  <c:v>0</c:v>
                </c:pt>
                <c:pt idx="3">
                  <c:v>1</c:v>
                </c:pt>
                <c:pt idx="4">
                  <c:v>0</c:v>
                </c:pt>
                <c:pt idx="5">
                  <c:v>1</c:v>
                </c:pt>
              </c:numCache>
            </c:numRef>
          </c:val>
        </c:ser>
        <c:ser>
          <c:idx val="3"/>
          <c:order val="1"/>
          <c:tx>
            <c:strRef>
              <c:f>'[【集計】02 調査票１.xls]３③効率化策'!$E$140</c:f>
              <c:strCache>
                <c:ptCount val="1"/>
                <c:pt idx="0">
                  <c:v>20％以上40％未満</c:v>
                </c:pt>
              </c:strCache>
            </c:strRef>
          </c:tx>
          <c:spPr>
            <a:solidFill>
              <a:srgbClr val="FFC00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調査票１.xls]３③効率化策'!$G$140:$L$140</c:f>
              <c:numCache>
                <c:formatCode>General</c:formatCode>
                <c:ptCount val="6"/>
                <c:pt idx="0">
                  <c:v>1</c:v>
                </c:pt>
                <c:pt idx="1">
                  <c:v>1</c:v>
                </c:pt>
                <c:pt idx="2">
                  <c:v>5</c:v>
                </c:pt>
                <c:pt idx="3">
                  <c:v>12</c:v>
                </c:pt>
                <c:pt idx="4">
                  <c:v>5</c:v>
                </c:pt>
                <c:pt idx="5">
                  <c:v>4</c:v>
                </c:pt>
              </c:numCache>
            </c:numRef>
          </c:val>
        </c:ser>
        <c:ser>
          <c:idx val="2"/>
          <c:order val="2"/>
          <c:tx>
            <c:strRef>
              <c:f>'[【集計】02 調査票１.xls]３③効率化策'!$E$139</c:f>
              <c:strCache>
                <c:ptCount val="1"/>
                <c:pt idx="0">
                  <c:v>40％以上60％未満</c:v>
                </c:pt>
              </c:strCache>
            </c:strRef>
          </c:tx>
          <c:spPr>
            <a:solidFill>
              <a:srgbClr val="FFFF0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調査票１.xls]３③効率化策'!$G$139:$L$139</c:f>
              <c:numCache>
                <c:formatCode>General</c:formatCode>
                <c:ptCount val="6"/>
                <c:pt idx="0">
                  <c:v>0</c:v>
                </c:pt>
                <c:pt idx="1">
                  <c:v>1</c:v>
                </c:pt>
                <c:pt idx="2">
                  <c:v>0</c:v>
                </c:pt>
                <c:pt idx="3">
                  <c:v>7</c:v>
                </c:pt>
                <c:pt idx="4">
                  <c:v>3</c:v>
                </c:pt>
                <c:pt idx="5">
                  <c:v>4</c:v>
                </c:pt>
              </c:numCache>
            </c:numRef>
          </c:val>
        </c:ser>
        <c:ser>
          <c:idx val="1"/>
          <c:order val="3"/>
          <c:tx>
            <c:strRef>
              <c:f>'[【集計】02 調査票１.xls]３③効率化策'!$E$138</c:f>
              <c:strCache>
                <c:ptCount val="1"/>
                <c:pt idx="0">
                  <c:v>60％以上80％未満</c:v>
                </c:pt>
              </c:strCache>
            </c:strRef>
          </c:tx>
          <c:spPr>
            <a:solidFill>
              <a:srgbClr val="92D05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調査票１.xls]３③効率化策'!$G$138:$L$138</c:f>
              <c:numCache>
                <c:formatCode>General</c:formatCode>
                <c:ptCount val="6"/>
                <c:pt idx="0">
                  <c:v>0</c:v>
                </c:pt>
                <c:pt idx="1">
                  <c:v>1</c:v>
                </c:pt>
                <c:pt idx="2">
                  <c:v>1</c:v>
                </c:pt>
                <c:pt idx="3">
                  <c:v>4</c:v>
                </c:pt>
                <c:pt idx="4">
                  <c:v>3</c:v>
                </c:pt>
                <c:pt idx="5">
                  <c:v>2</c:v>
                </c:pt>
              </c:numCache>
            </c:numRef>
          </c:val>
        </c:ser>
        <c:ser>
          <c:idx val="0"/>
          <c:order val="4"/>
          <c:tx>
            <c:strRef>
              <c:f>'[【集計】02 調査票１.xls]３③効率化策'!$E$137</c:f>
              <c:strCache>
                <c:ptCount val="1"/>
                <c:pt idx="0">
                  <c:v>80％以上</c:v>
                </c:pt>
              </c:strCache>
            </c:strRef>
          </c:tx>
          <c:spPr>
            <a:solidFill>
              <a:srgbClr val="0070C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調査票１.xls]３③効率化策'!$G$137:$L$137</c:f>
              <c:numCache>
                <c:formatCode>General</c:formatCode>
                <c:ptCount val="6"/>
                <c:pt idx="0">
                  <c:v>0</c:v>
                </c:pt>
                <c:pt idx="1">
                  <c:v>1</c:v>
                </c:pt>
                <c:pt idx="2">
                  <c:v>1</c:v>
                </c:pt>
                <c:pt idx="3">
                  <c:v>1</c:v>
                </c:pt>
                <c:pt idx="4">
                  <c:v>1</c:v>
                </c:pt>
                <c:pt idx="5">
                  <c:v>1</c:v>
                </c:pt>
              </c:numCache>
            </c:numRef>
          </c:val>
        </c:ser>
        <c:dLbls>
          <c:showLegendKey val="0"/>
          <c:showVal val="0"/>
          <c:showCatName val="0"/>
          <c:showSerName val="0"/>
          <c:showPercent val="0"/>
          <c:showBubbleSize val="0"/>
        </c:dLbls>
        <c:gapWidth val="150"/>
        <c:overlap val="100"/>
        <c:axId val="181833088"/>
        <c:axId val="184005760"/>
      </c:barChart>
      <c:catAx>
        <c:axId val="181833088"/>
        <c:scaling>
          <c:orientation val="minMax"/>
        </c:scaling>
        <c:delete val="0"/>
        <c:axPos val="l"/>
        <c:numFmt formatCode="General" sourceLinked="1"/>
        <c:majorTickMark val="out"/>
        <c:minorTickMark val="none"/>
        <c:tickLblPos val="nextTo"/>
        <c:crossAx val="184005760"/>
        <c:crosses val="autoZero"/>
        <c:auto val="1"/>
        <c:lblAlgn val="ctr"/>
        <c:lblOffset val="100"/>
        <c:noMultiLvlLbl val="0"/>
      </c:catAx>
      <c:valAx>
        <c:axId val="184005760"/>
        <c:scaling>
          <c:orientation val="minMax"/>
          <c:max val="25"/>
        </c:scaling>
        <c:delete val="0"/>
        <c:axPos val="b"/>
        <c:majorGridlines/>
        <c:numFmt formatCode="General" sourceLinked="1"/>
        <c:majorTickMark val="out"/>
        <c:minorTickMark val="none"/>
        <c:tickLblPos val="nextTo"/>
        <c:crossAx val="181833088"/>
        <c:crosses val="autoZero"/>
        <c:crossBetween val="between"/>
      </c:valAx>
    </c:plotArea>
    <c:legend>
      <c:legendPos val="b"/>
      <c:layout>
        <c:manualLayout>
          <c:xMode val="edge"/>
          <c:yMode val="edge"/>
          <c:x val="7.2837245955722441E-2"/>
          <c:y val="0.81135940517370697"/>
          <c:w val="0.89019699317778256"/>
          <c:h val="0.14975972438463284"/>
        </c:manualLayout>
      </c:layout>
      <c:overlay val="0"/>
    </c:legend>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049830249206276E-2"/>
          <c:y val="4.8506944444444443E-2"/>
          <c:w val="0.88303053313304392"/>
          <c:h val="0.63082916666666666"/>
        </c:manualLayout>
      </c:layout>
      <c:barChart>
        <c:barDir val="bar"/>
        <c:grouping val="stacked"/>
        <c:varyColors val="0"/>
        <c:ser>
          <c:idx val="4"/>
          <c:order val="0"/>
          <c:tx>
            <c:strRef>
              <c:f>'[【集計】02 調査票１.xls]３③効率化策'!$E$141</c:f>
              <c:strCache>
                <c:ptCount val="1"/>
                <c:pt idx="0">
                  <c:v>20％未満</c:v>
                </c:pt>
              </c:strCache>
            </c:strRef>
          </c:tx>
          <c:spPr>
            <a:solidFill>
              <a:srgbClr val="FFCCFF"/>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調査票１.xls]３③効率化策'!$G$152:$L$152</c:f>
              <c:numCache>
                <c:formatCode>General</c:formatCode>
                <c:ptCount val="6"/>
                <c:pt idx="0">
                  <c:v>1</c:v>
                </c:pt>
                <c:pt idx="1">
                  <c:v>1</c:v>
                </c:pt>
                <c:pt idx="2">
                  <c:v>1</c:v>
                </c:pt>
                <c:pt idx="3">
                  <c:v>5</c:v>
                </c:pt>
                <c:pt idx="4">
                  <c:v>1</c:v>
                </c:pt>
                <c:pt idx="5">
                  <c:v>4</c:v>
                </c:pt>
              </c:numCache>
            </c:numRef>
          </c:val>
        </c:ser>
        <c:ser>
          <c:idx val="3"/>
          <c:order val="1"/>
          <c:tx>
            <c:strRef>
              <c:f>'[【集計】02 調査票１.xls]３③効率化策'!$E$140</c:f>
              <c:strCache>
                <c:ptCount val="1"/>
                <c:pt idx="0">
                  <c:v>20％以上40％未満</c:v>
                </c:pt>
              </c:strCache>
            </c:strRef>
          </c:tx>
          <c:spPr>
            <a:solidFill>
              <a:srgbClr val="FFC00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調査票１.xls]３③効率化策'!$G$151:$L$151</c:f>
              <c:numCache>
                <c:formatCode>General</c:formatCode>
                <c:ptCount val="6"/>
                <c:pt idx="0">
                  <c:v>0</c:v>
                </c:pt>
                <c:pt idx="1">
                  <c:v>0</c:v>
                </c:pt>
                <c:pt idx="2">
                  <c:v>0</c:v>
                </c:pt>
                <c:pt idx="3">
                  <c:v>3</c:v>
                </c:pt>
                <c:pt idx="4">
                  <c:v>1</c:v>
                </c:pt>
                <c:pt idx="5">
                  <c:v>1</c:v>
                </c:pt>
              </c:numCache>
            </c:numRef>
          </c:val>
        </c:ser>
        <c:ser>
          <c:idx val="2"/>
          <c:order val="2"/>
          <c:tx>
            <c:strRef>
              <c:f>'[【集計】02 調査票１.xls]３③効率化策'!$E$139</c:f>
              <c:strCache>
                <c:ptCount val="1"/>
                <c:pt idx="0">
                  <c:v>40％以上60％未満</c:v>
                </c:pt>
              </c:strCache>
            </c:strRef>
          </c:tx>
          <c:spPr>
            <a:solidFill>
              <a:srgbClr val="FFFF0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調査票１.xls]３③効率化策'!$G$150:$L$150</c:f>
              <c:numCache>
                <c:formatCode>General</c:formatCode>
                <c:ptCount val="6"/>
                <c:pt idx="0">
                  <c:v>1</c:v>
                </c:pt>
                <c:pt idx="1">
                  <c:v>0</c:v>
                </c:pt>
                <c:pt idx="2">
                  <c:v>0</c:v>
                </c:pt>
                <c:pt idx="3">
                  <c:v>3</c:v>
                </c:pt>
                <c:pt idx="4">
                  <c:v>1</c:v>
                </c:pt>
                <c:pt idx="5">
                  <c:v>2</c:v>
                </c:pt>
              </c:numCache>
            </c:numRef>
          </c:val>
        </c:ser>
        <c:ser>
          <c:idx val="1"/>
          <c:order val="3"/>
          <c:tx>
            <c:strRef>
              <c:f>'[【集計】02 調査票１.xls]３③効率化策'!$E$138</c:f>
              <c:strCache>
                <c:ptCount val="1"/>
                <c:pt idx="0">
                  <c:v>60％以上80％未満</c:v>
                </c:pt>
              </c:strCache>
            </c:strRef>
          </c:tx>
          <c:spPr>
            <a:solidFill>
              <a:srgbClr val="92D05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調査票１.xls]３③効率化策'!$G$149:$L$149</c:f>
              <c:numCache>
                <c:formatCode>General</c:formatCode>
                <c:ptCount val="6"/>
                <c:pt idx="0">
                  <c:v>0</c:v>
                </c:pt>
                <c:pt idx="1">
                  <c:v>0</c:v>
                </c:pt>
                <c:pt idx="2">
                  <c:v>0</c:v>
                </c:pt>
                <c:pt idx="3">
                  <c:v>2</c:v>
                </c:pt>
                <c:pt idx="4">
                  <c:v>0</c:v>
                </c:pt>
                <c:pt idx="5">
                  <c:v>1</c:v>
                </c:pt>
              </c:numCache>
            </c:numRef>
          </c:val>
        </c:ser>
        <c:ser>
          <c:idx val="0"/>
          <c:order val="4"/>
          <c:tx>
            <c:strRef>
              <c:f>'[【集計】02 調査票１.xls]３③効率化策'!$E$137</c:f>
              <c:strCache>
                <c:ptCount val="1"/>
                <c:pt idx="0">
                  <c:v>80％以上</c:v>
                </c:pt>
              </c:strCache>
            </c:strRef>
          </c:tx>
          <c:spPr>
            <a:solidFill>
              <a:srgbClr val="0070C0"/>
            </a:solidFill>
            <a:ln>
              <a:solidFill>
                <a:schemeClr val="tx1"/>
              </a:solidFill>
            </a:ln>
          </c:spPr>
          <c:invertIfNegative val="0"/>
          <c:cat>
            <c:strRef>
              <c:f>'[【集計】02 調査票１.xls]３③効率化策'!$G$135:$L$135</c:f>
              <c:strCache>
                <c:ptCount val="6"/>
                <c:pt idx="0">
                  <c:v>Ｆ</c:v>
                </c:pt>
                <c:pt idx="1">
                  <c:v>Ｅ</c:v>
                </c:pt>
                <c:pt idx="2">
                  <c:v>Ｄ</c:v>
                </c:pt>
                <c:pt idx="3">
                  <c:v>Ｃ</c:v>
                </c:pt>
                <c:pt idx="4">
                  <c:v>Ｂ</c:v>
                </c:pt>
                <c:pt idx="5">
                  <c:v>Ａ</c:v>
                </c:pt>
              </c:strCache>
            </c:strRef>
          </c:cat>
          <c:val>
            <c:numRef>
              <c:f>'[【集計】02 調査票１.xls]３③効率化策'!$G$148:$L$148</c:f>
              <c:numCache>
                <c:formatCode>General</c:formatCode>
                <c:ptCount val="6"/>
                <c:pt idx="0">
                  <c:v>0</c:v>
                </c:pt>
                <c:pt idx="1">
                  <c:v>1</c:v>
                </c:pt>
                <c:pt idx="2">
                  <c:v>1</c:v>
                </c:pt>
                <c:pt idx="3">
                  <c:v>3</c:v>
                </c:pt>
                <c:pt idx="4">
                  <c:v>3</c:v>
                </c:pt>
                <c:pt idx="5">
                  <c:v>2</c:v>
                </c:pt>
              </c:numCache>
            </c:numRef>
          </c:val>
        </c:ser>
        <c:dLbls>
          <c:showLegendKey val="0"/>
          <c:showVal val="0"/>
          <c:showCatName val="0"/>
          <c:showSerName val="0"/>
          <c:showPercent val="0"/>
          <c:showBubbleSize val="0"/>
        </c:dLbls>
        <c:gapWidth val="150"/>
        <c:overlap val="100"/>
        <c:axId val="184139776"/>
        <c:axId val="184141312"/>
      </c:barChart>
      <c:catAx>
        <c:axId val="184139776"/>
        <c:scaling>
          <c:orientation val="minMax"/>
        </c:scaling>
        <c:delete val="0"/>
        <c:axPos val="l"/>
        <c:numFmt formatCode="General" sourceLinked="1"/>
        <c:majorTickMark val="out"/>
        <c:minorTickMark val="none"/>
        <c:tickLblPos val="nextTo"/>
        <c:crossAx val="184141312"/>
        <c:crosses val="autoZero"/>
        <c:auto val="1"/>
        <c:lblAlgn val="ctr"/>
        <c:lblOffset val="100"/>
        <c:noMultiLvlLbl val="0"/>
      </c:catAx>
      <c:valAx>
        <c:axId val="184141312"/>
        <c:scaling>
          <c:orientation val="minMax"/>
        </c:scaling>
        <c:delete val="0"/>
        <c:axPos val="b"/>
        <c:majorGridlines/>
        <c:numFmt formatCode="General" sourceLinked="1"/>
        <c:majorTickMark val="out"/>
        <c:minorTickMark val="none"/>
        <c:tickLblPos val="nextTo"/>
        <c:crossAx val="184139776"/>
        <c:crosses val="autoZero"/>
        <c:crossBetween val="between"/>
      </c:valAx>
    </c:plotArea>
    <c:legend>
      <c:legendPos val="b"/>
      <c:layout>
        <c:manualLayout>
          <c:xMode val="edge"/>
          <c:yMode val="edge"/>
          <c:x val="9.4977687537485492E-2"/>
          <c:y val="0.83483861814570481"/>
          <c:w val="0.83799710570769848"/>
          <c:h val="0.15615237284528624"/>
        </c:manualLayout>
      </c:layout>
      <c:overlay val="0"/>
    </c:legend>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v>精神</c:v>
          </c:tx>
          <c:spPr>
            <a:solidFill>
              <a:srgbClr val="92D050"/>
            </a:solidFill>
            <a:ln>
              <a:solidFill>
                <a:schemeClr val="tx1"/>
              </a:solidFill>
            </a:ln>
          </c:spPr>
          <c:invertIfNegative val="0"/>
          <c:cat>
            <c:strRef>
              <c:f>'[【集計】02 調査票１.xls]４地域相談支援'!$A$8:$A$50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'[【集計】02 調査票１.xls]４地域相談支援'!$D$8:$D$50</c:f>
              <c:numCache>
                <c:formatCode>General</c:formatCode>
                <c:ptCount val="43"/>
                <c:pt idx="0">
                  <c:v>0</c:v>
                </c:pt>
                <c:pt idx="1">
                  <c:v>0</c:v>
                </c:pt>
                <c:pt idx="2">
                  <c:v>0</c:v>
                </c:pt>
                <c:pt idx="3">
                  <c:v>0</c:v>
                </c:pt>
                <c:pt idx="4">
                  <c:v>0</c:v>
                </c:pt>
                <c:pt idx="5">
                  <c:v>0</c:v>
                </c:pt>
                <c:pt idx="6">
                  <c:v>0</c:v>
                </c:pt>
                <c:pt idx="7">
                  <c:v>0</c:v>
                </c:pt>
                <c:pt idx="8">
                  <c:v>0</c:v>
                </c:pt>
                <c:pt idx="9">
                  <c:v>0</c:v>
                </c:pt>
                <c:pt idx="10">
                  <c:v>0</c:v>
                </c:pt>
                <c:pt idx="11">
                  <c:v>1</c:v>
                </c:pt>
                <c:pt idx="12">
                  <c:v>0</c:v>
                </c:pt>
                <c:pt idx="13">
                  <c:v>0</c:v>
                </c:pt>
                <c:pt idx="14">
                  <c:v>0</c:v>
                </c:pt>
                <c:pt idx="15">
                  <c:v>0</c:v>
                </c:pt>
                <c:pt idx="16">
                  <c:v>1</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ser>
          <c:idx val="1"/>
          <c:order val="1"/>
          <c:tx>
            <c:v>知的</c:v>
          </c:tx>
          <c:spPr>
            <a:solidFill>
              <a:srgbClr val="FFFF00"/>
            </a:solidFill>
            <a:ln>
              <a:solidFill>
                <a:schemeClr val="tx1"/>
              </a:solidFill>
            </a:ln>
          </c:spPr>
          <c:invertIfNegative val="0"/>
          <c:cat>
            <c:strRef>
              <c:f>'[【集計】02 調査票１.xls]４地域相談支援'!$A$8:$A$50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'[【集計】02 調査票１.xls]４地域相談支援'!$C$8:$C$50</c:f>
              <c:numCache>
                <c:formatCode>General</c:formatCode>
                <c:ptCount val="43"/>
                <c:pt idx="0">
                  <c:v>2</c:v>
                </c:pt>
                <c:pt idx="1">
                  <c:v>2</c:v>
                </c:pt>
                <c:pt idx="2">
                  <c:v>0</c:v>
                </c:pt>
                <c:pt idx="3">
                  <c:v>0</c:v>
                </c:pt>
                <c:pt idx="4">
                  <c:v>1</c:v>
                </c:pt>
                <c:pt idx="5">
                  <c:v>0</c:v>
                </c:pt>
                <c:pt idx="6">
                  <c:v>0</c:v>
                </c:pt>
                <c:pt idx="7">
                  <c:v>0</c:v>
                </c:pt>
                <c:pt idx="8">
                  <c:v>0</c:v>
                </c:pt>
                <c:pt idx="9">
                  <c:v>0</c:v>
                </c:pt>
                <c:pt idx="10">
                  <c:v>0</c:v>
                </c:pt>
                <c:pt idx="11">
                  <c:v>0</c:v>
                </c:pt>
                <c:pt idx="12">
                  <c:v>0</c:v>
                </c:pt>
                <c:pt idx="13">
                  <c:v>2</c:v>
                </c:pt>
                <c:pt idx="14">
                  <c:v>0</c:v>
                </c:pt>
                <c:pt idx="15">
                  <c:v>0</c:v>
                </c:pt>
                <c:pt idx="16">
                  <c:v>0</c:v>
                </c:pt>
                <c:pt idx="17">
                  <c:v>0</c:v>
                </c:pt>
                <c:pt idx="18">
                  <c:v>0</c:v>
                </c:pt>
                <c:pt idx="19">
                  <c:v>0</c:v>
                </c:pt>
                <c:pt idx="20">
                  <c:v>0</c:v>
                </c:pt>
                <c:pt idx="21">
                  <c:v>0</c:v>
                </c:pt>
                <c:pt idx="22">
                  <c:v>0</c:v>
                </c:pt>
                <c:pt idx="23">
                  <c:v>0</c:v>
                </c:pt>
                <c:pt idx="24">
                  <c:v>0</c:v>
                </c:pt>
                <c:pt idx="25">
                  <c:v>1</c:v>
                </c:pt>
                <c:pt idx="26">
                  <c:v>0</c:v>
                </c:pt>
                <c:pt idx="27">
                  <c:v>1</c:v>
                </c:pt>
                <c:pt idx="28">
                  <c:v>0</c:v>
                </c:pt>
                <c:pt idx="29">
                  <c:v>0</c:v>
                </c:pt>
                <c:pt idx="30">
                  <c:v>0</c:v>
                </c:pt>
                <c:pt idx="31">
                  <c:v>0</c:v>
                </c:pt>
                <c:pt idx="32">
                  <c:v>1</c:v>
                </c:pt>
                <c:pt idx="33">
                  <c:v>0</c:v>
                </c:pt>
                <c:pt idx="34">
                  <c:v>0</c:v>
                </c:pt>
                <c:pt idx="35">
                  <c:v>0</c:v>
                </c:pt>
                <c:pt idx="36">
                  <c:v>0</c:v>
                </c:pt>
                <c:pt idx="37">
                  <c:v>0</c:v>
                </c:pt>
                <c:pt idx="38">
                  <c:v>0</c:v>
                </c:pt>
                <c:pt idx="39">
                  <c:v>1</c:v>
                </c:pt>
                <c:pt idx="40">
                  <c:v>1</c:v>
                </c:pt>
                <c:pt idx="41">
                  <c:v>0</c:v>
                </c:pt>
                <c:pt idx="42">
                  <c:v>0</c:v>
                </c:pt>
              </c:numCache>
            </c:numRef>
          </c:val>
        </c:ser>
        <c:ser>
          <c:idx val="0"/>
          <c:order val="2"/>
          <c:tx>
            <c:v>身体</c:v>
          </c:tx>
          <c:spPr>
            <a:solidFill>
              <a:srgbClr val="0070C0"/>
            </a:solidFill>
            <a:ln>
              <a:solidFill>
                <a:schemeClr val="tx1"/>
              </a:solidFill>
            </a:ln>
          </c:spPr>
          <c:invertIfNegative val="0"/>
          <c:cat>
            <c:strRef>
              <c:f>'[【集計】02 調査票１.xls]４地域相談支援'!$A$8:$A$50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'[【集計】02 調査票１.xls]４地域相談支援'!$B$8:$B$50</c:f>
              <c:numCache>
                <c:formatCode>General</c:formatCode>
                <c:ptCount val="43"/>
                <c:pt idx="0">
                  <c:v>5</c:v>
                </c:pt>
                <c:pt idx="1">
                  <c:v>0</c:v>
                </c:pt>
                <c:pt idx="2">
                  <c:v>0</c:v>
                </c:pt>
                <c:pt idx="3">
                  <c:v>0</c:v>
                </c:pt>
                <c:pt idx="4">
                  <c:v>1</c:v>
                </c:pt>
                <c:pt idx="5">
                  <c:v>0</c:v>
                </c:pt>
                <c:pt idx="6">
                  <c:v>0</c:v>
                </c:pt>
                <c:pt idx="7">
                  <c:v>0</c:v>
                </c:pt>
                <c:pt idx="8">
                  <c:v>0</c:v>
                </c:pt>
                <c:pt idx="9">
                  <c:v>0</c:v>
                </c:pt>
                <c:pt idx="10">
                  <c:v>0</c:v>
                </c:pt>
                <c:pt idx="11">
                  <c:v>0</c:v>
                </c:pt>
                <c:pt idx="12">
                  <c:v>0</c:v>
                </c:pt>
                <c:pt idx="13">
                  <c:v>1</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dLbls>
          <c:showLegendKey val="0"/>
          <c:showVal val="0"/>
          <c:showCatName val="0"/>
          <c:showSerName val="0"/>
          <c:showPercent val="0"/>
          <c:showBubbleSize val="0"/>
        </c:dLbls>
        <c:gapWidth val="95"/>
        <c:overlap val="100"/>
        <c:axId val="185136256"/>
        <c:axId val="185137792"/>
      </c:barChart>
      <c:catAx>
        <c:axId val="185136256"/>
        <c:scaling>
          <c:orientation val="minMax"/>
        </c:scaling>
        <c:delete val="0"/>
        <c:axPos val="b"/>
        <c:majorTickMark val="none"/>
        <c:minorTickMark val="none"/>
        <c:tickLblPos val="nextTo"/>
        <c:txPr>
          <a:bodyPr rot="0" vert="eaVert"/>
          <a:lstStyle/>
          <a:p>
            <a:pPr>
              <a:defRPr/>
            </a:pPr>
            <a:endParaRPr lang="ja-JP"/>
          </a:p>
        </c:txPr>
        <c:crossAx val="185137792"/>
        <c:crosses val="autoZero"/>
        <c:auto val="1"/>
        <c:lblAlgn val="ctr"/>
        <c:lblOffset val="100"/>
        <c:noMultiLvlLbl val="0"/>
      </c:catAx>
      <c:valAx>
        <c:axId val="185137792"/>
        <c:scaling>
          <c:orientation val="minMax"/>
        </c:scaling>
        <c:delete val="0"/>
        <c:axPos val="l"/>
        <c:majorGridlines/>
        <c:numFmt formatCode="General" sourceLinked="1"/>
        <c:majorTickMark val="none"/>
        <c:minorTickMark val="none"/>
        <c:tickLblPos val="nextTo"/>
        <c:crossAx val="185136256"/>
        <c:crosses val="autoZero"/>
        <c:crossBetween val="between"/>
      </c:valAx>
      <c:dTable>
        <c:showHorzBorder val="1"/>
        <c:showVertBorder val="1"/>
        <c:showOutline val="1"/>
        <c:showKeys val="1"/>
        <c:spPr>
          <a:noFill/>
        </c:spPr>
        <c:txPr>
          <a:bodyPr/>
          <a:lstStyle/>
          <a:p>
            <a:pPr rtl="0">
              <a:defRPr sz="900"/>
            </a:pPr>
            <a:endParaRPr lang="ja-JP"/>
          </a:p>
        </c:txPr>
      </c:dTable>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AD24428-EEFA-470A-B549-309B8629BC52}" type="datetimeFigureOut">
              <a:rPr lang="ja-JP" altLang="en-US"/>
              <a:pPr>
                <a:defRPr/>
              </a:pPr>
              <a:t>2015/7/1</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05FB73C-CC88-4CB9-97C4-1A2D747433F3}" type="slidenum">
              <a:rPr lang="ja-JP" altLang="en-US"/>
              <a:pPr>
                <a:defRPr/>
              </a:pPr>
              <a:t>‹#›</a:t>
            </a:fld>
            <a:endParaRPr lang="ja-JP" altLang="en-US"/>
          </a:p>
        </p:txBody>
      </p:sp>
    </p:spTree>
    <p:extLst>
      <p:ext uri="{BB962C8B-B14F-4D97-AF65-F5344CB8AC3E}">
        <p14:creationId xmlns:p14="http://schemas.microsoft.com/office/powerpoint/2010/main" val="2432692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smtClean="0"/>
              <a:t>H25.4.1</a:t>
            </a:r>
            <a:r>
              <a:rPr lang="ja-JP" altLang="en-US" smtClean="0"/>
              <a:t>現在　委託１３５か所</a:t>
            </a:r>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D92DE4B2-860F-41FA-8CC7-422AD3497FEF}" type="slidenum">
              <a:rPr lang="ja-JP" altLang="en-US" smtClean="0"/>
              <a:pPr eaLnBrk="1" fontAlgn="base" hangingPunct="1">
                <a:spcBef>
                  <a:spcPct val="0"/>
                </a:spcBef>
                <a:spcAft>
                  <a:spcPct val="0"/>
                </a:spcAft>
              </a:pPr>
              <a:t>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47361F5-A2E9-45E0-A618-70B0A12DA3FB}" type="datetime1">
              <a:rPr lang="ja-JP" altLang="en-US" smtClean="0"/>
              <a:t>2015/7/1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7F2F8A-F942-470C-94BE-0D69FF6CC7B7}" type="slidenum">
              <a:rPr lang="ja-JP" altLang="en-US"/>
              <a:pPr>
                <a:defRPr/>
              </a:pPr>
              <a:t>‹#›</a:t>
            </a:fld>
            <a:endParaRPr lang="ja-JP" altLang="en-US"/>
          </a:p>
        </p:txBody>
      </p:sp>
    </p:spTree>
    <p:extLst>
      <p:ext uri="{BB962C8B-B14F-4D97-AF65-F5344CB8AC3E}">
        <p14:creationId xmlns:p14="http://schemas.microsoft.com/office/powerpoint/2010/main" val="347400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4B59E93-CBF5-4863-8840-461E8F53B7C4}" type="datetime1">
              <a:rPr lang="ja-JP" altLang="en-US" smtClean="0"/>
              <a:t>2015/7/1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654FB82-8148-45B8-85F1-F63AA0FD68C0}" type="slidenum">
              <a:rPr lang="ja-JP" altLang="en-US"/>
              <a:pPr>
                <a:defRPr/>
              </a:pPr>
              <a:t>‹#›</a:t>
            </a:fld>
            <a:endParaRPr lang="ja-JP" altLang="en-US"/>
          </a:p>
        </p:txBody>
      </p:sp>
    </p:spTree>
    <p:extLst>
      <p:ext uri="{BB962C8B-B14F-4D97-AF65-F5344CB8AC3E}">
        <p14:creationId xmlns:p14="http://schemas.microsoft.com/office/powerpoint/2010/main" val="129433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BFE91EE-637F-483C-8080-82102D313341}" type="datetime1">
              <a:rPr lang="ja-JP" altLang="en-US" smtClean="0"/>
              <a:t>2015/7/1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C41053-0034-4DB3-B605-F64046230797}" type="slidenum">
              <a:rPr lang="ja-JP" altLang="en-US"/>
              <a:pPr>
                <a:defRPr/>
              </a:pPr>
              <a:t>‹#›</a:t>
            </a:fld>
            <a:endParaRPr lang="ja-JP" altLang="en-US"/>
          </a:p>
        </p:txBody>
      </p:sp>
    </p:spTree>
    <p:extLst>
      <p:ext uri="{BB962C8B-B14F-4D97-AF65-F5344CB8AC3E}">
        <p14:creationId xmlns:p14="http://schemas.microsoft.com/office/powerpoint/2010/main" val="230682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4777E10-B1E8-4DF2-9AF4-7BE6E7FA4700}" type="datetime1">
              <a:rPr lang="ja-JP" altLang="en-US" smtClean="0"/>
              <a:t>2015/7/1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B41D3C4-A2EC-4EFD-8937-68FC89820670}" type="slidenum">
              <a:rPr lang="ja-JP" altLang="en-US"/>
              <a:pPr>
                <a:defRPr/>
              </a:pPr>
              <a:t>‹#›</a:t>
            </a:fld>
            <a:endParaRPr lang="ja-JP" altLang="en-US"/>
          </a:p>
        </p:txBody>
      </p:sp>
    </p:spTree>
    <p:extLst>
      <p:ext uri="{BB962C8B-B14F-4D97-AF65-F5344CB8AC3E}">
        <p14:creationId xmlns:p14="http://schemas.microsoft.com/office/powerpoint/2010/main" val="354626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088473-C2D8-4204-AC34-32390BB6C84C}" type="datetime1">
              <a:rPr lang="ja-JP" altLang="en-US" smtClean="0"/>
              <a:t>2015/7/1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D2F633-4BCE-4840-8877-743CE4AE617A}" type="slidenum">
              <a:rPr lang="ja-JP" altLang="en-US"/>
              <a:pPr>
                <a:defRPr/>
              </a:pPr>
              <a:t>‹#›</a:t>
            </a:fld>
            <a:endParaRPr lang="ja-JP" altLang="en-US"/>
          </a:p>
        </p:txBody>
      </p:sp>
    </p:spTree>
    <p:extLst>
      <p:ext uri="{BB962C8B-B14F-4D97-AF65-F5344CB8AC3E}">
        <p14:creationId xmlns:p14="http://schemas.microsoft.com/office/powerpoint/2010/main" val="225300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B57F91C3-913B-40D0-9EFE-12E4D482362C}" type="datetime1">
              <a:rPr lang="ja-JP" altLang="en-US" smtClean="0"/>
              <a:t>2015/7/1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0D811B8-F14A-4063-AC79-681C344143E4}" type="slidenum">
              <a:rPr lang="ja-JP" altLang="en-US"/>
              <a:pPr>
                <a:defRPr/>
              </a:pPr>
              <a:t>‹#›</a:t>
            </a:fld>
            <a:endParaRPr lang="ja-JP" altLang="en-US"/>
          </a:p>
        </p:txBody>
      </p:sp>
    </p:spTree>
    <p:extLst>
      <p:ext uri="{BB962C8B-B14F-4D97-AF65-F5344CB8AC3E}">
        <p14:creationId xmlns:p14="http://schemas.microsoft.com/office/powerpoint/2010/main" val="232311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E7EBF070-371D-41E9-8094-111FE6874038}" type="datetime1">
              <a:rPr lang="ja-JP" altLang="en-US" smtClean="0"/>
              <a:t>2015/7/1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0D1782B-791D-4623-9E55-053CC334B8BB}" type="slidenum">
              <a:rPr lang="ja-JP" altLang="en-US"/>
              <a:pPr>
                <a:defRPr/>
              </a:pPr>
              <a:t>‹#›</a:t>
            </a:fld>
            <a:endParaRPr lang="ja-JP" altLang="en-US"/>
          </a:p>
        </p:txBody>
      </p:sp>
    </p:spTree>
    <p:extLst>
      <p:ext uri="{BB962C8B-B14F-4D97-AF65-F5344CB8AC3E}">
        <p14:creationId xmlns:p14="http://schemas.microsoft.com/office/powerpoint/2010/main" val="340686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72ECDD32-8385-4D89-A790-93E047F947BB}" type="datetime1">
              <a:rPr lang="ja-JP" altLang="en-US" smtClean="0"/>
              <a:t>2015/7/1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F6B27D3-3769-47CF-9909-8FA570782457}" type="slidenum">
              <a:rPr lang="ja-JP" altLang="en-US"/>
              <a:pPr>
                <a:defRPr/>
              </a:pPr>
              <a:t>‹#›</a:t>
            </a:fld>
            <a:endParaRPr lang="ja-JP" altLang="en-US"/>
          </a:p>
        </p:txBody>
      </p:sp>
    </p:spTree>
    <p:extLst>
      <p:ext uri="{BB962C8B-B14F-4D97-AF65-F5344CB8AC3E}">
        <p14:creationId xmlns:p14="http://schemas.microsoft.com/office/powerpoint/2010/main" val="357828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CC0B904-81E7-435E-A726-87CFA550AAD7}" type="datetime1">
              <a:rPr lang="ja-JP" altLang="en-US" smtClean="0"/>
              <a:t>2015/7/1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F2CD65-A533-4E65-B40A-4F69D0C4A280}" type="slidenum">
              <a:rPr lang="ja-JP" altLang="en-US"/>
              <a:pPr>
                <a:defRPr/>
              </a:pPr>
              <a:t>‹#›</a:t>
            </a:fld>
            <a:endParaRPr lang="ja-JP" altLang="en-US"/>
          </a:p>
        </p:txBody>
      </p:sp>
    </p:spTree>
    <p:extLst>
      <p:ext uri="{BB962C8B-B14F-4D97-AF65-F5344CB8AC3E}">
        <p14:creationId xmlns:p14="http://schemas.microsoft.com/office/powerpoint/2010/main" val="223553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14E7DB7-1887-4C42-9955-12645294127C}" type="datetime1">
              <a:rPr lang="ja-JP" altLang="en-US" smtClean="0"/>
              <a:t>2015/7/1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7FFE99-EDF9-4BA3-A804-4AE29303175E}" type="slidenum">
              <a:rPr lang="ja-JP" altLang="en-US"/>
              <a:pPr>
                <a:defRPr/>
              </a:pPr>
              <a:t>‹#›</a:t>
            </a:fld>
            <a:endParaRPr lang="ja-JP" altLang="en-US"/>
          </a:p>
        </p:txBody>
      </p:sp>
    </p:spTree>
    <p:extLst>
      <p:ext uri="{BB962C8B-B14F-4D97-AF65-F5344CB8AC3E}">
        <p14:creationId xmlns:p14="http://schemas.microsoft.com/office/powerpoint/2010/main" val="205477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E1BB1EB-4995-4C4D-BE0A-2B04DC766F7B}" type="datetime1">
              <a:rPr lang="ja-JP" altLang="en-US" smtClean="0"/>
              <a:t>2015/7/1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25A4C0C-F526-4DBB-BC69-76B37BF3E3E9}" type="slidenum">
              <a:rPr lang="ja-JP" altLang="en-US"/>
              <a:pPr>
                <a:defRPr/>
              </a:pPr>
              <a:t>‹#›</a:t>
            </a:fld>
            <a:endParaRPr lang="ja-JP" altLang="en-US"/>
          </a:p>
        </p:txBody>
      </p:sp>
    </p:spTree>
    <p:extLst>
      <p:ext uri="{BB962C8B-B14F-4D97-AF65-F5344CB8AC3E}">
        <p14:creationId xmlns:p14="http://schemas.microsoft.com/office/powerpoint/2010/main" val="68989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9C9708B-B043-4101-9E4B-0B547888B68F}" type="datetime1">
              <a:rPr lang="ja-JP" altLang="en-US" smtClean="0"/>
              <a:t>2015/7/1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EB2708C-B99B-4068-A443-CA254110022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03438"/>
            <a:ext cx="7772400" cy="1254125"/>
          </a:xfrm>
          <a:prstGeom prst="roundRect">
            <a:avLst/>
          </a:prstGeo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defRPr/>
            </a:pPr>
            <a:r>
              <a:rPr lang="ja-JP" altLang="en-US" sz="3200" dirty="0" smtClean="0"/>
              <a:t>平成</a:t>
            </a:r>
            <a:r>
              <a:rPr lang="en-US" altLang="ja-JP" sz="3200" dirty="0" smtClean="0"/>
              <a:t>27</a:t>
            </a:r>
            <a:r>
              <a:rPr lang="ja-JP" altLang="en-US" sz="3200" dirty="0" smtClean="0"/>
              <a:t>年度</a:t>
            </a:r>
            <a:r>
              <a:rPr lang="ja-JP" altLang="en-US" sz="3200" dirty="0" err="1" smtClean="0"/>
              <a:t>障がい</a:t>
            </a:r>
            <a:r>
              <a:rPr lang="ja-JP" altLang="en-US" sz="3200" dirty="0" smtClean="0"/>
              <a:t>児者の相談支援に</a:t>
            </a:r>
            <a:r>
              <a:rPr lang="en-US" altLang="ja-JP" sz="3200" dirty="0" smtClean="0"/>
              <a:t/>
            </a:r>
            <a:br>
              <a:rPr lang="en-US" altLang="ja-JP" sz="3200" dirty="0" smtClean="0"/>
            </a:br>
            <a:r>
              <a:rPr lang="ja-JP" altLang="en-US" sz="3200" dirty="0" smtClean="0"/>
              <a:t>関する実施状況調査結果概要</a:t>
            </a:r>
          </a:p>
        </p:txBody>
      </p:sp>
      <p:sp>
        <p:nvSpPr>
          <p:cNvPr id="2051" name="サブタイトル 2"/>
          <p:cNvSpPr>
            <a:spLocks noGrp="1"/>
          </p:cNvSpPr>
          <p:nvPr>
            <p:ph type="subTitle" idx="1"/>
          </p:nvPr>
        </p:nvSpPr>
        <p:spPr>
          <a:xfrm>
            <a:off x="1371600" y="4437063"/>
            <a:ext cx="6400800" cy="1989137"/>
          </a:xfrm>
        </p:spPr>
        <p:txBody>
          <a:bodyPr/>
          <a:lstStyle/>
          <a:p>
            <a:pPr eaLnBrk="1" hangingPunct="1"/>
            <a:r>
              <a:rPr lang="ja-JP" altLang="en-US" sz="2400" dirty="0" smtClean="0">
                <a:solidFill>
                  <a:schemeClr val="tx1"/>
                </a:solidFill>
              </a:rPr>
              <a:t>平成２７年６月</a:t>
            </a:r>
            <a:endParaRPr lang="en-US" altLang="ja-JP" dirty="0" smtClean="0">
              <a:solidFill>
                <a:schemeClr val="tx1"/>
              </a:solidFill>
            </a:endParaRPr>
          </a:p>
          <a:p>
            <a:pPr lvl="4" algn="l" eaLnBrk="1" hangingPunct="1"/>
            <a:endParaRPr lang="en-US" altLang="ja-JP" sz="1600" dirty="0" smtClean="0">
              <a:solidFill>
                <a:schemeClr val="tx1"/>
              </a:solidFill>
            </a:endParaRPr>
          </a:p>
          <a:p>
            <a:pPr eaLnBrk="1" hangingPunct="1"/>
            <a:r>
              <a:rPr lang="ja-JP" altLang="en-US" sz="2400" dirty="0" err="1" smtClean="0">
                <a:solidFill>
                  <a:schemeClr val="tx1"/>
                </a:solidFill>
              </a:rPr>
              <a:t>大阪府福祉部障がい</a:t>
            </a:r>
            <a:r>
              <a:rPr lang="ja-JP" altLang="en-US" sz="2400" dirty="0" smtClean="0">
                <a:solidFill>
                  <a:schemeClr val="tx1"/>
                </a:solidFill>
              </a:rPr>
              <a:t>福祉室地域生活支援課</a:t>
            </a:r>
            <a:endParaRPr lang="en-US" altLang="ja-JP" sz="24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p:cNvGraphicFramePr>
            <a:graphicFrameLocks/>
          </p:cNvGraphicFramePr>
          <p:nvPr>
            <p:extLst>
              <p:ext uri="{D42A27DB-BD31-4B8C-83A1-F6EECF244321}">
                <p14:modId xmlns:p14="http://schemas.microsoft.com/office/powerpoint/2010/main" val="2950911716"/>
              </p:ext>
            </p:extLst>
          </p:nvPr>
        </p:nvGraphicFramePr>
        <p:xfrm>
          <a:off x="179512" y="1199746"/>
          <a:ext cx="4248472" cy="293974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lang="ja-JP" altLang="en-US" sz="2400" dirty="0"/>
              <a:t>相談支援</a:t>
            </a:r>
            <a:r>
              <a:rPr lang="ja-JP" altLang="en-US" sz="2400" dirty="0" smtClean="0"/>
              <a:t>事業所の事務の効率化を図るための取組み</a:t>
            </a:r>
            <a:endParaRPr kumimoji="1" lang="ja-JP" altLang="en-US" sz="2400" dirty="0"/>
          </a:p>
        </p:txBody>
      </p:sp>
      <p:sp>
        <p:nvSpPr>
          <p:cNvPr id="3" name="コンテンツ プレースホルダー 2"/>
          <p:cNvSpPr>
            <a:spLocks noGrp="1"/>
          </p:cNvSpPr>
          <p:nvPr>
            <p:ph idx="1"/>
          </p:nvPr>
        </p:nvSpPr>
        <p:spPr>
          <a:xfrm>
            <a:off x="662525" y="4077072"/>
            <a:ext cx="7818951" cy="1584176"/>
          </a:xfrm>
          <a:ln>
            <a:solidFill>
              <a:schemeClr val="tx1"/>
            </a:solidFill>
            <a:prstDash val="dash"/>
          </a:ln>
        </p:spPr>
        <p:txBody>
          <a:bodyPr/>
          <a:lstStyle/>
          <a:p>
            <a:pPr marL="0" indent="0">
              <a:buNone/>
            </a:pPr>
            <a:r>
              <a:rPr kumimoji="1" lang="en-US" altLang="ja-JP" sz="1200" dirty="0" smtClean="0"/>
              <a:t>【</a:t>
            </a:r>
            <a:r>
              <a:rPr kumimoji="1" lang="ja-JP" altLang="en-US" sz="1200" dirty="0" smtClean="0"/>
              <a:t>項目</a:t>
            </a:r>
            <a:r>
              <a:rPr kumimoji="1" lang="en-US" altLang="ja-JP" sz="1200" dirty="0" smtClean="0"/>
              <a:t>】</a:t>
            </a:r>
          </a:p>
          <a:p>
            <a:pPr marL="0" indent="0">
              <a:buNone/>
            </a:pPr>
            <a:r>
              <a:rPr kumimoji="1" lang="en-US" altLang="ja-JP" sz="1200" dirty="0" smtClean="0"/>
              <a:t>A </a:t>
            </a:r>
            <a:r>
              <a:rPr kumimoji="1" lang="ja-JP" altLang="en-US" sz="1200" dirty="0" smtClean="0"/>
              <a:t>自立支援協議会等の場で検討し、市町村独自でサービス等利用計画等の様式を作成している</a:t>
            </a:r>
            <a:endParaRPr kumimoji="1" lang="en-US" altLang="ja-JP" sz="1200" dirty="0" smtClean="0"/>
          </a:p>
          <a:p>
            <a:pPr marL="0" indent="0">
              <a:buNone/>
            </a:pPr>
            <a:r>
              <a:rPr lang="en-US" altLang="ja-JP" sz="1200" dirty="0" smtClean="0"/>
              <a:t>B </a:t>
            </a:r>
            <a:r>
              <a:rPr lang="ja-JP" altLang="en-US" sz="1200" dirty="0" smtClean="0"/>
              <a:t>計画</a:t>
            </a:r>
            <a:r>
              <a:rPr lang="ja-JP" altLang="en-US" sz="1200" dirty="0"/>
              <a:t>相談支援</a:t>
            </a:r>
            <a:r>
              <a:rPr lang="ja-JP" altLang="en-US" sz="1200" dirty="0" smtClean="0"/>
              <a:t>等にかかる手引きを作成し、指定特定相談支援事業所等に提示し共有している</a:t>
            </a:r>
            <a:endParaRPr lang="en-US" altLang="ja-JP" sz="1200" dirty="0" smtClean="0"/>
          </a:p>
          <a:p>
            <a:pPr marL="0" indent="0">
              <a:buNone/>
            </a:pPr>
            <a:r>
              <a:rPr kumimoji="1" lang="en-US" altLang="ja-JP" sz="1200" dirty="0" smtClean="0"/>
              <a:t>C </a:t>
            </a:r>
            <a:r>
              <a:rPr kumimoji="1" lang="ja-JP" altLang="en-US" sz="1200" dirty="0" smtClean="0"/>
              <a:t>利用者の同意を得て、区分認定や勘案事項での聴き取り内容を指定特定相談支援事業所等に情報提供している</a:t>
            </a:r>
            <a:endParaRPr kumimoji="1" lang="en-US" altLang="ja-JP" sz="1200" dirty="0" smtClean="0"/>
          </a:p>
          <a:p>
            <a:pPr marL="0" indent="0">
              <a:buNone/>
            </a:pPr>
            <a:r>
              <a:rPr lang="en-US" altLang="ja-JP" sz="1200" dirty="0" smtClean="0"/>
              <a:t>D </a:t>
            </a:r>
            <a:r>
              <a:rPr lang="ja-JP" altLang="en-US" sz="1200" dirty="0" smtClean="0"/>
              <a:t>基幹Ｃや委託相談支援事業者で基本相談を受けるなど、指定特定相談支援事業所等との役割分担を明確にしている</a:t>
            </a:r>
            <a:endParaRPr lang="en-US" altLang="ja-JP" sz="1200" dirty="0" smtClean="0"/>
          </a:p>
          <a:p>
            <a:pPr marL="0" indent="0">
              <a:buNone/>
            </a:pPr>
            <a:r>
              <a:rPr kumimoji="1" lang="en-US" altLang="ja-JP" sz="1200" dirty="0" smtClean="0"/>
              <a:t>E </a:t>
            </a:r>
            <a:r>
              <a:rPr kumimoji="1" lang="ja-JP" altLang="en-US" sz="1200" dirty="0" smtClean="0"/>
              <a:t>雇用</a:t>
            </a:r>
            <a:r>
              <a:rPr kumimoji="1" lang="ja-JP" altLang="en-US" sz="1200" dirty="0"/>
              <a:t>基金</a:t>
            </a:r>
            <a:r>
              <a:rPr kumimoji="1" lang="ja-JP" altLang="en-US" sz="1200" dirty="0" smtClean="0"/>
              <a:t>等を活用し、サービス等利用計画の作成補助等を行う者を雇用できるようにしている</a:t>
            </a:r>
            <a:endParaRPr kumimoji="1" lang="en-US" altLang="ja-JP" sz="1200" dirty="0" smtClean="0"/>
          </a:p>
          <a:p>
            <a:pPr marL="0" indent="0">
              <a:buNone/>
            </a:pPr>
            <a:r>
              <a:rPr lang="en-US" altLang="ja-JP" sz="1200" dirty="0" smtClean="0"/>
              <a:t>F </a:t>
            </a:r>
            <a:r>
              <a:rPr lang="ja-JP" altLang="en-US" sz="1200" dirty="0" smtClean="0"/>
              <a:t>その他</a:t>
            </a:r>
            <a:endParaRPr kumimoji="1" lang="ja-JP" altLang="en-US" sz="1200" dirty="0"/>
          </a:p>
        </p:txBody>
      </p:sp>
      <p:sp>
        <p:nvSpPr>
          <p:cNvPr id="4" name="テキスト ボックス 3"/>
          <p:cNvSpPr txBox="1"/>
          <p:nvPr/>
        </p:nvSpPr>
        <p:spPr>
          <a:xfrm>
            <a:off x="539552" y="908720"/>
            <a:ext cx="2232248"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dirty="0" smtClean="0"/>
              <a:t>計画相談支援</a:t>
            </a:r>
            <a:endParaRPr kumimoji="1" lang="ja-JP" altLang="en-US" dirty="0"/>
          </a:p>
        </p:txBody>
      </p:sp>
      <p:sp>
        <p:nvSpPr>
          <p:cNvPr id="5" name="テキスト ボックス 4"/>
          <p:cNvSpPr txBox="1"/>
          <p:nvPr/>
        </p:nvSpPr>
        <p:spPr>
          <a:xfrm>
            <a:off x="4716016" y="911403"/>
            <a:ext cx="2232248"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err="1"/>
              <a:t>障がい</a:t>
            </a:r>
            <a:r>
              <a:rPr lang="ja-JP" altLang="en-US" dirty="0"/>
              <a:t>児</a:t>
            </a:r>
            <a:r>
              <a:rPr kumimoji="1" lang="ja-JP" altLang="en-US" dirty="0" smtClean="0"/>
              <a:t>相談支援</a:t>
            </a:r>
            <a:endParaRPr kumimoji="1" lang="ja-JP" altLang="en-US" dirty="0"/>
          </a:p>
        </p:txBody>
      </p:sp>
      <p:sp>
        <p:nvSpPr>
          <p:cNvPr id="12" name="テキスト ボックス 11"/>
          <p:cNvSpPr txBox="1"/>
          <p:nvPr/>
        </p:nvSpPr>
        <p:spPr>
          <a:xfrm>
            <a:off x="553075" y="3383414"/>
            <a:ext cx="3168352" cy="261610"/>
          </a:xfrm>
          <a:prstGeom prst="rect">
            <a:avLst/>
          </a:prstGeom>
          <a:noFill/>
        </p:spPr>
        <p:txBody>
          <a:bodyPr wrap="square" rtlCol="0">
            <a:spAutoFit/>
          </a:bodyPr>
          <a:lstStyle/>
          <a:p>
            <a:r>
              <a:rPr kumimoji="1" lang="en-US" altLang="ja-JP" sz="1100" dirty="0" smtClean="0"/>
              <a:t>【</a:t>
            </a:r>
            <a:r>
              <a:rPr kumimoji="1" lang="ja-JP" altLang="en-US" sz="1100" dirty="0" smtClean="0"/>
              <a:t>計画相談支援達成率（</a:t>
            </a:r>
            <a:r>
              <a:rPr kumimoji="1" lang="en-US" altLang="ja-JP" sz="1100" dirty="0" smtClean="0"/>
              <a:t>H27.3</a:t>
            </a:r>
            <a:r>
              <a:rPr kumimoji="1" lang="ja-JP" altLang="en-US" sz="1100" dirty="0" smtClean="0"/>
              <a:t>月末）</a:t>
            </a:r>
            <a:r>
              <a:rPr kumimoji="1" lang="en-US" altLang="ja-JP" sz="1100" dirty="0" smtClean="0"/>
              <a:t>】</a:t>
            </a:r>
            <a:endParaRPr kumimoji="1" lang="ja-JP" altLang="en-US" sz="1100" dirty="0"/>
          </a:p>
        </p:txBody>
      </p:sp>
      <p:sp>
        <p:nvSpPr>
          <p:cNvPr id="13" name="テキスト ボックス 12"/>
          <p:cNvSpPr txBox="1"/>
          <p:nvPr/>
        </p:nvSpPr>
        <p:spPr>
          <a:xfrm>
            <a:off x="539552" y="5661248"/>
            <a:ext cx="7776864" cy="1231106"/>
          </a:xfrm>
          <a:prstGeom prst="rect">
            <a:avLst/>
          </a:prstGeom>
          <a:noFill/>
        </p:spPr>
        <p:txBody>
          <a:bodyPr wrap="square" rtlCol="0">
            <a:spAutoFit/>
          </a:bodyPr>
          <a:lstStyle/>
          <a:p>
            <a:r>
              <a:rPr kumimoji="1" lang="en-US" altLang="ja-JP" sz="1400" dirty="0" smtClean="0"/>
              <a:t>【</a:t>
            </a:r>
            <a:r>
              <a:rPr kumimoji="1" lang="ja-JP" altLang="en-US" sz="1400" dirty="0" smtClean="0"/>
              <a:t>取組み例</a:t>
            </a:r>
            <a:r>
              <a:rPr kumimoji="1" lang="en-US" altLang="ja-JP" sz="1400" dirty="0" smtClean="0"/>
              <a:t>】</a:t>
            </a:r>
          </a:p>
          <a:p>
            <a:pPr marL="171450" indent="-171450">
              <a:buFont typeface="Wingdings" panose="05000000000000000000" pitchFamily="2" charset="2"/>
              <a:buChar char="u"/>
            </a:pPr>
            <a:r>
              <a:rPr kumimoji="1" lang="ja-JP" altLang="en-US" sz="1200" dirty="0" smtClean="0"/>
              <a:t>支給決定の更新期限を利用者の誕生日月までとしている。</a:t>
            </a:r>
            <a:endParaRPr kumimoji="1" lang="en-US" altLang="ja-JP" sz="1200" dirty="0" smtClean="0"/>
          </a:p>
          <a:p>
            <a:pPr marL="171450" indent="-171450">
              <a:buFont typeface="Wingdings" panose="05000000000000000000" pitchFamily="2" charset="2"/>
              <a:buChar char="u"/>
            </a:pPr>
            <a:r>
              <a:rPr lang="ja-JP" altLang="en-US" sz="1200" dirty="0"/>
              <a:t>サービス更新の案内を支給決定期限の</a:t>
            </a:r>
            <a:r>
              <a:rPr lang="en-US" altLang="ja-JP" sz="1200" dirty="0"/>
              <a:t>2</a:t>
            </a:r>
            <a:r>
              <a:rPr lang="ja-JP" altLang="en-US" sz="1200" dirty="0"/>
              <a:t>か月以上前としている。（案内方法：郵送、電話）</a:t>
            </a:r>
            <a:endParaRPr lang="en-US" altLang="ja-JP" sz="1200" dirty="0"/>
          </a:p>
          <a:p>
            <a:pPr marL="171450" indent="-171450">
              <a:buFont typeface="Wingdings" panose="05000000000000000000" pitchFamily="2" charset="2"/>
              <a:buChar char="u"/>
            </a:pPr>
            <a:r>
              <a:rPr lang="ja-JP" altLang="en-US" sz="1200" dirty="0" err="1" smtClean="0"/>
              <a:t>障</a:t>
            </a:r>
            <a:r>
              <a:rPr lang="ja-JP" altLang="en-US" sz="1200" dirty="0" err="1"/>
              <a:t>がい</a:t>
            </a:r>
            <a:r>
              <a:rPr lang="ja-JP" altLang="en-US" sz="1200" dirty="0"/>
              <a:t>支援</a:t>
            </a:r>
            <a:r>
              <a:rPr lang="ja-JP" altLang="en-US" sz="1200" dirty="0" smtClean="0"/>
              <a:t>区分認定の調査に関する特記事項などを、利用者の了解のもと、相談支援事業所に提示している。</a:t>
            </a:r>
            <a:endParaRPr lang="en-US" altLang="ja-JP" sz="1200" dirty="0" smtClean="0"/>
          </a:p>
          <a:p>
            <a:pPr marL="171450" indent="-171450">
              <a:buFont typeface="Wingdings" panose="05000000000000000000" pitchFamily="2" charset="2"/>
              <a:buChar char="u"/>
            </a:pPr>
            <a:r>
              <a:rPr lang="ja-JP" altLang="en-US" sz="1200" dirty="0" err="1"/>
              <a:t>障がい</a:t>
            </a:r>
            <a:r>
              <a:rPr lang="ja-JP" altLang="en-US" sz="1200" dirty="0"/>
              <a:t>特性等により、サービス等利用計画案に本人の課題など支援が必要な理由を記入することが難しい場合、計画案とは別に、相談支援専門員からの意見書を添付してもらって</a:t>
            </a:r>
            <a:r>
              <a:rPr lang="ja-JP" altLang="en-US" sz="1200" dirty="0" smtClean="0"/>
              <a:t>いる。</a:t>
            </a:r>
            <a:endParaRPr kumimoji="1" lang="ja-JP" altLang="en-US" sz="1200" dirty="0"/>
          </a:p>
        </p:txBody>
      </p:sp>
      <p:graphicFrame>
        <p:nvGraphicFramePr>
          <p:cNvPr id="15" name="グラフ 14"/>
          <p:cNvGraphicFramePr>
            <a:graphicFrameLocks/>
          </p:cNvGraphicFramePr>
          <p:nvPr>
            <p:extLst>
              <p:ext uri="{D42A27DB-BD31-4B8C-83A1-F6EECF244321}">
                <p14:modId xmlns:p14="http://schemas.microsoft.com/office/powerpoint/2010/main" val="3350937942"/>
              </p:ext>
            </p:extLst>
          </p:nvPr>
        </p:nvGraphicFramePr>
        <p:xfrm>
          <a:off x="4427984" y="1196752"/>
          <a:ext cx="4543425" cy="2880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p:cNvSpPr txBox="1"/>
          <p:nvPr/>
        </p:nvSpPr>
        <p:spPr>
          <a:xfrm>
            <a:off x="4716016" y="3356992"/>
            <a:ext cx="3168352" cy="261610"/>
          </a:xfrm>
          <a:prstGeom prst="rect">
            <a:avLst/>
          </a:prstGeom>
          <a:noFill/>
        </p:spPr>
        <p:txBody>
          <a:bodyPr wrap="square" rtlCol="0">
            <a:spAutoFit/>
          </a:bodyPr>
          <a:lstStyle/>
          <a:p>
            <a:r>
              <a:rPr kumimoji="1" lang="en-US" altLang="ja-JP" sz="1100" dirty="0" smtClean="0"/>
              <a:t>【</a:t>
            </a:r>
            <a:r>
              <a:rPr lang="ja-JP" altLang="en-US" sz="1100" dirty="0" err="1"/>
              <a:t>障がい</a:t>
            </a:r>
            <a:r>
              <a:rPr lang="ja-JP" altLang="en-US" sz="1100" dirty="0"/>
              <a:t>児</a:t>
            </a:r>
            <a:r>
              <a:rPr kumimoji="1" lang="ja-JP" altLang="en-US" sz="1100" dirty="0" smtClean="0"/>
              <a:t>相談支援達成率（</a:t>
            </a:r>
            <a:r>
              <a:rPr kumimoji="1" lang="en-US" altLang="ja-JP" sz="1100" dirty="0" smtClean="0"/>
              <a:t>H27.3</a:t>
            </a:r>
            <a:r>
              <a:rPr kumimoji="1" lang="ja-JP" altLang="en-US" sz="1100" dirty="0" smtClean="0"/>
              <a:t>月末）</a:t>
            </a:r>
            <a:r>
              <a:rPr kumimoji="1" lang="en-US" altLang="ja-JP" sz="1100" dirty="0" smtClean="0"/>
              <a:t>】</a:t>
            </a:r>
            <a:endParaRPr kumimoji="1" lang="ja-JP" altLang="en-US" sz="1100" dirty="0"/>
          </a:p>
        </p:txBody>
      </p:sp>
      <p:sp>
        <p:nvSpPr>
          <p:cNvPr id="6" name="テキスト ボックス 5"/>
          <p:cNvSpPr txBox="1"/>
          <p:nvPr/>
        </p:nvSpPr>
        <p:spPr>
          <a:xfrm>
            <a:off x="3635896" y="3284984"/>
            <a:ext cx="994589" cy="230832"/>
          </a:xfrm>
          <a:prstGeom prst="rect">
            <a:avLst/>
          </a:prstGeom>
          <a:noFill/>
          <a:ln>
            <a:noFill/>
          </a:ln>
        </p:spPr>
        <p:txBody>
          <a:bodyPr wrap="square" rtlCol="0">
            <a:spAutoFit/>
          </a:bodyPr>
          <a:lstStyle/>
          <a:p>
            <a:r>
              <a:rPr kumimoji="1" lang="ja-JP" altLang="en-US" sz="900" dirty="0" smtClean="0"/>
              <a:t>（実施市町村数）</a:t>
            </a:r>
            <a:endParaRPr kumimoji="1" lang="ja-JP" altLang="en-US" sz="900" dirty="0"/>
          </a:p>
        </p:txBody>
      </p:sp>
      <p:sp>
        <p:nvSpPr>
          <p:cNvPr id="17" name="テキスト ボックス 16"/>
          <p:cNvSpPr txBox="1"/>
          <p:nvPr/>
        </p:nvSpPr>
        <p:spPr>
          <a:xfrm>
            <a:off x="8172400" y="3342184"/>
            <a:ext cx="1080121" cy="230832"/>
          </a:xfrm>
          <a:prstGeom prst="rect">
            <a:avLst/>
          </a:prstGeom>
          <a:noFill/>
          <a:ln>
            <a:noFill/>
          </a:ln>
        </p:spPr>
        <p:txBody>
          <a:bodyPr wrap="square" rtlCol="0">
            <a:spAutoFit/>
          </a:bodyPr>
          <a:lstStyle/>
          <a:p>
            <a:r>
              <a:rPr kumimoji="1" lang="ja-JP" altLang="en-US" sz="900" dirty="0" smtClean="0"/>
              <a:t>（実施市町村数）</a:t>
            </a:r>
            <a:endParaRPr kumimoji="1" lang="ja-JP" altLang="en-US" sz="900" dirty="0"/>
          </a:p>
        </p:txBody>
      </p:sp>
    </p:spTree>
    <p:extLst>
      <p:ext uri="{BB962C8B-B14F-4D97-AF65-F5344CB8AC3E}">
        <p14:creationId xmlns:p14="http://schemas.microsoft.com/office/powerpoint/2010/main" val="241647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808422593"/>
              </p:ext>
            </p:extLst>
          </p:nvPr>
        </p:nvGraphicFramePr>
        <p:xfrm>
          <a:off x="251520" y="1052736"/>
          <a:ext cx="8640960" cy="5572732"/>
        </p:xfrm>
        <a:graphic>
          <a:graphicData uri="http://schemas.openxmlformats.org/drawingml/2006/table">
            <a:tbl>
              <a:tblPr firstRow="1" bandRow="1">
                <a:tableStyleId>{FABFCF23-3B69-468F-B69F-88F6DE6A72F2}</a:tableStyleId>
              </a:tblPr>
              <a:tblGrid>
                <a:gridCol w="3456384"/>
                <a:gridCol w="5184576"/>
              </a:tblGrid>
              <a:tr h="313900">
                <a:tc>
                  <a:txBody>
                    <a:bodyPr/>
                    <a:lstStyle/>
                    <a:p>
                      <a:pPr algn="ctr"/>
                      <a:r>
                        <a:rPr kumimoji="1" lang="ja-JP" altLang="en-US" sz="1400" dirty="0" smtClean="0"/>
                        <a:t>課題</a:t>
                      </a:r>
                      <a:endParaRPr kumimoji="1" lang="ja-JP" altLang="en-US" sz="1400" dirty="0"/>
                    </a:p>
                  </a:txBody>
                  <a:tcPr>
                    <a:lnR w="12700" cap="flat" cmpd="sng" algn="ctr">
                      <a:solidFill>
                        <a:srgbClr val="0099FF"/>
                      </a:solidFill>
                      <a:prstDash val="solid"/>
                      <a:round/>
                      <a:headEnd type="none" w="med" len="med"/>
                      <a:tailEnd type="none" w="med" len="med"/>
                    </a:lnR>
                  </a:tcPr>
                </a:tc>
                <a:tc>
                  <a:txBody>
                    <a:bodyPr/>
                    <a:lstStyle/>
                    <a:p>
                      <a:pPr algn="ctr"/>
                      <a:r>
                        <a:rPr kumimoji="1" lang="ja-JP" altLang="en-US" sz="1400" dirty="0" smtClean="0"/>
                        <a:t>市町村における対応策</a:t>
                      </a:r>
                      <a:endParaRPr kumimoji="1" lang="ja-JP" altLang="en-US" sz="1400" dirty="0"/>
                    </a:p>
                  </a:txBody>
                  <a:tcPr>
                    <a:lnL w="12700" cap="flat" cmpd="sng" algn="ctr">
                      <a:solidFill>
                        <a:srgbClr val="0099FF"/>
                      </a:solidFill>
                      <a:prstDash val="solid"/>
                      <a:round/>
                      <a:headEnd type="none" w="med" len="med"/>
                      <a:tailEnd type="none" w="med" len="med"/>
                    </a:lnL>
                  </a:tcPr>
                </a:tc>
              </a:tr>
              <a:tr h="1342284">
                <a:tc>
                  <a:txBody>
                    <a:bodyPr/>
                    <a:lstStyle/>
                    <a:p>
                      <a:r>
                        <a:rPr kumimoji="1" lang="ja-JP" altLang="en-US" sz="1200" dirty="0" smtClean="0"/>
                        <a:t>相談支援事業所・相談支援専門員の量の不足（精神障がいや</a:t>
                      </a:r>
                      <a:r>
                        <a:rPr kumimoji="1" lang="ja-JP" altLang="en-US" sz="1200" dirty="0" err="1" smtClean="0"/>
                        <a:t>障がい</a:t>
                      </a:r>
                      <a:r>
                        <a:rPr kumimoji="1" lang="ja-JP" altLang="en-US" sz="1200" dirty="0" smtClean="0"/>
                        <a:t>児に対応できる相談支援専門員の不足を含む）（</a:t>
                      </a:r>
                      <a:r>
                        <a:rPr kumimoji="1" lang="en-US" altLang="ja-JP" sz="1200" dirty="0" smtClean="0"/>
                        <a:t>31</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新規立ち上げ、増員の働きかけ。相談支援従事者研修の周知・受講を促す。</a:t>
                      </a:r>
                      <a:endParaRPr kumimoji="1" lang="en-US" altLang="ja-JP" sz="1200" dirty="0" smtClean="0"/>
                    </a:p>
                    <a:p>
                      <a:r>
                        <a:rPr kumimoji="1" lang="ja-JP" altLang="en-US" sz="1200" dirty="0" smtClean="0"/>
                        <a:t>事業所指定研修会を実施。事務員増員に向けての補助金を交付。</a:t>
                      </a:r>
                      <a:endParaRPr kumimoji="1" lang="en-US" altLang="ja-JP" sz="1200" dirty="0" smtClean="0"/>
                    </a:p>
                    <a:p>
                      <a:r>
                        <a:rPr kumimoji="1" lang="ja-JP" altLang="en-US" sz="1200" dirty="0" smtClean="0"/>
                        <a:t>自立支援協議会の部会等で課題を話し合い、解決策を探る。</a:t>
                      </a:r>
                      <a:endParaRPr kumimoji="1" lang="en-US" altLang="ja-JP" sz="1200" dirty="0" smtClean="0"/>
                    </a:p>
                    <a:p>
                      <a:r>
                        <a:rPr kumimoji="1" lang="ja-JP" altLang="en-US" sz="1200" dirty="0" smtClean="0"/>
                        <a:t>相談支援事業所と情報交換を実施。</a:t>
                      </a:r>
                      <a:endParaRPr kumimoji="1" lang="en-US" altLang="ja-JP" sz="1200" dirty="0" smtClean="0"/>
                    </a:p>
                    <a:p>
                      <a:r>
                        <a:rPr kumimoji="1" lang="ja-JP" altLang="en-US" sz="1200" dirty="0" smtClean="0"/>
                        <a:t>待機者の整理と申請時期の調整を行い、新規の受入ができるよう調整。</a:t>
                      </a:r>
                      <a:endParaRPr kumimoji="1" lang="en-US" altLang="ja-JP" sz="1200" dirty="0" smtClean="0"/>
                    </a:p>
                    <a:p>
                      <a:r>
                        <a:rPr kumimoji="1" lang="ja-JP" altLang="en-US" sz="1200" dirty="0" smtClean="0"/>
                        <a:t>特定の事業所にケース数が偏らないよう調整。</a:t>
                      </a:r>
                      <a:endParaRPr kumimoji="1" lang="en-US" altLang="ja-JP" sz="1200" dirty="0" smtClean="0"/>
                    </a:p>
                    <a:p>
                      <a:r>
                        <a:rPr kumimoji="1" lang="ja-JP" altLang="en-US" sz="1200" dirty="0" smtClean="0"/>
                        <a:t>事例により、基幹Ｃがインテークを行い、相談支援事業所へ引き継ぎ等を行う</a:t>
                      </a:r>
                      <a:endParaRPr kumimoji="1" lang="en-US" altLang="ja-JP" sz="1200" dirty="0" smtClean="0"/>
                    </a:p>
                  </a:txBody>
                  <a:tcPr>
                    <a:lnL w="12700" cap="flat" cmpd="sng" algn="ctr">
                      <a:solidFill>
                        <a:srgbClr val="0099FF"/>
                      </a:solidFill>
                      <a:prstDash val="solid"/>
                      <a:round/>
                      <a:headEnd type="none" w="med" len="med"/>
                      <a:tailEnd type="none" w="med" len="med"/>
                    </a:lnL>
                  </a:tcPr>
                </a:tc>
              </a:tr>
              <a:tr h="762772">
                <a:tc>
                  <a:txBody>
                    <a:bodyPr/>
                    <a:lstStyle/>
                    <a:p>
                      <a:r>
                        <a:rPr kumimoji="1" lang="ja-JP" altLang="en-US" sz="1200" dirty="0" smtClean="0"/>
                        <a:t>相談支援の質の向上（</a:t>
                      </a:r>
                      <a:r>
                        <a:rPr kumimoji="1" lang="en-US" altLang="ja-JP" sz="1200" dirty="0" smtClean="0"/>
                        <a:t>9</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相談支援専門員に対する研修の充実。市や基幹Ｃがフォロー。</a:t>
                      </a:r>
                      <a:endParaRPr kumimoji="1" lang="en-US" altLang="ja-JP" sz="1200" dirty="0" smtClean="0"/>
                    </a:p>
                    <a:p>
                      <a:r>
                        <a:rPr kumimoji="1" lang="ja-JP" altLang="en-US" sz="1200" dirty="0" smtClean="0"/>
                        <a:t>指定事業者への集団指導・実施指導の具体化等を検討。</a:t>
                      </a:r>
                      <a:endParaRPr kumimoji="1" lang="en-US" altLang="ja-JP" sz="1200" dirty="0" smtClean="0"/>
                    </a:p>
                    <a:p>
                      <a:r>
                        <a:rPr kumimoji="1" lang="ja-JP" altLang="en-US" sz="1200" dirty="0" smtClean="0"/>
                        <a:t>権利擁護・相談支援部会等における相談支援事業所相互の連絡や情報交換の実施。</a:t>
                      </a:r>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412020">
                <a:tc>
                  <a:txBody>
                    <a:bodyPr/>
                    <a:lstStyle/>
                    <a:p>
                      <a:r>
                        <a:rPr kumimoji="1" lang="ja-JP" altLang="en-US" sz="1200" dirty="0" smtClean="0"/>
                        <a:t>サービス等利用計画の評価体制の構築（</a:t>
                      </a:r>
                      <a:r>
                        <a:rPr kumimoji="1" lang="en-US" altLang="ja-JP" sz="1200" dirty="0" smtClean="0"/>
                        <a:t>2</a:t>
                      </a:r>
                      <a:r>
                        <a:rPr kumimoji="1" lang="ja-JP" altLang="en-US" sz="1200" dirty="0" smtClean="0"/>
                        <a:t>市町村）</a:t>
                      </a:r>
                      <a:endParaRPr kumimoji="1" lang="ja-JP" altLang="en-US" sz="1200" dirty="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計画相談に関する研修への職員の参加</a:t>
                      </a:r>
                      <a:endParaRPr kumimoji="1" lang="ja-JP" altLang="en-US" sz="1200" dirty="0"/>
                    </a:p>
                  </a:txBody>
                  <a:tcPr anchor="ctr">
                    <a:lnL w="12700" cap="flat" cmpd="sng" algn="ctr">
                      <a:solidFill>
                        <a:srgbClr val="0099FF"/>
                      </a:solidFill>
                      <a:prstDash val="solid"/>
                      <a:round/>
                      <a:headEnd type="none" w="med" len="med"/>
                      <a:tailEnd type="none" w="med" len="med"/>
                    </a:lnL>
                  </a:tcPr>
                </a:tc>
              </a:tr>
              <a:tr h="751928">
                <a:tc>
                  <a:txBody>
                    <a:bodyPr/>
                    <a:lstStyle/>
                    <a:p>
                      <a:r>
                        <a:rPr kumimoji="1" lang="ja-JP" altLang="en-US" sz="1200" dirty="0" smtClean="0"/>
                        <a:t>報酬単価の低さ（</a:t>
                      </a:r>
                      <a:r>
                        <a:rPr kumimoji="1" lang="en-US" altLang="ja-JP" sz="1200" dirty="0" smtClean="0"/>
                        <a:t>4</a:t>
                      </a:r>
                      <a:r>
                        <a:rPr kumimoji="1" lang="ja-JP" altLang="en-US" sz="1200" dirty="0" smtClean="0"/>
                        <a:t>市町村）</a:t>
                      </a:r>
                      <a:endParaRPr kumimoji="1" lang="en-US" altLang="ja-JP" sz="1200" dirty="0" smtClean="0"/>
                    </a:p>
                    <a:p>
                      <a:r>
                        <a:rPr kumimoji="1" lang="ja-JP" altLang="en-US" sz="1200" dirty="0" smtClean="0"/>
                        <a:t>サービス等利用計画案の作成に報酬が発生しないこと（</a:t>
                      </a:r>
                      <a:r>
                        <a:rPr kumimoji="1" lang="en-US" altLang="ja-JP" sz="1200" dirty="0" smtClean="0"/>
                        <a:t>1</a:t>
                      </a:r>
                      <a:r>
                        <a:rPr kumimoji="1" lang="ja-JP" altLang="en-US" sz="1200" dirty="0" smtClean="0"/>
                        <a:t>市町村）</a:t>
                      </a:r>
                      <a:endParaRPr kumimoji="1" lang="en-US" altLang="ja-JP" sz="1200" dirty="0" smtClean="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国への要望として、報酬単価の改定を挙げる。</a:t>
                      </a:r>
                      <a:endParaRPr kumimoji="1" lang="en-US" altLang="ja-JP" sz="1200" dirty="0" smtClean="0"/>
                    </a:p>
                    <a:p>
                      <a:r>
                        <a:rPr kumimoji="1" lang="ja-JP" altLang="en-US" sz="1200" dirty="0" smtClean="0"/>
                        <a:t>人材確保のため、委託相談支援等の委託料にて人材確保を図るよう事業所と協議。</a:t>
                      </a:r>
                      <a:endParaRPr kumimoji="1" lang="en-US" altLang="ja-JP" sz="1200" dirty="0" smtClean="0"/>
                    </a:p>
                    <a:p>
                      <a:r>
                        <a:rPr kumimoji="1" lang="ja-JP" altLang="en-US" sz="1200" dirty="0" smtClean="0"/>
                        <a:t>市単独での予算措置を検討。</a:t>
                      </a:r>
                      <a:endParaRPr kumimoji="1" lang="ja-JP" altLang="en-US" sz="1200" dirty="0"/>
                    </a:p>
                  </a:txBody>
                  <a:tcP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事務の煩雑さ（</a:t>
                      </a:r>
                      <a:r>
                        <a:rPr kumimoji="1" lang="en-US" altLang="ja-JP" sz="1200" dirty="0" smtClean="0"/>
                        <a:t>3</a:t>
                      </a:r>
                      <a:r>
                        <a:rPr kumimoji="1" lang="ja-JP" altLang="en-US" sz="1200" dirty="0" smtClean="0"/>
                        <a:t>市町村）</a:t>
                      </a:r>
                      <a:endParaRPr kumimoji="1" lang="ja-JP" altLang="en-US" sz="1200" dirty="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相談支援事業所との連携を密にし、対応の遅れをなくしていく。</a:t>
                      </a:r>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サービス提供事業者から、相談支援専門員の役割がわからないと指摘が上がる（</a:t>
                      </a:r>
                      <a:r>
                        <a:rPr kumimoji="1" lang="en-US" altLang="ja-JP" sz="1200" dirty="0" smtClean="0"/>
                        <a:t>1</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地域自立支援協議会及び相談支援事業者連絡会と連携し、事例検討などを通じて、支援員の役割やサービスの質向上を図っている。</a:t>
                      </a:r>
                      <a:endParaRPr kumimoji="1" lang="ja-JP" altLang="en-US" sz="1200" dirty="0"/>
                    </a:p>
                  </a:txBody>
                  <a:tcP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他市、他県の施設・ＧＨ利用者の計画作成について（</a:t>
                      </a:r>
                      <a:r>
                        <a:rPr kumimoji="1" lang="en-US" altLang="ja-JP" sz="1200" dirty="0" smtClean="0"/>
                        <a:t>1</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計画相談の受入事業所が見つからない場合は、市町村代替プランで対応。</a:t>
                      </a:r>
                      <a:endParaRPr kumimoji="1" lang="ja-JP" altLang="en-US" sz="1200" dirty="0"/>
                    </a:p>
                  </a:txBody>
                  <a:tcPr anchor="ct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モニタリング時期のマニュアル作成（</a:t>
                      </a:r>
                      <a:r>
                        <a:rPr kumimoji="1" lang="en-US" altLang="ja-JP" sz="1200" dirty="0" smtClean="0"/>
                        <a:t>1</a:t>
                      </a:r>
                      <a:r>
                        <a:rPr kumimoji="1" lang="ja-JP" altLang="en-US" sz="1200" dirty="0" smtClean="0"/>
                        <a:t>市町村）</a:t>
                      </a:r>
                      <a:endParaRPr kumimoji="1" lang="ja-JP" altLang="en-US" sz="1200" dirty="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相談支援部会でマニュアル作成の協議を実施。</a:t>
                      </a:r>
                      <a:endParaRPr kumimoji="1" lang="ja-JP" altLang="en-US" sz="1200" dirty="0"/>
                    </a:p>
                  </a:txBody>
                  <a:tcPr anchor="ctr">
                    <a:lnL w="12700" cap="flat" cmpd="sng" algn="ctr">
                      <a:solidFill>
                        <a:srgbClr val="0099FF"/>
                      </a:solidFill>
                      <a:prstDash val="solid"/>
                      <a:round/>
                      <a:headEnd type="none" w="med" len="med"/>
                      <a:tailEnd type="none" w="med" len="med"/>
                    </a:lnL>
                  </a:tcPr>
                </a:tc>
              </a:tr>
            </a:tbl>
          </a:graphicData>
        </a:graphic>
      </p:graphicFrame>
      <p:sp>
        <p:nvSpPr>
          <p:cNvPr id="4" name="タイトル 1"/>
          <p:cNvSpPr>
            <a:spLocks noGrp="1"/>
          </p:cNvSpPr>
          <p:nvPr>
            <p:ph type="title"/>
          </p:nvPr>
        </p:nvSpPr>
        <p:spPr>
          <a:xfrm>
            <a:off x="457200" y="332656"/>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計画相談支援を実施するにあたっての課題と対応策</a:t>
            </a:r>
            <a:endParaRPr kumimoji="1" lang="ja-JP" altLang="en-US" sz="2400" dirty="0"/>
          </a:p>
        </p:txBody>
      </p:sp>
    </p:spTree>
    <p:extLst>
      <p:ext uri="{BB962C8B-B14F-4D97-AF65-F5344CB8AC3E}">
        <p14:creationId xmlns:p14="http://schemas.microsoft.com/office/powerpoint/2010/main" val="1502146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noGrp="1"/>
          </p:cNvSpPr>
          <p:nvPr>
            <p:ph type="title"/>
          </p:nvPr>
        </p:nvSpPr>
        <p:spPr>
          <a:xfrm>
            <a:off x="457200" y="188913"/>
            <a:ext cx="8229600" cy="633412"/>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地域相談支援</a:t>
            </a:r>
          </a:p>
        </p:txBody>
      </p:sp>
      <p:sp>
        <p:nvSpPr>
          <p:cNvPr id="6" name="タイトル 1"/>
          <p:cNvSpPr txBox="1">
            <a:spLocks/>
          </p:cNvSpPr>
          <p:nvPr/>
        </p:nvSpPr>
        <p:spPr bwMode="auto">
          <a:xfrm>
            <a:off x="457200" y="2075384"/>
            <a:ext cx="5338763" cy="41751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smtClean="0"/>
              <a:t>地域移行支援の利用者数（</a:t>
            </a:r>
            <a:r>
              <a:rPr lang="en-US" altLang="ja-JP" sz="2000" dirty="0" smtClean="0"/>
              <a:t>H26.4.1</a:t>
            </a:r>
            <a:r>
              <a:rPr lang="ja-JP" altLang="en-US" sz="2000" dirty="0" smtClean="0"/>
              <a:t>～</a:t>
            </a:r>
            <a:r>
              <a:rPr lang="en-US" altLang="ja-JP" sz="2000" dirty="0" smtClean="0"/>
              <a:t>H27.3.31</a:t>
            </a:r>
            <a:r>
              <a:rPr lang="ja-JP" altLang="en-US" sz="2000" dirty="0" smtClean="0"/>
              <a:t>）</a:t>
            </a:r>
          </a:p>
        </p:txBody>
      </p:sp>
      <p:graphicFrame>
        <p:nvGraphicFramePr>
          <p:cNvPr id="7" name="表 6"/>
          <p:cNvGraphicFramePr>
            <a:graphicFrameLocks noGrp="1"/>
          </p:cNvGraphicFramePr>
          <p:nvPr>
            <p:extLst>
              <p:ext uri="{D42A27DB-BD31-4B8C-83A1-F6EECF244321}">
                <p14:modId xmlns:p14="http://schemas.microsoft.com/office/powerpoint/2010/main" val="3472064784"/>
              </p:ext>
            </p:extLst>
          </p:nvPr>
        </p:nvGraphicFramePr>
        <p:xfrm>
          <a:off x="498475" y="2708920"/>
          <a:ext cx="8147049" cy="2096542"/>
        </p:xfrm>
        <a:graphic>
          <a:graphicData uri="http://schemas.openxmlformats.org/drawingml/2006/table">
            <a:tbl>
              <a:tblPr firstRow="1" bandRow="1">
                <a:tableStyleId>{5940675A-B579-460E-94D1-54222C63F5DA}</a:tableStyleId>
              </a:tblPr>
              <a:tblGrid>
                <a:gridCol w="1625253"/>
                <a:gridCol w="1393842"/>
                <a:gridCol w="1393842"/>
                <a:gridCol w="1393842"/>
                <a:gridCol w="1393842"/>
                <a:gridCol w="946428"/>
              </a:tblGrid>
              <a:tr h="370434">
                <a:tc>
                  <a:txBody>
                    <a:bodyPr/>
                    <a:lstStyle/>
                    <a:p>
                      <a:pPr algn="ct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err="1" smtClean="0"/>
                        <a:t>身体障がい</a:t>
                      </a:r>
                      <a:r>
                        <a:rPr kumimoji="1" lang="ja-JP" altLang="en-US" sz="1400" dirty="0" smtClean="0"/>
                        <a:t>者</a:t>
                      </a: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smtClean="0"/>
                        <a:t>知的</a:t>
                      </a:r>
                      <a:r>
                        <a:rPr kumimoji="1" lang="ja-JP" altLang="en-US" sz="1400" dirty="0" err="1" smtClean="0"/>
                        <a:t>障がい</a:t>
                      </a:r>
                      <a:r>
                        <a:rPr kumimoji="1" lang="ja-JP" altLang="en-US" sz="1400" dirty="0" smtClean="0"/>
                        <a:t>者</a:t>
                      </a: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err="1" smtClean="0"/>
                        <a:t>精神障がい</a:t>
                      </a:r>
                      <a:r>
                        <a:rPr kumimoji="1" lang="ja-JP" altLang="en-US" sz="1400" dirty="0" smtClean="0"/>
                        <a:t>者</a:t>
                      </a: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smtClean="0"/>
                        <a:t>難病</a:t>
                      </a:r>
                      <a:endParaRPr kumimoji="1" lang="ja-JP" altLang="en-US" sz="1400" dirty="0"/>
                    </a:p>
                  </a:txBody>
                  <a:tcPr marL="91438" marR="91438" marT="45670" marB="4567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合計</a:t>
                      </a:r>
                      <a:endParaRPr kumimoji="1" lang="ja-JP" altLang="en-US" sz="1400" dirty="0"/>
                    </a:p>
                  </a:txBody>
                  <a:tcPr marL="91438" marR="91438" marT="45670" marB="45670"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31527">
                <a:tc>
                  <a:txBody>
                    <a:bodyPr/>
                    <a:lstStyle/>
                    <a:p>
                      <a:pPr algn="ctr"/>
                      <a:r>
                        <a:rPr kumimoji="1" lang="ja-JP" altLang="en-US" sz="1400" dirty="0" err="1" smtClean="0"/>
                        <a:t>障がい</a:t>
                      </a:r>
                      <a:r>
                        <a:rPr kumimoji="1" lang="ja-JP" altLang="en-US" sz="1400" dirty="0" smtClean="0"/>
                        <a:t>者支援施設</a:t>
                      </a:r>
                      <a:endParaRPr kumimoji="1" lang="ja-JP" altLang="en-US" sz="1400" dirty="0"/>
                    </a:p>
                  </a:txBody>
                  <a:tcPr marL="91438" marR="91438" marT="45670" marB="45670" anchor="ctr"/>
                </a:tc>
                <a:tc>
                  <a:txBody>
                    <a:bodyPr/>
                    <a:lstStyle/>
                    <a:p>
                      <a:pPr algn="r"/>
                      <a:r>
                        <a:rPr kumimoji="1" lang="en-US" altLang="ja-JP" sz="1800" dirty="0" smtClean="0"/>
                        <a:t>7</a:t>
                      </a:r>
                      <a:endParaRPr kumimoji="1" lang="ja-JP" altLang="en-US" sz="1800" dirty="0"/>
                    </a:p>
                  </a:txBody>
                  <a:tcPr marL="91438" marR="91438" marT="45670" marB="45670" anchor="ctr"/>
                </a:tc>
                <a:tc>
                  <a:txBody>
                    <a:bodyPr/>
                    <a:lstStyle/>
                    <a:p>
                      <a:pPr algn="r"/>
                      <a:r>
                        <a:rPr kumimoji="1" lang="en-US" altLang="ja-JP" sz="1800" dirty="0" smtClean="0"/>
                        <a:t>12</a:t>
                      </a:r>
                      <a:endParaRPr kumimoji="1" lang="ja-JP" altLang="en-US" sz="1800" dirty="0"/>
                    </a:p>
                  </a:txBody>
                  <a:tcPr marL="91438" marR="91438" marT="45670" marB="45670" anchor="ctr"/>
                </a:tc>
                <a:tc>
                  <a:txBody>
                    <a:bodyPr/>
                    <a:lstStyle/>
                    <a:p>
                      <a:pPr algn="r"/>
                      <a:r>
                        <a:rPr kumimoji="1" lang="en-US" altLang="ja-JP" sz="1800" dirty="0" smtClean="0"/>
                        <a:t>2</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21</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r h="431527">
                <a:tc>
                  <a:txBody>
                    <a:bodyPr/>
                    <a:lstStyle/>
                    <a:p>
                      <a:pPr algn="ctr"/>
                      <a:r>
                        <a:rPr kumimoji="1" lang="ja-JP" altLang="en-US" sz="1400" dirty="0" smtClean="0"/>
                        <a:t>精神科病院</a:t>
                      </a:r>
                      <a:endParaRPr kumimoji="1" lang="ja-JP" altLang="en-US" sz="1400" dirty="0"/>
                    </a:p>
                  </a:txBody>
                  <a:tcPr marL="91438" marR="91438" marT="45670" marB="45670" anchor="ctr"/>
                </a:tc>
                <a:tc>
                  <a:txBody>
                    <a:bodyPr/>
                    <a:lstStyle/>
                    <a:p>
                      <a:pPr algn="r"/>
                      <a:r>
                        <a:rPr kumimoji="1" lang="en-US" altLang="ja-JP" sz="1800" dirty="0" smtClean="0"/>
                        <a:t>3</a:t>
                      </a:r>
                      <a:endParaRPr kumimoji="1" lang="ja-JP" altLang="en-US" sz="1800" dirty="0"/>
                    </a:p>
                  </a:txBody>
                  <a:tcPr marL="91438" marR="91438" marT="45670" marB="45670" anchor="ctr"/>
                </a:tc>
                <a:tc>
                  <a:txBody>
                    <a:bodyPr/>
                    <a:lstStyle/>
                    <a:p>
                      <a:pPr algn="r"/>
                      <a:r>
                        <a:rPr kumimoji="1" lang="en-US" altLang="ja-JP" sz="1800" dirty="0" smtClean="0"/>
                        <a:t>6</a:t>
                      </a:r>
                      <a:endParaRPr kumimoji="1" lang="ja-JP" altLang="en-US" sz="1800" dirty="0"/>
                    </a:p>
                  </a:txBody>
                  <a:tcPr marL="91438" marR="91438" marT="45670" marB="45670" anchor="ctr"/>
                </a:tc>
                <a:tc>
                  <a:txBody>
                    <a:bodyPr/>
                    <a:lstStyle/>
                    <a:p>
                      <a:pPr algn="r"/>
                      <a:r>
                        <a:rPr kumimoji="1" lang="en-US" altLang="ja-JP" sz="1800" dirty="0" smtClean="0"/>
                        <a:t>96</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105</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r h="431527">
                <a:tc>
                  <a:txBody>
                    <a:bodyPr/>
                    <a:lstStyle/>
                    <a:p>
                      <a:pPr algn="ctr"/>
                      <a:r>
                        <a:rPr kumimoji="1" lang="ja-JP" altLang="en-US" sz="1400" dirty="0" smtClean="0"/>
                        <a:t>矯正施設等</a:t>
                      </a:r>
                      <a:endParaRPr kumimoji="1" lang="ja-JP" altLang="en-US" sz="14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0</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r h="431527">
                <a:tc>
                  <a:txBody>
                    <a:bodyPr/>
                    <a:lstStyle/>
                    <a:p>
                      <a:pPr algn="ctr"/>
                      <a:r>
                        <a:rPr kumimoji="1" lang="ja-JP" altLang="en-US" sz="1400" dirty="0" smtClean="0"/>
                        <a:t>保護施設</a:t>
                      </a:r>
                      <a:endParaRPr kumimoji="1" lang="ja-JP" altLang="en-US" sz="1400" dirty="0"/>
                    </a:p>
                  </a:txBody>
                  <a:tcPr marL="91438" marR="91438" marT="45670" marB="45670" anchor="ctr"/>
                </a:tc>
                <a:tc>
                  <a:txBody>
                    <a:bodyPr/>
                    <a:lstStyle/>
                    <a:p>
                      <a:pPr algn="r"/>
                      <a:r>
                        <a:rPr kumimoji="1" lang="en-US" altLang="ja-JP" sz="1800" dirty="0" smtClean="0"/>
                        <a:t>1</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1</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bl>
          </a:graphicData>
        </a:graphic>
      </p:graphicFrame>
      <p:sp>
        <p:nvSpPr>
          <p:cNvPr id="8" name="タイトル 1"/>
          <p:cNvSpPr txBox="1">
            <a:spLocks/>
          </p:cNvSpPr>
          <p:nvPr/>
        </p:nvSpPr>
        <p:spPr bwMode="auto">
          <a:xfrm>
            <a:off x="465138" y="5157192"/>
            <a:ext cx="5338762" cy="4175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smtClean="0"/>
              <a:t>地域定着支援の利用者数（</a:t>
            </a:r>
            <a:r>
              <a:rPr lang="en-US" altLang="ja-JP" sz="2000" dirty="0" smtClean="0"/>
              <a:t>H26.4.1</a:t>
            </a:r>
            <a:r>
              <a:rPr lang="ja-JP" altLang="en-US" sz="2000" dirty="0" smtClean="0"/>
              <a:t>～</a:t>
            </a:r>
            <a:r>
              <a:rPr lang="en-US" altLang="ja-JP" sz="2000" dirty="0" smtClean="0"/>
              <a:t>H27.3.31</a:t>
            </a:r>
            <a:r>
              <a:rPr lang="ja-JP" altLang="en-US" sz="2000" dirty="0" smtClean="0"/>
              <a:t>）</a:t>
            </a:r>
          </a:p>
        </p:txBody>
      </p:sp>
      <p:graphicFrame>
        <p:nvGraphicFramePr>
          <p:cNvPr id="10" name="表 9"/>
          <p:cNvGraphicFramePr>
            <a:graphicFrameLocks noGrp="1"/>
          </p:cNvGraphicFramePr>
          <p:nvPr>
            <p:extLst>
              <p:ext uri="{D42A27DB-BD31-4B8C-83A1-F6EECF244321}">
                <p14:modId xmlns:p14="http://schemas.microsoft.com/office/powerpoint/2010/main" val="1798862018"/>
              </p:ext>
            </p:extLst>
          </p:nvPr>
        </p:nvGraphicFramePr>
        <p:xfrm>
          <a:off x="498475" y="5722351"/>
          <a:ext cx="8147049" cy="802993"/>
        </p:xfrm>
        <a:graphic>
          <a:graphicData uri="http://schemas.openxmlformats.org/drawingml/2006/table">
            <a:tbl>
              <a:tblPr firstRow="1" bandRow="1">
                <a:tableStyleId>{5940675A-B579-460E-94D1-54222C63F5DA}</a:tableStyleId>
              </a:tblPr>
              <a:tblGrid>
                <a:gridCol w="1625253"/>
                <a:gridCol w="1393842"/>
                <a:gridCol w="1393842"/>
                <a:gridCol w="1393842"/>
                <a:gridCol w="1393842"/>
                <a:gridCol w="946428"/>
              </a:tblGrid>
              <a:tr h="370911">
                <a:tc>
                  <a:txBody>
                    <a:bodyPr/>
                    <a:lstStyle/>
                    <a:p>
                      <a:pPr algn="ct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err="1" smtClean="0"/>
                        <a:t>身体障がい</a:t>
                      </a:r>
                      <a:r>
                        <a:rPr kumimoji="1" lang="ja-JP" altLang="en-US" sz="1400" dirty="0" smtClean="0"/>
                        <a:t>者</a:t>
                      </a: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smtClean="0"/>
                        <a:t>知的</a:t>
                      </a:r>
                      <a:r>
                        <a:rPr kumimoji="1" lang="ja-JP" altLang="en-US" sz="1400" dirty="0" err="1" smtClean="0"/>
                        <a:t>障がい</a:t>
                      </a:r>
                      <a:r>
                        <a:rPr kumimoji="1" lang="ja-JP" altLang="en-US" sz="1400" dirty="0" smtClean="0"/>
                        <a:t>者</a:t>
                      </a: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err="1" smtClean="0"/>
                        <a:t>精神障がい</a:t>
                      </a:r>
                      <a:r>
                        <a:rPr kumimoji="1" lang="ja-JP" altLang="en-US" sz="1400" dirty="0" smtClean="0"/>
                        <a:t>者</a:t>
                      </a: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smtClean="0"/>
                        <a:t>難病</a:t>
                      </a:r>
                      <a:endParaRPr kumimoji="1" lang="ja-JP" altLang="en-US" sz="1400" dirty="0"/>
                    </a:p>
                  </a:txBody>
                  <a:tcPr marL="91438" marR="91438" marT="45729" marB="45729"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合計</a:t>
                      </a:r>
                      <a:endParaRPr kumimoji="1" lang="ja-JP" altLang="en-US" sz="1400" dirty="0"/>
                    </a:p>
                  </a:txBody>
                  <a:tcPr marL="91438" marR="91438" marT="45729" marB="45729"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32082">
                <a:tc>
                  <a:txBody>
                    <a:bodyPr/>
                    <a:lstStyle/>
                    <a:p>
                      <a:pPr algn="ctr"/>
                      <a:r>
                        <a:rPr kumimoji="1" lang="ja-JP" altLang="en-US" sz="1400" dirty="0" smtClean="0"/>
                        <a:t>利用者数</a:t>
                      </a:r>
                      <a:endParaRPr kumimoji="1" lang="ja-JP" altLang="en-US" sz="1400" dirty="0"/>
                    </a:p>
                  </a:txBody>
                  <a:tcPr marL="91438" marR="91438" marT="45729" marB="45729" anchor="ctr"/>
                </a:tc>
                <a:tc>
                  <a:txBody>
                    <a:bodyPr/>
                    <a:lstStyle/>
                    <a:p>
                      <a:pPr algn="r"/>
                      <a:r>
                        <a:rPr kumimoji="1" lang="en-US" altLang="ja-JP" sz="1800" dirty="0" smtClean="0"/>
                        <a:t>157</a:t>
                      </a:r>
                      <a:endParaRPr kumimoji="1" lang="ja-JP" altLang="en-US" sz="1800" dirty="0"/>
                    </a:p>
                  </a:txBody>
                  <a:tcPr marL="91438" marR="91438" marT="45729" marB="45729" anchor="ctr"/>
                </a:tc>
                <a:tc>
                  <a:txBody>
                    <a:bodyPr/>
                    <a:lstStyle/>
                    <a:p>
                      <a:pPr algn="r"/>
                      <a:r>
                        <a:rPr kumimoji="1" lang="en-US" altLang="ja-JP" sz="1800" dirty="0" smtClean="0"/>
                        <a:t>299</a:t>
                      </a:r>
                      <a:endParaRPr kumimoji="1" lang="ja-JP" altLang="en-US" sz="1800" dirty="0"/>
                    </a:p>
                  </a:txBody>
                  <a:tcPr marL="91438" marR="91438" marT="45729" marB="45729" anchor="ctr"/>
                </a:tc>
                <a:tc>
                  <a:txBody>
                    <a:bodyPr/>
                    <a:lstStyle/>
                    <a:p>
                      <a:pPr algn="r"/>
                      <a:r>
                        <a:rPr kumimoji="1" lang="en-US" altLang="ja-JP" sz="1800" dirty="0" smtClean="0"/>
                        <a:t>137</a:t>
                      </a:r>
                      <a:endParaRPr kumimoji="1" lang="ja-JP" altLang="en-US" sz="1800" dirty="0"/>
                    </a:p>
                  </a:txBody>
                  <a:tcPr marL="91438" marR="91438" marT="45729" marB="45729" anchor="ctr"/>
                </a:tc>
                <a:tc>
                  <a:txBody>
                    <a:bodyPr/>
                    <a:lstStyle/>
                    <a:p>
                      <a:pPr algn="r"/>
                      <a:r>
                        <a:rPr kumimoji="1" lang="en-US" altLang="ja-JP" sz="1800" dirty="0" smtClean="0"/>
                        <a:t>0</a:t>
                      </a:r>
                      <a:endParaRPr kumimoji="1" lang="ja-JP" altLang="en-US" sz="1800" dirty="0"/>
                    </a:p>
                  </a:txBody>
                  <a:tcPr marL="91438" marR="91438" marT="45729" marB="45729"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593</a:t>
                      </a:r>
                      <a:endParaRPr kumimoji="1" lang="ja-JP" altLang="en-US" sz="1800" dirty="0"/>
                    </a:p>
                  </a:txBody>
                  <a:tcPr marL="91438" marR="91438" marT="45729" marB="45729" anchor="ctr">
                    <a:lnL w="12700" cap="flat" cmpd="sng" algn="ctr">
                      <a:solidFill>
                        <a:schemeClr val="tx1"/>
                      </a:solidFill>
                      <a:prstDash val="solid"/>
                      <a:round/>
                      <a:headEnd type="none" w="med" len="med"/>
                      <a:tailEnd type="none" w="med" len="med"/>
                    </a:lnL>
                  </a:tcPr>
                </a:tc>
              </a:tr>
            </a:tbl>
          </a:graphicData>
        </a:graphic>
      </p:graphicFrame>
      <p:sp>
        <p:nvSpPr>
          <p:cNvPr id="2" name="テキスト ボックス 1"/>
          <p:cNvSpPr txBox="1"/>
          <p:nvPr/>
        </p:nvSpPr>
        <p:spPr>
          <a:xfrm>
            <a:off x="457200" y="947738"/>
            <a:ext cx="8229600" cy="92333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sz="1000" dirty="0"/>
              <a:t>　</a:t>
            </a:r>
            <a:r>
              <a:rPr lang="ja-JP" altLang="en-US" sz="1000" dirty="0" smtClean="0"/>
              <a:t>　</a:t>
            </a:r>
            <a:r>
              <a:rPr lang="en-US" altLang="ja-JP" dirty="0" smtClean="0"/>
              <a:t>H26.4.1</a:t>
            </a:r>
            <a:r>
              <a:rPr lang="ja-JP" altLang="en-US" dirty="0"/>
              <a:t>～</a:t>
            </a:r>
            <a:r>
              <a:rPr lang="en-US" altLang="ja-JP" dirty="0" smtClean="0"/>
              <a:t>H27.3.31</a:t>
            </a:r>
            <a:r>
              <a:rPr lang="ja-JP" altLang="en-US" dirty="0" err="1"/>
              <a:t>までの</a:t>
            </a:r>
            <a:r>
              <a:rPr lang="ja-JP" altLang="en-US" dirty="0"/>
              <a:t>地域移行支援の実利用者数</a:t>
            </a:r>
            <a:r>
              <a:rPr lang="ja-JP" altLang="en-US" dirty="0" smtClean="0"/>
              <a:t>は</a:t>
            </a:r>
            <a:r>
              <a:rPr lang="en-US" altLang="ja-JP" dirty="0" smtClean="0"/>
              <a:t>127</a:t>
            </a:r>
            <a:r>
              <a:rPr lang="ja-JP" altLang="en-US" dirty="0" smtClean="0"/>
              <a:t>名</a:t>
            </a:r>
            <a:r>
              <a:rPr lang="ja-JP" altLang="en-US" dirty="0"/>
              <a:t>、地域定着支援の実利用者数</a:t>
            </a:r>
            <a:r>
              <a:rPr lang="ja-JP" altLang="en-US" dirty="0" smtClean="0"/>
              <a:t>は</a:t>
            </a:r>
            <a:r>
              <a:rPr lang="en-US" altLang="ja-JP" dirty="0" smtClean="0"/>
              <a:t>593</a:t>
            </a:r>
            <a:r>
              <a:rPr lang="ja-JP" altLang="en-US" dirty="0" smtClean="0"/>
              <a:t>名</a:t>
            </a:r>
            <a:r>
              <a:rPr lang="ja-JP" altLang="en-US" dirty="0"/>
              <a:t>となっている</a:t>
            </a:r>
            <a:r>
              <a:rPr lang="ja-JP" altLang="en-US" dirty="0" smtClean="0"/>
              <a:t>。</a:t>
            </a:r>
            <a:endParaRPr lang="en-US" altLang="ja-JP" dirty="0" smtClean="0"/>
          </a:p>
          <a:p>
            <a:pPr>
              <a:defRPr/>
            </a:pPr>
            <a:r>
              <a:rPr lang="ja-JP" altLang="en-US" dirty="0" smtClean="0"/>
              <a:t>（参考）平成</a:t>
            </a:r>
            <a:r>
              <a:rPr lang="en-US" altLang="ja-JP" dirty="0" smtClean="0"/>
              <a:t>25</a:t>
            </a:r>
            <a:r>
              <a:rPr lang="ja-JP" altLang="en-US" dirty="0" smtClean="0"/>
              <a:t>年度　地域移行支援　</a:t>
            </a:r>
            <a:r>
              <a:rPr lang="en-US" altLang="ja-JP" dirty="0" smtClean="0"/>
              <a:t>123</a:t>
            </a:r>
            <a:r>
              <a:rPr lang="ja-JP" altLang="en-US" dirty="0" smtClean="0"/>
              <a:t>名、地域定着支援</a:t>
            </a:r>
            <a:r>
              <a:rPr lang="en-US" altLang="ja-JP" dirty="0" smtClean="0"/>
              <a:t>542</a:t>
            </a:r>
            <a:r>
              <a:rPr lang="ja-JP" altLang="en-US" dirty="0" smtClean="0"/>
              <a:t>名）</a:t>
            </a:r>
            <a:endParaRPr lang="en-US" altLang="ja-JP" sz="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611188" y="261938"/>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en-US" altLang="ja-JP" sz="2000" dirty="0"/>
              <a:t>【</a:t>
            </a:r>
            <a:r>
              <a:rPr lang="ja-JP" altLang="ja-JP" sz="2000" dirty="0"/>
              <a:t>施設からの地域移行</a:t>
            </a:r>
            <a:r>
              <a:rPr lang="en-US" altLang="ja-JP" sz="2000" dirty="0"/>
              <a:t>】</a:t>
            </a:r>
            <a:r>
              <a:rPr lang="ja-JP" altLang="ja-JP" sz="2000" dirty="0"/>
              <a:t>市町村別地域移行支援給付決定者数（実人数）</a:t>
            </a:r>
          </a:p>
          <a:p>
            <a:pPr eaLnBrk="1" fontAlgn="auto" hangingPunct="1">
              <a:spcAft>
                <a:spcPts val="0"/>
              </a:spcAft>
              <a:defRPr/>
            </a:pPr>
            <a:r>
              <a:rPr lang="ja-JP" altLang="en-US" sz="2000" dirty="0" smtClean="0"/>
              <a:t>（</a:t>
            </a:r>
            <a:r>
              <a:rPr lang="en-US" altLang="ja-JP" sz="2000" dirty="0" smtClean="0"/>
              <a:t>H26.4.1</a:t>
            </a:r>
            <a:r>
              <a:rPr lang="ja-JP" altLang="en-US" sz="2000" dirty="0" smtClean="0"/>
              <a:t>～</a:t>
            </a:r>
            <a:r>
              <a:rPr lang="en-US" altLang="ja-JP" sz="2000" dirty="0" smtClean="0"/>
              <a:t>H27.3.31</a:t>
            </a:r>
            <a:r>
              <a:rPr lang="ja-JP" altLang="en-US" sz="2000" dirty="0" smtClean="0"/>
              <a:t>）</a:t>
            </a:r>
          </a:p>
        </p:txBody>
      </p:sp>
      <p:graphicFrame>
        <p:nvGraphicFramePr>
          <p:cNvPr id="6" name="グラフ 5"/>
          <p:cNvGraphicFramePr>
            <a:graphicFrameLocks/>
          </p:cNvGraphicFramePr>
          <p:nvPr>
            <p:extLst>
              <p:ext uri="{D42A27DB-BD31-4B8C-83A1-F6EECF244321}">
                <p14:modId xmlns:p14="http://schemas.microsoft.com/office/powerpoint/2010/main" val="1737205443"/>
              </p:ext>
            </p:extLst>
          </p:nvPr>
        </p:nvGraphicFramePr>
        <p:xfrm>
          <a:off x="-108520" y="1041294"/>
          <a:ext cx="9252520" cy="57332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611188" y="261938"/>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en-US" altLang="ja-JP" sz="2000" dirty="0" smtClean="0"/>
              <a:t>【</a:t>
            </a:r>
            <a:r>
              <a:rPr lang="ja-JP" altLang="en-US" sz="2000" dirty="0"/>
              <a:t>病院</a:t>
            </a:r>
            <a:r>
              <a:rPr lang="ja-JP" altLang="ja-JP" sz="2000" dirty="0" smtClean="0"/>
              <a:t>から</a:t>
            </a:r>
            <a:r>
              <a:rPr lang="ja-JP" altLang="ja-JP" sz="2000" dirty="0"/>
              <a:t>の地域移行</a:t>
            </a:r>
            <a:r>
              <a:rPr lang="en-US" altLang="ja-JP" sz="2000" dirty="0"/>
              <a:t>】</a:t>
            </a:r>
            <a:r>
              <a:rPr lang="ja-JP" altLang="ja-JP" sz="2000" dirty="0"/>
              <a:t>市町村別地域移行支援給付決定者数（実人数）</a:t>
            </a:r>
          </a:p>
          <a:p>
            <a:pPr eaLnBrk="1" fontAlgn="auto" hangingPunct="1">
              <a:spcAft>
                <a:spcPts val="0"/>
              </a:spcAft>
              <a:defRPr/>
            </a:pPr>
            <a:r>
              <a:rPr lang="ja-JP" altLang="en-US" sz="2000" dirty="0" smtClean="0"/>
              <a:t>（</a:t>
            </a:r>
            <a:r>
              <a:rPr lang="en-US" altLang="ja-JP" sz="2000" dirty="0" smtClean="0"/>
              <a:t>H26.4.1</a:t>
            </a:r>
            <a:r>
              <a:rPr lang="ja-JP" altLang="en-US" sz="2000" dirty="0" smtClean="0"/>
              <a:t>～</a:t>
            </a:r>
            <a:r>
              <a:rPr lang="en-US" altLang="ja-JP" sz="2000" dirty="0" smtClean="0"/>
              <a:t>H27.3.31</a:t>
            </a:r>
            <a:r>
              <a:rPr lang="ja-JP" altLang="en-US" sz="2000" dirty="0" smtClean="0"/>
              <a:t>）</a:t>
            </a:r>
          </a:p>
        </p:txBody>
      </p:sp>
      <p:graphicFrame>
        <p:nvGraphicFramePr>
          <p:cNvPr id="4" name="グラフ 3"/>
          <p:cNvGraphicFramePr>
            <a:graphicFrameLocks/>
          </p:cNvGraphicFramePr>
          <p:nvPr>
            <p:extLst>
              <p:ext uri="{D42A27DB-BD31-4B8C-83A1-F6EECF244321}">
                <p14:modId xmlns:p14="http://schemas.microsoft.com/office/powerpoint/2010/main" val="4088081164"/>
              </p:ext>
            </p:extLst>
          </p:nvPr>
        </p:nvGraphicFramePr>
        <p:xfrm>
          <a:off x="-108520" y="981075"/>
          <a:ext cx="9145015" cy="58769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611188" y="188913"/>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smtClean="0"/>
              <a:t>市町村別地域定着支援利用者数（実人数）</a:t>
            </a:r>
            <a:endParaRPr lang="en-US" altLang="ja-JP" sz="2000" dirty="0" smtClean="0"/>
          </a:p>
          <a:p>
            <a:pPr eaLnBrk="1" fontAlgn="auto" hangingPunct="1">
              <a:spcAft>
                <a:spcPts val="0"/>
              </a:spcAft>
              <a:defRPr/>
            </a:pPr>
            <a:r>
              <a:rPr lang="ja-JP" altLang="en-US" sz="2000" dirty="0" smtClean="0"/>
              <a:t>（</a:t>
            </a:r>
            <a:r>
              <a:rPr lang="en-US" altLang="ja-JP" sz="2000" dirty="0" smtClean="0"/>
              <a:t>H26.4.1</a:t>
            </a:r>
            <a:r>
              <a:rPr lang="ja-JP" altLang="en-US" sz="2000" dirty="0" smtClean="0"/>
              <a:t>～</a:t>
            </a:r>
            <a:r>
              <a:rPr lang="en-US" altLang="ja-JP" sz="2000" dirty="0" smtClean="0"/>
              <a:t>H27.3.31</a:t>
            </a:r>
            <a:r>
              <a:rPr lang="ja-JP" altLang="en-US" sz="2000" dirty="0" smtClean="0"/>
              <a:t>）</a:t>
            </a:r>
          </a:p>
        </p:txBody>
      </p:sp>
      <p:graphicFrame>
        <p:nvGraphicFramePr>
          <p:cNvPr id="6" name="グラフ 5"/>
          <p:cNvGraphicFramePr>
            <a:graphicFrameLocks/>
          </p:cNvGraphicFramePr>
          <p:nvPr>
            <p:extLst>
              <p:ext uri="{D42A27DB-BD31-4B8C-83A1-F6EECF244321}">
                <p14:modId xmlns:p14="http://schemas.microsoft.com/office/powerpoint/2010/main" val="67402204"/>
              </p:ext>
            </p:extLst>
          </p:nvPr>
        </p:nvGraphicFramePr>
        <p:xfrm>
          <a:off x="-108520" y="908050"/>
          <a:ext cx="1223618" cy="61213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185264456"/>
              </p:ext>
            </p:extLst>
          </p:nvPr>
        </p:nvGraphicFramePr>
        <p:xfrm>
          <a:off x="899593" y="1700808"/>
          <a:ext cx="8244407" cy="504056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7"/>
          <p:cNvSpPr txBox="1">
            <a:spLocks noChangeArrowheads="1"/>
          </p:cNvSpPr>
          <p:nvPr/>
        </p:nvSpPr>
        <p:spPr bwMode="auto">
          <a:xfrm>
            <a:off x="971600" y="1702395"/>
            <a:ext cx="194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①設置状況</a:t>
            </a:r>
          </a:p>
        </p:txBody>
      </p:sp>
      <p:sp>
        <p:nvSpPr>
          <p:cNvPr id="15363" name="テキスト ボックス 8"/>
          <p:cNvSpPr txBox="1">
            <a:spLocks noChangeArrowheads="1"/>
          </p:cNvSpPr>
          <p:nvPr/>
        </p:nvSpPr>
        <p:spPr bwMode="auto">
          <a:xfrm>
            <a:off x="5003626" y="1700808"/>
            <a:ext cx="295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②設置済市町村の状況</a:t>
            </a:r>
          </a:p>
        </p:txBody>
      </p:sp>
      <p:graphicFrame>
        <p:nvGraphicFramePr>
          <p:cNvPr id="10" name="表 9"/>
          <p:cNvGraphicFramePr>
            <a:graphicFrameLocks noGrp="1"/>
          </p:cNvGraphicFramePr>
          <p:nvPr>
            <p:extLst>
              <p:ext uri="{D42A27DB-BD31-4B8C-83A1-F6EECF244321}">
                <p14:modId xmlns:p14="http://schemas.microsoft.com/office/powerpoint/2010/main" val="496616750"/>
              </p:ext>
            </p:extLst>
          </p:nvPr>
        </p:nvGraphicFramePr>
        <p:xfrm>
          <a:off x="5220072" y="2070695"/>
          <a:ext cx="2808288" cy="1800225"/>
        </p:xfrm>
        <a:graphic>
          <a:graphicData uri="http://schemas.openxmlformats.org/drawingml/2006/table">
            <a:tbl>
              <a:tblPr firstRow="1" bandRow="1">
                <a:tableStyleId>{5940675A-B579-460E-94D1-54222C63F5DA}</a:tableStyleId>
              </a:tblPr>
              <a:tblGrid>
                <a:gridCol w="864184"/>
                <a:gridCol w="864184"/>
                <a:gridCol w="1079920"/>
              </a:tblGrid>
              <a:tr h="360045">
                <a:tc gridSpan="2">
                  <a:txBody>
                    <a:bodyPr/>
                    <a:lstStyle/>
                    <a:p>
                      <a:pPr algn="ctr"/>
                      <a:r>
                        <a:rPr kumimoji="1" lang="ja-JP" altLang="en-US" sz="1600" dirty="0" smtClean="0"/>
                        <a:t>設置形態</a:t>
                      </a:r>
                      <a:endParaRPr kumimoji="1" lang="ja-JP" altLang="en-US" sz="1600" dirty="0"/>
                    </a:p>
                  </a:txBody>
                  <a:tcPr marL="91432" marR="91432" marT="45737" marB="45737">
                    <a:solidFill>
                      <a:schemeClr val="accent5">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t>市町村数</a:t>
                      </a:r>
                      <a:endParaRPr kumimoji="1" lang="ja-JP" altLang="en-US" sz="1600" dirty="0"/>
                    </a:p>
                  </a:txBody>
                  <a:tcPr marL="91432" marR="91432" marT="45737" marB="45737">
                    <a:solidFill>
                      <a:schemeClr val="accent5">
                        <a:lumMod val="20000"/>
                        <a:lumOff val="80000"/>
                      </a:schemeClr>
                    </a:solidFill>
                  </a:tcPr>
                </a:tc>
              </a:tr>
              <a:tr h="360045">
                <a:tc rowSpan="2">
                  <a:txBody>
                    <a:bodyPr/>
                    <a:lstStyle/>
                    <a:p>
                      <a:pPr algn="ctr"/>
                      <a:r>
                        <a:rPr kumimoji="1" lang="ja-JP" altLang="en-US" sz="1600" dirty="0" smtClean="0"/>
                        <a:t>単独</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7</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16</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r h="360045">
                <a:tc rowSpan="2">
                  <a:txBody>
                    <a:bodyPr/>
                    <a:lstStyle/>
                    <a:p>
                      <a:pPr algn="ctr"/>
                      <a:r>
                        <a:rPr kumimoji="1" lang="ja-JP" altLang="en-US" sz="1600" dirty="0" smtClean="0"/>
                        <a:t>共同</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0</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5</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661299486"/>
              </p:ext>
            </p:extLst>
          </p:nvPr>
        </p:nvGraphicFramePr>
        <p:xfrm>
          <a:off x="1116062" y="2070695"/>
          <a:ext cx="3321050" cy="2160270"/>
        </p:xfrm>
        <a:graphic>
          <a:graphicData uri="http://schemas.openxmlformats.org/drawingml/2006/table">
            <a:tbl>
              <a:tblPr firstRow="1" bandRow="1">
                <a:tableStyleId>{5940675A-B579-460E-94D1-54222C63F5DA}</a:tableStyleId>
              </a:tblPr>
              <a:tblGrid>
                <a:gridCol w="2313237"/>
                <a:gridCol w="1007813"/>
              </a:tblGrid>
              <a:tr h="360045">
                <a:tc>
                  <a:txBody>
                    <a:bodyPr/>
                    <a:lstStyle/>
                    <a:p>
                      <a:pPr algn="ctr"/>
                      <a:r>
                        <a:rPr kumimoji="1" lang="ja-JP" altLang="en-US" sz="1600" dirty="0" smtClean="0"/>
                        <a:t>設置状況</a:t>
                      </a: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設置済み</a:t>
                      </a:r>
                    </a:p>
                  </a:txBody>
                  <a:tcPr marL="91423" marR="91423" marT="45726" marB="45726"/>
                </a:tc>
                <a:tc>
                  <a:txBody>
                    <a:bodyPr/>
                    <a:lstStyle/>
                    <a:p>
                      <a:pPr algn="r"/>
                      <a:r>
                        <a:rPr kumimoji="1" lang="en-US" altLang="ja-JP" sz="1600" dirty="0" smtClean="0"/>
                        <a:t>28</a:t>
                      </a:r>
                      <a:endParaRPr kumimoji="1" lang="ja-JP" altLang="en-US" sz="1600" dirty="0"/>
                    </a:p>
                  </a:txBody>
                  <a:tcPr marL="91423" marR="91423" marT="45726" marB="45726"/>
                </a:tc>
              </a:tr>
              <a:tr h="360045">
                <a:tc>
                  <a:txBody>
                    <a:bodyPr/>
                    <a:lstStyle/>
                    <a:p>
                      <a:pPr algn="l"/>
                      <a:r>
                        <a:rPr kumimoji="1" lang="en-US" altLang="ja-JP" sz="1600" dirty="0" smtClean="0"/>
                        <a:t>27</a:t>
                      </a:r>
                      <a:r>
                        <a:rPr kumimoji="1" lang="ja-JP" altLang="en-US" sz="1600" dirty="0" smtClean="0"/>
                        <a:t>年度中に設置予定</a:t>
                      </a:r>
                      <a:endParaRPr kumimoji="1" lang="en-US" altLang="ja-JP" sz="1600" dirty="0" smtClean="0"/>
                    </a:p>
                  </a:txBody>
                  <a:tcPr marL="91423" marR="91423" marT="45726" marB="45726"/>
                </a:tc>
                <a:tc>
                  <a:txBody>
                    <a:bodyPr/>
                    <a:lstStyle/>
                    <a:p>
                      <a:pPr algn="r"/>
                      <a:r>
                        <a:rPr kumimoji="1" lang="en-US" altLang="ja-JP" sz="1600" dirty="0" smtClean="0"/>
                        <a:t>2</a:t>
                      </a:r>
                      <a:endParaRPr kumimoji="1" lang="ja-JP" altLang="en-US" sz="1600" dirty="0"/>
                    </a:p>
                  </a:txBody>
                  <a:tcPr marL="91423" marR="91423" marT="45726" marB="45726"/>
                </a:tc>
              </a:tr>
              <a:tr h="360045">
                <a:tc>
                  <a:txBody>
                    <a:bodyPr/>
                    <a:lstStyle/>
                    <a:p>
                      <a:pPr algn="l"/>
                      <a:r>
                        <a:rPr kumimoji="1" lang="en-US" altLang="ja-JP" sz="1600" dirty="0" smtClean="0"/>
                        <a:t>28</a:t>
                      </a:r>
                      <a:r>
                        <a:rPr kumimoji="1" lang="ja-JP" altLang="en-US" sz="1600" dirty="0" smtClean="0"/>
                        <a:t>年度中に設置予定</a:t>
                      </a:r>
                    </a:p>
                  </a:txBody>
                  <a:tcPr marL="91423" marR="91423" marT="45726" marB="45726"/>
                </a:tc>
                <a:tc>
                  <a:txBody>
                    <a:bodyPr/>
                    <a:lstStyle/>
                    <a:p>
                      <a:pPr algn="r"/>
                      <a:r>
                        <a:rPr kumimoji="1" lang="en-US" altLang="ja-JP" sz="1600" dirty="0" smtClean="0"/>
                        <a:t>0</a:t>
                      </a:r>
                      <a:endParaRPr kumimoji="1" lang="ja-JP" altLang="en-US" sz="1600" dirty="0"/>
                    </a:p>
                  </a:txBody>
                  <a:tcPr marL="91423" marR="91423" marT="45726" marB="45726"/>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29</a:t>
                      </a:r>
                      <a:r>
                        <a:rPr kumimoji="1" lang="ja-JP" altLang="en-US" sz="1600" dirty="0" smtClean="0"/>
                        <a:t>年度中に設置予定</a:t>
                      </a:r>
                    </a:p>
                  </a:txBody>
                  <a:tcPr marL="91423" marR="91423" marT="45726" marB="45726"/>
                </a:tc>
                <a:tc>
                  <a:txBody>
                    <a:bodyPr/>
                    <a:lstStyle/>
                    <a:p>
                      <a:pPr algn="r"/>
                      <a:r>
                        <a:rPr kumimoji="1" lang="en-US" altLang="ja-JP" sz="1600" dirty="0" smtClean="0"/>
                        <a:t>7</a:t>
                      </a:r>
                      <a:endParaRPr kumimoji="1" lang="ja-JP" altLang="en-US" sz="1600" dirty="0"/>
                    </a:p>
                  </a:txBody>
                  <a:tcPr marL="91423" marR="91423" marT="45726" marB="45726"/>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設置予定なし</a:t>
                      </a:r>
                    </a:p>
                  </a:txBody>
                  <a:tcPr marL="91423" marR="91423" marT="45726" marB="45726"/>
                </a:tc>
                <a:tc>
                  <a:txBody>
                    <a:bodyPr/>
                    <a:lstStyle/>
                    <a:p>
                      <a:pPr algn="r"/>
                      <a:r>
                        <a:rPr kumimoji="1" lang="en-US" altLang="ja-JP" sz="1600" dirty="0" smtClean="0"/>
                        <a:t>6</a:t>
                      </a:r>
                      <a:endParaRPr kumimoji="1" lang="ja-JP" altLang="en-US" sz="1600" dirty="0"/>
                    </a:p>
                  </a:txBody>
                  <a:tcPr marL="91423" marR="91423" marT="45726" marB="45726"/>
                </a:tc>
              </a:tr>
            </a:tbl>
          </a:graphicData>
        </a:graphic>
      </p:graphicFrame>
      <p:sp>
        <p:nvSpPr>
          <p:cNvPr id="15407" name="テキスト ボックス 5"/>
          <p:cNvSpPr txBox="1">
            <a:spLocks noChangeArrowheads="1"/>
          </p:cNvSpPr>
          <p:nvPr/>
        </p:nvSpPr>
        <p:spPr bwMode="auto">
          <a:xfrm>
            <a:off x="917575" y="908050"/>
            <a:ext cx="730885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平成</a:t>
            </a:r>
            <a:r>
              <a:rPr lang="en-US" altLang="ja-JP" dirty="0" smtClean="0"/>
              <a:t>27</a:t>
            </a:r>
            <a:r>
              <a:rPr lang="ja-JP" altLang="en-US" dirty="0" smtClean="0"/>
              <a:t>年</a:t>
            </a:r>
            <a:r>
              <a:rPr lang="en-US" altLang="ja-JP" dirty="0"/>
              <a:t>4</a:t>
            </a:r>
            <a:r>
              <a:rPr lang="ja-JP" altLang="en-US" dirty="0"/>
              <a:t>月</a:t>
            </a:r>
            <a:r>
              <a:rPr lang="en-US" altLang="ja-JP" dirty="0"/>
              <a:t>1</a:t>
            </a:r>
            <a:r>
              <a:rPr lang="ja-JP" altLang="en-US" dirty="0"/>
              <a:t>日現在、基幹相談支援センターを設置している市町村は</a:t>
            </a:r>
            <a:endParaRPr lang="en-US" altLang="ja-JP" dirty="0"/>
          </a:p>
          <a:p>
            <a:pPr eaLnBrk="1" hangingPunct="1"/>
            <a:r>
              <a:rPr lang="ja-JP" altLang="en-US" dirty="0"/>
              <a:t>　</a:t>
            </a:r>
            <a:r>
              <a:rPr lang="en-US" altLang="ja-JP" dirty="0" smtClean="0"/>
              <a:t>28</a:t>
            </a:r>
            <a:r>
              <a:rPr lang="ja-JP" altLang="en-US" dirty="0" smtClean="0"/>
              <a:t>市町村（</a:t>
            </a:r>
            <a:r>
              <a:rPr lang="en-US" altLang="ja-JP" dirty="0" smtClean="0"/>
              <a:t>34</a:t>
            </a:r>
            <a:r>
              <a:rPr lang="ja-JP" altLang="en-US" dirty="0" smtClean="0"/>
              <a:t>か所</a:t>
            </a:r>
            <a:r>
              <a:rPr lang="ja-JP" altLang="en-US" dirty="0"/>
              <a:t>）となっている。</a:t>
            </a:r>
          </a:p>
        </p:txBody>
      </p:sp>
      <p:sp>
        <p:nvSpPr>
          <p:cNvPr id="7" name="角丸四角形 6"/>
          <p:cNvSpPr/>
          <p:nvPr/>
        </p:nvSpPr>
        <p:spPr>
          <a:xfrm>
            <a:off x="845307" y="4438352"/>
            <a:ext cx="7453386" cy="21590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t>●基幹相談支援センター設置市町村（</a:t>
            </a:r>
            <a:r>
              <a:rPr lang="en-US" altLang="ja-JP" sz="1400" dirty="0" smtClean="0"/>
              <a:t>H27.4.1</a:t>
            </a:r>
            <a:r>
              <a:rPr lang="ja-JP" altLang="en-US" sz="1400" dirty="0"/>
              <a:t>現在）</a:t>
            </a:r>
            <a:endParaRPr lang="en-US" altLang="ja-JP" sz="1400" dirty="0"/>
          </a:p>
          <a:p>
            <a:pPr>
              <a:defRPr/>
            </a:pPr>
            <a:r>
              <a:rPr lang="en-US" altLang="ja-JP" sz="1400" dirty="0"/>
              <a:t>【</a:t>
            </a:r>
            <a:r>
              <a:rPr lang="ja-JP" altLang="en-US" sz="1400" dirty="0"/>
              <a:t>単独設置・直営</a:t>
            </a:r>
            <a:r>
              <a:rPr lang="ja-JP" altLang="en-US" sz="1400" dirty="0" smtClean="0"/>
              <a:t>（</a:t>
            </a:r>
            <a:r>
              <a:rPr lang="en-US" altLang="ja-JP" sz="1400" dirty="0"/>
              <a:t>7</a:t>
            </a:r>
            <a:r>
              <a:rPr lang="ja-JP" altLang="en-US" sz="1400" dirty="0" smtClean="0"/>
              <a:t>市</a:t>
            </a:r>
            <a:r>
              <a:rPr lang="ja-JP" altLang="en-US" sz="1400" dirty="0"/>
              <a:t>）</a:t>
            </a:r>
            <a:r>
              <a:rPr lang="en-US" altLang="ja-JP" sz="1400" dirty="0"/>
              <a:t>】</a:t>
            </a:r>
          </a:p>
          <a:p>
            <a:pPr>
              <a:defRPr/>
            </a:pPr>
            <a:r>
              <a:rPr lang="ja-JP" altLang="en-US" sz="1400" dirty="0"/>
              <a:t>　高槻市、豊中市（一部委託）</a:t>
            </a:r>
            <a:r>
              <a:rPr lang="ja-JP" altLang="en-US" sz="1400" dirty="0" smtClean="0"/>
              <a:t>、岸和田市</a:t>
            </a:r>
            <a:r>
              <a:rPr lang="ja-JP" altLang="en-US" sz="1400" dirty="0"/>
              <a:t>、</a:t>
            </a:r>
            <a:r>
              <a:rPr lang="ja-JP" altLang="en-US" sz="1400" dirty="0" smtClean="0"/>
              <a:t>吹田市</a:t>
            </a:r>
            <a:r>
              <a:rPr lang="ja-JP" altLang="en-US" sz="1400" dirty="0"/>
              <a:t>、茨木市（一部委託</a:t>
            </a:r>
            <a:r>
              <a:rPr lang="ja-JP" altLang="en-US" sz="1400" dirty="0" smtClean="0"/>
              <a:t>）、寝屋川市、島本町</a:t>
            </a:r>
            <a:endParaRPr lang="en-US" altLang="ja-JP" sz="1400" dirty="0"/>
          </a:p>
          <a:p>
            <a:pPr>
              <a:defRPr/>
            </a:pPr>
            <a:r>
              <a:rPr lang="en-US" altLang="ja-JP" sz="1400" dirty="0"/>
              <a:t>【</a:t>
            </a:r>
            <a:r>
              <a:rPr lang="ja-JP" altLang="en-US" sz="1400" dirty="0"/>
              <a:t>単独設置・委託（</a:t>
            </a:r>
            <a:r>
              <a:rPr lang="en-US" altLang="ja-JP" sz="1400" dirty="0" smtClean="0"/>
              <a:t>16</a:t>
            </a:r>
            <a:r>
              <a:rPr lang="ja-JP" altLang="en-US" sz="1400" dirty="0" smtClean="0"/>
              <a:t>市</a:t>
            </a:r>
            <a:r>
              <a:rPr lang="ja-JP" altLang="en-US" sz="1400" dirty="0"/>
              <a:t>）</a:t>
            </a:r>
            <a:r>
              <a:rPr lang="en-US" altLang="ja-JP" sz="1400" dirty="0"/>
              <a:t>】</a:t>
            </a:r>
          </a:p>
          <a:p>
            <a:pPr>
              <a:defRPr/>
            </a:pPr>
            <a:r>
              <a:rPr lang="ja-JP" altLang="en-US" sz="1400" dirty="0"/>
              <a:t>　大阪市、堺市（</a:t>
            </a:r>
            <a:r>
              <a:rPr lang="en-US" altLang="ja-JP" sz="1400" dirty="0"/>
              <a:t>8</a:t>
            </a:r>
            <a:r>
              <a:rPr lang="ja-JP" altLang="en-US" sz="1400" dirty="0"/>
              <a:t>か所）、枚方市（</a:t>
            </a:r>
            <a:r>
              <a:rPr lang="en-US" altLang="ja-JP" sz="1400" dirty="0"/>
              <a:t>3</a:t>
            </a:r>
            <a:r>
              <a:rPr lang="ja-JP" altLang="en-US" sz="1400" dirty="0"/>
              <a:t>か所）、池田市、守口市、富田林市、河内長野市</a:t>
            </a:r>
            <a:r>
              <a:rPr lang="ja-JP" altLang="en-US" sz="1400" dirty="0" smtClean="0"/>
              <a:t>、松原市、</a:t>
            </a:r>
            <a:endParaRPr lang="en-US" altLang="ja-JP" sz="1400" dirty="0" smtClean="0"/>
          </a:p>
          <a:p>
            <a:pPr>
              <a:defRPr/>
            </a:pPr>
            <a:r>
              <a:rPr lang="ja-JP" altLang="en-US" sz="1400" dirty="0"/>
              <a:t>　</a:t>
            </a:r>
            <a:r>
              <a:rPr lang="ja-JP" altLang="en-US" sz="1400" dirty="0" smtClean="0"/>
              <a:t>大東市、和泉市</a:t>
            </a:r>
            <a:r>
              <a:rPr lang="ja-JP" altLang="en-US" sz="1400" dirty="0"/>
              <a:t>、箕面市</a:t>
            </a:r>
            <a:r>
              <a:rPr lang="ja-JP" altLang="en-US" sz="1400" dirty="0" smtClean="0"/>
              <a:t>、門真市、摂津市、四條畷市、交野市</a:t>
            </a:r>
            <a:r>
              <a:rPr lang="ja-JP" altLang="en-US" sz="1400" dirty="0"/>
              <a:t>、大阪狭山市</a:t>
            </a:r>
            <a:endParaRPr lang="en-US" altLang="ja-JP" sz="1400" dirty="0"/>
          </a:p>
          <a:p>
            <a:pPr>
              <a:defRPr/>
            </a:pPr>
            <a:r>
              <a:rPr lang="en-US" altLang="ja-JP" sz="1400" dirty="0"/>
              <a:t>【</a:t>
            </a:r>
            <a:r>
              <a:rPr lang="ja-JP" altLang="en-US" sz="1400" dirty="0"/>
              <a:t>共同設置・委託（</a:t>
            </a:r>
            <a:r>
              <a:rPr lang="en-US" altLang="ja-JP" sz="1400" dirty="0"/>
              <a:t>5</a:t>
            </a:r>
            <a:r>
              <a:rPr lang="ja-JP" altLang="en-US" sz="1400" dirty="0"/>
              <a:t>市町村）</a:t>
            </a:r>
            <a:r>
              <a:rPr lang="en-US" altLang="ja-JP" sz="1400" dirty="0"/>
              <a:t>】</a:t>
            </a:r>
          </a:p>
          <a:p>
            <a:pPr>
              <a:defRPr/>
            </a:pPr>
            <a:r>
              <a:rPr lang="ja-JP" altLang="en-US" sz="1400" dirty="0"/>
              <a:t>　泉佐野市・田尻町、太子町・河南町・千早赤阪村　</a:t>
            </a:r>
          </a:p>
        </p:txBody>
      </p:sp>
      <p:sp>
        <p:nvSpPr>
          <p:cNvPr id="11" name="タイトル 1"/>
          <p:cNvSpPr txBox="1">
            <a:spLocks noGrp="1"/>
          </p:cNvSpPr>
          <p:nvPr>
            <p:ph type="title"/>
          </p:nvPr>
        </p:nvSpPr>
        <p:spPr>
          <a:xfrm>
            <a:off x="457200" y="188913"/>
            <a:ext cx="8229600" cy="633412"/>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基幹相談支援センター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775" y="260350"/>
            <a:ext cx="7918450" cy="490538"/>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400" dirty="0" smtClean="0"/>
              <a:t>相談支援事業所数・相談支援専門員数（</a:t>
            </a:r>
            <a:r>
              <a:rPr lang="en-US" altLang="ja-JP" sz="2400" dirty="0" smtClean="0"/>
              <a:t>H27.4.1</a:t>
            </a:r>
            <a:r>
              <a:rPr lang="ja-JP" altLang="en-US" sz="2400" dirty="0" smtClean="0"/>
              <a:t>現在）</a:t>
            </a:r>
          </a:p>
        </p:txBody>
      </p:sp>
      <p:sp>
        <p:nvSpPr>
          <p:cNvPr id="3075" name="テキスト ボックス 4"/>
          <p:cNvSpPr txBox="1">
            <a:spLocks noChangeArrowheads="1"/>
          </p:cNvSpPr>
          <p:nvPr/>
        </p:nvSpPr>
        <p:spPr bwMode="auto">
          <a:xfrm>
            <a:off x="684213" y="1487488"/>
            <a:ext cx="8135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err="1"/>
              <a:t>障がい</a:t>
            </a:r>
            <a:r>
              <a:rPr lang="ja-JP" altLang="en-US" dirty="0"/>
              <a:t>者相談支援事業を実施する事業所は府内</a:t>
            </a:r>
            <a:r>
              <a:rPr lang="ja-JP" altLang="en-US" dirty="0" smtClean="0"/>
              <a:t>で</a:t>
            </a:r>
            <a:r>
              <a:rPr lang="en-US" altLang="ja-JP" b="1" u="sng" dirty="0" smtClean="0"/>
              <a:t>181</a:t>
            </a:r>
            <a:r>
              <a:rPr lang="ja-JP" altLang="en-US" b="1" u="sng" dirty="0" smtClean="0"/>
              <a:t>事業所</a:t>
            </a:r>
            <a:r>
              <a:rPr lang="ja-JP" altLang="en-US" dirty="0"/>
              <a:t>（重複あり）。</a:t>
            </a:r>
            <a:endParaRPr lang="en-US" altLang="ja-JP" dirty="0"/>
          </a:p>
          <a:p>
            <a:pPr eaLnBrk="1" hangingPunct="1"/>
            <a:r>
              <a:rPr lang="ja-JP" altLang="en-US" dirty="0"/>
              <a:t>　　１市町村当たり、</a:t>
            </a:r>
            <a:r>
              <a:rPr lang="ja-JP" altLang="en-US" b="1" u="sng" dirty="0" smtClean="0"/>
              <a:t>平均</a:t>
            </a:r>
            <a:r>
              <a:rPr lang="en-US" altLang="ja-JP" b="1" u="sng" dirty="0" smtClean="0"/>
              <a:t>4.2</a:t>
            </a:r>
            <a:r>
              <a:rPr lang="ja-JP" altLang="en-US" b="1" u="sng" dirty="0" smtClean="0"/>
              <a:t>か所</a:t>
            </a:r>
            <a:r>
              <a:rPr lang="ja-JP" altLang="en-US" dirty="0"/>
              <a:t>。</a:t>
            </a:r>
          </a:p>
        </p:txBody>
      </p:sp>
      <p:sp>
        <p:nvSpPr>
          <p:cNvPr id="6" name="テキスト ボックス 5"/>
          <p:cNvSpPr txBox="1"/>
          <p:nvPr/>
        </p:nvSpPr>
        <p:spPr>
          <a:xfrm>
            <a:off x="684213" y="2411413"/>
            <a:ext cx="2339975"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②指定相談支援事業</a:t>
            </a:r>
          </a:p>
        </p:txBody>
      </p:sp>
      <p:graphicFrame>
        <p:nvGraphicFramePr>
          <p:cNvPr id="7" name="表 6"/>
          <p:cNvGraphicFramePr>
            <a:graphicFrameLocks noGrp="1"/>
          </p:cNvGraphicFramePr>
          <p:nvPr>
            <p:extLst>
              <p:ext uri="{D42A27DB-BD31-4B8C-83A1-F6EECF244321}">
                <p14:modId xmlns:p14="http://schemas.microsoft.com/office/powerpoint/2010/main" val="1154685346"/>
              </p:ext>
            </p:extLst>
          </p:nvPr>
        </p:nvGraphicFramePr>
        <p:xfrm>
          <a:off x="1116013" y="2824163"/>
          <a:ext cx="6265862" cy="2133600"/>
        </p:xfrm>
        <a:graphic>
          <a:graphicData uri="http://schemas.openxmlformats.org/drawingml/2006/table">
            <a:tbl>
              <a:tblPr firstRow="1" bandRow="1">
                <a:tableStyleId>{5940675A-B579-460E-94D1-54222C63F5DA}</a:tableStyleId>
              </a:tblPr>
              <a:tblGrid>
                <a:gridCol w="2448728"/>
                <a:gridCol w="1908567"/>
                <a:gridCol w="1908567"/>
              </a:tblGrid>
              <a:tr h="175920">
                <a:tc rowSpan="2">
                  <a:txBody>
                    <a:bodyPr/>
                    <a:lstStyle/>
                    <a:p>
                      <a:pPr algn="ctr"/>
                      <a:r>
                        <a:rPr kumimoji="1" lang="ja-JP" altLang="en-US" sz="1600" dirty="0" smtClean="0"/>
                        <a:t>指定の種類</a:t>
                      </a:r>
                      <a:endParaRPr kumimoji="1" lang="ja-JP" altLang="en-US" sz="1600" dirty="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ja-JP" altLang="en-US" sz="1600" dirty="0" smtClean="0"/>
                        <a:t>事業所数</a:t>
                      </a:r>
                      <a:endParaRPr kumimoji="1" lang="en-US" altLang="ja-JP" sz="1600" dirty="0" smtClean="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dirty="0"/>
                    </a:p>
                  </a:txBody>
                  <a:tcPr anchor="ctr">
                    <a:lnB w="12700" cap="flat" cmpd="sng" algn="ctr">
                      <a:solidFill>
                        <a:schemeClr val="tx1"/>
                      </a:solidFill>
                      <a:prstDash val="solid"/>
                      <a:round/>
                      <a:headEnd type="none" w="med" len="med"/>
                      <a:tailEnd type="none" w="med" len="med"/>
                    </a:lnB>
                  </a:tcPr>
                </a:tc>
              </a:tr>
              <a:tr h="143912">
                <a:tc vMerge="1">
                  <a:txBody>
                    <a:bodyPr/>
                    <a:lstStyle/>
                    <a:p>
                      <a:endParaRPr kumimoji="1" lang="ja-JP" altLang="en-US"/>
                    </a:p>
                  </a:txBody>
                  <a:tcPr/>
                </a:tc>
                <a:tc>
                  <a:txBody>
                    <a:bodyPr/>
                    <a:lstStyle/>
                    <a:p>
                      <a:pPr algn="ctr"/>
                      <a:r>
                        <a:rPr kumimoji="1" lang="en-US" altLang="ja-JP" sz="1600" dirty="0" smtClean="0"/>
                        <a:t>H27.4.1</a:t>
                      </a:r>
                      <a:endParaRPr kumimoji="1" lang="ja-JP" altLang="en-US" sz="1600" dirty="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（参考）</a:t>
                      </a:r>
                      <a:r>
                        <a:rPr kumimoji="1" lang="en-US" altLang="ja-JP" sz="1600" dirty="0" smtClean="0"/>
                        <a:t>H26.4.1</a:t>
                      </a:r>
                      <a:endParaRPr kumimoji="1" lang="ja-JP" altLang="en-US" sz="1600" dirty="0" smtClean="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99152">
                <a:tc>
                  <a:txBody>
                    <a:bodyPr/>
                    <a:lstStyle/>
                    <a:p>
                      <a:r>
                        <a:rPr kumimoji="1" lang="ja-JP" altLang="en-US" sz="1800" dirty="0" smtClean="0"/>
                        <a:t>計画相談支援</a:t>
                      </a:r>
                      <a:endParaRPr kumimoji="1" lang="ja-JP" altLang="en-US" sz="1800" dirty="0"/>
                    </a:p>
                  </a:txBody>
                  <a:tcPr marL="91457" marR="91457">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chemeClr val="tx1"/>
                          </a:solidFill>
                        </a:rPr>
                        <a:t>585</a:t>
                      </a:r>
                      <a:endParaRPr lang="ja-JP" altLang="en-US" dirty="0">
                        <a:solidFill>
                          <a:schemeClr val="tx1"/>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413</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r h="188352">
                <a:tc>
                  <a:txBody>
                    <a:bodyPr/>
                    <a:lstStyle/>
                    <a:p>
                      <a:r>
                        <a:rPr kumimoji="1" lang="ja-JP" altLang="en-US" sz="1800" dirty="0" err="1" smtClean="0"/>
                        <a:t>障がい</a:t>
                      </a:r>
                      <a:r>
                        <a:rPr kumimoji="1" lang="ja-JP" altLang="en-US" sz="1800" dirty="0" smtClean="0"/>
                        <a:t>児相談支援</a:t>
                      </a:r>
                      <a:endParaRPr kumimoji="1" lang="en-US" altLang="ja-JP" sz="1800" dirty="0" smtClean="0"/>
                    </a:p>
                  </a:txBody>
                  <a:tcPr marL="91457" marR="91457"/>
                </a:tc>
                <a:tc>
                  <a:txBody>
                    <a:bodyPr/>
                    <a:lstStyle/>
                    <a:p>
                      <a:pPr algn="ctr"/>
                      <a:r>
                        <a:rPr lang="en-US" altLang="ja-JP" dirty="0" smtClean="0">
                          <a:solidFill>
                            <a:schemeClr val="tx1"/>
                          </a:solidFill>
                        </a:rPr>
                        <a:t>400</a:t>
                      </a:r>
                      <a:endParaRPr lang="ja-JP" altLang="en-US" dirty="0">
                        <a:solidFill>
                          <a:schemeClr val="tx1"/>
                        </a:solidFill>
                      </a:endParaRPr>
                    </a:p>
                  </a:txBody>
                  <a:tcPr marL="91457" marR="91457"/>
                </a:tc>
                <a:tc>
                  <a:txBody>
                    <a:bodyPr/>
                    <a:lstStyle/>
                    <a:p>
                      <a:pPr algn="ctr"/>
                      <a:r>
                        <a:rPr kumimoji="1" lang="en-US" altLang="ja-JP" sz="1800" dirty="0" smtClean="0"/>
                        <a:t>269</a:t>
                      </a:r>
                      <a:endParaRPr kumimoji="1" lang="ja-JP" altLang="en-US" sz="1800" dirty="0"/>
                    </a:p>
                  </a:txBody>
                  <a:tcPr marL="91457" marR="91457"/>
                </a:tc>
              </a:tr>
              <a:tr h="0">
                <a:tc>
                  <a:txBody>
                    <a:bodyPr/>
                    <a:lstStyle/>
                    <a:p>
                      <a:r>
                        <a:rPr kumimoji="1" lang="ja-JP" altLang="en-US" sz="1800" dirty="0" smtClean="0"/>
                        <a:t>地域移行支援</a:t>
                      </a:r>
                      <a:endParaRPr kumimoji="1" lang="ja-JP" altLang="en-US" sz="1800" dirty="0"/>
                    </a:p>
                  </a:txBody>
                  <a:tcPr marL="91457" marR="91457"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solidFill>
                            <a:schemeClr val="tx1"/>
                          </a:solidFill>
                        </a:rPr>
                        <a:t>292</a:t>
                      </a:r>
                      <a:endParaRPr lang="ja-JP" altLang="en-US" dirty="0">
                        <a:solidFill>
                          <a:schemeClr val="tx1"/>
                        </a:solidFill>
                      </a:endParaRPr>
                    </a:p>
                  </a:txBody>
                  <a:tcPr marL="91457" marR="91457">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271</a:t>
                      </a:r>
                      <a:endParaRPr kumimoji="1" lang="ja-JP" altLang="en-US" sz="1800" dirty="0"/>
                    </a:p>
                  </a:txBody>
                  <a:tcPr marL="91457" marR="91457">
                    <a:lnB w="12700" cap="flat" cmpd="sng" algn="ctr">
                      <a:solidFill>
                        <a:schemeClr val="tx1"/>
                      </a:solidFill>
                      <a:prstDash val="solid"/>
                      <a:round/>
                      <a:headEnd type="none" w="med" len="med"/>
                      <a:tailEnd type="none" w="med" len="med"/>
                    </a:lnB>
                  </a:tcPr>
                </a:tc>
              </a:tr>
              <a:tr h="0">
                <a:tc>
                  <a:txBody>
                    <a:bodyPr/>
                    <a:lstStyle/>
                    <a:p>
                      <a:r>
                        <a:rPr kumimoji="1" lang="ja-JP" altLang="en-US" sz="1800" dirty="0" smtClean="0"/>
                        <a:t>地域定着支援</a:t>
                      </a:r>
                      <a:endParaRPr kumimoji="1" lang="ja-JP" altLang="en-US" sz="1800" dirty="0"/>
                    </a:p>
                  </a:txBody>
                  <a:tcPr marL="91457" marR="91457"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chemeClr val="tx1"/>
                          </a:solidFill>
                        </a:rPr>
                        <a:t>289</a:t>
                      </a:r>
                      <a:endParaRPr lang="ja-JP" altLang="en-US" dirty="0">
                        <a:solidFill>
                          <a:schemeClr val="tx1"/>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268</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bl>
          </a:graphicData>
        </a:graphic>
      </p:graphicFrame>
      <p:sp>
        <p:nvSpPr>
          <p:cNvPr id="8" name="テキスト ボックス 7"/>
          <p:cNvSpPr txBox="1"/>
          <p:nvPr/>
        </p:nvSpPr>
        <p:spPr>
          <a:xfrm>
            <a:off x="719138" y="5291138"/>
            <a:ext cx="2339975"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③相談支援専門員数</a:t>
            </a:r>
          </a:p>
        </p:txBody>
      </p:sp>
      <p:sp>
        <p:nvSpPr>
          <p:cNvPr id="10" name="テキスト ボックス 9"/>
          <p:cNvSpPr txBox="1"/>
          <p:nvPr/>
        </p:nvSpPr>
        <p:spPr>
          <a:xfrm>
            <a:off x="684213" y="1042988"/>
            <a:ext cx="4824412"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①</a:t>
            </a:r>
            <a:r>
              <a:rPr lang="ja-JP" altLang="en-US" dirty="0" err="1"/>
              <a:t>障がい</a:t>
            </a:r>
            <a:r>
              <a:rPr lang="ja-JP" altLang="en-US" dirty="0"/>
              <a:t>者相談支援事業（地域生活支援事業）</a:t>
            </a:r>
          </a:p>
        </p:txBody>
      </p:sp>
      <p:sp>
        <p:nvSpPr>
          <p:cNvPr id="3107" name="テキスト ボックス 10"/>
          <p:cNvSpPr txBox="1">
            <a:spLocks noChangeArrowheads="1"/>
          </p:cNvSpPr>
          <p:nvPr/>
        </p:nvSpPr>
        <p:spPr bwMode="auto">
          <a:xfrm>
            <a:off x="1042988" y="5724525"/>
            <a:ext cx="705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府内合計　</a:t>
            </a:r>
            <a:r>
              <a:rPr lang="en-US" altLang="ja-JP" b="1" u="sng" dirty="0"/>
              <a:t>1,033</a:t>
            </a:r>
            <a:r>
              <a:rPr lang="ja-JP" altLang="en-US" b="1" u="sng" dirty="0" smtClean="0"/>
              <a:t>人</a:t>
            </a:r>
            <a:r>
              <a:rPr lang="ja-JP" altLang="en-US" b="1" dirty="0"/>
              <a:t>　</a:t>
            </a:r>
            <a:r>
              <a:rPr lang="ja-JP" altLang="en-US" b="1" dirty="0" smtClean="0"/>
              <a:t>　　</a:t>
            </a:r>
            <a:r>
              <a:rPr lang="ja-JP" altLang="en-US" dirty="0" smtClean="0"/>
              <a:t>（</a:t>
            </a:r>
            <a:r>
              <a:rPr lang="ja-JP" altLang="en-US" dirty="0"/>
              <a:t>参考）</a:t>
            </a:r>
            <a:r>
              <a:rPr lang="en-US" altLang="ja-JP" dirty="0" smtClean="0"/>
              <a:t>H26.4.1</a:t>
            </a:r>
            <a:r>
              <a:rPr lang="ja-JP" altLang="en-US" dirty="0"/>
              <a:t>時点　</a:t>
            </a:r>
            <a:r>
              <a:rPr lang="en-US" altLang="ja-JP" dirty="0" smtClean="0"/>
              <a:t>737</a:t>
            </a:r>
            <a:r>
              <a:rPr lang="ja-JP" altLang="en-US" dirty="0"/>
              <a:t>人</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4232711092"/>
              </p:ext>
            </p:extLst>
          </p:nvPr>
        </p:nvGraphicFramePr>
        <p:xfrm>
          <a:off x="62813" y="823914"/>
          <a:ext cx="10197819" cy="6349502"/>
        </p:xfrm>
        <a:graphic>
          <a:graphicData uri="http://schemas.openxmlformats.org/drawingml/2006/chart">
            <c:chart xmlns:c="http://schemas.openxmlformats.org/drawingml/2006/chart" xmlns:r="http://schemas.openxmlformats.org/officeDocument/2006/relationships" r:id="rId2"/>
          </a:graphicData>
        </a:graphic>
      </p:graphicFrame>
      <p:sp>
        <p:nvSpPr>
          <p:cNvPr id="9"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1800" dirty="0" err="1"/>
              <a:t>障がい</a:t>
            </a:r>
            <a:r>
              <a:rPr lang="ja-JP" altLang="en-US" sz="1800" dirty="0"/>
              <a:t>福祉サービス等受給者</a:t>
            </a:r>
            <a:r>
              <a:rPr lang="en-US" altLang="ja-JP" sz="1800" dirty="0"/>
              <a:t>100</a:t>
            </a:r>
            <a:r>
              <a:rPr lang="ja-JP" altLang="en-US" sz="1800" dirty="0"/>
              <a:t>人あたりの相談支援専門員数（計画相談支援）</a:t>
            </a:r>
            <a:endParaRPr lang="ja-JP" altLang="en-US" sz="1800" dirty="0" smtClean="0"/>
          </a:p>
        </p:txBody>
      </p:sp>
      <p:sp>
        <p:nvSpPr>
          <p:cNvPr id="7" name="角丸四角形 6"/>
          <p:cNvSpPr/>
          <p:nvPr/>
        </p:nvSpPr>
        <p:spPr>
          <a:xfrm>
            <a:off x="827088" y="1131888"/>
            <a:ext cx="2592387" cy="574675"/>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chor="ctr"/>
          <a:lstStyle/>
          <a:p>
            <a:pPr>
              <a:defRPr/>
            </a:pPr>
            <a:r>
              <a:rPr lang="ja-JP" altLang="en-US" sz="1200" dirty="0"/>
              <a:t>大阪府内で計画相談支援に携わる相談支援専門員</a:t>
            </a:r>
            <a:r>
              <a:rPr lang="ja-JP" altLang="en-US" sz="1200" dirty="0" smtClean="0"/>
              <a:t>は</a:t>
            </a:r>
            <a:r>
              <a:rPr lang="en-US" altLang="ja-JP" sz="1200" dirty="0" smtClean="0">
                <a:solidFill>
                  <a:schemeClr val="tx1"/>
                </a:solidFill>
              </a:rPr>
              <a:t>960</a:t>
            </a:r>
            <a:r>
              <a:rPr lang="ja-JP" altLang="en-US" sz="1200" dirty="0" smtClean="0"/>
              <a:t>人</a:t>
            </a:r>
            <a:endParaRPr lang="ja-JP"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1800" dirty="0" err="1"/>
              <a:t>障がい</a:t>
            </a:r>
            <a:r>
              <a:rPr lang="ja-JP" altLang="en-US" sz="1800" dirty="0"/>
              <a:t>児通所支援受給者</a:t>
            </a:r>
            <a:r>
              <a:rPr lang="en-US" altLang="ja-JP" sz="1800" dirty="0"/>
              <a:t>100</a:t>
            </a:r>
            <a:r>
              <a:rPr lang="ja-JP" altLang="en-US" sz="1800" dirty="0"/>
              <a:t>人あたりの相談支援専門員数（障がい児相談支援</a:t>
            </a:r>
            <a:r>
              <a:rPr lang="ja-JP" altLang="en-US" sz="1800" dirty="0" smtClean="0"/>
              <a:t>）</a:t>
            </a:r>
            <a:endParaRPr lang="ja-JP" altLang="en-US" sz="1800" dirty="0"/>
          </a:p>
        </p:txBody>
      </p:sp>
      <p:graphicFrame>
        <p:nvGraphicFramePr>
          <p:cNvPr id="9" name="グラフ 8"/>
          <p:cNvGraphicFramePr>
            <a:graphicFrameLocks/>
          </p:cNvGraphicFramePr>
          <p:nvPr>
            <p:extLst>
              <p:ext uri="{D42A27DB-BD31-4B8C-83A1-F6EECF244321}">
                <p14:modId xmlns:p14="http://schemas.microsoft.com/office/powerpoint/2010/main" val="3975461471"/>
              </p:ext>
            </p:extLst>
          </p:nvPr>
        </p:nvGraphicFramePr>
        <p:xfrm>
          <a:off x="107504" y="823912"/>
          <a:ext cx="10081120" cy="6349503"/>
        </p:xfrm>
        <a:graphic>
          <a:graphicData uri="http://schemas.openxmlformats.org/drawingml/2006/chart">
            <c:chart xmlns:c="http://schemas.openxmlformats.org/drawingml/2006/chart" xmlns:r="http://schemas.openxmlformats.org/officeDocument/2006/relationships" r:id="rId2"/>
          </a:graphicData>
        </a:graphic>
      </p:graphicFrame>
      <p:sp>
        <p:nvSpPr>
          <p:cNvPr id="8" name="角丸四角形 7"/>
          <p:cNvSpPr/>
          <p:nvPr/>
        </p:nvSpPr>
        <p:spPr>
          <a:xfrm>
            <a:off x="684213" y="1125538"/>
            <a:ext cx="2879725" cy="574675"/>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chor="ctr"/>
          <a:lstStyle/>
          <a:p>
            <a:pPr>
              <a:defRPr/>
            </a:pPr>
            <a:r>
              <a:rPr lang="ja-JP" altLang="en-US" sz="1200" dirty="0"/>
              <a:t>大阪府内で</a:t>
            </a:r>
            <a:r>
              <a:rPr lang="ja-JP" altLang="en-US" sz="1200" dirty="0" err="1"/>
              <a:t>障がい</a:t>
            </a:r>
            <a:r>
              <a:rPr lang="ja-JP" altLang="en-US" sz="1200" dirty="0"/>
              <a:t>児相談支援に携わる相談支援専門員</a:t>
            </a:r>
            <a:r>
              <a:rPr lang="ja-JP" altLang="en-US" sz="1200" dirty="0" smtClean="0"/>
              <a:t>は</a:t>
            </a:r>
            <a:r>
              <a:rPr lang="en-US" altLang="ja-JP" sz="1200" dirty="0" smtClean="0">
                <a:solidFill>
                  <a:schemeClr val="tx1"/>
                </a:solidFill>
              </a:rPr>
              <a:t>684</a:t>
            </a:r>
            <a:r>
              <a:rPr lang="ja-JP" altLang="en-US" sz="1200" dirty="0" smtClean="0"/>
              <a:t>人</a:t>
            </a:r>
            <a:endParaRPr lang="ja-JP" alt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自立支援協議会等での相談支援体制の検討状況</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2923006787"/>
              </p:ext>
            </p:extLst>
          </p:nvPr>
        </p:nvGraphicFramePr>
        <p:xfrm>
          <a:off x="467544" y="1052736"/>
          <a:ext cx="8208912" cy="3744416"/>
        </p:xfrm>
        <a:graphic>
          <a:graphicData uri="http://schemas.openxmlformats.org/drawingml/2006/table">
            <a:tbl>
              <a:tblPr firstRow="1" bandRow="1">
                <a:tableStyleId>{FABFCF23-3B69-468F-B69F-88F6DE6A72F2}</a:tableStyleId>
              </a:tblPr>
              <a:tblGrid>
                <a:gridCol w="3075284"/>
                <a:gridCol w="1283407"/>
                <a:gridCol w="1283407"/>
                <a:gridCol w="1283407"/>
                <a:gridCol w="1283407"/>
              </a:tblGrid>
              <a:tr h="936104">
                <a:tc>
                  <a:txBody>
                    <a:bodyPr/>
                    <a:lstStyle/>
                    <a:p>
                      <a:pPr algn="r"/>
                      <a:r>
                        <a:rPr kumimoji="1" lang="ja-JP" altLang="en-US" dirty="0" smtClean="0"/>
                        <a:t>協議の場</a:t>
                      </a:r>
                      <a:endParaRPr kumimoji="1" lang="en-US" altLang="ja-JP" dirty="0" smtClean="0"/>
                    </a:p>
                    <a:p>
                      <a:pPr algn="l"/>
                      <a:r>
                        <a:rPr kumimoji="1" lang="ja-JP" altLang="en-US" dirty="0" smtClean="0"/>
                        <a:t>　項目</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ap="flat" cmpd="sng" algn="ctr">
                      <a:solidFill>
                        <a:schemeClr val="accent5">
                          <a:lumMod val="60000"/>
                          <a:lumOff val="40000"/>
                        </a:schemeClr>
                      </a:solidFill>
                      <a:prstDash val="solid"/>
                      <a:round/>
                      <a:headEnd type="none" w="med" len="med"/>
                      <a:tailEnd type="none" w="med" len="med"/>
                    </a:lnTlToBr>
                    <a:lnBlToTr w="12700" cmpd="sng">
                      <a:noFill/>
                      <a:prstDash val="solid"/>
                    </a:lnBlToTr>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自立支援協議会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相談支援事業所</a:t>
                      </a:r>
                      <a:endParaRPr kumimoji="1" lang="en-US" altLang="zh-TW" dirty="0" smtClean="0">
                        <a:latin typeface="ＭＳ ゴシック" panose="020B0609070205080204" pitchFamily="49" charset="-128"/>
                        <a:ea typeface="ＭＳ ゴシック" panose="020B0609070205080204" pitchFamily="49" charset="-128"/>
                      </a:endParaRPr>
                    </a:p>
                    <a:p>
                      <a:pPr algn="ctr"/>
                      <a:r>
                        <a:rPr kumimoji="1" lang="zh-TW" altLang="en-US" dirty="0" smtClean="0">
                          <a:latin typeface="ＭＳ ゴシック" panose="020B0609070205080204" pitchFamily="49" charset="-128"/>
                          <a:ea typeface="ＭＳ ゴシック" panose="020B0609070205080204" pitchFamily="49" charset="-128"/>
                        </a:rPr>
                        <a:t>連絡会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その他</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検討していない</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基幹相談支援センターのあり方等、相談支援体制の充実について</a:t>
                      </a:r>
                      <a:endParaRPr kumimoji="1" lang="ja-JP" altLang="en-US" dirty="0"/>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35</a:t>
                      </a:r>
                    </a:p>
                    <a:p>
                      <a:pPr algn="ctr"/>
                      <a:r>
                        <a:rPr kumimoji="1" lang="ja-JP" altLang="en-US" dirty="0" smtClean="0"/>
                        <a:t>（</a:t>
                      </a:r>
                      <a:r>
                        <a:rPr kumimoji="1" lang="en-US" altLang="ja-JP" dirty="0" smtClean="0"/>
                        <a:t>81.4%</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16</a:t>
                      </a:r>
                    </a:p>
                    <a:p>
                      <a:pPr algn="ctr"/>
                      <a:r>
                        <a:rPr kumimoji="1" lang="ja-JP" altLang="en-US" dirty="0" smtClean="0"/>
                        <a:t>（</a:t>
                      </a:r>
                      <a:r>
                        <a:rPr kumimoji="1" lang="en-US" altLang="ja-JP" dirty="0" smtClean="0"/>
                        <a:t>37.2%</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7</a:t>
                      </a:r>
                    </a:p>
                    <a:p>
                      <a:pPr algn="ctr"/>
                      <a:r>
                        <a:rPr kumimoji="1" lang="ja-JP" altLang="en-US" dirty="0" smtClean="0"/>
                        <a:t>（</a:t>
                      </a:r>
                      <a:r>
                        <a:rPr kumimoji="1" lang="en-US" altLang="ja-JP" dirty="0" smtClean="0"/>
                        <a:t>16.3%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a:t>
                      </a:r>
                    </a:p>
                    <a:p>
                      <a:pPr algn="ctr"/>
                      <a:r>
                        <a:rPr kumimoji="1" lang="ja-JP" altLang="en-US" dirty="0" smtClean="0"/>
                        <a:t>（</a:t>
                      </a:r>
                      <a:r>
                        <a:rPr kumimoji="1" lang="en-US" altLang="ja-JP" dirty="0" smtClean="0"/>
                        <a:t>4.7%</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計画相談支援・</a:t>
                      </a:r>
                      <a:r>
                        <a:rPr kumimoji="1" lang="ja-JP" altLang="en-US" dirty="0" err="1" smtClean="0"/>
                        <a:t>障がい</a:t>
                      </a:r>
                      <a:r>
                        <a:rPr kumimoji="1" lang="ja-JP" altLang="en-US" dirty="0" smtClean="0"/>
                        <a:t>児相談支援の推進策について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32</a:t>
                      </a:r>
                    </a:p>
                    <a:p>
                      <a:pPr algn="ctr"/>
                      <a:r>
                        <a:rPr kumimoji="1" lang="ja-JP" altLang="en-US" dirty="0" smtClean="0"/>
                        <a:t>（</a:t>
                      </a:r>
                      <a:r>
                        <a:rPr kumimoji="1" lang="en-US" altLang="ja-JP" dirty="0" smtClean="0"/>
                        <a:t>74.4%</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15</a:t>
                      </a:r>
                    </a:p>
                    <a:p>
                      <a:pPr algn="ctr"/>
                      <a:r>
                        <a:rPr kumimoji="1" lang="ja-JP" altLang="en-US" dirty="0" smtClean="0"/>
                        <a:t>（</a:t>
                      </a:r>
                      <a:r>
                        <a:rPr kumimoji="1" lang="en-US" altLang="ja-JP" dirty="0" smtClean="0"/>
                        <a:t>34.9%</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7</a:t>
                      </a:r>
                    </a:p>
                    <a:p>
                      <a:pPr algn="ctr"/>
                      <a:r>
                        <a:rPr kumimoji="1" lang="ja-JP" altLang="en-US" dirty="0" smtClean="0"/>
                        <a:t>（</a:t>
                      </a:r>
                      <a:r>
                        <a:rPr kumimoji="1" lang="en-US" altLang="ja-JP" dirty="0" smtClean="0"/>
                        <a:t>16.3%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a:t>
                      </a:r>
                    </a:p>
                    <a:p>
                      <a:pPr algn="ctr"/>
                      <a:r>
                        <a:rPr kumimoji="1" lang="ja-JP" altLang="en-US" dirty="0" smtClean="0"/>
                        <a:t>（</a:t>
                      </a:r>
                      <a:r>
                        <a:rPr kumimoji="1" lang="en-US" altLang="ja-JP" dirty="0" smtClean="0"/>
                        <a:t>7.0%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地域移行の推進策について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34</a:t>
                      </a:r>
                    </a:p>
                    <a:p>
                      <a:pPr algn="ctr"/>
                      <a:r>
                        <a:rPr kumimoji="1" lang="ja-JP" altLang="en-US" dirty="0" smtClean="0"/>
                        <a:t>（</a:t>
                      </a:r>
                      <a:r>
                        <a:rPr kumimoji="1" lang="en-US" altLang="ja-JP" dirty="0" smtClean="0"/>
                        <a:t>79.1%</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6</a:t>
                      </a:r>
                    </a:p>
                    <a:p>
                      <a:pPr algn="ctr"/>
                      <a:r>
                        <a:rPr kumimoji="1" lang="ja-JP" altLang="en-US" dirty="0" smtClean="0"/>
                        <a:t>（</a:t>
                      </a:r>
                      <a:r>
                        <a:rPr kumimoji="1" lang="en-US" altLang="ja-JP" dirty="0" smtClean="0"/>
                        <a:t>14.0%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7</a:t>
                      </a:r>
                    </a:p>
                    <a:p>
                      <a:pPr algn="ctr"/>
                      <a:r>
                        <a:rPr kumimoji="1" lang="ja-JP" altLang="en-US" dirty="0" smtClean="0"/>
                        <a:t>（</a:t>
                      </a:r>
                      <a:r>
                        <a:rPr kumimoji="1" lang="en-US" altLang="ja-JP" dirty="0" smtClean="0"/>
                        <a:t>16.3%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a:t>
                      </a:r>
                    </a:p>
                    <a:p>
                      <a:pPr algn="ctr"/>
                      <a:r>
                        <a:rPr kumimoji="1" lang="ja-JP" altLang="en-US" dirty="0" smtClean="0"/>
                        <a:t>（</a:t>
                      </a:r>
                      <a:r>
                        <a:rPr kumimoji="1" lang="en-US" altLang="ja-JP" dirty="0" smtClean="0"/>
                        <a:t>7.0%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bl>
          </a:graphicData>
        </a:graphic>
      </p:graphicFrame>
      <p:sp>
        <p:nvSpPr>
          <p:cNvPr id="7" name="テキスト ボックス 6"/>
          <p:cNvSpPr txBox="1"/>
          <p:nvPr/>
        </p:nvSpPr>
        <p:spPr>
          <a:xfrm>
            <a:off x="359532" y="5013176"/>
            <a:ext cx="8424936" cy="156966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600" dirty="0" smtClean="0"/>
              <a:t>すべての項目において、自立支援協議会で検討している市町村が</a:t>
            </a:r>
            <a:r>
              <a:rPr kumimoji="1" lang="en-US" altLang="ja-JP" sz="1600" dirty="0" smtClean="0"/>
              <a:t>7</a:t>
            </a:r>
            <a:r>
              <a:rPr kumimoji="1" lang="ja-JP" altLang="en-US" sz="1600" dirty="0" smtClean="0"/>
              <a:t>割を超えた。</a:t>
            </a:r>
            <a:endParaRPr kumimoji="1" lang="en-US" altLang="ja-JP" sz="1600" dirty="0" smtClean="0"/>
          </a:p>
          <a:p>
            <a:pPr marL="285750" indent="-285750">
              <a:buFont typeface="Arial" panose="020B0604020202020204" pitchFamily="34" charset="0"/>
              <a:buChar char="•"/>
            </a:pPr>
            <a:r>
              <a:rPr lang="ja-JP" altLang="en-US" sz="1600" dirty="0" smtClean="0"/>
              <a:t>相談支援体制の充実や計画相談支援等の推進策の項目において、「その他」は「担当部局内で検討」や「担当部局と基幹Ｃ又は委託事業所との協議」が挙げられた。</a:t>
            </a:r>
            <a:endParaRPr lang="en-US" altLang="ja-JP" sz="1600" dirty="0" smtClean="0"/>
          </a:p>
          <a:p>
            <a:pPr marL="285750" indent="-285750">
              <a:buFont typeface="Arial" panose="020B0604020202020204" pitchFamily="34" charset="0"/>
              <a:buChar char="•"/>
            </a:pPr>
            <a:r>
              <a:rPr kumimoji="1" lang="ja-JP" altLang="en-US" sz="1600" dirty="0" smtClean="0"/>
              <a:t>地域移行の推進策の項目においては、「その他」</a:t>
            </a:r>
            <a:r>
              <a:rPr lang="ja-JP" altLang="en-US" sz="1600" dirty="0"/>
              <a:t>として</a:t>
            </a:r>
            <a:r>
              <a:rPr lang="ja-JP" altLang="en-US" sz="1600" dirty="0" smtClean="0"/>
              <a:t>、「地域</a:t>
            </a:r>
            <a:r>
              <a:rPr lang="ja-JP" altLang="en-US" sz="1600" dirty="0"/>
              <a:t>生活</a:t>
            </a:r>
            <a:r>
              <a:rPr lang="ja-JP" altLang="en-US" sz="1600" dirty="0" smtClean="0"/>
              <a:t>移行支援会議」「退院</a:t>
            </a:r>
            <a:r>
              <a:rPr lang="ja-JP" altLang="en-US" sz="1600" dirty="0"/>
              <a:t>促進支援会議」「精神保健ネットワーク</a:t>
            </a:r>
            <a:r>
              <a:rPr lang="ja-JP" altLang="en-US" sz="1600" dirty="0" smtClean="0"/>
              <a:t>会議」「地域移行ＷＧ」「精神部会」での検討が挙げられた。</a:t>
            </a:r>
            <a:endParaRPr lang="en-US" altLang="ja-JP" sz="1600" dirty="0" smtClean="0"/>
          </a:p>
          <a:p>
            <a:pPr marL="285750" indent="-285750">
              <a:buFont typeface="Arial" panose="020B0604020202020204" pitchFamily="34" charset="0"/>
              <a:buChar char="•"/>
            </a:pPr>
            <a:r>
              <a:rPr kumimoji="1" lang="ja-JP" altLang="en-US" sz="1600" dirty="0" smtClean="0"/>
              <a:t>「検討していない」と回答した理由については、「今後の検討に向けて調整中」</a:t>
            </a:r>
            <a:r>
              <a:rPr lang="ja-JP" altLang="en-US" sz="1600" dirty="0" smtClean="0"/>
              <a:t>等が挙げられた。</a:t>
            </a:r>
            <a:endParaRPr kumimoji="1" lang="ja-JP" altLang="en-US" sz="1600" dirty="0"/>
          </a:p>
        </p:txBody>
      </p:sp>
    </p:spTree>
    <p:extLst>
      <p:ext uri="{BB962C8B-B14F-4D97-AF65-F5344CB8AC3E}">
        <p14:creationId xmlns:p14="http://schemas.microsoft.com/office/powerpoint/2010/main" val="892330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198921349"/>
              </p:ext>
            </p:extLst>
          </p:nvPr>
        </p:nvGraphicFramePr>
        <p:xfrm>
          <a:off x="414000" y="1989138"/>
          <a:ext cx="8316000" cy="3431821"/>
        </p:xfrm>
        <a:graphic>
          <a:graphicData uri="http://schemas.openxmlformats.org/drawingml/2006/table">
            <a:tbl>
              <a:tblPr firstRow="1" bandRow="1">
                <a:tableStyleId>{5940675A-B579-460E-94D1-54222C63F5DA}</a:tableStyleId>
              </a:tblPr>
              <a:tblGrid>
                <a:gridCol w="900000"/>
                <a:gridCol w="1152000"/>
                <a:gridCol w="972000"/>
                <a:gridCol w="792000"/>
                <a:gridCol w="792000"/>
                <a:gridCol w="1152000"/>
                <a:gridCol w="972000"/>
                <a:gridCol w="792000"/>
                <a:gridCol w="792000"/>
              </a:tblGrid>
              <a:tr h="360037">
                <a:tc rowSpan="2">
                  <a:txBody>
                    <a:bodyPr/>
                    <a:lstStyle/>
                    <a:p>
                      <a:endParaRPr kumimoji="1" lang="ja-JP" altLang="en-US" sz="1400" dirty="0"/>
                    </a:p>
                  </a:txBody>
                  <a:tcPr marL="91455" marR="91455" marT="45732" marB="45732">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障害者総合支援法分</a:t>
                      </a:r>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児童福祉法分</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576059">
                <a:tc vMerge="1">
                  <a:txBody>
                    <a:bodyPr/>
                    <a:lstStyle/>
                    <a:p>
                      <a:endParaRPr kumimoji="1" lang="ja-JP" altLang="en-US"/>
                    </a:p>
                  </a:txBody>
                  <a:tcPr/>
                </a:tc>
                <a:tc>
                  <a:txBody>
                    <a:bodyPr/>
                    <a:lstStyle/>
                    <a:p>
                      <a:pPr algn="ctr"/>
                      <a:r>
                        <a:rPr kumimoji="1" lang="ja-JP" altLang="en-US" sz="1400" dirty="0" err="1" smtClean="0"/>
                        <a:t>障がい</a:t>
                      </a:r>
                      <a:r>
                        <a:rPr kumimoji="1" lang="ja-JP" altLang="en-US" sz="1400" dirty="0" smtClean="0"/>
                        <a:t>福祉</a:t>
                      </a:r>
                      <a:endParaRPr kumimoji="1" lang="en-US" altLang="ja-JP" sz="1400" dirty="0" smtClean="0"/>
                    </a:p>
                    <a:p>
                      <a:pPr algn="ctr"/>
                      <a:r>
                        <a:rPr kumimoji="1" lang="ja-JP" altLang="en-US" sz="1400" dirty="0" smtClean="0"/>
                        <a:t>サービス等</a:t>
                      </a:r>
                      <a:endParaRPr kumimoji="1" lang="en-US" altLang="ja-JP" sz="1400" dirty="0" smtClean="0"/>
                    </a:p>
                    <a:p>
                      <a:pPr algn="ctr"/>
                      <a:r>
                        <a:rPr kumimoji="1" lang="ja-JP" altLang="en-US" sz="1400" dirty="0" smtClean="0"/>
                        <a:t>受給者数</a:t>
                      </a:r>
                      <a:endParaRPr kumimoji="1" lang="ja-JP" altLang="en-US" sz="1400" dirty="0"/>
                    </a:p>
                  </a:txBody>
                  <a:tcPr marL="91455" marR="91455" marT="45732" marB="45732"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計画作成済人数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t>障がい</a:t>
                      </a:r>
                      <a:r>
                        <a:rPr kumimoji="1" lang="ja-JP" altLang="en-US" sz="1400" dirty="0" smtClean="0"/>
                        <a:t>児</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通所支援</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受給者数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計画作成済人数</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p>
                  </a:txBody>
                  <a:tcPr marL="91455" marR="91455" marT="45732" marB="45732"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68048">
                <a:tc>
                  <a:txBody>
                    <a:bodyPr/>
                    <a:lstStyle/>
                    <a:p>
                      <a:r>
                        <a:rPr kumimoji="1" lang="en-US" altLang="ja-JP" sz="1400" dirty="0" smtClean="0"/>
                        <a:t>H26.3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t>64,741</a:t>
                      </a:r>
                      <a:endParaRPr kumimoji="1" lang="ja-JP" altLang="en-US" sz="1600" dirty="0"/>
                    </a:p>
                  </a:txBody>
                  <a:tcPr marL="91455" marR="91455" marT="45732" marB="45732" anchor="ctr"/>
                </a:tc>
                <a:tc>
                  <a:txBody>
                    <a:bodyPr/>
                    <a:lstStyle/>
                    <a:p>
                      <a:pPr algn="ctr"/>
                      <a:r>
                        <a:rPr kumimoji="1" lang="en-US" altLang="ja-JP" sz="1600" dirty="0" smtClean="0"/>
                        <a:t>10,208</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15.8%</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31.4%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13,183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2,207</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16.7%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32.1%</a:t>
                      </a:r>
                    </a:p>
                  </a:txBody>
                  <a:tcPr marL="91455" marR="91455" marT="45732" marB="45732" anchor="ctr">
                    <a:lnL w="12700" cap="flat" cmpd="sng" algn="ctr">
                      <a:solidFill>
                        <a:schemeClr val="tx1"/>
                      </a:solidFill>
                      <a:prstDash val="solid"/>
                      <a:round/>
                      <a:headEnd type="none" w="med" len="med"/>
                      <a:tailEnd type="none" w="med" len="med"/>
                    </a:lnL>
                  </a:tcPr>
                </a:tc>
              </a:tr>
              <a:tr h="468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H26.6</a:t>
                      </a:r>
                      <a:r>
                        <a:rPr kumimoji="1" lang="ja-JP" altLang="en-US" sz="1400" dirty="0" smtClean="0"/>
                        <a:t>末</a:t>
                      </a:r>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t>65,639</a:t>
                      </a:r>
                      <a:endParaRPr kumimoji="1" lang="ja-JP" altLang="en-US" sz="1600" dirty="0"/>
                    </a:p>
                  </a:txBody>
                  <a:tcPr marL="91455" marR="91455" marT="45732" marB="45732" anchor="ctr"/>
                </a:tc>
                <a:tc>
                  <a:txBody>
                    <a:bodyPr/>
                    <a:lstStyle/>
                    <a:p>
                      <a:pPr algn="ctr"/>
                      <a:r>
                        <a:rPr kumimoji="1" lang="en-US" altLang="ja-JP" sz="1600" dirty="0" smtClean="0"/>
                        <a:t>14,900</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22.7%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40.9%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13,750</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3,435</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24.8%</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43.5%</a:t>
                      </a:r>
                    </a:p>
                  </a:txBody>
                  <a:tcPr marL="91455" marR="91455" marT="45732" marB="45732" anchor="ctr">
                    <a:lnL w="12700" cap="flat" cmpd="sng" algn="ctr">
                      <a:solidFill>
                        <a:schemeClr val="tx1"/>
                      </a:solidFill>
                      <a:prstDash val="solid"/>
                      <a:round/>
                      <a:headEnd type="none" w="med" len="med"/>
                      <a:tailEnd type="none" w="med" len="med"/>
                    </a:lnL>
                  </a:tcPr>
                </a:tc>
              </a:tr>
              <a:tr h="468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H26.9</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66,082</a:t>
                      </a:r>
                      <a:endParaRPr kumimoji="1" lang="ja-JP" altLang="en-US" sz="1600" dirty="0"/>
                    </a:p>
                  </a:txBody>
                  <a:tcPr marL="91455" marR="91455" marT="45732" marB="45732" anchor="ct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18,613</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28.2%</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50.0%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14,203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4,384</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30.9%</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51.6%</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468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H26.12</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67,033</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22,898</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34.2%</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59.0%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14,916</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5,354</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35.9%</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58.8%</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8048">
                <a:tc>
                  <a:txBody>
                    <a:bodyPr/>
                    <a:lstStyle/>
                    <a:p>
                      <a:r>
                        <a:rPr kumimoji="1" lang="en-US" altLang="ja-JP" sz="1400" dirty="0" smtClean="0"/>
                        <a:t>H27.3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68,059</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27,910</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41.0%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70.6%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15,515</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7,743</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49.9%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71.6%</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タイトル 1"/>
          <p:cNvSpPr txBox="1">
            <a:spLocks noGrp="1"/>
          </p:cNvSpPr>
          <p:nvPr>
            <p:ph type="title"/>
          </p:nvPr>
        </p:nvSpPr>
        <p:spPr>
          <a:xfrm>
            <a:off x="476250" y="404813"/>
            <a:ext cx="8229600" cy="4953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計画相談支援・</a:t>
            </a:r>
            <a:r>
              <a:rPr lang="ja-JP" altLang="en-US" sz="3200" dirty="0" err="1" smtClean="0">
                <a:solidFill>
                  <a:schemeClr val="tx1"/>
                </a:solidFill>
                <a:latin typeface="HGSｺﾞｼｯｸE" panose="020B0900000000000000" pitchFamily="50" charset="-128"/>
                <a:ea typeface="HGSｺﾞｼｯｸE" panose="020B0900000000000000" pitchFamily="50" charset="-128"/>
              </a:rPr>
              <a:t>障がい</a:t>
            </a:r>
            <a:r>
              <a:rPr lang="ja-JP" altLang="en-US" sz="3200" dirty="0" smtClean="0">
                <a:solidFill>
                  <a:schemeClr val="tx1"/>
                </a:solidFill>
                <a:latin typeface="HGSｺﾞｼｯｸE" panose="020B0900000000000000" pitchFamily="50" charset="-128"/>
                <a:ea typeface="HGSｺﾞｼｯｸE" panose="020B0900000000000000" pitchFamily="50" charset="-128"/>
              </a:rPr>
              <a:t>児相談支援</a:t>
            </a:r>
          </a:p>
        </p:txBody>
      </p:sp>
      <p:sp>
        <p:nvSpPr>
          <p:cNvPr id="5" name="タイトル 1"/>
          <p:cNvSpPr txBox="1">
            <a:spLocks/>
          </p:cNvSpPr>
          <p:nvPr/>
        </p:nvSpPr>
        <p:spPr bwMode="auto">
          <a:xfrm>
            <a:off x="631825" y="1196975"/>
            <a:ext cx="7918450" cy="4683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a:t>計画相談</a:t>
            </a:r>
            <a:r>
              <a:rPr lang="ja-JP" altLang="en-US" sz="2000" dirty="0" smtClean="0"/>
              <a:t>支援・</a:t>
            </a:r>
            <a:r>
              <a:rPr lang="ja-JP" altLang="en-US" sz="2000" dirty="0" err="1" smtClean="0"/>
              <a:t>障がい</a:t>
            </a:r>
            <a:r>
              <a:rPr lang="ja-JP" altLang="en-US" sz="2000" dirty="0" smtClean="0"/>
              <a:t>児相談支援　実績</a:t>
            </a:r>
          </a:p>
        </p:txBody>
      </p:sp>
      <p:sp>
        <p:nvSpPr>
          <p:cNvPr id="12" name="テキスト ボックス 1"/>
          <p:cNvSpPr txBox="1">
            <a:spLocks noChangeArrowheads="1"/>
          </p:cNvSpPr>
          <p:nvPr/>
        </p:nvSpPr>
        <p:spPr bwMode="auto">
          <a:xfrm>
            <a:off x="538163" y="5591075"/>
            <a:ext cx="81375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defRPr/>
            </a:pPr>
            <a:r>
              <a:rPr lang="en-US" altLang="ja-JP" sz="1100" dirty="0" smtClean="0"/>
              <a:t>※</a:t>
            </a:r>
            <a:r>
              <a:rPr lang="ja-JP" altLang="en-US" sz="1100" dirty="0" err="1" smtClean="0"/>
              <a:t>障がい</a:t>
            </a:r>
            <a:r>
              <a:rPr lang="ja-JP" altLang="en-US" sz="1100" dirty="0" smtClean="0"/>
              <a:t>福祉サービスと障がい児通所支援の両方を利用している場合は、障害者総合支援法分・児童福祉法分それぞれに計上。</a:t>
            </a:r>
            <a:endParaRPr lang="en-US" altLang="ja-JP" sz="1100" dirty="0" smtClean="0"/>
          </a:p>
          <a:p>
            <a:pPr eaLnBrk="1" hangingPunct="1">
              <a:defRPr/>
            </a:pPr>
            <a:r>
              <a:rPr lang="en-US" altLang="ja-JP" sz="1100" dirty="0" smtClean="0"/>
              <a:t>※</a:t>
            </a:r>
            <a:r>
              <a:rPr lang="ja-JP" altLang="en-US" sz="1100" dirty="0" smtClean="0"/>
              <a:t>計画作成済人数には、セルフプランや介護保険法のケアプランにより支給要否決定を行っている者を含む。</a:t>
            </a:r>
            <a:endParaRPr lang="ja-JP"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188913"/>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a:t>市町村における</a:t>
            </a:r>
            <a:r>
              <a:rPr lang="ja-JP" altLang="en-US" sz="2000" dirty="0" smtClean="0"/>
              <a:t>計画</a:t>
            </a:r>
            <a:r>
              <a:rPr lang="ja-JP" altLang="en-US" sz="2000" dirty="0"/>
              <a:t>相談</a:t>
            </a:r>
            <a:r>
              <a:rPr lang="ja-JP" altLang="en-US" sz="2000" dirty="0" smtClean="0"/>
              <a:t>支援等を推進するための取組み</a:t>
            </a:r>
          </a:p>
        </p:txBody>
      </p:sp>
      <p:graphicFrame>
        <p:nvGraphicFramePr>
          <p:cNvPr id="5" name="表 4"/>
          <p:cNvGraphicFramePr>
            <a:graphicFrameLocks noGrp="1"/>
          </p:cNvGraphicFramePr>
          <p:nvPr>
            <p:extLst>
              <p:ext uri="{D42A27DB-BD31-4B8C-83A1-F6EECF244321}">
                <p14:modId xmlns:p14="http://schemas.microsoft.com/office/powerpoint/2010/main" val="3160375718"/>
              </p:ext>
            </p:extLst>
          </p:nvPr>
        </p:nvGraphicFramePr>
        <p:xfrm>
          <a:off x="360363" y="836613"/>
          <a:ext cx="8423277" cy="5852125"/>
        </p:xfrm>
        <a:graphic>
          <a:graphicData uri="http://schemas.openxmlformats.org/drawingml/2006/table">
            <a:tbl>
              <a:tblPr firstRow="1" bandRow="1">
                <a:tableStyleId>{5940675A-B579-460E-94D1-54222C63F5DA}</a:tableStyleId>
              </a:tblPr>
              <a:tblGrid>
                <a:gridCol w="4139629"/>
                <a:gridCol w="1070912"/>
                <a:gridCol w="1070912"/>
                <a:gridCol w="1070912"/>
                <a:gridCol w="1070912"/>
              </a:tblGrid>
              <a:tr h="144115">
                <a:tc rowSpan="3">
                  <a:txBody>
                    <a:bodyPr/>
                    <a:lstStyle/>
                    <a:p>
                      <a:pPr algn="ctr"/>
                      <a:r>
                        <a:rPr kumimoji="1" lang="ja-JP" altLang="en-US" sz="1200" dirty="0" smtClean="0"/>
                        <a:t>取組内容</a:t>
                      </a:r>
                      <a:endParaRPr kumimoji="1" lang="en-US" altLang="ja-JP" sz="1200" dirty="0" smtClean="0"/>
                    </a:p>
                  </a:txBody>
                  <a:tcPr marL="91432" marR="91432" marT="45715" marB="45715" anchor="ctr">
                    <a:solidFill>
                      <a:schemeClr val="accent5">
                        <a:lumMod val="20000"/>
                        <a:lumOff val="80000"/>
                      </a:schemeClr>
                    </a:solidFill>
                  </a:tcPr>
                </a:tc>
                <a:tc gridSpan="4">
                  <a:txBody>
                    <a:bodyPr/>
                    <a:lstStyle/>
                    <a:p>
                      <a:pPr algn="ctr"/>
                      <a:r>
                        <a:rPr kumimoji="1" lang="ja-JP" altLang="en-US" sz="1200" dirty="0" smtClean="0"/>
                        <a:t>実施市町村数（割合）</a:t>
                      </a:r>
                      <a:endParaRPr kumimoji="1" lang="ja-JP" altLang="en-US" sz="1200" dirty="0"/>
                    </a:p>
                  </a:txBody>
                  <a:tcPr marL="91432" marR="91432" marT="45715" marB="45715">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57837">
                <a:tc vMerge="1">
                  <a:txBody>
                    <a:bodyPr/>
                    <a:lstStyle/>
                    <a:p>
                      <a:endParaRPr kumimoji="1" lang="ja-JP" altLang="en-US"/>
                    </a:p>
                  </a:txBody>
                  <a:tcPr/>
                </a:tc>
                <a:tc rowSpan="2">
                  <a:txBody>
                    <a:bodyPr/>
                    <a:lstStyle/>
                    <a:p>
                      <a:pPr algn="ctr"/>
                      <a:r>
                        <a:rPr kumimoji="1" lang="en-US" altLang="ja-JP" sz="1200" dirty="0" smtClean="0"/>
                        <a:t>H26.4</a:t>
                      </a:r>
                      <a:r>
                        <a:rPr kumimoji="1" lang="ja-JP" altLang="en-US" sz="1200" dirty="0" smtClean="0"/>
                        <a:t>時点</a:t>
                      </a:r>
                      <a:endParaRPr kumimoji="1" lang="ja-JP" altLang="en-US" sz="12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rowSpan="2">
                  <a:txBody>
                    <a:bodyPr/>
                    <a:lstStyle/>
                    <a:p>
                      <a:pPr algn="ctr"/>
                      <a:r>
                        <a:rPr kumimoji="1" lang="en-US" altLang="ja-JP" sz="1200" dirty="0" smtClean="0"/>
                        <a:t>H26.12</a:t>
                      </a:r>
                      <a:r>
                        <a:rPr kumimoji="1" lang="ja-JP" altLang="en-US" sz="1200" dirty="0" smtClean="0"/>
                        <a:t>時点</a:t>
                      </a:r>
                      <a:endParaRPr kumimoji="1" lang="ja-JP" altLang="en-US" sz="1200" dirty="0"/>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gridSpan="2">
                  <a:txBody>
                    <a:bodyPr/>
                    <a:lstStyle/>
                    <a:p>
                      <a:pPr algn="ctr"/>
                      <a:r>
                        <a:rPr kumimoji="1" lang="en-US" altLang="ja-JP" sz="1200" dirty="0" smtClean="0"/>
                        <a:t>H27.4</a:t>
                      </a:r>
                      <a:r>
                        <a:rPr kumimoji="1" lang="ja-JP" altLang="en-US" sz="1200" dirty="0" smtClean="0"/>
                        <a:t>時点</a:t>
                      </a:r>
                    </a:p>
                  </a:txBody>
                  <a:tcPr marL="91432" marR="91432" marT="45715" marB="4571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smtClean="0"/>
                        <a:t>計画</a:t>
                      </a:r>
                    </a:p>
                  </a:txBody>
                  <a:tcPr marL="91432" marR="91432" marT="45715" marB="45715" anchor="ctr">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r>
                        <a:rPr kumimoji="1" lang="ja-JP" altLang="en-US" sz="1200" dirty="0" err="1" smtClean="0"/>
                        <a:t>障がい</a:t>
                      </a:r>
                      <a:r>
                        <a:rPr kumimoji="1" lang="ja-JP" altLang="en-US" sz="1200" dirty="0" smtClean="0"/>
                        <a:t>児</a:t>
                      </a:r>
                    </a:p>
                  </a:txBody>
                  <a:tcPr marL="91432" marR="91432" marT="45715" marB="45715" anchor="ctr">
                    <a:solidFill>
                      <a:schemeClr val="accent5">
                        <a:lumMod val="20000"/>
                        <a:lumOff val="80000"/>
                      </a:schemeClr>
                    </a:solidFill>
                  </a:tcPr>
                </a:tc>
              </a:tr>
              <a:tr h="457209">
                <a:tc>
                  <a:txBody>
                    <a:bodyPr/>
                    <a:lstStyle/>
                    <a:p>
                      <a:r>
                        <a:rPr kumimoji="1" lang="ja-JP" altLang="en-US" sz="1200" dirty="0" smtClean="0"/>
                        <a:t>今後の計画作成の必要数を元に、各月ごとの計画作成数を定めて相談支援事業者に提示</a:t>
                      </a:r>
                      <a:endParaRPr kumimoji="1" lang="ja-JP" altLang="en-US" sz="1200" dirty="0"/>
                    </a:p>
                  </a:txBody>
                  <a:tcPr marL="91432" marR="91432" marT="45715" marB="45715" anchor="ctr"/>
                </a:tc>
                <a:tc>
                  <a:txBody>
                    <a:bodyPr/>
                    <a:lstStyle/>
                    <a:p>
                      <a:pPr algn="r"/>
                      <a:r>
                        <a:rPr kumimoji="1" lang="en-US" altLang="ja-JP" sz="1400" dirty="0" smtClean="0"/>
                        <a:t>9</a:t>
                      </a:r>
                      <a:r>
                        <a:rPr kumimoji="1" lang="ja-JP" altLang="en-US" sz="1400" dirty="0" smtClean="0"/>
                        <a:t>（</a:t>
                      </a:r>
                      <a:r>
                        <a:rPr kumimoji="1" lang="en-US" altLang="ja-JP" sz="1400" dirty="0" smtClean="0"/>
                        <a:t>20.9</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15</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34.9</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10</a:t>
                      </a:r>
                      <a:r>
                        <a:rPr kumimoji="1" lang="ja-JP" altLang="en-US" sz="1400" dirty="0" smtClean="0">
                          <a:solidFill>
                            <a:schemeClr val="tx1"/>
                          </a:solidFill>
                        </a:rPr>
                        <a:t>（</a:t>
                      </a:r>
                      <a:r>
                        <a:rPr kumimoji="1" lang="en-US" altLang="ja-JP" sz="1400" dirty="0" smtClean="0">
                          <a:solidFill>
                            <a:schemeClr val="tx1"/>
                          </a:solidFill>
                        </a:rPr>
                        <a:t>23.3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209">
                <a:tc>
                  <a:txBody>
                    <a:bodyPr/>
                    <a:lstStyle/>
                    <a:p>
                      <a:r>
                        <a:rPr kumimoji="1" lang="ja-JP" altLang="en-US" sz="1200" dirty="0" smtClean="0"/>
                        <a:t>管内の</a:t>
                      </a:r>
                      <a:r>
                        <a:rPr kumimoji="1" lang="ja-JP" altLang="en-US" sz="1200" dirty="0" err="1" smtClean="0"/>
                        <a:t>障がい</a:t>
                      </a:r>
                      <a:r>
                        <a:rPr kumimoji="1" lang="ja-JP" altLang="en-US" sz="1200" dirty="0" smtClean="0"/>
                        <a:t>福祉サービス事業所等に相談支援事業所の新規指定を働きかけ</a:t>
                      </a:r>
                      <a:endParaRPr kumimoji="1" lang="ja-JP" altLang="en-US" sz="1200" dirty="0"/>
                    </a:p>
                  </a:txBody>
                  <a:tcPr marL="91432" marR="91432" marT="45715" marB="45715" anchor="ctr"/>
                </a:tc>
                <a:tc>
                  <a:txBody>
                    <a:bodyPr/>
                    <a:lstStyle/>
                    <a:p>
                      <a:pPr algn="r"/>
                      <a:r>
                        <a:rPr kumimoji="1" lang="en-US" altLang="ja-JP" sz="1400" dirty="0" smtClean="0"/>
                        <a:t>25</a:t>
                      </a:r>
                      <a:r>
                        <a:rPr kumimoji="1" lang="ja-JP" altLang="en-US" sz="1400" dirty="0" smtClean="0"/>
                        <a:t>（</a:t>
                      </a:r>
                      <a:r>
                        <a:rPr kumimoji="1" lang="en-US" altLang="ja-JP" sz="1400" dirty="0" smtClean="0"/>
                        <a:t>58.1</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30</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69.8</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28</a:t>
                      </a:r>
                      <a:r>
                        <a:rPr kumimoji="1" lang="ja-JP" altLang="en-US" sz="1400" dirty="0" smtClean="0">
                          <a:solidFill>
                            <a:schemeClr val="tx1"/>
                          </a:solidFill>
                        </a:rPr>
                        <a:t>（</a:t>
                      </a:r>
                      <a:r>
                        <a:rPr kumimoji="1" lang="en-US" altLang="ja-JP" sz="1400" dirty="0" smtClean="0">
                          <a:solidFill>
                            <a:schemeClr val="tx1"/>
                          </a:solidFill>
                        </a:rPr>
                        <a:t>65.1</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17</a:t>
                      </a:r>
                      <a:r>
                        <a:rPr kumimoji="1" lang="ja-JP" altLang="en-US" sz="1400" dirty="0" smtClean="0">
                          <a:solidFill>
                            <a:schemeClr val="tx1"/>
                          </a:solidFill>
                        </a:rPr>
                        <a:t>（</a:t>
                      </a:r>
                      <a:r>
                        <a:rPr kumimoji="1" lang="en-US" altLang="ja-JP" sz="1400" dirty="0" smtClean="0">
                          <a:solidFill>
                            <a:schemeClr val="tx1"/>
                          </a:solidFill>
                        </a:rPr>
                        <a:t>39.5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157">
                <a:tc>
                  <a:txBody>
                    <a:bodyPr/>
                    <a:lstStyle/>
                    <a:p>
                      <a:r>
                        <a:rPr kumimoji="1" lang="ja-JP" altLang="en-US" sz="1200" dirty="0" smtClean="0"/>
                        <a:t>管内の相談支援事業所に相談支援専門員の増員を働きかけ</a:t>
                      </a:r>
                      <a:endParaRPr kumimoji="1" lang="ja-JP" altLang="en-US" sz="1200" dirty="0"/>
                    </a:p>
                  </a:txBody>
                  <a:tcPr marL="91432" marR="91432" marT="45715" marB="45715" anchor="ctr"/>
                </a:tc>
                <a:tc>
                  <a:txBody>
                    <a:bodyPr/>
                    <a:lstStyle/>
                    <a:p>
                      <a:pPr algn="r"/>
                      <a:r>
                        <a:rPr kumimoji="1" lang="en-US" altLang="ja-JP" sz="1400" dirty="0" smtClean="0"/>
                        <a:t>24</a:t>
                      </a:r>
                      <a:r>
                        <a:rPr kumimoji="1" lang="ja-JP" altLang="en-US" sz="1400" dirty="0" smtClean="0"/>
                        <a:t>（</a:t>
                      </a:r>
                      <a:r>
                        <a:rPr kumimoji="1" lang="en-US" altLang="ja-JP" sz="1400" dirty="0" smtClean="0"/>
                        <a:t>55.8</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27</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62.8</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24</a:t>
                      </a:r>
                      <a:r>
                        <a:rPr kumimoji="1" lang="ja-JP" altLang="en-US" sz="1400" dirty="0" smtClean="0">
                          <a:solidFill>
                            <a:schemeClr val="tx1"/>
                          </a:solidFill>
                        </a:rPr>
                        <a:t>（</a:t>
                      </a:r>
                      <a:r>
                        <a:rPr kumimoji="1" lang="en-US" altLang="ja-JP" sz="1400" dirty="0" smtClean="0">
                          <a:solidFill>
                            <a:schemeClr val="tx1"/>
                          </a:solidFill>
                        </a:rPr>
                        <a:t>55.8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16</a:t>
                      </a:r>
                      <a:r>
                        <a:rPr kumimoji="1" lang="ja-JP" altLang="en-US" sz="1400" dirty="0" smtClean="0">
                          <a:solidFill>
                            <a:schemeClr val="tx1"/>
                          </a:solidFill>
                        </a:rPr>
                        <a:t>（</a:t>
                      </a:r>
                      <a:r>
                        <a:rPr kumimoji="1" lang="en-US" altLang="ja-JP" sz="1400" dirty="0" smtClean="0">
                          <a:solidFill>
                            <a:schemeClr val="tx1"/>
                          </a:solidFill>
                        </a:rPr>
                        <a:t>37.2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209">
                <a:tc>
                  <a:txBody>
                    <a:bodyPr/>
                    <a:lstStyle/>
                    <a:p>
                      <a:r>
                        <a:rPr kumimoji="1" lang="ja-JP" altLang="en-US" sz="1200" dirty="0" smtClean="0"/>
                        <a:t>自立支援協議会や事業所連絡会等で計画相談の進め方、事業所への働きかけの方法等について協議</a:t>
                      </a:r>
                      <a:endParaRPr kumimoji="1" lang="ja-JP" altLang="en-US" sz="1200" dirty="0"/>
                    </a:p>
                  </a:txBody>
                  <a:tcPr marL="91432" marR="91432" marT="45715" marB="45715" anchor="ctr"/>
                </a:tc>
                <a:tc>
                  <a:txBody>
                    <a:bodyPr/>
                    <a:lstStyle/>
                    <a:p>
                      <a:pPr algn="r"/>
                      <a:r>
                        <a:rPr kumimoji="1" lang="en-US" altLang="ja-JP" sz="1400" dirty="0" smtClean="0"/>
                        <a:t>20</a:t>
                      </a:r>
                      <a:r>
                        <a:rPr kumimoji="1" lang="ja-JP" altLang="en-US" sz="1400" dirty="0" smtClean="0"/>
                        <a:t>（</a:t>
                      </a:r>
                      <a:r>
                        <a:rPr kumimoji="1" lang="en-US" altLang="ja-JP" sz="1400" dirty="0" smtClean="0"/>
                        <a:t>46.5</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24</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55.8</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23</a:t>
                      </a:r>
                      <a:r>
                        <a:rPr kumimoji="1" lang="ja-JP" altLang="en-US" sz="1400" dirty="0" smtClean="0">
                          <a:solidFill>
                            <a:schemeClr val="tx1"/>
                          </a:solidFill>
                        </a:rPr>
                        <a:t>（</a:t>
                      </a:r>
                      <a:r>
                        <a:rPr kumimoji="1" lang="en-US" altLang="ja-JP" sz="1400" dirty="0" smtClean="0">
                          <a:solidFill>
                            <a:schemeClr val="tx1"/>
                          </a:solidFill>
                        </a:rPr>
                        <a:t>53.5</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19</a:t>
                      </a:r>
                      <a:r>
                        <a:rPr kumimoji="1" lang="ja-JP" altLang="en-US" sz="1400" dirty="0" smtClean="0">
                          <a:solidFill>
                            <a:schemeClr val="tx1"/>
                          </a:solidFill>
                        </a:rPr>
                        <a:t>（</a:t>
                      </a:r>
                      <a:r>
                        <a:rPr kumimoji="1" lang="en-US" altLang="ja-JP" sz="1400" dirty="0" smtClean="0">
                          <a:solidFill>
                            <a:schemeClr val="tx1"/>
                          </a:solidFill>
                        </a:rPr>
                        <a:t>44.2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209">
                <a:tc>
                  <a:txBody>
                    <a:bodyPr/>
                    <a:lstStyle/>
                    <a:p>
                      <a:r>
                        <a:rPr kumimoji="1" lang="ja-JP" altLang="en-US" sz="1200" dirty="0" smtClean="0"/>
                        <a:t>自立支援協議会や事業所連絡会等で計画相談の進捗状況や、事業所の実態把握等についての情報交換を実施</a:t>
                      </a:r>
                      <a:endParaRPr kumimoji="1" lang="ja-JP" altLang="en-US" sz="1200" dirty="0"/>
                    </a:p>
                  </a:txBody>
                  <a:tcPr marL="91432" marR="91432" marT="45715" marB="45715" anchor="ctr">
                    <a:noFill/>
                  </a:tcPr>
                </a:tc>
                <a:tc>
                  <a:txBody>
                    <a:bodyPr/>
                    <a:lstStyle/>
                    <a:p>
                      <a:pPr algn="r"/>
                      <a:r>
                        <a:rPr kumimoji="1" lang="en-US" altLang="ja-JP" sz="1400" dirty="0" smtClean="0"/>
                        <a:t>22</a:t>
                      </a:r>
                      <a:r>
                        <a:rPr kumimoji="1" lang="ja-JP" altLang="en-US" sz="1400" dirty="0" smtClean="0"/>
                        <a:t>（</a:t>
                      </a:r>
                      <a:r>
                        <a:rPr kumimoji="1" lang="en-US" altLang="ja-JP" sz="1400" dirty="0" smtClean="0"/>
                        <a:t>51.2</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27</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62.8</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29</a:t>
                      </a:r>
                      <a:r>
                        <a:rPr kumimoji="1" lang="ja-JP" altLang="en-US" sz="1400" dirty="0" smtClean="0">
                          <a:solidFill>
                            <a:schemeClr val="tx1"/>
                          </a:solidFill>
                        </a:rPr>
                        <a:t>（</a:t>
                      </a:r>
                      <a:r>
                        <a:rPr kumimoji="1" lang="en-US" altLang="ja-JP" sz="1400" dirty="0" smtClean="0">
                          <a:solidFill>
                            <a:schemeClr val="tx1"/>
                          </a:solidFill>
                        </a:rPr>
                        <a:t>67.4</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209">
                <a:tc>
                  <a:txBody>
                    <a:bodyPr/>
                    <a:lstStyle/>
                    <a:p>
                      <a:r>
                        <a:rPr kumimoji="1" lang="ja-JP" altLang="en-US" sz="1200" dirty="0" smtClean="0"/>
                        <a:t>研修会や事例検討等、相談支援専門員の資質向上やフォローアップのための取組みを実施</a:t>
                      </a:r>
                      <a:endParaRPr kumimoji="1" lang="ja-JP" altLang="en-US" sz="1200" dirty="0"/>
                    </a:p>
                  </a:txBody>
                  <a:tcPr marL="91432" marR="91432" marT="45715" marB="45715" anchor="ctr">
                    <a:noFill/>
                  </a:tcPr>
                </a:tc>
                <a:tc>
                  <a:txBody>
                    <a:bodyPr/>
                    <a:lstStyle/>
                    <a:p>
                      <a:pPr algn="r"/>
                      <a:r>
                        <a:rPr kumimoji="1" lang="en-US" altLang="ja-JP" sz="1400" dirty="0" smtClean="0"/>
                        <a:t>21</a:t>
                      </a:r>
                      <a:r>
                        <a:rPr kumimoji="1" lang="ja-JP" altLang="en-US" sz="1400" dirty="0" smtClean="0"/>
                        <a:t>（</a:t>
                      </a:r>
                      <a:r>
                        <a:rPr kumimoji="1" lang="en-US" altLang="ja-JP" sz="1400" dirty="0" smtClean="0"/>
                        <a:t>48.8</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18</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41.9</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kumimoji="1" lang="en-US" altLang="ja-JP" sz="1400" dirty="0" smtClean="0">
                          <a:solidFill>
                            <a:schemeClr val="tx1"/>
                          </a:solidFill>
                        </a:rPr>
                        <a:t>19</a:t>
                      </a:r>
                      <a:r>
                        <a:rPr kumimoji="1" lang="ja-JP" altLang="en-US" sz="1400" dirty="0" smtClean="0">
                          <a:solidFill>
                            <a:schemeClr val="tx1"/>
                          </a:solidFill>
                        </a:rPr>
                        <a:t>（</a:t>
                      </a:r>
                      <a:r>
                        <a:rPr kumimoji="1" lang="en-US" altLang="ja-JP" sz="1400" dirty="0" smtClean="0">
                          <a:solidFill>
                            <a:schemeClr val="tx1"/>
                          </a:solidFill>
                        </a:rPr>
                        <a:t>44.2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14</a:t>
                      </a:r>
                      <a:r>
                        <a:rPr kumimoji="1" lang="ja-JP" altLang="en-US" sz="1400" dirty="0" smtClean="0">
                          <a:solidFill>
                            <a:schemeClr val="tx1"/>
                          </a:solidFill>
                        </a:rPr>
                        <a:t>（</a:t>
                      </a:r>
                      <a:r>
                        <a:rPr kumimoji="1" lang="en-US" altLang="ja-JP" sz="1400" dirty="0" smtClean="0">
                          <a:solidFill>
                            <a:schemeClr val="tx1"/>
                          </a:solidFill>
                        </a:rPr>
                        <a:t>32.6</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209">
                <a:tc>
                  <a:txBody>
                    <a:bodyPr/>
                    <a:lstStyle/>
                    <a:p>
                      <a:r>
                        <a:rPr kumimoji="1" lang="ja-JP" altLang="en-US" sz="1200" dirty="0" smtClean="0"/>
                        <a:t>月ごとの支給決定の更新者数を把握し、特定の特定相談支援事業所等に業務が集中しないように配慮している</a:t>
                      </a:r>
                      <a:endParaRPr kumimoji="1" lang="ja-JP" altLang="en-US" sz="1200" dirty="0"/>
                    </a:p>
                  </a:txBody>
                  <a:tcPr marL="91432" marR="91432" marT="45715" marB="45715" anchor="ctr">
                    <a:noFill/>
                  </a:tcPr>
                </a:tc>
                <a:tc>
                  <a:txBody>
                    <a:bodyPr/>
                    <a:lstStyle/>
                    <a:p>
                      <a:pPr algn="r"/>
                      <a:r>
                        <a:rPr kumimoji="1" lang="en-US" altLang="ja-JP" sz="1400" dirty="0" smtClean="0"/>
                        <a:t>12</a:t>
                      </a:r>
                      <a:r>
                        <a:rPr kumimoji="1" lang="ja-JP" altLang="en-US" sz="1400" dirty="0" smtClean="0"/>
                        <a:t>（</a:t>
                      </a:r>
                      <a:r>
                        <a:rPr kumimoji="1" lang="en-US" altLang="ja-JP" sz="1400" dirty="0" smtClean="0"/>
                        <a:t>27.9</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20</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46.5</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7</a:t>
                      </a:r>
                      <a:r>
                        <a:rPr kumimoji="1" lang="ja-JP" altLang="en-US" sz="1400" dirty="0" smtClean="0">
                          <a:solidFill>
                            <a:schemeClr val="tx1"/>
                          </a:solidFill>
                        </a:rPr>
                        <a:t>（</a:t>
                      </a:r>
                      <a:r>
                        <a:rPr kumimoji="1" lang="en-US" altLang="ja-JP" sz="1400" dirty="0" smtClean="0">
                          <a:solidFill>
                            <a:schemeClr val="tx1"/>
                          </a:solidFill>
                        </a:rPr>
                        <a:t>16.3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209">
                <a:tc>
                  <a:txBody>
                    <a:bodyPr/>
                    <a:lstStyle/>
                    <a:p>
                      <a:r>
                        <a:rPr kumimoji="1" lang="ja-JP" altLang="en-US" sz="1200" dirty="0" smtClean="0"/>
                        <a:t>支給決定に当たって、計画相談支援等の業務量を分散させるための配慮をしている</a:t>
                      </a:r>
                      <a:endParaRPr kumimoji="1" lang="ja-JP" altLang="en-US" sz="1200" dirty="0"/>
                    </a:p>
                  </a:txBody>
                  <a:tcPr marL="91432" marR="91432" marT="45715" marB="45715" anchor="ctr"/>
                </a:tc>
                <a:tc>
                  <a:txBody>
                    <a:bodyPr/>
                    <a:lstStyle/>
                    <a:p>
                      <a:pPr algn="r"/>
                      <a:r>
                        <a:rPr kumimoji="1" lang="en-US" altLang="ja-JP" sz="1400" dirty="0" smtClean="0"/>
                        <a:t>14</a:t>
                      </a:r>
                      <a:r>
                        <a:rPr kumimoji="1" lang="ja-JP" altLang="en-US" sz="1400" dirty="0" smtClean="0"/>
                        <a:t>（</a:t>
                      </a:r>
                      <a:r>
                        <a:rPr kumimoji="1" lang="en-US" altLang="ja-JP" sz="1400" dirty="0" smtClean="0"/>
                        <a:t>32.6</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r">
                        <a:spcAft>
                          <a:spcPts val="0"/>
                        </a:spcAft>
                      </a:pPr>
                      <a:r>
                        <a:rPr lang="en-US" sz="1400" kern="0" dirty="0" smtClean="0">
                          <a:solidFill>
                            <a:srgbClr val="000000"/>
                          </a:solidFill>
                          <a:effectLst/>
                          <a:latin typeface="+mn-lt"/>
                          <a:ea typeface="+mn-ea"/>
                          <a:cs typeface="ＭＳ Ｐゴシック"/>
                        </a:rPr>
                        <a:t>23</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53.5</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p>
                  </a:txBody>
                  <a:tcPr marL="91432" marR="91432" marT="45715" marB="45715" anchor="ctr"/>
                </a:tc>
              </a:tr>
              <a:tr h="457209">
                <a:tc>
                  <a:txBody>
                    <a:bodyPr/>
                    <a:lstStyle/>
                    <a:p>
                      <a:r>
                        <a:rPr kumimoji="1" lang="ja-JP" altLang="en-US" sz="1200" dirty="0" smtClean="0"/>
                        <a:t>計画作成等を事業者が余裕をもってできるよう、更新申請の案内を早めに送付するようにしている</a:t>
                      </a:r>
                      <a:endParaRPr kumimoji="1" lang="ja-JP" altLang="en-US" sz="1200" dirty="0"/>
                    </a:p>
                  </a:txBody>
                  <a:tcPr marL="91432" marR="91432" marT="45715" marB="45715" anchor="ctr"/>
                </a:tc>
                <a:tc>
                  <a:txBody>
                    <a:bodyPr/>
                    <a:lstStyle/>
                    <a:p>
                      <a:pPr algn="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tc>
                  <a:txBody>
                    <a:bodyPr/>
                    <a:lstStyle/>
                    <a:p>
                      <a:pPr algn="r">
                        <a:spcAft>
                          <a:spcPts val="0"/>
                        </a:spcAft>
                      </a:pPr>
                      <a:r>
                        <a:rPr lang="en-US" sz="1400" kern="0" dirty="0" smtClean="0">
                          <a:solidFill>
                            <a:srgbClr val="000000"/>
                          </a:solidFill>
                          <a:effectLst/>
                          <a:latin typeface="+mn-lt"/>
                          <a:ea typeface="+mn-ea"/>
                          <a:cs typeface="ＭＳ Ｐゴシック"/>
                        </a:rPr>
                        <a:t>23</a:t>
                      </a:r>
                      <a:r>
                        <a:rPr lang="ja-JP" altLang="en-US" sz="1400" kern="0" dirty="0" smtClean="0">
                          <a:solidFill>
                            <a:srgbClr val="000000"/>
                          </a:solidFill>
                          <a:effectLst/>
                          <a:latin typeface="+mn-lt"/>
                          <a:ea typeface="+mn-ea"/>
                          <a:cs typeface="ＭＳ Ｐゴシック"/>
                        </a:rPr>
                        <a:t>（</a:t>
                      </a:r>
                      <a:r>
                        <a:rPr lang="en-US" altLang="ja-JP" sz="1400" kern="0" dirty="0" smtClean="0">
                          <a:solidFill>
                            <a:srgbClr val="000000"/>
                          </a:solidFill>
                          <a:effectLst/>
                          <a:latin typeface="+mn-lt"/>
                          <a:ea typeface="+mn-ea"/>
                          <a:cs typeface="ＭＳ Ｐゴシック"/>
                        </a:rPr>
                        <a:t>53.5</a:t>
                      </a:r>
                      <a:r>
                        <a:rPr lang="ja-JP" altLang="en-US" sz="1400" kern="0" dirty="0" smtClean="0">
                          <a:solidFill>
                            <a:srgbClr val="000000"/>
                          </a:solidFill>
                          <a:effectLst/>
                          <a:latin typeface="+mn-lt"/>
                          <a:ea typeface="+mn-ea"/>
                          <a:cs typeface="ＭＳ Ｐゴシック"/>
                        </a:rPr>
                        <a:t>％）</a:t>
                      </a: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solidFill>
                            <a:schemeClr val="tx1"/>
                          </a:solidFill>
                        </a:rPr>
                        <a:t>21</a:t>
                      </a:r>
                      <a:r>
                        <a:rPr kumimoji="1" lang="ja-JP" altLang="en-US" sz="1400" dirty="0" smtClean="0">
                          <a:solidFill>
                            <a:schemeClr val="tx1"/>
                          </a:solidFill>
                        </a:rPr>
                        <a:t>（</a:t>
                      </a:r>
                      <a:r>
                        <a:rPr kumimoji="1" lang="en-US" altLang="ja-JP" sz="1400" dirty="0" smtClean="0">
                          <a:solidFill>
                            <a:schemeClr val="tx1"/>
                          </a:solidFill>
                        </a:rPr>
                        <a:t>48.8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p>
                  </a:txBody>
                  <a:tcPr marL="91432" marR="91432" marT="45715" marB="45715" anchor="ctr"/>
                </a:tc>
              </a:tr>
              <a:tr h="457209">
                <a:tc>
                  <a:txBody>
                    <a:bodyPr/>
                    <a:lstStyle/>
                    <a:p>
                      <a:r>
                        <a:rPr kumimoji="1" lang="ja-JP" altLang="en-US" sz="1200" dirty="0" smtClean="0"/>
                        <a:t>相談支援事業所の事務の効率化策について検討している</a:t>
                      </a:r>
                      <a:endParaRPr kumimoji="1" lang="ja-JP" altLang="en-US" sz="1200" dirty="0"/>
                    </a:p>
                  </a:txBody>
                  <a:tcPr marL="91432" marR="91432" marT="45715" marB="45715" anchor="ctr"/>
                </a:tc>
                <a:tc>
                  <a:txBody>
                    <a:bodyPr/>
                    <a:lstStyle/>
                    <a:p>
                      <a:pPr algn="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lToTr w="12700" cap="flat" cmpd="sng" algn="ctr">
                      <a:solidFill>
                        <a:schemeClr val="tx1"/>
                      </a:solidFill>
                      <a:prstDash val="solid"/>
                      <a:round/>
                      <a:headEnd type="none" w="med" len="med"/>
                      <a:tailEnd type="none" w="med" len="med"/>
                    </a:lnBlToTr>
                  </a:tcPr>
                </a:tc>
                <a:tc>
                  <a:txBody>
                    <a:bodyPr/>
                    <a:lstStyle/>
                    <a:p>
                      <a:pPr algn="r">
                        <a:spcAft>
                          <a:spcPts val="0"/>
                        </a:spcAft>
                      </a:pPr>
                      <a:endParaRPr lang="ja-JP" sz="1400" kern="100" dirty="0">
                        <a:effectLst/>
                        <a:latin typeface="+mn-lt"/>
                        <a:ea typeface="+mn-ea"/>
                        <a:cs typeface="Times New Roman"/>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lToTr w="12700" cap="flat" cmpd="sng" algn="ctr">
                      <a:solidFill>
                        <a:schemeClr val="tx1"/>
                      </a:solidFill>
                      <a:prstDash val="solid"/>
                      <a:round/>
                      <a:headEnd type="none" w="med" len="med"/>
                      <a:tailEnd type="none" w="med" len="med"/>
                    </a:lnBlToTr>
                  </a:tcPr>
                </a:tc>
                <a:tc>
                  <a:txBody>
                    <a:bodyPr/>
                    <a:lstStyle/>
                    <a:p>
                      <a:pPr algn="ctr"/>
                      <a:r>
                        <a:rPr kumimoji="1" lang="en-US" altLang="ja-JP" sz="1400" dirty="0" smtClean="0">
                          <a:solidFill>
                            <a:schemeClr val="tx1"/>
                          </a:solidFill>
                        </a:rPr>
                        <a:t>12</a:t>
                      </a:r>
                      <a:r>
                        <a:rPr kumimoji="1" lang="ja-JP" altLang="en-US" sz="1400" dirty="0" smtClean="0">
                          <a:solidFill>
                            <a:schemeClr val="tx1"/>
                          </a:solidFill>
                        </a:rPr>
                        <a:t>（</a:t>
                      </a:r>
                      <a:r>
                        <a:rPr kumimoji="1" lang="en-US" altLang="ja-JP" sz="1400" dirty="0" smtClean="0">
                          <a:solidFill>
                            <a:schemeClr val="tx1"/>
                          </a:solidFill>
                        </a:rPr>
                        <a:t>27.9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8</a:t>
                      </a:r>
                      <a:r>
                        <a:rPr kumimoji="1" lang="ja-JP" altLang="en-US" sz="1400" dirty="0" smtClean="0">
                          <a:solidFill>
                            <a:schemeClr val="tx1"/>
                          </a:solidFill>
                        </a:rPr>
                        <a:t>（</a:t>
                      </a:r>
                      <a:r>
                        <a:rPr kumimoji="1" lang="en-US" altLang="ja-JP" sz="1400" dirty="0" smtClean="0">
                          <a:solidFill>
                            <a:schemeClr val="tx1"/>
                          </a:solidFill>
                        </a:rPr>
                        <a:t>18.6</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57157">
                <a:tc>
                  <a:txBody>
                    <a:bodyPr/>
                    <a:lstStyle/>
                    <a:p>
                      <a:r>
                        <a:rPr kumimoji="1" lang="ja-JP" altLang="en-US" sz="1200" dirty="0" smtClean="0"/>
                        <a:t>その他</a:t>
                      </a:r>
                      <a:endParaRPr kumimoji="1" lang="ja-JP" altLang="en-US" sz="1200" dirty="0"/>
                    </a:p>
                  </a:txBody>
                  <a:tcPr marL="91432" marR="91432" marT="45715" marB="45715" anchor="ctr"/>
                </a:tc>
                <a:tc>
                  <a:txBody>
                    <a:bodyPr/>
                    <a:lstStyle/>
                    <a:p>
                      <a:pPr algn="ctr"/>
                      <a:r>
                        <a:rPr kumimoji="1" lang="en-US" altLang="ja-JP" sz="1400" dirty="0" smtClean="0"/>
                        <a:t>4</a:t>
                      </a:r>
                      <a:r>
                        <a:rPr kumimoji="1" lang="ja-JP" altLang="en-US" sz="1400" dirty="0" smtClean="0"/>
                        <a:t>（</a:t>
                      </a:r>
                      <a:r>
                        <a:rPr kumimoji="1" lang="en-US" altLang="ja-JP" sz="1400" dirty="0" smtClean="0"/>
                        <a:t>9.3</a:t>
                      </a:r>
                      <a:r>
                        <a:rPr kumimoji="1" lang="ja-JP" altLang="en-US" sz="1400" dirty="0" smtClean="0"/>
                        <a:t>％）</a:t>
                      </a:r>
                      <a:endParaRPr kumimoji="1" lang="ja-JP" altLang="en-US" sz="1400" dirty="0"/>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latin typeface="+mn-lt"/>
                          <a:ea typeface="+mn-ea"/>
                        </a:rPr>
                        <a:t>3</a:t>
                      </a:r>
                      <a:r>
                        <a:rPr kumimoji="1" lang="ja-JP" altLang="en-US" sz="1400" dirty="0" smtClean="0">
                          <a:latin typeface="+mn-lt"/>
                          <a:ea typeface="+mn-ea"/>
                        </a:rPr>
                        <a:t>（</a:t>
                      </a:r>
                      <a:r>
                        <a:rPr kumimoji="1" lang="en-US" altLang="ja-JP" sz="1400" dirty="0" smtClean="0">
                          <a:latin typeface="+mn-lt"/>
                          <a:ea typeface="+mn-ea"/>
                        </a:rPr>
                        <a:t>7.0</a:t>
                      </a:r>
                      <a:r>
                        <a:rPr kumimoji="1" lang="ja-JP" altLang="en-US" sz="1400" dirty="0" smtClean="0">
                          <a:latin typeface="+mn-lt"/>
                          <a:ea typeface="+mn-ea"/>
                        </a:rPr>
                        <a:t>％）</a:t>
                      </a:r>
                      <a:endParaRPr kumimoji="1" lang="ja-JP" altLang="en-US" sz="1400" dirty="0">
                        <a:latin typeface="+mn-lt"/>
                        <a:ea typeface="+mn-ea"/>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a:t>
                      </a:r>
                      <a:r>
                        <a:rPr kumimoji="1" lang="ja-JP" altLang="en-US" sz="1400" dirty="0" smtClean="0">
                          <a:solidFill>
                            <a:schemeClr val="tx1"/>
                          </a:solidFill>
                        </a:rPr>
                        <a:t>（</a:t>
                      </a:r>
                      <a:r>
                        <a:rPr kumimoji="1" lang="en-US" altLang="ja-JP" sz="1400" dirty="0" smtClean="0">
                          <a:solidFill>
                            <a:schemeClr val="tx1"/>
                          </a:solidFill>
                        </a:rPr>
                        <a:t>4.7</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a:t>
                      </a:r>
                      <a:r>
                        <a:rPr kumimoji="1" lang="ja-JP" altLang="en-US" sz="1400" dirty="0" smtClean="0">
                          <a:solidFill>
                            <a:schemeClr val="tx1"/>
                          </a:solidFill>
                        </a:rPr>
                        <a:t>（</a:t>
                      </a:r>
                      <a:r>
                        <a:rPr kumimoji="1" lang="en-US" altLang="ja-JP" sz="1400" dirty="0" smtClean="0">
                          <a:solidFill>
                            <a:schemeClr val="tx1"/>
                          </a:solidFill>
                        </a:rPr>
                        <a:t>2.3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6165304"/>
          </a:xfrm>
        </p:spPr>
        <p:txBody>
          <a:bodyPr/>
          <a:lstStyle/>
          <a:p>
            <a:pPr marL="0" indent="0">
              <a:buFont typeface="Arial" charset="0"/>
              <a:buNone/>
              <a:defRPr/>
            </a:pPr>
            <a:r>
              <a:rPr lang="en-US" altLang="ja-JP" sz="1400" dirty="0" smtClean="0"/>
              <a:t>【</a:t>
            </a:r>
            <a:r>
              <a:rPr lang="ja-JP" altLang="en-US" sz="1400" dirty="0" smtClean="0"/>
              <a:t>事業者への働きかけ</a:t>
            </a:r>
            <a:r>
              <a:rPr lang="en-US" altLang="ja-JP" sz="1400" dirty="0" smtClean="0"/>
              <a:t>】</a:t>
            </a:r>
            <a:endParaRPr lang="en-US" altLang="ja-JP" sz="1400" b="1" u="sng" dirty="0" smtClean="0"/>
          </a:p>
          <a:p>
            <a:pPr>
              <a:buFont typeface="Wingdings" panose="05000000000000000000" pitchFamily="2" charset="2"/>
              <a:buChar char="u"/>
              <a:defRPr/>
            </a:pPr>
            <a:r>
              <a:rPr lang="ja-JP" altLang="en-US" sz="1200" dirty="0"/>
              <a:t>直接事業所に対して電話や訪問等にて働きかけを実施</a:t>
            </a:r>
            <a:endParaRPr lang="en-US" altLang="ja-JP" sz="1200" dirty="0"/>
          </a:p>
          <a:p>
            <a:pPr>
              <a:buFont typeface="Wingdings" panose="05000000000000000000" pitchFamily="2" charset="2"/>
              <a:buChar char="u"/>
              <a:defRPr/>
            </a:pPr>
            <a:r>
              <a:rPr lang="ja-JP" altLang="en-US" sz="1200" dirty="0" err="1" smtClean="0"/>
              <a:t>障がい</a:t>
            </a:r>
            <a:r>
              <a:rPr lang="ja-JP" altLang="en-US" sz="1200" dirty="0" smtClean="0"/>
              <a:t>福祉サービス事業者や居宅介護支援事業者向けの説明会を実施し、計画相談支援の説明と新規立ち上げを呼びかけている</a:t>
            </a:r>
            <a:endParaRPr lang="en-US" altLang="ja-JP" sz="1200" dirty="0" smtClean="0"/>
          </a:p>
          <a:p>
            <a:pPr>
              <a:buFont typeface="Wingdings" panose="05000000000000000000" pitchFamily="2" charset="2"/>
              <a:buChar char="u"/>
              <a:defRPr/>
            </a:pPr>
            <a:r>
              <a:rPr lang="ja-JP" altLang="en-US" sz="1200" dirty="0" err="1"/>
              <a:t>障がい</a:t>
            </a:r>
            <a:r>
              <a:rPr lang="ja-JP" altLang="en-US" sz="1200" dirty="0"/>
              <a:t>福祉サービス事業所以外にも、高齢関係の事業所や医療機関等へ新規指定を働きかけている。</a:t>
            </a:r>
            <a:endParaRPr lang="en-US" altLang="ja-JP" sz="1200" dirty="0"/>
          </a:p>
          <a:p>
            <a:pPr>
              <a:buFont typeface="Wingdings" panose="05000000000000000000" pitchFamily="2" charset="2"/>
              <a:buChar char="u"/>
              <a:defRPr/>
            </a:pPr>
            <a:r>
              <a:rPr lang="ja-JP" altLang="en-US" sz="1200" dirty="0"/>
              <a:t>事業所への働きかけとして、案内用紙を作成し事業所訪問を行うことを相談支援事業所連絡会で決定した</a:t>
            </a:r>
            <a:r>
              <a:rPr lang="ja-JP" altLang="en-US" sz="1200" dirty="0" smtClean="0"/>
              <a:t>。</a:t>
            </a:r>
            <a:endParaRPr lang="en-US" altLang="ja-JP" sz="1050" dirty="0"/>
          </a:p>
          <a:p>
            <a:pPr>
              <a:buFont typeface="Wingdings" panose="05000000000000000000" pitchFamily="2" charset="2"/>
              <a:buChar char="u"/>
              <a:defRPr/>
            </a:pPr>
            <a:r>
              <a:rPr lang="ja-JP" altLang="en-US" sz="1200" dirty="0" smtClean="0"/>
              <a:t>相談</a:t>
            </a:r>
            <a:r>
              <a:rPr lang="ja-JP" altLang="en-US" sz="1200" dirty="0"/>
              <a:t>支援</a:t>
            </a:r>
            <a:r>
              <a:rPr lang="ja-JP" altLang="en-US" sz="1200" dirty="0" smtClean="0"/>
              <a:t>従事者初任者研修修了時に事業所開設について文書を配布し呼びかけを実施</a:t>
            </a:r>
            <a:endParaRPr lang="en-US" altLang="ja-JP" sz="1200" dirty="0" smtClean="0"/>
          </a:p>
          <a:p>
            <a:pPr>
              <a:buFont typeface="Wingdings" panose="05000000000000000000" pitchFamily="2" charset="2"/>
              <a:buChar char="u"/>
              <a:defRPr/>
            </a:pPr>
            <a:endParaRPr lang="en-US" altLang="ja-JP" sz="1200" dirty="0" smtClean="0"/>
          </a:p>
          <a:p>
            <a:pPr marL="0" indent="0">
              <a:buFont typeface="Arial" charset="0"/>
              <a:buNone/>
              <a:defRPr/>
            </a:pPr>
            <a:r>
              <a:rPr lang="en-US" altLang="ja-JP" sz="1400" dirty="0" smtClean="0"/>
              <a:t>【</a:t>
            </a:r>
            <a:r>
              <a:rPr lang="ja-JP" altLang="en-US" sz="1400" dirty="0"/>
              <a:t>相談支援事</a:t>
            </a:r>
            <a:r>
              <a:rPr lang="ja-JP" altLang="en-US" sz="1400" dirty="0" smtClean="0"/>
              <a:t>業者等との情報共有・相談支援体制整備の検討</a:t>
            </a:r>
            <a:r>
              <a:rPr lang="en-US" altLang="ja-JP" sz="1400" dirty="0" smtClean="0"/>
              <a:t>】</a:t>
            </a:r>
          </a:p>
          <a:p>
            <a:pPr>
              <a:buFont typeface="Wingdings" panose="05000000000000000000" pitchFamily="2" charset="2"/>
              <a:buChar char="u"/>
              <a:defRPr/>
            </a:pPr>
            <a:r>
              <a:rPr lang="ja-JP" altLang="en-US" sz="1200" dirty="0"/>
              <a:t>計画相談の進捗状況の報告</a:t>
            </a:r>
            <a:endParaRPr lang="en-US" altLang="ja-JP" sz="1200" dirty="0"/>
          </a:p>
          <a:p>
            <a:pPr>
              <a:buFont typeface="Wingdings" panose="05000000000000000000" pitchFamily="2" charset="2"/>
              <a:buChar char="u"/>
              <a:defRPr/>
            </a:pPr>
            <a:r>
              <a:rPr lang="ja-JP" altLang="en-US" sz="1200" dirty="0"/>
              <a:t>計画相談の進め方について相談支援部会等にて相談支援事業所と協議</a:t>
            </a:r>
            <a:endParaRPr lang="en-US" altLang="ja-JP" sz="1200" dirty="0"/>
          </a:p>
          <a:p>
            <a:pPr>
              <a:buFont typeface="Wingdings" panose="05000000000000000000" pitchFamily="2" charset="2"/>
              <a:buChar char="u"/>
              <a:defRPr/>
            </a:pPr>
            <a:r>
              <a:rPr lang="ja-JP" altLang="en-US" sz="1200" dirty="0"/>
              <a:t>月ごとの計画作成</a:t>
            </a:r>
            <a:r>
              <a:rPr lang="ja-JP" altLang="en-US" sz="1200" dirty="0" smtClean="0"/>
              <a:t>必要数（支給決定更新者数等）を</a:t>
            </a:r>
            <a:r>
              <a:rPr lang="ja-JP" altLang="en-US" sz="1200" dirty="0"/>
              <a:t>相談支援事業所へ提示</a:t>
            </a:r>
            <a:endParaRPr lang="en-US" altLang="ja-JP" sz="1200" dirty="0"/>
          </a:p>
          <a:p>
            <a:pPr>
              <a:buFont typeface="Wingdings" panose="05000000000000000000" pitchFamily="2" charset="2"/>
              <a:buChar char="u"/>
              <a:defRPr/>
            </a:pPr>
            <a:r>
              <a:rPr lang="ja-JP" altLang="en-US" sz="1200" dirty="0"/>
              <a:t>市全体の取り組み状況と相談支援事業所の取り組み状況を相談支援部会で情報交換</a:t>
            </a:r>
            <a:endParaRPr lang="en-US" altLang="ja-JP" sz="1200" dirty="0"/>
          </a:p>
          <a:p>
            <a:pPr>
              <a:buFont typeface="Wingdings" panose="05000000000000000000" pitchFamily="2" charset="2"/>
              <a:buChar char="u"/>
              <a:defRPr/>
            </a:pPr>
            <a:r>
              <a:rPr lang="ja-JP" altLang="en-US" sz="1200" dirty="0" smtClean="0"/>
              <a:t>毎月</a:t>
            </a:r>
            <a:r>
              <a:rPr lang="ja-JP" altLang="en-US" sz="1200" dirty="0"/>
              <a:t>各事業所へ対応可能件数を聞き取り</a:t>
            </a:r>
            <a:endParaRPr lang="en-US" altLang="ja-JP" sz="1200" dirty="0"/>
          </a:p>
          <a:p>
            <a:pPr>
              <a:buFont typeface="Wingdings" panose="05000000000000000000" pitchFamily="2" charset="2"/>
              <a:buChar char="u"/>
              <a:defRPr/>
            </a:pPr>
            <a:r>
              <a:rPr lang="ja-JP" altLang="en-US" sz="1200" dirty="0"/>
              <a:t>個々の相談員との連携を行う中で、現状を把握し、業務の集中を防ぎ、負荷をかけすぎないように配慮</a:t>
            </a:r>
            <a:endParaRPr lang="en-US" altLang="ja-JP" sz="1200" dirty="0"/>
          </a:p>
          <a:p>
            <a:pPr>
              <a:buFont typeface="Wingdings" panose="05000000000000000000" pitchFamily="2" charset="2"/>
              <a:buChar char="u"/>
              <a:defRPr/>
            </a:pPr>
            <a:r>
              <a:rPr lang="ja-JP" altLang="en-US" sz="1200" dirty="0"/>
              <a:t>定期的に指定と特定相談支援事業所の新規受け入れ可能状況を調査し、新たに計画相談を希望する方の事業所探しの円滑化及び事業所間での繁忙状況の平準化に努めている。</a:t>
            </a:r>
            <a:endParaRPr lang="en-US" altLang="ja-JP" sz="1200" dirty="0"/>
          </a:p>
          <a:p>
            <a:pPr>
              <a:buFont typeface="Wingdings" panose="05000000000000000000" pitchFamily="2" charset="2"/>
              <a:buChar char="u"/>
              <a:defRPr/>
            </a:pPr>
            <a:r>
              <a:rPr lang="ja-JP" altLang="en-US" sz="1200" dirty="0" smtClean="0"/>
              <a:t>会議</a:t>
            </a:r>
            <a:r>
              <a:rPr lang="ja-JP" altLang="en-US" sz="1200" dirty="0"/>
              <a:t>にて計画作成を各特定相談支援事業所に振り分け</a:t>
            </a:r>
            <a:endParaRPr lang="en-US" altLang="ja-JP" sz="1200" dirty="0"/>
          </a:p>
          <a:p>
            <a:pPr>
              <a:buFont typeface="Wingdings" panose="05000000000000000000" pitchFamily="2" charset="2"/>
              <a:buChar char="u"/>
              <a:defRPr/>
            </a:pPr>
            <a:r>
              <a:rPr lang="ja-JP" altLang="en-US" sz="1200" dirty="0"/>
              <a:t>相談支援事業所の希望がない場合、利用者の通所事業所ごとに相談支援事業所を割振り</a:t>
            </a:r>
            <a:endParaRPr lang="en-US" altLang="ja-JP" sz="1200" dirty="0"/>
          </a:p>
          <a:p>
            <a:pPr>
              <a:buFont typeface="Wingdings" panose="05000000000000000000" pitchFamily="2" charset="2"/>
              <a:buChar char="u"/>
              <a:defRPr/>
            </a:pPr>
            <a:r>
              <a:rPr lang="ja-JP" altLang="en-US" sz="1200" dirty="0" smtClean="0"/>
              <a:t>地域自立支援協議会に指定相談支援の実施状況等を報告し、現状の把握及び相談体制整備の方策を検討</a:t>
            </a:r>
            <a:endParaRPr lang="en-US" altLang="ja-JP" sz="1200" dirty="0" smtClean="0"/>
          </a:p>
          <a:p>
            <a:pPr>
              <a:buFont typeface="Wingdings" panose="05000000000000000000" pitchFamily="2" charset="2"/>
              <a:buChar char="u"/>
              <a:defRPr/>
            </a:pPr>
            <a:r>
              <a:rPr lang="ja-JP" altLang="en-US" sz="1200" dirty="0" smtClean="0"/>
              <a:t>居宅等事業者への説明会時に、相談支援事業所が事業所の紹介をおこない、サービス担当者会議をスムーズにできるように呼びかけている。</a:t>
            </a:r>
            <a:endParaRPr lang="en-US" altLang="ja-JP" sz="1200" dirty="0" smtClean="0"/>
          </a:p>
          <a:p>
            <a:pPr>
              <a:buFont typeface="Wingdings" panose="05000000000000000000" pitchFamily="2" charset="2"/>
              <a:buChar char="u"/>
              <a:defRPr/>
            </a:pPr>
            <a:r>
              <a:rPr lang="ja-JP" altLang="en-US" sz="1200" dirty="0"/>
              <a:t>新規</a:t>
            </a:r>
            <a:r>
              <a:rPr lang="ja-JP" altLang="en-US" sz="1200" dirty="0" smtClean="0"/>
              <a:t>ケースに関しては、利用者の同意を得て、概況調査票の情報を相談支援事業所に提供</a:t>
            </a:r>
            <a:endParaRPr lang="en-US" altLang="ja-JP" sz="1200" dirty="0" smtClean="0"/>
          </a:p>
          <a:p>
            <a:pPr>
              <a:buFont typeface="Wingdings" panose="05000000000000000000" pitchFamily="2" charset="2"/>
              <a:buChar char="u"/>
              <a:defRPr/>
            </a:pPr>
            <a:endParaRPr lang="en-US" altLang="ja-JP" sz="1200" dirty="0"/>
          </a:p>
          <a:p>
            <a:pPr marL="0" indent="0">
              <a:buNone/>
              <a:defRPr/>
            </a:pPr>
            <a:r>
              <a:rPr lang="en-US" altLang="ja-JP" sz="1400" dirty="0" smtClean="0"/>
              <a:t>【</a:t>
            </a:r>
            <a:r>
              <a:rPr lang="ja-JP" altLang="en-US" sz="1400" dirty="0"/>
              <a:t>基幹</a:t>
            </a:r>
            <a:r>
              <a:rPr lang="ja-JP" altLang="en-US" sz="1400" dirty="0" smtClean="0"/>
              <a:t>相談支援センターにおける支援</a:t>
            </a:r>
            <a:r>
              <a:rPr lang="en-US" altLang="ja-JP" sz="1400" dirty="0" smtClean="0"/>
              <a:t>】</a:t>
            </a:r>
          </a:p>
          <a:p>
            <a:pPr>
              <a:buFont typeface="Wingdings" panose="05000000000000000000" pitchFamily="2" charset="2"/>
              <a:buChar char="u"/>
              <a:defRPr/>
            </a:pPr>
            <a:r>
              <a:rPr lang="ja-JP" altLang="en-US" sz="1200" dirty="0" smtClean="0"/>
              <a:t>新規の事業所に対しては、基幹相談支援センター職員がアセスメントに同行する等してフォローしている。</a:t>
            </a:r>
            <a:endParaRPr lang="en-US" altLang="ja-JP" sz="1200" dirty="0" smtClean="0"/>
          </a:p>
          <a:p>
            <a:pPr>
              <a:buFont typeface="Wingdings" panose="05000000000000000000" pitchFamily="2" charset="2"/>
              <a:buChar char="u"/>
              <a:defRPr/>
            </a:pPr>
            <a:r>
              <a:rPr lang="ja-JP" altLang="en-US" sz="1200" dirty="0"/>
              <a:t>特に専門性を必要とする</a:t>
            </a:r>
            <a:r>
              <a:rPr lang="ja-JP" altLang="en-US" sz="1200" dirty="0" err="1" smtClean="0"/>
              <a:t>精神障がい</a:t>
            </a:r>
            <a:r>
              <a:rPr lang="ja-JP" altLang="en-US" sz="1200" dirty="0" smtClean="0"/>
              <a:t>者</a:t>
            </a:r>
            <a:r>
              <a:rPr lang="ja-JP" altLang="en-US" sz="1200" dirty="0"/>
              <a:t>以外は基幹相談支援センターにおいて計画相談の必要時期を集約し、利用者への案内も含め全受給者への計画給付のマネジメントを行っている。</a:t>
            </a:r>
            <a:endParaRPr lang="en-US" altLang="ja-JP" sz="1200" dirty="0"/>
          </a:p>
          <a:p>
            <a:pPr marL="0" indent="0">
              <a:buNone/>
              <a:defRPr/>
            </a:pPr>
            <a:endParaRPr lang="en-US" altLang="ja-JP" sz="1400" dirty="0" smtClean="0"/>
          </a:p>
          <a:p>
            <a:pPr>
              <a:buFont typeface="Wingdings" panose="05000000000000000000" pitchFamily="2" charset="2"/>
              <a:buChar char="u"/>
              <a:defRPr/>
            </a:pPr>
            <a:endParaRPr lang="ja-JP" altLang="en-US" sz="1200" dirty="0"/>
          </a:p>
        </p:txBody>
      </p:sp>
      <p:sp>
        <p:nvSpPr>
          <p:cNvPr id="4" name="タイトル 1"/>
          <p:cNvSpPr>
            <a:spLocks noGrp="1"/>
          </p:cNvSpPr>
          <p:nvPr>
            <p:ph type="title"/>
          </p:nvPr>
        </p:nvSpPr>
        <p:spPr>
          <a:xfrm>
            <a:off x="457200" y="188640"/>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a:t>市町村における</a:t>
            </a:r>
            <a:r>
              <a:rPr lang="ja-JP" altLang="en-US" sz="2000" dirty="0" smtClean="0"/>
              <a:t>計画</a:t>
            </a:r>
            <a:r>
              <a:rPr lang="ja-JP" altLang="en-US" sz="2000" dirty="0"/>
              <a:t>相談</a:t>
            </a:r>
            <a:r>
              <a:rPr lang="ja-JP" altLang="en-US" sz="2000" dirty="0" smtClean="0"/>
              <a:t>支援等を推進するための取組み（具体例）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2400" dirty="0" smtClean="0"/>
              <a:t>相談支援専門員の質向上等に向けた取組み</a:t>
            </a:r>
            <a:endParaRPr lang="ja-JP" altLang="en-US" sz="2400" dirty="0"/>
          </a:p>
        </p:txBody>
      </p:sp>
      <p:sp>
        <p:nvSpPr>
          <p:cNvPr id="7" name="テキスト ボックス 6"/>
          <p:cNvSpPr txBox="1"/>
          <p:nvPr/>
        </p:nvSpPr>
        <p:spPr>
          <a:xfrm>
            <a:off x="570642" y="1175266"/>
            <a:ext cx="1770171" cy="33855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600" dirty="0" smtClean="0"/>
              <a:t>平成</a:t>
            </a:r>
            <a:r>
              <a:rPr kumimoji="1" lang="en-US" altLang="ja-JP" sz="1600" dirty="0" smtClean="0"/>
              <a:t>26</a:t>
            </a:r>
            <a:r>
              <a:rPr kumimoji="1" lang="ja-JP" altLang="en-US" sz="1600" dirty="0" smtClean="0"/>
              <a:t>年度実績</a:t>
            </a:r>
            <a:endParaRPr kumimoji="1" lang="ja-JP" altLang="en-US" sz="1600" dirty="0"/>
          </a:p>
        </p:txBody>
      </p:sp>
      <p:sp>
        <p:nvSpPr>
          <p:cNvPr id="8" name="テキスト ボックス 7"/>
          <p:cNvSpPr txBox="1"/>
          <p:nvPr/>
        </p:nvSpPr>
        <p:spPr>
          <a:xfrm>
            <a:off x="395536" y="836712"/>
            <a:ext cx="4690864" cy="338554"/>
          </a:xfrm>
          <a:prstGeom prst="rect">
            <a:avLst/>
          </a:prstGeom>
          <a:noFill/>
        </p:spPr>
        <p:txBody>
          <a:bodyPr wrap="square" rtlCol="0">
            <a:spAutoFit/>
          </a:bodyPr>
          <a:lstStyle/>
          <a:p>
            <a:r>
              <a:rPr kumimoji="1" lang="ja-JP" altLang="en-US" sz="1600" dirty="0" smtClean="0"/>
              <a:t>★研修会や事例検討会の実施状況</a:t>
            </a:r>
            <a:endParaRPr kumimoji="1" lang="ja-JP" altLang="en-US" sz="1600" dirty="0"/>
          </a:p>
        </p:txBody>
      </p:sp>
      <p:sp>
        <p:nvSpPr>
          <p:cNvPr id="9" name="テキスト ボックス 8"/>
          <p:cNvSpPr txBox="1"/>
          <p:nvPr/>
        </p:nvSpPr>
        <p:spPr>
          <a:xfrm>
            <a:off x="608314" y="1484784"/>
            <a:ext cx="8356174" cy="2585323"/>
          </a:xfrm>
          <a:prstGeom prst="rect">
            <a:avLst/>
          </a:prstGeom>
          <a:noFill/>
        </p:spPr>
        <p:txBody>
          <a:bodyPr wrap="square" rtlCol="0">
            <a:spAutoFit/>
          </a:bodyPr>
          <a:lstStyle/>
          <a:p>
            <a:r>
              <a:rPr kumimoji="1" lang="ja-JP" altLang="en-US" sz="1600" dirty="0" smtClean="0"/>
              <a:t>①研修実施の有無 ： あり</a:t>
            </a:r>
            <a:r>
              <a:rPr kumimoji="1" lang="en-US" altLang="ja-JP" sz="1600" dirty="0" smtClean="0"/>
              <a:t>25</a:t>
            </a:r>
            <a:r>
              <a:rPr lang="ja-JP" altLang="en-US" sz="1600" dirty="0" smtClean="0"/>
              <a:t>市町村</a:t>
            </a:r>
            <a:r>
              <a:rPr kumimoji="1" lang="ja-JP" altLang="en-US" sz="1600" dirty="0" smtClean="0"/>
              <a:t>、なし</a:t>
            </a:r>
            <a:r>
              <a:rPr kumimoji="1" lang="en-US" altLang="ja-JP" sz="1600" dirty="0" smtClean="0"/>
              <a:t>18</a:t>
            </a:r>
            <a:r>
              <a:rPr kumimoji="1" lang="ja-JP" altLang="en-US" sz="1600" dirty="0" smtClean="0"/>
              <a:t>市町村</a:t>
            </a:r>
            <a:endParaRPr kumimoji="1" lang="en-US" altLang="ja-JP" sz="1600" dirty="0" smtClean="0"/>
          </a:p>
          <a:p>
            <a:r>
              <a:rPr lang="ja-JP" altLang="en-US" sz="1600" dirty="0" smtClean="0"/>
              <a:t>②実施主体</a:t>
            </a:r>
            <a:r>
              <a:rPr lang="ja-JP" altLang="en-US" sz="1200" dirty="0" smtClean="0"/>
              <a:t>（複数回答有）</a:t>
            </a:r>
            <a:r>
              <a:rPr lang="ja-JP" altLang="en-US" sz="1600" dirty="0" smtClean="0"/>
              <a:t>　　　　　　　　　　　　　　　　</a:t>
            </a:r>
            <a:r>
              <a:rPr kumimoji="1" lang="ja-JP" altLang="en-US" sz="1600" dirty="0" smtClean="0"/>
              <a:t>③対象者</a:t>
            </a:r>
            <a:r>
              <a:rPr lang="ja-JP" altLang="en-US" sz="1200" dirty="0"/>
              <a:t>（複数</a:t>
            </a:r>
            <a:r>
              <a:rPr lang="ja-JP" altLang="en-US" sz="1200" dirty="0" smtClean="0"/>
              <a:t>回答</a:t>
            </a:r>
            <a:r>
              <a:rPr lang="ja-JP" altLang="en-US" sz="1200" dirty="0"/>
              <a:t>有</a:t>
            </a:r>
            <a:r>
              <a:rPr lang="ja-JP" altLang="en-US" sz="1200" dirty="0" smtClean="0"/>
              <a:t>）</a:t>
            </a:r>
            <a:endParaRPr kumimoji="1" lang="en-US" altLang="ja-JP" sz="1600" dirty="0" smtClean="0"/>
          </a:p>
          <a:p>
            <a:endParaRPr lang="en-US" altLang="ja-JP" dirty="0" smtClean="0"/>
          </a:p>
          <a:p>
            <a:endParaRPr lang="en-US" altLang="ja-JP" dirty="0"/>
          </a:p>
          <a:p>
            <a:endParaRPr lang="en-US" altLang="ja-JP" dirty="0" smtClean="0"/>
          </a:p>
          <a:p>
            <a:endParaRPr lang="en-US" altLang="ja-JP" sz="2400" dirty="0"/>
          </a:p>
          <a:p>
            <a:r>
              <a:rPr lang="ja-JP" altLang="en-US" sz="1600" dirty="0" smtClean="0"/>
              <a:t>④実施内容</a:t>
            </a:r>
            <a:endParaRPr lang="en-US" altLang="ja-JP" sz="1600" dirty="0"/>
          </a:p>
          <a:p>
            <a:r>
              <a:rPr lang="ja-JP" altLang="en-US" sz="1200" dirty="0"/>
              <a:t>　</a:t>
            </a:r>
            <a:r>
              <a:rPr lang="ja-JP" altLang="en-US" sz="1200" dirty="0" smtClean="0"/>
              <a:t>相談支援専門員の役割、本人中心の計画作成について、サービス等利用計画の記入方法、計画相談支援の事務の流れ</a:t>
            </a:r>
            <a:endParaRPr lang="en-US" altLang="ja-JP" sz="1200" dirty="0" smtClean="0"/>
          </a:p>
          <a:p>
            <a:r>
              <a:rPr lang="ja-JP" altLang="en-US" sz="1200" dirty="0"/>
              <a:t>　</a:t>
            </a:r>
            <a:r>
              <a:rPr lang="ja-JP" altLang="en-US" sz="1200" dirty="0" smtClean="0"/>
              <a:t>面接技法の実践的</a:t>
            </a:r>
            <a:r>
              <a:rPr lang="ja-JP" altLang="en-US" sz="1200" dirty="0"/>
              <a:t>研修、地域移行支援に関する研修（制度説明、地域移行支援計画の作成等</a:t>
            </a:r>
            <a:r>
              <a:rPr lang="ja-JP" altLang="en-US" sz="1200" dirty="0" smtClean="0"/>
              <a:t>）、</a:t>
            </a:r>
            <a:r>
              <a:rPr lang="ja-JP" altLang="en-US" sz="1200" dirty="0"/>
              <a:t>　</a:t>
            </a:r>
            <a:r>
              <a:rPr lang="ja-JP" altLang="en-US" sz="1200" dirty="0" smtClean="0"/>
              <a:t>各種</a:t>
            </a:r>
            <a:r>
              <a:rPr lang="ja-JP" altLang="en-US" sz="1200" dirty="0"/>
              <a:t>制度に</a:t>
            </a:r>
            <a:r>
              <a:rPr lang="ja-JP" altLang="en-US" sz="1200" dirty="0" smtClean="0"/>
              <a:t>ついて、　</a:t>
            </a:r>
            <a:endParaRPr lang="en-US" altLang="ja-JP" sz="1200" dirty="0" smtClean="0"/>
          </a:p>
          <a:p>
            <a:r>
              <a:rPr lang="ja-JP" altLang="en-US" sz="1200" dirty="0"/>
              <a:t>　</a:t>
            </a:r>
            <a:r>
              <a:rPr lang="ja-JP" altLang="en-US" sz="1200" dirty="0" smtClean="0"/>
              <a:t>発達障がいの理解、</a:t>
            </a:r>
            <a:r>
              <a:rPr lang="ja-JP" altLang="en-US" sz="1200" dirty="0"/>
              <a:t>　</a:t>
            </a:r>
            <a:r>
              <a:rPr lang="ja-JP" altLang="en-US" sz="1200" dirty="0" smtClean="0"/>
              <a:t>サービス等利用計画と個別支援計画の整合性について、事例検討、相談支援事業所間の意見交換　等</a:t>
            </a:r>
            <a:endParaRPr lang="en-US" altLang="ja-JP" sz="1200" dirty="0" smtClean="0"/>
          </a:p>
        </p:txBody>
      </p:sp>
      <p:sp>
        <p:nvSpPr>
          <p:cNvPr id="10" name="テキスト ボックス 9"/>
          <p:cNvSpPr txBox="1"/>
          <p:nvPr/>
        </p:nvSpPr>
        <p:spPr>
          <a:xfrm>
            <a:off x="570642" y="4115395"/>
            <a:ext cx="1770171" cy="33855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600" dirty="0" smtClean="0"/>
              <a:t>平成</a:t>
            </a:r>
            <a:r>
              <a:rPr kumimoji="1" lang="en-US" altLang="ja-JP" sz="1600" dirty="0" smtClean="0"/>
              <a:t>27</a:t>
            </a:r>
            <a:r>
              <a:rPr kumimoji="1" lang="ja-JP" altLang="en-US" sz="1600" dirty="0" smtClean="0"/>
              <a:t>年度予定</a:t>
            </a:r>
            <a:endParaRPr kumimoji="1" lang="ja-JP" altLang="en-US" sz="1600" dirty="0"/>
          </a:p>
        </p:txBody>
      </p:sp>
      <p:sp>
        <p:nvSpPr>
          <p:cNvPr id="11" name="テキスト ボックス 10"/>
          <p:cNvSpPr txBox="1"/>
          <p:nvPr/>
        </p:nvSpPr>
        <p:spPr>
          <a:xfrm>
            <a:off x="611560" y="4453949"/>
            <a:ext cx="8532440" cy="2431435"/>
          </a:xfrm>
          <a:prstGeom prst="rect">
            <a:avLst/>
          </a:prstGeom>
          <a:noFill/>
        </p:spPr>
        <p:txBody>
          <a:bodyPr wrap="square" rtlCol="0">
            <a:spAutoFit/>
          </a:bodyPr>
          <a:lstStyle/>
          <a:p>
            <a:r>
              <a:rPr kumimoji="1" lang="ja-JP" altLang="en-US" sz="1600" dirty="0" smtClean="0"/>
              <a:t>①研修実施の有無 ： </a:t>
            </a:r>
            <a:r>
              <a:rPr lang="ja-JP" altLang="en-US" sz="1600" dirty="0" smtClean="0"/>
              <a:t>あり</a:t>
            </a:r>
            <a:r>
              <a:rPr lang="en-US" altLang="ja-JP" sz="1600" dirty="0" smtClean="0"/>
              <a:t>28</a:t>
            </a:r>
            <a:r>
              <a:rPr lang="ja-JP" altLang="en-US" sz="1600" dirty="0" smtClean="0"/>
              <a:t>市町村、なし</a:t>
            </a:r>
            <a:r>
              <a:rPr lang="en-US" altLang="ja-JP" sz="1600" dirty="0" smtClean="0"/>
              <a:t>14</a:t>
            </a:r>
            <a:r>
              <a:rPr lang="ja-JP" altLang="en-US" sz="1600" dirty="0" smtClean="0"/>
              <a:t>市町村、未定</a:t>
            </a:r>
            <a:r>
              <a:rPr lang="en-US" altLang="ja-JP" sz="1600" dirty="0" smtClean="0"/>
              <a:t>1</a:t>
            </a:r>
            <a:r>
              <a:rPr lang="ja-JP" altLang="en-US" sz="1600" dirty="0" smtClean="0"/>
              <a:t>市町村</a:t>
            </a:r>
            <a:endParaRPr kumimoji="1" lang="en-US" altLang="ja-JP" sz="1600" dirty="0" smtClean="0"/>
          </a:p>
          <a:p>
            <a:r>
              <a:rPr lang="ja-JP" altLang="en-US" sz="1600" dirty="0"/>
              <a:t>②実施主体</a:t>
            </a:r>
            <a:r>
              <a:rPr lang="ja-JP" altLang="en-US" sz="1200" dirty="0"/>
              <a:t>（複数</a:t>
            </a:r>
            <a:r>
              <a:rPr lang="ja-JP" altLang="en-US" sz="1200" dirty="0" smtClean="0"/>
              <a:t>回答</a:t>
            </a:r>
            <a:r>
              <a:rPr lang="ja-JP" altLang="en-US" sz="1200" dirty="0"/>
              <a:t>有</a:t>
            </a:r>
            <a:r>
              <a:rPr lang="ja-JP" altLang="en-US" sz="1200" dirty="0" smtClean="0"/>
              <a:t>）</a:t>
            </a:r>
            <a:r>
              <a:rPr lang="ja-JP" altLang="en-US" sz="1600" dirty="0"/>
              <a:t>　　　　　　　　　　　　　　　　③対象者</a:t>
            </a:r>
            <a:r>
              <a:rPr lang="ja-JP" altLang="en-US" sz="1200" dirty="0"/>
              <a:t>（複数</a:t>
            </a:r>
            <a:r>
              <a:rPr lang="ja-JP" altLang="en-US" sz="1200" dirty="0" smtClean="0"/>
              <a:t>回答</a:t>
            </a:r>
            <a:r>
              <a:rPr lang="ja-JP" altLang="en-US" sz="1200" dirty="0"/>
              <a:t>有</a:t>
            </a:r>
            <a:r>
              <a:rPr lang="ja-JP" altLang="en-US" sz="1200" dirty="0" smtClean="0"/>
              <a:t>）</a:t>
            </a:r>
            <a:endParaRPr lang="en-US" altLang="ja-JP" sz="1600" dirty="0"/>
          </a:p>
          <a:p>
            <a:endParaRPr lang="en-US" altLang="ja-JP" sz="1600" dirty="0"/>
          </a:p>
          <a:p>
            <a:endParaRPr kumimoji="1" lang="en-US" altLang="ja-JP" sz="1600" dirty="0" smtClean="0"/>
          </a:p>
          <a:p>
            <a:endParaRPr lang="en-US" altLang="ja-JP" sz="1600" dirty="0"/>
          </a:p>
          <a:p>
            <a:endParaRPr kumimoji="1" lang="en-US" altLang="ja-JP" sz="1600" dirty="0" smtClean="0"/>
          </a:p>
          <a:p>
            <a:endParaRPr lang="en-US" altLang="ja-JP" sz="1600" dirty="0"/>
          </a:p>
          <a:p>
            <a:r>
              <a:rPr lang="ja-JP" altLang="en-US" sz="1600" dirty="0" smtClean="0"/>
              <a:t>④実施内容</a:t>
            </a:r>
            <a:endParaRPr lang="en-US" altLang="ja-JP" sz="1600" dirty="0" smtClean="0"/>
          </a:p>
          <a:p>
            <a:r>
              <a:rPr kumimoji="1" lang="ja-JP" altLang="en-US" sz="1200" dirty="0"/>
              <a:t>　</a:t>
            </a:r>
            <a:r>
              <a:rPr kumimoji="1" lang="ja-JP" altLang="en-US" sz="1200" dirty="0" smtClean="0"/>
              <a:t>計画作成の演習、</a:t>
            </a:r>
            <a:r>
              <a:rPr kumimoji="1" lang="ja-JP" altLang="en-US" sz="1200" dirty="0" err="1" smtClean="0"/>
              <a:t>障がい</a:t>
            </a:r>
            <a:r>
              <a:rPr kumimoji="1" lang="ja-JP" altLang="en-US" sz="1200" dirty="0" smtClean="0"/>
              <a:t>児支援利用計画について、地域移行、障がい理解を深める研修会、事例検討、事業者指定の手続き、</a:t>
            </a:r>
            <a:endParaRPr kumimoji="1" lang="en-US" altLang="ja-JP" sz="1200" dirty="0" smtClean="0"/>
          </a:p>
          <a:p>
            <a:r>
              <a:rPr lang="ja-JP" altLang="en-US" sz="1200" dirty="0"/>
              <a:t>　</a:t>
            </a:r>
            <a:r>
              <a:rPr kumimoji="1" lang="ja-JP" altLang="en-US" sz="1200" dirty="0" smtClean="0"/>
              <a:t>計画作成に関する情報交換、本人主体の計画の立て方、市町村と相談支援事業所との連携、計画のチェック　等</a:t>
            </a:r>
            <a:endParaRPr kumimoji="1" lang="ja-JP" altLang="en-US" sz="1200" dirty="0"/>
          </a:p>
        </p:txBody>
      </p:sp>
      <p:graphicFrame>
        <p:nvGraphicFramePr>
          <p:cNvPr id="23" name="グラフ 22"/>
          <p:cNvGraphicFramePr>
            <a:graphicFrameLocks/>
          </p:cNvGraphicFramePr>
          <p:nvPr>
            <p:extLst>
              <p:ext uri="{D42A27DB-BD31-4B8C-83A1-F6EECF244321}">
                <p14:modId xmlns:p14="http://schemas.microsoft.com/office/powerpoint/2010/main" val="1078529806"/>
              </p:ext>
            </p:extLst>
          </p:nvPr>
        </p:nvGraphicFramePr>
        <p:xfrm>
          <a:off x="4683841" y="1988840"/>
          <a:ext cx="4002959" cy="129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p:cNvGraphicFramePr>
            <a:graphicFrameLocks/>
          </p:cNvGraphicFramePr>
          <p:nvPr>
            <p:extLst>
              <p:ext uri="{D42A27DB-BD31-4B8C-83A1-F6EECF244321}">
                <p14:modId xmlns:p14="http://schemas.microsoft.com/office/powerpoint/2010/main" val="2544354839"/>
              </p:ext>
            </p:extLst>
          </p:nvPr>
        </p:nvGraphicFramePr>
        <p:xfrm>
          <a:off x="723799" y="5021594"/>
          <a:ext cx="3882517" cy="12961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グラフ 25"/>
          <p:cNvGraphicFramePr>
            <a:graphicFrameLocks/>
          </p:cNvGraphicFramePr>
          <p:nvPr>
            <p:extLst>
              <p:ext uri="{D42A27DB-BD31-4B8C-83A1-F6EECF244321}">
                <p14:modId xmlns:p14="http://schemas.microsoft.com/office/powerpoint/2010/main" val="3429913383"/>
              </p:ext>
            </p:extLst>
          </p:nvPr>
        </p:nvGraphicFramePr>
        <p:xfrm>
          <a:off x="633663" y="1988840"/>
          <a:ext cx="4001358" cy="12961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グラフ 26"/>
          <p:cNvGraphicFramePr>
            <a:graphicFrameLocks/>
          </p:cNvGraphicFramePr>
          <p:nvPr>
            <p:extLst>
              <p:ext uri="{D42A27DB-BD31-4B8C-83A1-F6EECF244321}">
                <p14:modId xmlns:p14="http://schemas.microsoft.com/office/powerpoint/2010/main" val="1708383981"/>
              </p:ext>
            </p:extLst>
          </p:nvPr>
        </p:nvGraphicFramePr>
        <p:xfrm>
          <a:off x="4754942" y="4985590"/>
          <a:ext cx="3931858" cy="136815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50550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1456</TotalTime>
  <Words>2568</Words>
  <Application>Microsoft Office PowerPoint</Application>
  <PresentationFormat>画面に合わせる (4:3)</PresentationFormat>
  <Paragraphs>383</Paragraphs>
  <Slides>16</Slides>
  <Notes>1</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平成27年度障がい児者の相談支援に 関する実施状況調査結果概要</vt:lpstr>
      <vt:lpstr>相談支援事業所数・相談支援専門員数（H27.4.1現在）</vt:lpstr>
      <vt:lpstr>PowerPoint プレゼンテーション</vt:lpstr>
      <vt:lpstr>PowerPoint プレゼンテーション</vt:lpstr>
      <vt:lpstr>自立支援協議会等での相談支援体制の検討状況</vt:lpstr>
      <vt:lpstr>計画相談支援・障がい児相談支援</vt:lpstr>
      <vt:lpstr>市町村における計画相談支援等を推進するための取組み</vt:lpstr>
      <vt:lpstr>市町村における計画相談支援等を推進するための取組み（具体例）</vt:lpstr>
      <vt:lpstr>PowerPoint プレゼンテーション</vt:lpstr>
      <vt:lpstr>相談支援事業所の事務の効率化を図るための取組み</vt:lpstr>
      <vt:lpstr>計画相談支援を実施するにあたっての課題と対応策</vt:lpstr>
      <vt:lpstr>地域相談支援</vt:lpstr>
      <vt:lpstr>PowerPoint プレゼンテーション</vt:lpstr>
      <vt:lpstr>PowerPoint プレゼンテーション</vt:lpstr>
      <vt:lpstr>PowerPoint プレゼンテーション</vt:lpstr>
      <vt:lpstr>基幹相談支援センター</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障がい児者の相談支援に関する 実施状況調査結果概要</dc:title>
  <dc:creator>大阪府庁</dc:creator>
  <cp:lastModifiedBy>HOSTNAME</cp:lastModifiedBy>
  <cp:revision>142</cp:revision>
  <cp:lastPrinted>2015-06-11T04:25:21Z</cp:lastPrinted>
  <dcterms:created xsi:type="dcterms:W3CDTF">2014-05-12T13:27:23Z</dcterms:created>
  <dcterms:modified xsi:type="dcterms:W3CDTF">2015-07-01T05:45:57Z</dcterms:modified>
</cp:coreProperties>
</file>