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7559675" cy="10691813"/>
  <p:notesSz cx="6807200" cy="9939338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0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55BF2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386" y="48"/>
      </p:cViewPr>
      <p:guideLst>
        <p:guide orient="horz" pos="590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C202DBF5-4C4C-4CD1-B758-5113B93F69F2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E66DE7E-1453-4C2E-9397-19CC52DF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7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0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89" y="571716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49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4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6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88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40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53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0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8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5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23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283789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249562"/>
            <a:ext cx="6803708" cy="7692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10187640"/>
            <a:ext cx="1763924" cy="291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F06C-8D6E-4DE7-881B-AB1538EDCCCB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841928" y="10194348"/>
            <a:ext cx="2393897" cy="332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897876" y="10194348"/>
            <a:ext cx="1763924" cy="291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D0DF-C2DD-48FB-BD7C-375081B2C8C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944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12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81" userDrawn="1">
          <p15:clr>
            <a:srgbClr val="F26B43"/>
          </p15:clr>
        </p15:guide>
        <p15:guide id="2" orient="horz" pos="3368" userDrawn="1">
          <p15:clr>
            <a:srgbClr val="F26B43"/>
          </p15:clr>
        </p15:guide>
        <p15:guide id="3" pos="4558" userDrawn="1">
          <p15:clr>
            <a:srgbClr val="A4A3A4"/>
          </p15:clr>
        </p15:guide>
        <p15:guide id="4" orient="horz" pos="6543" userDrawn="1">
          <p15:clr>
            <a:srgbClr val="A4A3A4"/>
          </p15:clr>
        </p15:guide>
        <p15:guide id="5" orient="horz" pos="6407" userDrawn="1">
          <p15:clr>
            <a:srgbClr val="A4A3A4"/>
          </p15:clr>
        </p15:guide>
        <p15:guide id="6" pos="204" userDrawn="1">
          <p15:clr>
            <a:srgbClr val="A4A3A4"/>
          </p15:clr>
        </p15:guide>
        <p15:guide id="7" orient="horz" pos="192" userDrawn="1">
          <p15:clr>
            <a:srgbClr val="A4A3A4"/>
          </p15:clr>
        </p15:guide>
        <p15:guide id="8" orient="horz" pos="328" userDrawn="1">
          <p15:clr>
            <a:srgbClr val="A4A3A4"/>
          </p15:clr>
        </p15:guide>
        <p15:guide id="9" pos="385" userDrawn="1">
          <p15:clr>
            <a:srgbClr val="A4A3A4"/>
          </p15:clr>
        </p15:guide>
        <p15:guide id="10" pos="43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429" y="809402"/>
            <a:ext cx="6899534" cy="450537"/>
          </a:xfrm>
        </p:spPr>
        <p:txBody>
          <a:bodyPr>
            <a:normAutofit/>
          </a:bodyPr>
          <a:lstStyle/>
          <a:p>
            <a:pPr algn="l"/>
            <a:r>
              <a:rPr lang="ja-JP" altLang="en-US" sz="1488" dirty="0">
                <a:solidFill>
                  <a:schemeClr val="tx1"/>
                </a:solidFill>
              </a:rPr>
              <a:t>「テーマ：スマート農業による中山間地振興と 関係人口・交流人口の増加」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1445" y="1097434"/>
            <a:ext cx="7148518" cy="9218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323" b="1" u="sng" dirty="0"/>
              <a:t>＜</a:t>
            </a:r>
            <a:r>
              <a:rPr lang="en-US" altLang="ja-JP" sz="1323" b="1" u="sng" dirty="0"/>
              <a:t>1</a:t>
            </a:r>
            <a:r>
              <a:rPr lang="ja-JP" altLang="en-US" sz="1323" b="1" u="sng" dirty="0"/>
              <a:t>年目（</a:t>
            </a:r>
            <a:r>
              <a:rPr lang="en-US" altLang="ja-JP" sz="1323" b="1" u="sng" dirty="0"/>
              <a:t>2020</a:t>
            </a:r>
            <a:r>
              <a:rPr lang="ja-JP" altLang="en-US" sz="1323" b="1" u="sng" dirty="0"/>
              <a:t>年度）の実証結果の概要＞</a:t>
            </a:r>
            <a:endParaRPr lang="en-US" altLang="ja-JP" sz="1323" b="1" u="sng" dirty="0"/>
          </a:p>
          <a:p>
            <a:r>
              <a:rPr lang="en-US" altLang="ja-JP" sz="1323" dirty="0"/>
              <a:t>A</a:t>
            </a:r>
            <a:r>
              <a:rPr lang="ja-JP" altLang="en-US" sz="1323" dirty="0"/>
              <a:t>　ドローンによる水稲湛水直播栽培と生育管理</a:t>
            </a:r>
            <a:endParaRPr lang="en-US" altLang="ja-JP" sz="1323" dirty="0"/>
          </a:p>
          <a:p>
            <a:r>
              <a:rPr lang="ja-JP" altLang="en-US" sz="1323" dirty="0"/>
              <a:t>　　〇移植作業削減（目標：「育苗＋田植」時間</a:t>
            </a:r>
            <a:r>
              <a:rPr lang="en-US" altLang="ja-JP" sz="1323" dirty="0"/>
              <a:t>(484.5hr.)</a:t>
            </a:r>
            <a:r>
              <a:rPr lang="ja-JP" altLang="en-US" sz="1323" dirty="0"/>
              <a:t>を</a:t>
            </a:r>
            <a:r>
              <a:rPr lang="en-US" altLang="ja-JP" sz="1323" dirty="0"/>
              <a:t>1/6</a:t>
            </a:r>
            <a:r>
              <a:rPr lang="ja-JP" altLang="en-US" sz="1323" dirty="0"/>
              <a:t>に短縮）</a:t>
            </a:r>
            <a:endParaRPr lang="en-US" altLang="ja-JP" sz="1323" dirty="0"/>
          </a:p>
          <a:p>
            <a:r>
              <a:rPr lang="ja-JP" altLang="en-US" sz="1323" dirty="0"/>
              <a:t>　　・種子予措・育苗・田植：</a:t>
            </a:r>
            <a:r>
              <a:rPr lang="en-US" altLang="ja-JP" sz="1323" dirty="0"/>
              <a:t>144hr.</a:t>
            </a:r>
          </a:p>
          <a:p>
            <a:r>
              <a:rPr lang="ja-JP" altLang="en-US" sz="1323" dirty="0"/>
              <a:t>　　　→鉄コーティング種子（購入）</a:t>
            </a:r>
            <a:r>
              <a:rPr lang="ja-JP" altLang="en-US" sz="1323" dirty="0" smtClean="0"/>
              <a:t>直播：</a:t>
            </a:r>
            <a:r>
              <a:rPr lang="en-US" altLang="ja-JP" sz="1323" dirty="0"/>
              <a:t>105hr.</a:t>
            </a:r>
          </a:p>
          <a:p>
            <a:r>
              <a:rPr lang="ja-JP" altLang="en-US" sz="1323" dirty="0"/>
              <a:t>　　・ユンボ均平作業・水管理・溝切・代かき：</a:t>
            </a:r>
            <a:endParaRPr lang="en-US" altLang="ja-JP" sz="1323" dirty="0"/>
          </a:p>
          <a:p>
            <a:r>
              <a:rPr lang="ja-JP" altLang="en-US" sz="1323" dirty="0">
                <a:sym typeface="Wingdings" panose="05000000000000000000" pitchFamily="2" charset="2"/>
              </a:rPr>
              <a:t>　　　（田植の場合）</a:t>
            </a:r>
            <a:r>
              <a:rPr lang="en-US" altLang="ja-JP" sz="1323" dirty="0"/>
              <a:t>70.5hr.</a:t>
            </a:r>
            <a:r>
              <a:rPr lang="ja-JP" altLang="en-US" sz="1323" dirty="0"/>
              <a:t>→（</a:t>
            </a:r>
            <a:r>
              <a:rPr lang="ja-JP" altLang="en-US" sz="1323" dirty="0" smtClean="0"/>
              <a:t>直播の</a:t>
            </a:r>
            <a:r>
              <a:rPr lang="ja-JP" altLang="en-US" sz="1323" dirty="0"/>
              <a:t>場合）</a:t>
            </a:r>
            <a:r>
              <a:rPr lang="en-US" altLang="ja-JP" sz="1323" dirty="0"/>
              <a:t>106.8hr.</a:t>
            </a:r>
          </a:p>
          <a:p>
            <a:r>
              <a:rPr lang="ja-JP" altLang="en-US" sz="1323" dirty="0"/>
              <a:t>　　・直播前後の水見回り：</a:t>
            </a:r>
            <a:endParaRPr lang="en-US" altLang="ja-JP" sz="1323" dirty="0"/>
          </a:p>
          <a:p>
            <a:r>
              <a:rPr lang="ja-JP" altLang="en-US" sz="1323" dirty="0"/>
              <a:t>　　　（田植の場合）</a:t>
            </a:r>
            <a:r>
              <a:rPr lang="en-US" altLang="ja-JP" sz="1323" dirty="0"/>
              <a:t>270hr.</a:t>
            </a:r>
            <a:r>
              <a:rPr lang="ja-JP" altLang="en-US" sz="1323" dirty="0"/>
              <a:t>→</a:t>
            </a:r>
            <a:r>
              <a:rPr lang="ja-JP" altLang="en-US" sz="1323"/>
              <a:t>（</a:t>
            </a:r>
            <a:r>
              <a:rPr lang="ja-JP" altLang="en-US" sz="1323" smtClean="0"/>
              <a:t>直播の</a:t>
            </a:r>
            <a:r>
              <a:rPr lang="ja-JP" altLang="en-US" sz="1323" dirty="0"/>
              <a:t>場合）</a:t>
            </a:r>
            <a:r>
              <a:rPr lang="en-US" altLang="ja-JP" sz="1323" dirty="0"/>
              <a:t>283.5hr.</a:t>
            </a:r>
          </a:p>
          <a:p>
            <a:r>
              <a:rPr lang="ja-JP" altLang="en-US" sz="1323" dirty="0"/>
              <a:t>　　⇒トータル：</a:t>
            </a:r>
            <a:r>
              <a:rPr lang="en-US" altLang="ja-JP" sz="1323" dirty="0"/>
              <a:t>10.8hr</a:t>
            </a:r>
            <a:r>
              <a:rPr lang="ja-JP" altLang="en-US" sz="1323" dirty="0"/>
              <a:t>増加（</a:t>
            </a:r>
            <a:r>
              <a:rPr lang="en-US" altLang="ja-JP" sz="1323" dirty="0"/>
              <a:t>484.5hr.→495.3hr.</a:t>
            </a:r>
            <a:r>
              <a:rPr lang="ja-JP" altLang="en-US" sz="1323" dirty="0"/>
              <a:t>）</a:t>
            </a:r>
            <a:r>
              <a:rPr lang="en-US" altLang="ja-JP" sz="1323" dirty="0"/>
              <a:t> </a:t>
            </a:r>
            <a:r>
              <a:rPr lang="ja-JP" altLang="en-US" sz="1323" dirty="0"/>
              <a:t>　　</a:t>
            </a:r>
            <a:endParaRPr lang="en-US" altLang="ja-JP" sz="1323" dirty="0"/>
          </a:p>
          <a:p>
            <a:r>
              <a:rPr lang="ja-JP" altLang="en-US" sz="1323" dirty="0"/>
              <a:t>　　〇薬剤・肥料散布（目標：「追肥＋農薬散布」時間を</a:t>
            </a:r>
            <a:r>
              <a:rPr lang="en-US" altLang="ja-JP" sz="1323" dirty="0"/>
              <a:t>1/5</a:t>
            </a:r>
            <a:r>
              <a:rPr lang="ja-JP" altLang="en-US" sz="1323" dirty="0"/>
              <a:t>に短縮）</a:t>
            </a:r>
            <a:endParaRPr lang="en-US" altLang="ja-JP" sz="1323" dirty="0"/>
          </a:p>
          <a:p>
            <a:r>
              <a:rPr lang="ja-JP" altLang="en-US" sz="1323" dirty="0"/>
              <a:t>　　　→約</a:t>
            </a:r>
            <a:r>
              <a:rPr lang="en-US" altLang="ja-JP" sz="1323" dirty="0"/>
              <a:t>1/12</a:t>
            </a:r>
            <a:r>
              <a:rPr lang="ja-JP" altLang="en-US" sz="1323" dirty="0"/>
              <a:t>に短縮に短縮（</a:t>
            </a:r>
            <a:r>
              <a:rPr lang="en-US" altLang="ja-JP" sz="1323" dirty="0"/>
              <a:t>627.8hr.</a:t>
            </a:r>
            <a:r>
              <a:rPr lang="ja-JP" altLang="en-US" sz="1323" dirty="0"/>
              <a:t>→</a:t>
            </a:r>
            <a:r>
              <a:rPr lang="en-US" altLang="ja-JP" sz="1323" dirty="0"/>
              <a:t>52hr.</a:t>
            </a:r>
            <a:r>
              <a:rPr lang="ja-JP" altLang="en-US" sz="1323" dirty="0"/>
              <a:t>）</a:t>
            </a:r>
            <a:endParaRPr lang="en-US" altLang="ja-JP" sz="1323" dirty="0"/>
          </a:p>
          <a:p>
            <a:r>
              <a:rPr lang="ja-JP" altLang="en-US" sz="1323" dirty="0"/>
              <a:t>　</a:t>
            </a:r>
            <a:endParaRPr lang="en-US" altLang="ja-JP" sz="1323" dirty="0"/>
          </a:p>
          <a:p>
            <a:r>
              <a:rPr lang="en-US" altLang="ja-JP" sz="1323" dirty="0"/>
              <a:t>B</a:t>
            </a:r>
            <a:r>
              <a:rPr lang="ja-JP" altLang="en-US" sz="1323" dirty="0"/>
              <a:t>　地域</a:t>
            </a:r>
            <a:r>
              <a:rPr lang="en-US" altLang="ja-JP" sz="1323" dirty="0" err="1"/>
              <a:t>LoRaWAN</a:t>
            </a:r>
            <a:r>
              <a:rPr lang="ja-JP" altLang="en-US" sz="1323" dirty="0"/>
              <a:t>ネットワーク</a:t>
            </a:r>
            <a:endParaRPr lang="en-US" altLang="ja-JP" sz="1323" dirty="0"/>
          </a:p>
          <a:p>
            <a:r>
              <a:rPr lang="ja-JP" altLang="en-US" sz="1323" dirty="0"/>
              <a:t>　　・携帯電話エリア外の孤立解消　→基地局設置（</a:t>
            </a:r>
            <a:r>
              <a:rPr lang="en-US" altLang="ja-JP" sz="1323" dirty="0"/>
              <a:t>6</a:t>
            </a:r>
            <a:r>
              <a:rPr lang="ja-JP" altLang="en-US" sz="1323" dirty="0"/>
              <a:t>か所）により、</a:t>
            </a:r>
            <a:endParaRPr lang="en-US" altLang="ja-JP" sz="1323" dirty="0"/>
          </a:p>
          <a:p>
            <a:r>
              <a:rPr lang="ja-JP" altLang="en-US" sz="1323" dirty="0"/>
              <a:t>　　　水田センサ、</a:t>
            </a:r>
            <a:r>
              <a:rPr lang="en-US" altLang="ja-JP" sz="1323" dirty="0" err="1"/>
              <a:t>LoRa</a:t>
            </a:r>
            <a:r>
              <a:rPr lang="ja-JP" altLang="en-US" sz="1323" dirty="0"/>
              <a:t>カメラ、コミュニケーションデバイス等複数</a:t>
            </a:r>
            <a:endParaRPr lang="en-US" altLang="ja-JP" sz="1323" dirty="0"/>
          </a:p>
          <a:p>
            <a:r>
              <a:rPr lang="ja-JP" altLang="en-US" sz="1323" dirty="0"/>
              <a:t>　　　機器の共同インフラとして利用。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C</a:t>
            </a:r>
            <a:r>
              <a:rPr lang="ja-JP" altLang="en-US" sz="1323" dirty="0"/>
              <a:t>　水見回り支援システム</a:t>
            </a:r>
            <a:endParaRPr lang="en-US" altLang="ja-JP" sz="1323" dirty="0"/>
          </a:p>
          <a:p>
            <a:r>
              <a:rPr lang="ja-JP" altLang="en-US" sz="1323" dirty="0"/>
              <a:t>　　・水田センサを</a:t>
            </a:r>
            <a:r>
              <a:rPr lang="en-US" altLang="ja-JP" sz="1323" dirty="0"/>
              <a:t>6</a:t>
            </a:r>
            <a:r>
              <a:rPr lang="ja-JP" altLang="en-US" sz="1323" dirty="0"/>
              <a:t>月に設置したが、システムに対する不安が強く水</a:t>
            </a:r>
            <a:endParaRPr lang="en-US" altLang="ja-JP" sz="1323" dirty="0"/>
          </a:p>
          <a:p>
            <a:r>
              <a:rPr lang="ja-JP" altLang="en-US" sz="1323" dirty="0"/>
              <a:t>　　　見回りの削減にならず。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D</a:t>
            </a:r>
            <a:r>
              <a:rPr lang="ja-JP" altLang="en-US" sz="1323" dirty="0"/>
              <a:t>　マコモダケ生育管理システム</a:t>
            </a:r>
            <a:endParaRPr lang="en-US" altLang="ja-JP" sz="1323" dirty="0"/>
          </a:p>
          <a:p>
            <a:r>
              <a:rPr lang="ja-JP" altLang="en-US" sz="1323" dirty="0"/>
              <a:t>　　・水田センサ等の活用　→適期収穫ができ、売上が前年度比</a:t>
            </a:r>
            <a:r>
              <a:rPr lang="en-US" altLang="ja-JP" sz="1323" dirty="0"/>
              <a:t>163</a:t>
            </a:r>
            <a:r>
              <a:rPr lang="ja-JP" altLang="en-US" sz="1323" dirty="0"/>
              <a:t>％</a:t>
            </a:r>
            <a:endParaRPr lang="en-US" altLang="ja-JP" sz="1323" dirty="0"/>
          </a:p>
          <a:p>
            <a:r>
              <a:rPr lang="ja-JP" altLang="en-US" sz="1323" dirty="0"/>
              <a:t>　　（</a:t>
            </a:r>
            <a:r>
              <a:rPr lang="en-US" altLang="ja-JP" sz="1323" dirty="0"/>
              <a:t>86</a:t>
            </a:r>
            <a:r>
              <a:rPr lang="ja-JP" altLang="en-US" sz="1323" dirty="0"/>
              <a:t>千円→</a:t>
            </a:r>
            <a:r>
              <a:rPr lang="en-US" altLang="ja-JP" sz="1323" dirty="0"/>
              <a:t>140</a:t>
            </a:r>
            <a:r>
              <a:rPr lang="ja-JP" altLang="en-US" sz="1323" dirty="0"/>
              <a:t>千円）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E</a:t>
            </a:r>
            <a:r>
              <a:rPr lang="ja-JP" altLang="en-US" sz="1323" dirty="0"/>
              <a:t>　農業観光用空撮映像の</a:t>
            </a:r>
            <a:r>
              <a:rPr lang="en-US" altLang="ja-JP" sz="1323" dirty="0"/>
              <a:t>AI</a:t>
            </a:r>
            <a:r>
              <a:rPr lang="ja-JP" altLang="en-US" sz="1323" dirty="0"/>
              <a:t>自動編集</a:t>
            </a:r>
            <a:endParaRPr lang="en-US" altLang="ja-JP" sz="1323" dirty="0"/>
          </a:p>
          <a:p>
            <a:r>
              <a:rPr lang="ja-JP" altLang="en-US" sz="1323" dirty="0"/>
              <a:t>　　・ドローン空撮映像の活用　→コロナ禍により農業観光の機会が</a:t>
            </a:r>
            <a:endParaRPr lang="en-US" altLang="ja-JP" sz="1323" dirty="0"/>
          </a:p>
          <a:p>
            <a:r>
              <a:rPr lang="ja-JP" altLang="en-US" sz="1323" dirty="0"/>
              <a:t>　　　なかった。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F</a:t>
            </a:r>
            <a:r>
              <a:rPr lang="ja-JP" altLang="en-US" sz="1323" dirty="0"/>
              <a:t>　ラジコン草刈機</a:t>
            </a:r>
            <a:endParaRPr lang="en-US" altLang="ja-JP" sz="1323" dirty="0"/>
          </a:p>
          <a:p>
            <a:r>
              <a:rPr lang="ja-JP" altLang="en-US" sz="1323" dirty="0"/>
              <a:t>　　・急傾斜地での事故防止、省力化とスピードアップ　→納入が</a:t>
            </a:r>
            <a:r>
              <a:rPr lang="en-US" altLang="ja-JP" sz="1323" dirty="0"/>
              <a:t>8</a:t>
            </a:r>
            <a:r>
              <a:rPr lang="ja-JP" altLang="en-US" sz="1323" dirty="0"/>
              <a:t>月</a:t>
            </a:r>
            <a:endParaRPr lang="en-US" altLang="ja-JP" sz="1323" dirty="0"/>
          </a:p>
          <a:p>
            <a:r>
              <a:rPr lang="ja-JP" altLang="en-US" sz="1323" dirty="0"/>
              <a:t>　　　となったため試運転のみ（本格的な実施ができなかった）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G</a:t>
            </a:r>
            <a:r>
              <a:rPr lang="ja-JP" altLang="en-US" sz="1323" dirty="0"/>
              <a:t>　獣罠の最適設置と監視システム</a:t>
            </a:r>
            <a:endParaRPr lang="en-US" altLang="ja-JP" sz="1323" dirty="0"/>
          </a:p>
          <a:p>
            <a:r>
              <a:rPr lang="ja-JP" altLang="en-US" sz="1323" dirty="0"/>
              <a:t>　　・箱罠等にセンサーとモニターカメラを設置</a:t>
            </a:r>
            <a:endParaRPr lang="en-US" altLang="ja-JP" sz="1323" dirty="0"/>
          </a:p>
          <a:p>
            <a:r>
              <a:rPr lang="ja-JP" altLang="en-US" sz="1323" dirty="0"/>
              <a:t>　　　→</a:t>
            </a:r>
            <a:r>
              <a:rPr lang="en-US" altLang="ja-JP" sz="1323" dirty="0"/>
              <a:t>12</a:t>
            </a:r>
            <a:r>
              <a:rPr lang="ja-JP" altLang="en-US" sz="1323" dirty="0"/>
              <a:t>月に設置し、運用を開始予定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ja-JP" altLang="en-US" sz="1323" b="1" u="sng" dirty="0"/>
              <a:t>＜実証課題の</a:t>
            </a:r>
            <a:r>
              <a:rPr lang="en-US" altLang="ja-JP" sz="1323" b="1" u="sng" dirty="0"/>
              <a:t>1</a:t>
            </a:r>
            <a:r>
              <a:rPr lang="ja-JP" altLang="en-US" sz="1323" b="1" u="sng" dirty="0"/>
              <a:t>年目（</a:t>
            </a:r>
            <a:r>
              <a:rPr lang="en-US" altLang="ja-JP" sz="1323" b="1" u="sng" dirty="0"/>
              <a:t>2020</a:t>
            </a:r>
            <a:r>
              <a:rPr lang="ja-JP" altLang="en-US" sz="1323" b="1" u="sng" dirty="0"/>
              <a:t>年度）の目標達成状況</a:t>
            </a:r>
            <a:r>
              <a:rPr lang="ja-JP" altLang="en-US" sz="1323" u="sng" dirty="0"/>
              <a:t>（一部掲載）</a:t>
            </a:r>
            <a:r>
              <a:rPr lang="ja-JP" altLang="en-US" sz="1323" b="1" u="sng" dirty="0"/>
              <a:t>＞</a:t>
            </a:r>
            <a:endParaRPr lang="en-US" altLang="ja-JP" sz="1323" b="1" u="sng" dirty="0"/>
          </a:p>
          <a:p>
            <a:r>
              <a:rPr lang="ja-JP" altLang="en-US" sz="1323" dirty="0"/>
              <a:t>　〇水稲の収量アップ（目標：</a:t>
            </a:r>
            <a:r>
              <a:rPr lang="en-US" altLang="ja-JP" sz="1323" dirty="0"/>
              <a:t>2021</a:t>
            </a:r>
            <a:r>
              <a:rPr lang="ja-JP" altLang="en-US" sz="1323" dirty="0"/>
              <a:t>年度に</a:t>
            </a:r>
            <a:r>
              <a:rPr lang="en-US" altLang="ja-JP" sz="1323" dirty="0"/>
              <a:t>2019</a:t>
            </a:r>
            <a:r>
              <a:rPr lang="ja-JP" altLang="en-US" sz="1323" dirty="0"/>
              <a:t>年度比 ５％増）</a:t>
            </a:r>
            <a:endParaRPr lang="en-US" altLang="ja-JP" sz="1323" dirty="0"/>
          </a:p>
          <a:p>
            <a:r>
              <a:rPr lang="ja-JP" altLang="en-US" sz="1323" dirty="0"/>
              <a:t>　・実績</a:t>
            </a:r>
            <a:r>
              <a:rPr lang="en-US" altLang="ja-JP" sz="1323" dirty="0"/>
              <a:t>2019</a:t>
            </a:r>
            <a:r>
              <a:rPr lang="ja-JP" altLang="en-US" sz="1323" dirty="0"/>
              <a:t>年度比　</a:t>
            </a:r>
            <a:r>
              <a:rPr lang="en-US" altLang="ja-JP" sz="1323" dirty="0"/>
              <a:t>48</a:t>
            </a:r>
            <a:r>
              <a:rPr lang="ja-JP" altLang="en-US" sz="1323" dirty="0"/>
              <a:t>％減（</a:t>
            </a:r>
            <a:r>
              <a:rPr lang="ja-JP" altLang="en-US" sz="1323" dirty="0">
                <a:solidFill>
                  <a:schemeClr val="tx1"/>
                </a:solidFill>
              </a:rPr>
              <a:t>直播</a:t>
            </a:r>
            <a:r>
              <a:rPr lang="ja-JP" altLang="en-US" sz="1323" dirty="0"/>
              <a:t>実施時期の遅れとウンカ被害等）</a:t>
            </a:r>
            <a:endParaRPr lang="en-US" altLang="ja-JP" sz="1323" dirty="0"/>
          </a:p>
          <a:p>
            <a:r>
              <a:rPr lang="ja-JP" altLang="en-US" sz="1323" dirty="0"/>
              <a:t>　〇グリーンツーリズムの売上獲得（目標：</a:t>
            </a:r>
            <a:r>
              <a:rPr lang="en-US" altLang="ja-JP" sz="1323" dirty="0"/>
              <a:t>2021</a:t>
            </a:r>
            <a:r>
              <a:rPr lang="ja-JP" altLang="en-US" sz="1323" dirty="0"/>
              <a:t>年度までに </a:t>
            </a:r>
            <a:r>
              <a:rPr lang="en-US" altLang="ja-JP" sz="1323" dirty="0"/>
              <a:t>120</a:t>
            </a:r>
            <a:r>
              <a:rPr lang="ja-JP" altLang="en-US" sz="1323" dirty="0"/>
              <a:t>万円）</a:t>
            </a:r>
          </a:p>
          <a:p>
            <a:r>
              <a:rPr lang="ja-JP" altLang="en-US" sz="1323" dirty="0"/>
              <a:t>　・実績</a:t>
            </a:r>
            <a:r>
              <a:rPr lang="en-US" altLang="ja-JP" sz="1323" dirty="0"/>
              <a:t>2020</a:t>
            </a:r>
            <a:r>
              <a:rPr lang="ja-JP" altLang="en-US" sz="1323" dirty="0"/>
              <a:t>年度　</a:t>
            </a:r>
            <a:r>
              <a:rPr lang="en-US" altLang="ja-JP" sz="1323" dirty="0"/>
              <a:t>14</a:t>
            </a:r>
            <a:r>
              <a:rPr lang="ja-JP" altLang="en-US" sz="1323" dirty="0"/>
              <a:t>万円（コロナ禍により機会が減少）</a:t>
            </a:r>
            <a:endParaRPr lang="en-US" altLang="ja-JP" sz="1323" dirty="0"/>
          </a:p>
          <a:p>
            <a:r>
              <a:rPr lang="ja-JP" altLang="en-US" sz="1323" dirty="0"/>
              <a:t>　〇労働安全の確保：農作業事故や、豪雨や台風時の事故の早期検知</a:t>
            </a:r>
            <a:endParaRPr lang="en-US" altLang="ja-JP" sz="1323" dirty="0"/>
          </a:p>
          <a:p>
            <a:r>
              <a:rPr lang="ja-JP" altLang="en-US" sz="1323" dirty="0"/>
              <a:t>　　により事故の重篤化を抑制（目標達成）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-3419" y="140355"/>
            <a:ext cx="7563094" cy="628607"/>
            <a:chOff x="34024" y="86340"/>
            <a:chExt cx="7563094" cy="628607"/>
          </a:xfrm>
          <a:solidFill>
            <a:schemeClr val="accent5"/>
          </a:solidFill>
        </p:grpSpPr>
        <p:sp>
          <p:nvSpPr>
            <p:cNvPr id="9" name="正方形/長方形 8"/>
            <p:cNvSpPr/>
            <p:nvPr/>
          </p:nvSpPr>
          <p:spPr>
            <a:xfrm>
              <a:off x="34024" y="86340"/>
              <a:ext cx="7563094" cy="628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293A0F7-C898-4FC0-80F3-CE49427B2801}"/>
                </a:ext>
              </a:extLst>
            </p:cNvPr>
            <p:cNvSpPr txBox="1"/>
            <p:nvPr/>
          </p:nvSpPr>
          <p:spPr>
            <a:xfrm>
              <a:off x="78826" y="281938"/>
              <a:ext cx="740202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+mn-ea"/>
                </a:rPr>
                <a:t>「大阪のてっぺん」天王地区スマート農業推進コンソーシアム　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905512" y="309808"/>
              <a:ext cx="1440160" cy="27699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+mn-ea"/>
                </a:rPr>
                <a:t>実証面積：</a:t>
              </a:r>
              <a:r>
                <a:rPr lang="en-US" altLang="ja-JP" sz="1200" dirty="0">
                  <a:solidFill>
                    <a:schemeClr val="bg1"/>
                  </a:solidFill>
                  <a:latin typeface="+mn-ea"/>
                </a:rPr>
                <a:t>20.6ha</a:t>
              </a:r>
              <a:endParaRPr lang="ja-JP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5722712" y="8724101"/>
            <a:ext cx="1585517" cy="15233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/>
              <a:t>＜構成員＞</a:t>
            </a:r>
            <a:endParaRPr lang="en-US" altLang="ja-JP" sz="1000" dirty="0"/>
          </a:p>
          <a:p>
            <a:r>
              <a:rPr lang="ja-JP" altLang="en-US" sz="1000" dirty="0"/>
              <a:t>㈱アルケミックス、棚田米穀、棚田むすびの会、</a:t>
            </a:r>
            <a:r>
              <a:rPr lang="en-US" altLang="ja-JP" sz="1000" dirty="0"/>
              <a:t>NPO</a:t>
            </a:r>
            <a:r>
              <a:rPr lang="ja-JP" altLang="en-US" sz="1000" dirty="0"/>
              <a:t>棚田ネットワーク、</a:t>
            </a:r>
            <a:r>
              <a:rPr lang="en-US" altLang="ja-JP" sz="1000" dirty="0"/>
              <a:t>NPO</a:t>
            </a:r>
            <a:r>
              <a:rPr lang="ja-JP" altLang="en-US" sz="1000" dirty="0"/>
              <a:t>大阪府民環境会議、能勢町、北部事務所、天王ナチュラルファーム</a:t>
            </a:r>
            <a:endParaRPr kumimoji="1" lang="ja-JP" altLang="en-US" sz="1000" dirty="0"/>
          </a:p>
        </p:txBody>
      </p:sp>
      <p:pic>
        <p:nvPicPr>
          <p:cNvPr id="6" name="図 5" descr="水稲直はを行うドローン&#10;">
            <a:extLst>
              <a:ext uri="{FF2B5EF4-FFF2-40B4-BE49-F238E27FC236}">
                <a16:creationId xmlns:a16="http://schemas.microsoft.com/office/drawing/2014/main" id="{893B20BA-5D61-4F57-86A2-80FE96000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94" y="1259939"/>
            <a:ext cx="1570484" cy="1119632"/>
          </a:xfrm>
          <a:prstGeom prst="rect">
            <a:avLst/>
          </a:prstGeom>
        </p:spPr>
      </p:pic>
      <p:pic>
        <p:nvPicPr>
          <p:cNvPr id="8" name="図 7" descr="水稲直は作業を行うドローンと運航補助する人と&#10;水田">
            <a:extLst>
              <a:ext uri="{FF2B5EF4-FFF2-40B4-BE49-F238E27FC236}">
                <a16:creationId xmlns:a16="http://schemas.microsoft.com/office/drawing/2014/main" id="{E9EB52E0-22E7-4FFA-8B09-D94B6A08E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92" y="2506075"/>
            <a:ext cx="1590677" cy="1172388"/>
          </a:xfrm>
          <a:prstGeom prst="rect">
            <a:avLst/>
          </a:prstGeom>
        </p:spPr>
      </p:pic>
      <p:pic>
        <p:nvPicPr>
          <p:cNvPr id="14" name="図 13" descr="地域LoRaWanネットワークの基地局&#10;">
            <a:extLst>
              <a:ext uri="{FF2B5EF4-FFF2-40B4-BE49-F238E27FC236}">
                <a16:creationId xmlns:a16="http://schemas.microsoft.com/office/drawing/2014/main" id="{441D8370-3AD7-4DBA-A97B-2F74D588DC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28787" y="4075877"/>
            <a:ext cx="1608516" cy="1207259"/>
          </a:xfrm>
          <a:prstGeom prst="rect">
            <a:avLst/>
          </a:prstGeom>
        </p:spPr>
      </p:pic>
      <p:pic>
        <p:nvPicPr>
          <p:cNvPr id="16" name="図 15" descr="ラジコン草刈機">
            <a:extLst>
              <a:ext uri="{FF2B5EF4-FFF2-40B4-BE49-F238E27FC236}">
                <a16:creationId xmlns:a16="http://schemas.microsoft.com/office/drawing/2014/main" id="{2D5AB68B-EDF1-4578-9787-B81DFE0EEC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913" y="7188371"/>
            <a:ext cx="1608513" cy="1207258"/>
          </a:xfrm>
          <a:prstGeom prst="rect">
            <a:avLst/>
          </a:prstGeom>
        </p:spPr>
      </p:pic>
      <p:pic>
        <p:nvPicPr>
          <p:cNvPr id="20" name="図 19" descr="マコモタケ">
            <a:extLst>
              <a:ext uri="{FF2B5EF4-FFF2-40B4-BE49-F238E27FC236}">
                <a16:creationId xmlns:a16="http://schemas.microsoft.com/office/drawing/2014/main" id="{C7D32EA0-B572-4BB5-8C68-0EC5164E23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604" y="5626352"/>
            <a:ext cx="1608513" cy="12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1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5">
      <a:majorFont>
        <a:latin typeface="Arial"/>
        <a:ea typeface="游ゴシック Medium"/>
        <a:cs typeface=""/>
      </a:majorFont>
      <a:minorFont>
        <a:latin typeface="Tahoma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25552</TotalTime>
  <Words>601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Medium</vt:lpstr>
      <vt:lpstr>Arial</vt:lpstr>
      <vt:lpstr>Calibri</vt:lpstr>
      <vt:lpstr>Tahoma</vt:lpstr>
      <vt:lpstr>Wingdings</vt:lpstr>
      <vt:lpstr>Office ​​テーマ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外務省</dc:creator>
  <cp:lastModifiedBy>山内　悠司</cp:lastModifiedBy>
  <cp:revision>391</cp:revision>
  <cp:lastPrinted>2021-03-03T06:47:47Z</cp:lastPrinted>
  <dcterms:created xsi:type="dcterms:W3CDTF">2017-04-18T11:55:11Z</dcterms:created>
  <dcterms:modified xsi:type="dcterms:W3CDTF">2022-08-05T00:44:52Z</dcterms:modified>
</cp:coreProperties>
</file>