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0" r:id="rId2"/>
    <p:sldId id="259" r:id="rId3"/>
  </p:sldIdLst>
  <p:sldSz cx="7775575" cy="10907713"/>
  <p:notesSz cx="7104063" cy="10234613"/>
  <p:defaultTextStyle>
    <a:defPPr>
      <a:defRPr lang="ja-JP"/>
    </a:defPPr>
    <a:lvl1pPr marL="0" algn="l" defTabSz="1018818" rtl="0" eaLnBrk="1" latinLnBrk="0" hangingPunct="1">
      <a:defRPr kumimoji="1" sz="2005" kern="1200">
        <a:solidFill>
          <a:schemeClr val="tx1"/>
        </a:solidFill>
        <a:latin typeface="+mn-lt"/>
        <a:ea typeface="+mn-ea"/>
        <a:cs typeface="+mn-cs"/>
      </a:defRPr>
    </a:lvl1pPr>
    <a:lvl2pPr marL="509408" algn="l" defTabSz="1018818" rtl="0" eaLnBrk="1" latinLnBrk="0" hangingPunct="1">
      <a:defRPr kumimoji="1" sz="2005" kern="1200">
        <a:solidFill>
          <a:schemeClr val="tx1"/>
        </a:solidFill>
        <a:latin typeface="+mn-lt"/>
        <a:ea typeface="+mn-ea"/>
        <a:cs typeface="+mn-cs"/>
      </a:defRPr>
    </a:lvl2pPr>
    <a:lvl3pPr marL="1018818" algn="l" defTabSz="1018818" rtl="0" eaLnBrk="1" latinLnBrk="0" hangingPunct="1">
      <a:defRPr kumimoji="1" sz="2005" kern="1200">
        <a:solidFill>
          <a:schemeClr val="tx1"/>
        </a:solidFill>
        <a:latin typeface="+mn-lt"/>
        <a:ea typeface="+mn-ea"/>
        <a:cs typeface="+mn-cs"/>
      </a:defRPr>
    </a:lvl3pPr>
    <a:lvl4pPr marL="1528227" algn="l" defTabSz="1018818" rtl="0" eaLnBrk="1" latinLnBrk="0" hangingPunct="1">
      <a:defRPr kumimoji="1" sz="2005" kern="1200">
        <a:solidFill>
          <a:schemeClr val="tx1"/>
        </a:solidFill>
        <a:latin typeface="+mn-lt"/>
        <a:ea typeface="+mn-ea"/>
        <a:cs typeface="+mn-cs"/>
      </a:defRPr>
    </a:lvl4pPr>
    <a:lvl5pPr marL="2037634" algn="l" defTabSz="1018818" rtl="0" eaLnBrk="1" latinLnBrk="0" hangingPunct="1">
      <a:defRPr kumimoji="1" sz="2005" kern="1200">
        <a:solidFill>
          <a:schemeClr val="tx1"/>
        </a:solidFill>
        <a:latin typeface="+mn-lt"/>
        <a:ea typeface="+mn-ea"/>
        <a:cs typeface="+mn-cs"/>
      </a:defRPr>
    </a:lvl5pPr>
    <a:lvl6pPr marL="2547044" algn="l" defTabSz="1018818" rtl="0" eaLnBrk="1" latinLnBrk="0" hangingPunct="1">
      <a:defRPr kumimoji="1" sz="2005" kern="1200">
        <a:solidFill>
          <a:schemeClr val="tx1"/>
        </a:solidFill>
        <a:latin typeface="+mn-lt"/>
        <a:ea typeface="+mn-ea"/>
        <a:cs typeface="+mn-cs"/>
      </a:defRPr>
    </a:lvl6pPr>
    <a:lvl7pPr marL="3056452" algn="l" defTabSz="1018818" rtl="0" eaLnBrk="1" latinLnBrk="0" hangingPunct="1">
      <a:defRPr kumimoji="1" sz="2005" kern="1200">
        <a:solidFill>
          <a:schemeClr val="tx1"/>
        </a:solidFill>
        <a:latin typeface="+mn-lt"/>
        <a:ea typeface="+mn-ea"/>
        <a:cs typeface="+mn-cs"/>
      </a:defRPr>
    </a:lvl7pPr>
    <a:lvl8pPr marL="3565861" algn="l" defTabSz="1018818" rtl="0" eaLnBrk="1" latinLnBrk="0" hangingPunct="1">
      <a:defRPr kumimoji="1" sz="2005" kern="1200">
        <a:solidFill>
          <a:schemeClr val="tx1"/>
        </a:solidFill>
        <a:latin typeface="+mn-lt"/>
        <a:ea typeface="+mn-ea"/>
        <a:cs typeface="+mn-cs"/>
      </a:defRPr>
    </a:lvl8pPr>
    <a:lvl9pPr marL="4075270" algn="l" defTabSz="1018818" rtl="0" eaLnBrk="1" latinLnBrk="0" hangingPunct="1">
      <a:defRPr kumimoji="1" sz="20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6" userDrawn="1">
          <p15:clr>
            <a:srgbClr val="A4A3A4"/>
          </p15:clr>
        </p15:guide>
        <p15:guide id="2" pos="2449" userDrawn="1">
          <p15:clr>
            <a:srgbClr val="A4A3A4"/>
          </p15:clr>
        </p15:guide>
        <p15:guide id="3" orient="horz" pos="9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66"/>
    <a:srgbClr val="FFCC66"/>
    <a:srgbClr val="0099FF"/>
    <a:srgbClr val="FF9999"/>
    <a:srgbClr val="F4B6B6"/>
    <a:srgbClr val="FF99CC"/>
    <a:srgbClr val="FF9933"/>
    <a:srgbClr val="F57B17"/>
    <a:srgbClr val="F1E03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710" autoAdjust="0"/>
  </p:normalViewPr>
  <p:slideViewPr>
    <p:cSldViewPr showGuides="1">
      <p:cViewPr varScale="1">
        <p:scale>
          <a:sx n="46" d="100"/>
          <a:sy n="46" d="100"/>
        </p:scale>
        <p:origin x="2172" y="72"/>
      </p:cViewPr>
      <p:guideLst>
        <p:guide orient="horz" pos="3436"/>
        <p:guide pos="2449"/>
        <p:guide orient="horz" pos="93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3"/>
            <a:ext cx="3078428" cy="511732"/>
          </a:xfrm>
          <a:prstGeom prst="rect">
            <a:avLst/>
          </a:prstGeom>
        </p:spPr>
        <p:txBody>
          <a:bodyPr vert="horz" lIns="98902" tIns="49451" rIns="98902" bIns="49451"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3993" y="13"/>
            <a:ext cx="3078428" cy="511732"/>
          </a:xfrm>
          <a:prstGeom prst="rect">
            <a:avLst/>
          </a:prstGeom>
        </p:spPr>
        <p:txBody>
          <a:bodyPr vert="horz" lIns="98902" tIns="49451" rIns="98902" bIns="49451" rtlCol="0"/>
          <a:lstStyle>
            <a:lvl1pPr algn="r">
              <a:defRPr sz="1400"/>
            </a:lvl1pPr>
          </a:lstStyle>
          <a:p>
            <a:fld id="{0B9B47EB-4FF1-47B4-8462-42779E877212}" type="datetimeFigureOut">
              <a:rPr kumimoji="1" lang="ja-JP" altLang="en-US" smtClean="0"/>
              <a:pPr/>
              <a:t>2023/12/18</a:t>
            </a:fld>
            <a:endParaRPr kumimoji="1" lang="ja-JP" altLang="en-US"/>
          </a:p>
        </p:txBody>
      </p:sp>
      <p:sp>
        <p:nvSpPr>
          <p:cNvPr id="4" name="スライド イメージ プレースホルダー 3"/>
          <p:cNvSpPr>
            <a:spLocks noGrp="1" noRot="1" noChangeAspect="1"/>
          </p:cNvSpPr>
          <p:nvPr>
            <p:ph type="sldImg" idx="2"/>
          </p:nvPr>
        </p:nvSpPr>
        <p:spPr>
          <a:xfrm>
            <a:off x="2184400" y="768350"/>
            <a:ext cx="2735263" cy="3838575"/>
          </a:xfrm>
          <a:prstGeom prst="rect">
            <a:avLst/>
          </a:prstGeom>
          <a:noFill/>
          <a:ln w="12700">
            <a:solidFill>
              <a:prstClr val="black"/>
            </a:solidFill>
          </a:ln>
        </p:spPr>
        <p:txBody>
          <a:bodyPr vert="horz" lIns="98902" tIns="49451" rIns="98902" bIns="49451" rtlCol="0" anchor="ctr"/>
          <a:lstStyle/>
          <a:p>
            <a:endParaRPr lang="ja-JP" altLang="en-US"/>
          </a:p>
        </p:txBody>
      </p:sp>
      <p:sp>
        <p:nvSpPr>
          <p:cNvPr id="5" name="ノート プレースホルダー 4"/>
          <p:cNvSpPr>
            <a:spLocks noGrp="1"/>
          </p:cNvSpPr>
          <p:nvPr>
            <p:ph type="body" sz="quarter" idx="3"/>
          </p:nvPr>
        </p:nvSpPr>
        <p:spPr>
          <a:xfrm>
            <a:off x="710407" y="4861447"/>
            <a:ext cx="5683250" cy="4605576"/>
          </a:xfrm>
          <a:prstGeom prst="rect">
            <a:avLst/>
          </a:prstGeom>
        </p:spPr>
        <p:txBody>
          <a:bodyPr vert="horz" lIns="98902" tIns="49451" rIns="98902" bIns="4945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721120"/>
            <a:ext cx="3078428" cy="511732"/>
          </a:xfrm>
          <a:prstGeom prst="rect">
            <a:avLst/>
          </a:prstGeom>
        </p:spPr>
        <p:txBody>
          <a:bodyPr vert="horz" lIns="98902" tIns="49451" rIns="98902" bIns="49451"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3993" y="9721120"/>
            <a:ext cx="3078428" cy="511732"/>
          </a:xfrm>
          <a:prstGeom prst="rect">
            <a:avLst/>
          </a:prstGeom>
        </p:spPr>
        <p:txBody>
          <a:bodyPr vert="horz" lIns="98902" tIns="49451" rIns="98902" bIns="49451" rtlCol="0" anchor="b"/>
          <a:lstStyle>
            <a:lvl1pPr algn="r">
              <a:defRPr sz="1400"/>
            </a:lvl1pPr>
          </a:lstStyle>
          <a:p>
            <a:fld id="{94C6C71A-2CA9-43F8-9329-FE0928B9438B}" type="slidenum">
              <a:rPr kumimoji="1" lang="ja-JP" altLang="en-US" smtClean="0"/>
              <a:pPr/>
              <a:t>‹#›</a:t>
            </a:fld>
            <a:endParaRPr kumimoji="1" lang="ja-JP" altLang="en-US"/>
          </a:p>
        </p:txBody>
      </p:sp>
    </p:spTree>
    <p:extLst>
      <p:ext uri="{BB962C8B-B14F-4D97-AF65-F5344CB8AC3E}">
        <p14:creationId xmlns:p14="http://schemas.microsoft.com/office/powerpoint/2010/main" val="3242580381"/>
      </p:ext>
    </p:extLst>
  </p:cSld>
  <p:clrMap bg1="lt1" tx1="dk1" bg2="lt2" tx2="dk2" accent1="accent1" accent2="accent2" accent3="accent3" accent4="accent4" accent5="accent5" accent6="accent6" hlink="hlink" folHlink="folHlink"/>
  <p:notesStyle>
    <a:lvl1pPr marL="0" algn="l" defTabSz="1018818" rtl="0" eaLnBrk="1" latinLnBrk="0" hangingPunct="1">
      <a:defRPr kumimoji="1" sz="1337" kern="1200">
        <a:solidFill>
          <a:schemeClr val="tx1"/>
        </a:solidFill>
        <a:latin typeface="+mn-lt"/>
        <a:ea typeface="+mn-ea"/>
        <a:cs typeface="+mn-cs"/>
      </a:defRPr>
    </a:lvl1pPr>
    <a:lvl2pPr marL="509408" algn="l" defTabSz="1018818" rtl="0" eaLnBrk="1" latinLnBrk="0" hangingPunct="1">
      <a:defRPr kumimoji="1" sz="1337" kern="1200">
        <a:solidFill>
          <a:schemeClr val="tx1"/>
        </a:solidFill>
        <a:latin typeface="+mn-lt"/>
        <a:ea typeface="+mn-ea"/>
        <a:cs typeface="+mn-cs"/>
      </a:defRPr>
    </a:lvl2pPr>
    <a:lvl3pPr marL="1018818" algn="l" defTabSz="1018818" rtl="0" eaLnBrk="1" latinLnBrk="0" hangingPunct="1">
      <a:defRPr kumimoji="1" sz="1337" kern="1200">
        <a:solidFill>
          <a:schemeClr val="tx1"/>
        </a:solidFill>
        <a:latin typeface="+mn-lt"/>
        <a:ea typeface="+mn-ea"/>
        <a:cs typeface="+mn-cs"/>
      </a:defRPr>
    </a:lvl3pPr>
    <a:lvl4pPr marL="1528227" algn="l" defTabSz="1018818" rtl="0" eaLnBrk="1" latinLnBrk="0" hangingPunct="1">
      <a:defRPr kumimoji="1" sz="1337" kern="1200">
        <a:solidFill>
          <a:schemeClr val="tx1"/>
        </a:solidFill>
        <a:latin typeface="+mn-lt"/>
        <a:ea typeface="+mn-ea"/>
        <a:cs typeface="+mn-cs"/>
      </a:defRPr>
    </a:lvl4pPr>
    <a:lvl5pPr marL="2037634" algn="l" defTabSz="1018818" rtl="0" eaLnBrk="1" latinLnBrk="0" hangingPunct="1">
      <a:defRPr kumimoji="1" sz="1337" kern="1200">
        <a:solidFill>
          <a:schemeClr val="tx1"/>
        </a:solidFill>
        <a:latin typeface="+mn-lt"/>
        <a:ea typeface="+mn-ea"/>
        <a:cs typeface="+mn-cs"/>
      </a:defRPr>
    </a:lvl5pPr>
    <a:lvl6pPr marL="2547044" algn="l" defTabSz="1018818" rtl="0" eaLnBrk="1" latinLnBrk="0" hangingPunct="1">
      <a:defRPr kumimoji="1" sz="1337" kern="1200">
        <a:solidFill>
          <a:schemeClr val="tx1"/>
        </a:solidFill>
        <a:latin typeface="+mn-lt"/>
        <a:ea typeface="+mn-ea"/>
        <a:cs typeface="+mn-cs"/>
      </a:defRPr>
    </a:lvl6pPr>
    <a:lvl7pPr marL="3056452" algn="l" defTabSz="1018818" rtl="0" eaLnBrk="1" latinLnBrk="0" hangingPunct="1">
      <a:defRPr kumimoji="1" sz="1337" kern="1200">
        <a:solidFill>
          <a:schemeClr val="tx1"/>
        </a:solidFill>
        <a:latin typeface="+mn-lt"/>
        <a:ea typeface="+mn-ea"/>
        <a:cs typeface="+mn-cs"/>
      </a:defRPr>
    </a:lvl7pPr>
    <a:lvl8pPr marL="3565861" algn="l" defTabSz="1018818" rtl="0" eaLnBrk="1" latinLnBrk="0" hangingPunct="1">
      <a:defRPr kumimoji="1" sz="1337" kern="1200">
        <a:solidFill>
          <a:schemeClr val="tx1"/>
        </a:solidFill>
        <a:latin typeface="+mn-lt"/>
        <a:ea typeface="+mn-ea"/>
        <a:cs typeface="+mn-cs"/>
      </a:defRPr>
    </a:lvl8pPr>
    <a:lvl9pPr marL="4075270" algn="l" defTabSz="1018818"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3169" y="3388464"/>
            <a:ext cx="6609239" cy="2338088"/>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66337" y="6181038"/>
            <a:ext cx="5442903" cy="2787526"/>
          </a:xfrm>
        </p:spPr>
        <p:txBody>
          <a:bodyPr/>
          <a:lstStyle>
            <a:lvl1pPr marL="0" indent="0" algn="ctr">
              <a:buNone/>
              <a:defRPr>
                <a:solidFill>
                  <a:schemeClr val="tx1">
                    <a:tint val="75000"/>
                  </a:schemeClr>
                </a:solidFill>
              </a:defRPr>
            </a:lvl1pPr>
            <a:lvl2pPr marL="333175" indent="0" algn="ctr">
              <a:buNone/>
              <a:defRPr>
                <a:solidFill>
                  <a:schemeClr val="tx1">
                    <a:tint val="75000"/>
                  </a:schemeClr>
                </a:solidFill>
              </a:defRPr>
            </a:lvl2pPr>
            <a:lvl3pPr marL="666350" indent="0" algn="ctr">
              <a:buNone/>
              <a:defRPr>
                <a:solidFill>
                  <a:schemeClr val="tx1">
                    <a:tint val="75000"/>
                  </a:schemeClr>
                </a:solidFill>
              </a:defRPr>
            </a:lvl3pPr>
            <a:lvl4pPr marL="999525" indent="0" algn="ctr">
              <a:buNone/>
              <a:defRPr>
                <a:solidFill>
                  <a:schemeClr val="tx1">
                    <a:tint val="75000"/>
                  </a:schemeClr>
                </a:solidFill>
              </a:defRPr>
            </a:lvl4pPr>
            <a:lvl5pPr marL="1332700" indent="0" algn="ctr">
              <a:buNone/>
              <a:defRPr>
                <a:solidFill>
                  <a:schemeClr val="tx1">
                    <a:tint val="75000"/>
                  </a:schemeClr>
                </a:solidFill>
              </a:defRPr>
            </a:lvl5pPr>
            <a:lvl6pPr marL="1665874" indent="0" algn="ctr">
              <a:buNone/>
              <a:defRPr>
                <a:solidFill>
                  <a:schemeClr val="tx1">
                    <a:tint val="75000"/>
                  </a:schemeClr>
                </a:solidFill>
              </a:defRPr>
            </a:lvl6pPr>
            <a:lvl7pPr marL="1999049" indent="0" algn="ctr">
              <a:buNone/>
              <a:defRPr>
                <a:solidFill>
                  <a:schemeClr val="tx1">
                    <a:tint val="75000"/>
                  </a:schemeClr>
                </a:solidFill>
              </a:defRPr>
            </a:lvl7pPr>
            <a:lvl8pPr marL="2332224" indent="0" algn="ctr">
              <a:buNone/>
              <a:defRPr>
                <a:solidFill>
                  <a:schemeClr val="tx1">
                    <a:tint val="75000"/>
                  </a:schemeClr>
                </a:solidFill>
              </a:defRPr>
            </a:lvl8pPr>
            <a:lvl9pPr marL="266539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2023/12/18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36413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2023/12/18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286735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227969" y="631233"/>
            <a:ext cx="1312129" cy="1344274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91587" y="631233"/>
            <a:ext cx="3806792" cy="1344274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2023/12/18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43347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2023/12/18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33815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14217" y="7009217"/>
            <a:ext cx="6609239" cy="2166393"/>
          </a:xfrm>
        </p:spPr>
        <p:txBody>
          <a:bodyPr anchor="t"/>
          <a:lstStyle>
            <a:lvl1pPr algn="l">
              <a:defRPr sz="2915"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14217" y="4623157"/>
            <a:ext cx="6609239" cy="2386062"/>
          </a:xfrm>
        </p:spPr>
        <p:txBody>
          <a:bodyPr anchor="b"/>
          <a:lstStyle>
            <a:lvl1pPr marL="0" indent="0">
              <a:buNone/>
              <a:defRPr sz="1458">
                <a:solidFill>
                  <a:schemeClr val="tx1">
                    <a:tint val="75000"/>
                  </a:schemeClr>
                </a:solidFill>
              </a:defRPr>
            </a:lvl1pPr>
            <a:lvl2pPr marL="333175" indent="0">
              <a:buNone/>
              <a:defRPr sz="1312">
                <a:solidFill>
                  <a:schemeClr val="tx1">
                    <a:tint val="75000"/>
                  </a:schemeClr>
                </a:solidFill>
              </a:defRPr>
            </a:lvl2pPr>
            <a:lvl3pPr marL="666350" indent="0">
              <a:buNone/>
              <a:defRPr sz="1166">
                <a:solidFill>
                  <a:schemeClr val="tx1">
                    <a:tint val="75000"/>
                  </a:schemeClr>
                </a:solidFill>
              </a:defRPr>
            </a:lvl3pPr>
            <a:lvl4pPr marL="999525" indent="0">
              <a:buNone/>
              <a:defRPr sz="1020">
                <a:solidFill>
                  <a:schemeClr val="tx1">
                    <a:tint val="75000"/>
                  </a:schemeClr>
                </a:solidFill>
              </a:defRPr>
            </a:lvl4pPr>
            <a:lvl5pPr marL="1332700" indent="0">
              <a:buNone/>
              <a:defRPr sz="1020">
                <a:solidFill>
                  <a:schemeClr val="tx1">
                    <a:tint val="75000"/>
                  </a:schemeClr>
                </a:solidFill>
              </a:defRPr>
            </a:lvl5pPr>
            <a:lvl6pPr marL="1665874" indent="0">
              <a:buNone/>
              <a:defRPr sz="1020">
                <a:solidFill>
                  <a:schemeClr val="tx1">
                    <a:tint val="75000"/>
                  </a:schemeClr>
                </a:solidFill>
              </a:defRPr>
            </a:lvl6pPr>
            <a:lvl7pPr marL="1999049" indent="0">
              <a:buNone/>
              <a:defRPr sz="1020">
                <a:solidFill>
                  <a:schemeClr val="tx1">
                    <a:tint val="75000"/>
                  </a:schemeClr>
                </a:solidFill>
              </a:defRPr>
            </a:lvl7pPr>
            <a:lvl8pPr marL="2332224" indent="0">
              <a:buNone/>
              <a:defRPr sz="1020">
                <a:solidFill>
                  <a:schemeClr val="tx1">
                    <a:tint val="75000"/>
                  </a:schemeClr>
                </a:solidFill>
              </a:defRPr>
            </a:lvl8pPr>
            <a:lvl9pPr marL="2665399" indent="0">
              <a:buNone/>
              <a:defRPr sz="102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2023/12/18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67703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91586" y="3676306"/>
            <a:ext cx="2559460" cy="10397677"/>
          </a:xfrm>
        </p:spPr>
        <p:txBody>
          <a:bodyPr/>
          <a:lstStyle>
            <a:lvl1pPr>
              <a:defRPr sz="2040"/>
            </a:lvl1pPr>
            <a:lvl2pPr>
              <a:defRPr sz="1749"/>
            </a:lvl2pPr>
            <a:lvl3pPr>
              <a:defRPr sz="1458"/>
            </a:lvl3pPr>
            <a:lvl4pPr>
              <a:defRPr sz="1312"/>
            </a:lvl4pPr>
            <a:lvl5pPr>
              <a:defRPr sz="1312"/>
            </a:lvl5pPr>
            <a:lvl6pPr>
              <a:defRPr sz="1312"/>
            </a:lvl6pPr>
            <a:lvl7pPr>
              <a:defRPr sz="1312"/>
            </a:lvl7pPr>
            <a:lvl8pPr>
              <a:defRPr sz="1312"/>
            </a:lvl8pPr>
            <a:lvl9pPr>
              <a:defRPr sz="131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980639" y="3676306"/>
            <a:ext cx="2559460" cy="10397677"/>
          </a:xfrm>
        </p:spPr>
        <p:txBody>
          <a:bodyPr/>
          <a:lstStyle>
            <a:lvl1pPr>
              <a:defRPr sz="2040"/>
            </a:lvl1pPr>
            <a:lvl2pPr>
              <a:defRPr sz="1749"/>
            </a:lvl2pPr>
            <a:lvl3pPr>
              <a:defRPr sz="1458"/>
            </a:lvl3pPr>
            <a:lvl4pPr>
              <a:defRPr sz="1312"/>
            </a:lvl4pPr>
            <a:lvl5pPr>
              <a:defRPr sz="1312"/>
            </a:lvl5pPr>
            <a:lvl6pPr>
              <a:defRPr sz="1312"/>
            </a:lvl6pPr>
            <a:lvl7pPr>
              <a:defRPr sz="1312"/>
            </a:lvl7pPr>
            <a:lvl8pPr>
              <a:defRPr sz="1312"/>
            </a:lvl8pPr>
            <a:lvl9pPr>
              <a:defRPr sz="131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2023/12/18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02874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8779" y="436815"/>
            <a:ext cx="6998018" cy="1817952"/>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88782" y="2441613"/>
            <a:ext cx="3435562" cy="1017548"/>
          </a:xfrm>
        </p:spPr>
        <p:txBody>
          <a:bodyPr anchor="b"/>
          <a:lstStyle>
            <a:lvl1pPr marL="0" indent="0">
              <a:buNone/>
              <a:defRPr sz="1749" b="1"/>
            </a:lvl1pPr>
            <a:lvl2pPr marL="333175" indent="0">
              <a:buNone/>
              <a:defRPr sz="1458" b="1"/>
            </a:lvl2pPr>
            <a:lvl3pPr marL="666350" indent="0">
              <a:buNone/>
              <a:defRPr sz="1312" b="1"/>
            </a:lvl3pPr>
            <a:lvl4pPr marL="999525" indent="0">
              <a:buNone/>
              <a:defRPr sz="1166" b="1"/>
            </a:lvl4pPr>
            <a:lvl5pPr marL="1332700" indent="0">
              <a:buNone/>
              <a:defRPr sz="1166" b="1"/>
            </a:lvl5pPr>
            <a:lvl6pPr marL="1665874" indent="0">
              <a:buNone/>
              <a:defRPr sz="1166" b="1"/>
            </a:lvl6pPr>
            <a:lvl7pPr marL="1999049" indent="0">
              <a:buNone/>
              <a:defRPr sz="1166" b="1"/>
            </a:lvl7pPr>
            <a:lvl8pPr marL="2332224" indent="0">
              <a:buNone/>
              <a:defRPr sz="1166" b="1"/>
            </a:lvl8pPr>
            <a:lvl9pPr marL="2665399" indent="0">
              <a:buNone/>
              <a:defRPr sz="1166"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88782" y="3459159"/>
            <a:ext cx="3435562" cy="6284560"/>
          </a:xfrm>
        </p:spPr>
        <p:txBody>
          <a:bodyPr/>
          <a:lstStyle>
            <a:lvl1pPr>
              <a:defRPr sz="1749"/>
            </a:lvl1pPr>
            <a:lvl2pPr>
              <a:defRPr sz="1458"/>
            </a:lvl2pPr>
            <a:lvl3pPr>
              <a:defRPr sz="1312"/>
            </a:lvl3pPr>
            <a:lvl4pPr>
              <a:defRPr sz="1166"/>
            </a:lvl4pPr>
            <a:lvl5pPr>
              <a:defRPr sz="1166"/>
            </a:lvl5pPr>
            <a:lvl6pPr>
              <a:defRPr sz="1166"/>
            </a:lvl6pPr>
            <a:lvl7pPr>
              <a:defRPr sz="1166"/>
            </a:lvl7pPr>
            <a:lvl8pPr>
              <a:defRPr sz="1166"/>
            </a:lvl8pPr>
            <a:lvl9pPr>
              <a:defRPr sz="11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949887" y="2441613"/>
            <a:ext cx="3436912" cy="1017548"/>
          </a:xfrm>
        </p:spPr>
        <p:txBody>
          <a:bodyPr anchor="b"/>
          <a:lstStyle>
            <a:lvl1pPr marL="0" indent="0">
              <a:buNone/>
              <a:defRPr sz="1749" b="1"/>
            </a:lvl1pPr>
            <a:lvl2pPr marL="333175" indent="0">
              <a:buNone/>
              <a:defRPr sz="1458" b="1"/>
            </a:lvl2pPr>
            <a:lvl3pPr marL="666350" indent="0">
              <a:buNone/>
              <a:defRPr sz="1312" b="1"/>
            </a:lvl3pPr>
            <a:lvl4pPr marL="999525" indent="0">
              <a:buNone/>
              <a:defRPr sz="1166" b="1"/>
            </a:lvl4pPr>
            <a:lvl5pPr marL="1332700" indent="0">
              <a:buNone/>
              <a:defRPr sz="1166" b="1"/>
            </a:lvl5pPr>
            <a:lvl6pPr marL="1665874" indent="0">
              <a:buNone/>
              <a:defRPr sz="1166" b="1"/>
            </a:lvl6pPr>
            <a:lvl7pPr marL="1999049" indent="0">
              <a:buNone/>
              <a:defRPr sz="1166" b="1"/>
            </a:lvl7pPr>
            <a:lvl8pPr marL="2332224" indent="0">
              <a:buNone/>
              <a:defRPr sz="1166" b="1"/>
            </a:lvl8pPr>
            <a:lvl9pPr marL="2665399" indent="0">
              <a:buNone/>
              <a:defRPr sz="1166"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949887" y="3459159"/>
            <a:ext cx="3436912" cy="6284560"/>
          </a:xfrm>
        </p:spPr>
        <p:txBody>
          <a:bodyPr/>
          <a:lstStyle>
            <a:lvl1pPr>
              <a:defRPr sz="1749"/>
            </a:lvl1pPr>
            <a:lvl2pPr>
              <a:defRPr sz="1458"/>
            </a:lvl2pPr>
            <a:lvl3pPr>
              <a:defRPr sz="1312"/>
            </a:lvl3pPr>
            <a:lvl4pPr>
              <a:defRPr sz="1166"/>
            </a:lvl4pPr>
            <a:lvl5pPr>
              <a:defRPr sz="1166"/>
            </a:lvl5pPr>
            <a:lvl6pPr>
              <a:defRPr sz="1166"/>
            </a:lvl6pPr>
            <a:lvl7pPr>
              <a:defRPr sz="1166"/>
            </a:lvl7pPr>
            <a:lvl8pPr>
              <a:defRPr sz="1166"/>
            </a:lvl8pPr>
            <a:lvl9pPr>
              <a:defRPr sz="11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420E7D-346A-4E68-9045-7E6B396D6F6D}" type="datetimeFigureOut">
              <a:rPr kumimoji="1" lang="ja-JP" altLang="en-US" smtClean="0"/>
              <a:pPr/>
              <a:t>2023/12/18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20051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7420E7D-346A-4E68-9045-7E6B396D6F6D}" type="datetimeFigureOut">
              <a:rPr kumimoji="1" lang="ja-JP" altLang="en-US" smtClean="0"/>
              <a:pPr/>
              <a:t>2023/12/18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408748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7420E7D-346A-4E68-9045-7E6B396D6F6D}" type="datetimeFigureOut">
              <a:rPr kumimoji="1" lang="ja-JP" altLang="en-US" smtClean="0"/>
              <a:pPr/>
              <a:t>2023/12/18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175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8781" y="434289"/>
            <a:ext cx="2558111" cy="1848252"/>
          </a:xfrm>
        </p:spPr>
        <p:txBody>
          <a:bodyPr anchor="b"/>
          <a:lstStyle>
            <a:lvl1pPr algn="l">
              <a:defRPr sz="1458"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040036" y="434289"/>
            <a:ext cx="4346763" cy="9309432"/>
          </a:xfrm>
        </p:spPr>
        <p:txBody>
          <a:bodyPr/>
          <a:lstStyle>
            <a:lvl1pPr>
              <a:defRPr sz="2332"/>
            </a:lvl1pPr>
            <a:lvl2pPr>
              <a:defRPr sz="2040"/>
            </a:lvl2pPr>
            <a:lvl3pPr>
              <a:defRPr sz="1749"/>
            </a:lvl3pPr>
            <a:lvl4pPr>
              <a:defRPr sz="1458"/>
            </a:lvl4pPr>
            <a:lvl5pPr>
              <a:defRPr sz="1458"/>
            </a:lvl5pPr>
            <a:lvl6pPr>
              <a:defRPr sz="1458"/>
            </a:lvl6pPr>
            <a:lvl7pPr>
              <a:defRPr sz="1458"/>
            </a:lvl7pPr>
            <a:lvl8pPr>
              <a:defRPr sz="1458"/>
            </a:lvl8pPr>
            <a:lvl9pPr>
              <a:defRPr sz="145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88781" y="2282541"/>
            <a:ext cx="2558111" cy="7461180"/>
          </a:xfrm>
        </p:spPr>
        <p:txBody>
          <a:bodyPr/>
          <a:lstStyle>
            <a:lvl1pPr marL="0" indent="0">
              <a:buNone/>
              <a:defRPr sz="1020"/>
            </a:lvl1pPr>
            <a:lvl2pPr marL="333175" indent="0">
              <a:buNone/>
              <a:defRPr sz="874"/>
            </a:lvl2pPr>
            <a:lvl3pPr marL="666350" indent="0">
              <a:buNone/>
              <a:defRPr sz="728"/>
            </a:lvl3pPr>
            <a:lvl4pPr marL="999525" indent="0">
              <a:buNone/>
              <a:defRPr sz="656"/>
            </a:lvl4pPr>
            <a:lvl5pPr marL="1332700" indent="0">
              <a:buNone/>
              <a:defRPr sz="656"/>
            </a:lvl5pPr>
            <a:lvl6pPr marL="1665874" indent="0">
              <a:buNone/>
              <a:defRPr sz="656"/>
            </a:lvl6pPr>
            <a:lvl7pPr marL="1999049" indent="0">
              <a:buNone/>
              <a:defRPr sz="656"/>
            </a:lvl7pPr>
            <a:lvl8pPr marL="2332224" indent="0">
              <a:buNone/>
              <a:defRPr sz="656"/>
            </a:lvl8pPr>
            <a:lvl9pPr marL="2665399" indent="0">
              <a:buNone/>
              <a:defRPr sz="656"/>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2023/12/18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85437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67" y="7635399"/>
            <a:ext cx="4665345" cy="901403"/>
          </a:xfrm>
        </p:spPr>
        <p:txBody>
          <a:bodyPr anchor="b"/>
          <a:lstStyle>
            <a:lvl1pPr algn="l">
              <a:defRPr sz="1458" b="1"/>
            </a:lvl1pPr>
          </a:lstStyle>
          <a:p>
            <a:r>
              <a:rPr kumimoji="1" lang="ja-JP" altLang="en-US"/>
              <a:t>マスター タイトルの書式設定</a:t>
            </a:r>
          </a:p>
        </p:txBody>
      </p:sp>
      <p:sp>
        <p:nvSpPr>
          <p:cNvPr id="3" name="図プレースホルダー 2"/>
          <p:cNvSpPr>
            <a:spLocks noGrp="1"/>
          </p:cNvSpPr>
          <p:nvPr>
            <p:ph type="pic" idx="1"/>
          </p:nvPr>
        </p:nvSpPr>
        <p:spPr>
          <a:xfrm>
            <a:off x="1524067" y="974624"/>
            <a:ext cx="4665345" cy="6544628"/>
          </a:xfrm>
        </p:spPr>
        <p:txBody>
          <a:bodyPr/>
          <a:lstStyle>
            <a:lvl1pPr marL="0" indent="0">
              <a:buNone/>
              <a:defRPr sz="2332"/>
            </a:lvl1pPr>
            <a:lvl2pPr marL="333175" indent="0">
              <a:buNone/>
              <a:defRPr sz="2040"/>
            </a:lvl2pPr>
            <a:lvl3pPr marL="666350" indent="0">
              <a:buNone/>
              <a:defRPr sz="1749"/>
            </a:lvl3pPr>
            <a:lvl4pPr marL="999525" indent="0">
              <a:buNone/>
              <a:defRPr sz="1458"/>
            </a:lvl4pPr>
            <a:lvl5pPr marL="1332700" indent="0">
              <a:buNone/>
              <a:defRPr sz="1458"/>
            </a:lvl5pPr>
            <a:lvl6pPr marL="1665874" indent="0">
              <a:buNone/>
              <a:defRPr sz="1458"/>
            </a:lvl6pPr>
            <a:lvl7pPr marL="1999049" indent="0">
              <a:buNone/>
              <a:defRPr sz="1458"/>
            </a:lvl7pPr>
            <a:lvl8pPr marL="2332224" indent="0">
              <a:buNone/>
              <a:defRPr sz="1458"/>
            </a:lvl8pPr>
            <a:lvl9pPr marL="2665399" indent="0">
              <a:buNone/>
              <a:defRPr sz="1458"/>
            </a:lvl9pPr>
          </a:lstStyle>
          <a:p>
            <a:endParaRPr kumimoji="1" lang="ja-JP" altLang="en-US"/>
          </a:p>
        </p:txBody>
      </p:sp>
      <p:sp>
        <p:nvSpPr>
          <p:cNvPr id="4" name="テキスト プレースホルダー 3"/>
          <p:cNvSpPr>
            <a:spLocks noGrp="1"/>
          </p:cNvSpPr>
          <p:nvPr>
            <p:ph type="body" sz="half" idx="2"/>
          </p:nvPr>
        </p:nvSpPr>
        <p:spPr>
          <a:xfrm>
            <a:off x="1524067" y="8536802"/>
            <a:ext cx="4665345" cy="1280140"/>
          </a:xfrm>
        </p:spPr>
        <p:txBody>
          <a:bodyPr/>
          <a:lstStyle>
            <a:lvl1pPr marL="0" indent="0">
              <a:buNone/>
              <a:defRPr sz="1020"/>
            </a:lvl1pPr>
            <a:lvl2pPr marL="333175" indent="0">
              <a:buNone/>
              <a:defRPr sz="874"/>
            </a:lvl2pPr>
            <a:lvl3pPr marL="666350" indent="0">
              <a:buNone/>
              <a:defRPr sz="728"/>
            </a:lvl3pPr>
            <a:lvl4pPr marL="999525" indent="0">
              <a:buNone/>
              <a:defRPr sz="656"/>
            </a:lvl4pPr>
            <a:lvl5pPr marL="1332700" indent="0">
              <a:buNone/>
              <a:defRPr sz="656"/>
            </a:lvl5pPr>
            <a:lvl6pPr marL="1665874" indent="0">
              <a:buNone/>
              <a:defRPr sz="656"/>
            </a:lvl6pPr>
            <a:lvl7pPr marL="1999049" indent="0">
              <a:buNone/>
              <a:defRPr sz="656"/>
            </a:lvl7pPr>
            <a:lvl8pPr marL="2332224" indent="0">
              <a:buNone/>
              <a:defRPr sz="656"/>
            </a:lvl8pPr>
            <a:lvl9pPr marL="2665399" indent="0">
              <a:buNone/>
              <a:defRPr sz="656"/>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2023/12/18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58643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88779" y="436815"/>
            <a:ext cx="6998018" cy="181795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88779" y="2545135"/>
            <a:ext cx="6998018" cy="719858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88779" y="10109836"/>
            <a:ext cx="1814301" cy="580735"/>
          </a:xfrm>
          <a:prstGeom prst="rect">
            <a:avLst/>
          </a:prstGeom>
        </p:spPr>
        <p:txBody>
          <a:bodyPr vert="horz" lIns="91440" tIns="45720" rIns="91440" bIns="45720" rtlCol="0" anchor="ctr"/>
          <a:lstStyle>
            <a:lvl1pPr algn="l">
              <a:defRPr sz="874">
                <a:solidFill>
                  <a:schemeClr val="tx1">
                    <a:tint val="75000"/>
                  </a:schemeClr>
                </a:solidFill>
              </a:defRPr>
            </a:lvl1pPr>
          </a:lstStyle>
          <a:p>
            <a:fld id="{C7420E7D-346A-4E68-9045-7E6B396D6F6D}" type="datetimeFigureOut">
              <a:rPr kumimoji="1" lang="ja-JP" altLang="en-US" smtClean="0"/>
              <a:pPr/>
              <a:t>2023/12/18</a:t>
            </a:fld>
            <a:endParaRPr kumimoji="1" lang="ja-JP" altLang="en-US"/>
          </a:p>
        </p:txBody>
      </p:sp>
      <p:sp>
        <p:nvSpPr>
          <p:cNvPr id="5" name="フッター プレースホルダー 4"/>
          <p:cNvSpPr>
            <a:spLocks noGrp="1"/>
          </p:cNvSpPr>
          <p:nvPr>
            <p:ph type="ftr" sz="quarter" idx="3"/>
          </p:nvPr>
        </p:nvSpPr>
        <p:spPr>
          <a:xfrm>
            <a:off x="2656656" y="10109836"/>
            <a:ext cx="2462265" cy="580735"/>
          </a:xfrm>
          <a:prstGeom prst="rect">
            <a:avLst/>
          </a:prstGeom>
        </p:spPr>
        <p:txBody>
          <a:bodyPr vert="horz" lIns="91440" tIns="45720" rIns="91440" bIns="45720" rtlCol="0" anchor="ctr"/>
          <a:lstStyle>
            <a:lvl1pPr algn="ctr">
              <a:defRPr sz="874">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572495" y="10109836"/>
            <a:ext cx="1814301" cy="580735"/>
          </a:xfrm>
          <a:prstGeom prst="rect">
            <a:avLst/>
          </a:prstGeom>
        </p:spPr>
        <p:txBody>
          <a:bodyPr vert="horz" lIns="91440" tIns="45720" rIns="91440" bIns="45720" rtlCol="0" anchor="ctr"/>
          <a:lstStyle>
            <a:lvl1pPr algn="r">
              <a:defRPr sz="874">
                <a:solidFill>
                  <a:schemeClr val="tx1">
                    <a:tint val="75000"/>
                  </a:schemeClr>
                </a:solidFill>
              </a:defRPr>
            </a:lvl1p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1656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66350" rtl="0" eaLnBrk="1" latinLnBrk="0" hangingPunct="1">
        <a:spcBef>
          <a:spcPct val="0"/>
        </a:spcBef>
        <a:buNone/>
        <a:defRPr kumimoji="1" sz="3206" kern="1200">
          <a:solidFill>
            <a:schemeClr val="tx1"/>
          </a:solidFill>
          <a:latin typeface="+mj-lt"/>
          <a:ea typeface="+mj-ea"/>
          <a:cs typeface="+mj-cs"/>
        </a:defRPr>
      </a:lvl1pPr>
    </p:titleStyle>
    <p:bodyStyle>
      <a:lvl1pPr marL="249881" indent="-249881" algn="l" defTabSz="666350" rtl="0" eaLnBrk="1" latinLnBrk="0" hangingPunct="1">
        <a:spcBef>
          <a:spcPct val="20000"/>
        </a:spcBef>
        <a:buFont typeface="Arial" panose="020B0604020202020204" pitchFamily="34" charset="0"/>
        <a:buChar char="•"/>
        <a:defRPr kumimoji="1" sz="2332" kern="1200">
          <a:solidFill>
            <a:schemeClr val="tx1"/>
          </a:solidFill>
          <a:latin typeface="+mn-lt"/>
          <a:ea typeface="+mn-ea"/>
          <a:cs typeface="+mn-cs"/>
        </a:defRPr>
      </a:lvl1pPr>
      <a:lvl2pPr marL="541409" indent="-208234" algn="l" defTabSz="666350" rtl="0" eaLnBrk="1" latinLnBrk="0" hangingPunct="1">
        <a:spcBef>
          <a:spcPct val="20000"/>
        </a:spcBef>
        <a:buFont typeface="Arial" panose="020B0604020202020204" pitchFamily="34" charset="0"/>
        <a:buChar char="–"/>
        <a:defRPr kumimoji="1" sz="2040" kern="1200">
          <a:solidFill>
            <a:schemeClr val="tx1"/>
          </a:solidFill>
          <a:latin typeface="+mn-lt"/>
          <a:ea typeface="+mn-ea"/>
          <a:cs typeface="+mn-cs"/>
        </a:defRPr>
      </a:lvl2pPr>
      <a:lvl3pPr marL="832937" indent="-166587" algn="l" defTabSz="666350" rtl="0" eaLnBrk="1" latinLnBrk="0" hangingPunct="1">
        <a:spcBef>
          <a:spcPct val="20000"/>
        </a:spcBef>
        <a:buFont typeface="Arial" panose="020B0604020202020204" pitchFamily="34" charset="0"/>
        <a:buChar char="•"/>
        <a:defRPr kumimoji="1" sz="1749" kern="1200">
          <a:solidFill>
            <a:schemeClr val="tx1"/>
          </a:solidFill>
          <a:latin typeface="+mn-lt"/>
          <a:ea typeface="+mn-ea"/>
          <a:cs typeface="+mn-cs"/>
        </a:defRPr>
      </a:lvl3pPr>
      <a:lvl4pPr marL="116611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4pPr>
      <a:lvl5pPr marL="1499287"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5pPr>
      <a:lvl6pPr marL="183246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6pPr>
      <a:lvl7pPr marL="2165637"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7pPr>
      <a:lvl8pPr marL="249881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8pPr>
      <a:lvl9pPr marL="2831986"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9pPr>
    </p:bodyStyle>
    <p:otherStyle>
      <a:defPPr>
        <a:defRPr lang="ja-JP"/>
      </a:defPPr>
      <a:lvl1pPr marL="0" algn="l" defTabSz="666350" rtl="0" eaLnBrk="1" latinLnBrk="0" hangingPunct="1">
        <a:defRPr kumimoji="1" sz="1312" kern="1200">
          <a:solidFill>
            <a:schemeClr val="tx1"/>
          </a:solidFill>
          <a:latin typeface="+mn-lt"/>
          <a:ea typeface="+mn-ea"/>
          <a:cs typeface="+mn-cs"/>
        </a:defRPr>
      </a:lvl1pPr>
      <a:lvl2pPr marL="333175" algn="l" defTabSz="666350" rtl="0" eaLnBrk="1" latinLnBrk="0" hangingPunct="1">
        <a:defRPr kumimoji="1" sz="1312" kern="1200">
          <a:solidFill>
            <a:schemeClr val="tx1"/>
          </a:solidFill>
          <a:latin typeface="+mn-lt"/>
          <a:ea typeface="+mn-ea"/>
          <a:cs typeface="+mn-cs"/>
        </a:defRPr>
      </a:lvl2pPr>
      <a:lvl3pPr marL="666350" algn="l" defTabSz="666350" rtl="0" eaLnBrk="1" latinLnBrk="0" hangingPunct="1">
        <a:defRPr kumimoji="1" sz="1312" kern="1200">
          <a:solidFill>
            <a:schemeClr val="tx1"/>
          </a:solidFill>
          <a:latin typeface="+mn-lt"/>
          <a:ea typeface="+mn-ea"/>
          <a:cs typeface="+mn-cs"/>
        </a:defRPr>
      </a:lvl3pPr>
      <a:lvl4pPr marL="999525" algn="l" defTabSz="666350" rtl="0" eaLnBrk="1" latinLnBrk="0" hangingPunct="1">
        <a:defRPr kumimoji="1" sz="1312" kern="1200">
          <a:solidFill>
            <a:schemeClr val="tx1"/>
          </a:solidFill>
          <a:latin typeface="+mn-lt"/>
          <a:ea typeface="+mn-ea"/>
          <a:cs typeface="+mn-cs"/>
        </a:defRPr>
      </a:lvl4pPr>
      <a:lvl5pPr marL="1332700" algn="l" defTabSz="666350" rtl="0" eaLnBrk="1" latinLnBrk="0" hangingPunct="1">
        <a:defRPr kumimoji="1" sz="1312" kern="1200">
          <a:solidFill>
            <a:schemeClr val="tx1"/>
          </a:solidFill>
          <a:latin typeface="+mn-lt"/>
          <a:ea typeface="+mn-ea"/>
          <a:cs typeface="+mn-cs"/>
        </a:defRPr>
      </a:lvl5pPr>
      <a:lvl6pPr marL="1665874" algn="l" defTabSz="666350" rtl="0" eaLnBrk="1" latinLnBrk="0" hangingPunct="1">
        <a:defRPr kumimoji="1" sz="1312" kern="1200">
          <a:solidFill>
            <a:schemeClr val="tx1"/>
          </a:solidFill>
          <a:latin typeface="+mn-lt"/>
          <a:ea typeface="+mn-ea"/>
          <a:cs typeface="+mn-cs"/>
        </a:defRPr>
      </a:lvl6pPr>
      <a:lvl7pPr marL="1999049" algn="l" defTabSz="666350" rtl="0" eaLnBrk="1" latinLnBrk="0" hangingPunct="1">
        <a:defRPr kumimoji="1" sz="1312" kern="1200">
          <a:solidFill>
            <a:schemeClr val="tx1"/>
          </a:solidFill>
          <a:latin typeface="+mn-lt"/>
          <a:ea typeface="+mn-ea"/>
          <a:cs typeface="+mn-cs"/>
        </a:defRPr>
      </a:lvl7pPr>
      <a:lvl8pPr marL="2332224" algn="l" defTabSz="666350" rtl="0" eaLnBrk="1" latinLnBrk="0" hangingPunct="1">
        <a:defRPr kumimoji="1" sz="1312" kern="1200">
          <a:solidFill>
            <a:schemeClr val="tx1"/>
          </a:solidFill>
          <a:latin typeface="+mn-lt"/>
          <a:ea typeface="+mn-ea"/>
          <a:cs typeface="+mn-cs"/>
        </a:defRPr>
      </a:lvl8pPr>
      <a:lvl9pPr marL="2665399" algn="l" defTabSz="666350" rtl="0" eaLnBrk="1" latinLnBrk="0" hangingPunct="1">
        <a:defRPr kumimoji="1" sz="13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98875" y="713714"/>
            <a:ext cx="906628" cy="1222512"/>
          </a:xfrm>
          <a:prstGeom prst="rect">
            <a:avLst/>
          </a:prstGeom>
        </p:spPr>
      </p:pic>
      <p:sp>
        <p:nvSpPr>
          <p:cNvPr id="97" name="テキスト ボックス 96"/>
          <p:cNvSpPr txBox="1"/>
          <p:nvPr/>
        </p:nvSpPr>
        <p:spPr>
          <a:xfrm>
            <a:off x="6048027" y="172023"/>
            <a:ext cx="1752403" cy="469103"/>
          </a:xfrm>
          <a:prstGeom prst="rect">
            <a:avLst/>
          </a:prstGeom>
          <a:noFill/>
        </p:spPr>
        <p:txBody>
          <a:bodyPr wrap="none" rtlCol="0">
            <a:spAutoFit/>
          </a:bodyPr>
          <a:lstStyle/>
          <a:p>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令和</a:t>
            </a:r>
            <a:r>
              <a:rPr lang="ja-JP" altLang="en-US" sz="1200" dirty="0">
                <a:solidFill>
                  <a:srgbClr val="000000"/>
                </a:solidFill>
                <a:latin typeface="HG丸ｺﾞｼｯｸM-PRO" panose="020F0600000000000000" pitchFamily="50" charset="-128"/>
                <a:ea typeface="HG丸ｺﾞｼｯｸM-PRO" panose="020F0600000000000000" pitchFamily="50" charset="-128"/>
                <a:cs typeface="Times New Roman"/>
              </a:rPr>
              <a:t>５</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年１２月発行　</a:t>
            </a:r>
            <a:endPar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endParaRPr>
          </a:p>
          <a:p>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第</a:t>
            </a:r>
            <a:r>
              <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rPr>
              <a:t>1</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１１号</a:t>
            </a:r>
            <a:endParaRPr lang="ja-JP" altLang="en-US" sz="1224" dirty="0">
              <a:latin typeface="HG丸ｺﾞｼｯｸM-PRO" panose="020F0600000000000000" pitchFamily="50" charset="-128"/>
              <a:ea typeface="HG丸ｺﾞｼｯｸM-PRO" panose="020F0600000000000000" pitchFamily="50" charset="-128"/>
              <a:cs typeface="ＭＳ Ｐゴシック"/>
            </a:endParaRPr>
          </a:p>
        </p:txBody>
      </p:sp>
      <p:grpSp>
        <p:nvGrpSpPr>
          <p:cNvPr id="17" name="グループ化 16"/>
          <p:cNvGrpSpPr/>
          <p:nvPr/>
        </p:nvGrpSpPr>
        <p:grpSpPr>
          <a:xfrm>
            <a:off x="2471881" y="725933"/>
            <a:ext cx="3142717" cy="607440"/>
            <a:chOff x="2206240" y="522815"/>
            <a:chExt cx="3080512" cy="595417"/>
          </a:xfrm>
        </p:grpSpPr>
        <p:grpSp>
          <p:nvGrpSpPr>
            <p:cNvPr id="21" name="グループ化 20"/>
            <p:cNvGrpSpPr/>
            <p:nvPr/>
          </p:nvGrpSpPr>
          <p:grpSpPr>
            <a:xfrm>
              <a:off x="2206240" y="522815"/>
              <a:ext cx="2923624" cy="585967"/>
              <a:chOff x="3063909" y="1718429"/>
              <a:chExt cx="3459294" cy="820355"/>
            </a:xfrm>
          </p:grpSpPr>
          <p:sp>
            <p:nvSpPr>
              <p:cNvPr id="8" name="Text Box 40"/>
              <p:cNvSpPr txBox="1">
                <a:spLocks noChangeArrowheads="1"/>
              </p:cNvSpPr>
              <p:nvPr/>
            </p:nvSpPr>
            <p:spPr bwMode="auto">
              <a:xfrm>
                <a:off x="3063909"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solidFill>
                      <a:srgbClr val="00B050"/>
                    </a:solidFill>
                    <a:latin typeface="HGP創英角ﾎﾟｯﾌﾟ体" panose="040B0A00000000000000" pitchFamily="50" charset="-128"/>
                    <a:ea typeface="HGP創英角ﾎﾟｯﾌﾟ体" panose="040B0A00000000000000" pitchFamily="50" charset="-128"/>
                    <a:cs typeface="ＭＳ Ｐゴシック" pitchFamily="50" charset="-128"/>
                  </a:rPr>
                  <a:t>北</a:t>
                </a:r>
              </a:p>
            </p:txBody>
          </p:sp>
          <p:sp>
            <p:nvSpPr>
              <p:cNvPr id="9" name="Text Box 40"/>
              <p:cNvSpPr txBox="1">
                <a:spLocks noChangeArrowheads="1"/>
              </p:cNvSpPr>
              <p:nvPr/>
            </p:nvSpPr>
            <p:spPr bwMode="auto">
              <a:xfrm>
                <a:off x="3612580"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部</a:t>
                </a:r>
              </a:p>
            </p:txBody>
          </p:sp>
          <p:sp>
            <p:nvSpPr>
              <p:cNvPr id="10" name="Text Box 40"/>
              <p:cNvSpPr txBox="1">
                <a:spLocks noChangeArrowheads="1"/>
              </p:cNvSpPr>
              <p:nvPr/>
            </p:nvSpPr>
            <p:spPr bwMode="auto">
              <a:xfrm>
                <a:off x="4161252"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普</a:t>
                </a:r>
              </a:p>
            </p:txBody>
          </p:sp>
          <p:sp>
            <p:nvSpPr>
              <p:cNvPr id="11" name="Text Box 40"/>
              <p:cNvSpPr txBox="1">
                <a:spLocks noChangeArrowheads="1"/>
              </p:cNvSpPr>
              <p:nvPr/>
            </p:nvSpPr>
            <p:spPr bwMode="auto">
              <a:xfrm>
                <a:off x="4709923"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及</a:t>
                </a:r>
              </a:p>
            </p:txBody>
          </p:sp>
          <p:sp>
            <p:nvSpPr>
              <p:cNvPr id="12" name="Text Box 40"/>
              <p:cNvSpPr txBox="1">
                <a:spLocks noChangeArrowheads="1"/>
              </p:cNvSpPr>
              <p:nvPr/>
            </p:nvSpPr>
            <p:spPr bwMode="auto">
              <a:xfrm>
                <a:off x="5258595"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だ</a:t>
                </a:r>
              </a:p>
            </p:txBody>
          </p:sp>
          <p:sp>
            <p:nvSpPr>
              <p:cNvPr id="13" name="Text Box 40"/>
              <p:cNvSpPr txBox="1">
                <a:spLocks noChangeArrowheads="1"/>
              </p:cNvSpPr>
              <p:nvPr/>
            </p:nvSpPr>
            <p:spPr bwMode="auto">
              <a:xfrm>
                <a:off x="5807266"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よ</a:t>
                </a:r>
              </a:p>
            </p:txBody>
          </p:sp>
          <p:sp>
            <p:nvSpPr>
              <p:cNvPr id="37" name="WordArt 36"/>
              <p:cNvSpPr>
                <a:spLocks noChangeArrowheads="1" noChangeShapeType="1" noTextEdit="1"/>
              </p:cNvSpPr>
              <p:nvPr/>
            </p:nvSpPr>
            <p:spPr bwMode="auto">
              <a:xfrm>
                <a:off x="3236863" y="1718429"/>
                <a:ext cx="3286340" cy="547394"/>
              </a:xfrm>
              <a:prstGeom prst="rect">
                <a:avLst/>
              </a:prstGeom>
              <a:ln>
                <a:noFill/>
              </a:ln>
              <a:extLst>
                <a:ext uri="{AF507438-7753-43E0-B8FC-AC1667EBCBE1}">
                  <a14:hiddenEffects xmlns:a14="http://schemas.microsoft.com/office/drawing/2010/main">
                    <a:effectLst/>
                  </a14:hiddenEffects>
                </a:ext>
              </a:extLst>
            </p:spPr>
            <p:txBody>
              <a:bodyPr wrap="none" fromWordArt="1">
                <a:prstTxWarp prst="textArchUp">
                  <a:avLst>
                    <a:gd name="adj" fmla="val 11236171"/>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buNone/>
                </a:pPr>
                <a:r>
                  <a:rPr lang="ja-JP" altLang="en-US" sz="3265" kern="10" spc="37" dirty="0">
                    <a:ln w="11430"/>
                    <a:solidFill>
                      <a:srgbClr val="275C9D"/>
                    </a:solidFill>
                    <a:latin typeface="HG創英角ﾎﾟｯﾌﾟ体"/>
                    <a:ea typeface="HG創英角ﾎﾟｯﾌﾟ体"/>
                  </a:rPr>
                  <a:t>管内農業最新情報</a:t>
                </a:r>
              </a:p>
            </p:txBody>
          </p:sp>
        </p:grpSp>
        <p:sp>
          <p:nvSpPr>
            <p:cNvPr id="58" name="Text Box 40"/>
            <p:cNvSpPr txBox="1">
              <a:spLocks noChangeArrowheads="1"/>
            </p:cNvSpPr>
            <p:nvPr/>
          </p:nvSpPr>
          <p:spPr bwMode="auto">
            <a:xfrm>
              <a:off x="4988500" y="815398"/>
              <a:ext cx="298252" cy="30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り</a:t>
              </a:r>
            </a:p>
          </p:txBody>
        </p:sp>
      </p:grpSp>
      <p:sp>
        <p:nvSpPr>
          <p:cNvPr id="18" name="テキスト ボックス 17"/>
          <p:cNvSpPr txBox="1"/>
          <p:nvPr/>
        </p:nvSpPr>
        <p:spPr>
          <a:xfrm>
            <a:off x="1103186" y="1637432"/>
            <a:ext cx="6037990" cy="280718"/>
          </a:xfrm>
          <a:prstGeom prst="rect">
            <a:avLst/>
          </a:prstGeom>
          <a:noFill/>
        </p:spPr>
        <p:txBody>
          <a:bodyPr wrap="square" rtlCol="0">
            <a:spAutoFit/>
          </a:bodyPr>
          <a:lstStyle/>
          <a:p>
            <a:pPr hangingPunct="0"/>
            <a:r>
              <a:rPr lang="ja-JP" altLang="ja-JP" sz="1224" dirty="0">
                <a:latin typeface="HGP創英角ﾎﾟｯﾌﾟ体" panose="040B0A00000000000000" pitchFamily="50" charset="-128"/>
                <a:ea typeface="HGP創英角ﾎﾟｯﾌﾟ体" panose="040B0A00000000000000" pitchFamily="50" charset="-128"/>
              </a:rPr>
              <a:t>（豊中市、池田市、吹田市、高槻市、茨木市、箕面市、摂津市、島本町、豊能町、能勢町）</a:t>
            </a:r>
          </a:p>
        </p:txBody>
      </p:sp>
      <p:sp>
        <p:nvSpPr>
          <p:cNvPr id="65" name="正方形/長方形 64"/>
          <p:cNvSpPr/>
          <p:nvPr/>
        </p:nvSpPr>
        <p:spPr>
          <a:xfrm>
            <a:off x="0" y="9073319"/>
            <a:ext cx="7775575" cy="1847675"/>
          </a:xfrm>
          <a:prstGeom prst="rect">
            <a:avLst/>
          </a:prstGeom>
          <a:solidFill>
            <a:schemeClr val="bg1">
              <a:lumMod val="8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dirty="0"/>
          </a:p>
        </p:txBody>
      </p:sp>
      <p:sp>
        <p:nvSpPr>
          <p:cNvPr id="25" name="テキスト ボックス 24"/>
          <p:cNvSpPr txBox="1"/>
          <p:nvPr/>
        </p:nvSpPr>
        <p:spPr>
          <a:xfrm>
            <a:off x="215379" y="9990360"/>
            <a:ext cx="4358985" cy="644472"/>
          </a:xfrm>
          <a:prstGeom prst="rect">
            <a:avLst/>
          </a:prstGeom>
          <a:noFill/>
        </p:spPr>
        <p:txBody>
          <a:bodyPr wrap="square" rtlCol="0">
            <a:spAutoFit/>
          </a:bodyPr>
          <a:lstStyle/>
          <a:p>
            <a:pPr>
              <a:lnSpc>
                <a:spcPts val="1530"/>
              </a:lnSpc>
            </a:pPr>
            <a:r>
              <a:rPr lang="ja-JP" altLang="en-US" sz="1200" b="1" dirty="0">
                <a:latin typeface="+mn-ea"/>
              </a:rPr>
              <a:t>大阪府北部農と緑の総合事務所　農の普及課</a:t>
            </a:r>
          </a:p>
          <a:p>
            <a:pPr>
              <a:lnSpc>
                <a:spcPts val="1530"/>
              </a:lnSpc>
            </a:pPr>
            <a:r>
              <a:rPr lang="ja-JP" altLang="en-US" sz="1100" dirty="0">
                <a:latin typeface="+mn-ea"/>
              </a:rPr>
              <a:t>〒</a:t>
            </a:r>
            <a:r>
              <a:rPr lang="en-US" altLang="ja-JP" sz="1100" dirty="0">
                <a:latin typeface="+mn-ea"/>
              </a:rPr>
              <a:t>567-0034</a:t>
            </a:r>
            <a:r>
              <a:rPr lang="ja-JP" altLang="en-US" sz="1100" dirty="0">
                <a:latin typeface="+mn-ea"/>
              </a:rPr>
              <a:t>茨木市中穂積</a:t>
            </a:r>
            <a:r>
              <a:rPr lang="en-US" altLang="ja-JP" sz="1100" dirty="0">
                <a:latin typeface="+mn-ea"/>
              </a:rPr>
              <a:t>1-3-43 </a:t>
            </a:r>
            <a:r>
              <a:rPr lang="ja-JP" altLang="en-US" sz="1100" dirty="0">
                <a:latin typeface="+mn-ea"/>
              </a:rPr>
              <a:t>三島府民センタービル内</a:t>
            </a:r>
          </a:p>
          <a:p>
            <a:pPr>
              <a:lnSpc>
                <a:spcPts val="1530"/>
              </a:lnSpc>
            </a:pPr>
            <a:r>
              <a:rPr lang="en-US" altLang="ja-JP" sz="1100" dirty="0">
                <a:latin typeface="+mn-ea"/>
              </a:rPr>
              <a:t>TEL.072(627)1121(</a:t>
            </a:r>
            <a:r>
              <a:rPr lang="ja-JP" altLang="en-US" sz="1100" dirty="0">
                <a:latin typeface="+mn-ea"/>
              </a:rPr>
              <a:t>代</a:t>
            </a:r>
            <a:r>
              <a:rPr lang="en-US" altLang="ja-JP" sz="1100" dirty="0">
                <a:latin typeface="+mn-ea"/>
              </a:rPr>
              <a:t>) </a:t>
            </a:r>
            <a:r>
              <a:rPr lang="ja-JP" altLang="en-US" sz="1100" dirty="0">
                <a:latin typeface="+mn-ea"/>
              </a:rPr>
              <a:t>　</a:t>
            </a:r>
            <a:r>
              <a:rPr lang="en-US" altLang="ja-JP" sz="1100" dirty="0">
                <a:latin typeface="+mn-ea"/>
              </a:rPr>
              <a:t>FAX.072(623)4321</a:t>
            </a:r>
          </a:p>
        </p:txBody>
      </p:sp>
      <p:pic>
        <p:nvPicPr>
          <p:cNvPr id="67" name="図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7907" y="9198272"/>
            <a:ext cx="592311" cy="592311"/>
          </a:xfrm>
          <a:prstGeom prst="rect">
            <a:avLst/>
          </a:prstGeom>
        </p:spPr>
      </p:pic>
      <p:pic>
        <p:nvPicPr>
          <p:cNvPr id="68" name="図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3748" y="9198272"/>
            <a:ext cx="592311" cy="592311"/>
          </a:xfrm>
          <a:prstGeom prst="rect">
            <a:avLst/>
          </a:prstGeom>
        </p:spPr>
      </p:pic>
      <p:pic>
        <p:nvPicPr>
          <p:cNvPr id="69" name="図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9466" y="9113235"/>
            <a:ext cx="728681" cy="728681"/>
          </a:xfrm>
          <a:prstGeom prst="rect">
            <a:avLst/>
          </a:prstGeom>
        </p:spPr>
      </p:pic>
      <p:sp>
        <p:nvSpPr>
          <p:cNvPr id="39" name="テキスト ボックス 38"/>
          <p:cNvSpPr txBox="1"/>
          <p:nvPr/>
        </p:nvSpPr>
        <p:spPr>
          <a:xfrm>
            <a:off x="4751883" y="9846344"/>
            <a:ext cx="2896807" cy="784830"/>
          </a:xfrm>
          <a:prstGeom prst="rect">
            <a:avLst/>
          </a:prstGeom>
          <a:noFill/>
        </p:spPr>
        <p:txBody>
          <a:bodyPr wrap="square" rtlCol="0">
            <a:spAutoFit/>
          </a:bodyPr>
          <a:lstStyle/>
          <a:p>
            <a:r>
              <a:rPr lang="ja-JP" altLang="en-US" sz="900" dirty="0">
                <a:latin typeface="+mn-ea"/>
              </a:rPr>
              <a:t>国連では、</a:t>
            </a:r>
            <a:r>
              <a:rPr lang="en-US" altLang="ja-JP" sz="900" dirty="0">
                <a:latin typeface="+mn-ea"/>
              </a:rPr>
              <a:t>2030</a:t>
            </a:r>
            <a:r>
              <a:rPr lang="ja-JP" altLang="en-US" sz="900" dirty="0">
                <a:latin typeface="+mn-ea"/>
              </a:rPr>
              <a:t>年までの国際目標として「持続可能な開発目標（</a:t>
            </a:r>
            <a:r>
              <a:rPr lang="en-US" altLang="ja-JP" sz="900" dirty="0">
                <a:latin typeface="+mn-ea"/>
              </a:rPr>
              <a:t>SDG</a:t>
            </a:r>
            <a:r>
              <a:rPr lang="ja-JP" altLang="en-US" sz="900" dirty="0" err="1">
                <a:latin typeface="+mn-ea"/>
              </a:rPr>
              <a:t>ｓ</a:t>
            </a:r>
            <a:r>
              <a:rPr lang="ja-JP" altLang="en-US" sz="900" dirty="0">
                <a:latin typeface="+mn-ea"/>
              </a:rPr>
              <a:t>）」が</a:t>
            </a:r>
            <a:r>
              <a:rPr lang="en-US" altLang="ja-JP" sz="900" dirty="0">
                <a:latin typeface="+mn-ea"/>
              </a:rPr>
              <a:t>2015</a:t>
            </a:r>
            <a:r>
              <a:rPr lang="ja-JP" altLang="en-US" sz="900" dirty="0">
                <a:latin typeface="+mn-ea"/>
              </a:rPr>
              <a:t>年に策定されました。</a:t>
            </a:r>
            <a:endParaRPr lang="en-US" altLang="ja-JP" sz="900" dirty="0">
              <a:latin typeface="+mn-ea"/>
            </a:endParaRPr>
          </a:p>
          <a:p>
            <a:r>
              <a:rPr lang="ja-JP" altLang="en-US" sz="900" dirty="0">
                <a:latin typeface="+mn-ea"/>
              </a:rPr>
              <a:t>北部農と緑の総合事務所　農の普及課の活動は</a:t>
            </a:r>
            <a:r>
              <a:rPr lang="en-US" altLang="ja-JP" sz="900" dirty="0">
                <a:latin typeface="+mn-ea"/>
              </a:rPr>
              <a:t>SDG</a:t>
            </a:r>
            <a:r>
              <a:rPr lang="ja-JP" altLang="en-US" sz="900" dirty="0" err="1">
                <a:latin typeface="+mn-ea"/>
              </a:rPr>
              <a:t>ｓ</a:t>
            </a:r>
            <a:r>
              <a:rPr lang="ja-JP" altLang="en-US" sz="900" dirty="0">
                <a:latin typeface="+mn-ea"/>
              </a:rPr>
              <a:t>に掲げる</a:t>
            </a:r>
            <a:r>
              <a:rPr lang="en-US" altLang="ja-JP" sz="900" dirty="0">
                <a:latin typeface="+mn-ea"/>
              </a:rPr>
              <a:t>17</a:t>
            </a:r>
            <a:r>
              <a:rPr lang="ja-JP" altLang="en-US" sz="900" dirty="0">
                <a:latin typeface="+mn-ea"/>
              </a:rPr>
              <a:t>のゴールのうち、上図のゴールの達成に寄与するものです。</a:t>
            </a:r>
          </a:p>
        </p:txBody>
      </p:sp>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071" y="9270280"/>
            <a:ext cx="565380" cy="565380"/>
          </a:xfrm>
          <a:prstGeom prst="rect">
            <a:avLst/>
          </a:prstGeom>
        </p:spPr>
      </p:pic>
      <p:pic>
        <p:nvPicPr>
          <p:cNvPr id="4" name="図 3">
            <a:extLst>
              <a:ext uri="{FF2B5EF4-FFF2-40B4-BE49-F238E27FC236}">
                <a16:creationId xmlns:a16="http://schemas.microsoft.com/office/drawing/2014/main" id="{53371660-AFA6-45B6-9DEC-DE771A4D67A9}"/>
              </a:ext>
            </a:extLst>
          </p:cNvPr>
          <p:cNvPicPr>
            <a:picLocks noChangeAspect="1"/>
          </p:cNvPicPr>
          <p:nvPr/>
        </p:nvPicPr>
        <p:blipFill>
          <a:blip r:embed="rId7"/>
          <a:stretch>
            <a:fillRect/>
          </a:stretch>
        </p:blipFill>
        <p:spPr>
          <a:xfrm>
            <a:off x="827715" y="9198272"/>
            <a:ext cx="2412000" cy="696465"/>
          </a:xfrm>
          <a:prstGeom prst="rect">
            <a:avLst/>
          </a:prstGeom>
        </p:spPr>
      </p:pic>
      <p:sp>
        <p:nvSpPr>
          <p:cNvPr id="30" name="吹き出し: 四角形 29">
            <a:extLst>
              <a:ext uri="{FF2B5EF4-FFF2-40B4-BE49-F238E27FC236}">
                <a16:creationId xmlns:a16="http://schemas.microsoft.com/office/drawing/2014/main" id="{495B9EED-0C42-4749-A919-E64993D22BB0}"/>
              </a:ext>
            </a:extLst>
          </p:cNvPr>
          <p:cNvSpPr/>
          <p:nvPr/>
        </p:nvSpPr>
        <p:spPr>
          <a:xfrm>
            <a:off x="3341149" y="9270280"/>
            <a:ext cx="1373972" cy="624457"/>
          </a:xfrm>
          <a:prstGeom prst="wedgeRectCallout">
            <a:avLst>
              <a:gd name="adj1" fmla="val -71589"/>
              <a:gd name="adj2" fmla="val -257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71" b="1" dirty="0">
                <a:latin typeface="AR P丸ゴシック体M"/>
              </a:rPr>
              <a:t>「北部普及だより」は、</a:t>
            </a:r>
          </a:p>
          <a:p>
            <a:r>
              <a:rPr lang="ja-JP" altLang="en-US" sz="1071" b="1" dirty="0">
                <a:latin typeface="AR P丸ゴシック体M"/>
              </a:rPr>
              <a:t>ホームページからも</a:t>
            </a:r>
          </a:p>
          <a:p>
            <a:r>
              <a:rPr lang="ja-JP" altLang="en-US" sz="1071" b="1" dirty="0">
                <a:latin typeface="AR P丸ゴシック体M"/>
              </a:rPr>
              <a:t>ご覧いただけます</a:t>
            </a:r>
          </a:p>
        </p:txBody>
      </p:sp>
      <p:sp>
        <p:nvSpPr>
          <p:cNvPr id="20" name="テキスト ボックス 19">
            <a:extLst>
              <a:ext uri="{FF2B5EF4-FFF2-40B4-BE49-F238E27FC236}">
                <a16:creationId xmlns:a16="http://schemas.microsoft.com/office/drawing/2014/main" id="{53773C5E-7AC6-475F-AD98-D1822848A3B7}"/>
              </a:ext>
            </a:extLst>
          </p:cNvPr>
          <p:cNvSpPr txBox="1"/>
          <p:nvPr/>
        </p:nvSpPr>
        <p:spPr>
          <a:xfrm>
            <a:off x="935459" y="9414296"/>
            <a:ext cx="2067716" cy="276999"/>
          </a:xfrm>
          <a:prstGeom prst="rect">
            <a:avLst/>
          </a:prstGeom>
          <a:noFill/>
        </p:spPr>
        <p:txBody>
          <a:bodyPr wrap="square" rtlCol="0">
            <a:spAutoFit/>
          </a:bodyPr>
          <a:lstStyle/>
          <a:p>
            <a:r>
              <a:rPr lang="ja-JP" altLang="en-US" sz="1200" b="1" dirty="0">
                <a:latin typeface="+mj-ea"/>
                <a:ea typeface="+mj-ea"/>
              </a:rPr>
              <a:t>大阪府  北部普及だより</a:t>
            </a:r>
          </a:p>
        </p:txBody>
      </p:sp>
      <p:pic>
        <p:nvPicPr>
          <p:cNvPr id="19" name="図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8782" y="268411"/>
            <a:ext cx="1296000" cy="432918"/>
          </a:xfrm>
          <a:prstGeom prst="rect">
            <a:avLst/>
          </a:prstGeom>
        </p:spPr>
      </p:pic>
      <p:pic>
        <p:nvPicPr>
          <p:cNvPr id="6" name="図 5">
            <a:extLst>
              <a:ext uri="{FF2B5EF4-FFF2-40B4-BE49-F238E27FC236}">
                <a16:creationId xmlns:a16="http://schemas.microsoft.com/office/drawing/2014/main" id="{83E1D5DF-DB7E-48C6-9380-F51CFAC3B218}"/>
              </a:ext>
            </a:extLst>
          </p:cNvPr>
          <p:cNvPicPr>
            <a:picLocks noChangeAspect="1"/>
          </p:cNvPicPr>
          <p:nvPr/>
        </p:nvPicPr>
        <p:blipFill>
          <a:blip r:embed="rId9"/>
          <a:stretch>
            <a:fillRect/>
          </a:stretch>
        </p:blipFill>
        <p:spPr>
          <a:xfrm>
            <a:off x="5771802" y="683249"/>
            <a:ext cx="978438" cy="819634"/>
          </a:xfrm>
          <a:prstGeom prst="rect">
            <a:avLst/>
          </a:prstGeom>
        </p:spPr>
      </p:pic>
      <p:pic>
        <p:nvPicPr>
          <p:cNvPr id="28" name="図 27">
            <a:extLst>
              <a:ext uri="{FF2B5EF4-FFF2-40B4-BE49-F238E27FC236}">
                <a16:creationId xmlns:a16="http://schemas.microsoft.com/office/drawing/2014/main" id="{964E66F6-0685-44BE-B034-465BB70E3D7F}"/>
              </a:ext>
            </a:extLst>
          </p:cNvPr>
          <p:cNvPicPr>
            <a:picLocks noChangeAspect="1"/>
          </p:cNvPicPr>
          <p:nvPr/>
        </p:nvPicPr>
        <p:blipFill>
          <a:blip r:embed="rId10"/>
          <a:stretch>
            <a:fillRect/>
          </a:stretch>
        </p:blipFill>
        <p:spPr>
          <a:xfrm>
            <a:off x="1402929" y="643627"/>
            <a:ext cx="956618" cy="956618"/>
          </a:xfrm>
          <a:prstGeom prst="rect">
            <a:avLst/>
          </a:prstGeom>
        </p:spPr>
      </p:pic>
      <p:sp>
        <p:nvSpPr>
          <p:cNvPr id="42" name="正方形/長方形 41">
            <a:extLst>
              <a:ext uri="{FF2B5EF4-FFF2-40B4-BE49-F238E27FC236}">
                <a16:creationId xmlns:a16="http://schemas.microsoft.com/office/drawing/2014/main" id="{295F42B6-06A8-47BC-9717-C0BC1E9C3D51}"/>
              </a:ext>
            </a:extLst>
          </p:cNvPr>
          <p:cNvSpPr/>
          <p:nvPr/>
        </p:nvSpPr>
        <p:spPr>
          <a:xfrm>
            <a:off x="143371" y="2490170"/>
            <a:ext cx="7487999" cy="6515053"/>
          </a:xfrm>
          <a:prstGeom prst="rect">
            <a:avLst/>
          </a:prstGeom>
          <a:solidFill>
            <a:srgbClr val="92D05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FF0000"/>
              </a:solidFill>
            </a:endParaRPr>
          </a:p>
        </p:txBody>
      </p:sp>
      <p:sp>
        <p:nvSpPr>
          <p:cNvPr id="47" name="角丸四角形 66">
            <a:extLst>
              <a:ext uri="{FF2B5EF4-FFF2-40B4-BE49-F238E27FC236}">
                <a16:creationId xmlns:a16="http://schemas.microsoft.com/office/drawing/2014/main" id="{3F1C1A01-69E8-4582-8A76-909B81BE2050}"/>
              </a:ext>
            </a:extLst>
          </p:cNvPr>
          <p:cNvSpPr/>
          <p:nvPr/>
        </p:nvSpPr>
        <p:spPr>
          <a:xfrm>
            <a:off x="143787" y="1964638"/>
            <a:ext cx="7487999" cy="633925"/>
          </a:xfrm>
          <a:prstGeom prst="round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54" name="テキスト ボックス 53">
            <a:extLst>
              <a:ext uri="{FF2B5EF4-FFF2-40B4-BE49-F238E27FC236}">
                <a16:creationId xmlns:a16="http://schemas.microsoft.com/office/drawing/2014/main" id="{CCB039E9-269B-4163-A75E-47B2D83F81A6}"/>
              </a:ext>
            </a:extLst>
          </p:cNvPr>
          <p:cNvSpPr txBox="1"/>
          <p:nvPr/>
        </p:nvSpPr>
        <p:spPr>
          <a:xfrm>
            <a:off x="1402929" y="1916172"/>
            <a:ext cx="4798686" cy="369332"/>
          </a:xfrm>
          <a:prstGeom prst="rect">
            <a:avLst/>
          </a:prstGeom>
          <a:noFill/>
        </p:spPr>
        <p:txBody>
          <a:bodyPr wrap="square" rtlCol="0">
            <a:spAutoFit/>
          </a:bodyPr>
          <a:lstStyle/>
          <a:p>
            <a:pPr algn="ctr" hangingPunct="0"/>
            <a:r>
              <a:rPr lang="ja-JP" altLang="en-US" sz="1800" b="1" dirty="0">
                <a:latin typeface="+mj-ea"/>
                <a:ea typeface="+mj-ea"/>
                <a:cs typeface="ＭＳ 明朝" panose="02020609040205080304" pitchFamily="17" charset="-128"/>
              </a:rPr>
              <a:t>～高品質・高収量を目指して～</a:t>
            </a:r>
            <a:endParaRPr lang="en-US" altLang="ja-JP" sz="1800" b="1" dirty="0">
              <a:latin typeface="+mj-ea"/>
              <a:ea typeface="+mj-ea"/>
              <a:cs typeface="ＭＳ 明朝" panose="02020609040205080304" pitchFamily="17" charset="-128"/>
            </a:endParaRPr>
          </a:p>
        </p:txBody>
      </p:sp>
      <p:sp>
        <p:nvSpPr>
          <p:cNvPr id="55" name="テキスト ボックス 54">
            <a:extLst>
              <a:ext uri="{FF2B5EF4-FFF2-40B4-BE49-F238E27FC236}">
                <a16:creationId xmlns:a16="http://schemas.microsoft.com/office/drawing/2014/main" id="{3C12FAC4-D9A9-44DD-819A-7F6A1A777260}"/>
              </a:ext>
            </a:extLst>
          </p:cNvPr>
          <p:cNvSpPr txBox="1"/>
          <p:nvPr/>
        </p:nvSpPr>
        <p:spPr>
          <a:xfrm>
            <a:off x="1511523" y="2195196"/>
            <a:ext cx="5871025" cy="400110"/>
          </a:xfrm>
          <a:prstGeom prst="rect">
            <a:avLst/>
          </a:prstGeom>
          <a:noFill/>
        </p:spPr>
        <p:txBody>
          <a:bodyPr wrap="square" rtlCol="0">
            <a:spAutoFit/>
          </a:bodyPr>
          <a:lstStyle/>
          <a:p>
            <a:pPr hangingPunct="0"/>
            <a:r>
              <a:rPr lang="ja-JP" altLang="en-US" sz="2000" b="1" dirty="0">
                <a:latin typeface="+mj-ea"/>
                <a:cs typeface="ＭＳ 明朝" panose="02020609040205080304" pitchFamily="17" charset="-128"/>
              </a:rPr>
              <a:t>「北摂いちご生産者の会」　研修会を開催！！</a:t>
            </a:r>
            <a:endParaRPr lang="ja-JP" altLang="ja-JP" sz="2000" b="1" dirty="0">
              <a:latin typeface="+mj-ea"/>
            </a:endParaRPr>
          </a:p>
        </p:txBody>
      </p:sp>
      <p:sp>
        <p:nvSpPr>
          <p:cNvPr id="56" name="テキスト ボックス 55">
            <a:extLst>
              <a:ext uri="{FF2B5EF4-FFF2-40B4-BE49-F238E27FC236}">
                <a16:creationId xmlns:a16="http://schemas.microsoft.com/office/drawing/2014/main" id="{AAB1306B-AB4A-4DD4-B534-A75BFCE50AD4}"/>
              </a:ext>
            </a:extLst>
          </p:cNvPr>
          <p:cNvSpPr txBox="1"/>
          <p:nvPr/>
        </p:nvSpPr>
        <p:spPr>
          <a:xfrm>
            <a:off x="215597" y="2573536"/>
            <a:ext cx="7310189" cy="845873"/>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北摂では近年いちご生産者が増加しており、令和</a:t>
            </a:r>
            <a:r>
              <a:rPr lang="en-US" altLang="ja-JP" sz="1224" dirty="0">
                <a:latin typeface="HG丸ｺﾞｼｯｸM-PRO" panose="020F0600000000000000" pitchFamily="50" charset="-128"/>
                <a:ea typeface="HG丸ｺﾞｼｯｸM-PRO" panose="020F0600000000000000" pitchFamily="50" charset="-128"/>
              </a:rPr>
              <a:t>3</a:t>
            </a:r>
            <a:r>
              <a:rPr lang="ja-JP" altLang="en-US" sz="1224" dirty="0">
                <a:latin typeface="HG丸ｺﾞｼｯｸM-PRO" panose="020F0600000000000000" pitchFamily="50" charset="-128"/>
                <a:ea typeface="HG丸ｺﾞｼｯｸM-PRO" panose="020F0600000000000000" pitchFamily="50" charset="-128"/>
              </a:rPr>
              <a:t>年</a:t>
            </a:r>
            <a:r>
              <a:rPr lang="en-US" altLang="ja-JP" sz="1224" dirty="0">
                <a:latin typeface="HG丸ｺﾞｼｯｸM-PRO" panose="020F0600000000000000" pitchFamily="50" charset="-128"/>
                <a:ea typeface="HG丸ｺﾞｼｯｸM-PRO" panose="020F0600000000000000" pitchFamily="50" charset="-128"/>
              </a:rPr>
              <a:t>2</a:t>
            </a:r>
            <a:r>
              <a:rPr lang="ja-JP" altLang="en-US" sz="1224" dirty="0">
                <a:latin typeface="HG丸ｺﾞｼｯｸM-PRO" panose="020F0600000000000000" pitchFamily="50" charset="-128"/>
                <a:ea typeface="HG丸ｺﾞｼｯｸM-PRO" panose="020F0600000000000000" pitchFamily="50" charset="-128"/>
              </a:rPr>
              <a:t>月にハウス栽培を行う有志によって「北摂いちご生産者の会」（以下、生産者の会）が設立されました。当事務所では会員の皆さんの栽培技術向上を目指す他、産地としての知名度アップやブランド化に向けた支援を行っています。</a:t>
            </a:r>
            <a:r>
              <a:rPr lang="en-US" altLang="ja-JP" sz="1224" dirty="0">
                <a:latin typeface="HG丸ｺﾞｼｯｸM-PRO" panose="020F0600000000000000" pitchFamily="50" charset="-128"/>
                <a:ea typeface="HG丸ｺﾞｼｯｸM-PRO" panose="020F0600000000000000" pitchFamily="50" charset="-128"/>
              </a:rPr>
              <a:t>10</a:t>
            </a:r>
            <a:r>
              <a:rPr lang="ja-JP" altLang="en-US" sz="1224" dirty="0">
                <a:latin typeface="HG丸ｺﾞｼｯｸM-PRO" panose="020F0600000000000000" pitchFamily="50" charset="-128"/>
                <a:ea typeface="HG丸ｺﾞｼｯｸM-PRO" panose="020F0600000000000000" pitchFamily="50" charset="-128"/>
              </a:rPr>
              <a:t>月</a:t>
            </a:r>
            <a:r>
              <a:rPr lang="en-US" altLang="ja-JP" sz="1224" dirty="0">
                <a:latin typeface="HG丸ｺﾞｼｯｸM-PRO" panose="020F0600000000000000" pitchFamily="50" charset="-128"/>
                <a:ea typeface="HG丸ｺﾞｼｯｸM-PRO" panose="020F0600000000000000" pitchFamily="50" charset="-128"/>
              </a:rPr>
              <a:t>20</a:t>
            </a:r>
            <a:r>
              <a:rPr lang="ja-JP" altLang="en-US" sz="1224" dirty="0">
                <a:latin typeface="HG丸ｺﾞｼｯｸM-PRO" panose="020F0600000000000000" pitchFamily="50" charset="-128"/>
                <a:ea typeface="HG丸ｺﾞｼｯｸM-PRO" panose="020F0600000000000000" pitchFamily="50" charset="-128"/>
              </a:rPr>
              <a:t>日には研修会を実施し、栽培技術の講習並びに生産者の会の活動に関する話し合いを行いました。</a:t>
            </a:r>
          </a:p>
        </p:txBody>
      </p:sp>
      <p:sp>
        <p:nvSpPr>
          <p:cNvPr id="59" name="テキスト ボックス 58">
            <a:extLst>
              <a:ext uri="{FF2B5EF4-FFF2-40B4-BE49-F238E27FC236}">
                <a16:creationId xmlns:a16="http://schemas.microsoft.com/office/drawing/2014/main" id="{4F856E8A-B04B-49CB-8C4C-9602196EF95A}"/>
              </a:ext>
            </a:extLst>
          </p:cNvPr>
          <p:cNvSpPr txBox="1"/>
          <p:nvPr/>
        </p:nvSpPr>
        <p:spPr>
          <a:xfrm>
            <a:off x="298071" y="5392881"/>
            <a:ext cx="3479831" cy="276999"/>
          </a:xfrm>
          <a:prstGeom prst="rect">
            <a:avLst/>
          </a:prstGeom>
          <a:noFill/>
        </p:spPr>
        <p:txBody>
          <a:bodyPr wrap="square" rtlCol="0">
            <a:spAutoFit/>
          </a:bodyPr>
          <a:lstStyle/>
          <a:p>
            <a:pPr algn="ctr"/>
            <a:r>
              <a:rPr lang="ja-JP" altLang="en-US" sz="1200" dirty="0">
                <a:solidFill>
                  <a:srgbClr val="000000"/>
                </a:solidFill>
                <a:latin typeface="HG丸ｺﾞｼｯｸM-PRO" panose="020F0600000000000000" pitchFamily="50" charset="-128"/>
                <a:ea typeface="HG丸ｺﾞｼｯｸM-PRO" panose="020F0600000000000000" pitchFamily="50" charset="-128"/>
              </a:rPr>
              <a:t>▲ 栽培技術講習</a:t>
            </a:r>
            <a:r>
              <a:rPr lang="ja-JP" altLang="ja-JP" sz="12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a:t>
            </a:r>
            <a:r>
              <a:rPr lang="ja-JP" altLang="en-US" sz="12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様子</a:t>
            </a:r>
            <a:endParaRPr lang="ja-JP" altLang="ja-JP" sz="12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60" name="テキスト ボックス 59">
            <a:extLst>
              <a:ext uri="{FF2B5EF4-FFF2-40B4-BE49-F238E27FC236}">
                <a16:creationId xmlns:a16="http://schemas.microsoft.com/office/drawing/2014/main" id="{8F38F3DB-983E-4BFC-96CC-7883D7469AFB}"/>
              </a:ext>
            </a:extLst>
          </p:cNvPr>
          <p:cNvSpPr txBox="1"/>
          <p:nvPr/>
        </p:nvSpPr>
        <p:spPr>
          <a:xfrm>
            <a:off x="3945218" y="7841153"/>
            <a:ext cx="3437330" cy="276999"/>
          </a:xfrm>
          <a:prstGeom prst="rect">
            <a:avLst/>
          </a:prstGeom>
          <a:no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 グループワーク（７月</a:t>
            </a:r>
            <a:r>
              <a:rPr lang="en-US" altLang="ja-JP" sz="1200" dirty="0">
                <a:latin typeface="HG丸ｺﾞｼｯｸM-PRO" panose="020F0600000000000000" pitchFamily="50" charset="-128"/>
                <a:ea typeface="HG丸ｺﾞｼｯｸM-PRO" panose="020F0600000000000000" pitchFamily="50" charset="-128"/>
              </a:rPr>
              <a:t>24</a:t>
            </a:r>
            <a:r>
              <a:rPr lang="ja-JP" altLang="en-US" sz="1200" dirty="0">
                <a:latin typeface="HG丸ｺﾞｼｯｸM-PRO" panose="020F0600000000000000" pitchFamily="50" charset="-128"/>
                <a:ea typeface="HG丸ｺﾞｼｯｸM-PRO" panose="020F0600000000000000" pitchFamily="50" charset="-128"/>
              </a:rPr>
              <a:t>日）の様子</a:t>
            </a:r>
          </a:p>
        </p:txBody>
      </p:sp>
      <p:sp>
        <p:nvSpPr>
          <p:cNvPr id="61" name="テキスト ボックス 60">
            <a:extLst>
              <a:ext uri="{FF2B5EF4-FFF2-40B4-BE49-F238E27FC236}">
                <a16:creationId xmlns:a16="http://schemas.microsoft.com/office/drawing/2014/main" id="{D771CE5A-1B74-47F0-8A62-7CFBDF57BE6F}"/>
              </a:ext>
            </a:extLst>
          </p:cNvPr>
          <p:cNvSpPr txBox="1"/>
          <p:nvPr/>
        </p:nvSpPr>
        <p:spPr>
          <a:xfrm>
            <a:off x="3778318" y="3388936"/>
            <a:ext cx="3831516" cy="2410788"/>
          </a:xfrm>
          <a:prstGeom prst="rect">
            <a:avLst/>
          </a:prstGeom>
          <a:noFill/>
        </p:spPr>
        <p:txBody>
          <a:bodyPr wrap="square" rtlCol="0">
            <a:spAutoFit/>
          </a:bodyPr>
          <a:lstStyle/>
          <a:p>
            <a:r>
              <a:rPr lang="ja-JP" altLang="en-US" sz="1224" b="1" u="sng" dirty="0">
                <a:latin typeface="HG丸ｺﾞｼｯｸM-PRO" panose="020F0600000000000000" pitchFamily="50" charset="-128"/>
                <a:ea typeface="HG丸ｺﾞｼｯｸM-PRO" panose="020F0600000000000000" pitchFamily="50" charset="-128"/>
              </a:rPr>
              <a:t>講義①「</a:t>
            </a:r>
            <a:r>
              <a:rPr lang="en-US" altLang="ja-JP" sz="1224" b="1" u="sng" dirty="0">
                <a:latin typeface="HG丸ｺﾞｼｯｸM-PRO" panose="020F0600000000000000" pitchFamily="50" charset="-128"/>
                <a:ea typeface="HG丸ｺﾞｼｯｸM-PRO" panose="020F0600000000000000" pitchFamily="50" charset="-128"/>
              </a:rPr>
              <a:t>UV-B</a:t>
            </a:r>
            <a:r>
              <a:rPr lang="ja-JP" altLang="en-US" sz="1224" b="1" u="sng" dirty="0">
                <a:latin typeface="HG丸ｺﾞｼｯｸM-PRO" panose="020F0600000000000000" pitchFamily="50" charset="-128"/>
                <a:ea typeface="HG丸ｺﾞｼｯｸM-PRO" panose="020F0600000000000000" pitchFamily="50" charset="-128"/>
              </a:rPr>
              <a:t>ランプを用いた病害虫予防技術」</a:t>
            </a:r>
            <a:endParaRPr lang="en-US" altLang="ja-JP" sz="1224" b="1" u="sng"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講師：照明器具メーカー　　　</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a:t>
            </a:r>
            <a:r>
              <a:rPr lang="en-US" altLang="ja-JP" sz="1224" dirty="0">
                <a:latin typeface="HG丸ｺﾞｼｯｸM-PRO" panose="020F0600000000000000" pitchFamily="50" charset="-128"/>
                <a:ea typeface="HG丸ｺﾞｼｯｸM-PRO" panose="020F0600000000000000" pitchFamily="50" charset="-128"/>
              </a:rPr>
              <a:t>UV-B</a:t>
            </a:r>
            <a:r>
              <a:rPr lang="ja-JP" altLang="en-US" sz="1224" dirty="0">
                <a:latin typeface="HG丸ｺﾞｼｯｸM-PRO" panose="020F0600000000000000" pitchFamily="50" charset="-128"/>
                <a:ea typeface="HG丸ｺﾞｼｯｸM-PRO" panose="020F0600000000000000" pitchFamily="50" charset="-128"/>
              </a:rPr>
              <a:t>ランプを用いたうどんこ病等に対する病害虫予防技術についてお話しいただきました。</a:t>
            </a:r>
            <a:endParaRPr lang="en-US" altLang="ja-JP" sz="1224" dirty="0">
              <a:latin typeface="HG丸ｺﾞｼｯｸM-PRO" panose="020F0600000000000000" pitchFamily="50" charset="-128"/>
              <a:ea typeface="HG丸ｺﾞｼｯｸM-PRO" panose="020F0600000000000000" pitchFamily="50" charset="-128"/>
            </a:endParaRPr>
          </a:p>
          <a:p>
            <a:endParaRPr lang="en-US" altLang="ja-JP" sz="800" dirty="0">
              <a:latin typeface="HG丸ｺﾞｼｯｸM-PRO" panose="020F0600000000000000" pitchFamily="50" charset="-128"/>
              <a:ea typeface="HG丸ｺﾞｼｯｸM-PRO" panose="020F0600000000000000" pitchFamily="50" charset="-128"/>
            </a:endParaRPr>
          </a:p>
          <a:p>
            <a:r>
              <a:rPr lang="ja-JP" altLang="en-US" sz="1224" b="1" u="sng" dirty="0">
                <a:latin typeface="HG丸ｺﾞｼｯｸM-PRO" panose="020F0600000000000000" pitchFamily="50" charset="-128"/>
                <a:ea typeface="HG丸ｺﾞｼｯｸM-PRO" panose="020F0600000000000000" pitchFamily="50" charset="-128"/>
              </a:rPr>
              <a:t>講義②「天敵を用いた害虫防除について」</a:t>
            </a:r>
            <a:endParaRPr lang="en-US" altLang="ja-JP" sz="1224" b="1" u="sng"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講師：農薬メーカー</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天敵を利用したハダニ等の害虫防除対策についてお話しいただきました。</a:t>
            </a:r>
            <a:endParaRPr lang="en-US" altLang="ja-JP" sz="1224" dirty="0">
              <a:latin typeface="HG丸ｺﾞｼｯｸM-PRO" panose="020F0600000000000000" pitchFamily="50" charset="-128"/>
              <a:ea typeface="HG丸ｺﾞｼｯｸM-PRO" panose="020F0600000000000000" pitchFamily="50" charset="-128"/>
            </a:endParaRPr>
          </a:p>
          <a:p>
            <a:endParaRPr lang="en-US" altLang="ja-JP" sz="800"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会員の皆さんからは「どれくらいのコストがかかるのか」「どのような使い方が良いのか」など様々な質問が出されました。</a:t>
            </a:r>
            <a:endParaRPr lang="en-US" altLang="ja-JP" sz="1224" dirty="0">
              <a:latin typeface="HG丸ｺﾞｼｯｸM-PRO" panose="020F0600000000000000" pitchFamily="50" charset="-128"/>
              <a:ea typeface="HG丸ｺﾞｼｯｸM-PRO" panose="020F0600000000000000" pitchFamily="50" charset="-128"/>
            </a:endParaRPr>
          </a:p>
        </p:txBody>
      </p:sp>
      <p:sp>
        <p:nvSpPr>
          <p:cNvPr id="62" name="テキスト ボックス 61">
            <a:extLst>
              <a:ext uri="{FF2B5EF4-FFF2-40B4-BE49-F238E27FC236}">
                <a16:creationId xmlns:a16="http://schemas.microsoft.com/office/drawing/2014/main" id="{1F8C5F06-FD82-4A88-8108-F7062106B136}"/>
              </a:ext>
            </a:extLst>
          </p:cNvPr>
          <p:cNvSpPr txBox="1"/>
          <p:nvPr/>
        </p:nvSpPr>
        <p:spPr>
          <a:xfrm>
            <a:off x="299015" y="5881577"/>
            <a:ext cx="3607410" cy="2164567"/>
          </a:xfrm>
          <a:prstGeom prst="rect">
            <a:avLst/>
          </a:prstGeom>
          <a:noFill/>
        </p:spPr>
        <p:txBody>
          <a:bodyPr wrap="square" rtlCol="0">
            <a:spAutoFit/>
          </a:bodyPr>
          <a:lstStyle/>
          <a:p>
            <a:r>
              <a:rPr lang="ja-JP" altLang="en-US" sz="1224" b="1" u="sng" dirty="0">
                <a:latin typeface="HG丸ｺﾞｼｯｸM-PRO" panose="020F0600000000000000" pitchFamily="50" charset="-128"/>
                <a:ea typeface="HG丸ｺﾞｼｯｸM-PRO" panose="020F0600000000000000" pitchFamily="50" charset="-128"/>
              </a:rPr>
              <a:t>・北摂いちご生産者の会の活動について</a:t>
            </a:r>
            <a:endParaRPr lang="en-US" altLang="ja-JP" sz="1224" b="1" u="sng"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栽培技術の講義の後には、今後の生産者の会の取り組みについて、話し合いを行いました。</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７月</a:t>
            </a:r>
            <a:r>
              <a:rPr lang="en-US" altLang="ja-JP" sz="1224" dirty="0">
                <a:latin typeface="HG丸ｺﾞｼｯｸM-PRO" panose="020F0600000000000000" pitchFamily="50" charset="-128"/>
                <a:ea typeface="HG丸ｺﾞｼｯｸM-PRO" panose="020F0600000000000000" pitchFamily="50" charset="-128"/>
              </a:rPr>
              <a:t>24</a:t>
            </a:r>
            <a:r>
              <a:rPr lang="ja-JP" altLang="en-US" sz="1224" dirty="0">
                <a:latin typeface="HG丸ｺﾞｼｯｸM-PRO" panose="020F0600000000000000" pitchFamily="50" charset="-128"/>
                <a:ea typeface="HG丸ｺﾞｼｯｸM-PRO" panose="020F0600000000000000" pitchFamily="50" charset="-128"/>
              </a:rPr>
              <a:t>日にも研修会を実施しており、生産者の会の今後の活動についてグループワークを行いました。</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その際に出された意見や前年度の</a:t>
            </a:r>
            <a:r>
              <a:rPr lang="en-US" altLang="ja-JP" sz="1224" dirty="0">
                <a:latin typeface="HG丸ｺﾞｼｯｸM-PRO" panose="020F0600000000000000" pitchFamily="50" charset="-128"/>
                <a:ea typeface="HG丸ｺﾞｼｯｸM-PRO" panose="020F0600000000000000" pitchFamily="50" charset="-128"/>
              </a:rPr>
              <a:t>PR</a:t>
            </a:r>
            <a:r>
              <a:rPr lang="ja-JP" altLang="en-US" sz="1224" dirty="0">
                <a:latin typeface="HG丸ｺﾞｼｯｸM-PRO" panose="020F0600000000000000" pitchFamily="50" charset="-128"/>
                <a:ea typeface="HG丸ｺﾞｼｯｸM-PRO" panose="020F0600000000000000" pitchFamily="50" charset="-128"/>
              </a:rPr>
              <a:t>活動結果をふまえて、今後の具体的な活動内容について話し合い、今年度も１月に</a:t>
            </a:r>
            <a:r>
              <a:rPr lang="en-US" altLang="ja-JP" sz="1224" dirty="0">
                <a:latin typeface="HG丸ｺﾞｼｯｸM-PRO" panose="020F0600000000000000" pitchFamily="50" charset="-128"/>
                <a:ea typeface="HG丸ｺﾞｼｯｸM-PRO" panose="020F0600000000000000" pitchFamily="50" charset="-128"/>
              </a:rPr>
              <a:t>PR</a:t>
            </a:r>
            <a:r>
              <a:rPr lang="ja-JP" altLang="en-US" sz="1224" dirty="0">
                <a:latin typeface="HG丸ｺﾞｼｯｸM-PRO" panose="020F0600000000000000" pitchFamily="50" charset="-128"/>
                <a:ea typeface="HG丸ｺﾞｼｯｸM-PRO" panose="020F0600000000000000" pitchFamily="50" charset="-128"/>
              </a:rPr>
              <a:t>イベントを行うこと、いちごの加工品づくりを検討することとなりました。　</a:t>
            </a:r>
          </a:p>
        </p:txBody>
      </p:sp>
      <p:pic>
        <p:nvPicPr>
          <p:cNvPr id="63" name="図 62">
            <a:extLst>
              <a:ext uri="{FF2B5EF4-FFF2-40B4-BE49-F238E27FC236}">
                <a16:creationId xmlns:a16="http://schemas.microsoft.com/office/drawing/2014/main" id="{A7D91F78-DA50-4270-9A5F-D36CDF1B3461}"/>
              </a:ext>
            </a:extLst>
          </p:cNvPr>
          <p:cNvPicPr>
            <a:picLocks noChangeAspect="1"/>
          </p:cNvPicPr>
          <p:nvPr/>
        </p:nvPicPr>
        <p:blipFill rotWithShape="1">
          <a:blip r:embed="rId11"/>
          <a:srcRect l="77754" t="-1" r="9679" b="3598"/>
          <a:stretch/>
        </p:blipFill>
        <p:spPr>
          <a:xfrm>
            <a:off x="6298283" y="2104429"/>
            <a:ext cx="1198611" cy="505706"/>
          </a:xfrm>
          <a:prstGeom prst="rect">
            <a:avLst/>
          </a:prstGeom>
        </p:spPr>
      </p:pic>
      <p:pic>
        <p:nvPicPr>
          <p:cNvPr id="64" name="図 63">
            <a:extLst>
              <a:ext uri="{FF2B5EF4-FFF2-40B4-BE49-F238E27FC236}">
                <a16:creationId xmlns:a16="http://schemas.microsoft.com/office/drawing/2014/main" id="{F33D1BD4-4F45-4D6D-AC7A-0C4FF70793A7}"/>
              </a:ext>
            </a:extLst>
          </p:cNvPr>
          <p:cNvPicPr>
            <a:picLocks noChangeAspect="1"/>
          </p:cNvPicPr>
          <p:nvPr/>
        </p:nvPicPr>
        <p:blipFill rotWithShape="1">
          <a:blip r:embed="rId11"/>
          <a:srcRect l="49917" r="39631" b="10540"/>
          <a:stretch/>
        </p:blipFill>
        <p:spPr>
          <a:xfrm>
            <a:off x="431402" y="2119880"/>
            <a:ext cx="971527" cy="457305"/>
          </a:xfrm>
          <a:prstGeom prst="rect">
            <a:avLst/>
          </a:prstGeom>
        </p:spPr>
      </p:pic>
      <p:pic>
        <p:nvPicPr>
          <p:cNvPr id="66" name="図 65">
            <a:extLst>
              <a:ext uri="{FF2B5EF4-FFF2-40B4-BE49-F238E27FC236}">
                <a16:creationId xmlns:a16="http://schemas.microsoft.com/office/drawing/2014/main" id="{C9167AF7-4E9F-4F1E-ACB4-93E9916F7126}"/>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359395" y="3622239"/>
            <a:ext cx="3384376" cy="1759609"/>
          </a:xfrm>
          <a:prstGeom prst="rect">
            <a:avLst/>
          </a:prstGeom>
        </p:spPr>
      </p:pic>
      <p:sp>
        <p:nvSpPr>
          <p:cNvPr id="71" name="テキスト ボックス 70">
            <a:extLst>
              <a:ext uri="{FF2B5EF4-FFF2-40B4-BE49-F238E27FC236}">
                <a16:creationId xmlns:a16="http://schemas.microsoft.com/office/drawing/2014/main" id="{8113C64C-23F3-421D-B2C3-5F89C855D2BC}"/>
              </a:ext>
            </a:extLst>
          </p:cNvPr>
          <p:cNvSpPr txBox="1"/>
          <p:nvPr/>
        </p:nvSpPr>
        <p:spPr>
          <a:xfrm>
            <a:off x="215379" y="8118152"/>
            <a:ext cx="7394455" cy="845873"/>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最後に、会員間で情報交換を行い、「同じ地域の問題点を知ることができて良かった」「現在の状況や改善について知ることができた」といった感想が寄せられ、有意義な研修となりました。</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当所では今後も生産者の会の活動を支援し、北摂いちごの品質・収量向上、産地としての知名度向上、販売額の増加を目指します。</a:t>
            </a:r>
          </a:p>
        </p:txBody>
      </p:sp>
      <p:pic>
        <p:nvPicPr>
          <p:cNvPr id="5" name="図 4">
            <a:extLst>
              <a:ext uri="{FF2B5EF4-FFF2-40B4-BE49-F238E27FC236}">
                <a16:creationId xmlns:a16="http://schemas.microsoft.com/office/drawing/2014/main" id="{73839FFA-24B4-4FB3-B1FC-7095A5977585}"/>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b="-13749"/>
          <a:stretch/>
        </p:blipFill>
        <p:spPr>
          <a:xfrm>
            <a:off x="4195377" y="5883982"/>
            <a:ext cx="2975841" cy="2234170"/>
          </a:xfrm>
          <a:prstGeom prst="rect">
            <a:avLst/>
          </a:prstGeom>
        </p:spPr>
      </p:pic>
    </p:spTree>
    <p:extLst>
      <p:ext uri="{BB962C8B-B14F-4D97-AF65-F5344CB8AC3E}">
        <p14:creationId xmlns:p14="http://schemas.microsoft.com/office/powerpoint/2010/main" val="370488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sp>
        <p:nvSpPr>
          <p:cNvPr id="65" name="正方形/長方形 64"/>
          <p:cNvSpPr/>
          <p:nvPr/>
        </p:nvSpPr>
        <p:spPr>
          <a:xfrm>
            <a:off x="287387" y="989360"/>
            <a:ext cx="7198552" cy="2178112"/>
          </a:xfrm>
          <a:prstGeom prst="rect">
            <a:avLst/>
          </a:prstGeom>
          <a:solidFill>
            <a:srgbClr val="F1E03B">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FF0000"/>
              </a:solidFill>
            </a:endParaRPr>
          </a:p>
        </p:txBody>
      </p:sp>
      <p:sp>
        <p:nvSpPr>
          <p:cNvPr id="64" name="角丸四角形 63"/>
          <p:cNvSpPr/>
          <p:nvPr/>
        </p:nvSpPr>
        <p:spPr>
          <a:xfrm>
            <a:off x="287387" y="470347"/>
            <a:ext cx="7198552" cy="681353"/>
          </a:xfrm>
          <a:prstGeom prst="roundRect">
            <a:avLst/>
          </a:prstGeom>
          <a:solidFill>
            <a:srgbClr val="FFC0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cxnSp>
        <p:nvCxnSpPr>
          <p:cNvPr id="19" name="直線コネクタ 18"/>
          <p:cNvCxnSpPr/>
          <p:nvPr/>
        </p:nvCxnSpPr>
        <p:spPr>
          <a:xfrm flipV="1">
            <a:off x="72211" y="436189"/>
            <a:ext cx="7632000" cy="8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976019" y="204586"/>
            <a:ext cx="1616165" cy="280718"/>
          </a:xfrm>
          <a:prstGeom prst="rect">
            <a:avLst/>
          </a:prstGeom>
          <a:noFill/>
        </p:spPr>
        <p:txBody>
          <a:bodyPr wrap="square" rtlCol="0">
            <a:spAutoFit/>
          </a:bodyPr>
          <a:lstStyle/>
          <a:p>
            <a:r>
              <a:rPr lang="ja-JP" altLang="en-US" sz="1224" dirty="0"/>
              <a:t>北部普及だより</a:t>
            </a:r>
            <a:r>
              <a:rPr lang="en-US" altLang="ja-JP" sz="1224" dirty="0"/>
              <a:t>111</a:t>
            </a:r>
            <a:r>
              <a:rPr lang="ja-JP" altLang="en-US" sz="1224" dirty="0"/>
              <a:t>号</a:t>
            </a:r>
          </a:p>
        </p:txBody>
      </p:sp>
      <p:sp>
        <p:nvSpPr>
          <p:cNvPr id="5" name="テキスト ボックス 4"/>
          <p:cNvSpPr txBox="1"/>
          <p:nvPr/>
        </p:nvSpPr>
        <p:spPr>
          <a:xfrm>
            <a:off x="1234312" y="484122"/>
            <a:ext cx="5371197" cy="646331"/>
          </a:xfrm>
          <a:prstGeom prst="rect">
            <a:avLst/>
          </a:prstGeom>
          <a:noFill/>
        </p:spPr>
        <p:txBody>
          <a:bodyPr wrap="square" rtlCol="0">
            <a:spAutoFit/>
          </a:bodyPr>
          <a:lstStyle/>
          <a:p>
            <a:pPr algn="just"/>
            <a:r>
              <a:rPr lang="ja-JP" altLang="en-US"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16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畑に野生動物の「エサ」を放置していませんか？</a:t>
            </a:r>
          </a:p>
          <a:p>
            <a:pPr algn="just"/>
            <a:r>
              <a:rPr lang="en-US" altLang="ja-JP" sz="18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18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～獣害を減らすには、冬場の対策が重要です～</a:t>
            </a:r>
          </a:p>
        </p:txBody>
      </p:sp>
      <p:sp>
        <p:nvSpPr>
          <p:cNvPr id="4" name="テキスト ボックス 3"/>
          <p:cNvSpPr txBox="1"/>
          <p:nvPr/>
        </p:nvSpPr>
        <p:spPr>
          <a:xfrm>
            <a:off x="287387" y="1205384"/>
            <a:ext cx="7165151" cy="830997"/>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人が「エサ」と思っていなくても、畑やその周辺には、獣にとって良質な「エサ」が溢れています。シカやイノシシの生息数を減らすには、山にエサが少なくなる冬場に、エサとなるようなものをほ場周辺に放置せず、繁殖力を下げて、生息数の増加を抑えることが効果的です。</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来年の獣害を減らすため、冬のうちに獣害対策を行いましょう。</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36C430CF-242F-E177-B8EB-2931D2A02C6D}"/>
              </a:ext>
            </a:extLst>
          </p:cNvPr>
          <p:cNvSpPr txBox="1"/>
          <p:nvPr/>
        </p:nvSpPr>
        <p:spPr>
          <a:xfrm>
            <a:off x="323037" y="2069480"/>
            <a:ext cx="7110038" cy="1034257"/>
          </a:xfrm>
          <a:prstGeom prst="rect">
            <a:avLst/>
          </a:prstGeom>
          <a:noFill/>
        </p:spPr>
        <p:txBody>
          <a:bodyPr wrap="square" rtlCol="0">
            <a:spAutoFit/>
          </a:bodyPr>
          <a:lstStyle/>
          <a:p>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◆冬場の獣害対策（エサとなるものを適切に処理する）</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・収穫残さ：野菜の収穫残さは、土にすき込むなどして、ほ場に放置しない。</a:t>
            </a:r>
          </a:p>
          <a:p>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・生 ご み ：生ごみは一般廃棄物として排出、もしくはコンポストで堆肥化するなどして処理する。</a:t>
            </a:r>
          </a:p>
          <a:p>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・ひこばえ：稲刈り後に生えてくるひこばえは耕起する。</a:t>
            </a:r>
          </a:p>
          <a:p>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・木 の 実 ：収穫しない木の実（柿や栗など）を放置しない。</a:t>
            </a:r>
          </a:p>
        </p:txBody>
      </p:sp>
      <p:pic>
        <p:nvPicPr>
          <p:cNvPr id="14" name="図 13">
            <a:extLst>
              <a:ext uri="{FF2B5EF4-FFF2-40B4-BE49-F238E27FC236}">
                <a16:creationId xmlns:a16="http://schemas.microsoft.com/office/drawing/2014/main" id="{9B93FBBC-00E0-6A2E-B512-19FE932640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0075" y="372631"/>
            <a:ext cx="929859" cy="929859"/>
          </a:xfrm>
          <a:prstGeom prst="rect">
            <a:avLst/>
          </a:prstGeom>
          <a:noFill/>
          <a:ln>
            <a:noFill/>
          </a:ln>
        </p:spPr>
      </p:pic>
      <p:sp>
        <p:nvSpPr>
          <p:cNvPr id="10" name="角丸四角形 66">
            <a:extLst>
              <a:ext uri="{FF2B5EF4-FFF2-40B4-BE49-F238E27FC236}">
                <a16:creationId xmlns:a16="http://schemas.microsoft.com/office/drawing/2014/main" id="{C9FEE3AD-D808-4DF3-B70E-5D2B64A1CEAE}"/>
              </a:ext>
            </a:extLst>
          </p:cNvPr>
          <p:cNvSpPr/>
          <p:nvPr/>
        </p:nvSpPr>
        <p:spPr>
          <a:xfrm>
            <a:off x="287387" y="3221608"/>
            <a:ext cx="7198552" cy="446610"/>
          </a:xfrm>
          <a:prstGeom prst="roundRect">
            <a:avLst/>
          </a:prstGeom>
          <a:solidFill>
            <a:srgbClr val="0099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11" name="正方形/長方形 10">
            <a:extLst>
              <a:ext uri="{FF2B5EF4-FFF2-40B4-BE49-F238E27FC236}">
                <a16:creationId xmlns:a16="http://schemas.microsoft.com/office/drawing/2014/main" id="{A9A19226-E63F-4F31-9E37-507DDF1B5751}"/>
              </a:ext>
            </a:extLst>
          </p:cNvPr>
          <p:cNvSpPr/>
          <p:nvPr/>
        </p:nvSpPr>
        <p:spPr>
          <a:xfrm>
            <a:off x="287387" y="3618483"/>
            <a:ext cx="7198552" cy="3868004"/>
          </a:xfrm>
          <a:prstGeom prst="rect">
            <a:avLst/>
          </a:prstGeom>
          <a:solidFill>
            <a:srgbClr val="0099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FF0000"/>
              </a:solidFill>
            </a:endParaRPr>
          </a:p>
        </p:txBody>
      </p:sp>
      <p:sp>
        <p:nvSpPr>
          <p:cNvPr id="12" name="テキスト ボックス 32">
            <a:extLst>
              <a:ext uri="{FF2B5EF4-FFF2-40B4-BE49-F238E27FC236}">
                <a16:creationId xmlns:a16="http://schemas.microsoft.com/office/drawing/2014/main" id="{384ABD05-CE46-408B-9F5E-9D9F4CA8C8A7}"/>
              </a:ext>
            </a:extLst>
          </p:cNvPr>
          <p:cNvSpPr txBox="1"/>
          <p:nvPr/>
        </p:nvSpPr>
        <p:spPr>
          <a:xfrm>
            <a:off x="287387" y="7961866"/>
            <a:ext cx="7198552" cy="2676566"/>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200" baseline="0" dirty="0">
                <a:solidFill>
                  <a:schemeClr val="dk1"/>
                </a:solidFill>
                <a:effectLst/>
                <a:latin typeface="+mn-lt"/>
                <a:ea typeface="+mn-ea"/>
                <a:cs typeface="+mn-cs"/>
              </a:rPr>
              <a:t>    </a:t>
            </a:r>
            <a:r>
              <a:rPr lang="ja-JP" altLang="ja-JP" sz="1200" u="sng" dirty="0">
                <a:solidFill>
                  <a:schemeClr val="dk1"/>
                </a:solidFill>
                <a:effectLst/>
                <a:latin typeface="HG丸ｺﾞｼｯｸM-PRO" panose="020F0600000000000000" pitchFamily="50" charset="-128"/>
                <a:ea typeface="HG丸ｺﾞｼｯｸM-PRO" panose="020F0600000000000000" pitchFamily="50" charset="-128"/>
              </a:rPr>
              <a:t>収入保険は、農業者自らが生産した農産物の販売収入全体を補償する公的な保険</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で、青色申告を行っている農業者のみが加入できます。</a:t>
            </a:r>
            <a:r>
              <a:rPr lang="ja-JP" altLang="ja-JP" sz="1200" dirty="0">
                <a:solidFill>
                  <a:schemeClr val="dk1"/>
                </a:solidFill>
                <a:effectLst/>
                <a:latin typeface="HG丸ｺﾞｼｯｸM-PRO" panose="020F0600000000000000" pitchFamily="50" charset="-128"/>
                <a:ea typeface="HG丸ｺﾞｼｯｸM-PRO" panose="020F0600000000000000" pitchFamily="50" charset="-128"/>
              </a:rPr>
              <a:t>全ての農産物を対象に、自然災害による収量減少や価格低下をはじめ、</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病気やケガ</a:t>
            </a:r>
            <a:r>
              <a:rPr lang="ja-JP" altLang="ja-JP" sz="1200" dirty="0">
                <a:solidFill>
                  <a:schemeClr val="dk1"/>
                </a:solidFill>
                <a:effectLst/>
                <a:latin typeface="HG丸ｺﾞｼｯｸM-PRO" panose="020F0600000000000000" pitchFamily="50" charset="-128"/>
                <a:ea typeface="HG丸ｺﾞｼｯｸM-PRO" panose="020F0600000000000000" pitchFamily="50" charset="-128"/>
              </a:rPr>
              <a:t>により収入が減少した場合でも補てんされ</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a:t>
            </a:r>
            <a:r>
              <a:rPr lang="ja-JP" altLang="ja-JP" sz="1200" u="sng" dirty="0">
                <a:solidFill>
                  <a:schemeClr val="dk1"/>
                </a:solidFill>
                <a:effectLst/>
                <a:latin typeface="HG丸ｺﾞｼｯｸM-PRO" panose="020F0600000000000000" pitchFamily="50" charset="-128"/>
                <a:ea typeface="HG丸ｺﾞｼｯｸM-PRO" panose="020F0600000000000000" pitchFamily="50" charset="-128"/>
              </a:rPr>
              <a:t>令和４年の加入者の約３割が保険金等を受取っています。</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令和６年以降、新規で</a:t>
            </a:r>
            <a:r>
              <a:rPr lang="ja-JP" altLang="ja-JP" sz="1200" dirty="0">
                <a:solidFill>
                  <a:schemeClr val="dk1"/>
                </a:solidFill>
                <a:effectLst/>
                <a:latin typeface="HG丸ｺﾞｼｯｸM-PRO" panose="020F0600000000000000" pitchFamily="50" charset="-128"/>
                <a:ea typeface="HG丸ｺﾞｼｯｸM-PRO" panose="020F0600000000000000" pitchFamily="50" charset="-128"/>
              </a:rPr>
              <a:t>加入</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を希望される場合、青色申告決算書がなくても税務署長から青色申告</a:t>
            </a:r>
            <a:r>
              <a:rPr lang="ja-JP" altLang="ja-JP" sz="1200" dirty="0">
                <a:solidFill>
                  <a:schemeClr val="dk1"/>
                </a:solidFill>
                <a:effectLst/>
                <a:latin typeface="HG丸ｺﾞｼｯｸM-PRO" panose="020F0600000000000000" pitchFamily="50" charset="-128"/>
                <a:ea typeface="HG丸ｺﾞｼｯｸM-PRO" panose="020F0600000000000000" pitchFamily="50" charset="-128"/>
              </a:rPr>
              <a:t>申請</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の承認を受けた通知の写しがあれば、加入できるようになりました。また、他にも補償を充実させた２つのタイプが新たに選択できるようになりました。</a:t>
            </a:r>
            <a:r>
              <a:rPr lang="ja-JP" altLang="ja-JP" sz="1200" u="sng" dirty="0">
                <a:solidFill>
                  <a:schemeClr val="dk1"/>
                </a:solidFill>
                <a:effectLst/>
                <a:latin typeface="HG丸ｺﾞｼｯｸM-PRO" panose="020F0600000000000000" pitchFamily="50" charset="-128"/>
                <a:ea typeface="HG丸ｺﾞｼｯｸM-PRO" panose="020F0600000000000000" pitchFamily="50" charset="-128"/>
              </a:rPr>
              <a:t>加入者にご負担いただく保険料等について</a:t>
            </a:r>
            <a:r>
              <a:rPr lang="ja-JP" altLang="en-US" sz="1200" u="sng" dirty="0">
                <a:latin typeface="HG丸ｺﾞｼｯｸM-PRO" panose="020F0600000000000000" pitchFamily="50" charset="-128"/>
                <a:ea typeface="HG丸ｺﾞｼｯｸM-PRO" panose="020F0600000000000000" pitchFamily="50" charset="-128"/>
              </a:rPr>
              <a:t>は、</a:t>
            </a:r>
            <a:r>
              <a:rPr lang="ja-JP" altLang="ja-JP" sz="1200" u="sng" dirty="0">
                <a:solidFill>
                  <a:schemeClr val="dk1"/>
                </a:solidFill>
                <a:effectLst/>
                <a:latin typeface="HG丸ｺﾞｼｯｸM-PRO" panose="020F0600000000000000" pitchFamily="50" charset="-128"/>
                <a:ea typeface="HG丸ｺﾞｼｯｸM-PRO" panose="020F0600000000000000" pitchFamily="50" charset="-128"/>
              </a:rPr>
              <a:t>保険料の</a:t>
            </a:r>
            <a:r>
              <a:rPr lang="en-US" altLang="ja-JP" sz="1200" u="sng" dirty="0">
                <a:solidFill>
                  <a:schemeClr val="dk1"/>
                </a:solidFill>
                <a:effectLst/>
                <a:latin typeface="HG丸ｺﾞｼｯｸM-PRO" panose="020F0600000000000000" pitchFamily="50" charset="-128"/>
                <a:ea typeface="HG丸ｺﾞｼｯｸM-PRO" panose="020F0600000000000000" pitchFamily="50" charset="-128"/>
              </a:rPr>
              <a:t>50</a:t>
            </a:r>
            <a:r>
              <a:rPr lang="ja-JP" altLang="ja-JP" sz="1200" u="sng" dirty="0">
                <a:solidFill>
                  <a:schemeClr val="dk1"/>
                </a:solidFill>
                <a:effectLst/>
                <a:latin typeface="HG丸ｺﾞｼｯｸM-PRO" panose="020F0600000000000000" pitchFamily="50" charset="-128"/>
                <a:ea typeface="HG丸ｺﾞｼｯｸM-PRO" panose="020F0600000000000000" pitchFamily="50" charset="-128"/>
              </a:rPr>
              <a:t>％、積立金</a:t>
            </a:r>
            <a:r>
              <a:rPr lang="ja-JP" altLang="en-US" sz="1200" u="sng" dirty="0">
                <a:solidFill>
                  <a:schemeClr val="dk1"/>
                </a:solidFill>
                <a:effectLst/>
                <a:latin typeface="HG丸ｺﾞｼｯｸM-PRO" panose="020F0600000000000000" pitchFamily="50" charset="-128"/>
                <a:ea typeface="HG丸ｺﾞｼｯｸM-PRO" panose="020F0600000000000000" pitchFamily="50" charset="-128"/>
              </a:rPr>
              <a:t>の</a:t>
            </a:r>
            <a:r>
              <a:rPr lang="en-US" altLang="ja-JP" sz="1200" u="sng" dirty="0">
                <a:solidFill>
                  <a:schemeClr val="dk1"/>
                </a:solidFill>
                <a:effectLst/>
                <a:latin typeface="HG丸ｺﾞｼｯｸM-PRO" panose="020F0600000000000000" pitchFamily="50" charset="-128"/>
                <a:ea typeface="HG丸ｺﾞｼｯｸM-PRO" panose="020F0600000000000000" pitchFamily="50" charset="-128"/>
              </a:rPr>
              <a:t>75</a:t>
            </a:r>
            <a:r>
              <a:rPr lang="ja-JP" altLang="ja-JP" sz="1200" u="sng" dirty="0">
                <a:solidFill>
                  <a:schemeClr val="dk1"/>
                </a:solidFill>
                <a:effectLst/>
                <a:latin typeface="HG丸ｺﾞｼｯｸM-PRO" panose="020F0600000000000000" pitchFamily="50" charset="-128"/>
                <a:ea typeface="HG丸ｺﾞｼｯｸM-PRO" panose="020F0600000000000000" pitchFamily="50" charset="-128"/>
              </a:rPr>
              <a:t>％、事務費の</a:t>
            </a:r>
            <a:r>
              <a:rPr lang="en-US" altLang="ja-JP" sz="1200" u="sng" dirty="0">
                <a:solidFill>
                  <a:schemeClr val="dk1"/>
                </a:solidFill>
                <a:effectLst/>
                <a:latin typeface="HG丸ｺﾞｼｯｸM-PRO" panose="020F0600000000000000" pitchFamily="50" charset="-128"/>
                <a:ea typeface="HG丸ｺﾞｼｯｸM-PRO" panose="020F0600000000000000" pitchFamily="50" charset="-128"/>
              </a:rPr>
              <a:t>50</a:t>
            </a:r>
            <a:r>
              <a:rPr lang="ja-JP" altLang="ja-JP" sz="1200" u="sng" dirty="0">
                <a:solidFill>
                  <a:schemeClr val="dk1"/>
                </a:solidFill>
                <a:effectLst/>
                <a:latin typeface="HG丸ｺﾞｼｯｸM-PRO" panose="020F0600000000000000" pitchFamily="50" charset="-128"/>
                <a:ea typeface="HG丸ｺﾞｼｯｸM-PRO" panose="020F0600000000000000" pitchFamily="50" charset="-128"/>
              </a:rPr>
              <a:t>％を国が補助します。</a:t>
            </a:r>
            <a:r>
              <a:rPr lang="en-US" altLang="ja-JP" sz="1200" u="sng" dirty="0">
                <a:solidFill>
                  <a:schemeClr val="dk1"/>
                </a:solidFill>
                <a:effectLst/>
                <a:latin typeface="HG丸ｺﾞｼｯｸM-PRO" panose="020F0600000000000000" pitchFamily="50" charset="-128"/>
                <a:ea typeface="HG丸ｺﾞｼｯｸM-PRO" panose="020F0600000000000000"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endParaRPr lang="en-US" altLang="ja-JP" sz="1200" dirty="0">
              <a:effectLst/>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ja-JP" sz="1200" dirty="0">
                <a:effectLst/>
                <a:latin typeface="HG丸ｺﾞｼｯｸM-PRO" panose="020F0600000000000000" pitchFamily="50" charset="-128"/>
                <a:ea typeface="HG丸ｺﾞｼｯｸM-PRO" panose="020F0600000000000000" pitchFamily="50" charset="-128"/>
              </a:rPr>
              <a:t> </a:t>
            </a:r>
            <a:r>
              <a:rPr lang="ja-JP" altLang="en-US" sz="1200" dirty="0">
                <a:effectLst/>
                <a:latin typeface="HG丸ｺﾞｼｯｸM-PRO" panose="020F0600000000000000" pitchFamily="50" charset="-128"/>
                <a:ea typeface="HG丸ｺﾞｼｯｸM-PRO" panose="020F0600000000000000" pitchFamily="50" charset="-128"/>
              </a:rPr>
              <a:t>　　　　　　　</a:t>
            </a:r>
            <a:r>
              <a:rPr lang="ja-JP" altLang="ja-JP" sz="1200" u="sng" dirty="0">
                <a:solidFill>
                  <a:schemeClr val="dk1"/>
                </a:solidFill>
                <a:effectLst/>
                <a:latin typeface="HG丸ｺﾞｼｯｸM-PRO" panose="020F0600000000000000" pitchFamily="50" charset="-128"/>
                <a:ea typeface="HG丸ｺﾞｼｯｸM-PRO" panose="020F0600000000000000" pitchFamily="50" charset="-128"/>
              </a:rPr>
              <a:t>◎収入保険の加入をお考えの方へ</a:t>
            </a:r>
            <a:r>
              <a:rPr lang="ja-JP" altLang="en-US" sz="1200" u="sng" dirty="0">
                <a:solidFill>
                  <a:schemeClr val="dk1"/>
                </a:solidFill>
                <a:effectLst/>
                <a:latin typeface="HG丸ｺﾞｼｯｸM-PRO" panose="020F0600000000000000" pitchFamily="50" charset="-128"/>
                <a:ea typeface="HG丸ｺﾞｼｯｸM-PRO" panose="020F0600000000000000" pitchFamily="50" charset="-128"/>
              </a:rPr>
              <a:t>　</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　</a:t>
            </a:r>
            <a:endParaRPr lang="en-US" altLang="ja-JP" sz="1200" dirty="0">
              <a:solidFill>
                <a:schemeClr val="dk1"/>
              </a:solidFill>
              <a:effectLst/>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ja-JP" sz="1200" dirty="0">
                <a:solidFill>
                  <a:schemeClr val="dk1"/>
                </a:solidFill>
                <a:effectLst/>
                <a:latin typeface="HG丸ｺﾞｼｯｸM-PRO" panose="020F0600000000000000" pitchFamily="50" charset="-128"/>
                <a:ea typeface="HG丸ｺﾞｼｯｸM-PRO" panose="020F0600000000000000" pitchFamily="50" charset="-128"/>
              </a:rPr>
              <a:t>      </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　　　　　　　</a:t>
            </a:r>
            <a:r>
              <a:rPr lang="ja-JP" altLang="ja-JP" sz="1200" u="sng" dirty="0">
                <a:solidFill>
                  <a:schemeClr val="dk1"/>
                </a:solidFill>
                <a:effectLst/>
                <a:latin typeface="HG丸ｺﾞｼｯｸM-PRO" panose="020F0600000000000000" pitchFamily="50" charset="-128"/>
                <a:ea typeface="HG丸ｺﾞｼｯｸM-PRO" panose="020F0600000000000000" pitchFamily="50" charset="-128"/>
              </a:rPr>
              <a:t>令和７年分のお申込み期間は令和６年１２月末までです。</a:t>
            </a:r>
            <a:endParaRPr lang="en-US" altLang="ja-JP" sz="1200" b="1" i="0" u="sng" dirty="0">
              <a:solidFill>
                <a:schemeClr val="dk1"/>
              </a:solidFill>
              <a:effectLst/>
              <a:latin typeface="HG丸ｺﾞｼｯｸM-PRO" panose="020F0600000000000000" pitchFamily="50" charset="-128"/>
              <a:ea typeface="HG丸ｺﾞｼｯｸM-PRO" panose="020F0600000000000000" pitchFamily="50" charset="-128"/>
            </a:endParaRPr>
          </a:p>
          <a:p>
            <a:r>
              <a:rPr lang="ja-JP" altLang="en-US" sz="1200" b="0" i="0" dirty="0">
                <a:solidFill>
                  <a:schemeClr val="dk1"/>
                </a:solidFill>
                <a:effectLst/>
                <a:latin typeface="HG丸ｺﾞｼｯｸM-PRO" panose="020F0600000000000000" pitchFamily="50" charset="-128"/>
                <a:ea typeface="HG丸ｺﾞｼｯｸM-PRO" panose="020F0600000000000000" pitchFamily="50" charset="-128"/>
              </a:rPr>
              <a:t>　</a:t>
            </a:r>
            <a:endParaRPr lang="en-US" altLang="ja-JP" sz="1200" b="0" i="0" dirty="0">
              <a:solidFill>
                <a:schemeClr val="dk1"/>
              </a:solidFill>
              <a:effectLst/>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b="0" i="0" dirty="0">
                <a:solidFill>
                  <a:schemeClr val="dk1"/>
                </a:solidFill>
                <a:effectLst/>
                <a:latin typeface="HG丸ｺﾞｼｯｸM-PRO" panose="020F0600000000000000" pitchFamily="50" charset="-128"/>
                <a:ea typeface="HG丸ｺﾞｼｯｸM-PRO" panose="020F0600000000000000" pitchFamily="50" charset="-128"/>
              </a:rPr>
              <a:t>（</a:t>
            </a:r>
            <a:r>
              <a:rPr lang="ja-JP" altLang="ja-JP" sz="1200" b="0" i="0" dirty="0">
                <a:solidFill>
                  <a:schemeClr val="dk1"/>
                </a:solidFill>
                <a:effectLst/>
                <a:latin typeface="HG丸ｺﾞｼｯｸM-PRO" panose="020F0600000000000000" pitchFamily="50" charset="-128"/>
                <a:ea typeface="HG丸ｺﾞｼｯｸM-PRO" panose="020F0600000000000000" pitchFamily="50" charset="-128"/>
              </a:rPr>
              <a:t>問い合わせ先</a:t>
            </a:r>
            <a:r>
              <a:rPr lang="ja-JP" altLang="en-US" sz="1200" b="0" i="0" dirty="0">
                <a:solidFill>
                  <a:schemeClr val="dk1"/>
                </a:solidFill>
                <a:effectLst/>
                <a:latin typeface="HG丸ｺﾞｼｯｸM-PRO" panose="020F0600000000000000" pitchFamily="50" charset="-128"/>
                <a:ea typeface="HG丸ｺﾞｼｯｸM-PRO" panose="020F0600000000000000" pitchFamily="50" charset="-128"/>
              </a:rPr>
              <a:t>）　</a:t>
            </a:r>
            <a:r>
              <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NOSAI</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大阪</a:t>
            </a:r>
            <a:r>
              <a:rPr lang="ja-JP" altLang="en-US" sz="1200" b="0" dirty="0">
                <a:latin typeface="HG丸ｺﾞｼｯｸM-PRO" panose="020F0600000000000000" pitchFamily="50" charset="-128"/>
                <a:ea typeface="HG丸ｺﾞｼｯｸM-PRO" panose="020F0600000000000000" pitchFamily="50" charset="-128"/>
              </a:rPr>
              <a:t> </a:t>
            </a:r>
            <a:endPar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endParaRPr>
          </a:p>
          <a:p>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　　　　　　　　 　  北部支所</a:t>
            </a:r>
            <a:r>
              <a:rPr lang="ja-JP" altLang="en-US" sz="1200" dirty="0">
                <a:latin typeface="HG丸ｺﾞｼｯｸM-PRO" panose="020F0600000000000000" pitchFamily="50" charset="-128"/>
                <a:ea typeface="HG丸ｺﾞｼｯｸM-PRO" panose="020F0600000000000000" pitchFamily="50" charset="-128"/>
              </a:rPr>
              <a:t>    </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茨木市西駅前町</a:t>
            </a:r>
            <a:r>
              <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10</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a:t>
            </a:r>
            <a:r>
              <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20</a:t>
            </a:r>
            <a:r>
              <a:rPr lang="ja-JP" altLang="en-US" sz="1200" dirty="0">
                <a:latin typeface="HG丸ｺﾞｼｯｸM-PRO" panose="020F0600000000000000" pitchFamily="50" charset="-128"/>
                <a:ea typeface="HG丸ｺﾞｼｯｸM-PRO" panose="020F0600000000000000" pitchFamily="50" charset="-128"/>
              </a:rPr>
              <a:t> </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　</a:t>
            </a:r>
            <a:r>
              <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TEL</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a:t>
            </a:r>
            <a:r>
              <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072</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a:t>
            </a:r>
            <a:r>
              <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631</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a:t>
            </a:r>
            <a:r>
              <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7737</a:t>
            </a: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r>
              <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 </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ホームページ</a:t>
            </a:r>
            <a:r>
              <a:rPr lang="ja-JP" altLang="en-US" sz="1200" dirty="0">
                <a:latin typeface="HG丸ｺﾞｼｯｸM-PRO" panose="020F0600000000000000" pitchFamily="50" charset="-128"/>
                <a:ea typeface="HG丸ｺﾞｼｯｸM-PRO" panose="020F0600000000000000" pitchFamily="50" charset="-128"/>
              </a:rPr>
              <a:t>     </a:t>
            </a:r>
            <a:r>
              <a:rPr lang="en-US" altLang="ja-JP" sz="1200" b="1" i="0" u="sng" strike="noStrike" dirty="0">
                <a:solidFill>
                  <a:schemeClr val="dk1"/>
                </a:solidFill>
                <a:effectLst/>
                <a:latin typeface="HG丸ｺﾞｼｯｸM-PRO" panose="020F0600000000000000" pitchFamily="50" charset="-128"/>
                <a:ea typeface="HG丸ｺﾞｼｯｸM-PRO" panose="020F0600000000000000" pitchFamily="50" charset="-128"/>
                <a:hlinkClick r:id="" action="ppaction://noaction"/>
              </a:rPr>
              <a:t>http://nosai-osaka.co</a:t>
            </a:r>
            <a:r>
              <a:rPr lang="ja-JP" altLang="en-US" sz="1200" b="1" i="0" u="sng" strike="noStrike" dirty="0">
                <a:solidFill>
                  <a:schemeClr val="dk1"/>
                </a:solidFill>
                <a:effectLst/>
                <a:latin typeface="HG丸ｺﾞｼｯｸM-PRO" panose="020F0600000000000000" pitchFamily="50" charset="-128"/>
                <a:ea typeface="HG丸ｺﾞｼｯｸM-PRO" panose="020F0600000000000000" pitchFamily="50" charset="-128"/>
                <a:hlinkClick r:id="" action="ppaction://noaction"/>
              </a:rPr>
              <a:t>ｍ</a:t>
            </a:r>
            <a:r>
              <a:rPr lang="en-US" altLang="ja-JP" sz="1200" b="1" dirty="0">
                <a:latin typeface="HG丸ｺﾞｼｯｸM-PRO" panose="020F0600000000000000" pitchFamily="50" charset="-128"/>
                <a:ea typeface="HG丸ｺﾞｼｯｸM-PRO" panose="020F0600000000000000" pitchFamily="50" charset="-128"/>
              </a:rPr>
              <a:t>       </a:t>
            </a:r>
            <a:r>
              <a:rPr lang="ja-JP" altLang="en-US" sz="1200" b="1" dirty="0">
                <a:latin typeface="HG丸ｺﾞｼｯｸM-PRO" panose="020F0600000000000000" pitchFamily="50" charset="-128"/>
                <a:ea typeface="HG丸ｺﾞｼｯｸM-PRO" panose="020F0600000000000000" pitchFamily="50" charset="-128"/>
              </a:rPr>
              <a:t>　　　　　　　</a:t>
            </a:r>
            <a:r>
              <a:rPr lang="en-US" altLang="ja-JP" sz="1200" b="1" dirty="0">
                <a:latin typeface="HG丸ｺﾞｼｯｸM-PRO" panose="020F0600000000000000" pitchFamily="50" charset="-128"/>
                <a:ea typeface="HG丸ｺﾞｼｯｸM-PRO" panose="020F0600000000000000" pitchFamily="50" charset="-128"/>
              </a:rPr>
              <a:t> </a:t>
            </a:r>
          </a:p>
          <a:p>
            <a:endParaRPr lang="ja-JP" altLang="ja-JP" sz="1100" dirty="0">
              <a:solidFill>
                <a:schemeClr val="dk1"/>
              </a:solidFill>
              <a:effectLst/>
              <a:latin typeface="+mn-lt"/>
              <a:ea typeface="+mn-ea"/>
              <a:cs typeface="+mn-cs"/>
            </a:endParaRPr>
          </a:p>
        </p:txBody>
      </p:sp>
      <p:pic>
        <p:nvPicPr>
          <p:cNvPr id="15" name="図 14">
            <a:extLst>
              <a:ext uri="{FF2B5EF4-FFF2-40B4-BE49-F238E27FC236}">
                <a16:creationId xmlns:a16="http://schemas.microsoft.com/office/drawing/2014/main" id="{14509186-D229-4076-B53C-F36AF26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876" y="7663818"/>
            <a:ext cx="280559" cy="223513"/>
          </a:xfrm>
          <a:prstGeom prst="rect">
            <a:avLst/>
          </a:prstGeom>
        </p:spPr>
      </p:pic>
      <p:pic>
        <p:nvPicPr>
          <p:cNvPr id="16" name="図 15">
            <a:extLst>
              <a:ext uri="{FF2B5EF4-FFF2-40B4-BE49-F238E27FC236}">
                <a16:creationId xmlns:a16="http://schemas.microsoft.com/office/drawing/2014/main" id="{D237FC7D-A6B6-4BCE-BBE2-5C644F92C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722" y="7668796"/>
            <a:ext cx="645793" cy="213559"/>
          </a:xfrm>
          <a:prstGeom prst="rect">
            <a:avLst/>
          </a:prstGeom>
          <a:solidFill>
            <a:schemeClr val="accent1">
              <a:alpha val="0"/>
            </a:schemeClr>
          </a:solidFill>
        </p:spPr>
      </p:pic>
      <p:pic>
        <p:nvPicPr>
          <p:cNvPr id="18" name="図 17">
            <a:extLst>
              <a:ext uri="{FF2B5EF4-FFF2-40B4-BE49-F238E27FC236}">
                <a16:creationId xmlns:a16="http://schemas.microsoft.com/office/drawing/2014/main" id="{C162A4B3-0839-4CB3-BF94-3237F248DE7D}"/>
              </a:ext>
            </a:extLst>
          </p:cNvPr>
          <p:cNvPicPr>
            <a:picLocks noChangeAspect="1"/>
          </p:cNvPicPr>
          <p:nvPr/>
        </p:nvPicPr>
        <p:blipFill>
          <a:blip r:embed="rId5"/>
          <a:stretch>
            <a:fillRect/>
          </a:stretch>
        </p:blipFill>
        <p:spPr>
          <a:xfrm>
            <a:off x="6351169" y="9185278"/>
            <a:ext cx="1005864" cy="983079"/>
          </a:xfrm>
          <a:prstGeom prst="rect">
            <a:avLst/>
          </a:prstGeom>
        </p:spPr>
      </p:pic>
      <p:pic>
        <p:nvPicPr>
          <p:cNvPr id="20" name="図 19">
            <a:extLst>
              <a:ext uri="{FF2B5EF4-FFF2-40B4-BE49-F238E27FC236}">
                <a16:creationId xmlns:a16="http://schemas.microsoft.com/office/drawing/2014/main" id="{1355CF0C-79FE-41CD-8F18-F4A7D7E36E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147" y="9408372"/>
            <a:ext cx="638174" cy="587913"/>
          </a:xfrm>
          <a:prstGeom prst="rect">
            <a:avLst/>
          </a:prstGeom>
        </p:spPr>
      </p:pic>
      <p:sp>
        <p:nvSpPr>
          <p:cNvPr id="26" name="テキスト ボックス 32">
            <a:extLst>
              <a:ext uri="{FF2B5EF4-FFF2-40B4-BE49-F238E27FC236}">
                <a16:creationId xmlns:a16="http://schemas.microsoft.com/office/drawing/2014/main" id="{90DFE6C3-B6AC-476A-8DD7-B1FAFCA74968}"/>
              </a:ext>
            </a:extLst>
          </p:cNvPr>
          <p:cNvSpPr txBox="1"/>
          <p:nvPr/>
        </p:nvSpPr>
        <p:spPr>
          <a:xfrm>
            <a:off x="1507643" y="3266347"/>
            <a:ext cx="4824536" cy="33683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dirty="0"/>
              <a:t>　</a:t>
            </a:r>
            <a:r>
              <a:rPr lang="ja-JP" altLang="en-US" sz="1800" b="1" dirty="0">
                <a:latin typeface="+mn-ea"/>
              </a:rPr>
              <a:t>農作業安全</a:t>
            </a:r>
            <a:r>
              <a:rPr kumimoji="1" lang="ja-JP" altLang="en-US" sz="1800" b="1" dirty="0">
                <a:solidFill>
                  <a:schemeClr val="dk1"/>
                </a:solidFill>
                <a:effectLst/>
                <a:latin typeface="+mn-ea"/>
              </a:rPr>
              <a:t>について　～注意しましょう！～</a:t>
            </a:r>
            <a:endParaRPr lang="ja-JP" altLang="ja-JP" sz="1800" b="1" dirty="0">
              <a:solidFill>
                <a:schemeClr val="dk1"/>
              </a:solidFill>
              <a:effectLst/>
              <a:latin typeface="+mn-ea"/>
            </a:endParaRPr>
          </a:p>
        </p:txBody>
      </p:sp>
      <p:sp>
        <p:nvSpPr>
          <p:cNvPr id="27" name="テキスト ボックス 26">
            <a:extLst>
              <a:ext uri="{FF2B5EF4-FFF2-40B4-BE49-F238E27FC236}">
                <a16:creationId xmlns:a16="http://schemas.microsoft.com/office/drawing/2014/main" id="{5E2590D0-D54F-4375-8DE7-CC5EF5DC8C1A}"/>
              </a:ext>
            </a:extLst>
          </p:cNvPr>
          <p:cNvSpPr txBox="1"/>
          <p:nvPr/>
        </p:nvSpPr>
        <p:spPr>
          <a:xfrm>
            <a:off x="287387" y="3678705"/>
            <a:ext cx="7198552" cy="3970318"/>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農林水産省の調査によると、近年全国で</a:t>
            </a:r>
            <a:r>
              <a:rPr lang="en-US" altLang="ja-JP" sz="1200" dirty="0">
                <a:latin typeface="HG丸ｺﾞｼｯｸM-PRO" panose="020F0600000000000000" pitchFamily="50" charset="-128"/>
                <a:ea typeface="HG丸ｺﾞｼｯｸM-PRO" panose="020F0600000000000000" pitchFamily="50" charset="-128"/>
              </a:rPr>
              <a:t>300</a:t>
            </a:r>
            <a:r>
              <a:rPr lang="ja-JP" altLang="en-US" sz="1200" dirty="0">
                <a:latin typeface="HG丸ｺﾞｼｯｸM-PRO" panose="020F0600000000000000" pitchFamily="50" charset="-128"/>
                <a:ea typeface="HG丸ｺﾞｼｯｸM-PRO" panose="020F0600000000000000" pitchFamily="50" charset="-128"/>
              </a:rPr>
              <a:t>人前後の人が農作業中の事故で亡くなっています。</a:t>
            </a:r>
            <a:r>
              <a:rPr lang="en-US" altLang="ja-JP" sz="1200" dirty="0">
                <a:latin typeface="HG丸ｺﾞｼｯｸM-PRO" panose="020F0600000000000000" pitchFamily="50" charset="-128"/>
                <a:ea typeface="HG丸ｺﾞｼｯｸM-PRO" panose="020F0600000000000000" pitchFamily="50" charset="-128"/>
              </a:rPr>
              <a:t>10</a:t>
            </a:r>
            <a:r>
              <a:rPr lang="ja-JP" altLang="en-US" sz="1200" dirty="0">
                <a:latin typeface="HG丸ｺﾞｼｯｸM-PRO" panose="020F0600000000000000" pitchFamily="50" charset="-128"/>
                <a:ea typeface="HG丸ｺﾞｼｯｸM-PRO" panose="020F0600000000000000" pitchFamily="50" charset="-128"/>
              </a:rPr>
              <a:t>万人あたりの農作業中の事故死亡者数は、交通事故の約５倍、建設業の約２倍に及びます。</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令和３年の農作業事故死亡者数は</a:t>
            </a:r>
            <a:r>
              <a:rPr lang="en-US" altLang="ja-JP" sz="1200" dirty="0">
                <a:latin typeface="HG丸ｺﾞｼｯｸM-PRO" panose="020F0600000000000000" pitchFamily="50" charset="-128"/>
                <a:ea typeface="HG丸ｺﾞｼｯｸM-PRO" panose="020F0600000000000000" pitchFamily="50" charset="-128"/>
              </a:rPr>
              <a:t>242</a:t>
            </a:r>
            <a:r>
              <a:rPr lang="ja-JP" altLang="en-US" sz="1200" dirty="0">
                <a:latin typeface="HG丸ｺﾞｼｯｸM-PRO" panose="020F0600000000000000" pitchFamily="50" charset="-128"/>
                <a:ea typeface="HG丸ｺﾞｼｯｸM-PRO" panose="020F0600000000000000" pitchFamily="50" charset="-128"/>
              </a:rPr>
              <a:t>人で、</a:t>
            </a:r>
            <a:r>
              <a:rPr lang="en-US" altLang="ja-JP" sz="1200" dirty="0">
                <a:latin typeface="HG丸ｺﾞｼｯｸM-PRO" panose="020F0600000000000000" pitchFamily="50" charset="-128"/>
                <a:ea typeface="HG丸ｺﾞｼｯｸM-PRO" panose="020F0600000000000000" pitchFamily="50" charset="-128"/>
              </a:rPr>
              <a:t>65</a:t>
            </a:r>
            <a:r>
              <a:rPr lang="ja-JP" altLang="en-US" sz="1200" dirty="0">
                <a:latin typeface="HG丸ｺﾞｼｯｸM-PRO" panose="020F0600000000000000" pitchFamily="50" charset="-128"/>
                <a:ea typeface="HG丸ｺﾞｼｯｸM-PRO" panose="020F0600000000000000" pitchFamily="50" charset="-128"/>
              </a:rPr>
              <a:t>歳以上の高齢者が約</a:t>
            </a:r>
            <a:r>
              <a:rPr lang="en-US" altLang="ja-JP" sz="1200" dirty="0">
                <a:latin typeface="HG丸ｺﾞｼｯｸM-PRO" panose="020F0600000000000000" pitchFamily="50" charset="-128"/>
                <a:ea typeface="HG丸ｺﾞｼｯｸM-PRO" panose="020F0600000000000000" pitchFamily="50" charset="-128"/>
              </a:rPr>
              <a:t>85</a:t>
            </a:r>
            <a:r>
              <a:rPr lang="ja-JP" altLang="en-US" sz="1200" dirty="0">
                <a:latin typeface="HG丸ｺﾞｼｯｸM-PRO" panose="020F0600000000000000" pitchFamily="50" charset="-128"/>
                <a:ea typeface="HG丸ｺﾞｼｯｸM-PRO" panose="020F0600000000000000" pitchFamily="50" charset="-128"/>
              </a:rPr>
              <a:t>％を占めます。</a:t>
            </a:r>
            <a:endParaRPr lang="en-US" altLang="ja-JP" sz="1200" dirty="0">
              <a:latin typeface="HG丸ｺﾞｼｯｸM-PRO" panose="020F0600000000000000" pitchFamily="50" charset="-128"/>
              <a:ea typeface="HG丸ｺﾞｼｯｸM-PRO" panose="020F0600000000000000" pitchFamily="50" charset="-128"/>
            </a:endParaRPr>
          </a:p>
          <a:p>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農業機械による事故が全体の約</a:t>
            </a:r>
            <a:r>
              <a:rPr lang="en-US" altLang="ja-JP" sz="1200" dirty="0">
                <a:latin typeface="HG丸ｺﾞｼｯｸM-PRO" panose="020F0600000000000000" pitchFamily="50" charset="-128"/>
                <a:ea typeface="HG丸ｺﾞｼｯｸM-PRO" panose="020F0600000000000000" pitchFamily="50" charset="-128"/>
              </a:rPr>
              <a:t>70</a:t>
            </a:r>
            <a:r>
              <a:rPr lang="ja-JP" altLang="en-US" sz="1200" dirty="0">
                <a:latin typeface="HG丸ｺﾞｼｯｸM-PRO" panose="020F0600000000000000" pitchFamily="50" charset="-128"/>
                <a:ea typeface="HG丸ｺﾞｼｯｸM-PRO" panose="020F0600000000000000" pitchFamily="50" charset="-128"/>
              </a:rPr>
              <a:t>％を占め、そのうち乗用トラクターが機械事故中の約</a:t>
            </a:r>
            <a:r>
              <a:rPr lang="en-US" altLang="ja-JP" sz="1200" dirty="0">
                <a:latin typeface="HG丸ｺﾞｼｯｸM-PRO" panose="020F0600000000000000" pitchFamily="50" charset="-128"/>
                <a:ea typeface="HG丸ｺﾞｼｯｸM-PRO" panose="020F0600000000000000" pitchFamily="50" charset="-128"/>
              </a:rPr>
              <a:t>34</a:t>
            </a:r>
            <a:r>
              <a:rPr lang="ja-JP" altLang="en-US" sz="1200" dirty="0">
                <a:latin typeface="HG丸ｺﾞｼｯｸM-PRO" panose="020F0600000000000000" pitchFamily="50" charset="-128"/>
                <a:ea typeface="HG丸ｺﾞｼｯｸM-PRO" panose="020F0600000000000000" pitchFamily="50" charset="-128"/>
              </a:rPr>
              <a:t>％と最も多く、歩行トラクター、農用運搬車（軽トラック含む）を合わせると約</a:t>
            </a:r>
            <a:r>
              <a:rPr lang="en-US" altLang="ja-JP" sz="1200" dirty="0">
                <a:latin typeface="HG丸ｺﾞｼｯｸM-PRO" panose="020F0600000000000000" pitchFamily="50" charset="-128"/>
                <a:ea typeface="HG丸ｺﾞｼｯｸM-PRO" panose="020F0600000000000000" pitchFamily="50" charset="-128"/>
              </a:rPr>
              <a:t>59</a:t>
            </a:r>
            <a:r>
              <a:rPr lang="ja-JP" altLang="en-US" sz="1200" dirty="0">
                <a:latin typeface="HG丸ｺﾞｼｯｸM-PRO" panose="020F0600000000000000" pitchFamily="50" charset="-128"/>
                <a:ea typeface="HG丸ｺﾞｼｯｸM-PRO" panose="020F0600000000000000" pitchFamily="50" charset="-128"/>
              </a:rPr>
              <a:t>％になります。</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乗用トラクターの事故では、機械の転落・転倒が最も多く（乗用トラクター事故の約</a:t>
            </a:r>
            <a:r>
              <a:rPr lang="en-US" altLang="ja-JP" sz="1200" dirty="0">
                <a:latin typeface="HG丸ｺﾞｼｯｸM-PRO" panose="020F0600000000000000" pitchFamily="50" charset="-128"/>
                <a:ea typeface="HG丸ｺﾞｼｯｸM-PRO" panose="020F0600000000000000" pitchFamily="50" charset="-128"/>
              </a:rPr>
              <a:t>69</a:t>
            </a:r>
            <a:r>
              <a:rPr lang="ja-JP" altLang="en-US" sz="1200" dirty="0">
                <a:latin typeface="HG丸ｺﾞｼｯｸM-PRO" panose="020F0600000000000000" pitchFamily="50" charset="-128"/>
                <a:ea typeface="HG丸ｺﾞｼｯｸM-PRO" panose="020F0600000000000000" pitchFamily="50" charset="-128"/>
              </a:rPr>
              <a:t>％）、特にほ場に出入りする際に、傾斜や端から転落するケースが多く報告されています。</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また、歩行トラクターではバック時に後ろの立木、倉庫の壁、ハウス</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の柱等に挟まれる事故や、回転部等への巻き込まれが多くなっています。</a:t>
            </a:r>
            <a:endParaRPr lang="en-US" altLang="ja-JP" sz="1200" dirty="0">
              <a:latin typeface="HG丸ｺﾞｼｯｸM-PRO" panose="020F0600000000000000" pitchFamily="50" charset="-128"/>
              <a:ea typeface="HG丸ｺﾞｼｯｸM-PRO" panose="020F0600000000000000" pitchFamily="50" charset="-128"/>
            </a:endParaRPr>
          </a:p>
          <a:p>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対策として、</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①乗用トラクターは、できるだけ安全キャブやフレームのあるものを使</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用し、シートベルトとヘルメットを着用しましょう。</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②ほ場への進入路や路肩を整備し、傾斜に対して直角の向きでほ場に入</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退出しましょう。</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③トラクター等のバック時には、必ず振り返って後方確認をしましょう。</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④トラクター、コンバイン、草刈り機等の回転部が詰まったときは、</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必ずエンジンを停止してから除去作業を行いましょう。</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⑤どんなに近くても携帯電話を携帯しましょう。</a:t>
            </a:r>
            <a:endParaRPr lang="en-US" altLang="ja-JP" sz="1200" dirty="0">
              <a:latin typeface="HG丸ｺﾞｼｯｸM-PRO" panose="020F0600000000000000" pitchFamily="50" charset="-128"/>
              <a:ea typeface="HG丸ｺﾞｼｯｸM-PRO" panose="020F0600000000000000" pitchFamily="50" charset="-128"/>
            </a:endParaRPr>
          </a:p>
          <a:p>
            <a:endParaRPr lang="en-US" altLang="ja-JP" sz="1200" dirty="0">
              <a:latin typeface="HG丸ｺﾞｼｯｸM-PRO" panose="020F0600000000000000" pitchFamily="50" charset="-128"/>
              <a:ea typeface="HG丸ｺﾞｼｯｸM-PRO" panose="020F0600000000000000" pitchFamily="50" charset="-128"/>
            </a:endParaRPr>
          </a:p>
        </p:txBody>
      </p:sp>
      <p:pic>
        <p:nvPicPr>
          <p:cNvPr id="2" name="図 1">
            <a:extLst>
              <a:ext uri="{FF2B5EF4-FFF2-40B4-BE49-F238E27FC236}">
                <a16:creationId xmlns:a16="http://schemas.microsoft.com/office/drawing/2014/main" id="{2B107961-C554-4242-8161-FB9DDF3BEA9A}"/>
              </a:ext>
            </a:extLst>
          </p:cNvPr>
          <p:cNvPicPr>
            <a:picLocks noChangeAspect="1"/>
          </p:cNvPicPr>
          <p:nvPr/>
        </p:nvPicPr>
        <p:blipFill>
          <a:blip r:embed="rId7"/>
          <a:stretch>
            <a:fillRect/>
          </a:stretch>
        </p:blipFill>
        <p:spPr>
          <a:xfrm>
            <a:off x="6336059" y="2912210"/>
            <a:ext cx="1044471" cy="785623"/>
          </a:xfrm>
          <a:prstGeom prst="rect">
            <a:avLst/>
          </a:prstGeom>
        </p:spPr>
      </p:pic>
      <p:pic>
        <p:nvPicPr>
          <p:cNvPr id="7" name="図 6">
            <a:extLst>
              <a:ext uri="{FF2B5EF4-FFF2-40B4-BE49-F238E27FC236}">
                <a16:creationId xmlns:a16="http://schemas.microsoft.com/office/drawing/2014/main" id="{11BD1147-E128-44F8-9C82-616BC294C0BA}"/>
              </a:ext>
            </a:extLst>
          </p:cNvPr>
          <p:cNvPicPr>
            <a:picLocks noChangeAspect="1"/>
          </p:cNvPicPr>
          <p:nvPr/>
        </p:nvPicPr>
        <p:blipFill>
          <a:blip r:embed="rId8"/>
          <a:stretch>
            <a:fillRect/>
          </a:stretch>
        </p:blipFill>
        <p:spPr>
          <a:xfrm>
            <a:off x="5383059" y="5396624"/>
            <a:ext cx="2050016" cy="2036501"/>
          </a:xfrm>
          <a:prstGeom prst="rect">
            <a:avLst/>
          </a:prstGeom>
        </p:spPr>
      </p:pic>
      <p:sp>
        <p:nvSpPr>
          <p:cNvPr id="23" name="角丸四角形 56">
            <a:extLst>
              <a:ext uri="{FF2B5EF4-FFF2-40B4-BE49-F238E27FC236}">
                <a16:creationId xmlns:a16="http://schemas.microsoft.com/office/drawing/2014/main" id="{390D4E92-9656-4A8A-ADDD-45CAF0B2A3B4}"/>
              </a:ext>
            </a:extLst>
          </p:cNvPr>
          <p:cNvSpPr/>
          <p:nvPr/>
        </p:nvSpPr>
        <p:spPr>
          <a:xfrm>
            <a:off x="287387" y="7551519"/>
            <a:ext cx="7198552" cy="42261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dirty="0"/>
          </a:p>
        </p:txBody>
      </p:sp>
      <p:sp>
        <p:nvSpPr>
          <p:cNvPr id="28" name="テキスト ボックス 32">
            <a:extLst>
              <a:ext uri="{FF2B5EF4-FFF2-40B4-BE49-F238E27FC236}">
                <a16:creationId xmlns:a16="http://schemas.microsoft.com/office/drawing/2014/main" id="{6CCB41DC-722D-4BF4-8F65-7CB79FD36718}"/>
              </a:ext>
            </a:extLst>
          </p:cNvPr>
          <p:cNvSpPr txBox="1"/>
          <p:nvPr/>
        </p:nvSpPr>
        <p:spPr>
          <a:xfrm>
            <a:off x="2496940" y="7565289"/>
            <a:ext cx="2824298" cy="33683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dirty="0"/>
              <a:t>　</a:t>
            </a:r>
            <a:r>
              <a:rPr lang="ja-JP" altLang="en-US" sz="1800" b="1" dirty="0">
                <a:latin typeface="+mn-ea"/>
              </a:rPr>
              <a:t>収入保険制度</a:t>
            </a:r>
            <a:r>
              <a:rPr kumimoji="1" lang="ja-JP" altLang="en-US" sz="1800" b="1" dirty="0">
                <a:solidFill>
                  <a:schemeClr val="dk1"/>
                </a:solidFill>
                <a:effectLst/>
                <a:latin typeface="+mn-ea"/>
              </a:rPr>
              <a:t>について</a:t>
            </a:r>
            <a:endParaRPr lang="ja-JP" altLang="ja-JP" sz="1800" b="1" dirty="0">
              <a:solidFill>
                <a:schemeClr val="dk1"/>
              </a:solidFill>
              <a:effectLst/>
              <a:latin typeface="+mn-ea"/>
            </a:endParaRPr>
          </a:p>
        </p:txBody>
      </p:sp>
    </p:spTree>
    <p:extLst>
      <p:ext uri="{BB962C8B-B14F-4D97-AF65-F5344CB8AC3E}">
        <p14:creationId xmlns:p14="http://schemas.microsoft.com/office/powerpoint/2010/main" val="246073335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4B6B6"/>
        </a:solidFill>
        <a:ln>
          <a:noFill/>
        </a:ln>
      </a:spPr>
      <a:bodyPr rtlCol="0" anchor="ctr"/>
      <a:lstStyle>
        <a:defPPr algn="ctr">
          <a:defRPr sz="1285"/>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7665</TotalTime>
  <Words>1362</Words>
  <Application>Microsoft Office PowerPoint</Application>
  <PresentationFormat>ユーザー設定</PresentationFormat>
  <Paragraphs>77</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AR P丸ゴシック体M</vt:lpstr>
      <vt:lpstr>HGP創英角ﾎﾟｯﾌﾟ体</vt:lpstr>
      <vt:lpstr>HG丸ｺﾞｼｯｸM-PRO</vt:lpstr>
      <vt:lpstr>HG創英角ﾎﾟｯﾌﾟ体</vt:lpstr>
      <vt:lpstr>ＭＳ Ｐゴシック</vt:lpstr>
      <vt:lpstr>Arial</vt:lpstr>
      <vt:lpstr>Calibri</vt:lpstr>
      <vt:lpstr>Office ​​テーマ</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林　兵弥</cp:lastModifiedBy>
  <cp:revision>687</cp:revision>
  <cp:lastPrinted>2023-11-22T04:58:00Z</cp:lastPrinted>
  <dcterms:created xsi:type="dcterms:W3CDTF">2014-06-04T02:50:05Z</dcterms:created>
  <dcterms:modified xsi:type="dcterms:W3CDTF">2023-12-18T06:21:40Z</dcterms:modified>
</cp:coreProperties>
</file>