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4"/>
  </p:notesMasterIdLst>
  <p:sldIdLst>
    <p:sldId id="257" r:id="rId3"/>
  </p:sldIdLst>
  <p:sldSz cx="15122525" cy="10440988"/>
  <p:notesSz cx="6807200" cy="9939338"/>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
          <p15:clr>
            <a:srgbClr val="A4A3A4"/>
          </p15:clr>
        </p15:guide>
        <p15:guide id="2" pos="49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FE44"/>
    <a:srgbClr val="99FF99"/>
    <a:srgbClr val="E3B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89" autoAdjust="0"/>
    <p:restoredTop sz="98992" autoAdjust="0"/>
  </p:normalViewPr>
  <p:slideViewPr>
    <p:cSldViewPr>
      <p:cViewPr varScale="1">
        <p:scale>
          <a:sx n="59" d="100"/>
          <a:sy n="59" d="100"/>
        </p:scale>
        <p:origin x="834" y="78"/>
      </p:cViewPr>
      <p:guideLst>
        <p:guide orient="horz" pos="793"/>
        <p:guide pos="49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0" rIns="91423" bIns="4571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0" rIns="91423" bIns="45710" rtlCol="0"/>
          <a:lstStyle>
            <a:lvl1pPr algn="r">
              <a:defRPr sz="1200"/>
            </a:lvl1pPr>
          </a:lstStyle>
          <a:p>
            <a:fld id="{2DFFD89E-F94D-40B6-824E-C72BB32AC757}" type="datetimeFigureOut">
              <a:rPr kumimoji="1" lang="ja-JP" altLang="en-US" smtClean="0"/>
              <a:t>2023/3/7</a:t>
            </a:fld>
            <a:endParaRPr kumimoji="1" lang="ja-JP" altLang="en-US" dirty="0"/>
          </a:p>
        </p:txBody>
      </p:sp>
      <p:sp>
        <p:nvSpPr>
          <p:cNvPr id="4" name="スライド イメージ プレースホルダー 3"/>
          <p:cNvSpPr>
            <a:spLocks noGrp="1" noRot="1" noChangeAspect="1"/>
          </p:cNvSpPr>
          <p:nvPr>
            <p:ph type="sldImg" idx="2"/>
          </p:nvPr>
        </p:nvSpPr>
        <p:spPr>
          <a:xfrm>
            <a:off x="706438" y="746125"/>
            <a:ext cx="5394325" cy="3725863"/>
          </a:xfrm>
          <a:prstGeom prst="rect">
            <a:avLst/>
          </a:prstGeom>
          <a:noFill/>
          <a:ln w="12700">
            <a:solidFill>
              <a:prstClr val="black"/>
            </a:solidFill>
          </a:ln>
        </p:spPr>
        <p:txBody>
          <a:bodyPr vert="horz" lIns="91423" tIns="45710" rIns="91423" bIns="45710" rtlCol="0" anchor="ctr"/>
          <a:lstStyle/>
          <a:p>
            <a:endParaRPr lang="ja-JP" altLang="en-US" dirty="0"/>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3" tIns="45710" rIns="91423"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3" tIns="45710" rIns="91423" bIns="4571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3" tIns="45710" rIns="91423" bIns="45710" rtlCol="0" anchor="b"/>
          <a:lstStyle>
            <a:lvl1pPr algn="r">
              <a:defRPr sz="1200"/>
            </a:lvl1pPr>
          </a:lstStyle>
          <a:p>
            <a:fld id="{9C8C04E6-778F-4AB4-8088-127CABF744AC}" type="slidenum">
              <a:rPr kumimoji="1" lang="ja-JP" altLang="en-US" smtClean="0"/>
              <a:t>‹#›</a:t>
            </a:fld>
            <a:endParaRPr kumimoji="1" lang="ja-JP" altLang="en-US" dirty="0"/>
          </a:p>
        </p:txBody>
      </p:sp>
    </p:spTree>
    <p:extLst>
      <p:ext uri="{BB962C8B-B14F-4D97-AF65-F5344CB8AC3E}">
        <p14:creationId xmlns:p14="http://schemas.microsoft.com/office/powerpoint/2010/main" val="2196592591"/>
      </p:ext>
    </p:extLst>
  </p:cSld>
  <p:clrMap bg1="lt1" tx1="dk1" bg2="lt2" tx2="dk2" accent1="accent1" accent2="accent2" accent3="accent3" accent4="accent4" accent5="accent5" accent6="accent6" hlink="hlink" folHlink="folHlink"/>
  <p:notesStyle>
    <a:lvl1pPr marL="0" algn="l" defTabSz="1053663" rtl="0" eaLnBrk="1" latinLnBrk="0" hangingPunct="1">
      <a:defRPr kumimoji="1" sz="1400" kern="1200">
        <a:solidFill>
          <a:schemeClr val="tx1"/>
        </a:solidFill>
        <a:latin typeface="+mn-lt"/>
        <a:ea typeface="+mn-ea"/>
        <a:cs typeface="+mn-cs"/>
      </a:defRPr>
    </a:lvl1pPr>
    <a:lvl2pPr marL="526832" algn="l" defTabSz="1053663" rtl="0" eaLnBrk="1" latinLnBrk="0" hangingPunct="1">
      <a:defRPr kumimoji="1" sz="1400" kern="1200">
        <a:solidFill>
          <a:schemeClr val="tx1"/>
        </a:solidFill>
        <a:latin typeface="+mn-lt"/>
        <a:ea typeface="+mn-ea"/>
        <a:cs typeface="+mn-cs"/>
      </a:defRPr>
    </a:lvl2pPr>
    <a:lvl3pPr marL="1053663" algn="l" defTabSz="1053663" rtl="0" eaLnBrk="1" latinLnBrk="0" hangingPunct="1">
      <a:defRPr kumimoji="1" sz="1400" kern="1200">
        <a:solidFill>
          <a:schemeClr val="tx1"/>
        </a:solidFill>
        <a:latin typeface="+mn-lt"/>
        <a:ea typeface="+mn-ea"/>
        <a:cs typeface="+mn-cs"/>
      </a:defRPr>
    </a:lvl3pPr>
    <a:lvl4pPr marL="1580495" algn="l" defTabSz="1053663" rtl="0" eaLnBrk="1" latinLnBrk="0" hangingPunct="1">
      <a:defRPr kumimoji="1" sz="1400" kern="1200">
        <a:solidFill>
          <a:schemeClr val="tx1"/>
        </a:solidFill>
        <a:latin typeface="+mn-lt"/>
        <a:ea typeface="+mn-ea"/>
        <a:cs typeface="+mn-cs"/>
      </a:defRPr>
    </a:lvl4pPr>
    <a:lvl5pPr marL="2107326" algn="l" defTabSz="1053663" rtl="0" eaLnBrk="1" latinLnBrk="0" hangingPunct="1">
      <a:defRPr kumimoji="1" sz="1400" kern="1200">
        <a:solidFill>
          <a:schemeClr val="tx1"/>
        </a:solidFill>
        <a:latin typeface="+mn-lt"/>
        <a:ea typeface="+mn-ea"/>
        <a:cs typeface="+mn-cs"/>
      </a:defRPr>
    </a:lvl5pPr>
    <a:lvl6pPr marL="2634158" algn="l" defTabSz="1053663" rtl="0" eaLnBrk="1" latinLnBrk="0" hangingPunct="1">
      <a:defRPr kumimoji="1" sz="1400" kern="1200">
        <a:solidFill>
          <a:schemeClr val="tx1"/>
        </a:solidFill>
        <a:latin typeface="+mn-lt"/>
        <a:ea typeface="+mn-ea"/>
        <a:cs typeface="+mn-cs"/>
      </a:defRPr>
    </a:lvl6pPr>
    <a:lvl7pPr marL="3160989" algn="l" defTabSz="1053663" rtl="0" eaLnBrk="1" latinLnBrk="0" hangingPunct="1">
      <a:defRPr kumimoji="1" sz="1400" kern="1200">
        <a:solidFill>
          <a:schemeClr val="tx1"/>
        </a:solidFill>
        <a:latin typeface="+mn-lt"/>
        <a:ea typeface="+mn-ea"/>
        <a:cs typeface="+mn-cs"/>
      </a:defRPr>
    </a:lvl7pPr>
    <a:lvl8pPr marL="3687821" algn="l" defTabSz="1053663" rtl="0" eaLnBrk="1" latinLnBrk="0" hangingPunct="1">
      <a:defRPr kumimoji="1" sz="1400" kern="1200">
        <a:solidFill>
          <a:schemeClr val="tx1"/>
        </a:solidFill>
        <a:latin typeface="+mn-lt"/>
        <a:ea typeface="+mn-ea"/>
        <a:cs typeface="+mn-cs"/>
      </a:defRPr>
    </a:lvl8pPr>
    <a:lvl9pPr marL="4214652" algn="l" defTabSz="1053663"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6438" y="746125"/>
            <a:ext cx="5394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8C04E6-778F-4AB4-8088-127CABF744AC}" type="slidenum">
              <a:rPr kumimoji="1" lang="ja-JP" altLang="en-US" smtClean="0"/>
              <a:t>1</a:t>
            </a:fld>
            <a:endParaRPr kumimoji="1" lang="ja-JP" altLang="en-US" dirty="0"/>
          </a:p>
        </p:txBody>
      </p:sp>
    </p:spTree>
    <p:extLst>
      <p:ext uri="{BB962C8B-B14F-4D97-AF65-F5344CB8AC3E}">
        <p14:creationId xmlns:p14="http://schemas.microsoft.com/office/powerpoint/2010/main" val="340955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243476"/>
            <a:ext cx="12854146" cy="223804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5916559"/>
            <a:ext cx="10585768" cy="2668253"/>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4477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02084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350942" y="584889"/>
            <a:ext cx="4762545" cy="1247359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58052" y="584889"/>
            <a:ext cx="14040844" cy="1247359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21155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3475" y="3243263"/>
            <a:ext cx="12855575" cy="223837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538" y="5916613"/>
            <a:ext cx="10585450" cy="26685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1597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41348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3800" y="6708775"/>
            <a:ext cx="12855575" cy="2074863"/>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3800" y="4425950"/>
            <a:ext cx="12855575" cy="22828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75543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5650" y="2436813"/>
            <a:ext cx="6729413"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37463" y="2436813"/>
            <a:ext cx="6729412"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4186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5650" y="2336800"/>
            <a:ext cx="6681788"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5650" y="3311525"/>
            <a:ext cx="6681788"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1913" y="2336800"/>
            <a:ext cx="6684962"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1913" y="3311525"/>
            <a:ext cx="6684962"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1044694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390578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4614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650" y="415925"/>
            <a:ext cx="4975225" cy="1768475"/>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1850" y="415925"/>
            <a:ext cx="8455025" cy="89106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5650" y="2184400"/>
            <a:ext cx="4975225" cy="714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591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86212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3863" y="7308850"/>
            <a:ext cx="9074150" cy="86201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963863" y="933450"/>
            <a:ext cx="9074150" cy="6264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963863" y="8170863"/>
            <a:ext cx="9074150" cy="1225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73699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26763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863" y="417513"/>
            <a:ext cx="3402012" cy="890905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5650" y="417513"/>
            <a:ext cx="10056813" cy="890905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80541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709303"/>
            <a:ext cx="12854146" cy="2073696"/>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5" y="4425337"/>
            <a:ext cx="12854146" cy="2283966"/>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38381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58054" y="3410240"/>
            <a:ext cx="9401694"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711790" y="3410240"/>
            <a:ext cx="9401695"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5589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18124"/>
            <a:ext cx="13610273" cy="174016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8" y="2337140"/>
            <a:ext cx="6681741"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28" y="3311148"/>
            <a:ext cx="6681741"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4" y="2337140"/>
            <a:ext cx="6684366"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4" y="3311148"/>
            <a:ext cx="6684366"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83885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3097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5806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15707"/>
            <a:ext cx="4975206" cy="1769167"/>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7" y="415707"/>
            <a:ext cx="8453912" cy="891109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28" y="2184875"/>
            <a:ext cx="4975206" cy="714192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6292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308693"/>
            <a:ext cx="9073515" cy="86283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2" y="932921"/>
            <a:ext cx="9073515" cy="6264593"/>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dirty="0"/>
          </a:p>
        </p:txBody>
      </p:sp>
      <p:sp>
        <p:nvSpPr>
          <p:cNvPr id="4" name="テキスト プレースホルダー 3"/>
          <p:cNvSpPr>
            <a:spLocks noGrp="1"/>
          </p:cNvSpPr>
          <p:nvPr>
            <p:ph type="body" sz="half" idx="2"/>
          </p:nvPr>
        </p:nvSpPr>
        <p:spPr>
          <a:xfrm>
            <a:off x="2964122" y="8171525"/>
            <a:ext cx="9073515" cy="122536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2313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7" y="418124"/>
            <a:ext cx="13610273" cy="1740164"/>
          </a:xfrm>
          <a:prstGeom prst="rect">
            <a:avLst/>
          </a:prstGeom>
        </p:spPr>
        <p:txBody>
          <a:bodyPr vert="horz" lIns="147513" tIns="73756" rIns="147513" bIns="7375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7" y="2436232"/>
            <a:ext cx="13610273" cy="6890569"/>
          </a:xfrm>
          <a:prstGeom prst="rect">
            <a:avLst/>
          </a:prstGeom>
        </p:spPr>
        <p:txBody>
          <a:bodyPr vert="horz" lIns="147513" tIns="73756" rIns="147513" bIns="7375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7" y="9677251"/>
            <a:ext cx="3528589" cy="555886"/>
          </a:xfrm>
          <a:prstGeom prst="rect">
            <a:avLst/>
          </a:prstGeom>
        </p:spPr>
        <p:txBody>
          <a:bodyPr vert="horz" lIns="147513" tIns="73756" rIns="147513" bIns="73756" rtlCol="0" anchor="ctr"/>
          <a:lstStyle>
            <a:lvl1pPr algn="l">
              <a:defRPr sz="2000">
                <a:solidFill>
                  <a:schemeClr val="tx1">
                    <a:tint val="75000"/>
                  </a:schemeClr>
                </a:solidFill>
              </a:defRPr>
            </a:lvl1pPr>
          </a:lstStyle>
          <a:p>
            <a:fld id="{5A3973C7-0EFA-4E9D-B954-01E785058BC8}"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3"/>
          </p:nvPr>
        </p:nvSpPr>
        <p:spPr>
          <a:xfrm>
            <a:off x="5166863" y="9677251"/>
            <a:ext cx="4788800" cy="555886"/>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10837811" y="9677251"/>
            <a:ext cx="3528589" cy="555886"/>
          </a:xfrm>
          <a:prstGeom prst="rect">
            <a:avLst/>
          </a:prstGeom>
        </p:spPr>
        <p:txBody>
          <a:bodyPr vert="horz" lIns="147513" tIns="73756" rIns="147513" bIns="73756" rtlCol="0" anchor="ctr"/>
          <a:lstStyle>
            <a:lvl1pPr algn="r">
              <a:defRPr sz="2000">
                <a:solidFill>
                  <a:schemeClr val="tx1">
                    <a:tint val="75000"/>
                  </a:schemeClr>
                </a:solidFill>
              </a:defRPr>
            </a:lvl1p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11314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650" y="417513"/>
            <a:ext cx="13611225" cy="17414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5650" y="2436813"/>
            <a:ext cx="13611225" cy="688975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5650" y="9677400"/>
            <a:ext cx="3529013" cy="5556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3973-EB28-497B-85A6-15F774594846}" type="datetimeFigureOut">
              <a:rPr kumimoji="1" lang="ja-JP" altLang="en-US" smtClean="0"/>
              <a:t>2023/3/7</a:t>
            </a:fld>
            <a:endParaRPr kumimoji="1" lang="ja-JP" altLang="en-US"/>
          </a:p>
        </p:txBody>
      </p:sp>
      <p:sp>
        <p:nvSpPr>
          <p:cNvPr id="5" name="フッター プレースホルダー 4"/>
          <p:cNvSpPr>
            <a:spLocks noGrp="1"/>
          </p:cNvSpPr>
          <p:nvPr>
            <p:ph type="ftr" sz="quarter" idx="3"/>
          </p:nvPr>
        </p:nvSpPr>
        <p:spPr>
          <a:xfrm>
            <a:off x="5167313" y="9677400"/>
            <a:ext cx="4787900" cy="5556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63" y="9677400"/>
            <a:ext cx="3529012" cy="5556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624038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330907" y="1472864"/>
            <a:ext cx="14450796" cy="86331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462351" y="341826"/>
            <a:ext cx="4475175" cy="414172"/>
          </a:xfrm>
          <a:prstGeom prst="rect">
            <a:avLst/>
          </a:prstGeom>
          <a:noFill/>
        </p:spPr>
        <p:txBody>
          <a:bodyPr wrap="none" lIns="105366" tIns="52683" rIns="105366" bIns="52683" rtlCol="0">
            <a:spAutoFit/>
          </a:bodyPr>
          <a:lstStyle/>
          <a:p>
            <a:r>
              <a:rPr lang="ja-JP" altLang="en-US" sz="2000" dirty="0"/>
              <a:t>令和４年度医薬品等基準評価検討部会</a:t>
            </a:r>
          </a:p>
        </p:txBody>
      </p:sp>
      <p:sp>
        <p:nvSpPr>
          <p:cNvPr id="7" name="角丸四角形 6"/>
          <p:cNvSpPr/>
          <p:nvPr/>
        </p:nvSpPr>
        <p:spPr>
          <a:xfrm>
            <a:off x="183920" y="973991"/>
            <a:ext cx="9537582" cy="646103"/>
          </a:xfrm>
          <a:prstGeom prst="roundRect">
            <a:avLst/>
          </a:prstGeom>
          <a:solidFill>
            <a:srgbClr val="E3B0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en-US" sz="1600" b="1" dirty="0">
                <a:solidFill>
                  <a:schemeClr val="tx1"/>
                </a:solidFill>
              </a:rPr>
              <a:t>製薬企業における経営陣の製造管理・品質管理・安全管理業務の重要性に対する意識の向上に関する検討</a:t>
            </a:r>
          </a:p>
        </p:txBody>
      </p:sp>
      <p:sp>
        <p:nvSpPr>
          <p:cNvPr id="10" name="テキスト ボックス 9"/>
          <p:cNvSpPr txBox="1"/>
          <p:nvPr/>
        </p:nvSpPr>
        <p:spPr>
          <a:xfrm>
            <a:off x="504478" y="2124150"/>
            <a:ext cx="6438622" cy="3512456"/>
          </a:xfrm>
          <a:prstGeom prst="rect">
            <a:avLst/>
          </a:prstGeom>
          <a:noFill/>
        </p:spPr>
        <p:txBody>
          <a:bodyPr wrap="square" lIns="105366" tIns="52683" rIns="105366" bIns="52683" rtlCol="0">
            <a:spAutoFit/>
          </a:bodyPr>
          <a:lstStyle/>
          <a:p>
            <a:pPr>
              <a:lnSpc>
                <a:spcPts val="2000"/>
              </a:lnSpc>
            </a:pPr>
            <a:r>
              <a:rPr lang="ja-JP" altLang="en-US" sz="1200" dirty="0"/>
              <a:t>（１）製薬企業の不正事案とそれによる患者や医療機関への影響</a:t>
            </a:r>
            <a:endParaRPr lang="en-US" altLang="ja-JP" sz="1200" dirty="0"/>
          </a:p>
          <a:p>
            <a:pPr>
              <a:spcBef>
                <a:spcPts val="600"/>
              </a:spcBef>
            </a:pPr>
            <a:r>
              <a:rPr lang="ja-JP" altLang="ja-JP" sz="1200" dirty="0"/>
              <a:t>令和２年１２月、</a:t>
            </a:r>
            <a:r>
              <a:rPr lang="ja-JP" altLang="en-US" sz="1200" dirty="0"/>
              <a:t>ある</a:t>
            </a:r>
            <a:r>
              <a:rPr lang="ja-JP" altLang="ja-JP" sz="1200" dirty="0"/>
              <a:t>製薬企業による</a:t>
            </a:r>
            <a:r>
              <a:rPr lang="ja-JP" altLang="en-US" sz="1200" dirty="0"/>
              <a:t>不適切</a:t>
            </a:r>
            <a:r>
              <a:rPr lang="ja-JP" altLang="ja-JP" sz="1200" dirty="0"/>
              <a:t>な製造管理、品質管理により、</a:t>
            </a:r>
            <a:r>
              <a:rPr lang="ja-JP" altLang="en-US" sz="1200" dirty="0"/>
              <a:t>この企業が製造販売した</a:t>
            </a:r>
            <a:r>
              <a:rPr lang="ja-JP" altLang="ja-JP" sz="1200" dirty="0"/>
              <a:t>抗真菌薬に睡眠薬が混入していたことが判明し</a:t>
            </a:r>
            <a:r>
              <a:rPr lang="ja-JP" altLang="en-US" sz="1200" dirty="0"/>
              <a:t>、この企業は、</a:t>
            </a:r>
            <a:r>
              <a:rPr lang="ja-JP" altLang="ja-JP" sz="1200" dirty="0"/>
              <a:t>製薬企業として過去最長となる</a:t>
            </a:r>
            <a:r>
              <a:rPr lang="en-US" altLang="ja-JP" sz="1200" dirty="0"/>
              <a:t>116</a:t>
            </a:r>
            <a:r>
              <a:rPr lang="ja-JP" altLang="ja-JP" sz="1200" dirty="0"/>
              <a:t>日間の業務停止命令を受けることとなった。</a:t>
            </a:r>
          </a:p>
          <a:p>
            <a:pPr>
              <a:spcBef>
                <a:spcPts val="600"/>
              </a:spcBef>
            </a:pPr>
            <a:r>
              <a:rPr lang="ja-JP" altLang="en-US" sz="1200" dirty="0"/>
              <a:t>この</a:t>
            </a:r>
            <a:r>
              <a:rPr lang="ja-JP" altLang="ja-JP" sz="1200" dirty="0"/>
              <a:t>抗真菌薬を服用</a:t>
            </a:r>
            <a:r>
              <a:rPr lang="ja-JP" altLang="en-US" sz="1200" dirty="0"/>
              <a:t>した多くの</a:t>
            </a:r>
            <a:r>
              <a:rPr lang="ja-JP" altLang="ja-JP" sz="1200" dirty="0"/>
              <a:t>患者に意識障害やふらつきなどの重篤な副作用が生じ</a:t>
            </a:r>
            <a:r>
              <a:rPr lang="ja-JP" altLang="en-US" sz="1200" dirty="0"/>
              <a:t>、さらに因果関係不明ながらも死亡事例が見られるなど、この事件は製薬企業に対する信頼性を大きく揺らがす事態となった。</a:t>
            </a:r>
            <a:endParaRPr lang="en-US" altLang="ja-JP" sz="1200" dirty="0"/>
          </a:p>
          <a:p>
            <a:pPr>
              <a:spcBef>
                <a:spcPts val="600"/>
              </a:spcBef>
            </a:pPr>
            <a:r>
              <a:rPr lang="ja-JP" altLang="en-US" sz="1200" dirty="0"/>
              <a:t>その後も</a:t>
            </a:r>
            <a:r>
              <a:rPr lang="ja-JP" altLang="ja-JP" sz="1200" dirty="0" smtClean="0"/>
              <a:t>、</a:t>
            </a:r>
            <a:r>
              <a:rPr lang="ja-JP" altLang="en-US" sz="1200" dirty="0"/>
              <a:t>複数の</a:t>
            </a:r>
            <a:r>
              <a:rPr lang="ja-JP" altLang="ja-JP" sz="1200" dirty="0" smtClean="0"/>
              <a:t>製薬</a:t>
            </a:r>
            <a:r>
              <a:rPr lang="ja-JP" altLang="ja-JP" sz="1200" dirty="0"/>
              <a:t>企業</a:t>
            </a:r>
            <a:r>
              <a:rPr lang="ja-JP" altLang="ja-JP" sz="1200" dirty="0" smtClean="0"/>
              <a:t>が</a:t>
            </a:r>
            <a:r>
              <a:rPr lang="ja-JP" altLang="en-US" sz="1200" dirty="0" smtClean="0"/>
              <a:t>不正事案により業務停止等の</a:t>
            </a:r>
            <a:r>
              <a:rPr lang="ja-JP" altLang="ja-JP" sz="1200" dirty="0" smtClean="0"/>
              <a:t>行政</a:t>
            </a:r>
            <a:r>
              <a:rPr lang="ja-JP" altLang="ja-JP" sz="1200" dirty="0"/>
              <a:t>処分</a:t>
            </a:r>
            <a:r>
              <a:rPr lang="ja-JP" altLang="ja-JP" sz="1200" dirty="0" smtClean="0"/>
              <a:t>を</a:t>
            </a:r>
            <a:r>
              <a:rPr lang="ja-JP" altLang="en-US" sz="1200" dirty="0" smtClean="0"/>
              <a:t>受けているが</a:t>
            </a:r>
            <a:r>
              <a:rPr lang="ja-JP" altLang="ja-JP" sz="1200" dirty="0" smtClean="0"/>
              <a:t>、</a:t>
            </a:r>
            <a:r>
              <a:rPr lang="ja-JP" altLang="ja-JP" sz="1200" dirty="0"/>
              <a:t>これら不正事案</a:t>
            </a:r>
            <a:r>
              <a:rPr lang="ja-JP" altLang="ja-JP" sz="1200"/>
              <a:t>の</a:t>
            </a:r>
            <a:r>
              <a:rPr lang="ja-JP" altLang="ja-JP" sz="1200" smtClean="0"/>
              <a:t>背景</a:t>
            </a:r>
            <a:r>
              <a:rPr lang="ja-JP" altLang="en-US" sz="1200" smtClean="0"/>
              <a:t>のひとつ</a:t>
            </a:r>
            <a:r>
              <a:rPr lang="ja-JP" altLang="ja-JP" sz="1200" smtClean="0"/>
              <a:t>として</a:t>
            </a:r>
            <a:r>
              <a:rPr lang="ja-JP" altLang="ja-JP" sz="1200" dirty="0"/>
              <a:t>、製薬企業の経営陣による製造管理・品質管理・安全管理</a:t>
            </a:r>
            <a:r>
              <a:rPr lang="ja-JP" altLang="en-US" sz="1200" dirty="0"/>
              <a:t>に対する関与不足・</a:t>
            </a:r>
            <a:r>
              <a:rPr lang="ja-JP" altLang="ja-JP" sz="1200" dirty="0"/>
              <a:t>配慮の欠如等が指摘されて</a:t>
            </a:r>
            <a:r>
              <a:rPr lang="ja-JP" altLang="ja-JP" sz="1200" dirty="0" smtClean="0"/>
              <a:t>いる</a:t>
            </a:r>
            <a:r>
              <a:rPr lang="ja-JP" altLang="en-US" sz="1200" dirty="0" smtClean="0"/>
              <a:t>。</a:t>
            </a:r>
            <a:endParaRPr lang="en-US" altLang="ja-JP" sz="1200" dirty="0"/>
          </a:p>
          <a:p>
            <a:endParaRPr lang="en-US" altLang="ja-JP" sz="1200" dirty="0"/>
          </a:p>
          <a:p>
            <a:pPr>
              <a:lnSpc>
                <a:spcPts val="2000"/>
              </a:lnSpc>
            </a:pPr>
            <a:r>
              <a:rPr lang="ja-JP" altLang="en-US" sz="1200" dirty="0"/>
              <a:t>（２）医薬品医療機器等法の改正</a:t>
            </a:r>
            <a:endParaRPr lang="en-US" altLang="ja-JP" sz="1200" dirty="0"/>
          </a:p>
          <a:p>
            <a:pPr defTabSz="179388"/>
            <a:r>
              <a:rPr lang="ja-JP" altLang="en-US" sz="1200" dirty="0"/>
              <a:t>令和３年８月に改正医薬品医療機器等法が施行され、薬事に関する業務に責任を有する役員（責任役員）には法令遵守体制の構築やその適切な運用のために、リーダーシップを発揮することが求められている。</a:t>
            </a:r>
            <a:endParaRPr lang="en-US" altLang="ja-JP" sz="1200" dirty="0"/>
          </a:p>
          <a:p>
            <a:pPr defTabSz="179388">
              <a:spcBef>
                <a:spcPts val="600"/>
              </a:spcBef>
            </a:pPr>
            <a:r>
              <a:rPr lang="ja-JP" altLang="en-US" sz="1200" b="1" dirty="0"/>
              <a:t>→　これらのことを受けて、本取り組みを行うこととした。</a:t>
            </a:r>
            <a:endParaRPr lang="en-US" altLang="ja-JP" sz="1200" b="1" dirty="0"/>
          </a:p>
        </p:txBody>
      </p:sp>
      <p:sp>
        <p:nvSpPr>
          <p:cNvPr id="22" name="テキスト ボックス 21"/>
          <p:cNvSpPr txBox="1"/>
          <p:nvPr/>
        </p:nvSpPr>
        <p:spPr>
          <a:xfrm>
            <a:off x="13450724" y="419681"/>
            <a:ext cx="1218603" cy="338554"/>
          </a:xfrm>
          <a:prstGeom prst="rect">
            <a:avLst/>
          </a:prstGeom>
          <a:noFill/>
          <a:ln>
            <a:solidFill>
              <a:schemeClr val="tx1"/>
            </a:solidFill>
          </a:ln>
        </p:spPr>
        <p:txBody>
          <a:bodyPr wrap="none" rtlCol="0">
            <a:spAutoFit/>
          </a:bodyPr>
          <a:lstStyle/>
          <a:p>
            <a:r>
              <a:rPr lang="zh-TW" altLang="en-US" sz="1600" b="1" dirty="0" smtClean="0">
                <a:latin typeface="ＭＳ ゴシック" panose="020B0609070205080204" pitchFamily="49" charset="-128"/>
                <a:ea typeface="ＭＳ ゴシック" panose="020B0609070205080204" pitchFamily="49" charset="-128"/>
              </a:rPr>
              <a:t>資料</a:t>
            </a:r>
            <a:r>
              <a:rPr lang="ja-JP" altLang="en-US" sz="1600" b="1" dirty="0" smtClean="0">
                <a:latin typeface="ＭＳ ゴシック" panose="020B0609070205080204" pitchFamily="49" charset="-128"/>
                <a:ea typeface="ＭＳ ゴシック" panose="020B0609070205080204" pitchFamily="49" charset="-128"/>
              </a:rPr>
              <a:t>１－２</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26" name="テキスト ボックス 25"/>
          <p:cNvSpPr txBox="1"/>
          <p:nvPr/>
        </p:nvSpPr>
        <p:spPr>
          <a:xfrm>
            <a:off x="536480" y="8153365"/>
            <a:ext cx="6957814" cy="1877437"/>
          </a:xfrm>
          <a:prstGeom prst="rect">
            <a:avLst/>
          </a:prstGeom>
          <a:noFill/>
        </p:spPr>
        <p:txBody>
          <a:bodyPr wrap="square" rtlCol="0">
            <a:spAutoFit/>
          </a:bodyPr>
          <a:lstStyle/>
          <a:p>
            <a:pPr>
              <a:lnSpc>
                <a:spcPct val="150000"/>
              </a:lnSpc>
            </a:pPr>
            <a:r>
              <a:rPr lang="ja-JP" altLang="en-US" sz="1200" dirty="0">
                <a:latin typeface="+mn-ea"/>
              </a:rPr>
              <a:t>（１）　作成した冊子を府内製薬企業に周知する。</a:t>
            </a:r>
            <a:endParaRPr lang="en-US" altLang="ja-JP" sz="1200" dirty="0">
              <a:latin typeface="+mn-ea"/>
            </a:endParaRPr>
          </a:p>
          <a:p>
            <a:pPr defTabSz="355600"/>
            <a:r>
              <a:rPr lang="en-US" altLang="ja-JP" sz="1200" dirty="0">
                <a:latin typeface="+mn-ea"/>
              </a:rPr>
              <a:t>	</a:t>
            </a:r>
            <a:r>
              <a:rPr lang="ja-JP" altLang="en-US" sz="1200" dirty="0">
                <a:latin typeface="+mn-ea"/>
              </a:rPr>
              <a:t>方法：府内関係団体への通知</a:t>
            </a:r>
            <a:endParaRPr lang="en-US" altLang="ja-JP" sz="1200" dirty="0">
              <a:latin typeface="+mn-ea"/>
            </a:endParaRPr>
          </a:p>
          <a:p>
            <a:pPr defTabSz="355600"/>
            <a:r>
              <a:rPr lang="en-US" altLang="ja-JP" sz="1200" dirty="0">
                <a:latin typeface="+mn-ea"/>
              </a:rPr>
              <a:t>		</a:t>
            </a:r>
            <a:r>
              <a:rPr lang="ja-JP" altLang="en-US" sz="1200" dirty="0">
                <a:latin typeface="+mn-ea"/>
              </a:rPr>
              <a:t>大阪府ホームページへの掲載</a:t>
            </a:r>
            <a:endParaRPr lang="en-US" altLang="ja-JP" sz="1200" dirty="0">
              <a:latin typeface="+mn-ea"/>
            </a:endParaRPr>
          </a:p>
          <a:p>
            <a:pPr defTabSz="355600"/>
            <a:r>
              <a:rPr lang="en-US" altLang="ja-JP" sz="1200" dirty="0">
                <a:latin typeface="+mn-ea"/>
              </a:rPr>
              <a:t>		</a:t>
            </a:r>
            <a:r>
              <a:rPr lang="ja-JP" altLang="en-US" sz="1200" dirty="0">
                <a:latin typeface="+mn-ea"/>
              </a:rPr>
              <a:t>講習会での周知</a:t>
            </a:r>
            <a:endParaRPr lang="en-US" altLang="ja-JP" sz="1200" dirty="0">
              <a:latin typeface="+mn-ea"/>
            </a:endParaRPr>
          </a:p>
          <a:p>
            <a:pPr defTabSz="355600">
              <a:spcBef>
                <a:spcPts val="600"/>
              </a:spcBef>
            </a:pPr>
            <a:r>
              <a:rPr lang="ja-JP" altLang="en-US" sz="1200" dirty="0">
                <a:latin typeface="+mn-ea"/>
              </a:rPr>
              <a:t>（２）　次年度の活動予定</a:t>
            </a:r>
            <a:endParaRPr lang="en-US" altLang="ja-JP" sz="1200" dirty="0">
              <a:latin typeface="+mn-ea"/>
            </a:endParaRPr>
          </a:p>
          <a:p>
            <a:pPr defTabSz="355600"/>
            <a:r>
              <a:rPr lang="en-US" altLang="ja-JP" sz="1200" dirty="0">
                <a:latin typeface="+mn-ea"/>
              </a:rPr>
              <a:t>	</a:t>
            </a:r>
            <a:r>
              <a:rPr lang="ja-JP" altLang="en-US" sz="1200" dirty="0">
                <a:latin typeface="+mn-ea"/>
              </a:rPr>
              <a:t>当検討部会で作成した「</a:t>
            </a:r>
            <a:r>
              <a:rPr lang="ja-JP" altLang="ja-JP" sz="1200" dirty="0">
                <a:latin typeface="+mn-ea"/>
              </a:rPr>
              <a:t>医薬品製造販売業ＧＱＰ／ＧＶＰ手順書</a:t>
            </a:r>
            <a:r>
              <a:rPr lang="ja-JP" altLang="en-US" sz="1200" dirty="0">
                <a:latin typeface="+mn-ea"/>
              </a:rPr>
              <a:t>＜モデル＞</a:t>
            </a:r>
            <a:r>
              <a:rPr lang="ja-JP" altLang="en-US" sz="1200" dirty="0" smtClean="0">
                <a:latin typeface="+mn-ea"/>
              </a:rPr>
              <a:t>」</a:t>
            </a:r>
            <a:endParaRPr lang="en-US" altLang="ja-JP" sz="1200" dirty="0" smtClean="0">
              <a:latin typeface="+mn-ea"/>
            </a:endParaRPr>
          </a:p>
          <a:p>
            <a:pPr defTabSz="355600"/>
            <a:r>
              <a:rPr lang="en-US" altLang="ja-JP" sz="1200" dirty="0" smtClean="0">
                <a:latin typeface="+mn-ea"/>
              </a:rPr>
              <a:t>	</a:t>
            </a:r>
            <a:r>
              <a:rPr lang="ja-JP" altLang="en-US" sz="1200" dirty="0" smtClean="0">
                <a:latin typeface="+mn-ea"/>
              </a:rPr>
              <a:t>（最終改訂：平成</a:t>
            </a:r>
            <a:r>
              <a:rPr lang="ja-JP" altLang="en-US" sz="1200" dirty="0">
                <a:latin typeface="+mn-ea"/>
              </a:rPr>
              <a:t>３１</a:t>
            </a:r>
            <a:r>
              <a:rPr lang="ja-JP" altLang="en-US" sz="1200" dirty="0" smtClean="0">
                <a:latin typeface="+mn-ea"/>
              </a:rPr>
              <a:t>年３月）について見直し</a:t>
            </a:r>
            <a:r>
              <a:rPr lang="ja-JP" altLang="en-US" sz="1200" dirty="0">
                <a:latin typeface="+mn-ea"/>
              </a:rPr>
              <a:t>を図る</a:t>
            </a:r>
            <a:r>
              <a:rPr lang="ja-JP" altLang="en-US" sz="1200" dirty="0" smtClean="0">
                <a:latin typeface="+mn-ea"/>
              </a:rPr>
              <a:t>。</a:t>
            </a:r>
            <a:endParaRPr lang="en-US" altLang="ja-JP" sz="1200" dirty="0">
              <a:latin typeface="+mn-ea"/>
            </a:endParaRPr>
          </a:p>
          <a:p>
            <a:pPr defTabSz="355600"/>
            <a:r>
              <a:rPr lang="en-US" altLang="ja-JP" sz="1200" dirty="0" smtClean="0">
                <a:latin typeface="+mn-ea"/>
              </a:rPr>
              <a:t>	</a:t>
            </a:r>
            <a:r>
              <a:rPr lang="ja-JP" altLang="en-US" sz="900" dirty="0" smtClean="0">
                <a:latin typeface="+mn-ea"/>
              </a:rPr>
              <a:t>ＧＱＰ（</a:t>
            </a:r>
            <a:r>
              <a:rPr lang="en-US" altLang="ja-JP" sz="900" dirty="0" smtClean="0">
                <a:latin typeface="+mn-ea"/>
              </a:rPr>
              <a:t>Good </a:t>
            </a:r>
            <a:r>
              <a:rPr lang="en-US" altLang="ja-JP" sz="900" dirty="0">
                <a:latin typeface="+mn-ea"/>
              </a:rPr>
              <a:t>Quality Practice</a:t>
            </a:r>
            <a:r>
              <a:rPr lang="ja-JP" altLang="en-US" sz="900" dirty="0">
                <a:latin typeface="+mn-ea"/>
              </a:rPr>
              <a:t>）：医薬品等の品質管理の</a:t>
            </a:r>
            <a:r>
              <a:rPr lang="ja-JP" altLang="en-US" sz="900" dirty="0" smtClean="0">
                <a:latin typeface="+mn-ea"/>
              </a:rPr>
              <a:t>基準</a:t>
            </a:r>
            <a:endParaRPr lang="en-US" altLang="ja-JP" sz="900" dirty="0" smtClean="0">
              <a:latin typeface="+mn-ea"/>
            </a:endParaRPr>
          </a:p>
          <a:p>
            <a:pPr defTabSz="355600"/>
            <a:r>
              <a:rPr lang="en-US" altLang="ja-JP" sz="900" dirty="0">
                <a:latin typeface="+mn-ea"/>
              </a:rPr>
              <a:t>	</a:t>
            </a:r>
            <a:r>
              <a:rPr lang="ja-JP" altLang="en-US" sz="900" dirty="0" smtClean="0">
                <a:latin typeface="+mn-ea"/>
              </a:rPr>
              <a:t>ＧＶＰ （</a:t>
            </a:r>
            <a:r>
              <a:rPr lang="en-US" altLang="ja-JP" sz="900" dirty="0" smtClean="0">
                <a:latin typeface="+mn-ea"/>
              </a:rPr>
              <a:t>Good </a:t>
            </a:r>
            <a:r>
              <a:rPr lang="en-US" altLang="ja-JP" sz="900" dirty="0">
                <a:latin typeface="+mn-ea"/>
              </a:rPr>
              <a:t>Vigilance Practice</a:t>
            </a:r>
            <a:r>
              <a:rPr lang="ja-JP" altLang="en-US" sz="900" dirty="0">
                <a:latin typeface="+mn-ea"/>
              </a:rPr>
              <a:t>）：医薬品等の製造販売後安全</a:t>
            </a:r>
            <a:r>
              <a:rPr lang="ja-JP" altLang="en-US" sz="900" dirty="0" smtClean="0">
                <a:latin typeface="+mn-ea"/>
              </a:rPr>
              <a:t>管理の基準</a:t>
            </a:r>
            <a:endParaRPr lang="en-US" altLang="ja-JP" sz="900" dirty="0">
              <a:latin typeface="+mn-ea"/>
            </a:endParaRPr>
          </a:p>
        </p:txBody>
      </p:sp>
      <p:grpSp>
        <p:nvGrpSpPr>
          <p:cNvPr id="30" name="グループ化 29"/>
          <p:cNvGrpSpPr/>
          <p:nvPr/>
        </p:nvGrpSpPr>
        <p:grpSpPr>
          <a:xfrm>
            <a:off x="9196851" y="5447969"/>
            <a:ext cx="3183817" cy="2106444"/>
            <a:chOff x="9191721" y="4452210"/>
            <a:chExt cx="3183817" cy="2106444"/>
          </a:xfrm>
        </p:grpSpPr>
        <p:sp>
          <p:nvSpPr>
            <p:cNvPr id="55" name="正方形/長方形 54"/>
            <p:cNvSpPr/>
            <p:nvPr/>
          </p:nvSpPr>
          <p:spPr>
            <a:xfrm>
              <a:off x="9191721" y="4452210"/>
              <a:ext cx="3183817" cy="2106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9270126" y="4504645"/>
              <a:ext cx="3027007" cy="2001574"/>
            </a:xfrm>
            <a:prstGeom prst="rect">
              <a:avLst/>
            </a:prstGeom>
            <a:noFill/>
          </p:spPr>
          <p:txBody>
            <a:bodyPr wrap="square" rtlCol="0">
              <a:spAutoFit/>
            </a:bodyPr>
            <a:lstStyle/>
            <a:p>
              <a:pPr>
                <a:lnSpc>
                  <a:spcPct val="150000"/>
                </a:lnSpc>
              </a:pPr>
              <a:r>
                <a:rPr kumimoji="1" lang="en-US" altLang="ja-JP" sz="1200" b="1" dirty="0"/>
                <a:t>【</a:t>
              </a:r>
              <a:r>
                <a:rPr kumimoji="1" lang="ja-JP" altLang="en-US" sz="1200" b="1" dirty="0"/>
                <a:t>責任役員の大切な心構えや考え方</a:t>
              </a:r>
              <a:r>
                <a:rPr kumimoji="1" lang="en-US" altLang="ja-JP" sz="1200" b="1" dirty="0"/>
                <a:t>】</a:t>
              </a:r>
            </a:p>
            <a:p>
              <a:pPr>
                <a:lnSpc>
                  <a:spcPct val="150000"/>
                </a:lnSpc>
              </a:pPr>
              <a:r>
                <a:rPr kumimoji="1" lang="ja-JP" altLang="en-US" sz="1200" dirty="0"/>
                <a:t>（１）法令遵守体制、クオリティカルチャー</a:t>
              </a:r>
              <a:endParaRPr kumimoji="1" lang="en-US" altLang="ja-JP" sz="1200" dirty="0"/>
            </a:p>
            <a:p>
              <a:pPr>
                <a:lnSpc>
                  <a:spcPct val="150000"/>
                </a:lnSpc>
              </a:pPr>
              <a:r>
                <a:rPr lang="ja-JP" altLang="en-US" sz="1200" dirty="0"/>
                <a:t>（２）現場の状況や問題点の把握</a:t>
              </a:r>
              <a:endParaRPr lang="en-US" altLang="ja-JP" sz="1200" dirty="0"/>
            </a:p>
            <a:p>
              <a:pPr>
                <a:lnSpc>
                  <a:spcPct val="150000"/>
                </a:lnSpc>
              </a:pPr>
              <a:r>
                <a:rPr kumimoji="1" lang="ja-JP" altLang="en-US" sz="1200" dirty="0"/>
                <a:t>（３）正確な情報の把握</a:t>
              </a:r>
              <a:endParaRPr kumimoji="1" lang="en-US" altLang="ja-JP" sz="1200" dirty="0"/>
            </a:p>
            <a:p>
              <a:pPr>
                <a:lnSpc>
                  <a:spcPct val="150000"/>
                </a:lnSpc>
              </a:pPr>
              <a:r>
                <a:rPr lang="ja-JP" altLang="en-US" sz="1200" dirty="0"/>
                <a:t>（４）報告体制の整備</a:t>
              </a:r>
              <a:endParaRPr lang="en-US" altLang="ja-JP" sz="1200" dirty="0"/>
            </a:p>
            <a:p>
              <a:pPr>
                <a:lnSpc>
                  <a:spcPct val="150000"/>
                </a:lnSpc>
              </a:pPr>
              <a:r>
                <a:rPr kumimoji="1" lang="ja-JP" altLang="en-US" sz="1200" dirty="0"/>
                <a:t>（５）生産計画への配慮</a:t>
              </a:r>
              <a:endParaRPr kumimoji="1" lang="en-US" altLang="ja-JP" sz="1200" dirty="0"/>
            </a:p>
            <a:p>
              <a:pPr>
                <a:lnSpc>
                  <a:spcPct val="150000"/>
                </a:lnSpc>
              </a:pPr>
              <a:r>
                <a:rPr lang="ja-JP" altLang="en-US" sz="1200" dirty="0"/>
                <a:t>（６）説明責任</a:t>
              </a:r>
              <a:endParaRPr kumimoji="1" lang="ja-JP" altLang="en-US" sz="1200" dirty="0"/>
            </a:p>
          </p:txBody>
        </p:sp>
      </p:grpSp>
      <p:grpSp>
        <p:nvGrpSpPr>
          <p:cNvPr id="15" name="グループ化 14"/>
          <p:cNvGrpSpPr/>
          <p:nvPr/>
        </p:nvGrpSpPr>
        <p:grpSpPr>
          <a:xfrm>
            <a:off x="9170548" y="3138141"/>
            <a:ext cx="5135806" cy="413603"/>
            <a:chOff x="9170548" y="2490069"/>
            <a:chExt cx="5135806" cy="413603"/>
          </a:xfrm>
        </p:grpSpPr>
        <p:sp>
          <p:nvSpPr>
            <p:cNvPr id="54" name="正方形/長方形 53"/>
            <p:cNvSpPr/>
            <p:nvPr/>
          </p:nvSpPr>
          <p:spPr>
            <a:xfrm>
              <a:off x="9170548" y="2490069"/>
              <a:ext cx="5135806" cy="4136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9215340" y="2493084"/>
              <a:ext cx="4235384" cy="400110"/>
            </a:xfrm>
            <a:prstGeom prst="rect">
              <a:avLst/>
            </a:prstGeom>
            <a:noFill/>
          </p:spPr>
          <p:txBody>
            <a:bodyPr wrap="square" rtlCol="0">
              <a:spAutoFit/>
            </a:bodyPr>
            <a:lstStyle/>
            <a:p>
              <a:pPr algn="ctr"/>
              <a:r>
                <a:rPr kumimoji="1" lang="en-US" altLang="ja-JP" sz="2000" b="1" dirty="0"/>
                <a:t>【</a:t>
              </a:r>
              <a:r>
                <a:rPr kumimoji="1" lang="ja-JP" altLang="en-US" sz="2000" b="1" dirty="0"/>
                <a:t>目的</a:t>
              </a:r>
              <a:r>
                <a:rPr kumimoji="1" lang="en-US" altLang="ja-JP" sz="2000" b="1" dirty="0"/>
                <a:t>】</a:t>
              </a:r>
              <a:r>
                <a:rPr kumimoji="1" lang="ja-JP" altLang="en-US" sz="2000" b="1" dirty="0"/>
                <a:t>　患者さんの安心・安全を守る</a:t>
              </a:r>
              <a:endParaRPr kumimoji="1" lang="en-US" altLang="ja-JP" sz="2000" b="1" dirty="0"/>
            </a:p>
          </p:txBody>
        </p:sp>
      </p:grpSp>
      <p:grpSp>
        <p:nvGrpSpPr>
          <p:cNvPr id="11" name="グループ化 10"/>
          <p:cNvGrpSpPr/>
          <p:nvPr/>
        </p:nvGrpSpPr>
        <p:grpSpPr>
          <a:xfrm>
            <a:off x="9170548" y="4293075"/>
            <a:ext cx="5135806" cy="684499"/>
            <a:chOff x="9218335" y="3491552"/>
            <a:chExt cx="3183817" cy="684499"/>
          </a:xfrm>
        </p:grpSpPr>
        <p:sp>
          <p:nvSpPr>
            <p:cNvPr id="59" name="正方形/長方形 58"/>
            <p:cNvSpPr/>
            <p:nvPr/>
          </p:nvSpPr>
          <p:spPr>
            <a:xfrm>
              <a:off x="9218335" y="3491552"/>
              <a:ext cx="3183817" cy="6844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9240522" y="3507357"/>
              <a:ext cx="1931040" cy="616579"/>
            </a:xfrm>
            <a:prstGeom prst="rect">
              <a:avLst/>
            </a:prstGeom>
            <a:noFill/>
          </p:spPr>
          <p:txBody>
            <a:bodyPr wrap="none" rtlCol="0">
              <a:spAutoFit/>
            </a:bodyPr>
            <a:lstStyle/>
            <a:p>
              <a:pPr>
                <a:lnSpc>
                  <a:spcPct val="150000"/>
                </a:lnSpc>
              </a:pPr>
              <a:r>
                <a:rPr kumimoji="1" lang="ja-JP" altLang="en-US" sz="1200" dirty="0"/>
                <a:t>・</a:t>
              </a:r>
              <a:r>
                <a:rPr kumimoji="1" lang="ja-JP" altLang="en-US" sz="1200" b="1" dirty="0"/>
                <a:t>参考となる取組み事例</a:t>
              </a:r>
              <a:endParaRPr kumimoji="1" lang="en-US" altLang="ja-JP" sz="1200" b="1" dirty="0"/>
            </a:p>
            <a:p>
              <a:pPr>
                <a:lnSpc>
                  <a:spcPct val="150000"/>
                </a:lnSpc>
              </a:pPr>
              <a:r>
                <a:rPr lang="ja-JP" altLang="en-US" sz="1200" dirty="0"/>
                <a:t>・</a:t>
              </a:r>
              <a:r>
                <a:rPr lang="ja-JP" altLang="en-US" sz="1200" b="1" dirty="0"/>
                <a:t>現場の状況や問題点の理解につながる事例</a:t>
              </a:r>
              <a:endParaRPr kumimoji="1" lang="ja-JP" altLang="en-US" sz="1200" b="1" dirty="0"/>
            </a:p>
          </p:txBody>
        </p:sp>
      </p:grpSp>
      <p:grpSp>
        <p:nvGrpSpPr>
          <p:cNvPr id="9" name="グループ化 8"/>
          <p:cNvGrpSpPr/>
          <p:nvPr/>
        </p:nvGrpSpPr>
        <p:grpSpPr>
          <a:xfrm>
            <a:off x="9196851" y="7983046"/>
            <a:ext cx="3183817" cy="699007"/>
            <a:chOff x="9191721" y="3554547"/>
            <a:chExt cx="3183817" cy="699007"/>
          </a:xfrm>
        </p:grpSpPr>
        <p:sp>
          <p:nvSpPr>
            <p:cNvPr id="3" name="正方形/長方形 2"/>
            <p:cNvSpPr/>
            <p:nvPr/>
          </p:nvSpPr>
          <p:spPr>
            <a:xfrm>
              <a:off x="9191721" y="3554547"/>
              <a:ext cx="3183817" cy="6990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9215772" y="3595761"/>
              <a:ext cx="3159766" cy="646331"/>
            </a:xfrm>
            <a:prstGeom prst="rect">
              <a:avLst/>
            </a:prstGeom>
            <a:noFill/>
          </p:spPr>
          <p:txBody>
            <a:bodyPr wrap="square" rtlCol="0">
              <a:spAutoFit/>
            </a:bodyPr>
            <a:lstStyle/>
            <a:p>
              <a:pPr>
                <a:lnSpc>
                  <a:spcPct val="150000"/>
                </a:lnSpc>
              </a:pPr>
              <a:r>
                <a:rPr kumimoji="1" lang="ja-JP" altLang="en-US" sz="1200" b="1" dirty="0"/>
                <a:t>心構えや考え方の理解を促す</a:t>
              </a:r>
              <a:r>
                <a:rPr kumimoji="1" lang="ja-JP" altLang="en-US" sz="1200" dirty="0"/>
                <a:t>ための、</a:t>
              </a:r>
              <a:endParaRPr kumimoji="1" lang="en-US" altLang="ja-JP" sz="1200" dirty="0"/>
            </a:p>
            <a:p>
              <a:pPr>
                <a:lnSpc>
                  <a:spcPct val="150000"/>
                </a:lnSpc>
              </a:pPr>
              <a:r>
                <a:rPr lang="ja-JP" altLang="en-US" sz="1200" dirty="0" smtClean="0"/>
                <a:t>各社</a:t>
              </a:r>
              <a:r>
                <a:rPr lang="ja-JP" altLang="en-US" sz="1200" dirty="0"/>
                <a:t>の</a:t>
              </a:r>
              <a:r>
                <a:rPr lang="ja-JP" altLang="en-US" sz="1200" dirty="0" smtClean="0"/>
                <a:t>取組み等を</a:t>
              </a:r>
              <a:r>
                <a:rPr lang="ja-JP" altLang="en-US" sz="1200" dirty="0"/>
                <a:t>踏まえた分かりやすい</a:t>
              </a:r>
              <a:r>
                <a:rPr kumimoji="1" lang="ja-JP" altLang="en-US" sz="1200" b="1" dirty="0"/>
                <a:t>事例</a:t>
              </a:r>
            </a:p>
          </p:txBody>
        </p:sp>
      </p:grpSp>
      <p:grpSp>
        <p:nvGrpSpPr>
          <p:cNvPr id="23" name="グループ化 22"/>
          <p:cNvGrpSpPr/>
          <p:nvPr/>
        </p:nvGrpSpPr>
        <p:grpSpPr>
          <a:xfrm>
            <a:off x="13033870" y="5345893"/>
            <a:ext cx="1260934" cy="3470883"/>
            <a:chOff x="12894012" y="3650239"/>
            <a:chExt cx="1260934" cy="3441462"/>
          </a:xfrm>
        </p:grpSpPr>
        <p:sp>
          <p:nvSpPr>
            <p:cNvPr id="65" name="正方形/長方形 64"/>
            <p:cNvSpPr/>
            <p:nvPr/>
          </p:nvSpPr>
          <p:spPr>
            <a:xfrm>
              <a:off x="12896501" y="3650239"/>
              <a:ext cx="1255957" cy="34414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2894012" y="5067382"/>
              <a:ext cx="1260934" cy="607177"/>
            </a:xfrm>
            <a:prstGeom prst="rect">
              <a:avLst/>
            </a:prstGeom>
            <a:noFill/>
          </p:spPr>
          <p:txBody>
            <a:bodyPr wrap="square" rtlCol="0">
              <a:spAutoFit/>
            </a:bodyPr>
            <a:lstStyle/>
            <a:p>
              <a:pPr>
                <a:lnSpc>
                  <a:spcPct val="150000"/>
                </a:lnSpc>
              </a:pPr>
              <a:r>
                <a:rPr kumimoji="1" lang="ja-JP" altLang="en-US" sz="1200" b="1" dirty="0"/>
                <a:t>振り返りのための</a:t>
              </a:r>
              <a:endParaRPr kumimoji="1" lang="en-US" altLang="ja-JP" sz="1200" b="1" dirty="0"/>
            </a:p>
            <a:p>
              <a:pPr>
                <a:lnSpc>
                  <a:spcPct val="150000"/>
                </a:lnSpc>
              </a:pPr>
              <a:r>
                <a:rPr kumimoji="1" lang="ja-JP" altLang="en-US" sz="1200" b="1" dirty="0"/>
                <a:t>投げかけ</a:t>
              </a:r>
            </a:p>
          </p:txBody>
        </p:sp>
      </p:grpSp>
      <p:grpSp>
        <p:nvGrpSpPr>
          <p:cNvPr id="17" name="グループ化 16"/>
          <p:cNvGrpSpPr/>
          <p:nvPr/>
        </p:nvGrpSpPr>
        <p:grpSpPr>
          <a:xfrm>
            <a:off x="7712358" y="5282731"/>
            <a:ext cx="1266053" cy="3534046"/>
            <a:chOff x="7712358" y="4634659"/>
            <a:chExt cx="1266053" cy="3534046"/>
          </a:xfrm>
        </p:grpSpPr>
        <p:sp>
          <p:nvSpPr>
            <p:cNvPr id="52" name="テキスト ボックス 51"/>
            <p:cNvSpPr txBox="1"/>
            <p:nvPr/>
          </p:nvSpPr>
          <p:spPr>
            <a:xfrm>
              <a:off x="7712358" y="6078517"/>
              <a:ext cx="1266053" cy="646331"/>
            </a:xfrm>
            <a:prstGeom prst="rect">
              <a:avLst/>
            </a:prstGeom>
            <a:noFill/>
          </p:spPr>
          <p:txBody>
            <a:bodyPr wrap="square" rtlCol="0">
              <a:spAutoFit/>
            </a:bodyPr>
            <a:lstStyle/>
            <a:p>
              <a:pPr algn="ctr"/>
              <a:r>
                <a:rPr lang="ja-JP" altLang="en-US" sz="1200" dirty="0"/>
                <a:t>収集した事例をもとに</a:t>
              </a:r>
              <a:endParaRPr lang="en-US" altLang="ja-JP" sz="1200" dirty="0"/>
            </a:p>
            <a:p>
              <a:pPr algn="ctr"/>
              <a:r>
                <a:rPr lang="ja-JP" altLang="en-US" sz="1200" dirty="0"/>
                <a:t>検討部会で議論</a:t>
              </a:r>
              <a:endParaRPr kumimoji="1" lang="ja-JP" altLang="en-US" sz="1200" dirty="0"/>
            </a:p>
          </p:txBody>
        </p:sp>
        <p:sp>
          <p:nvSpPr>
            <p:cNvPr id="56" name="正方形/長方形 55"/>
            <p:cNvSpPr/>
            <p:nvPr/>
          </p:nvSpPr>
          <p:spPr>
            <a:xfrm>
              <a:off x="7751535" y="4634659"/>
              <a:ext cx="1187701" cy="35340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8" name="右矢印 57"/>
          <p:cNvSpPr/>
          <p:nvPr/>
        </p:nvSpPr>
        <p:spPr>
          <a:xfrm rot="5400000">
            <a:off x="10611747" y="7098161"/>
            <a:ext cx="275622" cy="131951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7751534" y="4307523"/>
            <a:ext cx="1187702" cy="655603"/>
            <a:chOff x="7823346" y="7215196"/>
            <a:chExt cx="1187702" cy="655603"/>
          </a:xfrm>
        </p:grpSpPr>
        <p:sp>
          <p:nvSpPr>
            <p:cNvPr id="51" name="テキスト ボックス 50"/>
            <p:cNvSpPr txBox="1"/>
            <p:nvPr/>
          </p:nvSpPr>
          <p:spPr>
            <a:xfrm>
              <a:off x="7823346" y="7312165"/>
              <a:ext cx="1187702" cy="461665"/>
            </a:xfrm>
            <a:prstGeom prst="rect">
              <a:avLst/>
            </a:prstGeom>
            <a:noFill/>
          </p:spPr>
          <p:txBody>
            <a:bodyPr wrap="square" rtlCol="0" anchor="ctr" anchorCtr="1">
              <a:spAutoFit/>
            </a:bodyPr>
            <a:lstStyle/>
            <a:p>
              <a:pPr algn="ctr"/>
              <a:r>
                <a:rPr kumimoji="1" lang="ja-JP" altLang="en-US" sz="1200" dirty="0"/>
                <a:t>府内製薬企業から収集</a:t>
              </a:r>
            </a:p>
          </p:txBody>
        </p:sp>
        <p:sp>
          <p:nvSpPr>
            <p:cNvPr id="61" name="正方形/長方形 60"/>
            <p:cNvSpPr/>
            <p:nvPr/>
          </p:nvSpPr>
          <p:spPr>
            <a:xfrm>
              <a:off x="7823347" y="7215196"/>
              <a:ext cx="1187701" cy="65560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正方形/長方形 7"/>
          <p:cNvSpPr/>
          <p:nvPr/>
        </p:nvSpPr>
        <p:spPr>
          <a:xfrm>
            <a:off x="9092865" y="5345894"/>
            <a:ext cx="3404486" cy="34557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8658647" y="9019462"/>
            <a:ext cx="4984057" cy="954107"/>
          </a:xfrm>
          <a:prstGeom prst="rect">
            <a:avLst/>
          </a:prstGeom>
          <a:noFill/>
          <a:ln w="6350">
            <a:solidFill>
              <a:schemeClr val="tx1"/>
            </a:solidFill>
          </a:ln>
        </p:spPr>
        <p:txBody>
          <a:bodyPr wrap="none" rtlCol="0">
            <a:spAutoFit/>
          </a:bodyPr>
          <a:lstStyle/>
          <a:p>
            <a:r>
              <a:rPr kumimoji="1" lang="ja-JP" altLang="en-US" sz="1400" dirty="0"/>
              <a:t>作成にあたって留意した点：</a:t>
            </a:r>
            <a:endParaRPr kumimoji="1" lang="en-US" altLang="ja-JP" sz="1400" dirty="0"/>
          </a:p>
          <a:p>
            <a:pPr marL="285750" indent="-285750" defTabSz="365125">
              <a:buFont typeface="Arial" panose="020B0604020202020204" pitchFamily="34" charset="0"/>
              <a:buChar char="•"/>
            </a:pPr>
            <a:r>
              <a:rPr kumimoji="1" lang="ja-JP" altLang="en-US" sz="1400" dirty="0"/>
              <a:t>責任役員にとって手に取りやすい冊子とすること。</a:t>
            </a:r>
            <a:endParaRPr kumimoji="1" lang="en-US" altLang="ja-JP" sz="1400" dirty="0"/>
          </a:p>
          <a:p>
            <a:pPr marL="285750" indent="-285750" defTabSz="365125">
              <a:buFont typeface="Arial" panose="020B0604020202020204" pitchFamily="34" charset="0"/>
              <a:buChar char="•"/>
            </a:pPr>
            <a:r>
              <a:rPr lang="ja-JP" altLang="en-US" sz="1400" dirty="0"/>
              <a:t>責任役員の立場で納得できる内容・表現にすること。</a:t>
            </a:r>
            <a:endParaRPr lang="en-US" altLang="ja-JP" sz="1400" dirty="0"/>
          </a:p>
          <a:p>
            <a:pPr marL="285750" indent="-285750" defTabSz="365125">
              <a:buFont typeface="Arial" panose="020B0604020202020204" pitchFamily="34" charset="0"/>
              <a:buChar char="•"/>
            </a:pPr>
            <a:r>
              <a:rPr kumimoji="1" lang="ja-JP" altLang="en-US" sz="1400" dirty="0"/>
              <a:t>製造・品質・安全管理についての気付きがある内容とすること</a:t>
            </a:r>
          </a:p>
        </p:txBody>
      </p:sp>
      <p:sp>
        <p:nvSpPr>
          <p:cNvPr id="25" name="テキスト ボックス 24"/>
          <p:cNvSpPr txBox="1"/>
          <p:nvPr/>
        </p:nvSpPr>
        <p:spPr>
          <a:xfrm>
            <a:off x="7741713" y="1764110"/>
            <a:ext cx="6497596" cy="338554"/>
          </a:xfrm>
          <a:prstGeom prst="rect">
            <a:avLst/>
          </a:prstGeom>
          <a:solidFill>
            <a:schemeClr val="accent6">
              <a:lumMod val="20000"/>
              <a:lumOff val="80000"/>
            </a:schemeClr>
          </a:solidFill>
          <a:ln>
            <a:noFill/>
          </a:ln>
        </p:spPr>
        <p:txBody>
          <a:bodyPr wrap="square" rtlCol="0">
            <a:spAutoFit/>
          </a:bodyPr>
          <a:lstStyle/>
          <a:p>
            <a:r>
              <a:rPr kumimoji="1" lang="ja-JP" altLang="en-US" sz="1600" b="1" dirty="0"/>
              <a:t>図：資料の構成と作成の経緯</a:t>
            </a:r>
          </a:p>
        </p:txBody>
      </p:sp>
      <p:sp>
        <p:nvSpPr>
          <p:cNvPr id="66" name="テキスト ボックス 65"/>
          <p:cNvSpPr txBox="1"/>
          <p:nvPr/>
        </p:nvSpPr>
        <p:spPr>
          <a:xfrm>
            <a:off x="457690" y="1764110"/>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１．背景</a:t>
            </a:r>
          </a:p>
        </p:txBody>
      </p:sp>
      <p:sp>
        <p:nvSpPr>
          <p:cNvPr id="69" name="テキスト ボックス 68"/>
          <p:cNvSpPr txBox="1"/>
          <p:nvPr/>
        </p:nvSpPr>
        <p:spPr>
          <a:xfrm>
            <a:off x="457690" y="7814811"/>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３．今後の予定</a:t>
            </a:r>
          </a:p>
        </p:txBody>
      </p:sp>
      <p:sp>
        <p:nvSpPr>
          <p:cNvPr id="39" name="右矢印 38"/>
          <p:cNvSpPr/>
          <p:nvPr/>
        </p:nvSpPr>
        <p:spPr>
          <a:xfrm rot="5400000">
            <a:off x="10611747" y="4501974"/>
            <a:ext cx="275622" cy="131951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7751535" y="3132262"/>
            <a:ext cx="1187701" cy="1034801"/>
            <a:chOff x="7751535" y="2484190"/>
            <a:chExt cx="1187701" cy="1034801"/>
          </a:xfrm>
        </p:grpSpPr>
        <p:sp>
          <p:nvSpPr>
            <p:cNvPr id="40" name="正方形/長方形 39"/>
            <p:cNvSpPr/>
            <p:nvPr/>
          </p:nvSpPr>
          <p:spPr>
            <a:xfrm>
              <a:off x="7751535" y="2484190"/>
              <a:ext cx="1187701" cy="103480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7757145" y="2770758"/>
              <a:ext cx="1176481" cy="461665"/>
            </a:xfrm>
            <a:prstGeom prst="rect">
              <a:avLst/>
            </a:prstGeom>
            <a:noFill/>
          </p:spPr>
          <p:txBody>
            <a:bodyPr wrap="square" rtlCol="0">
              <a:spAutoFit/>
            </a:bodyPr>
            <a:lstStyle/>
            <a:p>
              <a:pPr algn="ctr"/>
              <a:r>
                <a:rPr lang="ja-JP" altLang="en-US" sz="1200" dirty="0"/>
                <a:t>検討部会で</a:t>
              </a:r>
              <a:endParaRPr lang="en-US" altLang="ja-JP" sz="1200" dirty="0"/>
            </a:p>
            <a:p>
              <a:pPr algn="ctr"/>
              <a:r>
                <a:rPr kumimoji="1" lang="ja-JP" altLang="en-US" sz="1200" dirty="0"/>
                <a:t>設定</a:t>
              </a:r>
            </a:p>
          </p:txBody>
        </p:sp>
      </p:grpSp>
      <p:grpSp>
        <p:nvGrpSpPr>
          <p:cNvPr id="14" name="グループ化 13"/>
          <p:cNvGrpSpPr/>
          <p:nvPr/>
        </p:nvGrpSpPr>
        <p:grpSpPr>
          <a:xfrm>
            <a:off x="9174334" y="3608519"/>
            <a:ext cx="5135806" cy="584775"/>
            <a:chOff x="9174334" y="2960447"/>
            <a:chExt cx="5135806" cy="584775"/>
          </a:xfrm>
        </p:grpSpPr>
        <p:sp>
          <p:nvSpPr>
            <p:cNvPr id="42" name="正方形/長方形 41"/>
            <p:cNvSpPr/>
            <p:nvPr/>
          </p:nvSpPr>
          <p:spPr>
            <a:xfrm>
              <a:off x="9174334" y="2969369"/>
              <a:ext cx="5135806" cy="5408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9215340" y="3039725"/>
              <a:ext cx="1022310" cy="400110"/>
            </a:xfrm>
            <a:prstGeom prst="rect">
              <a:avLst/>
            </a:prstGeom>
            <a:noFill/>
          </p:spPr>
          <p:txBody>
            <a:bodyPr wrap="square" rtlCol="0">
              <a:spAutoFit/>
            </a:bodyPr>
            <a:lstStyle/>
            <a:p>
              <a:pPr algn="ctr"/>
              <a:r>
                <a:rPr kumimoji="1" lang="en-US" altLang="ja-JP" sz="2000" b="1" dirty="0"/>
                <a:t>【</a:t>
              </a:r>
              <a:r>
                <a:rPr lang="ja-JP" altLang="en-US" sz="2000" b="1" dirty="0"/>
                <a:t>目標</a:t>
              </a:r>
              <a:r>
                <a:rPr kumimoji="1" lang="en-US" altLang="ja-JP" sz="2000" b="1" dirty="0"/>
                <a:t>】</a:t>
              </a:r>
              <a:r>
                <a:rPr kumimoji="1" lang="ja-JP" altLang="en-US" sz="2000" b="1" dirty="0"/>
                <a:t>　</a:t>
              </a:r>
              <a:endParaRPr kumimoji="1" lang="en-US" altLang="ja-JP" sz="2000" b="1" dirty="0"/>
            </a:p>
          </p:txBody>
        </p:sp>
        <p:sp>
          <p:nvSpPr>
            <p:cNvPr id="47" name="テキスト ボックス 46"/>
            <p:cNvSpPr txBox="1"/>
            <p:nvPr/>
          </p:nvSpPr>
          <p:spPr>
            <a:xfrm>
              <a:off x="10125644" y="2960447"/>
              <a:ext cx="4116934" cy="584775"/>
            </a:xfrm>
            <a:prstGeom prst="rect">
              <a:avLst/>
            </a:prstGeom>
            <a:noFill/>
          </p:spPr>
          <p:txBody>
            <a:bodyPr wrap="square" rtlCol="0">
              <a:spAutoFit/>
            </a:bodyPr>
            <a:lstStyle/>
            <a:p>
              <a:r>
                <a:rPr lang="ja-JP" altLang="en-US" sz="1200" b="1" dirty="0">
                  <a:latin typeface="+mn-ea"/>
                </a:rPr>
                <a:t>・ 責任役員としての心構えや考え方</a:t>
              </a:r>
              <a:r>
                <a:rPr lang="ja-JP" altLang="en-US" sz="1200" b="1">
                  <a:latin typeface="+mn-ea"/>
                </a:rPr>
                <a:t>を理解いただく</a:t>
              </a:r>
              <a:endParaRPr lang="en-US" altLang="ja-JP" sz="1200" b="1" dirty="0">
                <a:latin typeface="+mn-ea"/>
              </a:endParaRPr>
            </a:p>
            <a:p>
              <a:r>
                <a:rPr lang="ja-JP" altLang="en-US" sz="1200" b="1" dirty="0">
                  <a:latin typeface="+mn-ea"/>
                </a:rPr>
                <a:t>・ 今後どのように取り組み、行動するべきかを振り返ってもらう</a:t>
              </a:r>
              <a:r>
                <a:rPr kumimoji="1" lang="ja-JP" altLang="en-US" sz="2000" b="1" dirty="0">
                  <a:latin typeface="+mn-ea"/>
                </a:rPr>
                <a:t>　</a:t>
              </a:r>
              <a:endParaRPr kumimoji="1" lang="en-US" altLang="ja-JP" sz="2000" b="1" dirty="0">
                <a:latin typeface="+mn-ea"/>
              </a:endParaRPr>
            </a:p>
          </p:txBody>
        </p:sp>
      </p:grpSp>
      <p:pic>
        <p:nvPicPr>
          <p:cNvPr id="1026" name="ストライプ矢印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36082" y="6628280"/>
            <a:ext cx="495300" cy="842947"/>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9937526" y="2208822"/>
            <a:ext cx="4019049" cy="738664"/>
          </a:xfrm>
          <a:prstGeom prst="rect">
            <a:avLst/>
          </a:prstGeom>
          <a:noFill/>
        </p:spPr>
        <p:txBody>
          <a:bodyPr wrap="none" rtlCol="0">
            <a:spAutoFit/>
          </a:bodyPr>
          <a:lstStyle/>
          <a:p>
            <a:pPr algn="ctr"/>
            <a:r>
              <a:rPr kumimoji="1" lang="ja-JP" altLang="en-US" sz="2400" dirty="0"/>
              <a:t>製薬企業の責任役員の方へ</a:t>
            </a:r>
            <a:endParaRPr kumimoji="1" lang="en-US" altLang="ja-JP" sz="2400" dirty="0"/>
          </a:p>
          <a:p>
            <a:pPr algn="ctr"/>
            <a:r>
              <a:rPr lang="ja-JP" altLang="en-US" sz="1800" dirty="0"/>
              <a:t>～患者さんの安心・安全を守るために～</a:t>
            </a:r>
            <a:endParaRPr kumimoji="1" lang="ja-JP" altLang="en-US" sz="1800" dirty="0"/>
          </a:p>
        </p:txBody>
      </p:sp>
      <p:sp>
        <p:nvSpPr>
          <p:cNvPr id="75" name="テキスト ボックス 74"/>
          <p:cNvSpPr txBox="1"/>
          <p:nvPr/>
        </p:nvSpPr>
        <p:spPr>
          <a:xfrm>
            <a:off x="504478" y="6003451"/>
            <a:ext cx="6438622" cy="1660667"/>
          </a:xfrm>
          <a:prstGeom prst="rect">
            <a:avLst/>
          </a:prstGeom>
          <a:noFill/>
        </p:spPr>
        <p:txBody>
          <a:bodyPr wrap="square" lIns="105366" tIns="52683" rIns="105366" bIns="52683" rtlCol="0">
            <a:spAutoFit/>
          </a:bodyPr>
          <a:lstStyle/>
          <a:p>
            <a:r>
              <a:rPr lang="ja-JP" altLang="en-US" sz="1200" dirty="0">
                <a:latin typeface="+mj-ea"/>
                <a:ea typeface="+mj-ea"/>
              </a:rPr>
              <a:t>患者や医療機関に安心・安全な医薬品を供給するために、責任役員に求められることを理解していただき、実際にどのように取り組むべきかを考え、行動していただくきっかけとなるよう、具体的な事例・現場の声を踏まえて、一冊の資料として取りまとめた</a:t>
            </a:r>
            <a:r>
              <a:rPr lang="ja-JP" altLang="en-US" sz="1200" dirty="0" smtClean="0">
                <a:latin typeface="+mj-ea"/>
                <a:ea typeface="+mj-ea"/>
              </a:rPr>
              <a:t>。</a:t>
            </a:r>
            <a:endParaRPr lang="en-US" altLang="ja-JP" sz="1200" dirty="0">
              <a:latin typeface="+mj-ea"/>
              <a:ea typeface="+mj-ea"/>
            </a:endParaRPr>
          </a:p>
          <a:p>
            <a:pPr>
              <a:spcBef>
                <a:spcPts val="600"/>
              </a:spcBef>
            </a:pPr>
            <a:r>
              <a:rPr lang="en-US" altLang="ja-JP" sz="1200" dirty="0">
                <a:latin typeface="+mj-ea"/>
                <a:ea typeface="+mj-ea"/>
              </a:rPr>
              <a:t>【</a:t>
            </a:r>
            <a:r>
              <a:rPr lang="ja-JP" altLang="en-US" sz="1200" dirty="0">
                <a:latin typeface="+mj-ea"/>
                <a:ea typeface="+mj-ea"/>
              </a:rPr>
              <a:t>資料の構成</a:t>
            </a:r>
            <a:r>
              <a:rPr lang="en-US" altLang="ja-JP" sz="1200" dirty="0" smtClean="0">
                <a:latin typeface="+mj-ea"/>
                <a:ea typeface="+mj-ea"/>
              </a:rPr>
              <a:t>】</a:t>
            </a:r>
            <a:r>
              <a:rPr lang="ja-JP" altLang="en-US" sz="1200" dirty="0" smtClean="0">
                <a:latin typeface="+mj-ea"/>
                <a:ea typeface="+mj-ea"/>
              </a:rPr>
              <a:t>（詳細は右図を参照）</a:t>
            </a:r>
            <a:endParaRPr lang="en-US" altLang="ja-JP" sz="1200" dirty="0">
              <a:latin typeface="+mj-ea"/>
              <a:ea typeface="+mj-ea"/>
            </a:endParaRPr>
          </a:p>
          <a:p>
            <a:r>
              <a:rPr lang="ja-JP" altLang="en-US" sz="1200" dirty="0">
                <a:latin typeface="+mj-ea"/>
                <a:ea typeface="+mj-ea"/>
              </a:rPr>
              <a:t>　１　責任役員</a:t>
            </a:r>
            <a:r>
              <a:rPr lang="ja-JP" altLang="en-US" sz="1200" dirty="0" smtClean="0">
                <a:latin typeface="+mj-ea"/>
                <a:ea typeface="+mj-ea"/>
              </a:rPr>
              <a:t>に</a:t>
            </a:r>
            <a:r>
              <a:rPr lang="ja-JP" altLang="en-US" sz="1200" dirty="0">
                <a:latin typeface="+mj-ea"/>
                <a:ea typeface="+mj-ea"/>
              </a:rPr>
              <a:t>求められること</a:t>
            </a:r>
          </a:p>
          <a:p>
            <a:r>
              <a:rPr lang="ja-JP" altLang="en-US" sz="1200" dirty="0">
                <a:latin typeface="+mj-ea"/>
                <a:ea typeface="+mj-ea"/>
              </a:rPr>
              <a:t>　　　責任役員の役割や責務、大切な考え方を概説</a:t>
            </a:r>
          </a:p>
          <a:p>
            <a:r>
              <a:rPr lang="ja-JP" altLang="en-US" sz="1200" dirty="0">
                <a:latin typeface="+mj-ea"/>
                <a:ea typeface="+mj-ea"/>
              </a:rPr>
              <a:t>　２　</a:t>
            </a:r>
            <a:r>
              <a:rPr lang="ja-JP" altLang="en-US" sz="1200" dirty="0" smtClean="0">
                <a:latin typeface="+mj-ea"/>
                <a:ea typeface="+mj-ea"/>
              </a:rPr>
              <a:t>事例を用いた振り返り</a:t>
            </a:r>
            <a:endParaRPr lang="ja-JP" altLang="en-US" sz="1200" dirty="0">
              <a:latin typeface="+mj-ea"/>
              <a:ea typeface="+mj-ea"/>
            </a:endParaRPr>
          </a:p>
          <a:p>
            <a:r>
              <a:rPr lang="ja-JP" altLang="en-US" sz="1200" dirty="0">
                <a:latin typeface="+mj-ea"/>
                <a:ea typeface="+mj-ea"/>
              </a:rPr>
              <a:t>　　　製薬企業での取組み事例や現場での問題点などを具体的な事例を記載</a:t>
            </a:r>
          </a:p>
        </p:txBody>
      </p:sp>
      <p:sp>
        <p:nvSpPr>
          <p:cNvPr id="76" name="テキスト ボックス 75"/>
          <p:cNvSpPr txBox="1"/>
          <p:nvPr/>
        </p:nvSpPr>
        <p:spPr>
          <a:xfrm>
            <a:off x="457690" y="5633085"/>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２．令和４年度の取り組み</a:t>
            </a:r>
          </a:p>
        </p:txBody>
      </p:sp>
      <p:sp>
        <p:nvSpPr>
          <p:cNvPr id="5" name="テキスト ボックス 4"/>
          <p:cNvSpPr txBox="1"/>
          <p:nvPr/>
        </p:nvSpPr>
        <p:spPr>
          <a:xfrm>
            <a:off x="7712619" y="2394852"/>
            <a:ext cx="2008883" cy="400110"/>
          </a:xfrm>
          <a:prstGeom prst="rect">
            <a:avLst/>
          </a:prstGeom>
          <a:noFill/>
        </p:spPr>
        <p:txBody>
          <a:bodyPr wrap="none" rtlCol="0">
            <a:spAutoFit/>
          </a:bodyPr>
          <a:lstStyle/>
          <a:p>
            <a:r>
              <a:rPr kumimoji="1" lang="ja-JP" altLang="en-US" sz="2000" dirty="0"/>
              <a:t>成果物の表題　：</a:t>
            </a:r>
          </a:p>
        </p:txBody>
      </p:sp>
    </p:spTree>
    <p:extLst>
      <p:ext uri="{BB962C8B-B14F-4D97-AF65-F5344CB8AC3E}">
        <p14:creationId xmlns:p14="http://schemas.microsoft.com/office/powerpoint/2010/main" val="954921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フォーマル">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801</Words>
  <Application>Microsoft Office PowerPoint</Application>
  <PresentationFormat>ユーザー設定</PresentationFormat>
  <Paragraphs>60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ＭＳ Ｐゴシック</vt:lpstr>
      <vt:lpstr>ＭＳ Ｐ明朝</vt:lpstr>
      <vt:lpstr>ＭＳ ゴシック</vt:lpstr>
      <vt:lpstr>Arial</vt:lpstr>
      <vt:lpstr>Calibri</vt:lpstr>
      <vt:lpstr>Garamond</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2023-03-07T00:19:08Z</dcterms:created>
  <dcterms:modified xsi:type="dcterms:W3CDTF">2023-03-07T00:19:16Z</dcterms:modified>
</cp:coreProperties>
</file>