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0" r:id="rId2"/>
    <p:sldId id="285" r:id="rId3"/>
    <p:sldId id="284" r:id="rId4"/>
    <p:sldId id="281" r:id="rId5"/>
    <p:sldId id="282" r:id="rId6"/>
    <p:sldId id="283" r:id="rId7"/>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柿花　啓史" initials="柿花　啓史" lastIdx="1" clrIdx="0">
    <p:extLst>
      <p:ext uri="{19B8F6BF-5375-455C-9EA6-DF929625EA0E}">
        <p15:presenceInfo xmlns:p15="http://schemas.microsoft.com/office/powerpoint/2012/main" userId="S::KakihanaH@lan.pref.osaka.jp::2cf65c28-ca8c-4c39-b8a7-5aca36bf9ce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4" d="100"/>
          <a:sy n="94" d="100"/>
        </p:scale>
        <p:origin x="53"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0BDFCEDA-2A06-4295-A9CA-F49A28B2E169}" type="datetimeFigureOut">
              <a:rPr kumimoji="1" lang="ja-JP" altLang="en-US" smtClean="0"/>
              <a:t>2023/11/17</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8846BB2-6856-43BA-B921-E1932B341AB2}" type="slidenum">
              <a:rPr kumimoji="1" lang="ja-JP" altLang="en-US" smtClean="0"/>
              <a:t>‹#›</a:t>
            </a:fld>
            <a:endParaRPr kumimoji="1" lang="ja-JP" altLang="en-US"/>
          </a:p>
        </p:txBody>
      </p:sp>
    </p:spTree>
    <p:extLst>
      <p:ext uri="{BB962C8B-B14F-4D97-AF65-F5344CB8AC3E}">
        <p14:creationId xmlns:p14="http://schemas.microsoft.com/office/powerpoint/2010/main" val="21906814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D3E8BC7-7DCA-44F7-BB54-750A95C648E3}" type="datetime1">
              <a:rPr kumimoji="1" lang="ja-JP" altLang="en-US" smtClean="0"/>
              <a:t>2023/11/17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48CB4C-1C69-453B-AC2B-12FFFA827F83}" type="slidenum">
              <a:rPr kumimoji="1" lang="ja-JP" altLang="en-US" smtClean="0"/>
              <a:t>‹#›</a:t>
            </a:fld>
            <a:endParaRPr kumimoji="1" lang="ja-JP" altLang="en-US"/>
          </a:p>
        </p:txBody>
      </p:sp>
    </p:spTree>
    <p:extLst>
      <p:ext uri="{BB962C8B-B14F-4D97-AF65-F5344CB8AC3E}">
        <p14:creationId xmlns:p14="http://schemas.microsoft.com/office/powerpoint/2010/main" val="1299109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B08C5FB-2BED-4315-BE47-3DBD16C44D26}" type="datetime1">
              <a:rPr kumimoji="1" lang="ja-JP" altLang="en-US" smtClean="0"/>
              <a:t>2023/11/17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48CB4C-1C69-453B-AC2B-12FFFA827F83}" type="slidenum">
              <a:rPr kumimoji="1" lang="ja-JP" altLang="en-US" smtClean="0"/>
              <a:t>‹#›</a:t>
            </a:fld>
            <a:endParaRPr kumimoji="1" lang="ja-JP" altLang="en-US"/>
          </a:p>
        </p:txBody>
      </p:sp>
    </p:spTree>
    <p:extLst>
      <p:ext uri="{BB962C8B-B14F-4D97-AF65-F5344CB8AC3E}">
        <p14:creationId xmlns:p14="http://schemas.microsoft.com/office/powerpoint/2010/main" val="3453870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2"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2"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FA89E6-DCBA-494A-B722-282B42ED9A23}" type="datetime1">
              <a:rPr kumimoji="1" lang="ja-JP" altLang="en-US" smtClean="0"/>
              <a:t>2023/11/17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48CB4C-1C69-453B-AC2B-12FFFA827F83}" type="slidenum">
              <a:rPr kumimoji="1" lang="ja-JP" altLang="en-US" smtClean="0"/>
              <a:t>‹#›</a:t>
            </a:fld>
            <a:endParaRPr kumimoji="1" lang="ja-JP" altLang="en-US"/>
          </a:p>
        </p:txBody>
      </p:sp>
    </p:spTree>
    <p:extLst>
      <p:ext uri="{BB962C8B-B14F-4D97-AF65-F5344CB8AC3E}">
        <p14:creationId xmlns:p14="http://schemas.microsoft.com/office/powerpoint/2010/main" val="20400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0F2669D-266D-4935-B0CD-6E5DE5217B3A}" type="datetime1">
              <a:rPr kumimoji="1" lang="ja-JP" altLang="en-US" smtClean="0"/>
              <a:t>2023/11/17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48CB4C-1C69-453B-AC2B-12FFFA827F83}" type="slidenum">
              <a:rPr kumimoji="1" lang="ja-JP" altLang="en-US" smtClean="0"/>
              <a:t>‹#›</a:t>
            </a:fld>
            <a:endParaRPr kumimoji="1" lang="ja-JP" altLang="en-US"/>
          </a:p>
        </p:txBody>
      </p:sp>
    </p:spTree>
    <p:extLst>
      <p:ext uri="{BB962C8B-B14F-4D97-AF65-F5344CB8AC3E}">
        <p14:creationId xmlns:p14="http://schemas.microsoft.com/office/powerpoint/2010/main" val="269858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1" y="1709742"/>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2564E07-4B89-4213-8BA3-B3A71EC688C6}" type="datetime1">
              <a:rPr kumimoji="1" lang="ja-JP" altLang="en-US" smtClean="0"/>
              <a:t>2023/11/17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48CB4C-1C69-453B-AC2B-12FFFA827F83}" type="slidenum">
              <a:rPr kumimoji="1" lang="ja-JP" altLang="en-US" smtClean="0"/>
              <a:t>‹#›</a:t>
            </a:fld>
            <a:endParaRPr kumimoji="1" lang="ja-JP" altLang="en-US"/>
          </a:p>
        </p:txBody>
      </p:sp>
    </p:spTree>
    <p:extLst>
      <p:ext uri="{BB962C8B-B14F-4D97-AF65-F5344CB8AC3E}">
        <p14:creationId xmlns:p14="http://schemas.microsoft.com/office/powerpoint/2010/main" val="3848329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B400746-334F-4C1D-9BA5-51DC7A52A9BF}" type="datetime1">
              <a:rPr kumimoji="1" lang="ja-JP" altLang="en-US" smtClean="0"/>
              <a:t>2023/11/17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248CB4C-1C69-453B-AC2B-12FFFA827F83}" type="slidenum">
              <a:rPr kumimoji="1" lang="ja-JP" altLang="en-US" smtClean="0"/>
              <a:t>‹#›</a:t>
            </a:fld>
            <a:endParaRPr kumimoji="1" lang="ja-JP" altLang="en-US"/>
          </a:p>
        </p:txBody>
      </p:sp>
    </p:spTree>
    <p:extLst>
      <p:ext uri="{BB962C8B-B14F-4D97-AF65-F5344CB8AC3E}">
        <p14:creationId xmlns:p14="http://schemas.microsoft.com/office/powerpoint/2010/main" val="2021399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9"/>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9"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2"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2"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0ABA3F1-A439-4D82-AEED-7D1C2E81476B}" type="datetime1">
              <a:rPr kumimoji="1" lang="ja-JP" altLang="en-US" smtClean="0"/>
              <a:t>2023/11/17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248CB4C-1C69-453B-AC2B-12FFFA827F83}" type="slidenum">
              <a:rPr kumimoji="1" lang="ja-JP" altLang="en-US" smtClean="0"/>
              <a:t>‹#›</a:t>
            </a:fld>
            <a:endParaRPr kumimoji="1" lang="ja-JP" altLang="en-US"/>
          </a:p>
        </p:txBody>
      </p:sp>
    </p:spTree>
    <p:extLst>
      <p:ext uri="{BB962C8B-B14F-4D97-AF65-F5344CB8AC3E}">
        <p14:creationId xmlns:p14="http://schemas.microsoft.com/office/powerpoint/2010/main" val="1112808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BDD2D32-2CCD-4BB7-A442-55FB99C1B81D}" type="datetime1">
              <a:rPr kumimoji="1" lang="ja-JP" altLang="en-US" smtClean="0"/>
              <a:t>2023/11/17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248CB4C-1C69-453B-AC2B-12FFFA827F83}" type="slidenum">
              <a:rPr kumimoji="1" lang="ja-JP" altLang="en-US" smtClean="0"/>
              <a:t>‹#›</a:t>
            </a:fld>
            <a:endParaRPr kumimoji="1" lang="ja-JP" altLang="en-US"/>
          </a:p>
        </p:txBody>
      </p:sp>
    </p:spTree>
    <p:extLst>
      <p:ext uri="{BB962C8B-B14F-4D97-AF65-F5344CB8AC3E}">
        <p14:creationId xmlns:p14="http://schemas.microsoft.com/office/powerpoint/2010/main" val="1381712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6759C1B-C396-477E-9A22-F0AC3FA50CCB}" type="datetime1">
              <a:rPr kumimoji="1" lang="ja-JP" altLang="en-US" smtClean="0"/>
              <a:t>2023/11/17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248CB4C-1C69-453B-AC2B-12FFFA827F83}" type="slidenum">
              <a:rPr kumimoji="1" lang="ja-JP" altLang="en-US" smtClean="0"/>
              <a:t>‹#›</a:t>
            </a:fld>
            <a:endParaRPr kumimoji="1" lang="ja-JP" altLang="en-US"/>
          </a:p>
        </p:txBody>
      </p:sp>
    </p:spTree>
    <p:extLst>
      <p:ext uri="{BB962C8B-B14F-4D97-AF65-F5344CB8AC3E}">
        <p14:creationId xmlns:p14="http://schemas.microsoft.com/office/powerpoint/2010/main" val="1058003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1AB08A2-26E7-4AFF-AF4F-7A2973D6A16C}" type="datetime1">
              <a:rPr kumimoji="1" lang="ja-JP" altLang="en-US" smtClean="0"/>
              <a:t>2023/11/17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248CB4C-1C69-453B-AC2B-12FFFA827F83}" type="slidenum">
              <a:rPr kumimoji="1" lang="ja-JP" altLang="en-US" smtClean="0"/>
              <a:t>‹#›</a:t>
            </a:fld>
            <a:endParaRPr kumimoji="1" lang="ja-JP" altLang="en-US"/>
          </a:p>
        </p:txBody>
      </p:sp>
    </p:spTree>
    <p:extLst>
      <p:ext uri="{BB962C8B-B14F-4D97-AF65-F5344CB8AC3E}">
        <p14:creationId xmlns:p14="http://schemas.microsoft.com/office/powerpoint/2010/main" val="1877189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9"/>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7153524-A40A-46F5-859A-A2BD496BEC4B}" type="datetime1">
              <a:rPr kumimoji="1" lang="ja-JP" altLang="en-US" smtClean="0"/>
              <a:t>2023/11/17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248CB4C-1C69-453B-AC2B-12FFFA827F83}" type="slidenum">
              <a:rPr kumimoji="1" lang="ja-JP" altLang="en-US" smtClean="0"/>
              <a:t>‹#›</a:t>
            </a:fld>
            <a:endParaRPr kumimoji="1" lang="ja-JP" altLang="en-US"/>
          </a:p>
        </p:txBody>
      </p:sp>
    </p:spTree>
    <p:extLst>
      <p:ext uri="{BB962C8B-B14F-4D97-AF65-F5344CB8AC3E}">
        <p14:creationId xmlns:p14="http://schemas.microsoft.com/office/powerpoint/2010/main" val="3721249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CB8069-A6B0-4B98-BB5B-66967A3EA3A5}" type="datetime1">
              <a:rPr kumimoji="1" lang="ja-JP" altLang="en-US" smtClean="0"/>
              <a:t>2023/11/17</a:t>
            </a:fld>
            <a:endParaRPr kumimoji="1" lang="ja-JP" altLang="en-US"/>
          </a:p>
        </p:txBody>
      </p:sp>
      <p:sp>
        <p:nvSpPr>
          <p:cNvPr id="5" name="フッター プレースホルダー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48CB4C-1C69-453B-AC2B-12FFFA827F83}" type="slidenum">
              <a:rPr kumimoji="1" lang="ja-JP" altLang="en-US" smtClean="0"/>
              <a:t>‹#›</a:t>
            </a:fld>
            <a:endParaRPr kumimoji="1" lang="ja-JP" altLang="en-US"/>
          </a:p>
        </p:txBody>
      </p:sp>
    </p:spTree>
    <p:extLst>
      <p:ext uri="{BB962C8B-B14F-4D97-AF65-F5344CB8AC3E}">
        <p14:creationId xmlns:p14="http://schemas.microsoft.com/office/powerpoint/2010/main" val="1395516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377"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9"/>
          <p:cNvSpPr>
            <a:spLocks noGrp="1"/>
          </p:cNvSpPr>
          <p:nvPr>
            <p:ph type="title"/>
          </p:nvPr>
        </p:nvSpPr>
        <p:spPr>
          <a:xfrm>
            <a:off x="200011" y="23686"/>
            <a:ext cx="8424000" cy="444544"/>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ja-JP" altLang="en-US" sz="2100" b="1" dirty="0">
                <a:solidFill>
                  <a:schemeClr val="tx1"/>
                </a:solidFill>
                <a:latin typeface="UD デジタル 教科書体 NK-R" panose="02020400000000000000" pitchFamily="18" charset="-128"/>
                <a:ea typeface="UD デジタル 教科書体 NK-R" panose="02020400000000000000" pitchFamily="18" charset="-128"/>
              </a:rPr>
              <a:t>次期大阪府国民健康保険運営方針（素案）からの変更内容について</a:t>
            </a:r>
          </a:p>
        </p:txBody>
      </p:sp>
      <p:sp>
        <p:nvSpPr>
          <p:cNvPr id="17" name="テキスト ボックス 16"/>
          <p:cNvSpPr txBox="1"/>
          <p:nvPr/>
        </p:nvSpPr>
        <p:spPr>
          <a:xfrm>
            <a:off x="10803384" y="98066"/>
            <a:ext cx="1260000" cy="307777"/>
          </a:xfrm>
          <a:prstGeom prst="rect">
            <a:avLst/>
          </a:prstGeom>
          <a:solidFill>
            <a:schemeClr val="bg1"/>
          </a:solidFill>
          <a:ln w="28575"/>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ja-JP" altLang="en-US" sz="1400" b="1">
                <a:latin typeface="+mn-ea"/>
              </a:rPr>
              <a:t>資料４</a:t>
            </a:r>
            <a:endParaRPr lang="en-US" altLang="ja-JP" sz="900" b="1" dirty="0">
              <a:latin typeface="+mn-ea"/>
            </a:endParaRPr>
          </a:p>
        </p:txBody>
      </p:sp>
      <p:sp>
        <p:nvSpPr>
          <p:cNvPr id="11" name="テキスト ボックス 10"/>
          <p:cNvSpPr txBox="1"/>
          <p:nvPr/>
        </p:nvSpPr>
        <p:spPr>
          <a:xfrm>
            <a:off x="193039" y="509050"/>
            <a:ext cx="11870345" cy="1210558"/>
          </a:xfrm>
          <a:prstGeom prst="rect">
            <a:avLst/>
          </a:prstGeom>
          <a:noFill/>
          <a:ln w="28575">
            <a:noFill/>
          </a:ln>
        </p:spPr>
        <p:txBody>
          <a:bodyPr wrap="square" rtlCol="0" anchor="t">
            <a:noAutofit/>
          </a:bodyPr>
          <a:lstStyle/>
          <a:p>
            <a:pPr>
              <a:lnSpc>
                <a:spcPts val="1800"/>
              </a:lnSpc>
            </a:pPr>
            <a:r>
              <a:rPr lang="en-US" altLang="ja-JP" sz="1300" b="1" dirty="0">
                <a:latin typeface="Meiryo UI" panose="020B0604030504040204" pitchFamily="50" charset="-128"/>
                <a:ea typeface="Meiryo UI" panose="020B0604030504040204" pitchFamily="50" charset="-128"/>
              </a:rPr>
              <a:t>【</a:t>
            </a:r>
            <a:r>
              <a:rPr lang="ja-JP" altLang="en-US" sz="1300" b="1" dirty="0">
                <a:latin typeface="Meiryo UI" panose="020B0604030504040204" pitchFamily="50" charset="-128"/>
                <a:ea typeface="Meiryo UI" panose="020B0604030504040204" pitchFamily="50" charset="-128"/>
              </a:rPr>
              <a:t>次期大阪府国民健康保険運営方針（素案）（令和５年</a:t>
            </a:r>
            <a:r>
              <a:rPr lang="en-US" altLang="ja-JP" sz="1300" b="1" dirty="0">
                <a:latin typeface="Meiryo UI" panose="020B0604030504040204" pitchFamily="50" charset="-128"/>
                <a:ea typeface="Meiryo UI" panose="020B0604030504040204" pitchFamily="50" charset="-128"/>
              </a:rPr>
              <a:t>9</a:t>
            </a:r>
            <a:r>
              <a:rPr lang="ja-JP" altLang="en-US" sz="1300" b="1" dirty="0">
                <a:latin typeface="Meiryo UI" panose="020B0604030504040204" pitchFamily="50" charset="-128"/>
                <a:ea typeface="Meiryo UI" panose="020B0604030504040204" pitchFamily="50" charset="-128"/>
              </a:rPr>
              <a:t>月）からの変更内容</a:t>
            </a:r>
            <a:r>
              <a:rPr lang="en-US" altLang="ja-JP" sz="1300" b="1" dirty="0">
                <a:latin typeface="Meiryo UI" panose="020B0604030504040204" pitchFamily="50" charset="-128"/>
                <a:ea typeface="Meiryo UI" panose="020B0604030504040204" pitchFamily="50" charset="-128"/>
              </a:rPr>
              <a:t>】</a:t>
            </a:r>
          </a:p>
          <a:p>
            <a:pPr>
              <a:lnSpc>
                <a:spcPts val="1800"/>
              </a:lnSpc>
            </a:pPr>
            <a:r>
              <a:rPr lang="ja-JP" altLang="en-US" sz="1300" dirty="0">
                <a:latin typeface="Meiryo UI" panose="020B0604030504040204" pitchFamily="50" charset="-128"/>
                <a:ea typeface="Meiryo UI" panose="020B0604030504040204" pitchFamily="50" charset="-128"/>
              </a:rPr>
              <a:t>　・市町村への意見聴取及びパブリックコメントであった意見を踏まえ、次期大阪府国民健康保険運営方針（素案）から以下のとおり、必要な該当箇所を変更したもの。</a:t>
            </a:r>
            <a:endParaRPr lang="en-US" altLang="ja-JP" sz="1300" dirty="0">
              <a:latin typeface="Meiryo UI" panose="020B0604030504040204" pitchFamily="50" charset="-128"/>
              <a:ea typeface="Meiryo UI" panose="020B0604030504040204" pitchFamily="50" charset="-128"/>
            </a:endParaRPr>
          </a:p>
          <a:p>
            <a:pPr>
              <a:lnSpc>
                <a:spcPts val="1800"/>
              </a:lnSpc>
            </a:pPr>
            <a:r>
              <a:rPr lang="ja-JP" altLang="en-US" sz="1300" dirty="0">
                <a:latin typeface="Meiryo UI" panose="020B0604030504040204" pitchFamily="50" charset="-128"/>
                <a:ea typeface="Meiryo UI" panose="020B0604030504040204" pitchFamily="50" charset="-128"/>
              </a:rPr>
              <a:t>　・国保運営協議会（</a:t>
            </a:r>
            <a:r>
              <a:rPr lang="en-US" altLang="ja-JP" sz="1300" dirty="0">
                <a:latin typeface="Meiryo UI" panose="020B0604030504040204" pitchFamily="50" charset="-128"/>
                <a:ea typeface="Meiryo UI" panose="020B0604030504040204" pitchFamily="50" charset="-128"/>
              </a:rPr>
              <a:t>R5.8.29</a:t>
            </a:r>
            <a:r>
              <a:rPr lang="ja-JP" altLang="en-US" sz="1300" dirty="0">
                <a:latin typeface="Meiryo UI" panose="020B0604030504040204" pitchFamily="50" charset="-128"/>
                <a:ea typeface="Meiryo UI" panose="020B0604030504040204" pitchFamily="50" charset="-128"/>
              </a:rPr>
              <a:t>開催）委員意見においては、方針内容に変更を要する意見はない。</a:t>
            </a:r>
            <a:endParaRPr lang="en-US" altLang="ja-JP" sz="1300" dirty="0">
              <a:latin typeface="Meiryo UI" panose="020B0604030504040204" pitchFamily="50" charset="-128"/>
              <a:ea typeface="Meiryo UI" panose="020B0604030504040204" pitchFamily="50" charset="-128"/>
            </a:endParaRPr>
          </a:p>
          <a:p>
            <a:pPr>
              <a:lnSpc>
                <a:spcPts val="1800"/>
              </a:lnSpc>
            </a:pPr>
            <a:r>
              <a:rPr lang="ja-JP" altLang="en-US" sz="13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（参考意見）・保険料完全統一によって、事務の効率化で事務費等の負担が減ることに、統一することの意味合いがある。</a:t>
            </a:r>
            <a:endParaRPr lang="en-US" altLang="ja-JP" sz="1050" dirty="0">
              <a:latin typeface="Meiryo UI" panose="020B0604030504040204" pitchFamily="50" charset="-128"/>
              <a:ea typeface="Meiryo UI" panose="020B0604030504040204" pitchFamily="50" charset="-128"/>
            </a:endParaRPr>
          </a:p>
          <a:p>
            <a:pPr>
              <a:lnSpc>
                <a:spcPts val="1800"/>
              </a:lnSpc>
            </a:pPr>
            <a:r>
              <a:rPr lang="ja-JP" altLang="en-US" sz="1050" dirty="0">
                <a:latin typeface="Meiryo UI" panose="020B0604030504040204" pitchFamily="50" charset="-128"/>
                <a:ea typeface="Meiryo UI" panose="020B0604030504040204" pitchFamily="50" charset="-128"/>
              </a:rPr>
              <a:t>　　　　　　　　　　　・法定外一般会計繰り入れを行わず、累積赤字が減少している。税金と保険料の二重負担をとなることから、このような取組に対して高評価。</a:t>
            </a:r>
            <a:endParaRPr lang="en-US" altLang="ja-JP" sz="1050" dirty="0">
              <a:latin typeface="Meiryo UI" panose="020B0604030504040204" pitchFamily="50" charset="-128"/>
              <a:ea typeface="Meiryo UI" panose="020B0604030504040204" pitchFamily="50" charset="-128"/>
            </a:endParaRPr>
          </a:p>
          <a:p>
            <a:pPr>
              <a:lnSpc>
                <a:spcPts val="1800"/>
              </a:lnSpc>
            </a:pPr>
            <a:r>
              <a:rPr lang="ja-JP" altLang="en-US" sz="1050" dirty="0">
                <a:latin typeface="Meiryo UI" panose="020B0604030504040204" pitchFamily="50" charset="-128"/>
                <a:ea typeface="Meiryo UI" panose="020B0604030504040204" pitchFamily="50" charset="-128"/>
              </a:rPr>
              <a:t>　　　　　　　　　　　・収納率向上につなげつつ、統一化という目的に向けて今後も取組を進めてほしい。　　　・この施策が先進的なものとして模範となるべき。</a:t>
            </a:r>
            <a:endParaRPr lang="en-US" altLang="ja-JP" sz="1050" dirty="0">
              <a:latin typeface="Meiryo UI" panose="020B0604030504040204" pitchFamily="50" charset="-128"/>
              <a:ea typeface="Meiryo UI" panose="020B0604030504040204" pitchFamily="50" charset="-128"/>
            </a:endParaRPr>
          </a:p>
          <a:p>
            <a:pPr>
              <a:lnSpc>
                <a:spcPts val="1800"/>
              </a:lnSpc>
            </a:pPr>
            <a:r>
              <a:rPr lang="ja-JP" altLang="en-US" sz="1050" dirty="0">
                <a:latin typeface="Meiryo UI" panose="020B0604030504040204" pitchFamily="50" charset="-128"/>
                <a:ea typeface="Meiryo UI" panose="020B0604030504040204" pitchFamily="50" charset="-128"/>
              </a:rPr>
              <a:t>　　　　　　　　　　　・保険者努力支援制度において、保険料抑制財源として活用する交付額の一定割合については、しっかりと考える必要がある。</a:t>
            </a:r>
            <a:endParaRPr lang="en-US" altLang="ja-JP" sz="1050" dirty="0">
              <a:latin typeface="Meiryo UI" panose="020B0604030504040204" pitchFamily="50" charset="-128"/>
              <a:ea typeface="Meiryo UI" panose="020B0604030504040204" pitchFamily="50" charset="-128"/>
            </a:endParaRPr>
          </a:p>
        </p:txBody>
      </p:sp>
      <p:sp>
        <p:nvSpPr>
          <p:cNvPr id="16" name="テキスト ボックス 5">
            <a:extLst>
              <a:ext uri="{FF2B5EF4-FFF2-40B4-BE49-F238E27FC236}">
                <a16:creationId xmlns:a16="http://schemas.microsoft.com/office/drawing/2014/main" id="{76B276E2-9B23-48C1-A315-4627ECF0CA8D}"/>
              </a:ext>
            </a:extLst>
          </p:cNvPr>
          <p:cNvSpPr txBox="1"/>
          <p:nvPr/>
        </p:nvSpPr>
        <p:spPr>
          <a:xfrm>
            <a:off x="12277095" y="106490"/>
            <a:ext cx="1266002" cy="338554"/>
          </a:xfrm>
          <a:prstGeom prst="rect">
            <a:avLst/>
          </a:prstGeom>
          <a:noFill/>
          <a:ln w="25400">
            <a:no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ja-JP" altLang="en-US" sz="800" dirty="0">
                <a:solidFill>
                  <a:prstClr val="black"/>
                </a:solidFill>
                <a:latin typeface="HGSｺﾞｼｯｸE" panose="020B0900000000000000" pitchFamily="50" charset="-128"/>
                <a:ea typeface="HGSｺﾞｼｯｸE" panose="020B0900000000000000" pitchFamily="50" charset="-128"/>
              </a:rPr>
              <a:t>令和５年</a:t>
            </a:r>
            <a:r>
              <a:rPr lang="en-US" altLang="ja-JP" sz="800" dirty="0">
                <a:solidFill>
                  <a:prstClr val="black"/>
                </a:solidFill>
                <a:latin typeface="HGSｺﾞｼｯｸE" panose="020B0900000000000000" pitchFamily="50" charset="-128"/>
                <a:ea typeface="HGSｺﾞｼｯｸE" panose="020B0900000000000000" pitchFamily="50" charset="-128"/>
              </a:rPr>
              <a:t>11</a:t>
            </a:r>
            <a:r>
              <a:rPr lang="ja-JP" altLang="en-US" sz="800" dirty="0">
                <a:solidFill>
                  <a:prstClr val="black"/>
                </a:solidFill>
                <a:latin typeface="HGSｺﾞｼｯｸE" panose="020B0900000000000000" pitchFamily="50" charset="-128"/>
                <a:ea typeface="HGSｺﾞｼｯｸE" panose="020B0900000000000000" pitchFamily="50" charset="-128"/>
              </a:rPr>
              <a:t>月</a:t>
            </a:r>
            <a:r>
              <a:rPr lang="en-US" altLang="ja-JP" sz="800" dirty="0">
                <a:solidFill>
                  <a:prstClr val="black"/>
                </a:solidFill>
                <a:latin typeface="HGSｺﾞｼｯｸE" panose="020B0900000000000000" pitchFamily="50" charset="-128"/>
                <a:ea typeface="HGSｺﾞｼｯｸE" panose="020B0900000000000000" pitchFamily="50" charset="-128"/>
              </a:rPr>
              <a:t>14</a:t>
            </a:r>
            <a:r>
              <a:rPr lang="ja-JP" altLang="en-US" sz="800" dirty="0">
                <a:solidFill>
                  <a:prstClr val="black"/>
                </a:solidFill>
                <a:latin typeface="HGSｺﾞｼｯｸE" panose="020B0900000000000000" pitchFamily="50" charset="-128"/>
                <a:ea typeface="HGSｺﾞｼｯｸE" panose="020B0900000000000000" pitchFamily="50" charset="-128"/>
              </a:rPr>
              <a:t>日</a:t>
            </a:r>
            <a:endParaRPr lang="en-US" altLang="ja-JP" sz="800" dirty="0">
              <a:solidFill>
                <a:prstClr val="black"/>
              </a:solidFill>
              <a:latin typeface="HGSｺﾞｼｯｸE" panose="020B0900000000000000" pitchFamily="50" charset="-128"/>
              <a:ea typeface="HGSｺﾞｼｯｸE" panose="020B0900000000000000" pitchFamily="50" charset="-128"/>
            </a:endParaRPr>
          </a:p>
          <a:p>
            <a:pPr>
              <a:defRPr/>
            </a:pPr>
            <a:r>
              <a:rPr lang="ja-JP" altLang="en-US" sz="800" dirty="0">
                <a:solidFill>
                  <a:prstClr val="black"/>
                </a:solidFill>
                <a:latin typeface="HGSｺﾞｼｯｸE" panose="020B0900000000000000" pitchFamily="50" charset="-128"/>
                <a:ea typeface="HGSｺﾞｼｯｸE" panose="020B0900000000000000" pitchFamily="50" charset="-128"/>
              </a:rPr>
              <a:t>第</a:t>
            </a:r>
            <a:r>
              <a:rPr lang="en-US" altLang="ja-JP" sz="800" dirty="0">
                <a:solidFill>
                  <a:prstClr val="black"/>
                </a:solidFill>
                <a:latin typeface="HGSｺﾞｼｯｸE" panose="020B0900000000000000" pitchFamily="50" charset="-128"/>
                <a:ea typeface="HGSｺﾞｼｯｸE" panose="020B0900000000000000" pitchFamily="50" charset="-128"/>
              </a:rPr>
              <a:t>74</a:t>
            </a:r>
            <a:r>
              <a:rPr lang="ja-JP" altLang="en-US" sz="800" dirty="0">
                <a:solidFill>
                  <a:prstClr val="black"/>
                </a:solidFill>
                <a:latin typeface="HGSｺﾞｼｯｸE" panose="020B0900000000000000" pitchFamily="50" charset="-128"/>
                <a:ea typeface="HGSｺﾞｼｯｸE" panose="020B0900000000000000" pitchFamily="50" charset="-128"/>
              </a:rPr>
              <a:t>回事業運営検討</a:t>
            </a:r>
            <a:r>
              <a:rPr lang="en-US" altLang="ja-JP" sz="800" dirty="0">
                <a:solidFill>
                  <a:prstClr val="black"/>
                </a:solidFill>
                <a:latin typeface="HGSｺﾞｼｯｸE" panose="020B0900000000000000" pitchFamily="50" charset="-128"/>
                <a:ea typeface="HGSｺﾞｼｯｸE" panose="020B0900000000000000" pitchFamily="50" charset="-128"/>
              </a:rPr>
              <a:t>WG</a:t>
            </a:r>
            <a:endParaRPr lang="ja-JP" altLang="en-US" sz="800" dirty="0">
              <a:solidFill>
                <a:prstClr val="black"/>
              </a:solidFill>
              <a:latin typeface="HGSｺﾞｼｯｸE" panose="020B0900000000000000" pitchFamily="50" charset="-128"/>
              <a:ea typeface="HGSｺﾞｼｯｸE" panose="020B0900000000000000" pitchFamily="50" charset="-128"/>
            </a:endParaRPr>
          </a:p>
        </p:txBody>
      </p:sp>
      <p:graphicFrame>
        <p:nvGraphicFramePr>
          <p:cNvPr id="9" name="表 17">
            <a:extLst>
              <a:ext uri="{FF2B5EF4-FFF2-40B4-BE49-F238E27FC236}">
                <a16:creationId xmlns:a16="http://schemas.microsoft.com/office/drawing/2014/main" id="{0D0F6155-258C-4F84-B5E7-97E00D2376C5}"/>
              </a:ext>
            </a:extLst>
          </p:cNvPr>
          <p:cNvGraphicFramePr>
            <a:graphicFrameLocks noGrp="1"/>
          </p:cNvGraphicFramePr>
          <p:nvPr>
            <p:extLst>
              <p:ext uri="{D42A27DB-BD31-4B8C-83A1-F6EECF244321}">
                <p14:modId xmlns:p14="http://schemas.microsoft.com/office/powerpoint/2010/main" val="3983306709"/>
              </p:ext>
            </p:extLst>
          </p:nvPr>
        </p:nvGraphicFramePr>
        <p:xfrm>
          <a:off x="193039" y="2308194"/>
          <a:ext cx="11870345" cy="4511040"/>
        </p:xfrm>
        <a:graphic>
          <a:graphicData uri="http://schemas.openxmlformats.org/drawingml/2006/table">
            <a:tbl>
              <a:tblPr firstRow="1" bandRow="1">
                <a:tableStyleId>{5C22544A-7EE6-4342-B048-85BDC9FD1C3A}</a:tableStyleId>
              </a:tblPr>
              <a:tblGrid>
                <a:gridCol w="633734">
                  <a:extLst>
                    <a:ext uri="{9D8B030D-6E8A-4147-A177-3AD203B41FA5}">
                      <a16:colId xmlns:a16="http://schemas.microsoft.com/office/drawing/2014/main" val="979189463"/>
                    </a:ext>
                  </a:extLst>
                </a:gridCol>
                <a:gridCol w="4219846">
                  <a:extLst>
                    <a:ext uri="{9D8B030D-6E8A-4147-A177-3AD203B41FA5}">
                      <a16:colId xmlns:a16="http://schemas.microsoft.com/office/drawing/2014/main" val="3655228805"/>
                    </a:ext>
                  </a:extLst>
                </a:gridCol>
                <a:gridCol w="4219846">
                  <a:extLst>
                    <a:ext uri="{9D8B030D-6E8A-4147-A177-3AD203B41FA5}">
                      <a16:colId xmlns:a16="http://schemas.microsoft.com/office/drawing/2014/main" val="1925305667"/>
                    </a:ext>
                  </a:extLst>
                </a:gridCol>
                <a:gridCol w="2796919">
                  <a:extLst>
                    <a:ext uri="{9D8B030D-6E8A-4147-A177-3AD203B41FA5}">
                      <a16:colId xmlns:a16="http://schemas.microsoft.com/office/drawing/2014/main" val="1884872765"/>
                    </a:ext>
                  </a:extLst>
                </a:gridCol>
              </a:tblGrid>
              <a:tr h="225214">
                <a:tc>
                  <a:txBody>
                    <a:bodyPr/>
                    <a:lstStyle/>
                    <a:p>
                      <a:pPr algn="ctr"/>
                      <a:r>
                        <a:rPr kumimoji="1" lang="ja-JP" altLang="en-US" sz="1100" dirty="0"/>
                        <a:t>ページ</a:t>
                      </a:r>
                      <a:endParaRPr kumimoji="1" lang="en-US" altLang="ja-JP" sz="1100" dirty="0"/>
                    </a:p>
                  </a:txBody>
                  <a:tcPr>
                    <a:solidFill>
                      <a:schemeClr val="accent5"/>
                    </a:solidFill>
                  </a:tcPr>
                </a:tc>
                <a:tc>
                  <a:txBody>
                    <a:bodyPr/>
                    <a:lstStyle/>
                    <a:p>
                      <a:pPr algn="ctr"/>
                      <a:r>
                        <a:rPr kumimoji="1" lang="ja-JP" altLang="en-US" sz="1100" dirty="0"/>
                        <a:t>方針（案）</a:t>
                      </a:r>
                    </a:p>
                  </a:txBody>
                  <a:tcPr>
                    <a:solidFill>
                      <a:schemeClr val="accent5"/>
                    </a:solidFill>
                  </a:tcPr>
                </a:tc>
                <a:tc>
                  <a:txBody>
                    <a:bodyPr/>
                    <a:lstStyle/>
                    <a:p>
                      <a:pPr algn="ctr"/>
                      <a:r>
                        <a:rPr kumimoji="1" lang="ja-JP" altLang="en-US" sz="1100" dirty="0"/>
                        <a:t>方針（素案）</a:t>
                      </a:r>
                    </a:p>
                  </a:txBody>
                  <a:tcPr>
                    <a:solidFill>
                      <a:schemeClr val="accent5"/>
                    </a:solidFill>
                  </a:tcPr>
                </a:tc>
                <a:tc>
                  <a:txBody>
                    <a:bodyPr/>
                    <a:lstStyle/>
                    <a:p>
                      <a:pPr algn="ctr"/>
                      <a:r>
                        <a:rPr kumimoji="1" lang="ja-JP" altLang="en-US" sz="1100" dirty="0"/>
                        <a:t>備考</a:t>
                      </a:r>
                    </a:p>
                  </a:txBody>
                  <a:tcPr>
                    <a:solidFill>
                      <a:schemeClr val="accent5"/>
                    </a:solidFill>
                  </a:tcPr>
                </a:tc>
                <a:extLst>
                  <a:ext uri="{0D108BD9-81ED-4DB2-BD59-A6C34878D82A}">
                    <a16:rowId xmlns:a16="http://schemas.microsoft.com/office/drawing/2014/main" val="2298694149"/>
                  </a:ext>
                </a:extLst>
              </a:tr>
              <a:tr h="370840">
                <a:tc>
                  <a:txBody>
                    <a:bodyPr/>
                    <a:lstStyle/>
                    <a:p>
                      <a:r>
                        <a:rPr kumimoji="1" lang="en-US" altLang="ja-JP" sz="900" dirty="0">
                          <a:latin typeface="ＭＳ 明朝" panose="02020609040205080304" pitchFamily="17" charset="-128"/>
                          <a:ea typeface="ＭＳ 明朝" panose="02020609040205080304" pitchFamily="17" charset="-128"/>
                        </a:rPr>
                        <a:t>P1</a:t>
                      </a:r>
                    </a:p>
                    <a:p>
                      <a:r>
                        <a:rPr kumimoji="1" lang="ja-JP" altLang="en-US" sz="900" dirty="0">
                          <a:latin typeface="ＭＳ 明朝" panose="02020609040205080304" pitchFamily="17" charset="-128"/>
                          <a:ea typeface="ＭＳ 明朝" panose="02020609040205080304" pitchFamily="17" charset="-128"/>
                        </a:rPr>
                        <a:t>上から８行目</a:t>
                      </a:r>
                    </a:p>
                  </a:txBody>
                  <a:tcPr/>
                </a:tc>
                <a:tc>
                  <a:txBody>
                    <a:bodyPr/>
                    <a:lstStyle/>
                    <a:p>
                      <a:pPr marL="179388" marR="0" lvl="0" indent="-179388" algn="l" defTabSz="914377" rtl="0" eaLnBrk="1" fontAlgn="auto" latinLnBrk="0" hangingPunct="1">
                        <a:lnSpc>
                          <a:spcPct val="100000"/>
                        </a:lnSpc>
                        <a:spcBef>
                          <a:spcPts val="0"/>
                        </a:spcBef>
                        <a:spcAft>
                          <a:spcPts val="0"/>
                        </a:spcAft>
                        <a:buClrTx/>
                        <a:buSzTx/>
                        <a:buFontTx/>
                        <a:buNone/>
                        <a:tabLst/>
                        <a:defRPr/>
                      </a:pPr>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１　策定の目的</a:t>
                      </a: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dk1"/>
                          </a:solidFill>
                          <a:effectLst/>
                          <a:latin typeface="ＭＳ ゴシック" panose="020B0609070205080204" pitchFamily="49" charset="-128"/>
                          <a:ea typeface="ＭＳ ゴシック" panose="020B0609070205080204" pitchFamily="49" charset="-128"/>
                          <a:cs typeface="+mn-cs"/>
                        </a:rPr>
                        <a:t>（略）</a:t>
                      </a:r>
                      <a:endPar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90488" indent="-904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しかしながら、市町村国保における被保険者の状況として、年齢構成が高く、一人当たりの医療費水準が高いこと、所得水準が相対的に低いことから、所得に占める一人あたり保険料の負担割合が高いこと、また、被保険者数が減少傾向にあることや、市町村規模の違いがあること、保険料収納率の状況などから、財政運営が不安定になるリスクが高いなど、構造的な課題を抱えており、</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公費等による財政支援が拡充されつつも、</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厳しい財政状況が続いている。</a:t>
                      </a:r>
                      <a:endPar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endParaRPr>
                    </a:p>
                    <a:p>
                      <a:pPr marL="90488" marR="0" lvl="0" indent="-90488" algn="l" defTabSz="914377" rtl="0" eaLnBrk="1" fontAlgn="auto" latinLnBrk="0" hangingPunct="1">
                        <a:lnSpc>
                          <a:spcPct val="100000"/>
                        </a:lnSpc>
                        <a:spcBef>
                          <a:spcPts val="0"/>
                        </a:spcBef>
                        <a:spcAft>
                          <a:spcPts val="0"/>
                        </a:spcAft>
                        <a:buClrTx/>
                        <a:buSzTx/>
                        <a:buFontTx/>
                        <a:buNone/>
                        <a:tabLst/>
                        <a:defRPr/>
                      </a:pPr>
                      <a:r>
                        <a:rPr kumimoji="1" lang="ja-JP" altLang="en-US" sz="900" u="none" kern="1200" dirty="0">
                          <a:solidFill>
                            <a:schemeClr val="tx1"/>
                          </a:solidFill>
                          <a:effectLst/>
                          <a:latin typeface="ＭＳ 明朝" panose="02020609040205080304" pitchFamily="17" charset="-128"/>
                          <a:ea typeface="ＭＳ 明朝" panose="02020609040205080304" pitchFamily="17" charset="-128"/>
                          <a:cs typeface="+mn-cs"/>
                        </a:rPr>
                        <a:t>　　</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人口減少、超高齢化が進展する中、現行の市町村単位の国保の仕組みのままでは、</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10</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年後、</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20</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年後の府内市町村の保険料水準に大きな格差が生じることが見込まれる。</a:t>
                      </a:r>
                      <a:endParaRPr kumimoji="1" lang="ja-JP" altLang="ja-JP" sz="900" kern="1200" dirty="0">
                        <a:solidFill>
                          <a:srgbClr val="FF0000"/>
                        </a:solidFill>
                        <a:effectLst/>
                        <a:latin typeface="ＭＳ 明朝" panose="02020609040205080304" pitchFamily="17" charset="-128"/>
                        <a:ea typeface="ＭＳ 明朝" panose="02020609040205080304" pitchFamily="17" charset="-128"/>
                        <a:cs typeface="+mn-cs"/>
                      </a:endParaRPr>
                    </a:p>
                  </a:txBody>
                  <a:tcPr/>
                </a:tc>
                <a:tc>
                  <a:txBody>
                    <a:bodyPr/>
                    <a:lstStyle/>
                    <a:p>
                      <a:pPr marL="179388" marR="0" lvl="0" indent="-179388" algn="l" defTabSz="914377" rtl="0" eaLnBrk="1" fontAlgn="auto" latinLnBrk="0" hangingPunct="1">
                        <a:lnSpc>
                          <a:spcPct val="100000"/>
                        </a:lnSpc>
                        <a:spcBef>
                          <a:spcPts val="0"/>
                        </a:spcBef>
                        <a:spcAft>
                          <a:spcPts val="0"/>
                        </a:spcAft>
                        <a:buClrTx/>
                        <a:buSzTx/>
                        <a:buFontTx/>
                        <a:buNone/>
                        <a:tabLst/>
                        <a:defRPr/>
                      </a:pPr>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１　策定の目的</a:t>
                      </a: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dk1"/>
                          </a:solidFill>
                          <a:effectLst/>
                          <a:latin typeface="ＭＳ ゴシック" panose="020B0609070205080204" pitchFamily="49" charset="-128"/>
                          <a:ea typeface="ＭＳ ゴシック" panose="020B0609070205080204" pitchFamily="49" charset="-128"/>
                          <a:cs typeface="+mn-cs"/>
                        </a:rPr>
                        <a:t>（略）</a:t>
                      </a:r>
                      <a:endPar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90488" indent="-904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しかしながら、市町村国保における被保険者の状況として、年齢構成が高く、一人当たりの医療費水準が高いこと、所得水準が相対的に低いことから、所得に占める一人あたり保険料の負担割合が高いこと、また、被保険者数が減少傾向にあることや、市町村規模の違いがあること、保険料収納率の状況などから、財政運営が不安定になるリスクが高いなど、構造的な課題を抱えており、厳しい財政状況が続いている。</a:t>
                      </a:r>
                      <a:endParaRPr kumimoji="1" lang="ja-JP" altLang="en-US" sz="900" strike="noStrike" dirty="0">
                        <a:latin typeface="ＭＳ 明朝" panose="02020609040205080304" pitchFamily="17" charset="-128"/>
                        <a:ea typeface="ＭＳ 明朝" panose="02020609040205080304" pitchFamily="17" charset="-128"/>
                      </a:endParaRPr>
                    </a:p>
                  </a:txBody>
                  <a:tcPr/>
                </a:tc>
                <a:tc>
                  <a:txBody>
                    <a:bodyPr/>
                    <a:lstStyle/>
                    <a:p>
                      <a:pPr marL="0" indent="0" algn="l"/>
                      <a:r>
                        <a:rPr kumimoji="1" lang="ja-JP" altLang="en-US" sz="900" strike="noStrike" dirty="0">
                          <a:latin typeface="ＭＳ 明朝" panose="02020609040205080304" pitchFamily="17" charset="-128"/>
                          <a:ea typeface="ＭＳ 明朝" panose="02020609040205080304" pitchFamily="17" charset="-128"/>
                        </a:rPr>
                        <a:t>統一に向けた背景や統一しない場合の影響について補強するため、文面を変更。</a:t>
                      </a:r>
                    </a:p>
                  </a:txBody>
                  <a:tcPr/>
                </a:tc>
                <a:extLst>
                  <a:ext uri="{0D108BD9-81ED-4DB2-BD59-A6C34878D82A}">
                    <a16:rowId xmlns:a16="http://schemas.microsoft.com/office/drawing/2014/main" val="1923620972"/>
                  </a:ext>
                </a:extLst>
              </a:tr>
              <a:tr h="370840">
                <a:tc>
                  <a:txBody>
                    <a:bodyPr/>
                    <a:lstStyle/>
                    <a:p>
                      <a:r>
                        <a:rPr kumimoji="1" lang="en-US" altLang="ja-JP" sz="900" dirty="0">
                          <a:latin typeface="ＭＳ 明朝" panose="02020609040205080304" pitchFamily="17" charset="-128"/>
                          <a:ea typeface="ＭＳ 明朝" panose="02020609040205080304" pitchFamily="17" charset="-128"/>
                        </a:rPr>
                        <a:t>P1</a:t>
                      </a:r>
                    </a:p>
                    <a:p>
                      <a:r>
                        <a:rPr kumimoji="1" lang="ja-JP" altLang="en-US" sz="900" dirty="0">
                          <a:latin typeface="ＭＳ 明朝" panose="02020609040205080304" pitchFamily="17" charset="-128"/>
                          <a:ea typeface="ＭＳ 明朝" panose="02020609040205080304" pitchFamily="17" charset="-128"/>
                        </a:rPr>
                        <a:t>上から</a:t>
                      </a:r>
                      <a:r>
                        <a:rPr kumimoji="1" lang="en-US" altLang="ja-JP" sz="900" dirty="0">
                          <a:latin typeface="ＭＳ 明朝" panose="02020609040205080304" pitchFamily="17" charset="-128"/>
                          <a:ea typeface="ＭＳ 明朝" panose="02020609040205080304" pitchFamily="17" charset="-128"/>
                        </a:rPr>
                        <a:t>15</a:t>
                      </a:r>
                      <a:r>
                        <a:rPr kumimoji="1" lang="ja-JP" altLang="en-US" sz="900" dirty="0">
                          <a:latin typeface="ＭＳ 明朝" panose="02020609040205080304" pitchFamily="17" charset="-128"/>
                          <a:ea typeface="ＭＳ 明朝" panose="02020609040205080304" pitchFamily="17" charset="-128"/>
                        </a:rPr>
                        <a:t>行目</a:t>
                      </a:r>
                    </a:p>
                  </a:txBody>
                  <a:tcPr/>
                </a:tc>
                <a:tc>
                  <a:txBody>
                    <a:bodyPr/>
                    <a:lstStyle/>
                    <a:p>
                      <a:pPr marL="179388" marR="0" lvl="0" indent="-179388" algn="l" defTabSz="914377" rtl="0" eaLnBrk="1" fontAlgn="auto" latinLnBrk="0" hangingPunct="1">
                        <a:lnSpc>
                          <a:spcPct val="100000"/>
                        </a:lnSpc>
                        <a:spcBef>
                          <a:spcPts val="0"/>
                        </a:spcBef>
                        <a:spcAft>
                          <a:spcPts val="0"/>
                        </a:spcAft>
                        <a:buClrTx/>
                        <a:buSzTx/>
                        <a:buFontTx/>
                        <a:buNone/>
                        <a:tabLst/>
                        <a:defRPr/>
                      </a:pPr>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１　策定の目的</a:t>
                      </a: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dk1"/>
                          </a:solidFill>
                          <a:effectLst/>
                          <a:latin typeface="ＭＳ ゴシック" panose="020B0609070205080204" pitchFamily="49" charset="-128"/>
                          <a:ea typeface="ＭＳ ゴシック" panose="020B0609070205080204" pitchFamily="49" charset="-128"/>
                          <a:cs typeface="+mn-cs"/>
                        </a:rPr>
                        <a:t>（略）</a:t>
                      </a:r>
                      <a:endPar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90488" indent="-904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この大阪府国民健康保険運営方針（以下「運営方針」という。）は、「全</a:t>
                      </a:r>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国に先駆けた保険料完全統一による国保運営」を実施するべく、府と</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43</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市町村の国保が「大阪府で一つの国保」として</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一体とな</a:t>
                      </a:r>
                      <a:r>
                        <a:rPr kumimoji="1" lang="ja-JP" altLang="en-US" sz="900" u="sng" kern="1200" dirty="0">
                          <a:solidFill>
                            <a:srgbClr val="FF0000"/>
                          </a:solidFill>
                          <a:effectLst/>
                          <a:latin typeface="ＭＳ 明朝" panose="02020609040205080304" pitchFamily="17" charset="-128"/>
                          <a:ea typeface="ＭＳ 明朝" panose="02020609040205080304" pitchFamily="17" charset="-128"/>
                          <a:cs typeface="+mn-cs"/>
                        </a:rPr>
                        <a:t>り</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、共通認識のもと</a:t>
                      </a:r>
                      <a:r>
                        <a:rPr kumimoji="1" lang="ja-JP" altLang="en-US" sz="900" u="sng" kern="1200" dirty="0">
                          <a:solidFill>
                            <a:srgbClr val="FF0000"/>
                          </a:solidFill>
                          <a:effectLst/>
                          <a:latin typeface="ＭＳ 明朝" panose="02020609040205080304" pitchFamily="17" charset="-128"/>
                          <a:ea typeface="ＭＳ 明朝" panose="02020609040205080304" pitchFamily="17" charset="-128"/>
                          <a:cs typeface="+mn-cs"/>
                        </a:rPr>
                        <a:t>、持続可能な国民健康保険制度を運営できるよう</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基本的な考え方</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を</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共有するための方針として策定するものである。</a:t>
                      </a:r>
                      <a:endParaRPr kumimoji="1" lang="ja-JP" altLang="en-US" sz="900" strike="noStrike" dirty="0">
                        <a:latin typeface="ＭＳ 明朝" panose="02020609040205080304" pitchFamily="17" charset="-128"/>
                        <a:ea typeface="ＭＳ 明朝" panose="02020609040205080304" pitchFamily="17" charset="-128"/>
                      </a:endParaRPr>
                    </a:p>
                  </a:txBody>
                  <a:tcPr/>
                </a:tc>
                <a:tc>
                  <a:txBody>
                    <a:bodyPr/>
                    <a:lstStyle/>
                    <a:p>
                      <a:pPr marL="179388" marR="0" lvl="0" indent="-179388" algn="l" defTabSz="914377" rtl="0" eaLnBrk="1" fontAlgn="auto" latinLnBrk="0" hangingPunct="1">
                        <a:lnSpc>
                          <a:spcPct val="100000"/>
                        </a:lnSpc>
                        <a:spcBef>
                          <a:spcPts val="0"/>
                        </a:spcBef>
                        <a:spcAft>
                          <a:spcPts val="0"/>
                        </a:spcAft>
                        <a:buClrTx/>
                        <a:buSzTx/>
                        <a:buFontTx/>
                        <a:buNone/>
                        <a:tabLst/>
                        <a:defRPr/>
                      </a:pPr>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１　策定の目的</a:t>
                      </a: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dk1"/>
                          </a:solidFill>
                          <a:effectLst/>
                          <a:latin typeface="ＭＳ ゴシック" panose="020B0609070205080204" pitchFamily="49" charset="-128"/>
                          <a:ea typeface="ＭＳ ゴシック" panose="020B0609070205080204" pitchFamily="49" charset="-128"/>
                          <a:cs typeface="+mn-cs"/>
                        </a:rPr>
                        <a:t>（略）</a:t>
                      </a:r>
                      <a:endPar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90488" indent="-904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この大阪府国民健康保険運営方針（以下「運営方針」という。）は、「全国に先駆けた保険料完全統一による国保運営」を実施するべく、府と</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43</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市町村の国保が「大阪府で一つの国保」として、基本的な考え方</a:t>
                      </a:r>
                      <a:r>
                        <a:rPr kumimoji="1" lang="ja-JP" altLang="ja-JP" sz="900" strike="sngStrike" kern="1200" dirty="0">
                          <a:solidFill>
                            <a:schemeClr val="dk1"/>
                          </a:solidFill>
                          <a:effectLst/>
                          <a:latin typeface="ＭＳ 明朝" panose="02020609040205080304" pitchFamily="17" charset="-128"/>
                          <a:ea typeface="ＭＳ 明朝" panose="02020609040205080304" pitchFamily="17" charset="-128"/>
                          <a:cs typeface="+mn-cs"/>
                        </a:rPr>
                        <a:t>となる二本柱を運営の基本として、府と市町村の適切な役割分担に基づく三つの施策を推進し、めざす方向性について</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共有するための方針として策定するものである。</a:t>
                      </a:r>
                      <a:endParaRPr kumimoji="1" lang="ja-JP" altLang="en-US" sz="900" strike="noStrike" dirty="0">
                        <a:latin typeface="ＭＳ 明朝" panose="02020609040205080304" pitchFamily="17" charset="-128"/>
                        <a:ea typeface="ＭＳ 明朝" panose="02020609040205080304" pitchFamily="17" charset="-128"/>
                      </a:endParaRPr>
                    </a:p>
                  </a:txBody>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1" lang="ja-JP" altLang="en-US" sz="900" strike="noStrike" dirty="0">
                          <a:latin typeface="ＭＳ 明朝" panose="02020609040205080304" pitchFamily="17" charset="-128"/>
                          <a:ea typeface="ＭＳ 明朝" panose="02020609040205080304" pitchFamily="17" charset="-128"/>
                        </a:rPr>
                        <a:t>市町村の意見を踏まえ、持続可能な国民健康保険制度の構築等が、運営方針の重要な策定目的であることを追記するため、文面を変更。</a:t>
                      </a:r>
                    </a:p>
                  </a:txBody>
                  <a:tcPr/>
                </a:tc>
                <a:extLst>
                  <a:ext uri="{0D108BD9-81ED-4DB2-BD59-A6C34878D82A}">
                    <a16:rowId xmlns:a16="http://schemas.microsoft.com/office/drawing/2014/main" val="1680650749"/>
                  </a:ext>
                </a:extLst>
              </a:tr>
              <a:tr h="370840">
                <a:tc>
                  <a:txBody>
                    <a:bodyPr/>
                    <a:lstStyle/>
                    <a:p>
                      <a:r>
                        <a:rPr kumimoji="1" lang="en-US" altLang="ja-JP" sz="900" dirty="0">
                          <a:latin typeface="ＭＳ 明朝" panose="02020609040205080304" pitchFamily="17" charset="-128"/>
                          <a:ea typeface="ＭＳ 明朝" panose="02020609040205080304" pitchFamily="17" charset="-128"/>
                        </a:rPr>
                        <a:t>P2</a:t>
                      </a:r>
                    </a:p>
                    <a:p>
                      <a:r>
                        <a:rPr kumimoji="1" lang="ja-JP" altLang="en-US" sz="900" dirty="0">
                          <a:latin typeface="ＭＳ 明朝" panose="02020609040205080304" pitchFamily="17" charset="-128"/>
                          <a:ea typeface="ＭＳ 明朝" panose="02020609040205080304" pitchFamily="17" charset="-128"/>
                        </a:rPr>
                        <a:t>上から４行目</a:t>
                      </a:r>
                    </a:p>
                  </a:txBody>
                  <a:tcPr/>
                </a:tc>
                <a:tc>
                  <a:txBody>
                    <a:bodyPr/>
                    <a:lstStyle/>
                    <a:p>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１　国民健康保険制度のあるべき姿</a:t>
                      </a:r>
                    </a:p>
                    <a:p>
                      <a:pPr marL="90488" indent="-904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医療保障制度としての国民健康保険制度は、国民皆保険を支えるナショナル・ミニマムであり、その権限・財源・責任については、国が一元的に担うことが本来の姿である。また、</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国保法</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第４条において、国民健康保険事業の運営が健全に行われるよう、国が各般の措置を講ずる</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とともに、保健、医療及び福祉に関する施策を積極的に推進する</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旨規定されてい</a:t>
                      </a:r>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る。</a:t>
                      </a:r>
                      <a:endPar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endParaRPr>
                    </a:p>
                    <a:p>
                      <a:pPr marL="90488" indent="-904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将来にわたり国民皆保険を堅持していくために、国に対し、</a:t>
                      </a:r>
                      <a:r>
                        <a:rPr kumimoji="1" lang="ja-JP" altLang="en-US" sz="900" u="sng" kern="1200" dirty="0">
                          <a:solidFill>
                            <a:srgbClr val="FF0000"/>
                          </a:solidFill>
                          <a:effectLst/>
                          <a:latin typeface="ＭＳ 明朝" panose="02020609040205080304" pitchFamily="17" charset="-128"/>
                          <a:ea typeface="ＭＳ 明朝" panose="02020609040205080304" pitchFamily="17" charset="-128"/>
                          <a:cs typeface="+mn-cs"/>
                        </a:rPr>
                        <a:t>公費の拡充をはじめ、</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各医療保険制度間での保険料負担率等の格差を是正し、被用者保険を含む医療保険制度の一本化を求めていく上で、制度改革は、安定的かつ持続可能な医療保険制度の構築に向けた通過点であると考える。</a:t>
                      </a:r>
                      <a:endParaRPr kumimoji="1" lang="ja-JP" altLang="en-US" sz="900" strike="noStrike" dirty="0">
                        <a:latin typeface="ＭＳ 明朝" panose="02020609040205080304" pitchFamily="17" charset="-128"/>
                        <a:ea typeface="ＭＳ 明朝" panose="02020609040205080304" pitchFamily="17" charset="-128"/>
                      </a:endParaRPr>
                    </a:p>
                  </a:txBody>
                  <a:tcPr/>
                </a:tc>
                <a:tc>
                  <a:txBody>
                    <a:bodyPr/>
                    <a:lstStyle/>
                    <a:p>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１　国民健康保険制度のあるべき姿</a:t>
                      </a:r>
                    </a:p>
                    <a:p>
                      <a:pPr marL="90488" indent="-904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医療保障制度としての国民健康保険制度は、国民皆保険を支えるナショナル・ミニマムであり、その権限・財源・責任については、国が一元的に担うことが本来の姿である。また、</a:t>
                      </a:r>
                      <a:r>
                        <a:rPr kumimoji="1" lang="ja-JP" altLang="en-US" sz="900" u="none" kern="1200" dirty="0">
                          <a:solidFill>
                            <a:schemeClr val="tx1"/>
                          </a:solidFill>
                          <a:effectLst/>
                          <a:latin typeface="ＭＳ 明朝" panose="02020609040205080304" pitchFamily="17" charset="-128"/>
                          <a:ea typeface="ＭＳ 明朝" panose="02020609040205080304" pitchFamily="17" charset="-128"/>
                          <a:cs typeface="+mn-cs"/>
                        </a:rPr>
                        <a:t>国</a:t>
                      </a:r>
                      <a:r>
                        <a:rPr kumimoji="1" lang="ja-JP" altLang="en-US" sz="900" u="none" strike="sngStrike" kern="1200" dirty="0">
                          <a:solidFill>
                            <a:schemeClr val="tx1"/>
                          </a:solidFill>
                          <a:effectLst/>
                          <a:latin typeface="ＭＳ 明朝" panose="02020609040205080304" pitchFamily="17" charset="-128"/>
                          <a:ea typeface="ＭＳ 明朝" panose="02020609040205080304" pitchFamily="17" charset="-128"/>
                          <a:cs typeface="+mn-cs"/>
                        </a:rPr>
                        <a:t>民健康</a:t>
                      </a:r>
                      <a:r>
                        <a:rPr kumimoji="1" lang="ja-JP" altLang="en-US" sz="900" u="none" kern="1200" dirty="0">
                          <a:solidFill>
                            <a:schemeClr val="tx1"/>
                          </a:solidFill>
                          <a:effectLst/>
                          <a:latin typeface="ＭＳ 明朝" panose="02020609040205080304" pitchFamily="17" charset="-128"/>
                          <a:ea typeface="ＭＳ 明朝" panose="02020609040205080304" pitchFamily="17" charset="-128"/>
                          <a:cs typeface="+mn-cs"/>
                        </a:rPr>
                        <a:t>保</a:t>
                      </a:r>
                      <a:r>
                        <a:rPr kumimoji="1" lang="ja-JP" altLang="en-US" sz="900" u="none" strike="sngStrike" kern="1200" dirty="0">
                          <a:solidFill>
                            <a:schemeClr val="tx1"/>
                          </a:solidFill>
                          <a:effectLst/>
                          <a:latin typeface="ＭＳ 明朝" panose="02020609040205080304" pitchFamily="17" charset="-128"/>
                          <a:ea typeface="ＭＳ 明朝" panose="02020609040205080304" pitchFamily="17" charset="-128"/>
                          <a:cs typeface="+mn-cs"/>
                        </a:rPr>
                        <a:t>険</a:t>
                      </a:r>
                      <a:r>
                        <a:rPr kumimoji="1" lang="ja-JP" altLang="en-US" sz="900" u="none" kern="1200" dirty="0">
                          <a:solidFill>
                            <a:schemeClr val="tx1"/>
                          </a:solidFill>
                          <a:effectLst/>
                          <a:latin typeface="ＭＳ 明朝" panose="02020609040205080304" pitchFamily="17" charset="-128"/>
                          <a:ea typeface="ＭＳ 明朝" panose="02020609040205080304" pitchFamily="17" charset="-128"/>
                          <a:cs typeface="+mn-cs"/>
                        </a:rPr>
                        <a:t>法</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第４条において、国民健康保険事業の運営が健全に行われるよう、国が各般の措置を講ずる旨規定されてい</a:t>
                      </a:r>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る。</a:t>
                      </a:r>
                      <a:endPar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endParaRPr>
                    </a:p>
                    <a:p>
                      <a:pPr marL="90488" indent="-904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将来にわたり国民皆保険を堅持していくために、国に対し、各医療保険制度間での保険料負担率等の格差を是正し、被用者保険を含む医療保険制度の一本化を求めていく上で、制度改革は、安定的かつ持続可能な医療保険制度の構築に向けた通過点であると考える。</a:t>
                      </a:r>
                      <a:endParaRPr kumimoji="1" lang="ja-JP" altLang="en-US" sz="900" strike="noStrike" dirty="0">
                        <a:latin typeface="ＭＳ 明朝" panose="02020609040205080304" pitchFamily="17" charset="-128"/>
                        <a:ea typeface="ＭＳ 明朝" panose="02020609040205080304" pitchFamily="17" charset="-128"/>
                      </a:endParaRPr>
                    </a:p>
                  </a:txBody>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1" lang="ja-JP" altLang="en-US" sz="900" strike="noStrike" dirty="0">
                          <a:latin typeface="ＭＳ 明朝" panose="02020609040205080304" pitchFamily="17" charset="-128"/>
                          <a:ea typeface="ＭＳ 明朝" panose="02020609040205080304" pitchFamily="17" charset="-128"/>
                        </a:rPr>
                        <a:t>市町村の意見を踏まえ、法の主旨及び国に対する要望すべき事項を追記するため、文面を変更。</a:t>
                      </a:r>
                    </a:p>
                  </a:txBody>
                  <a:tcPr/>
                </a:tc>
                <a:extLst>
                  <a:ext uri="{0D108BD9-81ED-4DB2-BD59-A6C34878D82A}">
                    <a16:rowId xmlns:a16="http://schemas.microsoft.com/office/drawing/2014/main" val="2350966800"/>
                  </a:ext>
                </a:extLst>
              </a:tr>
            </a:tbl>
          </a:graphicData>
        </a:graphic>
      </p:graphicFrame>
      <p:sp>
        <p:nvSpPr>
          <p:cNvPr id="13" name="テキスト ボックス 5">
            <a:extLst>
              <a:ext uri="{FF2B5EF4-FFF2-40B4-BE49-F238E27FC236}">
                <a16:creationId xmlns:a16="http://schemas.microsoft.com/office/drawing/2014/main" id="{F1AF58D8-2481-4114-82F4-D6F86E66863B}"/>
              </a:ext>
            </a:extLst>
          </p:cNvPr>
          <p:cNvSpPr txBox="1"/>
          <p:nvPr/>
        </p:nvSpPr>
        <p:spPr>
          <a:xfrm>
            <a:off x="200010" y="2125406"/>
            <a:ext cx="2902419" cy="246221"/>
          </a:xfrm>
          <a:prstGeom prst="rect">
            <a:avLst/>
          </a:prstGeom>
          <a:noFill/>
          <a:ln w="25400">
            <a:no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000" dirty="0">
                <a:solidFill>
                  <a:prstClr val="black"/>
                </a:solidFill>
                <a:latin typeface="+mn-ea"/>
              </a:rPr>
              <a:t>※</a:t>
            </a:r>
            <a:r>
              <a:rPr lang="ja-JP" altLang="en-US" sz="1000" dirty="0">
                <a:solidFill>
                  <a:prstClr val="black"/>
                </a:solidFill>
                <a:latin typeface="+mn-ea"/>
              </a:rPr>
              <a:t>変更した方針（案）のページ番号を記載</a:t>
            </a:r>
          </a:p>
        </p:txBody>
      </p:sp>
      <p:sp>
        <p:nvSpPr>
          <p:cNvPr id="5" name="スライド番号プレースホルダー 4">
            <a:extLst>
              <a:ext uri="{FF2B5EF4-FFF2-40B4-BE49-F238E27FC236}">
                <a16:creationId xmlns:a16="http://schemas.microsoft.com/office/drawing/2014/main" id="{0ED45348-7E67-412B-9E73-531C6877F52A}"/>
              </a:ext>
            </a:extLst>
          </p:cNvPr>
          <p:cNvSpPr>
            <a:spLocks noGrp="1"/>
          </p:cNvSpPr>
          <p:nvPr>
            <p:ph type="sldNum" sz="quarter" idx="12"/>
          </p:nvPr>
        </p:nvSpPr>
        <p:spPr/>
        <p:txBody>
          <a:bodyPr/>
          <a:lstStyle/>
          <a:p>
            <a:fld id="{9248CB4C-1C69-453B-AC2B-12FFFA827F83}" type="slidenum">
              <a:rPr kumimoji="1" lang="ja-JP" altLang="en-US" smtClean="0"/>
              <a:t>1</a:t>
            </a:fld>
            <a:endParaRPr kumimoji="1" lang="ja-JP" altLang="en-US"/>
          </a:p>
        </p:txBody>
      </p:sp>
      <p:sp>
        <p:nvSpPr>
          <p:cNvPr id="2" name="正方形/長方形 1">
            <a:extLst>
              <a:ext uri="{FF2B5EF4-FFF2-40B4-BE49-F238E27FC236}">
                <a16:creationId xmlns:a16="http://schemas.microsoft.com/office/drawing/2014/main" id="{D854C59D-FBCB-454D-90DD-D01DB0079DDA}"/>
              </a:ext>
            </a:extLst>
          </p:cNvPr>
          <p:cNvSpPr/>
          <p:nvPr/>
        </p:nvSpPr>
        <p:spPr>
          <a:xfrm>
            <a:off x="530679" y="1240971"/>
            <a:ext cx="8294914" cy="900763"/>
          </a:xfrm>
          <a:prstGeom prst="rect">
            <a:avLst/>
          </a:prstGeom>
          <a:noFill/>
          <a:ln w="9525">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230399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p:cNvSpPr txBox="1"/>
          <p:nvPr/>
        </p:nvSpPr>
        <p:spPr>
          <a:xfrm>
            <a:off x="12379091" y="596087"/>
            <a:ext cx="1260000" cy="307777"/>
          </a:xfrm>
          <a:prstGeom prst="rect">
            <a:avLst/>
          </a:prstGeom>
          <a:solidFill>
            <a:schemeClr val="bg1"/>
          </a:solidFill>
          <a:ln w="28575"/>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ja-JP" altLang="en-US" sz="1400" b="1" dirty="0">
                <a:latin typeface="+mn-ea"/>
              </a:rPr>
              <a:t>資料●</a:t>
            </a:r>
            <a:endParaRPr lang="en-US" altLang="ja-JP" sz="900" b="1" dirty="0">
              <a:latin typeface="+mn-ea"/>
            </a:endParaRPr>
          </a:p>
        </p:txBody>
      </p:sp>
      <p:sp>
        <p:nvSpPr>
          <p:cNvPr id="16" name="テキスト ボックス 5">
            <a:extLst>
              <a:ext uri="{FF2B5EF4-FFF2-40B4-BE49-F238E27FC236}">
                <a16:creationId xmlns:a16="http://schemas.microsoft.com/office/drawing/2014/main" id="{76B276E2-9B23-48C1-A315-4627ECF0CA8D}"/>
              </a:ext>
            </a:extLst>
          </p:cNvPr>
          <p:cNvSpPr txBox="1"/>
          <p:nvPr/>
        </p:nvSpPr>
        <p:spPr>
          <a:xfrm>
            <a:off x="12277095" y="106490"/>
            <a:ext cx="1266002" cy="338554"/>
          </a:xfrm>
          <a:prstGeom prst="rect">
            <a:avLst/>
          </a:prstGeom>
          <a:noFill/>
          <a:ln w="25400">
            <a:no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ja-JP" altLang="en-US" sz="800" dirty="0">
                <a:solidFill>
                  <a:prstClr val="black"/>
                </a:solidFill>
                <a:latin typeface="HGSｺﾞｼｯｸE" panose="020B0900000000000000" pitchFamily="50" charset="-128"/>
                <a:ea typeface="HGSｺﾞｼｯｸE" panose="020B0900000000000000" pitchFamily="50" charset="-128"/>
              </a:rPr>
              <a:t>令和５年</a:t>
            </a:r>
            <a:r>
              <a:rPr lang="en-US" altLang="ja-JP" sz="800" dirty="0">
                <a:solidFill>
                  <a:prstClr val="black"/>
                </a:solidFill>
                <a:latin typeface="HGSｺﾞｼｯｸE" panose="020B0900000000000000" pitchFamily="50" charset="-128"/>
                <a:ea typeface="HGSｺﾞｼｯｸE" panose="020B0900000000000000" pitchFamily="50" charset="-128"/>
              </a:rPr>
              <a:t>11</a:t>
            </a:r>
            <a:r>
              <a:rPr lang="ja-JP" altLang="en-US" sz="800" dirty="0">
                <a:solidFill>
                  <a:prstClr val="black"/>
                </a:solidFill>
                <a:latin typeface="HGSｺﾞｼｯｸE" panose="020B0900000000000000" pitchFamily="50" charset="-128"/>
                <a:ea typeface="HGSｺﾞｼｯｸE" panose="020B0900000000000000" pitchFamily="50" charset="-128"/>
              </a:rPr>
              <a:t>月</a:t>
            </a:r>
            <a:r>
              <a:rPr lang="en-US" altLang="ja-JP" sz="800" dirty="0">
                <a:solidFill>
                  <a:prstClr val="black"/>
                </a:solidFill>
                <a:latin typeface="HGSｺﾞｼｯｸE" panose="020B0900000000000000" pitchFamily="50" charset="-128"/>
                <a:ea typeface="HGSｺﾞｼｯｸE" panose="020B0900000000000000" pitchFamily="50" charset="-128"/>
              </a:rPr>
              <a:t>14</a:t>
            </a:r>
            <a:r>
              <a:rPr lang="ja-JP" altLang="en-US" sz="800" dirty="0">
                <a:solidFill>
                  <a:prstClr val="black"/>
                </a:solidFill>
                <a:latin typeface="HGSｺﾞｼｯｸE" panose="020B0900000000000000" pitchFamily="50" charset="-128"/>
                <a:ea typeface="HGSｺﾞｼｯｸE" panose="020B0900000000000000" pitchFamily="50" charset="-128"/>
              </a:rPr>
              <a:t>日</a:t>
            </a:r>
            <a:endParaRPr lang="en-US" altLang="ja-JP" sz="800" dirty="0">
              <a:solidFill>
                <a:prstClr val="black"/>
              </a:solidFill>
              <a:latin typeface="HGSｺﾞｼｯｸE" panose="020B0900000000000000" pitchFamily="50" charset="-128"/>
              <a:ea typeface="HGSｺﾞｼｯｸE" panose="020B0900000000000000" pitchFamily="50" charset="-128"/>
            </a:endParaRPr>
          </a:p>
          <a:p>
            <a:pPr>
              <a:defRPr/>
            </a:pPr>
            <a:r>
              <a:rPr lang="ja-JP" altLang="en-US" sz="800" dirty="0">
                <a:solidFill>
                  <a:prstClr val="black"/>
                </a:solidFill>
                <a:latin typeface="HGSｺﾞｼｯｸE" panose="020B0900000000000000" pitchFamily="50" charset="-128"/>
                <a:ea typeface="HGSｺﾞｼｯｸE" panose="020B0900000000000000" pitchFamily="50" charset="-128"/>
              </a:rPr>
              <a:t>第</a:t>
            </a:r>
            <a:r>
              <a:rPr lang="en-US" altLang="ja-JP" sz="800" dirty="0">
                <a:solidFill>
                  <a:prstClr val="black"/>
                </a:solidFill>
                <a:latin typeface="HGSｺﾞｼｯｸE" panose="020B0900000000000000" pitchFamily="50" charset="-128"/>
                <a:ea typeface="HGSｺﾞｼｯｸE" panose="020B0900000000000000" pitchFamily="50" charset="-128"/>
              </a:rPr>
              <a:t>74</a:t>
            </a:r>
            <a:r>
              <a:rPr lang="ja-JP" altLang="en-US" sz="800" dirty="0">
                <a:solidFill>
                  <a:prstClr val="black"/>
                </a:solidFill>
                <a:latin typeface="HGSｺﾞｼｯｸE" panose="020B0900000000000000" pitchFamily="50" charset="-128"/>
                <a:ea typeface="HGSｺﾞｼｯｸE" panose="020B0900000000000000" pitchFamily="50" charset="-128"/>
              </a:rPr>
              <a:t>回事業運営検討</a:t>
            </a:r>
            <a:r>
              <a:rPr lang="en-US" altLang="ja-JP" sz="800" dirty="0">
                <a:solidFill>
                  <a:prstClr val="black"/>
                </a:solidFill>
                <a:latin typeface="HGSｺﾞｼｯｸE" panose="020B0900000000000000" pitchFamily="50" charset="-128"/>
                <a:ea typeface="HGSｺﾞｼｯｸE" panose="020B0900000000000000" pitchFamily="50" charset="-128"/>
              </a:rPr>
              <a:t>WG</a:t>
            </a:r>
            <a:endParaRPr lang="ja-JP" altLang="en-US" sz="800" dirty="0">
              <a:solidFill>
                <a:prstClr val="black"/>
              </a:solidFill>
              <a:latin typeface="HGSｺﾞｼｯｸE" panose="020B0900000000000000" pitchFamily="50" charset="-128"/>
              <a:ea typeface="HGSｺﾞｼｯｸE" panose="020B0900000000000000" pitchFamily="50" charset="-128"/>
            </a:endParaRPr>
          </a:p>
        </p:txBody>
      </p:sp>
      <p:graphicFrame>
        <p:nvGraphicFramePr>
          <p:cNvPr id="9" name="表 17">
            <a:extLst>
              <a:ext uri="{FF2B5EF4-FFF2-40B4-BE49-F238E27FC236}">
                <a16:creationId xmlns:a16="http://schemas.microsoft.com/office/drawing/2014/main" id="{0D0F6155-258C-4F84-B5E7-97E00D2376C5}"/>
              </a:ext>
            </a:extLst>
          </p:cNvPr>
          <p:cNvGraphicFramePr>
            <a:graphicFrameLocks noGrp="1"/>
          </p:cNvGraphicFramePr>
          <p:nvPr>
            <p:extLst>
              <p:ext uri="{D42A27DB-BD31-4B8C-83A1-F6EECF244321}">
                <p14:modId xmlns:p14="http://schemas.microsoft.com/office/powerpoint/2010/main" val="1538910820"/>
              </p:ext>
            </p:extLst>
          </p:nvPr>
        </p:nvGraphicFramePr>
        <p:xfrm>
          <a:off x="193039" y="520231"/>
          <a:ext cx="11870345" cy="6294120"/>
        </p:xfrm>
        <a:graphic>
          <a:graphicData uri="http://schemas.openxmlformats.org/drawingml/2006/table">
            <a:tbl>
              <a:tblPr firstRow="1" bandRow="1">
                <a:tableStyleId>{5C22544A-7EE6-4342-B048-85BDC9FD1C3A}</a:tableStyleId>
              </a:tblPr>
              <a:tblGrid>
                <a:gridCol w="633734">
                  <a:extLst>
                    <a:ext uri="{9D8B030D-6E8A-4147-A177-3AD203B41FA5}">
                      <a16:colId xmlns:a16="http://schemas.microsoft.com/office/drawing/2014/main" val="979189463"/>
                    </a:ext>
                  </a:extLst>
                </a:gridCol>
                <a:gridCol w="4219846">
                  <a:extLst>
                    <a:ext uri="{9D8B030D-6E8A-4147-A177-3AD203B41FA5}">
                      <a16:colId xmlns:a16="http://schemas.microsoft.com/office/drawing/2014/main" val="3655228805"/>
                    </a:ext>
                  </a:extLst>
                </a:gridCol>
                <a:gridCol w="4219846">
                  <a:extLst>
                    <a:ext uri="{9D8B030D-6E8A-4147-A177-3AD203B41FA5}">
                      <a16:colId xmlns:a16="http://schemas.microsoft.com/office/drawing/2014/main" val="1925305667"/>
                    </a:ext>
                  </a:extLst>
                </a:gridCol>
                <a:gridCol w="2796919">
                  <a:extLst>
                    <a:ext uri="{9D8B030D-6E8A-4147-A177-3AD203B41FA5}">
                      <a16:colId xmlns:a16="http://schemas.microsoft.com/office/drawing/2014/main" val="1884872765"/>
                    </a:ext>
                  </a:extLst>
                </a:gridCol>
              </a:tblGrid>
              <a:tr h="225214">
                <a:tc>
                  <a:txBody>
                    <a:bodyPr/>
                    <a:lstStyle/>
                    <a:p>
                      <a:pPr algn="ctr"/>
                      <a:r>
                        <a:rPr kumimoji="1" lang="ja-JP" altLang="en-US" sz="1100" dirty="0"/>
                        <a:t>ページ</a:t>
                      </a:r>
                      <a:endParaRPr kumimoji="1" lang="en-US" altLang="ja-JP" sz="1100" dirty="0"/>
                    </a:p>
                  </a:txBody>
                  <a:tcPr>
                    <a:solidFill>
                      <a:schemeClr val="accent5"/>
                    </a:solidFill>
                  </a:tcPr>
                </a:tc>
                <a:tc>
                  <a:txBody>
                    <a:bodyPr/>
                    <a:lstStyle/>
                    <a:p>
                      <a:pPr algn="ctr"/>
                      <a:r>
                        <a:rPr kumimoji="1" lang="ja-JP" altLang="en-US" sz="1100" dirty="0"/>
                        <a:t>方針（案）</a:t>
                      </a:r>
                    </a:p>
                  </a:txBody>
                  <a:tcPr>
                    <a:solidFill>
                      <a:schemeClr val="accent5"/>
                    </a:solidFill>
                  </a:tcPr>
                </a:tc>
                <a:tc>
                  <a:txBody>
                    <a:bodyPr/>
                    <a:lstStyle/>
                    <a:p>
                      <a:pPr algn="ctr"/>
                      <a:r>
                        <a:rPr kumimoji="1" lang="ja-JP" altLang="en-US" sz="1100" dirty="0"/>
                        <a:t>方針（素案）</a:t>
                      </a:r>
                    </a:p>
                  </a:txBody>
                  <a:tcPr>
                    <a:solidFill>
                      <a:schemeClr val="accent5"/>
                    </a:solidFill>
                  </a:tcPr>
                </a:tc>
                <a:tc>
                  <a:txBody>
                    <a:bodyPr/>
                    <a:lstStyle/>
                    <a:p>
                      <a:pPr algn="ctr"/>
                      <a:r>
                        <a:rPr kumimoji="1" lang="ja-JP" altLang="en-US" sz="1100" dirty="0"/>
                        <a:t>備考</a:t>
                      </a:r>
                    </a:p>
                  </a:txBody>
                  <a:tcPr>
                    <a:solidFill>
                      <a:schemeClr val="accent5"/>
                    </a:solidFill>
                  </a:tcPr>
                </a:tc>
                <a:extLst>
                  <a:ext uri="{0D108BD9-81ED-4DB2-BD59-A6C34878D82A}">
                    <a16:rowId xmlns:a16="http://schemas.microsoft.com/office/drawing/2014/main" val="2298694149"/>
                  </a:ext>
                </a:extLst>
              </a:tr>
              <a:tr h="370840">
                <a:tc>
                  <a:txBody>
                    <a:bodyPr/>
                    <a:lstStyle/>
                    <a:p>
                      <a:r>
                        <a:rPr kumimoji="1" lang="en-US" altLang="ja-JP" sz="900" dirty="0">
                          <a:latin typeface="ＭＳ 明朝" panose="02020609040205080304" pitchFamily="17" charset="-128"/>
                          <a:ea typeface="ＭＳ 明朝" panose="02020609040205080304" pitchFamily="17" charset="-128"/>
                        </a:rPr>
                        <a:t>P2</a:t>
                      </a:r>
                    </a:p>
                    <a:p>
                      <a:r>
                        <a:rPr kumimoji="1" lang="ja-JP" altLang="en-US" sz="900" dirty="0">
                          <a:latin typeface="ＭＳ 明朝" panose="02020609040205080304" pitchFamily="17" charset="-128"/>
                          <a:ea typeface="ＭＳ 明朝" panose="02020609040205080304" pitchFamily="17" charset="-128"/>
                        </a:rPr>
                        <a:t>上から</a:t>
                      </a:r>
                      <a:r>
                        <a:rPr kumimoji="1" lang="en-US" altLang="ja-JP" sz="900" dirty="0">
                          <a:latin typeface="ＭＳ 明朝" panose="02020609040205080304" pitchFamily="17" charset="-128"/>
                          <a:ea typeface="ＭＳ 明朝" panose="02020609040205080304" pitchFamily="17" charset="-128"/>
                        </a:rPr>
                        <a:t>14</a:t>
                      </a:r>
                      <a:r>
                        <a:rPr kumimoji="1" lang="ja-JP" altLang="en-US" sz="900" dirty="0">
                          <a:latin typeface="ＭＳ 明朝" panose="02020609040205080304" pitchFamily="17" charset="-128"/>
                          <a:ea typeface="ＭＳ 明朝" panose="02020609040205080304" pitchFamily="17" charset="-128"/>
                        </a:rPr>
                        <a:t>行目</a:t>
                      </a:r>
                    </a:p>
                  </a:txBody>
                  <a:tcPr/>
                </a:tc>
                <a:tc>
                  <a:txBody>
                    <a:bodyPr/>
                    <a:lstStyle/>
                    <a:p>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２　基本的な考え方</a:t>
                      </a:r>
                    </a:p>
                    <a:p>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（略）</a:t>
                      </a:r>
                      <a:endPar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endParaRPr>
                    </a:p>
                    <a:p>
                      <a:pPr marL="90488" indent="-904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このような仕組みを勘案し、府内のどこに住んでいても、同じ所得・同じ世帯構成であれば同じ保険料額となるよう保険料水準を統一し、</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将来的にわたり府内格差を是正して、</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府内全体で被保険者間の受益と負担の公平化を図る</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とともに、保険財政の規模を大きくして、安定した財政運営を図るもの</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とする。また、将来的な医療費の増加は避けられない状況の中、被保険者の負担軽減を図りながら、持続可能な国保運営を実現する。</a:t>
                      </a:r>
                      <a:endPar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endParaRPr>
                    </a:p>
                    <a:p>
                      <a:pPr marL="90488" indent="-904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この二本柱の考え方を前提として、府と市町村の適切な役割分担を図りながら、「保険財政の安定的運営」「事業運営の広域化・効率化」を進めるとともに、大阪府医療費適正化計画との整合を図りつつ、「予防・健康づくり、医療費の適正化」に向けた取組を推進することにより、府内被保険者が安心して医療サービスを受けることができるとともに、人生</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100</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年時代を見据えた健康の保持に資する制度を実現する。</a:t>
                      </a:r>
                    </a:p>
                  </a:txBody>
                  <a:tcPr/>
                </a:tc>
                <a:tc>
                  <a:txBody>
                    <a:bodyPr/>
                    <a:lstStyle/>
                    <a:p>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２　基本的な考え方</a:t>
                      </a:r>
                    </a:p>
                    <a:p>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（略）</a:t>
                      </a:r>
                      <a:endPar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endParaRPr>
                    </a:p>
                    <a:p>
                      <a:pPr marL="90488" indent="-904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このような仕組みを勘案し、府内のどこに住んでいても、同じ所得・同じ世帯構成であれば同じ保険料額となるよう保険料水準を統一し、府内全体で被保険者間の受益と負担の公平化を図ることとする。また、将来的な医療費の増加は避けられない状況の中、</a:t>
                      </a:r>
                      <a:r>
                        <a:rPr kumimoji="1" lang="ja-JP" altLang="ja-JP" sz="900" strike="sngStrike" kern="1200" dirty="0">
                          <a:solidFill>
                            <a:schemeClr val="dk1"/>
                          </a:solidFill>
                          <a:effectLst/>
                          <a:latin typeface="ＭＳ 明朝" panose="02020609040205080304" pitchFamily="17" charset="-128"/>
                          <a:ea typeface="ＭＳ 明朝" panose="02020609040205080304" pitchFamily="17" charset="-128"/>
                          <a:cs typeface="+mn-cs"/>
                        </a:rPr>
                        <a:t>安心して医療が受けられるよう、</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被保険者の負担軽減を図りながら、持続可能な国保運営を実現する。</a:t>
                      </a:r>
                      <a:endPar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endParaRPr>
                    </a:p>
                    <a:p>
                      <a:pPr marL="90488" indent="-904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この二本柱の考え方を前提として、府と市町村の適切な役割分担を図りながら、「保険財政の安定的運営」「事業運営の広域化・効率化」を進めるとともに、大阪府医療費適正化計画との整合を図りつつ、「予防・健康づくり、医療費の適正化」に向けた取組を推進することにより、府内被保険者が安心して医療サービスを受けることができるとともに、人生</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100</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年時代を見据えた健康の保持に資する制度を実現する。</a:t>
                      </a:r>
                    </a:p>
                  </a:txBody>
                  <a:tcPr/>
                </a:tc>
                <a:tc rowSpan="2">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1" lang="ja-JP" altLang="en-US" sz="900" strike="noStrike" dirty="0">
                          <a:latin typeface="ＭＳ 明朝" panose="02020609040205080304" pitchFamily="17" charset="-128"/>
                          <a:ea typeface="ＭＳ 明朝" panose="02020609040205080304" pitchFamily="17" charset="-128"/>
                        </a:rPr>
                        <a:t>統一に向けての考え方について補強するため、文面を変更。</a:t>
                      </a:r>
                    </a:p>
                    <a:p>
                      <a:pPr marL="0" indent="0" algn="l"/>
                      <a:r>
                        <a:rPr kumimoji="1" lang="ja-JP" altLang="en-US" sz="900" strike="noStrike" dirty="0">
                          <a:latin typeface="ＭＳ 明朝" panose="02020609040205080304" pitchFamily="17" charset="-128"/>
                          <a:ea typeface="ＭＳ 明朝" panose="02020609040205080304" pitchFamily="17" charset="-128"/>
                        </a:rPr>
                        <a:t>同じ語句が重なるため、文面を変更。</a:t>
                      </a:r>
                    </a:p>
                  </a:txBody>
                  <a:tcPr/>
                </a:tc>
                <a:extLst>
                  <a:ext uri="{0D108BD9-81ED-4DB2-BD59-A6C34878D82A}">
                    <a16:rowId xmlns:a16="http://schemas.microsoft.com/office/drawing/2014/main" val="1518872721"/>
                  </a:ext>
                </a:extLst>
              </a:tr>
              <a:tr h="370840">
                <a:tc>
                  <a:txBody>
                    <a:bodyPr/>
                    <a:lstStyle/>
                    <a:p>
                      <a:r>
                        <a:rPr kumimoji="1" lang="en-US" altLang="ja-JP" sz="900" dirty="0">
                          <a:latin typeface="ＭＳ 明朝" panose="02020609040205080304" pitchFamily="17" charset="-128"/>
                          <a:ea typeface="ＭＳ 明朝" panose="02020609040205080304" pitchFamily="17" charset="-128"/>
                        </a:rPr>
                        <a:t>P2</a:t>
                      </a:r>
                    </a:p>
                    <a:p>
                      <a:r>
                        <a:rPr kumimoji="1" lang="ja-JP" altLang="en-US" sz="900" dirty="0">
                          <a:latin typeface="ＭＳ 明朝" panose="02020609040205080304" pitchFamily="17" charset="-128"/>
                          <a:ea typeface="ＭＳ 明朝" panose="02020609040205080304" pitchFamily="17" charset="-128"/>
                        </a:rPr>
                        <a:t>図</a:t>
                      </a:r>
                    </a:p>
                  </a:txBody>
                  <a:tcPr/>
                </a:tc>
                <a:tc>
                  <a:txBody>
                    <a:bodyPr/>
                    <a:lstStyle/>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txBody>
                  <a:tcPr/>
                </a:tc>
                <a:tc>
                  <a:txBody>
                    <a:bodyPr/>
                    <a:lstStyle/>
                    <a:p>
                      <a:pPr marL="179388" indent="-179388"/>
                      <a:endParaRPr kumimoji="1" lang="en-US" altLang="ja-JP" sz="900" strike="noStrike" dirty="0">
                        <a:latin typeface="ＭＳ 明朝" panose="02020609040205080304" pitchFamily="17" charset="-128"/>
                        <a:ea typeface="ＭＳ 明朝" panose="02020609040205080304" pitchFamily="17" charset="-128"/>
                      </a:endParaRPr>
                    </a:p>
                  </a:txBody>
                  <a:tcPr/>
                </a:tc>
                <a:tc vMerge="1">
                  <a:txBody>
                    <a:bodyPr/>
                    <a:lstStyle/>
                    <a:p>
                      <a:pPr marL="263525" marR="0" lvl="0" indent="-263525" algn="l" defTabSz="914377" rtl="0" eaLnBrk="1" fontAlgn="auto" latinLnBrk="0" hangingPunct="1">
                        <a:lnSpc>
                          <a:spcPct val="100000"/>
                        </a:lnSpc>
                        <a:spcBef>
                          <a:spcPts val="0"/>
                        </a:spcBef>
                        <a:spcAft>
                          <a:spcPts val="0"/>
                        </a:spcAft>
                        <a:buClrTx/>
                        <a:buSzTx/>
                        <a:buFontTx/>
                        <a:buNone/>
                        <a:tabLst/>
                        <a:defRPr/>
                      </a:pPr>
                      <a:endParaRPr kumimoji="1" lang="ja-JP" altLang="en-US" sz="900" strike="noStrike" dirty="0">
                        <a:latin typeface="ＭＳ 明朝" panose="02020609040205080304" pitchFamily="17" charset="-128"/>
                        <a:ea typeface="ＭＳ 明朝" panose="02020609040205080304" pitchFamily="17" charset="-128"/>
                      </a:endParaRPr>
                    </a:p>
                  </a:txBody>
                  <a:tcPr/>
                </a:tc>
                <a:extLst>
                  <a:ext uri="{0D108BD9-81ED-4DB2-BD59-A6C34878D82A}">
                    <a16:rowId xmlns:a16="http://schemas.microsoft.com/office/drawing/2014/main" val="2847506554"/>
                  </a:ext>
                </a:extLst>
              </a:tr>
              <a:tr h="370840">
                <a:tc>
                  <a:txBody>
                    <a:bodyPr/>
                    <a:lstStyle/>
                    <a:p>
                      <a:r>
                        <a:rPr kumimoji="1" lang="en-US" altLang="ja-JP" sz="900" dirty="0">
                          <a:latin typeface="ＭＳ 明朝" panose="02020609040205080304" pitchFamily="17" charset="-128"/>
                          <a:ea typeface="ＭＳ 明朝" panose="02020609040205080304" pitchFamily="17" charset="-128"/>
                        </a:rPr>
                        <a:t>P4</a:t>
                      </a:r>
                    </a:p>
                    <a:p>
                      <a:r>
                        <a:rPr kumimoji="1" lang="ja-JP" altLang="en-US" sz="900" dirty="0">
                          <a:latin typeface="ＭＳ 明朝" panose="02020609040205080304" pitchFamily="17" charset="-128"/>
                          <a:ea typeface="ＭＳ 明朝" panose="02020609040205080304" pitchFamily="17" charset="-128"/>
                        </a:rPr>
                        <a:t>上から６行目</a:t>
                      </a:r>
                    </a:p>
                  </a:txBody>
                  <a:tcPr/>
                </a:tc>
                <a:tc>
                  <a:txBody>
                    <a:bodyPr/>
                    <a:lstStyle/>
                    <a:p>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１　医療費の動向と将来の見通し</a:t>
                      </a:r>
                    </a:p>
                    <a:p>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（１）府の人口</a:t>
                      </a:r>
                    </a:p>
                    <a:p>
                      <a:pPr marL="179388" indent="-1793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総務省人口推計によると、府の総人口は、令和４年</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10</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月１日現在で約</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878</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万２千人、</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65</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歳以上の高齢者人口は約</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243</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万２千人となっている。</a:t>
                      </a:r>
                    </a:p>
                    <a:p>
                      <a:pPr marL="179388" indent="-1793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府の高齢化率（</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65</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歳以上の人口）は、令和４年</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10</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月</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1</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日時点では</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27.7</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％であり、全国の高齢化率</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29.0</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％より</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1.3</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ポイント低いいものの、いわゆる団塊の世代が後期高齢者となる</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令和７年（</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2025</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年）</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には</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65</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歳以上の高齢者が約</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242</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万８千人（</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28.5</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に、また、高齢者人口がピークとされる</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令和</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22</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年（</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2040</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年）</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には</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約</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265</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万３千人（</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34.7</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になると推計されており、今後も高齢化が進行する見込みの下、将来的に医療ニーズのさらなる増加が見込まれる。</a:t>
                      </a:r>
                    </a:p>
                    <a:p>
                      <a:pPr marL="179388" indent="-1793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また、令和４年の</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70</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歳以上人口は、約</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197</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万４千人（</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22.5</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％）であり、</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令和７年（</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2025</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年）</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には</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約</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199</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万人（</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23.3</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令和</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22</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年（</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2040</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年）</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には</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約</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199</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万５千人（</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26.1</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と見込まれる。</a:t>
                      </a:r>
                      <a:endParaRPr kumimoji="1" lang="ja-JP" altLang="en-US" sz="900" strike="noStrike" dirty="0">
                        <a:latin typeface="ＭＳ 明朝" panose="02020609040205080304" pitchFamily="17" charset="-128"/>
                        <a:ea typeface="ＭＳ 明朝" panose="02020609040205080304" pitchFamily="17" charset="-128"/>
                      </a:endParaRPr>
                    </a:p>
                  </a:txBody>
                  <a:tcPr/>
                </a:tc>
                <a:tc>
                  <a:txBody>
                    <a:bodyPr/>
                    <a:lstStyle/>
                    <a:p>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１　医療費の動向と将来の見通し</a:t>
                      </a:r>
                    </a:p>
                    <a:p>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（１）府の人口</a:t>
                      </a:r>
                    </a:p>
                    <a:p>
                      <a:pPr marL="179388" indent="-1793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総務省人口推計によると、府の総人口は、令和４年</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10</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月１日現在で約</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878</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万２千人、</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65</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歳以上の高齢者人口は約</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243</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万２千人となっている。</a:t>
                      </a:r>
                    </a:p>
                    <a:p>
                      <a:pPr marL="179388" indent="-1793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府の高齢化率（</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65</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歳以上の人口）は、令和４年</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10</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月</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1</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日時点では、</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27.7</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％と、全国の高齢化率</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29.0</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％より</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1.3</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ポイント低いものの、いわゆる団塊の世代が後期高齢者となる令和７年（</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2025</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年）には</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65</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歳以上の高齢者が</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cs typeface="+mn-cs"/>
                        </a:rPr>
                        <a:t>約●万●千人（●％）</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に、また、高齢者人口がピークとされる</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cs typeface="+mn-cs"/>
                        </a:rPr>
                        <a:t>令和●年（●年）</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には</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cs typeface="+mn-cs"/>
                        </a:rPr>
                        <a:t>約●万●千人（●％）</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になると推計されており、今後も高齢化が進行する見込みの下、将来的に医療ニーズのさらなる増加が見込まれる。</a:t>
                      </a:r>
                    </a:p>
                    <a:p>
                      <a:pPr marL="179388" indent="-1793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また、令和４年の</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70</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歳以上人口は、約</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197</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万４千人（</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22.5</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％）であり、令和７年（</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2025</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年）に</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cs typeface="+mn-cs"/>
                        </a:rPr>
                        <a:t>は約●万人（●％）</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cs typeface="+mn-cs"/>
                        </a:rPr>
                        <a:t>令和●年（●年）</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には</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cs typeface="+mn-cs"/>
                        </a:rPr>
                        <a:t>約●万●千人（●％）</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と見込まれる。</a:t>
                      </a:r>
                      <a:endParaRPr kumimoji="1" lang="en-US" altLang="ja-JP" sz="900" strike="noStrike" dirty="0">
                        <a:latin typeface="ＭＳ 明朝" panose="02020609040205080304" pitchFamily="17" charset="-128"/>
                        <a:ea typeface="ＭＳ 明朝" panose="02020609040205080304" pitchFamily="17" charset="-128"/>
                      </a:endParaRPr>
                    </a:p>
                  </a:txBody>
                  <a:tcPr/>
                </a:tc>
                <a:tc>
                  <a:txBody>
                    <a:bodyPr/>
                    <a:lstStyle/>
                    <a:p>
                      <a:pPr marL="0" indent="0"/>
                      <a:r>
                        <a:rPr kumimoji="1" lang="ja-JP" altLang="en-US" sz="900" strike="noStrike" dirty="0">
                          <a:latin typeface="ＭＳ 明朝" panose="02020609040205080304" pitchFamily="17" charset="-128"/>
                          <a:ea typeface="ＭＳ 明朝" panose="02020609040205080304" pitchFamily="17" charset="-128"/>
                        </a:rPr>
                        <a:t>府の人口推計の更新による文面の変更。</a:t>
                      </a:r>
                      <a:endParaRPr kumimoji="1" lang="en-US" altLang="ja-JP" sz="900" strike="noStrike" dirty="0">
                        <a:latin typeface="ＭＳ 明朝" panose="02020609040205080304" pitchFamily="17" charset="-128"/>
                        <a:ea typeface="ＭＳ 明朝" panose="02020609040205080304" pitchFamily="17" charset="-128"/>
                      </a:endParaRPr>
                    </a:p>
                    <a:p>
                      <a:pPr marL="0" indent="0"/>
                      <a:r>
                        <a:rPr kumimoji="1" lang="ja-JP" altLang="en-US" sz="900" strike="noStrike" dirty="0">
                          <a:latin typeface="ＭＳ 明朝" panose="02020609040205080304" pitchFamily="17" charset="-128"/>
                          <a:ea typeface="ＭＳ 明朝" panose="02020609040205080304" pitchFamily="17" charset="-128"/>
                        </a:rPr>
                        <a:t>合わせて図１を更新のうえ変更。</a:t>
                      </a:r>
                    </a:p>
                  </a:txBody>
                  <a:tcPr/>
                </a:tc>
                <a:extLst>
                  <a:ext uri="{0D108BD9-81ED-4DB2-BD59-A6C34878D82A}">
                    <a16:rowId xmlns:a16="http://schemas.microsoft.com/office/drawing/2014/main" val="3517720013"/>
                  </a:ext>
                </a:extLst>
              </a:tr>
            </a:tbl>
          </a:graphicData>
        </a:graphic>
      </p:graphicFrame>
      <p:sp>
        <p:nvSpPr>
          <p:cNvPr id="13" name="テキスト ボックス 5">
            <a:extLst>
              <a:ext uri="{FF2B5EF4-FFF2-40B4-BE49-F238E27FC236}">
                <a16:creationId xmlns:a16="http://schemas.microsoft.com/office/drawing/2014/main" id="{F1AF58D8-2481-4114-82F4-D6F86E66863B}"/>
              </a:ext>
            </a:extLst>
          </p:cNvPr>
          <p:cNvSpPr txBox="1"/>
          <p:nvPr/>
        </p:nvSpPr>
        <p:spPr>
          <a:xfrm>
            <a:off x="200010" y="304787"/>
            <a:ext cx="2902419" cy="246221"/>
          </a:xfrm>
          <a:prstGeom prst="rect">
            <a:avLst/>
          </a:prstGeom>
          <a:noFill/>
          <a:ln w="25400">
            <a:no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000" dirty="0">
                <a:solidFill>
                  <a:prstClr val="black"/>
                </a:solidFill>
                <a:latin typeface="+mn-ea"/>
              </a:rPr>
              <a:t>※</a:t>
            </a:r>
            <a:r>
              <a:rPr lang="ja-JP" altLang="en-US" sz="1000" dirty="0">
                <a:solidFill>
                  <a:prstClr val="black"/>
                </a:solidFill>
                <a:latin typeface="+mn-ea"/>
              </a:rPr>
              <a:t>変更した方針（案）のページ番号を記載</a:t>
            </a:r>
          </a:p>
        </p:txBody>
      </p:sp>
      <p:sp>
        <p:nvSpPr>
          <p:cNvPr id="5" name="スライド番号プレースホルダー 4">
            <a:extLst>
              <a:ext uri="{FF2B5EF4-FFF2-40B4-BE49-F238E27FC236}">
                <a16:creationId xmlns:a16="http://schemas.microsoft.com/office/drawing/2014/main" id="{63DCCD8D-DBF6-41CA-8395-76080784AD7C}"/>
              </a:ext>
            </a:extLst>
          </p:cNvPr>
          <p:cNvSpPr>
            <a:spLocks noGrp="1"/>
          </p:cNvSpPr>
          <p:nvPr>
            <p:ph type="sldNum" sz="quarter" idx="12"/>
          </p:nvPr>
        </p:nvSpPr>
        <p:spPr/>
        <p:txBody>
          <a:bodyPr/>
          <a:lstStyle/>
          <a:p>
            <a:fld id="{9248CB4C-1C69-453B-AC2B-12FFFA827F83}" type="slidenum">
              <a:rPr kumimoji="1" lang="ja-JP" altLang="en-US" smtClean="0"/>
              <a:t>2</a:t>
            </a:fld>
            <a:endParaRPr kumimoji="1" lang="ja-JP" altLang="en-US"/>
          </a:p>
        </p:txBody>
      </p:sp>
      <p:pic>
        <p:nvPicPr>
          <p:cNvPr id="25" name="図 24">
            <a:extLst>
              <a:ext uri="{FF2B5EF4-FFF2-40B4-BE49-F238E27FC236}">
                <a16:creationId xmlns:a16="http://schemas.microsoft.com/office/drawing/2014/main" id="{D180B44C-5FD9-46B3-BF62-2EC40BE788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60355" y="2915293"/>
            <a:ext cx="2717253" cy="1714095"/>
          </a:xfrm>
          <a:prstGeom prst="rect">
            <a:avLst/>
          </a:prstGeom>
        </p:spPr>
      </p:pic>
      <p:pic>
        <p:nvPicPr>
          <p:cNvPr id="3" name="図 2">
            <a:extLst>
              <a:ext uri="{FF2B5EF4-FFF2-40B4-BE49-F238E27FC236}">
                <a16:creationId xmlns:a16="http://schemas.microsoft.com/office/drawing/2014/main" id="{FCA350BE-B5E0-4823-BE3C-DA96ABB064C7}"/>
              </a:ext>
            </a:extLst>
          </p:cNvPr>
          <p:cNvPicPr>
            <a:picLocks noChangeAspect="1"/>
          </p:cNvPicPr>
          <p:nvPr/>
        </p:nvPicPr>
        <p:blipFill>
          <a:blip r:embed="rId3"/>
          <a:stretch>
            <a:fillRect/>
          </a:stretch>
        </p:blipFill>
        <p:spPr>
          <a:xfrm>
            <a:off x="1159669" y="2873421"/>
            <a:ext cx="3583781" cy="1785213"/>
          </a:xfrm>
          <a:prstGeom prst="rect">
            <a:avLst/>
          </a:prstGeom>
        </p:spPr>
      </p:pic>
    </p:spTree>
    <p:extLst>
      <p:ext uri="{BB962C8B-B14F-4D97-AF65-F5344CB8AC3E}">
        <p14:creationId xmlns:p14="http://schemas.microsoft.com/office/powerpoint/2010/main" val="614879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p:cNvSpPr txBox="1"/>
          <p:nvPr/>
        </p:nvSpPr>
        <p:spPr>
          <a:xfrm>
            <a:off x="12379091" y="596087"/>
            <a:ext cx="1260000" cy="307777"/>
          </a:xfrm>
          <a:prstGeom prst="rect">
            <a:avLst/>
          </a:prstGeom>
          <a:solidFill>
            <a:schemeClr val="bg1"/>
          </a:solidFill>
          <a:ln w="28575"/>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ja-JP" altLang="en-US" sz="1400" b="1" dirty="0">
                <a:latin typeface="+mn-ea"/>
              </a:rPr>
              <a:t>資料●</a:t>
            </a:r>
            <a:endParaRPr lang="en-US" altLang="ja-JP" sz="900" b="1" dirty="0">
              <a:latin typeface="+mn-ea"/>
            </a:endParaRPr>
          </a:p>
        </p:txBody>
      </p:sp>
      <p:sp>
        <p:nvSpPr>
          <p:cNvPr id="16" name="テキスト ボックス 5">
            <a:extLst>
              <a:ext uri="{FF2B5EF4-FFF2-40B4-BE49-F238E27FC236}">
                <a16:creationId xmlns:a16="http://schemas.microsoft.com/office/drawing/2014/main" id="{76B276E2-9B23-48C1-A315-4627ECF0CA8D}"/>
              </a:ext>
            </a:extLst>
          </p:cNvPr>
          <p:cNvSpPr txBox="1"/>
          <p:nvPr/>
        </p:nvSpPr>
        <p:spPr>
          <a:xfrm>
            <a:off x="12277095" y="106490"/>
            <a:ext cx="1266002" cy="338554"/>
          </a:xfrm>
          <a:prstGeom prst="rect">
            <a:avLst/>
          </a:prstGeom>
          <a:noFill/>
          <a:ln w="25400">
            <a:no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ja-JP" altLang="en-US" sz="800" dirty="0">
                <a:solidFill>
                  <a:prstClr val="black"/>
                </a:solidFill>
                <a:latin typeface="HGSｺﾞｼｯｸE" panose="020B0900000000000000" pitchFamily="50" charset="-128"/>
                <a:ea typeface="HGSｺﾞｼｯｸE" panose="020B0900000000000000" pitchFamily="50" charset="-128"/>
              </a:rPr>
              <a:t>令和５年</a:t>
            </a:r>
            <a:r>
              <a:rPr lang="en-US" altLang="ja-JP" sz="800" dirty="0">
                <a:solidFill>
                  <a:prstClr val="black"/>
                </a:solidFill>
                <a:latin typeface="HGSｺﾞｼｯｸE" panose="020B0900000000000000" pitchFamily="50" charset="-128"/>
                <a:ea typeface="HGSｺﾞｼｯｸE" panose="020B0900000000000000" pitchFamily="50" charset="-128"/>
              </a:rPr>
              <a:t>11</a:t>
            </a:r>
            <a:r>
              <a:rPr lang="ja-JP" altLang="en-US" sz="800" dirty="0">
                <a:solidFill>
                  <a:prstClr val="black"/>
                </a:solidFill>
                <a:latin typeface="HGSｺﾞｼｯｸE" panose="020B0900000000000000" pitchFamily="50" charset="-128"/>
                <a:ea typeface="HGSｺﾞｼｯｸE" panose="020B0900000000000000" pitchFamily="50" charset="-128"/>
              </a:rPr>
              <a:t>月</a:t>
            </a:r>
            <a:r>
              <a:rPr lang="en-US" altLang="ja-JP" sz="800" dirty="0">
                <a:solidFill>
                  <a:prstClr val="black"/>
                </a:solidFill>
                <a:latin typeface="HGSｺﾞｼｯｸE" panose="020B0900000000000000" pitchFamily="50" charset="-128"/>
                <a:ea typeface="HGSｺﾞｼｯｸE" panose="020B0900000000000000" pitchFamily="50" charset="-128"/>
              </a:rPr>
              <a:t>14</a:t>
            </a:r>
            <a:r>
              <a:rPr lang="ja-JP" altLang="en-US" sz="800" dirty="0">
                <a:solidFill>
                  <a:prstClr val="black"/>
                </a:solidFill>
                <a:latin typeface="HGSｺﾞｼｯｸE" panose="020B0900000000000000" pitchFamily="50" charset="-128"/>
                <a:ea typeface="HGSｺﾞｼｯｸE" panose="020B0900000000000000" pitchFamily="50" charset="-128"/>
              </a:rPr>
              <a:t>日</a:t>
            </a:r>
            <a:endParaRPr lang="en-US" altLang="ja-JP" sz="800" dirty="0">
              <a:solidFill>
                <a:prstClr val="black"/>
              </a:solidFill>
              <a:latin typeface="HGSｺﾞｼｯｸE" panose="020B0900000000000000" pitchFamily="50" charset="-128"/>
              <a:ea typeface="HGSｺﾞｼｯｸE" panose="020B0900000000000000" pitchFamily="50" charset="-128"/>
            </a:endParaRPr>
          </a:p>
          <a:p>
            <a:pPr>
              <a:defRPr/>
            </a:pPr>
            <a:r>
              <a:rPr lang="ja-JP" altLang="en-US" sz="800" dirty="0">
                <a:solidFill>
                  <a:prstClr val="black"/>
                </a:solidFill>
                <a:latin typeface="HGSｺﾞｼｯｸE" panose="020B0900000000000000" pitchFamily="50" charset="-128"/>
                <a:ea typeface="HGSｺﾞｼｯｸE" panose="020B0900000000000000" pitchFamily="50" charset="-128"/>
              </a:rPr>
              <a:t>第</a:t>
            </a:r>
            <a:r>
              <a:rPr lang="en-US" altLang="ja-JP" sz="800" dirty="0">
                <a:solidFill>
                  <a:prstClr val="black"/>
                </a:solidFill>
                <a:latin typeface="HGSｺﾞｼｯｸE" panose="020B0900000000000000" pitchFamily="50" charset="-128"/>
                <a:ea typeface="HGSｺﾞｼｯｸE" panose="020B0900000000000000" pitchFamily="50" charset="-128"/>
              </a:rPr>
              <a:t>74</a:t>
            </a:r>
            <a:r>
              <a:rPr lang="ja-JP" altLang="en-US" sz="800" dirty="0">
                <a:solidFill>
                  <a:prstClr val="black"/>
                </a:solidFill>
                <a:latin typeface="HGSｺﾞｼｯｸE" panose="020B0900000000000000" pitchFamily="50" charset="-128"/>
                <a:ea typeface="HGSｺﾞｼｯｸE" panose="020B0900000000000000" pitchFamily="50" charset="-128"/>
              </a:rPr>
              <a:t>回事業運営検討</a:t>
            </a:r>
            <a:r>
              <a:rPr lang="en-US" altLang="ja-JP" sz="800" dirty="0">
                <a:solidFill>
                  <a:prstClr val="black"/>
                </a:solidFill>
                <a:latin typeface="HGSｺﾞｼｯｸE" panose="020B0900000000000000" pitchFamily="50" charset="-128"/>
                <a:ea typeface="HGSｺﾞｼｯｸE" panose="020B0900000000000000" pitchFamily="50" charset="-128"/>
              </a:rPr>
              <a:t>WG</a:t>
            </a:r>
            <a:endParaRPr lang="ja-JP" altLang="en-US" sz="800" dirty="0">
              <a:solidFill>
                <a:prstClr val="black"/>
              </a:solidFill>
              <a:latin typeface="HGSｺﾞｼｯｸE" panose="020B0900000000000000" pitchFamily="50" charset="-128"/>
              <a:ea typeface="HGSｺﾞｼｯｸE" panose="020B0900000000000000" pitchFamily="50" charset="-128"/>
            </a:endParaRPr>
          </a:p>
        </p:txBody>
      </p:sp>
      <p:graphicFrame>
        <p:nvGraphicFramePr>
          <p:cNvPr id="9" name="表 17">
            <a:extLst>
              <a:ext uri="{FF2B5EF4-FFF2-40B4-BE49-F238E27FC236}">
                <a16:creationId xmlns:a16="http://schemas.microsoft.com/office/drawing/2014/main" id="{0D0F6155-258C-4F84-B5E7-97E00D2376C5}"/>
              </a:ext>
            </a:extLst>
          </p:cNvPr>
          <p:cNvGraphicFramePr>
            <a:graphicFrameLocks noGrp="1"/>
          </p:cNvGraphicFramePr>
          <p:nvPr>
            <p:extLst>
              <p:ext uri="{D42A27DB-BD31-4B8C-83A1-F6EECF244321}">
                <p14:modId xmlns:p14="http://schemas.microsoft.com/office/powerpoint/2010/main" val="49214534"/>
              </p:ext>
            </p:extLst>
          </p:nvPr>
        </p:nvGraphicFramePr>
        <p:xfrm>
          <a:off x="193039" y="520231"/>
          <a:ext cx="11870345" cy="6202680"/>
        </p:xfrm>
        <a:graphic>
          <a:graphicData uri="http://schemas.openxmlformats.org/drawingml/2006/table">
            <a:tbl>
              <a:tblPr firstRow="1" bandRow="1">
                <a:tableStyleId>{5C22544A-7EE6-4342-B048-85BDC9FD1C3A}</a:tableStyleId>
              </a:tblPr>
              <a:tblGrid>
                <a:gridCol w="633734">
                  <a:extLst>
                    <a:ext uri="{9D8B030D-6E8A-4147-A177-3AD203B41FA5}">
                      <a16:colId xmlns:a16="http://schemas.microsoft.com/office/drawing/2014/main" val="979189463"/>
                    </a:ext>
                  </a:extLst>
                </a:gridCol>
                <a:gridCol w="4219846">
                  <a:extLst>
                    <a:ext uri="{9D8B030D-6E8A-4147-A177-3AD203B41FA5}">
                      <a16:colId xmlns:a16="http://schemas.microsoft.com/office/drawing/2014/main" val="3655228805"/>
                    </a:ext>
                  </a:extLst>
                </a:gridCol>
                <a:gridCol w="4219846">
                  <a:extLst>
                    <a:ext uri="{9D8B030D-6E8A-4147-A177-3AD203B41FA5}">
                      <a16:colId xmlns:a16="http://schemas.microsoft.com/office/drawing/2014/main" val="1925305667"/>
                    </a:ext>
                  </a:extLst>
                </a:gridCol>
                <a:gridCol w="2796919">
                  <a:extLst>
                    <a:ext uri="{9D8B030D-6E8A-4147-A177-3AD203B41FA5}">
                      <a16:colId xmlns:a16="http://schemas.microsoft.com/office/drawing/2014/main" val="1884872765"/>
                    </a:ext>
                  </a:extLst>
                </a:gridCol>
              </a:tblGrid>
              <a:tr h="225214">
                <a:tc>
                  <a:txBody>
                    <a:bodyPr/>
                    <a:lstStyle/>
                    <a:p>
                      <a:pPr algn="ctr"/>
                      <a:r>
                        <a:rPr kumimoji="1" lang="ja-JP" altLang="en-US" sz="1100" dirty="0"/>
                        <a:t>ページ</a:t>
                      </a:r>
                      <a:endParaRPr kumimoji="1" lang="en-US" altLang="ja-JP" sz="1100" dirty="0"/>
                    </a:p>
                  </a:txBody>
                  <a:tcPr>
                    <a:solidFill>
                      <a:schemeClr val="accent5"/>
                    </a:solidFill>
                  </a:tcPr>
                </a:tc>
                <a:tc>
                  <a:txBody>
                    <a:bodyPr/>
                    <a:lstStyle/>
                    <a:p>
                      <a:pPr algn="ctr"/>
                      <a:r>
                        <a:rPr kumimoji="1" lang="ja-JP" altLang="en-US" sz="1100" dirty="0"/>
                        <a:t>方針（案）</a:t>
                      </a:r>
                    </a:p>
                  </a:txBody>
                  <a:tcPr>
                    <a:solidFill>
                      <a:schemeClr val="accent5"/>
                    </a:solidFill>
                  </a:tcPr>
                </a:tc>
                <a:tc>
                  <a:txBody>
                    <a:bodyPr/>
                    <a:lstStyle/>
                    <a:p>
                      <a:pPr algn="ctr"/>
                      <a:r>
                        <a:rPr kumimoji="1" lang="ja-JP" altLang="en-US" sz="1100" dirty="0"/>
                        <a:t>方針（素案）</a:t>
                      </a:r>
                    </a:p>
                  </a:txBody>
                  <a:tcPr>
                    <a:solidFill>
                      <a:schemeClr val="accent5"/>
                    </a:solidFill>
                  </a:tcPr>
                </a:tc>
                <a:tc>
                  <a:txBody>
                    <a:bodyPr/>
                    <a:lstStyle/>
                    <a:p>
                      <a:pPr algn="ctr"/>
                      <a:r>
                        <a:rPr kumimoji="1" lang="ja-JP" altLang="en-US" sz="1100" dirty="0"/>
                        <a:t>備考</a:t>
                      </a:r>
                    </a:p>
                  </a:txBody>
                  <a:tcPr>
                    <a:solidFill>
                      <a:schemeClr val="accent5"/>
                    </a:solidFill>
                  </a:tcPr>
                </a:tc>
                <a:extLst>
                  <a:ext uri="{0D108BD9-81ED-4DB2-BD59-A6C34878D82A}">
                    <a16:rowId xmlns:a16="http://schemas.microsoft.com/office/drawing/2014/main" val="2298694149"/>
                  </a:ext>
                </a:extLst>
              </a:tr>
              <a:tr h="370840">
                <a:tc>
                  <a:txBody>
                    <a:bodyPr/>
                    <a:lstStyle/>
                    <a:p>
                      <a:r>
                        <a:rPr kumimoji="1" lang="en-US" altLang="ja-JP" sz="900" dirty="0">
                          <a:latin typeface="ＭＳ 明朝" panose="02020609040205080304" pitchFamily="17" charset="-128"/>
                          <a:ea typeface="ＭＳ 明朝" panose="02020609040205080304" pitchFamily="17" charset="-128"/>
                        </a:rPr>
                        <a:t>P6</a:t>
                      </a:r>
                    </a:p>
                    <a:p>
                      <a:r>
                        <a:rPr kumimoji="1" lang="ja-JP" altLang="en-US" sz="900" dirty="0">
                          <a:latin typeface="ＭＳ 明朝" panose="02020609040205080304" pitchFamily="17" charset="-128"/>
                          <a:ea typeface="ＭＳ 明朝" panose="02020609040205080304" pitchFamily="17" charset="-128"/>
                        </a:rPr>
                        <a:t>上から１行目</a:t>
                      </a:r>
                    </a:p>
                  </a:txBody>
                  <a:tcPr/>
                </a:tc>
                <a:tc>
                  <a:txBody>
                    <a:bodyPr/>
                    <a:lstStyle/>
                    <a:p>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（３）医療費の動向</a:t>
                      </a:r>
                    </a:p>
                    <a:p>
                      <a:pPr marL="179388" indent="-1793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図３のとおり、令和３年度の府内市町村国保における医療費総額は</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約</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7,302</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億８千万円</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で、前年度と比較して</a:t>
                      </a:r>
                      <a:r>
                        <a:rPr kumimoji="1" lang="ja-JP" altLang="ja-JP" sz="900" kern="1200" dirty="0">
                          <a:solidFill>
                            <a:srgbClr val="FF0000"/>
                          </a:solidFill>
                          <a:effectLst/>
                          <a:latin typeface="ＭＳ 明朝" panose="02020609040205080304" pitchFamily="17" charset="-128"/>
                          <a:ea typeface="ＭＳ 明朝" panose="02020609040205080304" pitchFamily="17" charset="-128"/>
                          <a:cs typeface="+mn-cs"/>
                        </a:rPr>
                        <a:t>、</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約</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208</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億２千万円（</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2.9</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の</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増加</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となった</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（図３）</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。また、一人当たり医療費は</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約</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39</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万４千円</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で、前年度に比べ</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約１万９千円（</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5.1</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％）増加</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した（図６－１）。</a:t>
                      </a:r>
                    </a:p>
                    <a:p>
                      <a:pPr marL="179388" indent="-1793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年齢階級別にみると、令和３年度は、</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65</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歳未満が</a:t>
                      </a:r>
                      <a:r>
                        <a:rPr kumimoji="1" lang="ja-JP" altLang="ja-JP" sz="900" kern="1200" dirty="0">
                          <a:solidFill>
                            <a:schemeClr val="tx1"/>
                          </a:solidFill>
                          <a:effectLst/>
                          <a:latin typeface="ＭＳ 明朝" panose="02020609040205080304" pitchFamily="17" charset="-128"/>
                          <a:ea typeface="ＭＳ 明朝" panose="02020609040205080304" pitchFamily="17" charset="-128"/>
                          <a:cs typeface="+mn-cs"/>
                        </a:rPr>
                        <a:t>およそ</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2,935</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億３千万円（</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40.2</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65</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歳以上が約</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4,367</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億５千万円（</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59.8</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となっている（表４、図４）。また、図５のとおり、</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65</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歳以上の医療費は、</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医療費総額（図３）の傾向と同様に、令和３年度は令和２年度に比べ増加したものの、令和元年度と比較すると減少しており、全体の傾向としては平成</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28</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年度以降、減少が続いている。</a:t>
                      </a:r>
                      <a:endParaRPr kumimoji="1" lang="ja-JP" altLang="ja-JP" sz="900" kern="1200" dirty="0">
                        <a:solidFill>
                          <a:srgbClr val="FF0000"/>
                        </a:solidFill>
                        <a:effectLst/>
                        <a:latin typeface="ＭＳ 明朝" panose="02020609040205080304" pitchFamily="17" charset="-128"/>
                        <a:ea typeface="ＭＳ 明朝" panose="02020609040205080304" pitchFamily="17" charset="-128"/>
                        <a:cs typeface="+mn-cs"/>
                      </a:endParaRPr>
                    </a:p>
                    <a:p>
                      <a:pPr marL="179388" indent="-1793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５歳ごとの年齢階級別では、一人当たり医療費が最も低いのは</a:t>
                      </a:r>
                      <a:r>
                        <a:rPr kumimoji="1" lang="en-US" altLang="ja-JP" sz="900" u="none" kern="1200" dirty="0">
                          <a:solidFill>
                            <a:schemeClr val="tx1"/>
                          </a:solidFill>
                          <a:effectLst/>
                          <a:latin typeface="ＭＳ 明朝" panose="02020609040205080304" pitchFamily="17" charset="-128"/>
                          <a:ea typeface="ＭＳ 明朝" panose="02020609040205080304" pitchFamily="17" charset="-128"/>
                          <a:cs typeface="+mn-cs"/>
                        </a:rPr>
                        <a:t>20</a:t>
                      </a:r>
                      <a:r>
                        <a:rPr kumimoji="1" lang="ja-JP" altLang="ja-JP" sz="900" u="none" kern="1200" dirty="0">
                          <a:solidFill>
                            <a:schemeClr val="tx1"/>
                          </a:solidFill>
                          <a:effectLst/>
                          <a:latin typeface="ＭＳ 明朝" panose="02020609040205080304" pitchFamily="17" charset="-128"/>
                          <a:ea typeface="ＭＳ 明朝" panose="02020609040205080304" pitchFamily="17" charset="-128"/>
                          <a:cs typeface="+mn-cs"/>
                        </a:rPr>
                        <a:t>～</a:t>
                      </a:r>
                      <a:r>
                        <a:rPr kumimoji="1" lang="en-US" altLang="ja-JP" sz="900" u="none" kern="1200" dirty="0">
                          <a:solidFill>
                            <a:schemeClr val="tx1"/>
                          </a:solidFill>
                          <a:effectLst/>
                          <a:latin typeface="ＭＳ 明朝" panose="02020609040205080304" pitchFamily="17" charset="-128"/>
                          <a:ea typeface="ＭＳ 明朝" panose="02020609040205080304" pitchFamily="17" charset="-128"/>
                          <a:cs typeface="+mn-cs"/>
                        </a:rPr>
                        <a:t>24</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cs typeface="+mn-cs"/>
                        </a:rPr>
                        <a:t>歳</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で</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103,569</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円</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、最も高いのは</a:t>
                      </a:r>
                      <a:r>
                        <a:rPr kumimoji="1" lang="en-US" altLang="ja-JP" sz="900" u="none" kern="1200" dirty="0">
                          <a:solidFill>
                            <a:schemeClr val="tx1"/>
                          </a:solidFill>
                          <a:effectLst/>
                          <a:latin typeface="ＭＳ 明朝" panose="02020609040205080304" pitchFamily="17" charset="-128"/>
                          <a:ea typeface="ＭＳ 明朝" panose="02020609040205080304" pitchFamily="17" charset="-128"/>
                          <a:cs typeface="+mn-cs"/>
                        </a:rPr>
                        <a:t>70</a:t>
                      </a:r>
                      <a:r>
                        <a:rPr kumimoji="1" lang="ja-JP" altLang="ja-JP" sz="900" u="none" kern="1200" dirty="0">
                          <a:solidFill>
                            <a:schemeClr val="tx1"/>
                          </a:solidFill>
                          <a:effectLst/>
                          <a:latin typeface="ＭＳ 明朝" panose="02020609040205080304" pitchFamily="17" charset="-128"/>
                          <a:ea typeface="ＭＳ 明朝" panose="02020609040205080304" pitchFamily="17" charset="-128"/>
                          <a:cs typeface="+mn-cs"/>
                        </a:rPr>
                        <a:t>～</a:t>
                      </a:r>
                      <a:r>
                        <a:rPr kumimoji="1" lang="en-US" altLang="ja-JP" sz="900" u="none" kern="1200" dirty="0">
                          <a:solidFill>
                            <a:schemeClr val="tx1"/>
                          </a:solidFill>
                          <a:effectLst/>
                          <a:latin typeface="ＭＳ 明朝" panose="02020609040205080304" pitchFamily="17" charset="-128"/>
                          <a:ea typeface="ＭＳ 明朝" panose="02020609040205080304" pitchFamily="17" charset="-128"/>
                          <a:cs typeface="+mn-cs"/>
                        </a:rPr>
                        <a:t>74</a:t>
                      </a:r>
                      <a:r>
                        <a:rPr kumimoji="1" lang="ja-JP" altLang="ja-JP" sz="900" u="none" kern="1200" dirty="0">
                          <a:solidFill>
                            <a:schemeClr val="tx1"/>
                          </a:solidFill>
                          <a:effectLst/>
                          <a:latin typeface="ＭＳ 明朝" panose="02020609040205080304" pitchFamily="17" charset="-128"/>
                          <a:ea typeface="ＭＳ 明朝" panose="02020609040205080304" pitchFamily="17" charset="-128"/>
                          <a:cs typeface="+mn-cs"/>
                        </a:rPr>
                        <a:t>歳</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で</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626,985</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円</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となっており、</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約</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6.1</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倍</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の格差が生じている（図６－２）。</a:t>
                      </a:r>
                      <a:endParaRPr kumimoji="1" lang="ja-JP" altLang="en-US" sz="900" strike="noStrike" dirty="0">
                        <a:latin typeface="ＭＳ 明朝" panose="02020609040205080304" pitchFamily="17" charset="-128"/>
                        <a:ea typeface="ＭＳ 明朝" panose="02020609040205080304" pitchFamily="17" charset="-128"/>
                      </a:endParaRPr>
                    </a:p>
                  </a:txBody>
                  <a:tcPr/>
                </a:tc>
                <a:tc>
                  <a:txBody>
                    <a:bodyPr/>
                    <a:lstStyle/>
                    <a:p>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（３）医療費の動向</a:t>
                      </a:r>
                    </a:p>
                    <a:p>
                      <a:pPr marL="179388" indent="-1793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図３のとおり、令和３年度の府内市町村国保における医療費総額は</a:t>
                      </a:r>
                      <a:r>
                        <a:rPr kumimoji="1" lang="ja-JP" altLang="ja-JP" sz="900" u="sng" kern="1200" dirty="0">
                          <a:solidFill>
                            <a:schemeClr val="tx1"/>
                          </a:solidFill>
                          <a:effectLst/>
                          <a:latin typeface="ＭＳ 明朝" panose="02020609040205080304" pitchFamily="17" charset="-128"/>
                          <a:ea typeface="ＭＳ 明朝" panose="02020609040205080304" pitchFamily="17" charset="-128"/>
                          <a:cs typeface="+mn-cs"/>
                        </a:rPr>
                        <a:t>約●億●千万円</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で、前年度と比較して、</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cs typeface="+mn-cs"/>
                        </a:rPr>
                        <a:t>約●億●千万円</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cs typeface="+mn-cs"/>
                        </a:rPr>
                        <a:t>●％</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の</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cs typeface="+mn-cs"/>
                        </a:rPr>
                        <a:t>●●</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となった。また、一人当たり医療費は</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cs typeface="+mn-cs"/>
                        </a:rPr>
                        <a:t>約●万●千円</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で、前年度に比べ</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cs typeface="+mn-cs"/>
                        </a:rPr>
                        <a:t>約●千円</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cs typeface="+mn-cs"/>
                        </a:rPr>
                        <a:t>●％●●</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した（図６－１）。</a:t>
                      </a:r>
                    </a:p>
                    <a:p>
                      <a:pPr marL="179388" indent="-1793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年齢階級別にみると、令和３年度は、</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65</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歳未満がおよそ</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cs typeface="+mn-cs"/>
                        </a:rPr>
                        <a:t>●億●千万円（●％）</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65</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歳以上が</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cs typeface="+mn-cs"/>
                        </a:rPr>
                        <a:t>約●億●千万円（●％）</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となっている（表４、図４）。</a:t>
                      </a:r>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また、図５のとおり、</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65</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歳以上の医療費は、平成</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27</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年度までは上昇していたが、平成</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28</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年度からは被保険者数の推移と同様に減少に転じている。</a:t>
                      </a:r>
                    </a:p>
                    <a:p>
                      <a:pPr marL="179388" indent="-1793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５歳ごとの年齢階級別では、一人当たり医療費が最も低いのは</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20</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24</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歳で</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cs typeface="+mn-cs"/>
                        </a:rPr>
                        <a:t>●円</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、最も高いのは</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70</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74</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歳で</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cs typeface="+mn-cs"/>
                        </a:rPr>
                        <a:t>●円</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となっており、</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cs typeface="+mn-cs"/>
                        </a:rPr>
                        <a:t>約●倍</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の格差が生じている（図６－２）。</a:t>
                      </a:r>
                      <a:endParaRPr kumimoji="1" lang="en-US" altLang="ja-JP" sz="900" strike="noStrike" dirty="0">
                        <a:latin typeface="ＭＳ 明朝" panose="02020609040205080304" pitchFamily="17" charset="-128"/>
                        <a:ea typeface="ＭＳ 明朝" panose="02020609040205080304" pitchFamily="17" charset="-128"/>
                      </a:endParaRPr>
                    </a:p>
                  </a:txBody>
                  <a:tcPr/>
                </a:tc>
                <a:tc>
                  <a:txBody>
                    <a:bodyPr/>
                    <a:lstStyle/>
                    <a:p>
                      <a:pPr marL="0" indent="0"/>
                      <a:r>
                        <a:rPr kumimoji="1" lang="ja-JP" altLang="en-US" sz="900" strike="noStrike" dirty="0">
                          <a:latin typeface="ＭＳ 明朝" panose="02020609040205080304" pitchFamily="17" charset="-128"/>
                          <a:ea typeface="ＭＳ 明朝" panose="02020609040205080304" pitchFamily="17" charset="-128"/>
                        </a:rPr>
                        <a:t>医療費総額等の更新による文面の変更。</a:t>
                      </a:r>
                      <a:endParaRPr kumimoji="1" lang="en-US" altLang="ja-JP" sz="900" strike="noStrike" dirty="0">
                        <a:latin typeface="ＭＳ 明朝" panose="02020609040205080304" pitchFamily="17" charset="-128"/>
                        <a:ea typeface="ＭＳ 明朝" panose="02020609040205080304" pitchFamily="17" charset="-128"/>
                      </a:endParaRPr>
                    </a:p>
                    <a:p>
                      <a:pPr marL="0" indent="0"/>
                      <a:r>
                        <a:rPr kumimoji="1" lang="ja-JP" altLang="en-US" sz="900" strike="noStrike" dirty="0">
                          <a:latin typeface="ＭＳ 明朝" panose="02020609040205080304" pitchFamily="17" charset="-128"/>
                          <a:ea typeface="ＭＳ 明朝" panose="02020609040205080304" pitchFamily="17" charset="-128"/>
                        </a:rPr>
                        <a:t>数値の更新を踏まえ図３、図４、図５、図６－１、図６－２及び表４を更新のうえ変更。</a:t>
                      </a:r>
                    </a:p>
                  </a:txBody>
                  <a:tcPr/>
                </a:tc>
                <a:extLst>
                  <a:ext uri="{0D108BD9-81ED-4DB2-BD59-A6C34878D82A}">
                    <a16:rowId xmlns:a16="http://schemas.microsoft.com/office/drawing/2014/main" val="3791342818"/>
                  </a:ext>
                </a:extLst>
              </a:tr>
              <a:tr h="370840">
                <a:tc>
                  <a:txBody>
                    <a:bodyPr/>
                    <a:lstStyle/>
                    <a:p>
                      <a:r>
                        <a:rPr kumimoji="1" lang="en-US" altLang="ja-JP" sz="900" dirty="0">
                          <a:latin typeface="ＭＳ 明朝" panose="02020609040205080304" pitchFamily="17" charset="-128"/>
                          <a:ea typeface="ＭＳ 明朝" panose="02020609040205080304" pitchFamily="17" charset="-128"/>
                        </a:rPr>
                        <a:t>P10</a:t>
                      </a:r>
                    </a:p>
                    <a:p>
                      <a:r>
                        <a:rPr kumimoji="1" lang="ja-JP" altLang="en-US" sz="900" dirty="0">
                          <a:latin typeface="ＭＳ 明朝" panose="02020609040205080304" pitchFamily="17" charset="-128"/>
                          <a:ea typeface="ＭＳ 明朝" panose="02020609040205080304" pitchFamily="17" charset="-128"/>
                        </a:rPr>
                        <a:t>上から５行目</a:t>
                      </a:r>
                    </a:p>
                  </a:txBody>
                  <a:tcPr/>
                </a:tc>
                <a:tc>
                  <a:txBody>
                    <a:bodyPr/>
                    <a:lstStyle/>
                    <a:p>
                      <a:pPr marL="179388" marR="0" lvl="0" indent="-179388" algn="l" defTabSz="914377" rtl="0" eaLnBrk="1" fontAlgn="auto" latinLnBrk="0" hangingPunct="1">
                        <a:lnSpc>
                          <a:spcPct val="100000"/>
                        </a:lnSpc>
                        <a:spcBef>
                          <a:spcPts val="0"/>
                        </a:spcBef>
                        <a:spcAft>
                          <a:spcPts val="0"/>
                        </a:spcAft>
                        <a:buClrTx/>
                        <a:buSzTx/>
                        <a:buFontTx/>
                        <a:buNone/>
                        <a:tabLst/>
                        <a:defRPr/>
                      </a:pPr>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（４）将来の国民健康保険財政の見通し</a:t>
                      </a: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txBody>
                  <a:tcPr/>
                </a:tc>
                <a:tc>
                  <a:txBody>
                    <a:bodyPr/>
                    <a:lstStyle/>
                    <a:p>
                      <a:pPr marL="179388" marR="0" lvl="0" indent="-179388" algn="l" defTabSz="914377" rtl="0" eaLnBrk="1" fontAlgn="auto" latinLnBrk="0" hangingPunct="1">
                        <a:lnSpc>
                          <a:spcPct val="100000"/>
                        </a:lnSpc>
                        <a:spcBef>
                          <a:spcPts val="0"/>
                        </a:spcBef>
                        <a:spcAft>
                          <a:spcPts val="0"/>
                        </a:spcAft>
                        <a:buClrTx/>
                        <a:buSzTx/>
                        <a:buFontTx/>
                        <a:buNone/>
                        <a:tabLst/>
                        <a:defRPr/>
                      </a:pPr>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（４）将来の国民健康保険財政の見通し</a:t>
                      </a: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txBody>
                  <a:tcPr/>
                </a:tc>
                <a:tc>
                  <a:txBody>
                    <a:bodyPr/>
                    <a:lstStyle/>
                    <a:p>
                      <a:pPr marL="0" indent="0"/>
                      <a:r>
                        <a:rPr kumimoji="1" lang="ja-JP" altLang="en-US" sz="900" strike="noStrike" dirty="0">
                          <a:latin typeface="ＭＳ 明朝" panose="02020609040205080304" pitchFamily="17" charset="-128"/>
                          <a:ea typeface="ＭＳ 明朝" panose="02020609040205080304" pitchFamily="17" charset="-128"/>
                        </a:rPr>
                        <a:t>医療費総額及び一人当たりの医療費の更新による変更。</a:t>
                      </a:r>
                      <a:endParaRPr kumimoji="1" lang="en-US" altLang="ja-JP" sz="900" strike="noStrike" dirty="0">
                        <a:latin typeface="ＭＳ 明朝" panose="02020609040205080304" pitchFamily="17" charset="-128"/>
                        <a:ea typeface="ＭＳ 明朝" panose="02020609040205080304" pitchFamily="17" charset="-128"/>
                      </a:endParaRPr>
                    </a:p>
                  </a:txBody>
                  <a:tcPr/>
                </a:tc>
                <a:extLst>
                  <a:ext uri="{0D108BD9-81ED-4DB2-BD59-A6C34878D82A}">
                    <a16:rowId xmlns:a16="http://schemas.microsoft.com/office/drawing/2014/main" val="1723086458"/>
                  </a:ext>
                </a:extLst>
              </a:tr>
            </a:tbl>
          </a:graphicData>
        </a:graphic>
      </p:graphicFrame>
      <p:sp>
        <p:nvSpPr>
          <p:cNvPr id="13" name="テキスト ボックス 5">
            <a:extLst>
              <a:ext uri="{FF2B5EF4-FFF2-40B4-BE49-F238E27FC236}">
                <a16:creationId xmlns:a16="http://schemas.microsoft.com/office/drawing/2014/main" id="{F1AF58D8-2481-4114-82F4-D6F86E66863B}"/>
              </a:ext>
            </a:extLst>
          </p:cNvPr>
          <p:cNvSpPr txBox="1"/>
          <p:nvPr/>
        </p:nvSpPr>
        <p:spPr>
          <a:xfrm>
            <a:off x="200010" y="304787"/>
            <a:ext cx="2902419" cy="246221"/>
          </a:xfrm>
          <a:prstGeom prst="rect">
            <a:avLst/>
          </a:prstGeom>
          <a:noFill/>
          <a:ln w="25400">
            <a:no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000" dirty="0">
                <a:solidFill>
                  <a:prstClr val="black"/>
                </a:solidFill>
                <a:latin typeface="+mn-ea"/>
              </a:rPr>
              <a:t>※</a:t>
            </a:r>
            <a:r>
              <a:rPr lang="ja-JP" altLang="en-US" sz="1000" dirty="0">
                <a:solidFill>
                  <a:prstClr val="black"/>
                </a:solidFill>
                <a:latin typeface="+mn-ea"/>
              </a:rPr>
              <a:t>変更した方針（案）のページ番号を記載</a:t>
            </a:r>
          </a:p>
        </p:txBody>
      </p:sp>
      <p:sp>
        <p:nvSpPr>
          <p:cNvPr id="5" name="スライド番号プレースホルダー 4">
            <a:extLst>
              <a:ext uri="{FF2B5EF4-FFF2-40B4-BE49-F238E27FC236}">
                <a16:creationId xmlns:a16="http://schemas.microsoft.com/office/drawing/2014/main" id="{63DCCD8D-DBF6-41CA-8395-76080784AD7C}"/>
              </a:ext>
            </a:extLst>
          </p:cNvPr>
          <p:cNvSpPr>
            <a:spLocks noGrp="1"/>
          </p:cNvSpPr>
          <p:nvPr>
            <p:ph type="sldNum" sz="quarter" idx="12"/>
          </p:nvPr>
        </p:nvSpPr>
        <p:spPr/>
        <p:txBody>
          <a:bodyPr/>
          <a:lstStyle/>
          <a:p>
            <a:fld id="{9248CB4C-1C69-453B-AC2B-12FFFA827F83}" type="slidenum">
              <a:rPr kumimoji="1" lang="ja-JP" altLang="en-US" smtClean="0"/>
              <a:t>3</a:t>
            </a:fld>
            <a:endParaRPr kumimoji="1" lang="ja-JP" altLang="en-US"/>
          </a:p>
        </p:txBody>
      </p:sp>
      <p:grpSp>
        <p:nvGrpSpPr>
          <p:cNvPr id="7" name="グループ化 6">
            <a:extLst>
              <a:ext uri="{FF2B5EF4-FFF2-40B4-BE49-F238E27FC236}">
                <a16:creationId xmlns:a16="http://schemas.microsoft.com/office/drawing/2014/main" id="{39FC381A-7767-4D41-9CD3-9E8FC4447B0A}"/>
              </a:ext>
            </a:extLst>
          </p:cNvPr>
          <p:cNvGrpSpPr/>
          <p:nvPr/>
        </p:nvGrpSpPr>
        <p:grpSpPr>
          <a:xfrm>
            <a:off x="1132970" y="3059503"/>
            <a:ext cx="3824622" cy="3060745"/>
            <a:chOff x="1073950" y="13379155"/>
            <a:chExt cx="3824622" cy="3060745"/>
          </a:xfrm>
        </p:grpSpPr>
        <p:pic>
          <p:nvPicPr>
            <p:cNvPr id="8" name="図 7">
              <a:extLst>
                <a:ext uri="{FF2B5EF4-FFF2-40B4-BE49-F238E27FC236}">
                  <a16:creationId xmlns:a16="http://schemas.microsoft.com/office/drawing/2014/main" id="{10DE4E80-3B2D-4BC0-81B7-7A6BD2CA9A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3950" y="13379155"/>
              <a:ext cx="3824622" cy="860912"/>
            </a:xfrm>
            <a:prstGeom prst="rect">
              <a:avLst/>
            </a:prstGeom>
          </p:spPr>
        </p:pic>
        <p:pic>
          <p:nvPicPr>
            <p:cNvPr id="10" name="図 9">
              <a:extLst>
                <a:ext uri="{FF2B5EF4-FFF2-40B4-BE49-F238E27FC236}">
                  <a16:creationId xmlns:a16="http://schemas.microsoft.com/office/drawing/2014/main" id="{A164D20A-69E7-4AD4-BBEF-55F19B9559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3950" y="14240247"/>
              <a:ext cx="3824622" cy="2199653"/>
            </a:xfrm>
            <a:prstGeom prst="rect">
              <a:avLst/>
            </a:prstGeom>
          </p:spPr>
        </p:pic>
      </p:grpSp>
      <p:grpSp>
        <p:nvGrpSpPr>
          <p:cNvPr id="11" name="グループ化 10">
            <a:extLst>
              <a:ext uri="{FF2B5EF4-FFF2-40B4-BE49-F238E27FC236}">
                <a16:creationId xmlns:a16="http://schemas.microsoft.com/office/drawing/2014/main" id="{8D7C7F63-927F-4DD8-996E-2593B39504AD}"/>
              </a:ext>
            </a:extLst>
          </p:cNvPr>
          <p:cNvGrpSpPr/>
          <p:nvPr/>
        </p:nvGrpSpPr>
        <p:grpSpPr>
          <a:xfrm>
            <a:off x="5733861" y="3032742"/>
            <a:ext cx="3034582" cy="3580236"/>
            <a:chOff x="5414376" y="13370991"/>
            <a:chExt cx="3334746" cy="3912318"/>
          </a:xfrm>
        </p:grpSpPr>
        <p:pic>
          <p:nvPicPr>
            <p:cNvPr id="12" name="図 11">
              <a:extLst>
                <a:ext uri="{FF2B5EF4-FFF2-40B4-BE49-F238E27FC236}">
                  <a16:creationId xmlns:a16="http://schemas.microsoft.com/office/drawing/2014/main" id="{054813A1-A202-4A99-BB83-70447A0C106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4376" y="13370991"/>
              <a:ext cx="3296492" cy="1498959"/>
            </a:xfrm>
            <a:prstGeom prst="rect">
              <a:avLst/>
            </a:prstGeom>
          </p:spPr>
        </p:pic>
        <p:pic>
          <p:nvPicPr>
            <p:cNvPr id="14" name="図 13">
              <a:extLst>
                <a:ext uri="{FF2B5EF4-FFF2-40B4-BE49-F238E27FC236}">
                  <a16:creationId xmlns:a16="http://schemas.microsoft.com/office/drawing/2014/main" id="{E9325BC5-3167-4EF4-A93E-4620848234D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14376" y="14869950"/>
              <a:ext cx="3334746" cy="2413359"/>
            </a:xfrm>
            <a:prstGeom prst="rect">
              <a:avLst/>
            </a:prstGeom>
          </p:spPr>
        </p:pic>
      </p:grpSp>
    </p:spTree>
    <p:extLst>
      <p:ext uri="{BB962C8B-B14F-4D97-AF65-F5344CB8AC3E}">
        <p14:creationId xmlns:p14="http://schemas.microsoft.com/office/powerpoint/2010/main" val="2725714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p:cNvSpPr txBox="1"/>
          <p:nvPr/>
        </p:nvSpPr>
        <p:spPr>
          <a:xfrm>
            <a:off x="12379091" y="596087"/>
            <a:ext cx="1260000" cy="307777"/>
          </a:xfrm>
          <a:prstGeom prst="rect">
            <a:avLst/>
          </a:prstGeom>
          <a:solidFill>
            <a:schemeClr val="bg1"/>
          </a:solidFill>
          <a:ln w="28575"/>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ja-JP" altLang="en-US" sz="1400" b="1" dirty="0">
                <a:latin typeface="+mn-ea"/>
              </a:rPr>
              <a:t>資料●</a:t>
            </a:r>
            <a:endParaRPr lang="en-US" altLang="ja-JP" sz="900" b="1" dirty="0">
              <a:latin typeface="+mn-ea"/>
            </a:endParaRPr>
          </a:p>
        </p:txBody>
      </p:sp>
      <p:sp>
        <p:nvSpPr>
          <p:cNvPr id="16" name="テキスト ボックス 5">
            <a:extLst>
              <a:ext uri="{FF2B5EF4-FFF2-40B4-BE49-F238E27FC236}">
                <a16:creationId xmlns:a16="http://schemas.microsoft.com/office/drawing/2014/main" id="{76B276E2-9B23-48C1-A315-4627ECF0CA8D}"/>
              </a:ext>
            </a:extLst>
          </p:cNvPr>
          <p:cNvSpPr txBox="1"/>
          <p:nvPr/>
        </p:nvSpPr>
        <p:spPr>
          <a:xfrm>
            <a:off x="12277095" y="106490"/>
            <a:ext cx="1266002" cy="338554"/>
          </a:xfrm>
          <a:prstGeom prst="rect">
            <a:avLst/>
          </a:prstGeom>
          <a:noFill/>
          <a:ln w="25400">
            <a:no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ja-JP" altLang="en-US" sz="800" dirty="0">
                <a:solidFill>
                  <a:prstClr val="black"/>
                </a:solidFill>
                <a:latin typeface="HGSｺﾞｼｯｸE" panose="020B0900000000000000" pitchFamily="50" charset="-128"/>
                <a:ea typeface="HGSｺﾞｼｯｸE" panose="020B0900000000000000" pitchFamily="50" charset="-128"/>
              </a:rPr>
              <a:t>令和５年</a:t>
            </a:r>
            <a:r>
              <a:rPr lang="en-US" altLang="ja-JP" sz="800" dirty="0">
                <a:solidFill>
                  <a:prstClr val="black"/>
                </a:solidFill>
                <a:latin typeface="HGSｺﾞｼｯｸE" panose="020B0900000000000000" pitchFamily="50" charset="-128"/>
                <a:ea typeface="HGSｺﾞｼｯｸE" panose="020B0900000000000000" pitchFamily="50" charset="-128"/>
              </a:rPr>
              <a:t>11</a:t>
            </a:r>
            <a:r>
              <a:rPr lang="ja-JP" altLang="en-US" sz="800" dirty="0">
                <a:solidFill>
                  <a:prstClr val="black"/>
                </a:solidFill>
                <a:latin typeface="HGSｺﾞｼｯｸE" panose="020B0900000000000000" pitchFamily="50" charset="-128"/>
                <a:ea typeface="HGSｺﾞｼｯｸE" panose="020B0900000000000000" pitchFamily="50" charset="-128"/>
              </a:rPr>
              <a:t>月</a:t>
            </a:r>
            <a:r>
              <a:rPr lang="en-US" altLang="ja-JP" sz="800" dirty="0">
                <a:solidFill>
                  <a:prstClr val="black"/>
                </a:solidFill>
                <a:latin typeface="HGSｺﾞｼｯｸE" panose="020B0900000000000000" pitchFamily="50" charset="-128"/>
                <a:ea typeface="HGSｺﾞｼｯｸE" panose="020B0900000000000000" pitchFamily="50" charset="-128"/>
              </a:rPr>
              <a:t>14</a:t>
            </a:r>
            <a:r>
              <a:rPr lang="ja-JP" altLang="en-US" sz="800" dirty="0">
                <a:solidFill>
                  <a:prstClr val="black"/>
                </a:solidFill>
                <a:latin typeface="HGSｺﾞｼｯｸE" panose="020B0900000000000000" pitchFamily="50" charset="-128"/>
                <a:ea typeface="HGSｺﾞｼｯｸE" panose="020B0900000000000000" pitchFamily="50" charset="-128"/>
              </a:rPr>
              <a:t>日</a:t>
            </a:r>
            <a:endParaRPr lang="en-US" altLang="ja-JP" sz="800" dirty="0">
              <a:solidFill>
                <a:prstClr val="black"/>
              </a:solidFill>
              <a:latin typeface="HGSｺﾞｼｯｸE" panose="020B0900000000000000" pitchFamily="50" charset="-128"/>
              <a:ea typeface="HGSｺﾞｼｯｸE" panose="020B0900000000000000" pitchFamily="50" charset="-128"/>
            </a:endParaRPr>
          </a:p>
          <a:p>
            <a:pPr>
              <a:defRPr/>
            </a:pPr>
            <a:r>
              <a:rPr lang="ja-JP" altLang="en-US" sz="800" dirty="0">
                <a:solidFill>
                  <a:prstClr val="black"/>
                </a:solidFill>
                <a:latin typeface="HGSｺﾞｼｯｸE" panose="020B0900000000000000" pitchFamily="50" charset="-128"/>
                <a:ea typeface="HGSｺﾞｼｯｸE" panose="020B0900000000000000" pitchFamily="50" charset="-128"/>
              </a:rPr>
              <a:t>第</a:t>
            </a:r>
            <a:r>
              <a:rPr lang="en-US" altLang="ja-JP" sz="800" dirty="0">
                <a:solidFill>
                  <a:prstClr val="black"/>
                </a:solidFill>
                <a:latin typeface="HGSｺﾞｼｯｸE" panose="020B0900000000000000" pitchFamily="50" charset="-128"/>
                <a:ea typeface="HGSｺﾞｼｯｸE" panose="020B0900000000000000" pitchFamily="50" charset="-128"/>
              </a:rPr>
              <a:t>74</a:t>
            </a:r>
            <a:r>
              <a:rPr lang="ja-JP" altLang="en-US" sz="800" dirty="0">
                <a:solidFill>
                  <a:prstClr val="black"/>
                </a:solidFill>
                <a:latin typeface="HGSｺﾞｼｯｸE" panose="020B0900000000000000" pitchFamily="50" charset="-128"/>
                <a:ea typeface="HGSｺﾞｼｯｸE" panose="020B0900000000000000" pitchFamily="50" charset="-128"/>
              </a:rPr>
              <a:t>回事業運営検討</a:t>
            </a:r>
            <a:r>
              <a:rPr lang="en-US" altLang="ja-JP" sz="800" dirty="0">
                <a:solidFill>
                  <a:prstClr val="black"/>
                </a:solidFill>
                <a:latin typeface="HGSｺﾞｼｯｸE" panose="020B0900000000000000" pitchFamily="50" charset="-128"/>
                <a:ea typeface="HGSｺﾞｼｯｸE" panose="020B0900000000000000" pitchFamily="50" charset="-128"/>
              </a:rPr>
              <a:t>WG</a:t>
            </a:r>
            <a:endParaRPr lang="ja-JP" altLang="en-US" sz="800" dirty="0">
              <a:solidFill>
                <a:prstClr val="black"/>
              </a:solidFill>
              <a:latin typeface="HGSｺﾞｼｯｸE" panose="020B0900000000000000" pitchFamily="50" charset="-128"/>
              <a:ea typeface="HGSｺﾞｼｯｸE" panose="020B0900000000000000" pitchFamily="50" charset="-128"/>
            </a:endParaRPr>
          </a:p>
        </p:txBody>
      </p:sp>
      <p:graphicFrame>
        <p:nvGraphicFramePr>
          <p:cNvPr id="9" name="表 17">
            <a:extLst>
              <a:ext uri="{FF2B5EF4-FFF2-40B4-BE49-F238E27FC236}">
                <a16:creationId xmlns:a16="http://schemas.microsoft.com/office/drawing/2014/main" id="{0D0F6155-258C-4F84-B5E7-97E00D2376C5}"/>
              </a:ext>
            </a:extLst>
          </p:cNvPr>
          <p:cNvGraphicFramePr>
            <a:graphicFrameLocks noGrp="1"/>
          </p:cNvGraphicFramePr>
          <p:nvPr>
            <p:extLst>
              <p:ext uri="{D42A27DB-BD31-4B8C-83A1-F6EECF244321}">
                <p14:modId xmlns:p14="http://schemas.microsoft.com/office/powerpoint/2010/main" val="3235122467"/>
              </p:ext>
            </p:extLst>
          </p:nvPr>
        </p:nvGraphicFramePr>
        <p:xfrm>
          <a:off x="193039" y="520231"/>
          <a:ext cx="11870345" cy="5288280"/>
        </p:xfrm>
        <a:graphic>
          <a:graphicData uri="http://schemas.openxmlformats.org/drawingml/2006/table">
            <a:tbl>
              <a:tblPr firstRow="1" bandRow="1">
                <a:tableStyleId>{5C22544A-7EE6-4342-B048-85BDC9FD1C3A}</a:tableStyleId>
              </a:tblPr>
              <a:tblGrid>
                <a:gridCol w="633734">
                  <a:extLst>
                    <a:ext uri="{9D8B030D-6E8A-4147-A177-3AD203B41FA5}">
                      <a16:colId xmlns:a16="http://schemas.microsoft.com/office/drawing/2014/main" val="979189463"/>
                    </a:ext>
                  </a:extLst>
                </a:gridCol>
                <a:gridCol w="4219846">
                  <a:extLst>
                    <a:ext uri="{9D8B030D-6E8A-4147-A177-3AD203B41FA5}">
                      <a16:colId xmlns:a16="http://schemas.microsoft.com/office/drawing/2014/main" val="3655228805"/>
                    </a:ext>
                  </a:extLst>
                </a:gridCol>
                <a:gridCol w="4219846">
                  <a:extLst>
                    <a:ext uri="{9D8B030D-6E8A-4147-A177-3AD203B41FA5}">
                      <a16:colId xmlns:a16="http://schemas.microsoft.com/office/drawing/2014/main" val="1925305667"/>
                    </a:ext>
                  </a:extLst>
                </a:gridCol>
                <a:gridCol w="2796919">
                  <a:extLst>
                    <a:ext uri="{9D8B030D-6E8A-4147-A177-3AD203B41FA5}">
                      <a16:colId xmlns:a16="http://schemas.microsoft.com/office/drawing/2014/main" val="1884872765"/>
                    </a:ext>
                  </a:extLst>
                </a:gridCol>
              </a:tblGrid>
              <a:tr h="225214">
                <a:tc>
                  <a:txBody>
                    <a:bodyPr/>
                    <a:lstStyle/>
                    <a:p>
                      <a:pPr algn="ctr"/>
                      <a:r>
                        <a:rPr kumimoji="1" lang="ja-JP" altLang="en-US" sz="1100" dirty="0"/>
                        <a:t>ページ</a:t>
                      </a:r>
                      <a:endParaRPr kumimoji="1" lang="en-US" altLang="ja-JP" sz="1100" dirty="0"/>
                    </a:p>
                  </a:txBody>
                  <a:tcPr>
                    <a:solidFill>
                      <a:schemeClr val="accent5"/>
                    </a:solidFill>
                  </a:tcPr>
                </a:tc>
                <a:tc>
                  <a:txBody>
                    <a:bodyPr/>
                    <a:lstStyle/>
                    <a:p>
                      <a:pPr algn="ctr"/>
                      <a:r>
                        <a:rPr kumimoji="1" lang="ja-JP" altLang="en-US" sz="1100" dirty="0"/>
                        <a:t>方針（案）</a:t>
                      </a:r>
                    </a:p>
                  </a:txBody>
                  <a:tcPr>
                    <a:solidFill>
                      <a:schemeClr val="accent5"/>
                    </a:solidFill>
                  </a:tcPr>
                </a:tc>
                <a:tc>
                  <a:txBody>
                    <a:bodyPr/>
                    <a:lstStyle/>
                    <a:p>
                      <a:pPr algn="ctr"/>
                      <a:r>
                        <a:rPr kumimoji="1" lang="ja-JP" altLang="en-US" sz="1100" dirty="0"/>
                        <a:t>方針（素案）</a:t>
                      </a:r>
                    </a:p>
                  </a:txBody>
                  <a:tcPr>
                    <a:solidFill>
                      <a:schemeClr val="accent5"/>
                    </a:solidFill>
                  </a:tcPr>
                </a:tc>
                <a:tc>
                  <a:txBody>
                    <a:bodyPr/>
                    <a:lstStyle/>
                    <a:p>
                      <a:pPr algn="ctr"/>
                      <a:r>
                        <a:rPr kumimoji="1" lang="ja-JP" altLang="en-US" sz="1100" dirty="0"/>
                        <a:t>備考</a:t>
                      </a:r>
                    </a:p>
                  </a:txBody>
                  <a:tcPr>
                    <a:solidFill>
                      <a:schemeClr val="accent5"/>
                    </a:solidFill>
                  </a:tcPr>
                </a:tc>
                <a:extLst>
                  <a:ext uri="{0D108BD9-81ED-4DB2-BD59-A6C34878D82A}">
                    <a16:rowId xmlns:a16="http://schemas.microsoft.com/office/drawing/2014/main" val="2298694149"/>
                  </a:ext>
                </a:extLst>
              </a:tr>
              <a:tr h="370840">
                <a:tc>
                  <a:txBody>
                    <a:bodyPr/>
                    <a:lstStyle/>
                    <a:p>
                      <a:r>
                        <a:rPr kumimoji="1" lang="en-US" altLang="ja-JP" sz="900" dirty="0">
                          <a:latin typeface="ＭＳ 明朝" panose="02020609040205080304" pitchFamily="17" charset="-128"/>
                          <a:ea typeface="ＭＳ 明朝" panose="02020609040205080304" pitchFamily="17" charset="-128"/>
                        </a:rPr>
                        <a:t>P21</a:t>
                      </a:r>
                    </a:p>
                    <a:p>
                      <a:r>
                        <a:rPr kumimoji="1" lang="ja-JP" altLang="en-US" sz="900" dirty="0">
                          <a:latin typeface="ＭＳ 明朝" panose="02020609040205080304" pitchFamily="17" charset="-128"/>
                          <a:ea typeface="ＭＳ 明朝" panose="02020609040205080304" pitchFamily="17" charset="-128"/>
                        </a:rPr>
                        <a:t>図</a:t>
                      </a:r>
                      <a:r>
                        <a:rPr kumimoji="1" lang="en-US" altLang="ja-JP" sz="900" dirty="0">
                          <a:latin typeface="ＭＳ 明朝" panose="02020609040205080304" pitchFamily="17" charset="-128"/>
                          <a:ea typeface="ＭＳ 明朝" panose="02020609040205080304" pitchFamily="17" charset="-128"/>
                        </a:rPr>
                        <a:t>11</a:t>
                      </a:r>
                    </a:p>
                    <a:p>
                      <a:r>
                        <a:rPr kumimoji="1" lang="ja-JP" altLang="en-US" sz="900" dirty="0">
                          <a:latin typeface="ＭＳ 明朝" panose="02020609040205080304" pitchFamily="17" charset="-128"/>
                          <a:ea typeface="ＭＳ 明朝" panose="02020609040205080304" pitchFamily="17" charset="-128"/>
                        </a:rPr>
                        <a:t>図</a:t>
                      </a:r>
                      <a:r>
                        <a:rPr kumimoji="1" lang="en-US" altLang="ja-JP" sz="900" dirty="0">
                          <a:latin typeface="ＭＳ 明朝" panose="02020609040205080304" pitchFamily="17" charset="-128"/>
                          <a:ea typeface="ＭＳ 明朝" panose="02020609040205080304" pitchFamily="17" charset="-128"/>
                        </a:rPr>
                        <a:t>12</a:t>
                      </a:r>
                      <a:endParaRPr kumimoji="1" lang="ja-JP" altLang="en-US" sz="900" dirty="0">
                        <a:latin typeface="ＭＳ 明朝" panose="02020609040205080304" pitchFamily="17" charset="-128"/>
                        <a:ea typeface="ＭＳ 明朝" panose="02020609040205080304" pitchFamily="17" charset="-128"/>
                      </a:endParaRPr>
                    </a:p>
                    <a:p>
                      <a:endParaRPr kumimoji="1" lang="ja-JP" altLang="en-US" sz="900" dirty="0">
                        <a:latin typeface="ＭＳ 明朝" panose="02020609040205080304" pitchFamily="17" charset="-128"/>
                        <a:ea typeface="ＭＳ 明朝" panose="02020609040205080304" pitchFamily="17" charset="-128"/>
                      </a:endParaRPr>
                    </a:p>
                  </a:txBody>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ja-JP" altLang="ja-JP" sz="900" b="1" i="0" u="none" baseline="0" dirty="0">
                          <a:effectLst/>
                          <a:latin typeface="ＭＳ ゴシック" panose="020B0609070205080204" pitchFamily="49" charset="-128"/>
                          <a:ea typeface="ＭＳ ゴシック" panose="020B0609070205080204" pitchFamily="49" charset="-128"/>
                          <a:cs typeface="+mn-cs"/>
                        </a:rPr>
                        <a:t>図</a:t>
                      </a:r>
                      <a:r>
                        <a:rPr lang="en-US" altLang="ja-JP" sz="900" b="1" i="0" u="none" baseline="0" dirty="0">
                          <a:effectLst/>
                          <a:latin typeface="ＭＳ ゴシック" panose="020B0609070205080204" pitchFamily="49" charset="-128"/>
                          <a:ea typeface="ＭＳ ゴシック" panose="020B0609070205080204" pitchFamily="49" charset="-128"/>
                          <a:cs typeface="+mn-cs"/>
                        </a:rPr>
                        <a:t>11 </a:t>
                      </a:r>
                      <a:r>
                        <a:rPr lang="ja-JP" altLang="ja-JP" sz="900" b="1" i="0" u="none" baseline="0" dirty="0">
                          <a:effectLst/>
                          <a:latin typeface="ＭＳ ゴシック" panose="020B0609070205080204" pitchFamily="49" charset="-128"/>
                          <a:ea typeface="ＭＳ ゴシック" panose="020B0609070205080204" pitchFamily="49" charset="-128"/>
                          <a:cs typeface="+mn-cs"/>
                        </a:rPr>
                        <a:t>市町村国保の収納率の推移（全被保険者　現年分）</a:t>
                      </a:r>
                      <a:endParaRPr lang="ja-JP" altLang="ja-JP" sz="900" b="1" u="none" dirty="0">
                        <a:effectLst/>
                        <a:latin typeface="ＭＳ ゴシック" panose="020B0609070205080204" pitchFamily="49" charset="-128"/>
                        <a:ea typeface="ＭＳ ゴシック" panose="020B0609070205080204" pitchFamily="49" charset="-128"/>
                      </a:endParaRPr>
                    </a:p>
                    <a:p>
                      <a:pPr marL="0" marR="0" lvl="0" indent="0" algn="l" defTabSz="914377" rtl="0" eaLnBrk="1" fontAlgn="auto" latinLnBrk="0" hangingPunct="1">
                        <a:lnSpc>
                          <a:spcPct val="100000"/>
                        </a:lnSpc>
                        <a:spcBef>
                          <a:spcPts val="0"/>
                        </a:spcBef>
                        <a:spcAft>
                          <a:spcPts val="0"/>
                        </a:spcAft>
                        <a:buClrTx/>
                        <a:buSzTx/>
                        <a:buFontTx/>
                        <a:buNone/>
                        <a:tabLst/>
                        <a:defRPr/>
                      </a:pPr>
                      <a:r>
                        <a:rPr lang="ja-JP" altLang="en-US" sz="900" dirty="0">
                          <a:latin typeface="ＭＳ ゴシック" panose="020B0609070205080204" pitchFamily="49" charset="-128"/>
                          <a:ea typeface="ＭＳ ゴシック" panose="020B0609070205080204" pitchFamily="49" charset="-128"/>
                        </a:rPr>
                        <a:t>出典：厚生労働省　令和３年度国民健康保険（市町村</a:t>
                      </a:r>
                      <a:r>
                        <a:rPr lang="ja-JP" altLang="en-US" sz="900" u="sng" baseline="0" dirty="0">
                          <a:solidFill>
                            <a:srgbClr val="FF0000"/>
                          </a:solidFill>
                          <a:latin typeface="ＭＳ ゴシック" panose="020B0609070205080204" pitchFamily="49" charset="-128"/>
                          <a:ea typeface="ＭＳ ゴシック" panose="020B0609070205080204" pitchFamily="49" charset="-128"/>
                        </a:rPr>
                        <a:t>国保</a:t>
                      </a:r>
                      <a:r>
                        <a:rPr lang="ja-JP" altLang="en-US" sz="900" dirty="0">
                          <a:latin typeface="ＭＳ ゴシック" panose="020B0609070205080204" pitchFamily="49" charset="-128"/>
                          <a:ea typeface="ＭＳ ゴシック" panose="020B0609070205080204" pitchFamily="49" charset="-128"/>
                        </a:rPr>
                        <a:t>）の財政状況について</a:t>
                      </a:r>
                      <a:endParaRPr lang="en-US" altLang="ja-JP" sz="900" dirty="0">
                        <a:latin typeface="ＭＳ ゴシック" panose="020B0609070205080204" pitchFamily="49" charset="-128"/>
                        <a:ea typeface="ＭＳ ゴシック" panose="020B0609070205080204" pitchFamily="49" charset="-128"/>
                      </a:endParaRPr>
                    </a:p>
                    <a:p>
                      <a:pPr marL="0" marR="0" lvl="0" indent="0" algn="l" defTabSz="914377" rtl="0" eaLnBrk="1" fontAlgn="auto" latinLnBrk="0" hangingPunct="1">
                        <a:lnSpc>
                          <a:spcPct val="100000"/>
                        </a:lnSpc>
                        <a:spcBef>
                          <a:spcPts val="0"/>
                        </a:spcBef>
                        <a:spcAft>
                          <a:spcPts val="0"/>
                        </a:spcAft>
                        <a:buClrTx/>
                        <a:buSzTx/>
                        <a:buFontTx/>
                        <a:buNone/>
                        <a:tabLst/>
                        <a:defRPr/>
                      </a:pPr>
                      <a:endParaRPr lang="en-US" altLang="ja-JP" sz="900" dirty="0">
                        <a:latin typeface="ＭＳ ゴシック" panose="020B0609070205080204" pitchFamily="49" charset="-128"/>
                        <a:ea typeface="ＭＳ ゴシック" panose="020B0609070205080204" pitchFamily="49" charset="-128"/>
                      </a:endParaRPr>
                    </a:p>
                    <a:p>
                      <a:pPr marL="0" marR="0" lvl="0" indent="0" algn="l" defTabSz="914377" rtl="0" eaLnBrk="1" fontAlgn="auto" latinLnBrk="0" hangingPunct="1">
                        <a:lnSpc>
                          <a:spcPct val="100000"/>
                        </a:lnSpc>
                        <a:spcBef>
                          <a:spcPts val="0"/>
                        </a:spcBef>
                        <a:spcAft>
                          <a:spcPts val="0"/>
                        </a:spcAft>
                        <a:buClrTx/>
                        <a:buSzTx/>
                        <a:buFontTx/>
                        <a:buNone/>
                        <a:tabLst/>
                        <a:defRPr/>
                      </a:pPr>
                      <a:r>
                        <a:rPr lang="ja-JP" altLang="en-US" sz="900" b="1" dirty="0">
                          <a:latin typeface="ＭＳ ゴシック" panose="020B0609070205080204" pitchFamily="49" charset="-128"/>
                          <a:ea typeface="ＭＳ ゴシック" panose="020B0609070205080204" pitchFamily="49" charset="-128"/>
                        </a:rPr>
                        <a:t>図</a:t>
                      </a:r>
                      <a:r>
                        <a:rPr lang="en-US" altLang="ja-JP" sz="900" b="1" dirty="0">
                          <a:latin typeface="ＭＳ ゴシック" panose="020B0609070205080204" pitchFamily="49" charset="-128"/>
                          <a:ea typeface="ＭＳ ゴシック" panose="020B0609070205080204" pitchFamily="49" charset="-128"/>
                        </a:rPr>
                        <a:t>12 </a:t>
                      </a:r>
                      <a:r>
                        <a:rPr lang="ja-JP" altLang="en-US" sz="900" b="1" dirty="0">
                          <a:latin typeface="ＭＳ ゴシック" panose="020B0609070205080204" pitchFamily="49" charset="-128"/>
                          <a:ea typeface="ＭＳ ゴシック" panose="020B0609070205080204" pitchFamily="49" charset="-128"/>
                        </a:rPr>
                        <a:t>市町村国保の滞納世帯の割合の推移</a:t>
                      </a:r>
                      <a:endParaRPr lang="en-US" altLang="ja-JP" sz="900" b="1" dirty="0">
                        <a:latin typeface="ＭＳ ゴシック" panose="020B0609070205080204" pitchFamily="49" charset="-128"/>
                        <a:ea typeface="ＭＳ ゴシック" panose="020B0609070205080204" pitchFamily="49" charset="-128"/>
                      </a:endParaRPr>
                    </a:p>
                    <a:p>
                      <a:pPr marL="0" marR="0" lvl="0" indent="0" algn="l" defTabSz="914377" rtl="0" eaLnBrk="1" fontAlgn="auto" latinLnBrk="0" hangingPunct="1">
                        <a:lnSpc>
                          <a:spcPct val="100000"/>
                        </a:lnSpc>
                        <a:spcBef>
                          <a:spcPts val="0"/>
                        </a:spcBef>
                        <a:spcAft>
                          <a:spcPts val="0"/>
                        </a:spcAft>
                        <a:buClrTx/>
                        <a:buSzTx/>
                        <a:buFontTx/>
                        <a:buNone/>
                        <a:tabLst/>
                        <a:defRPr/>
                      </a:pPr>
                      <a:r>
                        <a:rPr lang="ja-JP" altLang="en-US" sz="900" dirty="0">
                          <a:latin typeface="ＭＳ ゴシック" panose="020B0609070205080204" pitchFamily="49" charset="-128"/>
                          <a:ea typeface="ＭＳ ゴシック" panose="020B0609070205080204" pitchFamily="49" charset="-128"/>
                        </a:rPr>
                        <a:t>出典：厚生労働省　令和３年度国民健康保険（市町村</a:t>
                      </a:r>
                      <a:r>
                        <a:rPr lang="ja-JP" altLang="en-US" sz="900" u="sng" dirty="0">
                          <a:solidFill>
                            <a:srgbClr val="FF0000"/>
                          </a:solidFill>
                          <a:latin typeface="ＭＳ ゴシック" panose="020B0609070205080204" pitchFamily="49" charset="-128"/>
                          <a:ea typeface="ＭＳ ゴシック" panose="020B0609070205080204" pitchFamily="49" charset="-128"/>
                        </a:rPr>
                        <a:t>国保</a:t>
                      </a:r>
                      <a:r>
                        <a:rPr lang="ja-JP" altLang="en-US" sz="900" dirty="0">
                          <a:latin typeface="ＭＳ ゴシック" panose="020B0609070205080204" pitchFamily="49" charset="-128"/>
                          <a:ea typeface="ＭＳ ゴシック" panose="020B0609070205080204" pitchFamily="49" charset="-128"/>
                        </a:rPr>
                        <a:t>）の財政状況に</a:t>
                      </a:r>
                      <a:r>
                        <a:rPr lang="ja-JP" altLang="en-US" sz="900" u="sng" dirty="0">
                          <a:solidFill>
                            <a:srgbClr val="FF0000"/>
                          </a:solidFill>
                          <a:latin typeface="ＭＳ ゴシック" panose="020B0609070205080204" pitchFamily="49" charset="-128"/>
                          <a:ea typeface="ＭＳ ゴシック" panose="020B0609070205080204" pitchFamily="49" charset="-128"/>
                        </a:rPr>
                        <a:t>ついて</a:t>
                      </a:r>
                      <a:endParaRPr lang="ja-JP" altLang="en-US" sz="900" dirty="0">
                        <a:latin typeface="ＭＳ ゴシック" panose="020B0609070205080204" pitchFamily="49" charset="-128"/>
                        <a:ea typeface="ＭＳ ゴシック" panose="020B0609070205080204" pitchFamily="49" charset="-128"/>
                      </a:endParaRPr>
                    </a:p>
                    <a:p>
                      <a:pPr marL="179388" indent="-179388"/>
                      <a:r>
                        <a:rPr kumimoji="1" lang="en-US" altLang="ja-JP" sz="900" u="sng" strike="noStrike" dirty="0">
                          <a:solidFill>
                            <a:srgbClr val="FF0000"/>
                          </a:solidFill>
                          <a:latin typeface="ＭＳ 明朝" panose="02020609040205080304" pitchFamily="17" charset="-128"/>
                          <a:ea typeface="ＭＳ 明朝" panose="02020609040205080304" pitchFamily="17" charset="-128"/>
                        </a:rPr>
                        <a:t>※</a:t>
                      </a:r>
                      <a:r>
                        <a:rPr kumimoji="1" lang="ja-JP" altLang="en-US" sz="900" u="sng" strike="noStrike" dirty="0">
                          <a:solidFill>
                            <a:srgbClr val="FF0000"/>
                          </a:solidFill>
                          <a:latin typeface="ＭＳ 明朝" panose="02020609040205080304" pitchFamily="17" charset="-128"/>
                          <a:ea typeface="ＭＳ 明朝" panose="02020609040205080304" pitchFamily="17" charset="-128"/>
                        </a:rPr>
                        <a:t>令和４年度は速報値</a:t>
                      </a:r>
                    </a:p>
                  </a:txBody>
                  <a:tcPr/>
                </a:tc>
                <a:tc>
                  <a:txBody>
                    <a:bodyPr/>
                    <a:lstStyle/>
                    <a:p>
                      <a:pPr marL="179388" marR="0" lvl="0" indent="-179388" algn="l" defTabSz="914377" rtl="0" eaLnBrk="1" fontAlgn="auto" latinLnBrk="0" hangingPunct="1">
                        <a:lnSpc>
                          <a:spcPct val="100000"/>
                        </a:lnSpc>
                        <a:spcBef>
                          <a:spcPts val="0"/>
                        </a:spcBef>
                        <a:spcAft>
                          <a:spcPts val="0"/>
                        </a:spcAft>
                        <a:buClrTx/>
                        <a:buSzTx/>
                        <a:buFontTx/>
                        <a:buNone/>
                        <a:tabLst/>
                        <a:defRPr/>
                      </a:pPr>
                      <a:r>
                        <a:rPr lang="ja-JP" altLang="ja-JP" sz="900" b="1" i="0" u="none" baseline="0" dirty="0">
                          <a:effectLst/>
                          <a:latin typeface="ＭＳ ゴシック" panose="020B0609070205080204" pitchFamily="49" charset="-128"/>
                          <a:ea typeface="ＭＳ ゴシック" panose="020B0609070205080204" pitchFamily="49" charset="-128"/>
                          <a:cs typeface="+mn-cs"/>
                        </a:rPr>
                        <a:t>図</a:t>
                      </a:r>
                      <a:r>
                        <a:rPr lang="en-US" altLang="ja-JP" sz="900" b="1" i="0" u="none" baseline="0" dirty="0">
                          <a:effectLst/>
                          <a:latin typeface="ＭＳ ゴシック" panose="020B0609070205080204" pitchFamily="49" charset="-128"/>
                          <a:ea typeface="ＭＳ ゴシック" panose="020B0609070205080204" pitchFamily="49" charset="-128"/>
                          <a:cs typeface="+mn-cs"/>
                        </a:rPr>
                        <a:t>11 </a:t>
                      </a:r>
                      <a:r>
                        <a:rPr lang="ja-JP" altLang="ja-JP" sz="900" b="1" i="0" u="none" baseline="0" dirty="0">
                          <a:effectLst/>
                          <a:latin typeface="ＭＳ ゴシック" panose="020B0609070205080204" pitchFamily="49" charset="-128"/>
                          <a:ea typeface="ＭＳ ゴシック" panose="020B0609070205080204" pitchFamily="49" charset="-128"/>
                          <a:cs typeface="+mn-cs"/>
                        </a:rPr>
                        <a:t>市町村国保の収納率の推移（全被保険者　現年分）</a:t>
                      </a:r>
                      <a:endParaRPr lang="en-US" altLang="ja-JP" sz="900" dirty="0">
                        <a:latin typeface="ＭＳ ゴシック" panose="020B0609070205080204" pitchFamily="49" charset="-128"/>
                        <a:ea typeface="ＭＳ ゴシック" panose="020B0609070205080204" pitchFamily="49" charset="-128"/>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r>
                        <a:rPr lang="ja-JP" altLang="en-US" sz="900" dirty="0">
                          <a:latin typeface="ＭＳ ゴシック" panose="020B0609070205080204" pitchFamily="49" charset="-128"/>
                          <a:ea typeface="ＭＳ ゴシック" panose="020B0609070205080204" pitchFamily="49" charset="-128"/>
                        </a:rPr>
                        <a:t>出典：厚生労働省　令和３年度国民健康保険（市町村）の財政状況について</a:t>
                      </a: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0" marR="0" lvl="0" indent="0" algn="l" defTabSz="914377" rtl="0" eaLnBrk="1" fontAlgn="auto" latinLnBrk="0" hangingPunct="1">
                        <a:lnSpc>
                          <a:spcPct val="100000"/>
                        </a:lnSpc>
                        <a:spcBef>
                          <a:spcPts val="0"/>
                        </a:spcBef>
                        <a:spcAft>
                          <a:spcPts val="0"/>
                        </a:spcAft>
                        <a:buClrTx/>
                        <a:buSzTx/>
                        <a:buFontTx/>
                        <a:buNone/>
                        <a:tabLst/>
                        <a:defRPr/>
                      </a:pPr>
                      <a:r>
                        <a:rPr lang="ja-JP" altLang="en-US" sz="900" b="1" dirty="0">
                          <a:latin typeface="ＭＳ ゴシック" panose="020B0609070205080204" pitchFamily="49" charset="-128"/>
                          <a:ea typeface="ＭＳ ゴシック" panose="020B0609070205080204" pitchFamily="49" charset="-128"/>
                        </a:rPr>
                        <a:t>図</a:t>
                      </a:r>
                      <a:r>
                        <a:rPr lang="en-US" altLang="ja-JP" sz="900" b="1" dirty="0">
                          <a:latin typeface="ＭＳ ゴシック" panose="020B0609070205080204" pitchFamily="49" charset="-128"/>
                          <a:ea typeface="ＭＳ ゴシック" panose="020B0609070205080204" pitchFamily="49" charset="-128"/>
                        </a:rPr>
                        <a:t>12 </a:t>
                      </a:r>
                      <a:r>
                        <a:rPr lang="ja-JP" altLang="en-US" sz="900" b="1" dirty="0">
                          <a:latin typeface="ＭＳ ゴシック" panose="020B0609070205080204" pitchFamily="49" charset="-128"/>
                          <a:ea typeface="ＭＳ ゴシック" panose="020B0609070205080204" pitchFamily="49" charset="-128"/>
                        </a:rPr>
                        <a:t>市町村国保の滞納世帯の割合の推移</a:t>
                      </a:r>
                      <a:endParaRPr lang="en-US" altLang="ja-JP" sz="900" b="1" dirty="0">
                        <a:latin typeface="ＭＳ ゴシック" panose="020B0609070205080204" pitchFamily="49" charset="-128"/>
                        <a:ea typeface="ＭＳ ゴシック" panose="020B0609070205080204" pitchFamily="49" charset="-128"/>
                      </a:endParaRPr>
                    </a:p>
                    <a:p>
                      <a:pPr marL="0" marR="0" lvl="0" indent="0" algn="l" defTabSz="914377" rtl="0" eaLnBrk="1" fontAlgn="auto" latinLnBrk="0" hangingPunct="1">
                        <a:lnSpc>
                          <a:spcPct val="100000"/>
                        </a:lnSpc>
                        <a:spcBef>
                          <a:spcPts val="0"/>
                        </a:spcBef>
                        <a:spcAft>
                          <a:spcPts val="0"/>
                        </a:spcAft>
                        <a:buClrTx/>
                        <a:buSzTx/>
                        <a:buFontTx/>
                        <a:buNone/>
                        <a:tabLst/>
                        <a:defRPr/>
                      </a:pPr>
                      <a:r>
                        <a:rPr lang="ja-JP" altLang="en-US" sz="900" dirty="0">
                          <a:latin typeface="ＭＳ ゴシック" panose="020B0609070205080204" pitchFamily="49" charset="-128"/>
                          <a:ea typeface="ＭＳ ゴシック" panose="020B0609070205080204" pitchFamily="49" charset="-128"/>
                        </a:rPr>
                        <a:t>出典：厚生労働省　令和３年度国民健康保険（市町村）の財政状況に</a:t>
                      </a:r>
                    </a:p>
                  </a:txBody>
                  <a:tcPr/>
                </a:tc>
                <a:tc>
                  <a:txBody>
                    <a:bodyPr/>
                    <a:lstStyle/>
                    <a:p>
                      <a:pPr marL="263525" indent="-263525" algn="l"/>
                      <a:r>
                        <a:rPr kumimoji="1" lang="ja-JP" altLang="en-US" sz="900" strike="noStrike" dirty="0">
                          <a:latin typeface="ＭＳ 明朝" panose="02020609040205080304" pitchFamily="17" charset="-128"/>
                          <a:ea typeface="ＭＳ 明朝" panose="02020609040205080304" pitchFamily="17" charset="-128"/>
                        </a:rPr>
                        <a:t>出典名に表記誤りがあったため変更。</a:t>
                      </a:r>
                    </a:p>
                  </a:txBody>
                  <a:tcPr/>
                </a:tc>
                <a:extLst>
                  <a:ext uri="{0D108BD9-81ED-4DB2-BD59-A6C34878D82A}">
                    <a16:rowId xmlns:a16="http://schemas.microsoft.com/office/drawing/2014/main" val="289552837"/>
                  </a:ext>
                </a:extLst>
              </a:tr>
              <a:tr h="370840">
                <a:tc>
                  <a:txBody>
                    <a:bodyPr/>
                    <a:lstStyle/>
                    <a:p>
                      <a:r>
                        <a:rPr kumimoji="1" lang="en-US" altLang="ja-JP" sz="900" dirty="0">
                          <a:latin typeface="ＭＳ 明朝" panose="02020609040205080304" pitchFamily="17" charset="-128"/>
                          <a:ea typeface="ＭＳ 明朝" panose="02020609040205080304" pitchFamily="17" charset="-128"/>
                        </a:rPr>
                        <a:t>P22</a:t>
                      </a:r>
                    </a:p>
                    <a:p>
                      <a:r>
                        <a:rPr kumimoji="1" lang="ja-JP" altLang="en-US" sz="900" dirty="0">
                          <a:latin typeface="ＭＳ 明朝" panose="02020609040205080304" pitchFamily="17" charset="-128"/>
                          <a:ea typeface="ＭＳ 明朝" panose="02020609040205080304" pitchFamily="17" charset="-128"/>
                        </a:rPr>
                        <a:t>上から７行目以降</a:t>
                      </a:r>
                      <a:endParaRPr kumimoji="1" lang="en-US" altLang="ja-JP" sz="900" dirty="0">
                        <a:latin typeface="ＭＳ 明朝" panose="02020609040205080304" pitchFamily="17" charset="-128"/>
                        <a:ea typeface="ＭＳ 明朝" panose="02020609040205080304" pitchFamily="17" charset="-128"/>
                      </a:endParaRPr>
                    </a:p>
                    <a:p>
                      <a:endParaRPr kumimoji="1" lang="ja-JP" altLang="en-US" sz="900" dirty="0">
                        <a:latin typeface="ＭＳ 明朝" panose="02020609040205080304" pitchFamily="17" charset="-128"/>
                        <a:ea typeface="ＭＳ 明朝" panose="02020609040205080304" pitchFamily="17" charset="-128"/>
                      </a:endParaRPr>
                    </a:p>
                  </a:txBody>
                  <a:tcPr/>
                </a:tc>
                <a:tc>
                  <a:txBody>
                    <a:bodyPr/>
                    <a:lstStyle/>
                    <a:p>
                      <a:r>
                        <a:rPr kumimoji="1" lang="ja-JP" altLang="en-US" sz="900" kern="1200" dirty="0">
                          <a:solidFill>
                            <a:schemeClr val="dk1"/>
                          </a:solidFill>
                          <a:effectLst/>
                          <a:latin typeface="ＭＳ ゴシック" panose="020B0609070205080204" pitchFamily="49" charset="-128"/>
                          <a:ea typeface="ＭＳ ゴシック" panose="020B0609070205080204" pitchFamily="49" charset="-128"/>
                          <a:cs typeface="+mn-cs"/>
                        </a:rPr>
                        <a:t>（１）目標収納率の設定</a:t>
                      </a: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indent="-1793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現年度分の収納率について、</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第２の４</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で定めた「標準的な収納率」とは別に、各市町村における収納率を向上させる観点から目標収納率を定める。</a:t>
                      </a:r>
                    </a:p>
                    <a:p>
                      <a:pPr marL="179388" indent="-1793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設定に当たっては、</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保険者努力支援制度</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における</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当該年度の</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評価指標で示された、被保険者数による市町村規模別の上位３割に当たる収納率を目標収納率とすることとする。</a:t>
                      </a:r>
                      <a:endParaRPr kumimoji="1" lang="ja-JP" altLang="en-US" sz="900" strike="noStrike" dirty="0">
                        <a:latin typeface="ＭＳ 明朝" panose="02020609040205080304" pitchFamily="17" charset="-128"/>
                        <a:ea typeface="ＭＳ 明朝" panose="02020609040205080304" pitchFamily="17" charset="-128"/>
                      </a:endParaRPr>
                    </a:p>
                  </a:txBody>
                  <a:tcPr/>
                </a:tc>
                <a:tc>
                  <a:txBody>
                    <a:bodyPr/>
                    <a:lstStyle/>
                    <a:p>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（１）目標収納率の設定</a:t>
                      </a:r>
                    </a:p>
                    <a:p>
                      <a:pPr marL="179388" indent="-1793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現年度分の収納率について、</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cs typeface="+mn-cs"/>
                        </a:rPr>
                        <a:t>Ⅳ５</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で定めた「標準的な収納率」とは別に、各市町村における収納率を向上させる観点から目標収納率を定める。</a:t>
                      </a:r>
                    </a:p>
                    <a:p>
                      <a:pPr marL="179388" indent="-1793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設定に当たっては、</a:t>
                      </a:r>
                      <a:r>
                        <a:rPr kumimoji="1" lang="ja-JP" altLang="ja-JP" sz="900" strike="sngStrike" kern="1200" dirty="0">
                          <a:solidFill>
                            <a:schemeClr val="dk1"/>
                          </a:solidFill>
                          <a:effectLst/>
                          <a:latin typeface="ＭＳ 明朝" panose="02020609040205080304" pitchFamily="17" charset="-128"/>
                          <a:ea typeface="ＭＳ 明朝" panose="02020609040205080304" pitchFamily="17" charset="-128"/>
                          <a:cs typeface="+mn-cs"/>
                        </a:rPr>
                        <a:t>令和６年度</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cs typeface="+mn-cs"/>
                        </a:rPr>
                        <a:t>保険者努力支援制度</a:t>
                      </a:r>
                      <a:r>
                        <a:rPr kumimoji="1" lang="ja-JP" altLang="ja-JP" sz="900" strike="sngStrike" kern="1200" dirty="0">
                          <a:solidFill>
                            <a:schemeClr val="dk1"/>
                          </a:solidFill>
                          <a:effectLst/>
                          <a:latin typeface="ＭＳ 明朝" panose="02020609040205080304" pitchFamily="17" charset="-128"/>
                          <a:ea typeface="ＭＳ 明朝" panose="02020609040205080304" pitchFamily="17" charset="-128"/>
                          <a:cs typeface="+mn-cs"/>
                        </a:rPr>
                        <a:t>（令和４年度実績）</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における評価指標で示された、被保険者数による市町村規模別の上位３割に当たる収納率を目標収納率とすることとする。</a:t>
                      </a:r>
                      <a:endParaRPr kumimoji="1" lang="en-US" altLang="ja-JP" sz="900" strike="noStrike" dirty="0">
                        <a:latin typeface="ＭＳ 明朝" panose="02020609040205080304" pitchFamily="17" charset="-128"/>
                        <a:ea typeface="ＭＳ 明朝" panose="02020609040205080304" pitchFamily="17" charset="-128"/>
                      </a:endParaRPr>
                    </a:p>
                  </a:txBody>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1" lang="ja-JP" altLang="en-US" sz="900" strike="noStrike" dirty="0">
                          <a:latin typeface="ＭＳ 明朝" panose="02020609040205080304" pitchFamily="17" charset="-128"/>
                          <a:ea typeface="ＭＳ 明朝" panose="02020609040205080304" pitchFamily="17" charset="-128"/>
                        </a:rPr>
                        <a:t>附番の変更に伴う軽微な変更及び年度ごとに対象年度が異なるため表記を変更。</a:t>
                      </a:r>
                    </a:p>
                  </a:txBody>
                  <a:tcPr/>
                </a:tc>
                <a:extLst>
                  <a:ext uri="{0D108BD9-81ED-4DB2-BD59-A6C34878D82A}">
                    <a16:rowId xmlns:a16="http://schemas.microsoft.com/office/drawing/2014/main" val="1151612232"/>
                  </a:ext>
                </a:extLst>
              </a:tr>
              <a:tr h="468380">
                <a:tc>
                  <a:txBody>
                    <a:bodyPr/>
                    <a:lstStyle/>
                    <a:p>
                      <a:r>
                        <a:rPr kumimoji="1" lang="en-US" altLang="ja-JP" sz="900" dirty="0">
                          <a:latin typeface="ＭＳ 明朝" panose="02020609040205080304" pitchFamily="17" charset="-128"/>
                          <a:ea typeface="ＭＳ 明朝" panose="02020609040205080304" pitchFamily="17" charset="-128"/>
                        </a:rPr>
                        <a:t>P22</a:t>
                      </a:r>
                    </a:p>
                    <a:p>
                      <a:r>
                        <a:rPr kumimoji="1" lang="ja-JP" altLang="en-US" sz="900" dirty="0">
                          <a:latin typeface="ＭＳ 明朝" panose="02020609040205080304" pitchFamily="17" charset="-128"/>
                          <a:ea typeface="ＭＳ 明朝" panose="02020609040205080304" pitchFamily="17" charset="-128"/>
                        </a:rPr>
                        <a:t>上から</a:t>
                      </a:r>
                      <a:r>
                        <a:rPr kumimoji="1" lang="en-US" altLang="ja-JP" sz="900" dirty="0">
                          <a:latin typeface="ＭＳ 明朝" panose="02020609040205080304" pitchFamily="17" charset="-128"/>
                          <a:ea typeface="ＭＳ 明朝" panose="02020609040205080304" pitchFamily="17" charset="-128"/>
                        </a:rPr>
                        <a:t>11</a:t>
                      </a:r>
                      <a:r>
                        <a:rPr kumimoji="1" lang="ja-JP" altLang="en-US" sz="900" dirty="0">
                          <a:latin typeface="ＭＳ 明朝" panose="02020609040205080304" pitchFamily="17" charset="-128"/>
                          <a:ea typeface="ＭＳ 明朝" panose="02020609040205080304" pitchFamily="17" charset="-128"/>
                        </a:rPr>
                        <a:t>行目</a:t>
                      </a:r>
                      <a:endParaRPr kumimoji="1" lang="en-US" altLang="ja-JP" sz="900" dirty="0">
                        <a:latin typeface="ＭＳ 明朝" panose="02020609040205080304" pitchFamily="17" charset="-128"/>
                        <a:ea typeface="ＭＳ 明朝" panose="02020609040205080304" pitchFamily="17" charset="-128"/>
                      </a:endParaRPr>
                    </a:p>
                  </a:txBody>
                  <a:tcPr/>
                </a:tc>
                <a:tc>
                  <a:txBody>
                    <a:bodyPr/>
                    <a:lstStyle/>
                    <a:p>
                      <a:r>
                        <a:rPr kumimoji="1" lang="ja-JP" altLang="en-US" sz="900" kern="1200" dirty="0">
                          <a:solidFill>
                            <a:schemeClr val="dk1"/>
                          </a:solidFill>
                          <a:effectLst/>
                          <a:latin typeface="ＭＳ ゴシック" panose="020B0609070205080204" pitchFamily="49" charset="-128"/>
                          <a:ea typeface="ＭＳ ゴシック" panose="020B0609070205080204" pitchFamily="49" charset="-128"/>
                          <a:cs typeface="+mn-cs"/>
                        </a:rPr>
                        <a:t>（</a:t>
                      </a:r>
                      <a:r>
                        <a:rPr kumimoji="1" lang="ja-JP" altLang="en-US" sz="900" u="sng" kern="1200" dirty="0">
                          <a:solidFill>
                            <a:srgbClr val="FF0000"/>
                          </a:solidFill>
                          <a:effectLst/>
                          <a:latin typeface="ＭＳ ゴシック" panose="020B0609070205080204" pitchFamily="49" charset="-128"/>
                          <a:ea typeface="ＭＳ ゴシック" panose="020B0609070205080204" pitchFamily="49" charset="-128"/>
                          <a:cs typeface="+mn-cs"/>
                        </a:rPr>
                        <a:t>２</a:t>
                      </a:r>
                      <a:r>
                        <a:rPr kumimoji="1" lang="ja-JP" altLang="en-US" sz="900" kern="1200" dirty="0">
                          <a:solidFill>
                            <a:schemeClr val="dk1"/>
                          </a:solidFill>
                          <a:effectLst/>
                          <a:latin typeface="ＭＳ ゴシック" panose="020B0609070205080204" pitchFamily="49" charset="-128"/>
                          <a:ea typeface="ＭＳ ゴシック" panose="020B0609070205080204" pitchFamily="49" charset="-128"/>
                          <a:cs typeface="+mn-cs"/>
                        </a:rPr>
                        <a:t>）収納率向上に向けた取組</a:t>
                      </a:r>
                      <a:endPar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txBody>
                  <a:tcPr/>
                </a:tc>
                <a:tc>
                  <a:txBody>
                    <a:bodyPr/>
                    <a:lstStyle/>
                    <a:p>
                      <a:r>
                        <a:rPr kumimoji="1" lang="ja-JP" altLang="en-US" sz="900" kern="1200" dirty="0">
                          <a:solidFill>
                            <a:schemeClr val="dk1"/>
                          </a:solidFill>
                          <a:effectLst/>
                          <a:latin typeface="ＭＳ ゴシック" panose="020B0609070205080204" pitchFamily="49" charset="-128"/>
                          <a:ea typeface="ＭＳ ゴシック" panose="020B0609070205080204" pitchFamily="49" charset="-128"/>
                          <a:cs typeface="+mn-cs"/>
                        </a:rPr>
                        <a:t>（</a:t>
                      </a:r>
                      <a:r>
                        <a:rPr kumimoji="1" lang="ja-JP" altLang="en-US" sz="900" u="sng" kern="1200" dirty="0">
                          <a:solidFill>
                            <a:schemeClr val="dk1"/>
                          </a:solidFill>
                          <a:effectLst/>
                          <a:latin typeface="ＭＳ ゴシック" panose="020B0609070205080204" pitchFamily="49" charset="-128"/>
                          <a:ea typeface="ＭＳ ゴシック" panose="020B0609070205080204" pitchFamily="49" charset="-128"/>
                          <a:cs typeface="+mn-cs"/>
                        </a:rPr>
                        <a:t>３</a:t>
                      </a:r>
                      <a:r>
                        <a:rPr kumimoji="1" lang="ja-JP" altLang="en-US" sz="900" kern="1200" dirty="0">
                          <a:solidFill>
                            <a:schemeClr val="dk1"/>
                          </a:solidFill>
                          <a:effectLst/>
                          <a:latin typeface="ＭＳ ゴシック" panose="020B0609070205080204" pitchFamily="49" charset="-128"/>
                          <a:ea typeface="ＭＳ ゴシック" panose="020B0609070205080204" pitchFamily="49" charset="-128"/>
                          <a:cs typeface="+mn-cs"/>
                        </a:rPr>
                        <a:t>）収納率向上に向けた取組</a:t>
                      </a:r>
                      <a:endPar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txBody>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1" lang="ja-JP" altLang="en-US" sz="900" strike="noStrike" dirty="0">
                          <a:latin typeface="ＭＳ 明朝" panose="02020609040205080304" pitchFamily="17" charset="-128"/>
                          <a:ea typeface="ＭＳ 明朝" panose="02020609040205080304" pitchFamily="17" charset="-128"/>
                        </a:rPr>
                        <a:t>附番の変更に伴う項目の入れ替えによる軽微な変更。</a:t>
                      </a:r>
                    </a:p>
                  </a:txBody>
                  <a:tcPr/>
                </a:tc>
                <a:extLst>
                  <a:ext uri="{0D108BD9-81ED-4DB2-BD59-A6C34878D82A}">
                    <a16:rowId xmlns:a16="http://schemas.microsoft.com/office/drawing/2014/main" val="2305635932"/>
                  </a:ext>
                </a:extLst>
              </a:tr>
              <a:tr h="468380">
                <a:tc>
                  <a:txBody>
                    <a:bodyPr/>
                    <a:lstStyle/>
                    <a:p>
                      <a:r>
                        <a:rPr kumimoji="1" lang="en-US" altLang="ja-JP" sz="900" dirty="0">
                          <a:latin typeface="ＭＳ 明朝" panose="02020609040205080304" pitchFamily="17" charset="-128"/>
                          <a:ea typeface="ＭＳ 明朝" panose="02020609040205080304" pitchFamily="17" charset="-128"/>
                        </a:rPr>
                        <a:t>P23</a:t>
                      </a:r>
                    </a:p>
                    <a:p>
                      <a:r>
                        <a:rPr kumimoji="1" lang="ja-JP" altLang="en-US" sz="900" dirty="0">
                          <a:latin typeface="ＭＳ 明朝" panose="02020609040205080304" pitchFamily="17" charset="-128"/>
                          <a:ea typeface="ＭＳ 明朝" panose="02020609040205080304" pitchFamily="17" charset="-128"/>
                        </a:rPr>
                        <a:t>上から</a:t>
                      </a:r>
                      <a:r>
                        <a:rPr kumimoji="1" lang="en-US" altLang="ja-JP" sz="900" dirty="0">
                          <a:latin typeface="ＭＳ 明朝" panose="02020609040205080304" pitchFamily="17" charset="-128"/>
                          <a:ea typeface="ＭＳ 明朝" panose="02020609040205080304" pitchFamily="17" charset="-128"/>
                        </a:rPr>
                        <a:t>18</a:t>
                      </a:r>
                      <a:r>
                        <a:rPr kumimoji="1" lang="ja-JP" altLang="en-US" sz="900" dirty="0">
                          <a:latin typeface="ＭＳ 明朝" panose="02020609040205080304" pitchFamily="17" charset="-128"/>
                          <a:ea typeface="ＭＳ 明朝" panose="02020609040205080304" pitchFamily="17" charset="-128"/>
                        </a:rPr>
                        <a:t>行目</a:t>
                      </a:r>
                      <a:endParaRPr kumimoji="1" lang="en-US" altLang="ja-JP" sz="900" dirty="0">
                        <a:latin typeface="ＭＳ 明朝" panose="02020609040205080304" pitchFamily="17" charset="-128"/>
                        <a:ea typeface="ＭＳ 明朝" panose="02020609040205080304" pitchFamily="17" charset="-128"/>
                      </a:endParaRPr>
                    </a:p>
                  </a:txBody>
                  <a:tcPr/>
                </a:tc>
                <a:tc>
                  <a:txBody>
                    <a:bodyPr/>
                    <a:lstStyle/>
                    <a:p>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a:t>
                      </a:r>
                      <a:r>
                        <a:rPr kumimoji="1" lang="ja-JP" altLang="en-US" sz="900" u="sng" kern="1200" dirty="0">
                          <a:solidFill>
                            <a:srgbClr val="FF0000"/>
                          </a:solidFill>
                          <a:effectLst/>
                          <a:latin typeface="ＭＳ ゴシック" panose="020B0609070205080204" pitchFamily="49" charset="-128"/>
                          <a:ea typeface="ＭＳ ゴシック" panose="020B0609070205080204" pitchFamily="49" charset="-128"/>
                          <a:cs typeface="+mn-cs"/>
                        </a:rPr>
                        <a:t>３</a:t>
                      </a:r>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a:t>
                      </a:r>
                      <a:r>
                        <a:rPr kumimoji="1" lang="ja-JP" altLang="en-US" sz="900" kern="1200" dirty="0">
                          <a:solidFill>
                            <a:schemeClr val="dk1"/>
                          </a:solidFill>
                          <a:effectLst/>
                          <a:latin typeface="ＭＳ ゴシック" panose="020B0609070205080204" pitchFamily="49" charset="-128"/>
                          <a:ea typeface="ＭＳ ゴシック" panose="020B0609070205080204" pitchFamily="49" charset="-128"/>
                          <a:cs typeface="+mn-cs"/>
                        </a:rPr>
                        <a:t>収納対策の体制強化に資する取組</a:t>
                      </a: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txBody>
                  <a:tcPr/>
                </a:tc>
                <a:tc>
                  <a:txBody>
                    <a:bodyPr/>
                    <a:lstStyle/>
                    <a:p>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a:t>
                      </a:r>
                      <a:r>
                        <a:rPr kumimoji="1" lang="ja-JP" altLang="en-US" sz="900" u="sng" kern="1200" dirty="0">
                          <a:solidFill>
                            <a:schemeClr val="dk1"/>
                          </a:solidFill>
                          <a:effectLst/>
                          <a:latin typeface="ＭＳ ゴシック" panose="020B0609070205080204" pitchFamily="49" charset="-128"/>
                          <a:ea typeface="ＭＳ ゴシック" panose="020B0609070205080204" pitchFamily="49" charset="-128"/>
                          <a:cs typeface="+mn-cs"/>
                        </a:rPr>
                        <a:t>２</a:t>
                      </a:r>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a:t>
                      </a:r>
                      <a:r>
                        <a:rPr kumimoji="1" lang="ja-JP" altLang="en-US" sz="900" kern="1200" dirty="0">
                          <a:solidFill>
                            <a:schemeClr val="dk1"/>
                          </a:solidFill>
                          <a:effectLst/>
                          <a:latin typeface="ＭＳ ゴシック" panose="020B0609070205080204" pitchFamily="49" charset="-128"/>
                          <a:ea typeface="ＭＳ ゴシック" panose="020B0609070205080204" pitchFamily="49" charset="-128"/>
                          <a:cs typeface="+mn-cs"/>
                        </a:rPr>
                        <a:t>収納対策の体制強化に資する取組</a:t>
                      </a: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txBody>
                  <a:tcPr/>
                </a:tc>
                <a:tc>
                  <a:txBody>
                    <a:bodyPr/>
                    <a:lstStyle/>
                    <a:p>
                      <a:pPr marL="0" indent="0"/>
                      <a:r>
                        <a:rPr kumimoji="1" lang="ja-JP" altLang="en-US" sz="900" strike="noStrike" dirty="0">
                          <a:latin typeface="ＭＳ 明朝" panose="02020609040205080304" pitchFamily="17" charset="-128"/>
                          <a:ea typeface="ＭＳ 明朝" panose="02020609040205080304" pitchFamily="17" charset="-128"/>
                        </a:rPr>
                        <a:t>附番の変更に伴う項目の入れ替えによる軽微な変更。</a:t>
                      </a:r>
                    </a:p>
                  </a:txBody>
                  <a:tcPr/>
                </a:tc>
                <a:extLst>
                  <a:ext uri="{0D108BD9-81ED-4DB2-BD59-A6C34878D82A}">
                    <a16:rowId xmlns:a16="http://schemas.microsoft.com/office/drawing/2014/main" val="1475989334"/>
                  </a:ext>
                </a:extLst>
              </a:tr>
              <a:tr h="370840">
                <a:tc>
                  <a:txBody>
                    <a:bodyPr/>
                    <a:lstStyle/>
                    <a:p>
                      <a:r>
                        <a:rPr kumimoji="1" lang="en-US" altLang="ja-JP" sz="900" dirty="0">
                          <a:latin typeface="ＭＳ 明朝" panose="02020609040205080304" pitchFamily="17" charset="-128"/>
                          <a:ea typeface="ＭＳ 明朝" panose="02020609040205080304" pitchFamily="17" charset="-128"/>
                        </a:rPr>
                        <a:t>P22</a:t>
                      </a:r>
                    </a:p>
                    <a:p>
                      <a:r>
                        <a:rPr kumimoji="1" lang="ja-JP" altLang="en-US" sz="900" dirty="0">
                          <a:latin typeface="ＭＳ 明朝" panose="02020609040205080304" pitchFamily="17" charset="-128"/>
                          <a:ea typeface="ＭＳ 明朝" panose="02020609040205080304" pitchFamily="17" charset="-128"/>
                        </a:rPr>
                        <a:t>上から</a:t>
                      </a:r>
                      <a:r>
                        <a:rPr kumimoji="1" lang="en-US" altLang="ja-JP" sz="900" dirty="0">
                          <a:latin typeface="ＭＳ 明朝" panose="02020609040205080304" pitchFamily="17" charset="-128"/>
                          <a:ea typeface="ＭＳ 明朝" panose="02020609040205080304" pitchFamily="17" charset="-128"/>
                        </a:rPr>
                        <a:t>17</a:t>
                      </a:r>
                      <a:r>
                        <a:rPr kumimoji="1" lang="ja-JP" altLang="en-US" sz="900" dirty="0">
                          <a:latin typeface="ＭＳ 明朝" panose="02020609040205080304" pitchFamily="17" charset="-128"/>
                          <a:ea typeface="ＭＳ 明朝" panose="02020609040205080304" pitchFamily="17" charset="-128"/>
                        </a:rPr>
                        <a:t>行目</a:t>
                      </a:r>
                      <a:endParaRPr kumimoji="1" lang="en-US" altLang="ja-JP" sz="900" dirty="0">
                        <a:latin typeface="ＭＳ 明朝" panose="02020609040205080304" pitchFamily="17" charset="-128"/>
                        <a:ea typeface="ＭＳ 明朝" panose="02020609040205080304" pitchFamily="17" charset="-128"/>
                      </a:endParaRPr>
                    </a:p>
                  </a:txBody>
                  <a:tcPr/>
                </a:tc>
                <a:tc>
                  <a:txBody>
                    <a:bodyPr/>
                    <a:lstStyle/>
                    <a:p>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①　収納方法に関する取組</a:t>
                      </a:r>
                    </a:p>
                    <a:p>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　　・口座振替の</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さらなる推進</a:t>
                      </a:r>
                      <a:endParaRPr kumimoji="1" lang="ja-JP" altLang="ja-JP" sz="900" kern="1200" dirty="0">
                        <a:solidFill>
                          <a:srgbClr val="FF0000"/>
                        </a:solidFill>
                        <a:effectLst/>
                        <a:latin typeface="ＭＳ 明朝" panose="02020609040205080304" pitchFamily="17" charset="-128"/>
                        <a:ea typeface="ＭＳ 明朝" panose="02020609040205080304" pitchFamily="17" charset="-128"/>
                        <a:cs typeface="+mn-cs"/>
                      </a:endParaRPr>
                    </a:p>
                  </a:txBody>
                  <a:tcPr/>
                </a:tc>
                <a:tc>
                  <a:txBody>
                    <a:bodyPr/>
                    <a:lstStyle/>
                    <a:p>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①　収納方法に関する取組</a:t>
                      </a:r>
                    </a:p>
                    <a:p>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　　・口座振替推奨の</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cs typeface="+mn-cs"/>
                        </a:rPr>
                        <a:t>取組</a:t>
                      </a:r>
                    </a:p>
                  </a:txBody>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1" lang="ja-JP" altLang="en-US" sz="900" strike="noStrike" dirty="0">
                          <a:latin typeface="ＭＳ 明朝" panose="02020609040205080304" pitchFamily="17" charset="-128"/>
                          <a:ea typeface="ＭＳ 明朝" panose="02020609040205080304" pitchFamily="17" charset="-128"/>
                        </a:rPr>
                        <a:t>市町村の意見を踏まえ、口座振替において既に実施している市町村が多いため、さらなる推進を図るという趣旨で文面と変更。</a:t>
                      </a:r>
                    </a:p>
                  </a:txBody>
                  <a:tcPr/>
                </a:tc>
                <a:extLst>
                  <a:ext uri="{0D108BD9-81ED-4DB2-BD59-A6C34878D82A}">
                    <a16:rowId xmlns:a16="http://schemas.microsoft.com/office/drawing/2014/main" val="389477890"/>
                  </a:ext>
                </a:extLst>
              </a:tr>
              <a:tr h="370840">
                <a:tc>
                  <a:txBody>
                    <a:bodyPr/>
                    <a:lstStyle/>
                    <a:p>
                      <a:r>
                        <a:rPr kumimoji="1" lang="en-US" altLang="ja-JP" sz="900" dirty="0">
                          <a:latin typeface="ＭＳ 明朝" panose="02020609040205080304" pitchFamily="17" charset="-128"/>
                          <a:ea typeface="ＭＳ 明朝" panose="02020609040205080304" pitchFamily="17" charset="-128"/>
                        </a:rPr>
                        <a:t>P22</a:t>
                      </a:r>
                    </a:p>
                    <a:p>
                      <a:r>
                        <a:rPr kumimoji="1" lang="ja-JP" altLang="en-US" sz="900" dirty="0">
                          <a:latin typeface="ＭＳ 明朝" panose="02020609040205080304" pitchFamily="17" charset="-128"/>
                          <a:ea typeface="ＭＳ 明朝" panose="02020609040205080304" pitchFamily="17" charset="-128"/>
                        </a:rPr>
                        <a:t>上から９行目</a:t>
                      </a:r>
                    </a:p>
                  </a:txBody>
                  <a:tcPr/>
                </a:tc>
                <a:tc>
                  <a:txBody>
                    <a:bodyPr/>
                    <a:lstStyle/>
                    <a:p>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③　他部署等との連携</a:t>
                      </a:r>
                    </a:p>
                    <a:p>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　　・生活保護や多重債務問題等の庁内相談窓口との連携</a:t>
                      </a:r>
                    </a:p>
                    <a:p>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生活再建を見据えた</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自立支援体制の充実（就労支援部門との連携等）</a:t>
                      </a:r>
                    </a:p>
                  </a:txBody>
                  <a:tcPr/>
                </a:tc>
                <a:tc>
                  <a:txBody>
                    <a:bodyPr/>
                    <a:lstStyle/>
                    <a:p>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③　他部署等との連携</a:t>
                      </a:r>
                    </a:p>
                    <a:p>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　　・生活保護や多重債務問題等の庁内相談窓口との連携</a:t>
                      </a:r>
                    </a:p>
                    <a:p>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　　・自立支援体制の充実（就労支援部門との連携等）</a:t>
                      </a:r>
                    </a:p>
                  </a:txBody>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1" lang="ja-JP" altLang="en-US" sz="900" strike="noStrike" dirty="0">
                          <a:latin typeface="ＭＳ 明朝" panose="02020609040205080304" pitchFamily="17" charset="-128"/>
                          <a:ea typeface="ＭＳ 明朝" panose="02020609040205080304" pitchFamily="17" charset="-128"/>
                        </a:rPr>
                        <a:t>市町村の意見を踏まえ、他部局との連携において、滞納者だけではなく保険料の支払いが困難な者の生活再建を見据えた自立支援体制の充実を図ることで、収納率向上に向けた取組につながるため、文面に追記。</a:t>
                      </a:r>
                    </a:p>
                  </a:txBody>
                  <a:tcPr/>
                </a:tc>
                <a:extLst>
                  <a:ext uri="{0D108BD9-81ED-4DB2-BD59-A6C34878D82A}">
                    <a16:rowId xmlns:a16="http://schemas.microsoft.com/office/drawing/2014/main" val="690473052"/>
                  </a:ext>
                </a:extLst>
              </a:tr>
              <a:tr h="370840">
                <a:tc>
                  <a:txBody>
                    <a:bodyPr/>
                    <a:lstStyle/>
                    <a:p>
                      <a:r>
                        <a:rPr kumimoji="1" lang="en-US" altLang="ja-JP" sz="900" dirty="0">
                          <a:latin typeface="ＭＳ 明朝" panose="02020609040205080304" pitchFamily="17" charset="-128"/>
                          <a:ea typeface="ＭＳ 明朝" panose="02020609040205080304" pitchFamily="17" charset="-128"/>
                        </a:rPr>
                        <a:t>P23</a:t>
                      </a:r>
                    </a:p>
                    <a:p>
                      <a:r>
                        <a:rPr kumimoji="1" lang="ja-JP" altLang="en-US" sz="900" dirty="0">
                          <a:latin typeface="ＭＳ 明朝" panose="02020609040205080304" pitchFamily="17" charset="-128"/>
                          <a:ea typeface="ＭＳ 明朝" panose="02020609040205080304" pitchFamily="17" charset="-128"/>
                        </a:rPr>
                        <a:t>上から</a:t>
                      </a:r>
                      <a:r>
                        <a:rPr kumimoji="1" lang="en-US" altLang="ja-JP" sz="900" dirty="0">
                          <a:latin typeface="ＭＳ 明朝" panose="02020609040205080304" pitchFamily="17" charset="-128"/>
                          <a:ea typeface="ＭＳ 明朝" panose="02020609040205080304" pitchFamily="17" charset="-128"/>
                        </a:rPr>
                        <a:t>18</a:t>
                      </a:r>
                      <a:r>
                        <a:rPr kumimoji="1" lang="ja-JP" altLang="en-US" sz="900" dirty="0">
                          <a:latin typeface="ＭＳ 明朝" panose="02020609040205080304" pitchFamily="17" charset="-128"/>
                          <a:ea typeface="ＭＳ 明朝" panose="02020609040205080304" pitchFamily="17" charset="-128"/>
                        </a:rPr>
                        <a:t>行目</a:t>
                      </a:r>
                    </a:p>
                  </a:txBody>
                  <a:tcPr/>
                </a:tc>
                <a:tc>
                  <a:txBody>
                    <a:bodyPr/>
                    <a:lstStyle/>
                    <a:p>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②　収納対策の全体的な底上げに向けた取組</a:t>
                      </a:r>
                    </a:p>
                    <a:p>
                      <a:pPr marL="179388" indent="-179388"/>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　　　収納対策については、各市町村における地域の実情を考慮しつつ、公平性確保や、事務の効率化・広域化の観点から、収納対策の全体的な底上げが図られるよう、</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滞納繰越分を含め、</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調整会議において検討を進める。</a:t>
                      </a:r>
                    </a:p>
                  </a:txBody>
                  <a:tcPr/>
                </a:tc>
                <a:tc>
                  <a:txBody>
                    <a:bodyPr/>
                    <a:lstStyle/>
                    <a:p>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②　収納対策の全体的な底上げに向けた取組</a:t>
                      </a:r>
                    </a:p>
                    <a:p>
                      <a:pPr marL="179388" indent="-179388"/>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　　　収納対策については、各市町村における地域の実情を考慮しつつ、公平性確保や、事務の効率化・広域化の観点から、収納対策の全体的な底上げが図られるよう、調整会議において検討を進める。</a:t>
                      </a:r>
                    </a:p>
                  </a:txBody>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1" lang="ja-JP" altLang="en-US" sz="900" strike="noStrike" dirty="0">
                          <a:latin typeface="ＭＳ 明朝" panose="02020609040205080304" pitchFamily="17" charset="-128"/>
                          <a:ea typeface="ＭＳ 明朝" panose="02020609040205080304" pitchFamily="17" charset="-128"/>
                        </a:rPr>
                        <a:t>収納対策の底上げに向けた取組として、滞納繰越分の目標設定も必要との市町村の意見を踏まえ、文面を変更。</a:t>
                      </a:r>
                    </a:p>
                  </a:txBody>
                  <a:tcPr/>
                </a:tc>
                <a:extLst>
                  <a:ext uri="{0D108BD9-81ED-4DB2-BD59-A6C34878D82A}">
                    <a16:rowId xmlns:a16="http://schemas.microsoft.com/office/drawing/2014/main" val="3211539014"/>
                  </a:ext>
                </a:extLst>
              </a:tr>
            </a:tbl>
          </a:graphicData>
        </a:graphic>
      </p:graphicFrame>
      <p:sp>
        <p:nvSpPr>
          <p:cNvPr id="13" name="テキスト ボックス 5">
            <a:extLst>
              <a:ext uri="{FF2B5EF4-FFF2-40B4-BE49-F238E27FC236}">
                <a16:creationId xmlns:a16="http://schemas.microsoft.com/office/drawing/2014/main" id="{F1AF58D8-2481-4114-82F4-D6F86E66863B}"/>
              </a:ext>
            </a:extLst>
          </p:cNvPr>
          <p:cNvSpPr txBox="1"/>
          <p:nvPr/>
        </p:nvSpPr>
        <p:spPr>
          <a:xfrm>
            <a:off x="200010" y="304787"/>
            <a:ext cx="2902419" cy="246221"/>
          </a:xfrm>
          <a:prstGeom prst="rect">
            <a:avLst/>
          </a:prstGeom>
          <a:noFill/>
          <a:ln w="25400">
            <a:no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000" dirty="0">
                <a:solidFill>
                  <a:prstClr val="black"/>
                </a:solidFill>
                <a:latin typeface="+mn-ea"/>
              </a:rPr>
              <a:t>※</a:t>
            </a:r>
            <a:r>
              <a:rPr lang="ja-JP" altLang="en-US" sz="1000" dirty="0">
                <a:solidFill>
                  <a:prstClr val="black"/>
                </a:solidFill>
                <a:latin typeface="+mn-ea"/>
              </a:rPr>
              <a:t>変更した方針（案）のページ番号を記載</a:t>
            </a:r>
          </a:p>
        </p:txBody>
      </p:sp>
      <p:sp>
        <p:nvSpPr>
          <p:cNvPr id="5" name="スライド番号プレースホルダー 4">
            <a:extLst>
              <a:ext uri="{FF2B5EF4-FFF2-40B4-BE49-F238E27FC236}">
                <a16:creationId xmlns:a16="http://schemas.microsoft.com/office/drawing/2014/main" id="{63DCCD8D-DBF6-41CA-8395-76080784AD7C}"/>
              </a:ext>
            </a:extLst>
          </p:cNvPr>
          <p:cNvSpPr>
            <a:spLocks noGrp="1"/>
          </p:cNvSpPr>
          <p:nvPr>
            <p:ph type="sldNum" sz="quarter" idx="12"/>
          </p:nvPr>
        </p:nvSpPr>
        <p:spPr/>
        <p:txBody>
          <a:bodyPr/>
          <a:lstStyle/>
          <a:p>
            <a:fld id="{9248CB4C-1C69-453B-AC2B-12FFFA827F83}" type="slidenum">
              <a:rPr kumimoji="1" lang="ja-JP" altLang="en-US" smtClean="0"/>
              <a:t>4</a:t>
            </a:fld>
            <a:endParaRPr kumimoji="1" lang="ja-JP" altLang="en-US"/>
          </a:p>
        </p:txBody>
      </p:sp>
    </p:spTree>
    <p:extLst>
      <p:ext uri="{BB962C8B-B14F-4D97-AF65-F5344CB8AC3E}">
        <p14:creationId xmlns:p14="http://schemas.microsoft.com/office/powerpoint/2010/main" val="2571936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p:cNvSpPr txBox="1"/>
          <p:nvPr/>
        </p:nvSpPr>
        <p:spPr>
          <a:xfrm>
            <a:off x="12379091" y="596087"/>
            <a:ext cx="1260000" cy="307777"/>
          </a:xfrm>
          <a:prstGeom prst="rect">
            <a:avLst/>
          </a:prstGeom>
          <a:solidFill>
            <a:schemeClr val="bg1"/>
          </a:solidFill>
          <a:ln w="28575"/>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ja-JP" altLang="en-US" sz="1400" b="1" dirty="0">
                <a:latin typeface="+mn-ea"/>
              </a:rPr>
              <a:t>資料●</a:t>
            </a:r>
            <a:endParaRPr lang="en-US" altLang="ja-JP" sz="900" b="1" dirty="0">
              <a:latin typeface="+mn-ea"/>
            </a:endParaRPr>
          </a:p>
        </p:txBody>
      </p:sp>
      <p:sp>
        <p:nvSpPr>
          <p:cNvPr id="16" name="テキスト ボックス 5">
            <a:extLst>
              <a:ext uri="{FF2B5EF4-FFF2-40B4-BE49-F238E27FC236}">
                <a16:creationId xmlns:a16="http://schemas.microsoft.com/office/drawing/2014/main" id="{76B276E2-9B23-48C1-A315-4627ECF0CA8D}"/>
              </a:ext>
            </a:extLst>
          </p:cNvPr>
          <p:cNvSpPr txBox="1"/>
          <p:nvPr/>
        </p:nvSpPr>
        <p:spPr>
          <a:xfrm>
            <a:off x="12277095" y="106490"/>
            <a:ext cx="1266002" cy="338554"/>
          </a:xfrm>
          <a:prstGeom prst="rect">
            <a:avLst/>
          </a:prstGeom>
          <a:noFill/>
          <a:ln w="25400">
            <a:no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ja-JP" altLang="en-US" sz="800" dirty="0">
                <a:solidFill>
                  <a:prstClr val="black"/>
                </a:solidFill>
                <a:latin typeface="HGSｺﾞｼｯｸE" panose="020B0900000000000000" pitchFamily="50" charset="-128"/>
                <a:ea typeface="HGSｺﾞｼｯｸE" panose="020B0900000000000000" pitchFamily="50" charset="-128"/>
              </a:rPr>
              <a:t>令和５年</a:t>
            </a:r>
            <a:r>
              <a:rPr lang="en-US" altLang="ja-JP" sz="800" dirty="0">
                <a:solidFill>
                  <a:prstClr val="black"/>
                </a:solidFill>
                <a:latin typeface="HGSｺﾞｼｯｸE" panose="020B0900000000000000" pitchFamily="50" charset="-128"/>
                <a:ea typeface="HGSｺﾞｼｯｸE" panose="020B0900000000000000" pitchFamily="50" charset="-128"/>
              </a:rPr>
              <a:t>11</a:t>
            </a:r>
            <a:r>
              <a:rPr lang="ja-JP" altLang="en-US" sz="800" dirty="0">
                <a:solidFill>
                  <a:prstClr val="black"/>
                </a:solidFill>
                <a:latin typeface="HGSｺﾞｼｯｸE" panose="020B0900000000000000" pitchFamily="50" charset="-128"/>
                <a:ea typeface="HGSｺﾞｼｯｸE" panose="020B0900000000000000" pitchFamily="50" charset="-128"/>
              </a:rPr>
              <a:t>月</a:t>
            </a:r>
            <a:r>
              <a:rPr lang="en-US" altLang="ja-JP" sz="800" dirty="0">
                <a:solidFill>
                  <a:prstClr val="black"/>
                </a:solidFill>
                <a:latin typeface="HGSｺﾞｼｯｸE" panose="020B0900000000000000" pitchFamily="50" charset="-128"/>
                <a:ea typeface="HGSｺﾞｼｯｸE" panose="020B0900000000000000" pitchFamily="50" charset="-128"/>
              </a:rPr>
              <a:t>14</a:t>
            </a:r>
            <a:r>
              <a:rPr lang="ja-JP" altLang="en-US" sz="800" dirty="0">
                <a:solidFill>
                  <a:prstClr val="black"/>
                </a:solidFill>
                <a:latin typeface="HGSｺﾞｼｯｸE" panose="020B0900000000000000" pitchFamily="50" charset="-128"/>
                <a:ea typeface="HGSｺﾞｼｯｸE" panose="020B0900000000000000" pitchFamily="50" charset="-128"/>
              </a:rPr>
              <a:t>日</a:t>
            </a:r>
            <a:endParaRPr lang="en-US" altLang="ja-JP" sz="800" dirty="0">
              <a:solidFill>
                <a:prstClr val="black"/>
              </a:solidFill>
              <a:latin typeface="HGSｺﾞｼｯｸE" panose="020B0900000000000000" pitchFamily="50" charset="-128"/>
              <a:ea typeface="HGSｺﾞｼｯｸE" panose="020B0900000000000000" pitchFamily="50" charset="-128"/>
            </a:endParaRPr>
          </a:p>
          <a:p>
            <a:pPr>
              <a:defRPr/>
            </a:pPr>
            <a:r>
              <a:rPr lang="ja-JP" altLang="en-US" sz="800" dirty="0">
                <a:solidFill>
                  <a:prstClr val="black"/>
                </a:solidFill>
                <a:latin typeface="HGSｺﾞｼｯｸE" panose="020B0900000000000000" pitchFamily="50" charset="-128"/>
                <a:ea typeface="HGSｺﾞｼｯｸE" panose="020B0900000000000000" pitchFamily="50" charset="-128"/>
              </a:rPr>
              <a:t>第</a:t>
            </a:r>
            <a:r>
              <a:rPr lang="en-US" altLang="ja-JP" sz="800" dirty="0">
                <a:solidFill>
                  <a:prstClr val="black"/>
                </a:solidFill>
                <a:latin typeface="HGSｺﾞｼｯｸE" panose="020B0900000000000000" pitchFamily="50" charset="-128"/>
                <a:ea typeface="HGSｺﾞｼｯｸE" panose="020B0900000000000000" pitchFamily="50" charset="-128"/>
              </a:rPr>
              <a:t>74</a:t>
            </a:r>
            <a:r>
              <a:rPr lang="ja-JP" altLang="en-US" sz="800" dirty="0">
                <a:solidFill>
                  <a:prstClr val="black"/>
                </a:solidFill>
                <a:latin typeface="HGSｺﾞｼｯｸE" panose="020B0900000000000000" pitchFamily="50" charset="-128"/>
                <a:ea typeface="HGSｺﾞｼｯｸE" panose="020B0900000000000000" pitchFamily="50" charset="-128"/>
              </a:rPr>
              <a:t>回事業運営検討</a:t>
            </a:r>
            <a:r>
              <a:rPr lang="en-US" altLang="ja-JP" sz="800" dirty="0">
                <a:solidFill>
                  <a:prstClr val="black"/>
                </a:solidFill>
                <a:latin typeface="HGSｺﾞｼｯｸE" panose="020B0900000000000000" pitchFamily="50" charset="-128"/>
                <a:ea typeface="HGSｺﾞｼｯｸE" panose="020B0900000000000000" pitchFamily="50" charset="-128"/>
              </a:rPr>
              <a:t>WG</a:t>
            </a:r>
            <a:endParaRPr lang="ja-JP" altLang="en-US" sz="800" dirty="0">
              <a:solidFill>
                <a:prstClr val="black"/>
              </a:solidFill>
              <a:latin typeface="HGSｺﾞｼｯｸE" panose="020B0900000000000000" pitchFamily="50" charset="-128"/>
              <a:ea typeface="HGSｺﾞｼｯｸE" panose="020B0900000000000000" pitchFamily="50" charset="-128"/>
            </a:endParaRPr>
          </a:p>
        </p:txBody>
      </p:sp>
      <p:graphicFrame>
        <p:nvGraphicFramePr>
          <p:cNvPr id="9" name="表 17">
            <a:extLst>
              <a:ext uri="{FF2B5EF4-FFF2-40B4-BE49-F238E27FC236}">
                <a16:creationId xmlns:a16="http://schemas.microsoft.com/office/drawing/2014/main" id="{0D0F6155-258C-4F84-B5E7-97E00D2376C5}"/>
              </a:ext>
            </a:extLst>
          </p:cNvPr>
          <p:cNvGraphicFramePr>
            <a:graphicFrameLocks noGrp="1"/>
          </p:cNvGraphicFramePr>
          <p:nvPr>
            <p:extLst>
              <p:ext uri="{D42A27DB-BD31-4B8C-83A1-F6EECF244321}">
                <p14:modId xmlns:p14="http://schemas.microsoft.com/office/powerpoint/2010/main" val="614407372"/>
              </p:ext>
            </p:extLst>
          </p:nvPr>
        </p:nvGraphicFramePr>
        <p:xfrm>
          <a:off x="193039" y="520231"/>
          <a:ext cx="11870345" cy="5882640"/>
        </p:xfrm>
        <a:graphic>
          <a:graphicData uri="http://schemas.openxmlformats.org/drawingml/2006/table">
            <a:tbl>
              <a:tblPr firstRow="1" bandRow="1">
                <a:tableStyleId>{5C22544A-7EE6-4342-B048-85BDC9FD1C3A}</a:tableStyleId>
              </a:tblPr>
              <a:tblGrid>
                <a:gridCol w="633734">
                  <a:extLst>
                    <a:ext uri="{9D8B030D-6E8A-4147-A177-3AD203B41FA5}">
                      <a16:colId xmlns:a16="http://schemas.microsoft.com/office/drawing/2014/main" val="979189463"/>
                    </a:ext>
                  </a:extLst>
                </a:gridCol>
                <a:gridCol w="4219846">
                  <a:extLst>
                    <a:ext uri="{9D8B030D-6E8A-4147-A177-3AD203B41FA5}">
                      <a16:colId xmlns:a16="http://schemas.microsoft.com/office/drawing/2014/main" val="3655228805"/>
                    </a:ext>
                  </a:extLst>
                </a:gridCol>
                <a:gridCol w="4219846">
                  <a:extLst>
                    <a:ext uri="{9D8B030D-6E8A-4147-A177-3AD203B41FA5}">
                      <a16:colId xmlns:a16="http://schemas.microsoft.com/office/drawing/2014/main" val="1925305667"/>
                    </a:ext>
                  </a:extLst>
                </a:gridCol>
                <a:gridCol w="2796919">
                  <a:extLst>
                    <a:ext uri="{9D8B030D-6E8A-4147-A177-3AD203B41FA5}">
                      <a16:colId xmlns:a16="http://schemas.microsoft.com/office/drawing/2014/main" val="1884872765"/>
                    </a:ext>
                  </a:extLst>
                </a:gridCol>
              </a:tblGrid>
              <a:tr h="225214">
                <a:tc>
                  <a:txBody>
                    <a:bodyPr/>
                    <a:lstStyle/>
                    <a:p>
                      <a:pPr algn="ctr"/>
                      <a:r>
                        <a:rPr kumimoji="1" lang="ja-JP" altLang="en-US" sz="1100" dirty="0"/>
                        <a:t>ページ</a:t>
                      </a:r>
                      <a:endParaRPr kumimoji="1" lang="en-US" altLang="ja-JP" sz="1100" dirty="0"/>
                    </a:p>
                  </a:txBody>
                  <a:tcPr>
                    <a:solidFill>
                      <a:schemeClr val="accent5"/>
                    </a:solidFill>
                  </a:tcPr>
                </a:tc>
                <a:tc>
                  <a:txBody>
                    <a:bodyPr/>
                    <a:lstStyle/>
                    <a:p>
                      <a:pPr algn="ctr"/>
                      <a:r>
                        <a:rPr kumimoji="1" lang="ja-JP" altLang="en-US" sz="1100" dirty="0"/>
                        <a:t>方針（案）</a:t>
                      </a:r>
                    </a:p>
                  </a:txBody>
                  <a:tcPr>
                    <a:solidFill>
                      <a:schemeClr val="accent5"/>
                    </a:solidFill>
                  </a:tcPr>
                </a:tc>
                <a:tc>
                  <a:txBody>
                    <a:bodyPr/>
                    <a:lstStyle/>
                    <a:p>
                      <a:pPr algn="ctr"/>
                      <a:r>
                        <a:rPr kumimoji="1" lang="ja-JP" altLang="en-US" sz="1100" dirty="0"/>
                        <a:t>方針（素案）</a:t>
                      </a:r>
                    </a:p>
                  </a:txBody>
                  <a:tcPr>
                    <a:solidFill>
                      <a:schemeClr val="accent5"/>
                    </a:solidFill>
                  </a:tcPr>
                </a:tc>
                <a:tc>
                  <a:txBody>
                    <a:bodyPr/>
                    <a:lstStyle/>
                    <a:p>
                      <a:pPr algn="ctr"/>
                      <a:r>
                        <a:rPr kumimoji="1" lang="ja-JP" altLang="en-US" sz="1100" dirty="0"/>
                        <a:t>備考</a:t>
                      </a:r>
                    </a:p>
                  </a:txBody>
                  <a:tcPr>
                    <a:solidFill>
                      <a:schemeClr val="accent5"/>
                    </a:solidFill>
                  </a:tcPr>
                </a:tc>
                <a:extLst>
                  <a:ext uri="{0D108BD9-81ED-4DB2-BD59-A6C34878D82A}">
                    <a16:rowId xmlns:a16="http://schemas.microsoft.com/office/drawing/2014/main" val="2298694149"/>
                  </a:ext>
                </a:extLst>
              </a:tr>
              <a:tr h="370840">
                <a:tc>
                  <a:txBody>
                    <a:bodyPr/>
                    <a:lstStyle/>
                    <a:p>
                      <a:r>
                        <a:rPr kumimoji="1" lang="en-US" altLang="ja-JP" sz="900" dirty="0">
                          <a:latin typeface="ＭＳ 明朝" panose="02020609040205080304" pitchFamily="17" charset="-128"/>
                          <a:ea typeface="ＭＳ 明朝" panose="02020609040205080304" pitchFamily="17" charset="-128"/>
                        </a:rPr>
                        <a:t>P27</a:t>
                      </a:r>
                    </a:p>
                    <a:p>
                      <a:r>
                        <a:rPr kumimoji="1" lang="ja-JP" altLang="en-US" sz="900" dirty="0">
                          <a:latin typeface="ＭＳ 明朝" panose="02020609040205080304" pitchFamily="17" charset="-128"/>
                          <a:ea typeface="ＭＳ 明朝" panose="02020609040205080304" pitchFamily="17" charset="-128"/>
                        </a:rPr>
                        <a:t>上から１行目</a:t>
                      </a:r>
                    </a:p>
                  </a:txBody>
                  <a:tcPr/>
                </a:tc>
                <a:tc>
                  <a:txBody>
                    <a:bodyPr/>
                    <a:lstStyle/>
                    <a:p>
                      <a:r>
                        <a:rPr kumimoji="1" lang="ja-JP" altLang="en-US" sz="900" kern="1200" dirty="0">
                          <a:solidFill>
                            <a:schemeClr val="dk1"/>
                          </a:solidFill>
                          <a:effectLst/>
                          <a:latin typeface="ＭＳ ゴシック" panose="020B0609070205080204" pitchFamily="49" charset="-128"/>
                          <a:ea typeface="ＭＳ ゴシック" panose="020B0609070205080204" pitchFamily="49" charset="-128"/>
                        </a:rPr>
                        <a:t>８　その他</a:t>
                      </a:r>
                      <a:r>
                        <a:rPr kumimoji="1" lang="ja-JP" altLang="en-US" sz="900" u="sng" kern="1200" dirty="0">
                          <a:solidFill>
                            <a:srgbClr val="FF0000"/>
                          </a:solidFill>
                          <a:effectLst/>
                          <a:latin typeface="ＭＳ ゴシック" panose="020B0609070205080204" pitchFamily="49" charset="-128"/>
                          <a:ea typeface="ＭＳ ゴシック" panose="020B0609070205080204" pitchFamily="49" charset="-128"/>
                        </a:rPr>
                        <a:t>の給付</a:t>
                      </a:r>
                      <a:endParaRPr kumimoji="1" lang="ja-JP" altLang="ja-JP" sz="900" u="sng" kern="1200" dirty="0">
                        <a:solidFill>
                          <a:srgbClr val="FF0000"/>
                        </a:solidFill>
                        <a:effectLst/>
                        <a:latin typeface="ＭＳ ゴシック" panose="020B0609070205080204" pitchFamily="49" charset="-128"/>
                        <a:ea typeface="ＭＳ ゴシック" panose="020B0609070205080204" pitchFamily="49" charset="-128"/>
                      </a:endParaRPr>
                    </a:p>
                    <a:p>
                      <a:pPr marL="90488" indent="-904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府内統一保険料率の設定に伴い、被保険者間の受益と負担の公平性の観点</a:t>
                      </a:r>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から、</a:t>
                      </a:r>
                      <a:r>
                        <a:rPr kumimoji="1" lang="ja-JP" altLang="en-US" sz="900" u="sng" kern="1200" dirty="0">
                          <a:solidFill>
                            <a:srgbClr val="FF0000"/>
                          </a:solidFill>
                          <a:effectLst/>
                          <a:latin typeface="ＭＳ 明朝" panose="02020609040205080304" pitchFamily="17" charset="-128"/>
                          <a:ea typeface="ＭＳ 明朝" panose="02020609040205080304" pitchFamily="17" charset="-128"/>
                          <a:cs typeface="+mn-cs"/>
                        </a:rPr>
                        <a:t>その他の</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給付に係る項目について、</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次</a:t>
                      </a:r>
                      <a:r>
                        <a:rPr kumimoji="1" lang="ja-JP" altLang="en-US" sz="900" u="sng" kern="1200" dirty="0">
                          <a:solidFill>
                            <a:srgbClr val="FF0000"/>
                          </a:solidFill>
                          <a:effectLst/>
                          <a:latin typeface="ＭＳ 明朝" panose="02020609040205080304" pitchFamily="17" charset="-128"/>
                          <a:ea typeface="ＭＳ 明朝" panose="02020609040205080304" pitchFamily="17" charset="-128"/>
                          <a:cs typeface="+mn-cs"/>
                        </a:rPr>
                        <a:t>に定めるものを</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府内統一基準</a:t>
                      </a:r>
                      <a:r>
                        <a:rPr kumimoji="1" lang="ja-JP" altLang="en-US" sz="900" u="sng" kern="1200" dirty="0">
                          <a:solidFill>
                            <a:srgbClr val="FF0000"/>
                          </a:solidFill>
                          <a:effectLst/>
                          <a:latin typeface="ＭＳ 明朝" panose="02020609040205080304" pitchFamily="17" charset="-128"/>
                          <a:ea typeface="ＭＳ 明朝" panose="02020609040205080304" pitchFamily="17" charset="-128"/>
                          <a:cs typeface="+mn-cs"/>
                        </a:rPr>
                        <a:t>とする</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a:t>
                      </a:r>
                    </a:p>
                  </a:txBody>
                  <a:tcPr/>
                </a:tc>
                <a:tc>
                  <a:txBody>
                    <a:bodyPr/>
                    <a:lstStyle/>
                    <a:p>
                      <a:r>
                        <a:rPr kumimoji="1" lang="ja-JP" altLang="en-US" sz="900" kern="1200" dirty="0">
                          <a:solidFill>
                            <a:schemeClr val="dk1"/>
                          </a:solidFill>
                          <a:effectLst/>
                          <a:latin typeface="ＭＳ ゴシック" panose="020B0609070205080204" pitchFamily="49" charset="-128"/>
                          <a:ea typeface="ＭＳ ゴシック" panose="020B0609070205080204" pitchFamily="49" charset="-128"/>
                        </a:rPr>
                        <a:t>８　その他</a:t>
                      </a:r>
                      <a:endPar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endParaRPr>
                    </a:p>
                    <a:p>
                      <a:pPr marL="90488" indent="-904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府内統一保険料率の設定に伴い、被保険者間の受益と負担の公平性の観点</a:t>
                      </a:r>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から、給付に係る項目について、</a:t>
                      </a:r>
                      <a:r>
                        <a:rPr kumimoji="1" lang="ja-JP" altLang="ja-JP" sz="900" strike="noStrike" kern="1200" dirty="0">
                          <a:solidFill>
                            <a:schemeClr val="dk1"/>
                          </a:solidFill>
                          <a:effectLst/>
                          <a:latin typeface="ＭＳ 明朝" panose="02020609040205080304" pitchFamily="17" charset="-128"/>
                          <a:ea typeface="ＭＳ 明朝" panose="02020609040205080304" pitchFamily="17" charset="-128"/>
                          <a:cs typeface="+mn-cs"/>
                        </a:rPr>
                        <a:t>府内統一基準</a:t>
                      </a:r>
                      <a:r>
                        <a:rPr kumimoji="1" lang="ja-JP" altLang="ja-JP" sz="900" strike="sngStrike" kern="1200" dirty="0">
                          <a:solidFill>
                            <a:schemeClr val="dk1"/>
                          </a:solidFill>
                          <a:effectLst/>
                          <a:latin typeface="ＭＳ 明朝" panose="02020609040205080304" pitchFamily="17" charset="-128"/>
                          <a:ea typeface="ＭＳ 明朝" panose="02020609040205080304" pitchFamily="17" charset="-128"/>
                          <a:cs typeface="+mn-cs"/>
                        </a:rPr>
                        <a:t>を次のとおり定める</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a:t>
                      </a:r>
                    </a:p>
                  </a:txBody>
                  <a:tcPr/>
                </a:tc>
                <a:tc>
                  <a:txBody>
                    <a:bodyPr/>
                    <a:lstStyle/>
                    <a:p>
                      <a:pPr marL="0" indent="0" algn="l"/>
                      <a:r>
                        <a:rPr kumimoji="1" lang="ja-JP" altLang="en-US" sz="900" strike="noStrike" dirty="0">
                          <a:latin typeface="ＭＳ 明朝" panose="02020609040205080304" pitchFamily="17" charset="-128"/>
                          <a:ea typeface="ＭＳ 明朝" panose="02020609040205080304" pitchFamily="17" charset="-128"/>
                        </a:rPr>
                        <a:t>市町村の意見を踏まえ、その他の給付として府内統一基準とするよう明確に表記するため、文面を変更。</a:t>
                      </a:r>
                    </a:p>
                  </a:txBody>
                  <a:tcPr/>
                </a:tc>
                <a:extLst>
                  <a:ext uri="{0D108BD9-81ED-4DB2-BD59-A6C34878D82A}">
                    <a16:rowId xmlns:a16="http://schemas.microsoft.com/office/drawing/2014/main" val="4045715842"/>
                  </a:ext>
                </a:extLst>
              </a:tr>
              <a:tr h="370840">
                <a:tc>
                  <a:txBody>
                    <a:bodyPr/>
                    <a:lstStyle/>
                    <a:p>
                      <a:r>
                        <a:rPr kumimoji="1" lang="en-US" altLang="ja-JP" sz="900" dirty="0">
                          <a:latin typeface="ＭＳ 明朝" panose="02020609040205080304" pitchFamily="17" charset="-128"/>
                          <a:ea typeface="ＭＳ 明朝" panose="02020609040205080304" pitchFamily="17" charset="-128"/>
                        </a:rPr>
                        <a:t>P27</a:t>
                      </a:r>
                    </a:p>
                    <a:p>
                      <a:r>
                        <a:rPr kumimoji="1" lang="ja-JP" altLang="en-US" sz="900" dirty="0">
                          <a:latin typeface="ＭＳ 明朝" panose="02020609040205080304" pitchFamily="17" charset="-128"/>
                          <a:ea typeface="ＭＳ 明朝" panose="02020609040205080304" pitchFamily="17" charset="-128"/>
                        </a:rPr>
                        <a:t>上から４行目</a:t>
                      </a:r>
                    </a:p>
                  </a:txBody>
                  <a:tcPr/>
                </a:tc>
                <a:tc>
                  <a:txBody>
                    <a:bodyPr/>
                    <a:lstStyle/>
                    <a:p>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rPr>
                        <a:t>（</a:t>
                      </a:r>
                      <a:r>
                        <a:rPr kumimoji="1" lang="ja-JP" altLang="en-US" sz="900" kern="1200" dirty="0">
                          <a:solidFill>
                            <a:schemeClr val="dk1"/>
                          </a:solidFill>
                          <a:effectLst/>
                          <a:latin typeface="ＭＳ ゴシック" panose="020B0609070205080204" pitchFamily="49" charset="-128"/>
                          <a:ea typeface="ＭＳ ゴシック" panose="020B0609070205080204" pitchFamily="49" charset="-128"/>
                        </a:rPr>
                        <a:t>１</a:t>
                      </a:r>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rPr>
                        <a:t>）</a:t>
                      </a:r>
                      <a:r>
                        <a:rPr kumimoji="1" lang="ja-JP" altLang="en-US" sz="900" kern="1200" dirty="0">
                          <a:solidFill>
                            <a:schemeClr val="dk1"/>
                          </a:solidFill>
                          <a:effectLst/>
                          <a:latin typeface="ＭＳ ゴシック" panose="020B0609070205080204" pitchFamily="49" charset="-128"/>
                          <a:ea typeface="ＭＳ ゴシック" panose="020B0609070205080204" pitchFamily="49" charset="-128"/>
                        </a:rPr>
                        <a:t>一部負担金の減免及び徴収猶予</a:t>
                      </a:r>
                      <a:endPar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endParaRPr>
                    </a:p>
                    <a:p>
                      <a:pPr marL="263525" indent="-263525"/>
                      <a:r>
                        <a:rPr kumimoji="1" lang="ja-JP" altLang="en-US" sz="900" kern="1200" dirty="0">
                          <a:solidFill>
                            <a:schemeClr val="dk1"/>
                          </a:solidFill>
                          <a:effectLst/>
                          <a:latin typeface="ＭＳ 明朝" panose="02020609040205080304" pitchFamily="17" charset="-128"/>
                          <a:ea typeface="ＭＳ 明朝" panose="02020609040205080304" pitchFamily="17" charset="-128"/>
                        </a:rPr>
                        <a:t>　　　一部負担金</a:t>
                      </a:r>
                      <a:r>
                        <a:rPr kumimoji="1" lang="ja-JP" altLang="ja-JP" sz="900" kern="1200" dirty="0">
                          <a:solidFill>
                            <a:schemeClr val="dk1"/>
                          </a:solidFill>
                          <a:effectLst/>
                          <a:latin typeface="ＭＳ 明朝" panose="02020609040205080304" pitchFamily="17" charset="-128"/>
                          <a:ea typeface="ＭＳ 明朝" panose="02020609040205080304" pitchFamily="17" charset="-128"/>
                        </a:rPr>
                        <a:t>の減免</a:t>
                      </a:r>
                      <a:r>
                        <a:rPr kumimoji="1" lang="ja-JP" altLang="en-US" sz="900" kern="1200" dirty="0">
                          <a:solidFill>
                            <a:schemeClr val="dk1"/>
                          </a:solidFill>
                          <a:effectLst/>
                          <a:latin typeface="ＭＳ 明朝" panose="02020609040205080304" pitchFamily="17" charset="-128"/>
                          <a:ea typeface="ＭＳ 明朝" panose="02020609040205080304" pitchFamily="17" charset="-128"/>
                        </a:rPr>
                        <a:t>及び徴収猶予</a:t>
                      </a:r>
                      <a:r>
                        <a:rPr kumimoji="1" lang="ja-JP" altLang="ja-JP" sz="900" kern="1200" dirty="0">
                          <a:solidFill>
                            <a:schemeClr val="dk1"/>
                          </a:solidFill>
                          <a:effectLst/>
                          <a:latin typeface="ＭＳ 明朝" panose="02020609040205080304" pitchFamily="17" charset="-128"/>
                          <a:ea typeface="ＭＳ 明朝" panose="02020609040205080304" pitchFamily="17" charset="-128"/>
                        </a:rPr>
                        <a:t>については、「別に定める基準」を府内統一基準とする。</a:t>
                      </a:r>
                    </a:p>
                    <a:p>
                      <a:pPr marL="263525" indent="-263525"/>
                      <a:r>
                        <a:rPr kumimoji="1" lang="ja-JP" altLang="en-US" sz="900" u="none" kern="1200" dirty="0">
                          <a:solidFill>
                            <a:schemeClr val="dk1"/>
                          </a:solidFill>
                          <a:effectLst/>
                          <a:latin typeface="ＭＳ 明朝" panose="02020609040205080304" pitchFamily="17" charset="-128"/>
                          <a:ea typeface="ＭＳ 明朝" panose="02020609040205080304" pitchFamily="17" charset="-128"/>
                        </a:rPr>
                        <a:t>　　　</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rPr>
                        <a:t>また、国が示す基準及び財政支援に基づく</a:t>
                      </a:r>
                      <a:r>
                        <a:rPr kumimoji="1" lang="ja-JP" altLang="en-US" sz="900" u="sng" kern="1200" dirty="0">
                          <a:solidFill>
                            <a:schemeClr val="dk1"/>
                          </a:solidFill>
                          <a:effectLst/>
                          <a:latin typeface="ＭＳ 明朝" panose="02020609040205080304" pitchFamily="17" charset="-128"/>
                          <a:ea typeface="ＭＳ 明朝" panose="02020609040205080304" pitchFamily="17" charset="-128"/>
                        </a:rPr>
                        <a:t>一部負担金の</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rPr>
                        <a:t>減免</a:t>
                      </a:r>
                      <a:r>
                        <a:rPr kumimoji="1" lang="ja-JP" altLang="en-US" sz="900" u="sng" kern="1200" dirty="0">
                          <a:solidFill>
                            <a:schemeClr val="dk1"/>
                          </a:solidFill>
                          <a:effectLst/>
                          <a:latin typeface="ＭＳ 明朝" panose="02020609040205080304" pitchFamily="17" charset="-128"/>
                          <a:ea typeface="ＭＳ 明朝" panose="02020609040205080304" pitchFamily="17" charset="-128"/>
                        </a:rPr>
                        <a:t>及び徴収猶予</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rPr>
                        <a:t>については、府内統一的に実施することを基本として、実施にあたっては、</a:t>
                      </a:r>
                      <a:r>
                        <a:rPr kumimoji="1" lang="ja-JP" altLang="ja-JP" sz="900" u="none" kern="1200" dirty="0">
                          <a:solidFill>
                            <a:schemeClr val="dk1"/>
                          </a:solidFill>
                          <a:effectLst/>
                          <a:latin typeface="ＭＳ 明朝" panose="02020609040205080304" pitchFamily="17" charset="-128"/>
                          <a:ea typeface="ＭＳ 明朝" panose="02020609040205080304" pitchFamily="17" charset="-128"/>
                        </a:rPr>
                        <a:t>国</a:t>
                      </a:r>
                      <a:r>
                        <a:rPr kumimoji="1" lang="ja-JP" altLang="en-US" sz="900" u="none" kern="1200" dirty="0">
                          <a:solidFill>
                            <a:schemeClr val="dk1"/>
                          </a:solidFill>
                          <a:effectLst/>
                          <a:latin typeface="ＭＳ 明朝" panose="02020609040205080304" pitchFamily="17" charset="-128"/>
                          <a:ea typeface="ＭＳ 明朝" panose="02020609040205080304" pitchFamily="17" charset="-128"/>
                        </a:rPr>
                        <a:t>の財政措置の状況や</a:t>
                      </a:r>
                      <a:r>
                        <a:rPr kumimoji="1" lang="ja-JP" altLang="ja-JP" sz="900" u="none" kern="1200" dirty="0">
                          <a:solidFill>
                            <a:schemeClr val="dk1"/>
                          </a:solidFill>
                          <a:effectLst/>
                          <a:latin typeface="ＭＳ 明朝" panose="02020609040205080304" pitchFamily="17" charset="-128"/>
                          <a:ea typeface="ＭＳ 明朝" panose="02020609040205080304" pitchFamily="17" charset="-128"/>
                        </a:rPr>
                        <a:t>大阪府後期高齢者医療制度を参考にしつつ、</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rPr>
                        <a:t>調整会議</a:t>
                      </a:r>
                      <a:r>
                        <a:rPr kumimoji="1" lang="ja-JP" altLang="en-US" sz="900" u="sng" kern="1200" dirty="0">
                          <a:solidFill>
                            <a:schemeClr val="dk1"/>
                          </a:solidFill>
                          <a:effectLst/>
                          <a:latin typeface="ＭＳ 明朝" panose="02020609040205080304" pitchFamily="17" charset="-128"/>
                          <a:ea typeface="ＭＳ 明朝" panose="02020609040205080304" pitchFamily="17" charset="-128"/>
                        </a:rPr>
                        <a:t>における協議により</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rPr>
                        <a:t>、方針決定するものとする。</a:t>
                      </a:r>
                      <a:endParaRPr kumimoji="1" lang="ja-JP" altLang="ja-JP" sz="900" kern="1200" dirty="0">
                        <a:solidFill>
                          <a:schemeClr val="dk1"/>
                        </a:solidFill>
                        <a:effectLst/>
                        <a:latin typeface="ＭＳ 明朝" panose="02020609040205080304" pitchFamily="17" charset="-128"/>
                        <a:ea typeface="ＭＳ 明朝" panose="02020609040205080304" pitchFamily="17" charset="-128"/>
                      </a:endParaRPr>
                    </a:p>
                    <a:p>
                      <a:pPr marL="263525" indent="-263525"/>
                      <a:r>
                        <a:rPr kumimoji="1" lang="ja-JP" altLang="en-US" sz="900" u="none" kern="1200" dirty="0">
                          <a:solidFill>
                            <a:schemeClr val="dk1"/>
                          </a:solidFill>
                          <a:effectLst/>
                          <a:latin typeface="ＭＳ 明朝" panose="02020609040205080304" pitchFamily="17" charset="-128"/>
                          <a:ea typeface="ＭＳ 明朝" panose="02020609040205080304" pitchFamily="17" charset="-128"/>
                        </a:rPr>
                        <a:t>　　　</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rPr>
                        <a:t>なお、上記以外の国通知に基づく</a:t>
                      </a:r>
                      <a:r>
                        <a:rPr kumimoji="1" lang="ja-JP" altLang="en-US" sz="900" u="sng" kern="1200" dirty="0">
                          <a:solidFill>
                            <a:schemeClr val="dk1"/>
                          </a:solidFill>
                          <a:effectLst/>
                          <a:latin typeface="ＭＳ 明朝" panose="02020609040205080304" pitchFamily="17" charset="-128"/>
                          <a:ea typeface="ＭＳ 明朝" panose="02020609040205080304" pitchFamily="17" charset="-128"/>
                        </a:rPr>
                        <a:t>一部負担金の</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rPr>
                        <a:t>減免</a:t>
                      </a:r>
                      <a:r>
                        <a:rPr kumimoji="1" lang="ja-JP" altLang="en-US" sz="900" u="sng" kern="1200" dirty="0">
                          <a:solidFill>
                            <a:schemeClr val="dk1"/>
                          </a:solidFill>
                          <a:effectLst/>
                          <a:latin typeface="ＭＳ 明朝" panose="02020609040205080304" pitchFamily="17" charset="-128"/>
                          <a:ea typeface="ＭＳ 明朝" panose="02020609040205080304" pitchFamily="17" charset="-128"/>
                        </a:rPr>
                        <a:t>及び徴収猶予</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rPr>
                        <a:t>については、その必要性や保険料への影響等も勘案した上で、調整会議での協議</a:t>
                      </a:r>
                      <a:r>
                        <a:rPr kumimoji="1" lang="ja-JP" altLang="en-US" sz="900" u="sng" kern="1200" dirty="0">
                          <a:solidFill>
                            <a:schemeClr val="dk1"/>
                          </a:solidFill>
                          <a:effectLst/>
                          <a:latin typeface="ＭＳ 明朝" panose="02020609040205080304" pitchFamily="17" charset="-128"/>
                          <a:ea typeface="ＭＳ 明朝" panose="02020609040205080304" pitchFamily="17" charset="-128"/>
                        </a:rPr>
                        <a:t>により</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rPr>
                        <a:t>、統一的な対応方針を決定することとする。</a:t>
                      </a:r>
                      <a:endPar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endParaRPr>
                    </a:p>
                  </a:txBody>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rPr>
                        <a:t>（</a:t>
                      </a:r>
                      <a:r>
                        <a:rPr kumimoji="1" lang="ja-JP" altLang="en-US" sz="900" kern="1200" dirty="0">
                          <a:solidFill>
                            <a:schemeClr val="dk1"/>
                          </a:solidFill>
                          <a:effectLst/>
                          <a:latin typeface="ＭＳ ゴシック" panose="020B0609070205080204" pitchFamily="49" charset="-128"/>
                          <a:ea typeface="ＭＳ ゴシック" panose="020B0609070205080204" pitchFamily="49" charset="-128"/>
                        </a:rPr>
                        <a:t>１</a:t>
                      </a:r>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rPr>
                        <a:t>）</a:t>
                      </a:r>
                      <a:r>
                        <a:rPr kumimoji="1" lang="ja-JP" altLang="en-US" sz="900" kern="1200" dirty="0">
                          <a:solidFill>
                            <a:schemeClr val="dk1"/>
                          </a:solidFill>
                          <a:effectLst/>
                          <a:latin typeface="ＭＳ ゴシック" panose="020B0609070205080204" pitchFamily="49" charset="-128"/>
                          <a:ea typeface="ＭＳ ゴシック" panose="020B0609070205080204" pitchFamily="49" charset="-128"/>
                        </a:rPr>
                        <a:t>一部負担金の減免及び徴収猶予</a:t>
                      </a:r>
                      <a:endParaRPr kumimoji="1" lang="en-US" altLang="ja-JP" sz="900" dirty="0">
                        <a:latin typeface="ＭＳ ゴシック" panose="020B0609070205080204" pitchFamily="49" charset="-128"/>
                        <a:ea typeface="ＭＳ ゴシック" panose="020B0609070205080204" pitchFamily="49" charset="-128"/>
                      </a:endParaRPr>
                    </a:p>
                    <a:p>
                      <a:pPr marL="263525" indent="-263525"/>
                      <a:r>
                        <a:rPr kumimoji="1" lang="ja-JP" altLang="en-US" sz="900" dirty="0">
                          <a:latin typeface="ＭＳ 明朝" panose="02020609040205080304" pitchFamily="17" charset="-128"/>
                          <a:ea typeface="ＭＳ 明朝" panose="02020609040205080304" pitchFamily="17" charset="-128"/>
                        </a:rPr>
                        <a:t>　　　一部負担金の減免及び徴収猶予については、「別に定める基準」を府内統一　　　基準とする。</a:t>
                      </a:r>
                      <a:endParaRPr kumimoji="1" lang="en-US" altLang="ja-JP" sz="900" dirty="0">
                        <a:latin typeface="ＭＳ 明朝" panose="02020609040205080304" pitchFamily="17" charset="-128"/>
                        <a:ea typeface="ＭＳ 明朝" panose="02020609040205080304" pitchFamily="17" charset="-128"/>
                      </a:endParaRPr>
                    </a:p>
                    <a:p>
                      <a:pPr marL="263525" indent="-263525"/>
                      <a:r>
                        <a:rPr kumimoji="1" lang="ja-JP" altLang="en-US" sz="900" dirty="0">
                          <a:latin typeface="ＭＳ 明朝" panose="02020609040205080304" pitchFamily="17" charset="-128"/>
                          <a:ea typeface="ＭＳ 明朝" panose="02020609040205080304" pitchFamily="17" charset="-128"/>
                        </a:rPr>
                        <a:t>　　　</a:t>
                      </a:r>
                      <a:r>
                        <a:rPr kumimoji="1" lang="ja-JP" altLang="en-US" sz="900" strike="sngStrike" dirty="0">
                          <a:latin typeface="ＭＳ 明朝" panose="02020609040205080304" pitchFamily="17" charset="-128"/>
                          <a:ea typeface="ＭＳ 明朝" panose="02020609040205080304" pitchFamily="17" charset="-128"/>
                        </a:rPr>
                        <a:t>なお、</a:t>
                      </a:r>
                      <a:r>
                        <a:rPr kumimoji="1" lang="ja-JP" altLang="en-US" sz="900" strike="noStrike" dirty="0">
                          <a:latin typeface="ＭＳ 明朝" panose="02020609040205080304" pitchFamily="17" charset="-128"/>
                          <a:ea typeface="ＭＳ 明朝" panose="02020609040205080304" pitchFamily="17" charset="-128"/>
                        </a:rPr>
                        <a:t>国の財政措置の状況や後期高齢者医療制度を参考にしつつ、</a:t>
                      </a:r>
                      <a:r>
                        <a:rPr kumimoji="1" lang="ja-JP" altLang="en-US" sz="900" strike="sngStrike" dirty="0">
                          <a:latin typeface="ＭＳ 明朝" panose="02020609040205080304" pitchFamily="17" charset="-128"/>
                          <a:ea typeface="ＭＳ 明朝" panose="02020609040205080304" pitchFamily="17" charset="-128"/>
                        </a:rPr>
                        <a:t>必要に応じて調整会議において検討する。</a:t>
                      </a:r>
                    </a:p>
                  </a:txBody>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1" lang="ja-JP" altLang="en-US" sz="900" strike="noStrike" dirty="0">
                          <a:latin typeface="ＭＳ 明朝" panose="02020609040205080304" pitchFamily="17" charset="-128"/>
                          <a:ea typeface="ＭＳ 明朝" panose="02020609040205080304" pitchFamily="17" charset="-128"/>
                        </a:rPr>
                        <a:t>事業運営検討</a:t>
                      </a:r>
                      <a:r>
                        <a:rPr kumimoji="1" lang="en-US" altLang="ja-JP" sz="900" strike="noStrike" dirty="0">
                          <a:latin typeface="ＭＳ 明朝" panose="02020609040205080304" pitchFamily="17" charset="-128"/>
                          <a:ea typeface="ＭＳ 明朝" panose="02020609040205080304" pitchFamily="17" charset="-128"/>
                        </a:rPr>
                        <a:t>WG</a:t>
                      </a:r>
                      <a:r>
                        <a:rPr kumimoji="1" lang="ja-JP" altLang="en-US" sz="900" strike="noStrike" dirty="0">
                          <a:latin typeface="ＭＳ 明朝" panose="02020609040205080304" pitchFamily="17" charset="-128"/>
                          <a:ea typeface="ＭＳ 明朝" panose="02020609040205080304" pitchFamily="17" charset="-128"/>
                        </a:rPr>
                        <a:t>における検討結果により文面を変更。</a:t>
                      </a:r>
                    </a:p>
                  </a:txBody>
                  <a:tcPr/>
                </a:tc>
                <a:extLst>
                  <a:ext uri="{0D108BD9-81ED-4DB2-BD59-A6C34878D82A}">
                    <a16:rowId xmlns:a16="http://schemas.microsoft.com/office/drawing/2014/main" val="1717093857"/>
                  </a:ext>
                </a:extLst>
              </a:tr>
              <a:tr h="370840">
                <a:tc>
                  <a:txBody>
                    <a:bodyPr/>
                    <a:lstStyle/>
                    <a:p>
                      <a:r>
                        <a:rPr kumimoji="1" lang="en-US" altLang="ja-JP" sz="900" dirty="0">
                          <a:latin typeface="ＭＳ 明朝" panose="02020609040205080304" pitchFamily="17" charset="-128"/>
                          <a:ea typeface="ＭＳ 明朝" panose="02020609040205080304" pitchFamily="17" charset="-128"/>
                        </a:rPr>
                        <a:t>P30</a:t>
                      </a:r>
                    </a:p>
                    <a:p>
                      <a:r>
                        <a:rPr kumimoji="1" lang="ja-JP" altLang="en-US" sz="900" dirty="0">
                          <a:latin typeface="ＭＳ 明朝" panose="02020609040205080304" pitchFamily="17" charset="-128"/>
                          <a:ea typeface="ＭＳ 明朝" panose="02020609040205080304" pitchFamily="17" charset="-128"/>
                        </a:rPr>
                        <a:t>上から５行目</a:t>
                      </a:r>
                    </a:p>
                  </a:txBody>
                  <a:tcPr/>
                </a:tc>
                <a:tc>
                  <a:txBody>
                    <a:bodyPr/>
                    <a:lstStyle/>
                    <a:p>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２　医療費の適正化に向けた取組及び医療費適正化計画との関係</a:t>
                      </a:r>
                    </a:p>
                    <a:p>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（略）</a:t>
                      </a:r>
                      <a:endPar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endParaRPr>
                    </a:p>
                    <a:p>
                      <a:pPr marL="90488" indent="-904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こうした考え方の下、</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国保法</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に基づく保健事業の実施等に関する指針（令和２年４月１日改定）に示された保健事業の内容や、保険者努力支援制度において定められる指標を参考にした上で、第４期大阪府医療費適正化計画（令和６年３月策定）に定められる目標や施策の内容と整合を図りながら取組を進める。</a:t>
                      </a:r>
                    </a:p>
                  </a:txBody>
                  <a:tcPr/>
                </a:tc>
                <a:tc>
                  <a:txBody>
                    <a:bodyPr/>
                    <a:lstStyle/>
                    <a:p>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２　医療費の適正化に向けた取組及び医療費適正化計画との関係</a:t>
                      </a:r>
                    </a:p>
                    <a:p>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（略）</a:t>
                      </a:r>
                      <a:endPar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endParaRPr>
                    </a:p>
                    <a:p>
                      <a:pPr marL="90488" indent="-904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こうした考え方の下、</a:t>
                      </a:r>
                      <a:r>
                        <a:rPr kumimoji="1" lang="ja-JP" altLang="ja-JP" sz="900" strike="sngStrike" kern="1200" dirty="0">
                          <a:solidFill>
                            <a:schemeClr val="dk1"/>
                          </a:solidFill>
                          <a:effectLst/>
                          <a:latin typeface="ＭＳ 明朝" panose="02020609040205080304" pitchFamily="17" charset="-128"/>
                          <a:ea typeface="ＭＳ 明朝" panose="02020609040205080304" pitchFamily="17" charset="-128"/>
                          <a:cs typeface="+mn-cs"/>
                        </a:rPr>
                        <a:t>国民健康保険法</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に基づく保健事業の実施等に関する指針（令和２年４月１日改定）に示された保健事業の内容や、保険者努力支援制度において定められる指標を参考にした上で、第４期大阪府医療費適正化計画（令和６年３月策定）に定められる目標や施策の内容と整合を図りながら取組を進める。</a:t>
                      </a:r>
                    </a:p>
                  </a:txBody>
                  <a:tcPr/>
                </a:tc>
                <a:tc>
                  <a:txBody>
                    <a:bodyPr/>
                    <a:lstStyle/>
                    <a:p>
                      <a:pPr marL="263525" indent="-263525" algn="l"/>
                      <a:r>
                        <a:rPr kumimoji="1" lang="ja-JP" altLang="en-US" sz="900" strike="noStrike" dirty="0">
                          <a:latin typeface="ＭＳ 明朝" panose="02020609040205080304" pitchFamily="17" charset="-128"/>
                          <a:ea typeface="ＭＳ 明朝" panose="02020609040205080304" pitchFamily="17" charset="-128"/>
                        </a:rPr>
                        <a:t>略称表記のため文面を変更。</a:t>
                      </a:r>
                    </a:p>
                  </a:txBody>
                  <a:tcPr/>
                </a:tc>
                <a:extLst>
                  <a:ext uri="{0D108BD9-81ED-4DB2-BD59-A6C34878D82A}">
                    <a16:rowId xmlns:a16="http://schemas.microsoft.com/office/drawing/2014/main" val="3793329170"/>
                  </a:ext>
                </a:extLst>
              </a:tr>
              <a:tr h="370840">
                <a:tc>
                  <a:txBody>
                    <a:bodyPr/>
                    <a:lstStyle/>
                    <a:p>
                      <a:r>
                        <a:rPr kumimoji="1" lang="en-US" altLang="ja-JP" sz="900" dirty="0">
                          <a:latin typeface="ＭＳ 明朝" panose="02020609040205080304" pitchFamily="17" charset="-128"/>
                          <a:ea typeface="ＭＳ 明朝" panose="02020609040205080304" pitchFamily="17" charset="-128"/>
                        </a:rPr>
                        <a:t>P31</a:t>
                      </a:r>
                    </a:p>
                    <a:p>
                      <a:r>
                        <a:rPr kumimoji="1" lang="ja-JP" altLang="en-US" sz="900" dirty="0">
                          <a:latin typeface="ＭＳ 明朝" panose="02020609040205080304" pitchFamily="17" charset="-128"/>
                          <a:ea typeface="ＭＳ 明朝" panose="02020609040205080304" pitchFamily="17" charset="-128"/>
                        </a:rPr>
                        <a:t>上から</a:t>
                      </a:r>
                      <a:r>
                        <a:rPr kumimoji="1" lang="en-US" altLang="ja-JP" sz="900" dirty="0">
                          <a:latin typeface="ＭＳ 明朝" panose="02020609040205080304" pitchFamily="17" charset="-128"/>
                          <a:ea typeface="ＭＳ 明朝" panose="02020609040205080304" pitchFamily="17" charset="-128"/>
                        </a:rPr>
                        <a:t>22</a:t>
                      </a:r>
                      <a:r>
                        <a:rPr kumimoji="1" lang="ja-JP" altLang="en-US" sz="900" dirty="0">
                          <a:latin typeface="ＭＳ 明朝" panose="02020609040205080304" pitchFamily="17" charset="-128"/>
                          <a:ea typeface="ＭＳ 明朝" panose="02020609040205080304" pitchFamily="17" charset="-128"/>
                        </a:rPr>
                        <a:t>行目</a:t>
                      </a:r>
                    </a:p>
                  </a:txBody>
                  <a:tcPr/>
                </a:tc>
                <a:tc>
                  <a:txBody>
                    <a:bodyPr/>
                    <a:lstStyle/>
                    <a:p>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（３）適正受診・適正服薬</a:t>
                      </a:r>
                    </a:p>
                    <a:p>
                      <a:pPr marL="179388" indent="-179388">
                        <a:tabLst>
                          <a:tab pos="179388" algn="l"/>
                        </a:tabLst>
                      </a:pPr>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適正受診・適正服薬について、市町村は効果的な保健事業の横展開などにより、医療費適正化効果や対象者の減少数等の目標値を設定した上で、医師会・薬剤師会等の医療関係団体と連携を図るとともに、保険者努力支援制度を活用した重複・頻回受診者等に対する取組や、</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マイナンバーカードの保険証利用の普及促進と合わせて、</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医療機関受診時に薬剤情報等の提供への同意を促すなど被保険者への周知・啓発に向けた取組を推進する。</a:t>
                      </a:r>
                    </a:p>
                  </a:txBody>
                  <a:tcPr/>
                </a:tc>
                <a:tc>
                  <a:txBody>
                    <a:bodyPr/>
                    <a:lstStyle/>
                    <a:p>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（３）適正受診・適正服薬</a:t>
                      </a:r>
                    </a:p>
                    <a:p>
                      <a:pPr marL="179388" indent="-179388">
                        <a:tabLst>
                          <a:tab pos="179388" algn="l"/>
                        </a:tabLst>
                      </a:pPr>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適正受診・適正服薬について、市町村は効果的な保健事業の横展開などにより、医療費適正化効果や対象者の減少数等の目標値を設定した上で、医師会・薬剤師会等の医療関係団体と連携を図るとともに、保険者努力支援制度を活用した重複・頻回受診者等に対する取組や、医療機関受診時に薬剤情報等の提供への同意を促すなど被保険者への周知・啓発に向けた取組を推進する。</a:t>
                      </a:r>
                    </a:p>
                  </a:txBody>
                  <a:tcPr/>
                </a:tc>
                <a:tc rowSpan="2">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1" lang="ja-JP" altLang="en-US" sz="900" strike="noStrike" dirty="0">
                          <a:latin typeface="ＭＳ 明朝" panose="02020609040205080304" pitchFamily="17" charset="-128"/>
                          <a:ea typeface="ＭＳ 明朝" panose="02020609040205080304" pitchFamily="17" charset="-128"/>
                        </a:rPr>
                        <a:t>医療機関等でのマイナンバーカード利用という観点について、国からの意見・要望を踏まえ、文面に追記。</a:t>
                      </a:r>
                    </a:p>
                    <a:p>
                      <a:pPr marL="263525" indent="-263525" algn="l"/>
                      <a:endParaRPr kumimoji="1" lang="en-US" altLang="ja-JP" sz="900" strike="noStrike" dirty="0">
                        <a:latin typeface="ＭＳ 明朝" panose="02020609040205080304" pitchFamily="17" charset="-128"/>
                        <a:ea typeface="ＭＳ 明朝" panose="02020609040205080304" pitchFamily="17" charset="-128"/>
                      </a:endParaRPr>
                    </a:p>
                  </a:txBody>
                  <a:tcPr/>
                </a:tc>
                <a:extLst>
                  <a:ext uri="{0D108BD9-81ED-4DB2-BD59-A6C34878D82A}">
                    <a16:rowId xmlns:a16="http://schemas.microsoft.com/office/drawing/2014/main" val="2988422916"/>
                  </a:ext>
                </a:extLst>
              </a:tr>
              <a:tr h="370840">
                <a:tc>
                  <a:txBody>
                    <a:bodyPr/>
                    <a:lstStyle/>
                    <a:p>
                      <a:r>
                        <a:rPr kumimoji="1" lang="en-US" altLang="ja-JP" sz="900" dirty="0">
                          <a:latin typeface="ＭＳ 明朝" panose="02020609040205080304" pitchFamily="17" charset="-128"/>
                          <a:ea typeface="ＭＳ 明朝" panose="02020609040205080304" pitchFamily="17" charset="-128"/>
                        </a:rPr>
                        <a:t>P34</a:t>
                      </a:r>
                    </a:p>
                    <a:p>
                      <a:r>
                        <a:rPr kumimoji="1" lang="ja-JP" altLang="en-US" sz="900" dirty="0">
                          <a:latin typeface="ＭＳ 明朝" panose="02020609040205080304" pitchFamily="17" charset="-128"/>
                          <a:ea typeface="ＭＳ 明朝" panose="02020609040205080304" pitchFamily="17" charset="-128"/>
                        </a:rPr>
                        <a:t>上から</a:t>
                      </a:r>
                      <a:r>
                        <a:rPr kumimoji="1" lang="en-US" altLang="ja-JP" sz="900" dirty="0">
                          <a:latin typeface="ＭＳ 明朝" panose="02020609040205080304" pitchFamily="17" charset="-128"/>
                          <a:ea typeface="ＭＳ 明朝" panose="02020609040205080304" pitchFamily="17" charset="-128"/>
                        </a:rPr>
                        <a:t>16</a:t>
                      </a:r>
                      <a:r>
                        <a:rPr kumimoji="1" lang="ja-JP" altLang="en-US" sz="900" dirty="0">
                          <a:latin typeface="ＭＳ 明朝" panose="02020609040205080304" pitchFamily="17" charset="-128"/>
                          <a:ea typeface="ＭＳ 明朝" panose="02020609040205080304" pitchFamily="17" charset="-128"/>
                        </a:rPr>
                        <a:t>行目</a:t>
                      </a:r>
                    </a:p>
                  </a:txBody>
                  <a:tcPr/>
                </a:tc>
                <a:tc>
                  <a:txBody>
                    <a:bodyPr/>
                    <a:lstStyle/>
                    <a:p>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（１）被保険者証（資格確認書）等</a:t>
                      </a:r>
                    </a:p>
                    <a:p>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（略）</a:t>
                      </a:r>
                      <a:endPar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endParaRPr>
                    </a:p>
                    <a:p>
                      <a:pPr marL="179388" indent="-1793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　なお、正確なデータに基づくより良い医療の推進、被保険者の利便性に資するため、マイナンバーカードの保険証利用登録者数向上の取組を継続して実施する</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とともに、医療機関等におけるマイナンバーカードの保険証利用を積極的に促進する</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ものとする。</a:t>
                      </a:r>
                    </a:p>
                  </a:txBody>
                  <a:tcPr/>
                </a:tc>
                <a:tc>
                  <a:txBody>
                    <a:bodyPr/>
                    <a:lstStyle/>
                    <a:p>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（１）被保険者証（資格確認書）等</a:t>
                      </a:r>
                    </a:p>
                    <a:p>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（略）</a:t>
                      </a:r>
                      <a:endPar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endParaRPr>
                    </a:p>
                    <a:p>
                      <a:pPr marL="179388" indent="-1793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　なお、正確なデータに基づくより良い医療の推進、被保険者の利便性に資するため、マイナンバーカードの保険証利用登録者数向上の取組を継続して実施するものとする。</a:t>
                      </a:r>
                    </a:p>
                  </a:txBody>
                  <a:tcPr/>
                </a:tc>
                <a:tc vMerge="1">
                  <a:txBody>
                    <a:bodyPr/>
                    <a:lstStyle/>
                    <a:p>
                      <a:pPr marL="263525" indent="-263525" algn="l"/>
                      <a:endParaRPr kumimoji="1" lang="en-US" altLang="ja-JP" sz="900" strike="noStrike" dirty="0">
                        <a:latin typeface="ＭＳ 明朝" panose="02020609040205080304" pitchFamily="17" charset="-128"/>
                        <a:ea typeface="ＭＳ 明朝" panose="02020609040205080304" pitchFamily="17" charset="-128"/>
                      </a:endParaRPr>
                    </a:p>
                  </a:txBody>
                  <a:tcPr/>
                </a:tc>
                <a:extLst>
                  <a:ext uri="{0D108BD9-81ED-4DB2-BD59-A6C34878D82A}">
                    <a16:rowId xmlns:a16="http://schemas.microsoft.com/office/drawing/2014/main" val="701448277"/>
                  </a:ext>
                </a:extLst>
              </a:tr>
              <a:tr h="370840">
                <a:tc>
                  <a:txBody>
                    <a:bodyPr/>
                    <a:lstStyle/>
                    <a:p>
                      <a:r>
                        <a:rPr kumimoji="1" lang="en-US" altLang="ja-JP" sz="900" dirty="0">
                          <a:latin typeface="ＭＳ 明朝" panose="02020609040205080304" pitchFamily="17" charset="-128"/>
                          <a:ea typeface="ＭＳ 明朝" panose="02020609040205080304" pitchFamily="17" charset="-128"/>
                        </a:rPr>
                        <a:t>P34</a:t>
                      </a:r>
                    </a:p>
                    <a:p>
                      <a:r>
                        <a:rPr kumimoji="1" lang="ja-JP" altLang="en-US" sz="900" dirty="0">
                          <a:latin typeface="ＭＳ 明朝" panose="02020609040205080304" pitchFamily="17" charset="-128"/>
                          <a:ea typeface="ＭＳ 明朝" panose="02020609040205080304" pitchFamily="17" charset="-128"/>
                        </a:rPr>
                        <a:t>上から</a:t>
                      </a:r>
                      <a:r>
                        <a:rPr kumimoji="1" lang="en-US" altLang="ja-JP" sz="900" dirty="0">
                          <a:latin typeface="ＭＳ 明朝" panose="02020609040205080304" pitchFamily="17" charset="-128"/>
                          <a:ea typeface="ＭＳ 明朝" panose="02020609040205080304" pitchFamily="17" charset="-128"/>
                        </a:rPr>
                        <a:t>27</a:t>
                      </a:r>
                      <a:r>
                        <a:rPr kumimoji="1" lang="ja-JP" altLang="en-US" sz="900" dirty="0">
                          <a:latin typeface="ＭＳ 明朝" panose="02020609040205080304" pitchFamily="17" charset="-128"/>
                          <a:ea typeface="ＭＳ 明朝" panose="02020609040205080304" pitchFamily="17" charset="-128"/>
                        </a:rPr>
                        <a:t>行目</a:t>
                      </a:r>
                    </a:p>
                  </a:txBody>
                  <a:tcPr/>
                </a:tc>
                <a:tc>
                  <a:txBody>
                    <a:bodyPr/>
                    <a:lstStyle/>
                    <a:p>
                      <a:pPr marL="179388" indent="-179388"/>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２　保険給付費等交付金の</a:t>
                      </a:r>
                      <a:r>
                        <a:rPr kumimoji="1" lang="ja-JP" altLang="ja-JP" sz="900" u="sng" kern="1200" dirty="0">
                          <a:solidFill>
                            <a:srgbClr val="FF0000"/>
                          </a:solidFill>
                          <a:effectLst/>
                          <a:latin typeface="ＭＳ ゴシック" panose="020B0609070205080204" pitchFamily="49" charset="-128"/>
                          <a:ea typeface="ＭＳ ゴシック" panose="020B0609070205080204" pitchFamily="49" charset="-128"/>
                          <a:cs typeface="+mn-cs"/>
                        </a:rPr>
                        <a:t>府</a:t>
                      </a:r>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国保連合会への直接支払い</a:t>
                      </a:r>
                    </a:p>
                  </a:txBody>
                  <a:tcPr/>
                </a:tc>
                <a:tc>
                  <a:txBody>
                    <a:bodyPr/>
                    <a:lstStyle/>
                    <a:p>
                      <a:pPr marL="179388" marR="0" lvl="0" indent="-179388" algn="l" defTabSz="914377" rtl="0" eaLnBrk="1" fontAlgn="auto" latinLnBrk="0" hangingPunct="1">
                        <a:lnSpc>
                          <a:spcPct val="100000"/>
                        </a:lnSpc>
                        <a:spcBef>
                          <a:spcPts val="0"/>
                        </a:spcBef>
                        <a:spcAft>
                          <a:spcPts val="0"/>
                        </a:spcAft>
                        <a:buClrTx/>
                        <a:buSzTx/>
                        <a:buFontTx/>
                        <a:buNone/>
                        <a:tabLst/>
                        <a:defRPr/>
                      </a:pPr>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２　保険給付費等交付金の国保連合会への直接支払い</a:t>
                      </a:r>
                    </a:p>
                  </a:txBody>
                  <a:tcPr/>
                </a:tc>
                <a:tc>
                  <a:txBody>
                    <a:bodyPr/>
                    <a:lstStyle/>
                    <a:p>
                      <a:pPr marL="263525" indent="-263525" algn="l"/>
                      <a:r>
                        <a:rPr kumimoji="1" lang="ja-JP" altLang="en-US" sz="900" strike="noStrike" dirty="0">
                          <a:latin typeface="ＭＳ 明朝" panose="02020609040205080304" pitchFamily="17" charset="-128"/>
                          <a:ea typeface="ＭＳ 明朝" panose="02020609040205080304" pitchFamily="17" charset="-128"/>
                        </a:rPr>
                        <a:t>略称表記のため文面を変更。</a:t>
                      </a:r>
                    </a:p>
                  </a:txBody>
                  <a:tcPr/>
                </a:tc>
                <a:extLst>
                  <a:ext uri="{0D108BD9-81ED-4DB2-BD59-A6C34878D82A}">
                    <a16:rowId xmlns:a16="http://schemas.microsoft.com/office/drawing/2014/main" val="1243657073"/>
                  </a:ext>
                </a:extLst>
              </a:tr>
            </a:tbl>
          </a:graphicData>
        </a:graphic>
      </p:graphicFrame>
      <p:sp>
        <p:nvSpPr>
          <p:cNvPr id="13" name="テキスト ボックス 5">
            <a:extLst>
              <a:ext uri="{FF2B5EF4-FFF2-40B4-BE49-F238E27FC236}">
                <a16:creationId xmlns:a16="http://schemas.microsoft.com/office/drawing/2014/main" id="{F1AF58D8-2481-4114-82F4-D6F86E66863B}"/>
              </a:ext>
            </a:extLst>
          </p:cNvPr>
          <p:cNvSpPr txBox="1"/>
          <p:nvPr/>
        </p:nvSpPr>
        <p:spPr>
          <a:xfrm>
            <a:off x="200010" y="304787"/>
            <a:ext cx="2902419" cy="246221"/>
          </a:xfrm>
          <a:prstGeom prst="rect">
            <a:avLst/>
          </a:prstGeom>
          <a:noFill/>
          <a:ln w="25400">
            <a:no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000" dirty="0">
                <a:solidFill>
                  <a:prstClr val="black"/>
                </a:solidFill>
                <a:latin typeface="+mn-ea"/>
              </a:rPr>
              <a:t>※</a:t>
            </a:r>
            <a:r>
              <a:rPr lang="ja-JP" altLang="en-US" sz="1000" dirty="0">
                <a:solidFill>
                  <a:prstClr val="black"/>
                </a:solidFill>
                <a:latin typeface="+mn-ea"/>
              </a:rPr>
              <a:t>変更した方針（案）のページ番号を記載</a:t>
            </a:r>
          </a:p>
        </p:txBody>
      </p:sp>
      <p:sp>
        <p:nvSpPr>
          <p:cNvPr id="5" name="スライド番号プレースホルダー 4">
            <a:extLst>
              <a:ext uri="{FF2B5EF4-FFF2-40B4-BE49-F238E27FC236}">
                <a16:creationId xmlns:a16="http://schemas.microsoft.com/office/drawing/2014/main" id="{63DCCD8D-DBF6-41CA-8395-76080784AD7C}"/>
              </a:ext>
            </a:extLst>
          </p:cNvPr>
          <p:cNvSpPr>
            <a:spLocks noGrp="1"/>
          </p:cNvSpPr>
          <p:nvPr>
            <p:ph type="sldNum" sz="quarter" idx="12"/>
          </p:nvPr>
        </p:nvSpPr>
        <p:spPr/>
        <p:txBody>
          <a:bodyPr/>
          <a:lstStyle/>
          <a:p>
            <a:fld id="{9248CB4C-1C69-453B-AC2B-12FFFA827F83}" type="slidenum">
              <a:rPr kumimoji="1" lang="ja-JP" altLang="en-US" smtClean="0"/>
              <a:t>5</a:t>
            </a:fld>
            <a:endParaRPr kumimoji="1" lang="ja-JP" altLang="en-US"/>
          </a:p>
        </p:txBody>
      </p:sp>
      <p:sp>
        <p:nvSpPr>
          <p:cNvPr id="7" name="テキスト ボックス 6">
            <a:extLst>
              <a:ext uri="{FF2B5EF4-FFF2-40B4-BE49-F238E27FC236}">
                <a16:creationId xmlns:a16="http://schemas.microsoft.com/office/drawing/2014/main" id="{B30B4766-F88D-4C04-B83C-4EDC7D368DCB}"/>
              </a:ext>
            </a:extLst>
          </p:cNvPr>
          <p:cNvSpPr txBox="1"/>
          <p:nvPr/>
        </p:nvSpPr>
        <p:spPr>
          <a:xfrm>
            <a:off x="12379091" y="1581579"/>
            <a:ext cx="3347358" cy="3694841"/>
          </a:xfrm>
          <a:prstGeom prst="rect">
            <a:avLst/>
          </a:prstGeom>
          <a:solidFill>
            <a:schemeClr val="bg1"/>
          </a:solidFill>
          <a:ln w="22225"/>
        </p:spPr>
        <p:style>
          <a:lnRef idx="2">
            <a:schemeClr val="dk1"/>
          </a:lnRef>
          <a:fillRef idx="1">
            <a:schemeClr val="lt1"/>
          </a:fillRef>
          <a:effectRef idx="0">
            <a:schemeClr val="dk1"/>
          </a:effectRef>
          <a:fontRef idx="minor">
            <a:schemeClr val="dk1"/>
          </a:fontRef>
        </p:style>
        <p:txBody>
          <a:bodyPr wrap="square" rtlCol="0" anchor="t">
            <a:noAutofit/>
          </a:bodyPr>
          <a:lstStyle/>
          <a:p>
            <a:r>
              <a:rPr lang="ja-JP" altLang="en-US" sz="900" dirty="0">
                <a:latin typeface="+mn-ea"/>
              </a:rPr>
              <a:t>８　その他の給付について</a:t>
            </a:r>
            <a:endParaRPr lang="en-US" altLang="ja-JP" sz="900" dirty="0">
              <a:latin typeface="+mn-ea"/>
            </a:endParaRPr>
          </a:p>
          <a:p>
            <a:endParaRPr lang="en-US" altLang="ja-JP" sz="900" dirty="0">
              <a:latin typeface="+mn-ea"/>
            </a:endParaRPr>
          </a:p>
          <a:p>
            <a:r>
              <a:rPr lang="ja-JP" altLang="en-US" sz="900" dirty="0">
                <a:latin typeface="+mn-ea"/>
              </a:rPr>
              <a:t>（１）から（４）までに定めるものが府内統一基準</a:t>
            </a:r>
            <a:endParaRPr lang="en-US" altLang="ja-JP" sz="900" dirty="0">
              <a:latin typeface="+mn-ea"/>
            </a:endParaRPr>
          </a:p>
          <a:p>
            <a:r>
              <a:rPr lang="ja-JP" altLang="en-US" sz="900" dirty="0">
                <a:latin typeface="+mn-ea"/>
              </a:rPr>
              <a:t>↓</a:t>
            </a:r>
            <a:endParaRPr lang="en-US" altLang="ja-JP" sz="900" dirty="0">
              <a:latin typeface="+mn-ea"/>
            </a:endParaRPr>
          </a:p>
          <a:p>
            <a:r>
              <a:rPr lang="ja-JP" altLang="en-US" sz="900" dirty="0">
                <a:latin typeface="+mn-ea"/>
              </a:rPr>
              <a:t>（市町村の意見）</a:t>
            </a:r>
            <a:endParaRPr lang="en-US" altLang="ja-JP" sz="900" dirty="0">
              <a:latin typeface="+mn-ea"/>
            </a:endParaRPr>
          </a:p>
          <a:p>
            <a:r>
              <a:rPr lang="ja-JP" altLang="en-US" sz="900" dirty="0">
                <a:latin typeface="+mn-ea"/>
              </a:rPr>
              <a:t>・それ以外は市町村独自で実施してもいいのか？</a:t>
            </a:r>
            <a:endParaRPr lang="en-US" altLang="ja-JP" sz="900" dirty="0">
              <a:latin typeface="+mn-ea"/>
            </a:endParaRPr>
          </a:p>
          <a:p>
            <a:r>
              <a:rPr lang="ja-JP" altLang="en-US" sz="900" dirty="0">
                <a:latin typeface="+mn-ea"/>
              </a:rPr>
              <a:t>・府内統一基準として定めていないものならば、運営方針にも定められていないうえで、</a:t>
            </a:r>
            <a:r>
              <a:rPr lang="en-US" altLang="ja-JP" sz="900" dirty="0">
                <a:latin typeface="+mn-ea"/>
              </a:rPr>
              <a:t>WG</a:t>
            </a:r>
            <a:r>
              <a:rPr lang="ja-JP" altLang="en-US" sz="900" dirty="0">
                <a:latin typeface="+mn-ea"/>
              </a:rPr>
              <a:t>等でも定められていないため、そういうことは実施できるという解釈もできるのではないか？</a:t>
            </a:r>
            <a:endParaRPr lang="en-US" altLang="ja-JP" sz="900" dirty="0">
              <a:latin typeface="+mn-ea"/>
            </a:endParaRPr>
          </a:p>
          <a:p>
            <a:r>
              <a:rPr lang="ja-JP" altLang="en-US" sz="900" dirty="0">
                <a:latin typeface="+mn-ea"/>
              </a:rPr>
              <a:t>↓</a:t>
            </a:r>
            <a:endParaRPr lang="en-US" altLang="ja-JP" sz="900" dirty="0">
              <a:latin typeface="+mn-ea"/>
            </a:endParaRPr>
          </a:p>
          <a:p>
            <a:r>
              <a:rPr lang="ja-JP" altLang="en-US" sz="900" dirty="0">
                <a:latin typeface="+mn-ea"/>
              </a:rPr>
              <a:t>（府の考え）</a:t>
            </a:r>
            <a:endParaRPr lang="en-US" altLang="ja-JP" sz="900" dirty="0">
              <a:latin typeface="+mn-ea"/>
            </a:endParaRPr>
          </a:p>
          <a:p>
            <a:r>
              <a:rPr lang="ja-JP" altLang="en-US" sz="900" dirty="0">
                <a:latin typeface="+mn-ea"/>
              </a:rPr>
              <a:t>・基本的な考え方として、</a:t>
            </a:r>
            <a:r>
              <a:rPr lang="en-US" altLang="ja-JP" sz="900" dirty="0">
                <a:latin typeface="+mn-ea"/>
              </a:rPr>
              <a:t>R6</a:t>
            </a:r>
            <a:r>
              <a:rPr lang="ja-JP" altLang="en-US" sz="900" dirty="0">
                <a:latin typeface="+mn-ea"/>
              </a:rPr>
              <a:t>から完全統一するということで、方針を定めている。</a:t>
            </a:r>
            <a:endParaRPr lang="en-US" altLang="ja-JP" sz="900" dirty="0">
              <a:latin typeface="+mn-ea"/>
            </a:endParaRPr>
          </a:p>
          <a:p>
            <a:r>
              <a:rPr lang="ja-JP" altLang="en-US" sz="900" dirty="0">
                <a:latin typeface="+mn-ea"/>
              </a:rPr>
              <a:t>・そのため、府内市町村合意の下で完全統一する考え方のもと実施しているため、イチ市町村が独自で実施するということは、方針にそぐわない。</a:t>
            </a:r>
            <a:endParaRPr lang="en-US" altLang="ja-JP" sz="900" dirty="0">
              <a:latin typeface="+mn-ea"/>
            </a:endParaRPr>
          </a:p>
          <a:p>
            <a:r>
              <a:rPr lang="ja-JP" altLang="en-US" sz="900" dirty="0">
                <a:latin typeface="+mn-ea"/>
              </a:rPr>
              <a:t>・また、府内共通基準といして定めていないということは、共通基準以外のものは</a:t>
            </a:r>
            <a:r>
              <a:rPr lang="en-US" altLang="ja-JP" sz="900" dirty="0">
                <a:latin typeface="+mn-ea"/>
              </a:rPr>
              <a:t>WG</a:t>
            </a:r>
            <a:r>
              <a:rPr lang="ja-JP" altLang="en-US" sz="900" dirty="0">
                <a:latin typeface="+mn-ea"/>
              </a:rPr>
              <a:t>等で議論しない限り、府内共通した実施はできないと考える。</a:t>
            </a:r>
            <a:endParaRPr lang="en-US" altLang="ja-JP" sz="900" dirty="0">
              <a:latin typeface="+mn-ea"/>
            </a:endParaRPr>
          </a:p>
          <a:p>
            <a:r>
              <a:rPr lang="ja-JP" altLang="en-US" sz="900" dirty="0">
                <a:latin typeface="+mn-ea"/>
              </a:rPr>
              <a:t>・なお、突発的及び緊急的、または、国からの新たな通知等が発せられた場合は、方針の最終頁に記載しているとおり（「円滑な制度運営に向けた調整」）、制度全般的な事項として調整会議等で議論して方向性を決定していくものと考える。</a:t>
            </a:r>
            <a:endParaRPr lang="en-US" altLang="ja-JP" sz="900" dirty="0">
              <a:latin typeface="+mn-ea"/>
            </a:endParaRPr>
          </a:p>
        </p:txBody>
      </p:sp>
      <p:sp>
        <p:nvSpPr>
          <p:cNvPr id="8" name="テキスト ボックス 7">
            <a:extLst>
              <a:ext uri="{FF2B5EF4-FFF2-40B4-BE49-F238E27FC236}">
                <a16:creationId xmlns:a16="http://schemas.microsoft.com/office/drawing/2014/main" id="{930D52B5-D011-463F-AF93-FA7B8060DF00}"/>
              </a:ext>
            </a:extLst>
          </p:cNvPr>
          <p:cNvSpPr txBox="1"/>
          <p:nvPr/>
        </p:nvSpPr>
        <p:spPr>
          <a:xfrm>
            <a:off x="12379091" y="903864"/>
            <a:ext cx="3347358" cy="549380"/>
          </a:xfrm>
          <a:prstGeom prst="rect">
            <a:avLst/>
          </a:prstGeom>
          <a:solidFill>
            <a:schemeClr val="bg1"/>
          </a:solidFill>
          <a:ln w="22225"/>
        </p:spPr>
        <p:style>
          <a:lnRef idx="2">
            <a:schemeClr val="dk1"/>
          </a:lnRef>
          <a:fillRef idx="1">
            <a:schemeClr val="lt1"/>
          </a:fillRef>
          <a:effectRef idx="0">
            <a:schemeClr val="dk1"/>
          </a:effectRef>
          <a:fontRef idx="minor">
            <a:schemeClr val="dk1"/>
          </a:fontRef>
        </p:style>
        <p:txBody>
          <a:bodyPr wrap="square" rtlCol="0" anchor="t">
            <a:noAutofit/>
          </a:bodyPr>
          <a:lstStyle/>
          <a:p>
            <a:r>
              <a:rPr lang="ja-JP" altLang="en-US" sz="900" dirty="0">
                <a:latin typeface="+mn-ea"/>
              </a:rPr>
              <a:t>←なお、国通知の基づくあらたなその他の給付（任意給付）については、方針の最終頁にの記載通り、調整会議で協議することができると考えている。</a:t>
            </a:r>
            <a:endParaRPr lang="en-US" altLang="ja-JP" sz="900" dirty="0">
              <a:latin typeface="+mn-ea"/>
            </a:endParaRPr>
          </a:p>
        </p:txBody>
      </p:sp>
    </p:spTree>
    <p:extLst>
      <p:ext uri="{BB962C8B-B14F-4D97-AF65-F5344CB8AC3E}">
        <p14:creationId xmlns:p14="http://schemas.microsoft.com/office/powerpoint/2010/main" val="3596992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p:cNvSpPr txBox="1"/>
          <p:nvPr/>
        </p:nvSpPr>
        <p:spPr>
          <a:xfrm>
            <a:off x="12379091" y="596087"/>
            <a:ext cx="1260000" cy="307777"/>
          </a:xfrm>
          <a:prstGeom prst="rect">
            <a:avLst/>
          </a:prstGeom>
          <a:solidFill>
            <a:schemeClr val="bg1"/>
          </a:solidFill>
          <a:ln w="28575"/>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ja-JP" altLang="en-US" sz="1400" b="1" dirty="0">
                <a:latin typeface="+mn-ea"/>
              </a:rPr>
              <a:t>資料●</a:t>
            </a:r>
            <a:endParaRPr lang="en-US" altLang="ja-JP" sz="900" b="1" dirty="0">
              <a:latin typeface="+mn-ea"/>
            </a:endParaRPr>
          </a:p>
        </p:txBody>
      </p:sp>
      <p:sp>
        <p:nvSpPr>
          <p:cNvPr id="16" name="テキスト ボックス 5">
            <a:extLst>
              <a:ext uri="{FF2B5EF4-FFF2-40B4-BE49-F238E27FC236}">
                <a16:creationId xmlns:a16="http://schemas.microsoft.com/office/drawing/2014/main" id="{76B276E2-9B23-48C1-A315-4627ECF0CA8D}"/>
              </a:ext>
            </a:extLst>
          </p:cNvPr>
          <p:cNvSpPr txBox="1"/>
          <p:nvPr/>
        </p:nvSpPr>
        <p:spPr>
          <a:xfrm>
            <a:off x="12277095" y="106490"/>
            <a:ext cx="1266002" cy="338554"/>
          </a:xfrm>
          <a:prstGeom prst="rect">
            <a:avLst/>
          </a:prstGeom>
          <a:noFill/>
          <a:ln w="25400">
            <a:no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ja-JP" altLang="en-US" sz="800" dirty="0">
                <a:solidFill>
                  <a:prstClr val="black"/>
                </a:solidFill>
                <a:latin typeface="HGSｺﾞｼｯｸE" panose="020B0900000000000000" pitchFamily="50" charset="-128"/>
                <a:ea typeface="HGSｺﾞｼｯｸE" panose="020B0900000000000000" pitchFamily="50" charset="-128"/>
              </a:rPr>
              <a:t>令和５年</a:t>
            </a:r>
            <a:r>
              <a:rPr lang="en-US" altLang="ja-JP" sz="800" dirty="0">
                <a:solidFill>
                  <a:prstClr val="black"/>
                </a:solidFill>
                <a:latin typeface="HGSｺﾞｼｯｸE" panose="020B0900000000000000" pitchFamily="50" charset="-128"/>
                <a:ea typeface="HGSｺﾞｼｯｸE" panose="020B0900000000000000" pitchFamily="50" charset="-128"/>
              </a:rPr>
              <a:t>11</a:t>
            </a:r>
            <a:r>
              <a:rPr lang="ja-JP" altLang="en-US" sz="800" dirty="0">
                <a:solidFill>
                  <a:prstClr val="black"/>
                </a:solidFill>
                <a:latin typeface="HGSｺﾞｼｯｸE" panose="020B0900000000000000" pitchFamily="50" charset="-128"/>
                <a:ea typeface="HGSｺﾞｼｯｸE" panose="020B0900000000000000" pitchFamily="50" charset="-128"/>
              </a:rPr>
              <a:t>月</a:t>
            </a:r>
            <a:r>
              <a:rPr lang="en-US" altLang="ja-JP" sz="800" dirty="0">
                <a:solidFill>
                  <a:prstClr val="black"/>
                </a:solidFill>
                <a:latin typeface="HGSｺﾞｼｯｸE" panose="020B0900000000000000" pitchFamily="50" charset="-128"/>
                <a:ea typeface="HGSｺﾞｼｯｸE" panose="020B0900000000000000" pitchFamily="50" charset="-128"/>
              </a:rPr>
              <a:t>14</a:t>
            </a:r>
            <a:r>
              <a:rPr lang="ja-JP" altLang="en-US" sz="800" dirty="0">
                <a:solidFill>
                  <a:prstClr val="black"/>
                </a:solidFill>
                <a:latin typeface="HGSｺﾞｼｯｸE" panose="020B0900000000000000" pitchFamily="50" charset="-128"/>
                <a:ea typeface="HGSｺﾞｼｯｸE" panose="020B0900000000000000" pitchFamily="50" charset="-128"/>
              </a:rPr>
              <a:t>日</a:t>
            </a:r>
            <a:endParaRPr lang="en-US" altLang="ja-JP" sz="800" dirty="0">
              <a:solidFill>
                <a:prstClr val="black"/>
              </a:solidFill>
              <a:latin typeface="HGSｺﾞｼｯｸE" panose="020B0900000000000000" pitchFamily="50" charset="-128"/>
              <a:ea typeface="HGSｺﾞｼｯｸE" panose="020B0900000000000000" pitchFamily="50" charset="-128"/>
            </a:endParaRPr>
          </a:p>
          <a:p>
            <a:pPr>
              <a:defRPr/>
            </a:pPr>
            <a:r>
              <a:rPr lang="ja-JP" altLang="en-US" sz="800" dirty="0">
                <a:solidFill>
                  <a:prstClr val="black"/>
                </a:solidFill>
                <a:latin typeface="HGSｺﾞｼｯｸE" panose="020B0900000000000000" pitchFamily="50" charset="-128"/>
                <a:ea typeface="HGSｺﾞｼｯｸE" panose="020B0900000000000000" pitchFamily="50" charset="-128"/>
              </a:rPr>
              <a:t>第</a:t>
            </a:r>
            <a:r>
              <a:rPr lang="en-US" altLang="ja-JP" sz="800" dirty="0">
                <a:solidFill>
                  <a:prstClr val="black"/>
                </a:solidFill>
                <a:latin typeface="HGSｺﾞｼｯｸE" panose="020B0900000000000000" pitchFamily="50" charset="-128"/>
                <a:ea typeface="HGSｺﾞｼｯｸE" panose="020B0900000000000000" pitchFamily="50" charset="-128"/>
              </a:rPr>
              <a:t>74</a:t>
            </a:r>
            <a:r>
              <a:rPr lang="ja-JP" altLang="en-US" sz="800" dirty="0">
                <a:solidFill>
                  <a:prstClr val="black"/>
                </a:solidFill>
                <a:latin typeface="HGSｺﾞｼｯｸE" panose="020B0900000000000000" pitchFamily="50" charset="-128"/>
                <a:ea typeface="HGSｺﾞｼｯｸE" panose="020B0900000000000000" pitchFamily="50" charset="-128"/>
              </a:rPr>
              <a:t>回事業運営検討</a:t>
            </a:r>
            <a:r>
              <a:rPr lang="en-US" altLang="ja-JP" sz="800" dirty="0">
                <a:solidFill>
                  <a:prstClr val="black"/>
                </a:solidFill>
                <a:latin typeface="HGSｺﾞｼｯｸE" panose="020B0900000000000000" pitchFamily="50" charset="-128"/>
                <a:ea typeface="HGSｺﾞｼｯｸE" panose="020B0900000000000000" pitchFamily="50" charset="-128"/>
              </a:rPr>
              <a:t>WG</a:t>
            </a:r>
            <a:endParaRPr lang="ja-JP" altLang="en-US" sz="800" dirty="0">
              <a:solidFill>
                <a:prstClr val="black"/>
              </a:solidFill>
              <a:latin typeface="HGSｺﾞｼｯｸE" panose="020B0900000000000000" pitchFamily="50" charset="-128"/>
              <a:ea typeface="HGSｺﾞｼｯｸE" panose="020B0900000000000000" pitchFamily="50" charset="-128"/>
            </a:endParaRPr>
          </a:p>
        </p:txBody>
      </p:sp>
      <p:graphicFrame>
        <p:nvGraphicFramePr>
          <p:cNvPr id="9" name="表 17">
            <a:extLst>
              <a:ext uri="{FF2B5EF4-FFF2-40B4-BE49-F238E27FC236}">
                <a16:creationId xmlns:a16="http://schemas.microsoft.com/office/drawing/2014/main" id="{0D0F6155-258C-4F84-B5E7-97E00D2376C5}"/>
              </a:ext>
            </a:extLst>
          </p:cNvPr>
          <p:cNvGraphicFramePr>
            <a:graphicFrameLocks noGrp="1"/>
          </p:cNvGraphicFramePr>
          <p:nvPr>
            <p:extLst>
              <p:ext uri="{D42A27DB-BD31-4B8C-83A1-F6EECF244321}">
                <p14:modId xmlns:p14="http://schemas.microsoft.com/office/powerpoint/2010/main" val="966500756"/>
              </p:ext>
            </p:extLst>
          </p:nvPr>
        </p:nvGraphicFramePr>
        <p:xfrm>
          <a:off x="193039" y="520231"/>
          <a:ext cx="11870345" cy="1036320"/>
        </p:xfrm>
        <a:graphic>
          <a:graphicData uri="http://schemas.openxmlformats.org/drawingml/2006/table">
            <a:tbl>
              <a:tblPr firstRow="1" bandRow="1">
                <a:tableStyleId>{5C22544A-7EE6-4342-B048-85BDC9FD1C3A}</a:tableStyleId>
              </a:tblPr>
              <a:tblGrid>
                <a:gridCol w="633734">
                  <a:extLst>
                    <a:ext uri="{9D8B030D-6E8A-4147-A177-3AD203B41FA5}">
                      <a16:colId xmlns:a16="http://schemas.microsoft.com/office/drawing/2014/main" val="979189463"/>
                    </a:ext>
                  </a:extLst>
                </a:gridCol>
                <a:gridCol w="4219846">
                  <a:extLst>
                    <a:ext uri="{9D8B030D-6E8A-4147-A177-3AD203B41FA5}">
                      <a16:colId xmlns:a16="http://schemas.microsoft.com/office/drawing/2014/main" val="3655228805"/>
                    </a:ext>
                  </a:extLst>
                </a:gridCol>
                <a:gridCol w="4219846">
                  <a:extLst>
                    <a:ext uri="{9D8B030D-6E8A-4147-A177-3AD203B41FA5}">
                      <a16:colId xmlns:a16="http://schemas.microsoft.com/office/drawing/2014/main" val="1925305667"/>
                    </a:ext>
                  </a:extLst>
                </a:gridCol>
                <a:gridCol w="2796919">
                  <a:extLst>
                    <a:ext uri="{9D8B030D-6E8A-4147-A177-3AD203B41FA5}">
                      <a16:colId xmlns:a16="http://schemas.microsoft.com/office/drawing/2014/main" val="1884872765"/>
                    </a:ext>
                  </a:extLst>
                </a:gridCol>
              </a:tblGrid>
              <a:tr h="225214">
                <a:tc>
                  <a:txBody>
                    <a:bodyPr/>
                    <a:lstStyle/>
                    <a:p>
                      <a:pPr algn="ctr"/>
                      <a:r>
                        <a:rPr kumimoji="1" lang="ja-JP" altLang="en-US" sz="1100" dirty="0"/>
                        <a:t>ページ</a:t>
                      </a:r>
                      <a:endParaRPr kumimoji="1" lang="en-US" altLang="ja-JP" sz="1100" dirty="0"/>
                    </a:p>
                  </a:txBody>
                  <a:tcPr>
                    <a:solidFill>
                      <a:schemeClr val="accent5"/>
                    </a:solidFill>
                  </a:tcPr>
                </a:tc>
                <a:tc>
                  <a:txBody>
                    <a:bodyPr/>
                    <a:lstStyle/>
                    <a:p>
                      <a:pPr algn="ctr"/>
                      <a:r>
                        <a:rPr kumimoji="1" lang="ja-JP" altLang="en-US" sz="1100" dirty="0"/>
                        <a:t>方針（案）</a:t>
                      </a:r>
                    </a:p>
                  </a:txBody>
                  <a:tcPr>
                    <a:solidFill>
                      <a:schemeClr val="accent5"/>
                    </a:solidFill>
                  </a:tcPr>
                </a:tc>
                <a:tc>
                  <a:txBody>
                    <a:bodyPr/>
                    <a:lstStyle/>
                    <a:p>
                      <a:pPr algn="ctr"/>
                      <a:r>
                        <a:rPr kumimoji="1" lang="ja-JP" altLang="en-US" sz="1100" dirty="0"/>
                        <a:t>方針（素案）</a:t>
                      </a:r>
                    </a:p>
                  </a:txBody>
                  <a:tcPr>
                    <a:solidFill>
                      <a:schemeClr val="accent5"/>
                    </a:solidFill>
                  </a:tcPr>
                </a:tc>
                <a:tc>
                  <a:txBody>
                    <a:bodyPr/>
                    <a:lstStyle/>
                    <a:p>
                      <a:pPr algn="ctr"/>
                      <a:r>
                        <a:rPr kumimoji="1" lang="ja-JP" altLang="en-US" sz="1100" dirty="0"/>
                        <a:t>備考</a:t>
                      </a:r>
                    </a:p>
                  </a:txBody>
                  <a:tcPr>
                    <a:solidFill>
                      <a:schemeClr val="accent5"/>
                    </a:solidFill>
                  </a:tcPr>
                </a:tc>
                <a:extLst>
                  <a:ext uri="{0D108BD9-81ED-4DB2-BD59-A6C34878D82A}">
                    <a16:rowId xmlns:a16="http://schemas.microsoft.com/office/drawing/2014/main" val="2298694149"/>
                  </a:ext>
                </a:extLst>
              </a:tr>
              <a:tr h="370840">
                <a:tc>
                  <a:txBody>
                    <a:bodyPr/>
                    <a:lstStyle/>
                    <a:p>
                      <a:r>
                        <a:rPr kumimoji="1" lang="ja-JP" altLang="en-US" sz="900" dirty="0">
                          <a:latin typeface="ＭＳ 明朝" panose="02020609040205080304" pitchFamily="17" charset="-128"/>
                          <a:ea typeface="ＭＳ 明朝" panose="02020609040205080304" pitchFamily="17" charset="-128"/>
                        </a:rPr>
                        <a:t>全般</a:t>
                      </a:r>
                    </a:p>
                  </a:txBody>
                  <a:tcPr/>
                </a:tc>
                <a:tc>
                  <a:txBody>
                    <a:bodyPr/>
                    <a:lstStyle/>
                    <a:p>
                      <a:pPr marL="0" indent="0"/>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序章　第１、第２</a:t>
                      </a:r>
                      <a:endPar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endParaRPr>
                    </a:p>
                    <a:p>
                      <a:pPr marL="0" indent="0"/>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第一章　第１、第２、第３、第４</a:t>
                      </a:r>
                      <a:endPar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endParaRPr>
                    </a:p>
                    <a:p>
                      <a:pPr marL="0" indent="0"/>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第二章　</a:t>
                      </a:r>
                      <a:r>
                        <a:rPr kumimoji="1" lang="ja-JP" altLang="en-US" sz="900" u="sng" kern="1200" dirty="0">
                          <a:solidFill>
                            <a:schemeClr val="dk1"/>
                          </a:solidFill>
                          <a:effectLst/>
                          <a:latin typeface="ＭＳ 明朝" panose="02020609040205080304" pitchFamily="17" charset="-128"/>
                          <a:ea typeface="ＭＳ 明朝" panose="02020609040205080304" pitchFamily="17" charset="-128"/>
                          <a:cs typeface="+mn-cs"/>
                        </a:rPr>
                        <a:t>第１</a:t>
                      </a:r>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a:t>
                      </a:r>
                      <a:r>
                        <a:rPr kumimoji="1" lang="ja-JP" altLang="en-US" sz="900" u="sng" kern="1200" dirty="0">
                          <a:solidFill>
                            <a:schemeClr val="dk1"/>
                          </a:solidFill>
                          <a:effectLst/>
                          <a:latin typeface="ＭＳ 明朝" panose="02020609040205080304" pitchFamily="17" charset="-128"/>
                          <a:ea typeface="ＭＳ 明朝" panose="02020609040205080304" pitchFamily="17" charset="-128"/>
                          <a:cs typeface="+mn-cs"/>
                        </a:rPr>
                        <a:t>第２</a:t>
                      </a:r>
                      <a:endParaRPr kumimoji="1" lang="en-US" altLang="ja-JP" sz="900" u="sng" kern="1200" dirty="0">
                        <a:solidFill>
                          <a:schemeClr val="dk1"/>
                        </a:solidFill>
                        <a:effectLst/>
                        <a:latin typeface="ＭＳ 明朝" panose="02020609040205080304" pitchFamily="17" charset="-128"/>
                        <a:ea typeface="ＭＳ 明朝" panose="02020609040205080304" pitchFamily="17" charset="-128"/>
                        <a:cs typeface="+mn-cs"/>
                      </a:endParaRPr>
                    </a:p>
                    <a:p>
                      <a:pPr marL="0" indent="0"/>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第三章　</a:t>
                      </a:r>
                      <a:r>
                        <a:rPr kumimoji="1" lang="ja-JP" altLang="en-US" sz="900" u="sng" kern="1200" dirty="0">
                          <a:solidFill>
                            <a:schemeClr val="dk1"/>
                          </a:solidFill>
                          <a:effectLst/>
                          <a:latin typeface="ＭＳ 明朝" panose="02020609040205080304" pitchFamily="17" charset="-128"/>
                          <a:ea typeface="ＭＳ 明朝" panose="02020609040205080304" pitchFamily="17" charset="-128"/>
                          <a:cs typeface="+mn-cs"/>
                        </a:rPr>
                        <a:t>第１</a:t>
                      </a:r>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a:t>
                      </a:r>
                      <a:r>
                        <a:rPr kumimoji="1" lang="ja-JP" altLang="en-US" sz="900" u="sng" kern="1200" dirty="0">
                          <a:solidFill>
                            <a:schemeClr val="dk1"/>
                          </a:solidFill>
                          <a:effectLst/>
                          <a:latin typeface="ＭＳ 明朝" panose="02020609040205080304" pitchFamily="17" charset="-128"/>
                          <a:ea typeface="ＭＳ 明朝" panose="02020609040205080304" pitchFamily="17" charset="-128"/>
                          <a:cs typeface="+mn-cs"/>
                        </a:rPr>
                        <a:t>第２</a:t>
                      </a:r>
                      <a:endParaRPr kumimoji="1" lang="en-US" altLang="ja-JP" sz="900" u="sng" kern="1200" dirty="0">
                        <a:solidFill>
                          <a:schemeClr val="dk1"/>
                        </a:solidFill>
                        <a:effectLst/>
                        <a:latin typeface="ＭＳ 明朝" panose="02020609040205080304" pitchFamily="17" charset="-128"/>
                        <a:ea typeface="ＭＳ 明朝" panose="02020609040205080304" pitchFamily="17" charset="-128"/>
                        <a:cs typeface="+mn-cs"/>
                      </a:endParaRPr>
                    </a:p>
                  </a:txBody>
                  <a:tcPr/>
                </a:tc>
                <a:tc>
                  <a:txBody>
                    <a:bodyPr/>
                    <a:lstStyle/>
                    <a:p>
                      <a:pPr marL="0" indent="0"/>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序章　第１、第２</a:t>
                      </a:r>
                      <a:endPar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endParaRPr>
                    </a:p>
                    <a:p>
                      <a:pPr marL="0" indent="0"/>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第一章　第１、第２、第３、第４</a:t>
                      </a:r>
                      <a:endPar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endParaRPr>
                    </a:p>
                    <a:p>
                      <a:pPr marL="0" indent="0"/>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第二章　</a:t>
                      </a:r>
                      <a:r>
                        <a:rPr kumimoji="1" lang="ja-JP" altLang="en-US" sz="900" u="sng" kern="1200" dirty="0">
                          <a:solidFill>
                            <a:schemeClr val="dk1"/>
                          </a:solidFill>
                          <a:effectLst/>
                          <a:latin typeface="ＭＳ 明朝" panose="02020609040205080304" pitchFamily="17" charset="-128"/>
                          <a:ea typeface="ＭＳ 明朝" panose="02020609040205080304" pitchFamily="17" charset="-128"/>
                          <a:cs typeface="+mn-cs"/>
                        </a:rPr>
                        <a:t>第５</a:t>
                      </a:r>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a:t>
                      </a:r>
                      <a:r>
                        <a:rPr kumimoji="1" lang="ja-JP" altLang="en-US" sz="900" u="sng" kern="1200" dirty="0">
                          <a:solidFill>
                            <a:schemeClr val="dk1"/>
                          </a:solidFill>
                          <a:effectLst/>
                          <a:latin typeface="ＭＳ 明朝" panose="02020609040205080304" pitchFamily="17" charset="-128"/>
                          <a:ea typeface="ＭＳ 明朝" panose="02020609040205080304" pitchFamily="17" charset="-128"/>
                          <a:cs typeface="+mn-cs"/>
                        </a:rPr>
                        <a:t>第６</a:t>
                      </a:r>
                      <a:endParaRPr kumimoji="1" lang="en-US" altLang="ja-JP" sz="900" u="sng" kern="1200" dirty="0">
                        <a:solidFill>
                          <a:schemeClr val="dk1"/>
                        </a:solidFill>
                        <a:effectLst/>
                        <a:latin typeface="ＭＳ 明朝" panose="02020609040205080304" pitchFamily="17" charset="-128"/>
                        <a:ea typeface="ＭＳ 明朝" panose="02020609040205080304" pitchFamily="17" charset="-128"/>
                        <a:cs typeface="+mn-cs"/>
                      </a:endParaRPr>
                    </a:p>
                    <a:p>
                      <a:pPr marL="0" indent="0"/>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第三章　</a:t>
                      </a:r>
                      <a:r>
                        <a:rPr kumimoji="1" lang="ja-JP" altLang="en-US" sz="900" u="sng" kern="1200" dirty="0">
                          <a:solidFill>
                            <a:schemeClr val="dk1"/>
                          </a:solidFill>
                          <a:effectLst/>
                          <a:latin typeface="ＭＳ 明朝" panose="02020609040205080304" pitchFamily="17" charset="-128"/>
                          <a:ea typeface="ＭＳ 明朝" panose="02020609040205080304" pitchFamily="17" charset="-128"/>
                          <a:cs typeface="+mn-cs"/>
                        </a:rPr>
                        <a:t>第７</a:t>
                      </a:r>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a:t>
                      </a:r>
                      <a:r>
                        <a:rPr kumimoji="1" lang="ja-JP" altLang="en-US" sz="900" u="sng" kern="1200" dirty="0">
                          <a:solidFill>
                            <a:schemeClr val="dk1"/>
                          </a:solidFill>
                          <a:effectLst/>
                          <a:latin typeface="ＭＳ 明朝" panose="02020609040205080304" pitchFamily="17" charset="-128"/>
                          <a:ea typeface="ＭＳ 明朝" panose="02020609040205080304" pitchFamily="17" charset="-128"/>
                          <a:cs typeface="+mn-cs"/>
                        </a:rPr>
                        <a:t>第８</a:t>
                      </a:r>
                      <a:endParaRPr kumimoji="1" lang="en-US" altLang="ja-JP" sz="900" u="sng" kern="1200" dirty="0">
                        <a:solidFill>
                          <a:schemeClr val="dk1"/>
                        </a:solidFill>
                        <a:effectLst/>
                        <a:latin typeface="ＭＳ 明朝" panose="02020609040205080304" pitchFamily="17" charset="-128"/>
                        <a:ea typeface="ＭＳ 明朝" panose="02020609040205080304" pitchFamily="17" charset="-128"/>
                        <a:cs typeface="+mn-cs"/>
                      </a:endParaRPr>
                    </a:p>
                  </a:txBody>
                  <a:tcPr/>
                </a:tc>
                <a:tc>
                  <a:txBody>
                    <a:bodyPr/>
                    <a:lstStyle/>
                    <a:p>
                      <a:pPr marL="0" indent="0"/>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章立て（序章、第一章、第二章、第三章）の附番（第１、第２、第３・・・）について、第二章以降は章をまたいでも、通し番号になっているので変更。</a:t>
                      </a:r>
                      <a:endPar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endParaRPr>
                    </a:p>
                    <a:p>
                      <a:pPr marL="0" indent="0"/>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また、目次も同様に変更。</a:t>
                      </a:r>
                      <a:endPar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endParaRPr>
                    </a:p>
                  </a:txBody>
                  <a:tcPr/>
                </a:tc>
                <a:extLst>
                  <a:ext uri="{0D108BD9-81ED-4DB2-BD59-A6C34878D82A}">
                    <a16:rowId xmlns:a16="http://schemas.microsoft.com/office/drawing/2014/main" val="2141506480"/>
                  </a:ext>
                </a:extLst>
              </a:tr>
            </a:tbl>
          </a:graphicData>
        </a:graphic>
      </p:graphicFrame>
      <p:sp>
        <p:nvSpPr>
          <p:cNvPr id="13" name="テキスト ボックス 5">
            <a:extLst>
              <a:ext uri="{FF2B5EF4-FFF2-40B4-BE49-F238E27FC236}">
                <a16:creationId xmlns:a16="http://schemas.microsoft.com/office/drawing/2014/main" id="{F1AF58D8-2481-4114-82F4-D6F86E66863B}"/>
              </a:ext>
            </a:extLst>
          </p:cNvPr>
          <p:cNvSpPr txBox="1"/>
          <p:nvPr/>
        </p:nvSpPr>
        <p:spPr>
          <a:xfrm>
            <a:off x="200010" y="304787"/>
            <a:ext cx="2902419" cy="246221"/>
          </a:xfrm>
          <a:prstGeom prst="rect">
            <a:avLst/>
          </a:prstGeom>
          <a:noFill/>
          <a:ln w="25400">
            <a:no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000" dirty="0">
                <a:solidFill>
                  <a:prstClr val="black"/>
                </a:solidFill>
                <a:latin typeface="+mn-ea"/>
              </a:rPr>
              <a:t>※</a:t>
            </a:r>
            <a:r>
              <a:rPr lang="ja-JP" altLang="en-US" sz="1000" dirty="0">
                <a:solidFill>
                  <a:prstClr val="black"/>
                </a:solidFill>
                <a:latin typeface="+mn-ea"/>
              </a:rPr>
              <a:t>変更した方針（案）のページ番号を記載</a:t>
            </a:r>
          </a:p>
        </p:txBody>
      </p:sp>
      <p:sp>
        <p:nvSpPr>
          <p:cNvPr id="5" name="スライド番号プレースホルダー 4">
            <a:extLst>
              <a:ext uri="{FF2B5EF4-FFF2-40B4-BE49-F238E27FC236}">
                <a16:creationId xmlns:a16="http://schemas.microsoft.com/office/drawing/2014/main" id="{63DCCD8D-DBF6-41CA-8395-76080784AD7C}"/>
              </a:ext>
            </a:extLst>
          </p:cNvPr>
          <p:cNvSpPr>
            <a:spLocks noGrp="1"/>
          </p:cNvSpPr>
          <p:nvPr>
            <p:ph type="sldNum" sz="quarter" idx="12"/>
          </p:nvPr>
        </p:nvSpPr>
        <p:spPr/>
        <p:txBody>
          <a:bodyPr/>
          <a:lstStyle/>
          <a:p>
            <a:fld id="{9248CB4C-1C69-453B-AC2B-12FFFA827F83}" type="slidenum">
              <a:rPr kumimoji="1" lang="ja-JP" altLang="en-US" smtClean="0"/>
              <a:t>6</a:t>
            </a:fld>
            <a:endParaRPr kumimoji="1" lang="ja-JP" altLang="en-US"/>
          </a:p>
        </p:txBody>
      </p:sp>
    </p:spTree>
    <p:extLst>
      <p:ext uri="{BB962C8B-B14F-4D97-AF65-F5344CB8AC3E}">
        <p14:creationId xmlns:p14="http://schemas.microsoft.com/office/powerpoint/2010/main" val="2423967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3881</TotalTime>
  <Words>5141</Words>
  <Application>Microsoft Office PowerPoint</Application>
  <PresentationFormat>ワイド画面</PresentationFormat>
  <Paragraphs>321</Paragraphs>
  <Slides>6</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6</vt:i4>
      </vt:variant>
    </vt:vector>
  </HeadingPairs>
  <TitlesOfParts>
    <vt:vector size="15" baseType="lpstr">
      <vt:lpstr>HGSｺﾞｼｯｸE</vt:lpstr>
      <vt:lpstr>Meiryo UI</vt:lpstr>
      <vt:lpstr>ＭＳ ゴシック</vt:lpstr>
      <vt:lpstr>ＭＳ 明朝</vt:lpstr>
      <vt:lpstr>UD デジタル 教科書体 NK-R</vt:lpstr>
      <vt:lpstr>游ゴシック</vt:lpstr>
      <vt:lpstr>游ゴシック Light</vt:lpstr>
      <vt:lpstr>Arial</vt:lpstr>
      <vt:lpstr>Office テーマ</vt:lpstr>
      <vt:lpstr>次期大阪府国民健康保険運営方針（素案）からの変更内容について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診療費推計のパターンについて</dc:title>
  <dc:creator>原　慎太郎</dc:creator>
  <cp:lastModifiedBy>柿花　啓史</cp:lastModifiedBy>
  <cp:revision>447</cp:revision>
  <cp:lastPrinted>2023-11-17T01:39:16Z</cp:lastPrinted>
  <dcterms:created xsi:type="dcterms:W3CDTF">2021-11-11T00:06:27Z</dcterms:created>
  <dcterms:modified xsi:type="dcterms:W3CDTF">2023-11-17T07:09:54Z</dcterms:modified>
</cp:coreProperties>
</file>