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varScale="1">
        <p:scale>
          <a:sx n="70" d="100"/>
          <a:sy n="70" d="100"/>
        </p:scale>
        <p:origin x="139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2021/6/4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2021/6/4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35" y="5949280"/>
            <a:ext cx="9055869" cy="727556"/>
          </a:xfrm>
        </p:spPr>
        <p:txBody>
          <a:bodyPr>
            <a:noAutofit/>
          </a:bodyPr>
          <a:lstStyle/>
          <a:p>
            <a:pPr marL="85725" indent="-85725" algn="l">
              <a:spcBef>
                <a:spcPts val="0"/>
              </a:spcBef>
              <a:defRPr/>
            </a:pPr>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追加検討項目：コロナ減免について</a:t>
            </a:r>
            <a:r>
              <a:rPr lang="en-US" altLang="ja-JP" sz="1000" dirty="0" smtClean="0">
                <a:latin typeface="HGPｺﾞｼｯｸM" panose="020B0600000000000000" pitchFamily="50" charset="-128"/>
                <a:ea typeface="HGPｺﾞｼｯｸM" panose="020B0600000000000000" pitchFamily="50" charset="-128"/>
              </a:rPr>
              <a:t>】</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smtClean="0">
                <a:latin typeface="HGPｺﾞｼｯｸM" panose="020B0600000000000000" pitchFamily="50" charset="-128"/>
                <a:ea typeface="HGPｺﾞｼｯｸM" panose="020B0600000000000000" pitchFamily="50" charset="-128"/>
              </a:rPr>
              <a:t>● 令和</a:t>
            </a:r>
            <a:r>
              <a:rPr lang="en-US" altLang="ja-JP" sz="1000" dirty="0">
                <a:latin typeface="HGPｺﾞｼｯｸM" panose="020B0600000000000000" pitchFamily="50" charset="-128"/>
                <a:ea typeface="HGPｺﾞｼｯｸM" panose="020B0600000000000000" pitchFamily="50" charset="-128"/>
              </a:rPr>
              <a:t>3</a:t>
            </a:r>
            <a:r>
              <a:rPr lang="ja-JP" altLang="en-US" sz="1000" dirty="0">
                <a:latin typeface="HGPｺﾞｼｯｸM" panose="020B0600000000000000" pitchFamily="50" charset="-128"/>
                <a:ea typeface="HGPｺﾞｼｯｸM" panose="020B0600000000000000" pitchFamily="50" charset="-128"/>
              </a:rPr>
              <a:t>年</a:t>
            </a:r>
            <a:r>
              <a:rPr lang="en-US" altLang="ja-JP" sz="1000" dirty="0">
                <a:latin typeface="HGPｺﾞｼｯｸM" panose="020B0600000000000000" pitchFamily="50" charset="-128"/>
                <a:ea typeface="HGPｺﾞｼｯｸM" panose="020B0600000000000000" pitchFamily="50" charset="-128"/>
              </a:rPr>
              <a:t>3</a:t>
            </a:r>
            <a:r>
              <a:rPr lang="ja-JP" altLang="en-US" sz="1000" dirty="0">
                <a:latin typeface="HGPｺﾞｼｯｸM" panose="020B0600000000000000" pitchFamily="50" charset="-128"/>
                <a:ea typeface="HGPｺﾞｼｯｸM" panose="020B0600000000000000" pitchFamily="50" charset="-128"/>
              </a:rPr>
              <a:t>月</a:t>
            </a:r>
            <a:r>
              <a:rPr lang="en-US" altLang="ja-JP" sz="1000" dirty="0">
                <a:latin typeface="HGPｺﾞｼｯｸM" panose="020B0600000000000000" pitchFamily="50" charset="-128"/>
                <a:ea typeface="HGPｺﾞｼｯｸM" panose="020B0600000000000000" pitchFamily="50" charset="-128"/>
              </a:rPr>
              <a:t>12</a:t>
            </a:r>
            <a:r>
              <a:rPr lang="ja-JP" altLang="en-US" sz="1000" dirty="0">
                <a:latin typeface="HGPｺﾞｼｯｸM" panose="020B0600000000000000" pitchFamily="50" charset="-128"/>
                <a:ea typeface="HGPｺﾞｼｯｸM" panose="020B0600000000000000" pitchFamily="50" charset="-128"/>
              </a:rPr>
              <a:t>日付け厚生労働省事務連絡により、令和</a:t>
            </a:r>
            <a:r>
              <a:rPr lang="en-US" altLang="ja-JP" sz="1000" dirty="0">
                <a:latin typeface="HGPｺﾞｼｯｸM" panose="020B0600000000000000" pitchFamily="50" charset="-128"/>
                <a:ea typeface="HGPｺﾞｼｯｸM" panose="020B0600000000000000" pitchFamily="50" charset="-128"/>
              </a:rPr>
              <a:t>3</a:t>
            </a:r>
            <a:r>
              <a:rPr lang="ja-JP" altLang="en-US" sz="1000" dirty="0" smtClean="0">
                <a:latin typeface="HGPｺﾞｼｯｸM" panose="020B0600000000000000" pitchFamily="50" charset="-128"/>
                <a:ea typeface="HGPｺﾞｼｯｸM" panose="020B0600000000000000" pitchFamily="50" charset="-128"/>
              </a:rPr>
              <a:t>年度</a:t>
            </a:r>
            <a:r>
              <a:rPr lang="ja-JP" altLang="en-US" sz="1000" dirty="0">
                <a:latin typeface="HGPｺﾞｼｯｸM" panose="020B0600000000000000" pitchFamily="50" charset="-128"/>
                <a:ea typeface="HGPｺﾞｼｯｸM" panose="020B0600000000000000" pitchFamily="50" charset="-128"/>
              </a:rPr>
              <a:t>の</a:t>
            </a:r>
            <a:r>
              <a:rPr lang="ja-JP" altLang="en-US" sz="1000" dirty="0" smtClean="0">
                <a:latin typeface="HGPｺﾞｼｯｸM" panose="020B0600000000000000" pitchFamily="50" charset="-128"/>
                <a:ea typeface="HGPｺﾞｼｯｸM" panose="020B0600000000000000" pitchFamily="50" charset="-128"/>
              </a:rPr>
              <a:t>コロナ</a:t>
            </a:r>
            <a:r>
              <a:rPr lang="ja-JP" altLang="en-US" sz="1000" dirty="0">
                <a:latin typeface="HGPｺﾞｼｯｸM" panose="020B0600000000000000" pitchFamily="50" charset="-128"/>
                <a:ea typeface="HGPｺﾞｼｯｸM" panose="020B0600000000000000" pitchFamily="50" charset="-128"/>
              </a:rPr>
              <a:t>減免に係る特別調整交付金による財政支援（一部支援）の実施について通知</a:t>
            </a:r>
            <a:r>
              <a:rPr lang="en-US" altLang="ja-JP" sz="1000" dirty="0">
                <a:latin typeface="HGPｺﾞｼｯｸM" panose="020B0600000000000000" pitchFamily="50" charset="-128"/>
                <a:ea typeface="HGPｺﾞｼｯｸM" panose="020B0600000000000000" pitchFamily="50" charset="-128"/>
              </a:rPr>
              <a:t/>
            </a:r>
            <a:br>
              <a:rPr lang="en-US" altLang="ja-JP" sz="1000" dirty="0">
                <a:latin typeface="HGPｺﾞｼｯｸM" panose="020B0600000000000000" pitchFamily="50" charset="-128"/>
                <a:ea typeface="HGPｺﾞｼｯｸM" panose="020B0600000000000000" pitchFamily="50" charset="-128"/>
              </a:rPr>
            </a:br>
            <a:r>
              <a:rPr lang="ja-JP" altLang="en-US" sz="1000" dirty="0" smtClean="0">
                <a:latin typeface="HGPｺﾞｼｯｸM" panose="020B0600000000000000" pitchFamily="50" charset="-128"/>
                <a:ea typeface="HGPｺﾞｼｯｸM" panose="020B0600000000000000" pitchFamily="50" charset="-128"/>
              </a:rPr>
              <a:t>● 令和</a:t>
            </a:r>
            <a:r>
              <a:rPr lang="en-US" altLang="ja-JP" sz="1000" dirty="0">
                <a:latin typeface="HGPｺﾞｼｯｸM" panose="020B0600000000000000" pitchFamily="50" charset="-128"/>
                <a:ea typeface="HGPｺﾞｼｯｸM" panose="020B0600000000000000" pitchFamily="50" charset="-128"/>
              </a:rPr>
              <a:t>2</a:t>
            </a:r>
            <a:r>
              <a:rPr lang="ja-JP" altLang="en-US" sz="1000" dirty="0">
                <a:latin typeface="HGPｺﾞｼｯｸM" panose="020B0600000000000000" pitchFamily="50" charset="-128"/>
                <a:ea typeface="HGPｺﾞｼｯｸM" panose="020B0600000000000000" pitchFamily="50" charset="-128"/>
              </a:rPr>
              <a:t>年度の全額支援から一部支援への変更に伴い、令和</a:t>
            </a:r>
            <a:r>
              <a:rPr lang="en-US" altLang="ja-JP" sz="1000" dirty="0">
                <a:latin typeface="HGPｺﾞｼｯｸM" panose="020B0600000000000000" pitchFamily="50" charset="-128"/>
                <a:ea typeface="HGPｺﾞｼｯｸM" panose="020B0600000000000000" pitchFamily="50" charset="-128"/>
              </a:rPr>
              <a:t>3</a:t>
            </a:r>
            <a:r>
              <a:rPr lang="ja-JP" altLang="en-US" sz="1000" dirty="0">
                <a:latin typeface="HGPｺﾞｼｯｸM" panose="020B0600000000000000" pitchFamily="50" charset="-128"/>
                <a:ea typeface="HGPｺﾞｼｯｸM" panose="020B0600000000000000" pitchFamily="50" charset="-128"/>
              </a:rPr>
              <a:t>年度は費用負担が発生する</a:t>
            </a:r>
            <a:r>
              <a:rPr lang="ja-JP" altLang="en-US" sz="1000" dirty="0" smtClean="0">
                <a:latin typeface="HGPｺﾞｼｯｸM" panose="020B0600000000000000" pitchFamily="50" charset="-128"/>
                <a:ea typeface="HGPｺﾞｼｯｸM" panose="020B0600000000000000" pitchFamily="50" charset="-128"/>
              </a:rPr>
              <a:t>状況</a:t>
            </a:r>
            <a:r>
              <a:rPr lang="en-US" altLang="ja-JP" sz="1000" dirty="0" smtClean="0">
                <a:latin typeface="HGPｺﾞｼｯｸM" panose="020B0600000000000000" pitchFamily="50" charset="-128"/>
                <a:ea typeface="HGPｺﾞｼｯｸM" panose="020B0600000000000000" pitchFamily="50" charset="-128"/>
              </a:rPr>
              <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smtClean="0">
                <a:latin typeface="HGPｺﾞｼｯｸM" panose="020B0600000000000000" pitchFamily="50" charset="-128"/>
                <a:ea typeface="HGPｺﾞｼｯｸM" panose="020B0600000000000000" pitchFamily="50" charset="-128"/>
              </a:rPr>
              <a:t>● 減免</a:t>
            </a:r>
            <a:r>
              <a:rPr lang="ja-JP" altLang="en-US" sz="1000" dirty="0">
                <a:latin typeface="HGPｺﾞｼｯｸM" panose="020B0600000000000000" pitchFamily="50" charset="-128"/>
                <a:ea typeface="HGPｺﾞｼｯｸM" panose="020B0600000000000000" pitchFamily="50" charset="-128"/>
              </a:rPr>
              <a:t>実施に係る費用負担に対する府の財政支援については、令和</a:t>
            </a:r>
            <a:r>
              <a:rPr lang="en-US" altLang="ja-JP" sz="1000" dirty="0">
                <a:latin typeface="HGPｺﾞｼｯｸM" panose="020B0600000000000000" pitchFamily="50" charset="-128"/>
                <a:ea typeface="HGPｺﾞｼｯｸM" panose="020B0600000000000000" pitchFamily="50" charset="-128"/>
              </a:rPr>
              <a:t>3</a:t>
            </a:r>
            <a:r>
              <a:rPr lang="ja-JP" altLang="en-US" sz="1000" dirty="0">
                <a:latin typeface="HGPｺﾞｼｯｸM" panose="020B0600000000000000" pitchFamily="50" charset="-128"/>
                <a:ea typeface="HGPｺﾞｼｯｸM" panose="020B0600000000000000" pitchFamily="50" charset="-128"/>
              </a:rPr>
              <a:t>年度の減免額（規模）及び府の国庫返還金額に基づく府国保特会</a:t>
            </a:r>
            <a:r>
              <a:rPr lang="ja-JP" altLang="en-US" sz="1000" dirty="0" smtClean="0">
                <a:latin typeface="HGPｺﾞｼｯｸM" panose="020B0600000000000000" pitchFamily="50" charset="-128"/>
                <a:ea typeface="HGPｺﾞｼｯｸM" panose="020B0600000000000000" pitchFamily="50" charset="-128"/>
              </a:rPr>
              <a:t>の財政状況</a:t>
            </a:r>
            <a:r>
              <a:rPr lang="ja-JP" altLang="en-US" sz="1000" dirty="0">
                <a:latin typeface="HGPｺﾞｼｯｸM" panose="020B0600000000000000" pitchFamily="50" charset="-128"/>
                <a:ea typeface="HGPｺﾞｼｯｸM" panose="020B0600000000000000" pitchFamily="50" charset="-128"/>
              </a:rPr>
              <a:t>を踏まえ</a:t>
            </a:r>
            <a:r>
              <a:rPr lang="ja-JP" altLang="en-US" sz="1000" dirty="0" smtClean="0">
                <a:latin typeface="HGPｺﾞｼｯｸM" panose="020B0600000000000000" pitchFamily="50" charset="-128"/>
                <a:ea typeface="HGPｺﾞｼｯｸM" panose="020B0600000000000000" pitchFamily="50" charset="-128"/>
              </a:rPr>
              <a:t>検討</a:t>
            </a:r>
            <a:endParaRPr kumimoji="1" lang="ja-JP" altLang="en-US" sz="1000" dirty="0">
              <a:latin typeface="HGPｺﾞｼｯｸM" panose="020B0600000000000000" pitchFamily="50" charset="-128"/>
              <a:ea typeface="HGPｺﾞｼｯｸM" panose="020B06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391156947"/>
              </p:ext>
            </p:extLst>
          </p:nvPr>
        </p:nvGraphicFramePr>
        <p:xfrm>
          <a:off x="16631" y="519479"/>
          <a:ext cx="9055870" cy="5379907"/>
        </p:xfrm>
        <a:graphic>
          <a:graphicData uri="http://schemas.openxmlformats.org/drawingml/2006/table">
            <a:tbl>
              <a:tblPr firstRow="1" bandRow="1">
                <a:tableStyleId>{5940675A-B579-460E-94D1-54222C63F5DA}</a:tableStyleId>
              </a:tblPr>
              <a:tblGrid>
                <a:gridCol w="737570">
                  <a:extLst>
                    <a:ext uri="{9D8B030D-6E8A-4147-A177-3AD203B41FA5}">
                      <a16:colId xmlns:a16="http://schemas.microsoft.com/office/drawing/2014/main" val="20000"/>
                    </a:ext>
                  </a:extLst>
                </a:gridCol>
                <a:gridCol w="1868722">
                  <a:extLst>
                    <a:ext uri="{9D8B030D-6E8A-4147-A177-3AD203B41FA5}">
                      <a16:colId xmlns:a16="http://schemas.microsoft.com/office/drawing/2014/main" val="20003"/>
                    </a:ext>
                  </a:extLst>
                </a:gridCol>
                <a:gridCol w="4699707">
                  <a:extLst>
                    <a:ext uri="{9D8B030D-6E8A-4147-A177-3AD203B41FA5}">
                      <a16:colId xmlns:a16="http://schemas.microsoft.com/office/drawing/2014/main" val="20004"/>
                    </a:ext>
                  </a:extLst>
                </a:gridCol>
                <a:gridCol w="1749871">
                  <a:extLst>
                    <a:ext uri="{9D8B030D-6E8A-4147-A177-3AD203B41FA5}">
                      <a16:colId xmlns:a16="http://schemas.microsoft.com/office/drawing/2014/main" val="3958627028"/>
                    </a:ext>
                  </a:extLst>
                </a:gridCol>
              </a:tblGrid>
              <a:tr h="333235">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令和２年度検討事項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令和３年度主な検討事項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136126">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②　保険者努力支援制度（都道府県分）の活用</a:t>
                      </a:r>
                      <a:endPar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①　過年度の保険料収納見込み（一般分）</a:t>
                      </a: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過去</a:t>
                      </a:r>
                      <a:r>
                        <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ヵ年の平均収納額の</a:t>
                      </a:r>
                      <a:r>
                        <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rPr>
                        <a:t>65%</a:t>
                      </a: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に、平成</a:t>
                      </a:r>
                      <a:r>
                        <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rPr>
                        <a:t>29</a:t>
                      </a: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～令和元年度調定額の平均と、直近値である令和元年度の調定額から算出した変動率を乗じた額と設定（</a:t>
                      </a:r>
                      <a:r>
                        <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rPr>
                        <a:t>100</a:t>
                      </a: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％上限は撤廃）。</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20080">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zh-TW" altLang="en-US" sz="1000" dirty="0" smtClean="0">
                          <a:solidFill>
                            <a:sysClr val="windowText" lastClr="000000"/>
                          </a:solidFill>
                          <a:latin typeface="HGPｺﾞｼｯｸM" panose="020B0600000000000000" pitchFamily="50" charset="-128"/>
                          <a:ea typeface="HGPｺﾞｼｯｸM" panose="020B0600000000000000" pitchFamily="50" charset="-128"/>
                        </a:rPr>
                        <a:t>多子世帯減免</a:t>
                      </a:r>
                      <a:endParaRPr kumimoji="1" lang="en-US" altLang="zh-TW" sz="100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国における議論内容や検討状況を踏まえ対応を検証。</a:t>
                      </a:r>
                      <a:endParaRPr kumimoji="1" lang="en-US" altLang="zh-TW" sz="10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国において、子ども（未就学児）に係る被保険者均等割額を減額し、その減額相当額を公費で支援する法改正（令和４年４月１日施行）を予定。</a:t>
                      </a:r>
                      <a:endPar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子どもに係る均等割額減額措置について、制度内容を検討。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0981838"/>
                  </a:ext>
                </a:extLst>
              </a:tr>
              <a:tr h="1872208">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令和元年度決算状況を踏まえた検証</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保険者努力支援制度の保険料収納率に関する評価指標の市町村規模別区分に準じ、</a:t>
                      </a:r>
                      <a:r>
                        <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rPr>
                        <a:t>3,000</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人未満の区分を設け、</a:t>
                      </a:r>
                      <a:r>
                        <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rPr>
                        <a:t>4</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区分から５区分に変更。</a:t>
                      </a:r>
                      <a:endPar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令和元年度を含む直近</a:t>
                      </a:r>
                      <a:r>
                        <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年間の収納率実績の最高値と令和元年度の収納率の平均値を算定の基とし、条件を以下のとおり設定。</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 規模別基準収納率</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規模別平均収納率▲１％</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 インセンティブ</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rPr>
                        <a:t>1/2</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 努力分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実収納率</a:t>
                      </a:r>
                      <a:r>
                        <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令和２年度決算状況を踏まえた検証</a:t>
                      </a:r>
                      <a:endPar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7884415"/>
                  </a:ext>
                </a:extLst>
              </a:tr>
              <a:tr h="129614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独自事業分の財源の在り方について検討</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独自事業分の財源のあり方について検討</a:t>
                      </a:r>
                      <a:endPar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標準保険料率で賄う対象経費は、府保険料総額（医療分）の</a:t>
                      </a:r>
                      <a:r>
                        <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rPr>
                        <a:t>3.5</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％（被保険者数</a:t>
                      </a:r>
                      <a:r>
                        <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rPr>
                        <a:t>10</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万人以上の保険者）、</a:t>
                      </a:r>
                      <a:r>
                        <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rPr>
                        <a:t>5.0</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endParaRPr kumimoji="1" lang="en-US" altLang="ja-JP" sz="100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1000" u="none" dirty="0" smtClean="0">
                          <a:solidFill>
                            <a:sysClr val="windowText" lastClr="000000"/>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dirty="0" smtClean="0">
                          <a:solidFill>
                            <a:sysClr val="windowText" lastClr="000000"/>
                          </a:solidFill>
                          <a:latin typeface="HGPｺﾞｼｯｸM" panose="020B0600000000000000" pitchFamily="50" charset="-128"/>
                          <a:ea typeface="HGPｺﾞｼｯｸM" panose="020B0600000000000000" pitchFamily="50" charset="-128"/>
                        </a:rPr>
                        <a:t>●　独自事業分の財源の在り方について検討</a:t>
                      </a:r>
                      <a:endParaRPr kumimoji="1" lang="en-US" altLang="ja-JP" sz="100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8478541"/>
                  </a:ext>
                </a:extLst>
              </a:tr>
            </a:tbl>
          </a:graphicData>
        </a:graphic>
      </p:graphicFrame>
      <p:sp>
        <p:nvSpPr>
          <p:cNvPr id="4" name="テキスト ボックス 3"/>
          <p:cNvSpPr txBox="1"/>
          <p:nvPr/>
        </p:nvSpPr>
        <p:spPr>
          <a:xfrm>
            <a:off x="7884368" y="0"/>
            <a:ext cx="1188132"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b="1" dirty="0" smtClean="0">
                <a:latin typeface="+mn-ea"/>
              </a:rPr>
              <a:t>資料４</a:t>
            </a:r>
            <a:r>
              <a:rPr lang="ja-JP" altLang="en-US" sz="1400" b="1" dirty="0">
                <a:latin typeface="+mn-ea"/>
              </a:rPr>
              <a:t>　</a:t>
            </a:r>
            <a:r>
              <a:rPr kumimoji="1" lang="ja-JP" altLang="en-US" sz="1400" b="1" dirty="0" smtClean="0">
                <a:latin typeface="+mn-ea"/>
              </a:rPr>
              <a:t>　</a:t>
            </a:r>
            <a:r>
              <a:rPr kumimoji="1" lang="ja-JP" altLang="en-US" sz="1200" b="1" dirty="0" smtClean="0">
                <a:latin typeface="+mn-ea"/>
              </a:rPr>
              <a:t>　　</a:t>
            </a:r>
            <a:endParaRPr kumimoji="1" lang="ja-JP" altLang="en-US" sz="1200" b="1" dirty="0">
              <a:latin typeface="+mn-ea"/>
            </a:endParaRPr>
          </a:p>
        </p:txBody>
      </p:sp>
      <p:sp>
        <p:nvSpPr>
          <p:cNvPr id="5" name="タイトル 1"/>
          <p:cNvSpPr txBox="1">
            <a:spLocks/>
          </p:cNvSpPr>
          <p:nvPr/>
        </p:nvSpPr>
        <p:spPr>
          <a:xfrm>
            <a:off x="-28128" y="58272"/>
            <a:ext cx="878497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latin typeface="HGS創英角ｺﾞｼｯｸUB" panose="020B0900000000000000" pitchFamily="50" charset="-128"/>
                <a:ea typeface="HGS創英角ｺﾞｼｯｸUB" panose="020B0900000000000000" pitchFamily="50" charset="-128"/>
              </a:rPr>
              <a:t>令和３年度　財政</a:t>
            </a:r>
            <a:r>
              <a:rPr lang="ja-JP" altLang="ja-JP" sz="1800" b="1" dirty="0" smtClean="0">
                <a:latin typeface="HGS創英角ｺﾞｼｯｸUB" panose="020B0900000000000000" pitchFamily="50" charset="-128"/>
                <a:ea typeface="HGS創英角ｺﾞｼｯｸUB" panose="020B0900000000000000" pitchFamily="50" charset="-128"/>
              </a:rPr>
              <a:t>運営検討Ｗ・Ｇ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lang="ja-JP" altLang="en-US" sz="1800"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552668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3387</TotalTime>
  <Words>687</Words>
  <Application>Microsoft Office PowerPoint</Application>
  <PresentationFormat>画面に合わせる (4:3)</PresentationFormat>
  <Paragraphs>45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HGPｺﾞｼｯｸM</vt:lpstr>
      <vt:lpstr>HGS創英角ｺﾞｼｯｸUB</vt:lpstr>
      <vt:lpstr>ＭＳ Ｐゴシック</vt:lpstr>
      <vt:lpstr>Arial</vt:lpstr>
      <vt:lpstr>Calibri</vt:lpstr>
      <vt:lpstr>Wingdings</vt:lpstr>
      <vt:lpstr>Office ​​テーマ</vt:lpstr>
      <vt:lpstr>【追加検討項目：コロナ減免について】 ● 令和3年3月12日付け厚生労働省事務連絡により、令和3年度のコロナ減免に係る特別調整交付金による財政支援（一部支援）の実施について通知 ● 令和2年度の全額支援から一部支援への変更に伴い、令和3年度は費用負担が発生する状況 ● 減免実施に係る費用負担に対する府の財政支援については、令和3年度の減免額（規模）及び府の国庫返還金額に基づく府国保特会の財政状況を踏まえ検討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山中　里紗</cp:lastModifiedBy>
  <cp:revision>223</cp:revision>
  <cp:lastPrinted>2021-05-18T08:43:13Z</cp:lastPrinted>
  <dcterms:created xsi:type="dcterms:W3CDTF">2016-01-05T01:34:32Z</dcterms:created>
  <dcterms:modified xsi:type="dcterms:W3CDTF">2021-06-04T07:25:07Z</dcterms:modified>
</cp:coreProperties>
</file>