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C09D532C-9800-4A09-8FF1-41428CB3C960}">
          <p14:sldIdLst>
            <p14:sldId id="2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スタイル (濃色)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952" y="90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7DAF4AE6-CAB6-453C-A8A1-BAB70DB220F0}" type="datetimeFigureOut">
              <a:rPr kumimoji="1" lang="ja-JP" altLang="en-US" smtClean="0"/>
              <a:t>2020/12/21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1D063EA8-B75E-426B-AC96-E236576450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2241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74D20167-DAF4-49D4-BD3E-EFFE4028B923}" type="datetimeFigureOut">
              <a:rPr kumimoji="1" lang="ja-JP" altLang="en-US" smtClean="0"/>
              <a:t>2020/12/21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1C3A760-C582-4B5A-926D-7020B72638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189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887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3A760-C582-4B5A-926D-7020B726389C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9436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5B5C-7723-4AB8-ABFE-88895C306D29}" type="datetime1">
              <a:rPr kumimoji="1" lang="ja-JP" altLang="en-US" smtClean="0"/>
              <a:t>2020/12/21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A8EF-1EE1-4FDF-88FD-9BB3D52D1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302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6089-AC1D-47BB-A060-7E0A1CF9A0B0}" type="datetime1">
              <a:rPr kumimoji="1" lang="ja-JP" altLang="en-US" smtClean="0"/>
              <a:t>2020/12/21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A8EF-1EE1-4FDF-88FD-9BB3D52D1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6973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E8DB-238B-468D-A899-108C9CDD9311}" type="datetime1">
              <a:rPr kumimoji="1" lang="ja-JP" altLang="en-US" smtClean="0"/>
              <a:t>2020/12/21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A8EF-1EE1-4FDF-88FD-9BB3D52D1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63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E0646-AF25-41BC-815B-B5C0580B3A29}" type="datetime1">
              <a:rPr kumimoji="1" lang="ja-JP" altLang="en-US" smtClean="0"/>
              <a:t>2020/12/21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022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81290-949C-4EF7-9E88-64FB1591F81D}" type="datetime1">
              <a:rPr kumimoji="1" lang="ja-JP" altLang="en-US" smtClean="0"/>
              <a:t>2020/12/21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A8EF-1EE1-4FDF-88FD-9BB3D52D1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2868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F57D-05CB-42C9-B925-1719DE638003}" type="datetime1">
              <a:rPr kumimoji="1" lang="ja-JP" altLang="en-US" smtClean="0"/>
              <a:t>2020/12/21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A8EF-1EE1-4FDF-88FD-9BB3D52D1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2340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E735-1D03-447E-8AD6-B6BC06684EA9}" type="datetime1">
              <a:rPr kumimoji="1" lang="ja-JP" altLang="en-US" smtClean="0"/>
              <a:t>2020/12/21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A8EF-1EE1-4FDF-88FD-9BB3D52D1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907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F373-5BB5-4314-89CA-246348DB6C76}" type="datetime1">
              <a:rPr kumimoji="1" lang="ja-JP" altLang="en-US" smtClean="0"/>
              <a:t>2020/12/21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A8EF-1EE1-4FDF-88FD-9BB3D52D1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312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E45C6-AAA6-44C0-98C9-CB75C5ADB21B}" type="datetime1">
              <a:rPr kumimoji="1" lang="ja-JP" altLang="en-US" smtClean="0"/>
              <a:t>2020/12/21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A8EF-1EE1-4FDF-88FD-9BB3D52D1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447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5DDF-6642-48BD-B395-E730F3C8B88B}" type="datetime1">
              <a:rPr kumimoji="1" lang="ja-JP" altLang="en-US" smtClean="0"/>
              <a:t>2020/12/21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A8EF-1EE1-4FDF-88FD-9BB3D52D1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257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16AF-9CB1-4F4D-90A3-82992F3F3900}" type="datetime1">
              <a:rPr kumimoji="1" lang="ja-JP" altLang="en-US" smtClean="0"/>
              <a:t>2020/12/21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A8EF-1EE1-4FDF-88FD-9BB3D52D1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03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660D7-EF92-4430-92CB-905ADA2B2D2F}" type="datetime1">
              <a:rPr kumimoji="1" lang="ja-JP" altLang="en-US" smtClean="0"/>
              <a:t>2020/12/21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A8EF-1EE1-4FDF-88FD-9BB3D52D1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141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タイトル 1"/>
          <p:cNvSpPr>
            <a:spLocks noGrp="1"/>
          </p:cNvSpPr>
          <p:nvPr>
            <p:ph type="title"/>
          </p:nvPr>
        </p:nvSpPr>
        <p:spPr>
          <a:xfrm>
            <a:off x="-2019" y="510133"/>
            <a:ext cx="9144000" cy="765599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l"/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令和３年度納付金算定から変更される（運営方針素案）項目の整理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-20347" y="66111"/>
            <a:ext cx="912576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ja-JP" altLang="en-US" sz="16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768" y="1398508"/>
            <a:ext cx="5984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b="1" dirty="0">
                <a:latin typeface="+mn-ea"/>
              </a:rPr>
              <a:t>①保健事業費（独自事業分）の算出方法に</a:t>
            </a:r>
            <a:r>
              <a:rPr lang="ja-JP" altLang="en-US" b="1" dirty="0" smtClean="0">
                <a:latin typeface="+mn-ea"/>
              </a:rPr>
              <a:t>ついて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174248" y="4154822"/>
            <a:ext cx="8790239" cy="2663617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②－１　</a:t>
            </a:r>
            <a:r>
              <a:rPr lang="ja-JP" altLang="en-US" sz="1600" u="sng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保険者努力支援制度の保険料収納率に</a:t>
            </a:r>
            <a:r>
              <a:rPr lang="ja-JP" altLang="en-US" sz="1600" u="sng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関する評価</a:t>
            </a:r>
            <a:r>
              <a:rPr lang="ja-JP" altLang="en-US" sz="1600" u="sng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指標の市町村規模別の区分に準じて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区</a:t>
            </a:r>
            <a:endParaRPr lang="en-US" altLang="ja-JP" sz="1600" dirty="0" smtClean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lvl="0"/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　　　　分を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行い、当該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区分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の直近収納率の平均値から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、１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ポイントを減じた値とする。</a:t>
            </a:r>
            <a:endParaRPr lang="en-US" altLang="ja-JP" sz="16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lvl="0"/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　　　　　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⇒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令和３年度からは新たに</a:t>
            </a:r>
            <a:r>
              <a:rPr lang="en-US" altLang="ja-JP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3,000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人未満の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区分を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設け、５区分に変更（現在４区分）</a:t>
            </a:r>
          </a:p>
          <a:p>
            <a:pPr lvl="0"/>
            <a:endParaRPr lang="en-US" altLang="ja-JP" sz="16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lvl="0"/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②－２　諸条件　</a:t>
            </a:r>
            <a:endParaRPr lang="en-US" altLang="ja-JP" sz="16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lvl="0"/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　　　　</a:t>
            </a:r>
            <a:r>
              <a:rPr lang="en-US" altLang="ja-JP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※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「諸条件」（基本的な考え方）</a:t>
            </a:r>
          </a:p>
          <a:p>
            <a:pPr lvl="0"/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　　　　実収納率が規模別基準収納率を上回っている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市町村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には、当該上回っている値の２分の１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を　　</a:t>
            </a:r>
            <a:endParaRPr lang="en-US" altLang="ja-JP" sz="1600" dirty="0" smtClean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lvl="0"/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　　　　減じ、インセンティブ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とする。また、規模別基準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収納率を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下回っている市町村には、実収納率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に</a:t>
            </a:r>
            <a:endParaRPr lang="en-US" altLang="ja-JP" sz="1600" dirty="0" smtClean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lvl="0"/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　　　　０．５ポイント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を加算し、収納率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向上の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努力分とする。</a:t>
            </a:r>
            <a:endParaRPr lang="en-US" altLang="ja-JP" sz="16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lvl="0"/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　　　　</a:t>
            </a:r>
            <a:r>
              <a:rPr lang="ja-JP" altLang="en-US" sz="1600">
                <a:solidFill>
                  <a:prstClr val="black"/>
                </a:solidFill>
                <a:latin typeface="ＭＳ Ｐゴシック" panose="020B0600070205080204" pitchFamily="50" charset="-128"/>
              </a:rPr>
              <a:t>　</a:t>
            </a:r>
            <a:r>
              <a:rPr lang="ja-JP" altLang="en-US" sz="160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⇒資料２参照</a:t>
            </a:r>
            <a:endParaRPr lang="ja-JP" altLang="en-US" sz="16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7596336" y="72007"/>
            <a:ext cx="1368152" cy="404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資料２－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４</a:t>
            </a:r>
            <a:endParaRPr kumimoji="1" lang="ja-JP" altLang="en-US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602433" y="6055596"/>
            <a:ext cx="1584176" cy="6230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190043" y="1929905"/>
            <a:ext cx="8774445" cy="1499095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①－１事業費納付金として集める対象経費の基準額は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、</a:t>
            </a:r>
            <a:r>
              <a:rPr lang="ja-JP" altLang="en-US" sz="1600" u="sng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当該</a:t>
            </a:r>
            <a:r>
              <a:rPr lang="ja-JP" altLang="en-US" sz="1600" u="sng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納付金対象年度の前年度保険料</a:t>
            </a:r>
            <a:r>
              <a:rPr lang="ja-JP" altLang="en-US" sz="1600" u="sng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総額</a:t>
            </a:r>
            <a:endParaRPr lang="en-US" altLang="ja-JP" sz="1600" u="sng" dirty="0" smtClean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lvl="0"/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　　　</a:t>
            </a:r>
            <a:r>
              <a:rPr lang="ja-JP" altLang="en-US" sz="1600" u="sng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（医療分</a:t>
            </a:r>
            <a:r>
              <a:rPr lang="ja-JP" altLang="en-US" sz="1600" u="sng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）の</a:t>
            </a:r>
            <a:r>
              <a:rPr lang="ja-JP" altLang="en-US" sz="1600" u="sng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一定割合</a:t>
            </a:r>
            <a:r>
              <a:rPr lang="ja-JP" altLang="en-US" sz="1600" u="sng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と納付金算定時の報告額の</a:t>
            </a:r>
            <a:r>
              <a:rPr lang="ja-JP" altLang="en-US" sz="1600" u="sng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いずれか</a:t>
            </a:r>
            <a:r>
              <a:rPr lang="ja-JP" altLang="en-US" sz="1600" u="sng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低い額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とする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。</a:t>
            </a:r>
            <a:endParaRPr lang="en-US" altLang="ja-JP" sz="1600" dirty="0" smtClean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lvl="0"/>
            <a:endParaRPr lang="en-US" altLang="ja-JP" sz="1600" dirty="0" smtClean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lvl="0"/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①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－２報告額の当初分からの</a:t>
            </a:r>
            <a:r>
              <a:rPr lang="ja-JP" altLang="en-US" sz="1600" u="sng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増額変更は行わない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。</a:t>
            </a:r>
            <a:endParaRPr lang="en-US" altLang="ja-JP" sz="1600" dirty="0" smtClean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lvl="0"/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　　　　⇒（仮算定時の市町村基礎ファイル入力数値</a:t>
            </a:r>
            <a:r>
              <a:rPr lang="en-US" altLang="ja-JP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(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独自保健事業分）の増額を行わない。）</a:t>
            </a:r>
            <a:endParaRPr lang="ja-JP" altLang="en-US" sz="16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lvl="0"/>
            <a:endParaRPr lang="en-US" altLang="ja-JP" sz="12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2081" y="3714261"/>
            <a:ext cx="3899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b="1" dirty="0">
                <a:latin typeface="+mn-ea"/>
              </a:rPr>
              <a:t>②標準収納率に</a:t>
            </a:r>
            <a:r>
              <a:rPr lang="ja-JP" altLang="en-US" b="1" dirty="0" smtClean="0">
                <a:latin typeface="+mn-ea"/>
              </a:rPr>
              <a:t>ついて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868144" y="428230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dirty="0" smtClean="0">
                <a:latin typeface="+mn-ea"/>
              </a:rPr>
              <a:t>令和２年９月</a:t>
            </a:r>
            <a:r>
              <a:rPr lang="en-US" altLang="ja-JP" sz="1200" dirty="0" smtClean="0">
                <a:latin typeface="+mn-ea"/>
              </a:rPr>
              <a:t>17</a:t>
            </a:r>
            <a:r>
              <a:rPr lang="ja-JP" altLang="en-US" sz="1200" dirty="0" smtClean="0">
                <a:latin typeface="+mn-ea"/>
              </a:rPr>
              <a:t>日　第</a:t>
            </a:r>
            <a:r>
              <a:rPr lang="en-US" altLang="ja-JP" sz="1200" dirty="0" smtClean="0">
                <a:latin typeface="+mn-ea"/>
              </a:rPr>
              <a:t>60</a:t>
            </a:r>
            <a:r>
              <a:rPr lang="ja-JP" altLang="en-US" sz="1200" dirty="0" smtClean="0">
                <a:latin typeface="+mn-ea"/>
              </a:rPr>
              <a:t>回財政運営</a:t>
            </a:r>
            <a:r>
              <a:rPr lang="en-US" altLang="ja-JP" sz="1200" dirty="0" smtClean="0">
                <a:latin typeface="+mn-ea"/>
              </a:rPr>
              <a:t>WG</a:t>
            </a:r>
            <a:r>
              <a:rPr lang="ja-JP" altLang="en-US" sz="1200" dirty="0" smtClean="0">
                <a:latin typeface="+mn-ea"/>
              </a:rPr>
              <a:t>　資料１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723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2578</TotalTime>
  <Words>327</Words>
  <Application>Microsoft Office PowerPoint</Application>
  <PresentationFormat>画面に合わせる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Meiryo UI</vt:lpstr>
      <vt:lpstr>ＭＳ Ｐゴシック</vt:lpstr>
      <vt:lpstr>Arial</vt:lpstr>
      <vt:lpstr>Calibri</vt:lpstr>
      <vt:lpstr>Office ​​テーマ</vt:lpstr>
      <vt:lpstr>令和３年度納付金算定から変更される（運営方針素案）項目の整理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大阪府の医療費の主な特徴と要因分析  ―第3期大阪府医療費適正化計画(素案)より―</dc:title>
  <dc:creator>atsuko</dc:creator>
  <cp:lastModifiedBy>柿花　啓史</cp:lastModifiedBy>
  <cp:revision>191</cp:revision>
  <cp:lastPrinted>2020-12-16T03:14:36Z</cp:lastPrinted>
  <dcterms:created xsi:type="dcterms:W3CDTF">2017-09-18T04:43:12Z</dcterms:created>
  <dcterms:modified xsi:type="dcterms:W3CDTF">2020-12-21T04:07:28Z</dcterms:modified>
</cp:coreProperties>
</file>