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434" autoAdjust="0"/>
  </p:normalViewPr>
  <p:slideViewPr>
    <p:cSldViewPr>
      <p:cViewPr varScale="1">
        <p:scale>
          <a:sx n="74" d="100"/>
          <a:sy n="74" d="100"/>
        </p:scale>
        <p:origin x="97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2021/3/17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2021/3/17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2021/3/17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2021/3/17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2021/3/17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2021/3/17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2021/3/17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2021/3/17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a:t>
            </a:r>
            <a:r>
              <a:rPr kumimoji="1" lang="ja-JP" altLang="en-US" sz="1800" dirty="0" smtClean="0">
                <a:latin typeface="HGS創英角ｺﾞｼｯｸUB" panose="020B0900000000000000" pitchFamily="50" charset="-128"/>
                <a:ea typeface="HGS創英角ｺﾞｼｯｸUB" panose="020B0900000000000000" pitchFamily="50" charset="-128"/>
              </a:rPr>
              <a:t>２年度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smtClean="0">
                <a:latin typeface="HGS創英角ｺﾞｼｯｸUB" panose="020B0900000000000000" pitchFamily="50" charset="-128"/>
                <a:ea typeface="HGS創英角ｺﾞｼｯｸUB" panose="020B0900000000000000" pitchFamily="50" charset="-128"/>
              </a:rPr>
              <a:t>事業</a:t>
            </a:r>
            <a:r>
              <a:rPr kumimoji="1" lang="ja-JP" altLang="en-US" sz="1800" dirty="0">
                <a:latin typeface="HGS創英角ｺﾞｼｯｸUB" panose="020B0900000000000000" pitchFamily="50" charset="-128"/>
                <a:ea typeface="HGS創英角ｺﾞｼｯｸUB" panose="020B0900000000000000" pitchFamily="50" charset="-128"/>
              </a:rPr>
              <a:t>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941455181"/>
              </p:ext>
            </p:extLst>
          </p:nvPr>
        </p:nvGraphicFramePr>
        <p:xfrm>
          <a:off x="302296" y="655216"/>
          <a:ext cx="8518176" cy="5160000"/>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・各市町村に意見照会したところ、現行の</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「別に定める基準」のとおり各市町村の判</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断で実施運用しており、現行どおり。</a:t>
                      </a:r>
                      <a:endParaRPr kumimoji="1" lang="en-US" altLang="ja-JP" sz="800" strike="dblStrike" baseline="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・災害による一部負担金減免の要件に</a:t>
                      </a: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つ</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いては、国の動き等、状況をみながら検　</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・事務運用についても、必要に応じて検討。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・災害による「準半壊」の取扱いについては、　</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smtClean="0">
                          <a:solidFill>
                            <a:schemeClr val="tx1"/>
                          </a:solidFill>
                          <a:latin typeface="HGPｺﾞｼｯｸM" panose="020B0600000000000000" pitchFamily="50" charset="-128"/>
                          <a:ea typeface="HGPｺﾞｼｯｸM" panose="020B0600000000000000" pitchFamily="50" charset="-128"/>
                        </a:rPr>
                        <a:t>　国</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の動き等を注視。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・政令基準等どおり運営方針に記載して運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a:t>
                      </a:r>
                      <a:r>
                        <a:rPr kumimoji="1" lang="ja-JP" altLang="en-US" sz="800" dirty="0">
                          <a:solidFill>
                            <a:schemeClr val="tx1"/>
                          </a:solidFill>
                          <a:latin typeface="HGPｺﾞｼｯｸM" panose="020B0600000000000000" pitchFamily="50" charset="-128"/>
                          <a:ea typeface="HGPｺﾞｼｯｸM" panose="020B0600000000000000" pitchFamily="50" charset="-128"/>
                        </a:rPr>
                        <a:t>事業分の財源は、標準保険料率（事業費納付金の対象経費）で確保するものとする。標準保険料率で賄う対象経費は、府保険料総額（医療分）の５％を保健事業分として、事業費納付金の対象となる保健事業費（共通分）を除く部分を独自事業分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・共通基準（特定健康診査、人間ドックの</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実施）について、運営方針に記載して</a:t>
                      </a: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い</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る</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とおり運用。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次期運営方針において、人生</a:t>
                      </a:r>
                      <a:r>
                        <a:rPr kumimoji="1" lang="en-US"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年時</a:t>
                      </a:r>
                      <a:endParaRPr kumimoji="1" lang="en-US"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代を見据えた予防・健康づくり事業の</a:t>
                      </a: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充</a:t>
                      </a:r>
                      <a:endParaRPr kumimoji="1" lang="en-US"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　実</a:t>
                      </a: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・拡大を図ることについて明記</a:t>
                      </a: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・「別に定める基準」に記載しているとおり</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724675" y="195371"/>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資料１</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3" name="大かっこ 2"/>
          <p:cNvSpPr/>
          <p:nvPr/>
        </p:nvSpPr>
        <p:spPr>
          <a:xfrm>
            <a:off x="1562100" y="4149080"/>
            <a:ext cx="3297932" cy="47626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smtClean="0">
                <a:latin typeface="HGS創英角ｺﾞｼｯｸUB" panose="020B0900000000000000" pitchFamily="50" charset="-128"/>
                <a:ea typeface="HGS創英角ｺﾞｼｯｸUB" panose="020B0900000000000000" pitchFamily="50" charset="-128"/>
              </a:rPr>
              <a:t>２年度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617856821"/>
              </p:ext>
            </p:extLst>
          </p:nvPr>
        </p:nvGraphicFramePr>
        <p:xfrm>
          <a:off x="396714" y="675865"/>
          <a:ext cx="8495766" cy="5146768"/>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09201">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79535">
                <a:tc vMerge="1">
                  <a:txBody>
                    <a:bodyPr/>
                    <a:lstStyle/>
                    <a:p>
                      <a:endParaRPr kumimoji="1" lang="ja-JP" altLang="en-US"/>
                    </a:p>
                  </a:txBody>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予防・健康づくり等の推進</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u="none" strike="noStrike" kern="1200" dirty="0" smtClean="0">
                          <a:solidFill>
                            <a:schemeClr val="tx1"/>
                          </a:solidFill>
                          <a:effectLst/>
                          <a:latin typeface="HGSｺﾞｼｯｸM" panose="020B0600000000000000" pitchFamily="50" charset="-128"/>
                          <a:ea typeface="HGSｺﾞｼｯｸM" panose="020B0600000000000000" pitchFamily="50" charset="-128"/>
                          <a:cs typeface="+mn-cs"/>
                        </a:rPr>
                        <a:t>・</a:t>
                      </a:r>
                      <a:r>
                        <a:rPr kumimoji="1" lang="ja-JP" altLang="ja-JP" sz="800" u="none" kern="1200" dirty="0" smtClean="0">
                          <a:solidFill>
                            <a:schemeClr val="tx1"/>
                          </a:solidFill>
                          <a:effectLst/>
                          <a:latin typeface="HGSｺﾞｼｯｸM" panose="020B0600000000000000" pitchFamily="50" charset="-128"/>
                          <a:ea typeface="HGSｺﾞｼｯｸM" panose="020B0600000000000000" pitchFamily="50" charset="-128"/>
                          <a:cs typeface="+mn-cs"/>
                        </a:rPr>
                        <a:t>施策推進にあたっての府と市町村の</a:t>
                      </a:r>
                      <a:endParaRPr kumimoji="1" lang="en-US" altLang="ja-JP" sz="800" u="none" kern="1200" dirty="0" smtClean="0">
                        <a:solidFill>
                          <a:schemeClr val="tx1"/>
                        </a:solidFill>
                        <a:effectLst/>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u="none" kern="1200" dirty="0" smtClean="0">
                          <a:solidFill>
                            <a:schemeClr val="tx1"/>
                          </a:solidFill>
                          <a:effectLst/>
                          <a:latin typeface="HGSｺﾞｼｯｸM" panose="020B0600000000000000" pitchFamily="50" charset="-128"/>
                          <a:ea typeface="HGSｺﾞｼｯｸM" panose="020B0600000000000000" pitchFamily="50" charset="-128"/>
                          <a:cs typeface="+mn-cs"/>
                        </a:rPr>
                        <a:t>　</a:t>
                      </a:r>
                      <a:r>
                        <a:rPr kumimoji="1" lang="ja-JP" altLang="ja-JP" sz="800" u="none" kern="1200" dirty="0" smtClean="0">
                          <a:solidFill>
                            <a:schemeClr val="tx1"/>
                          </a:solidFill>
                          <a:effectLst/>
                          <a:latin typeface="HGSｺﾞｼｯｸM" panose="020B0600000000000000" pitchFamily="50" charset="-128"/>
                          <a:ea typeface="HGSｺﾞｼｯｸM" panose="020B0600000000000000" pitchFamily="50" charset="-128"/>
                          <a:cs typeface="+mn-cs"/>
                        </a:rPr>
                        <a:t>役割を明確化</a:t>
                      </a:r>
                      <a:endParaRPr lang="en-US" altLang="ja-JP" sz="800" u="none"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・特定健診受診率の向上を図るための取組</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みや、アスマイルの令和</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年度以降の方向</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性について検討。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199546064"/>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設定の是非について協議の上、新たな共同処理の必要性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・共同処理ではなく、権限を有する個々</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の市町村が主体となって行う。</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・次年度から項目名を変更</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運営方針</a:t>
                      </a:r>
                      <a:r>
                        <a:rPr lang="en-US" altLang="ja-JP" sz="800" strike="noStrike" dirty="0" smtClean="0">
                          <a:solidFill>
                            <a:schemeClr val="tx1"/>
                          </a:solidFill>
                          <a:latin typeface="HGSｺﾞｼｯｸM" panose="020B0600000000000000" pitchFamily="50" charset="-128"/>
                          <a:ea typeface="HGSｺﾞｼｯｸM" panose="020B0600000000000000" pitchFamily="50" charset="-128"/>
                        </a:rPr>
                        <a:t>Ⅷ</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（事務の共同実施）の「レ</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セプト点検」を削除し、</a:t>
                      </a:r>
                      <a:r>
                        <a:rPr lang="en-US" altLang="ja-JP" sz="800" strike="noStrike" dirty="0" smtClean="0">
                          <a:solidFill>
                            <a:schemeClr val="tx1"/>
                          </a:solidFill>
                          <a:latin typeface="HGSｺﾞｼｯｸM" panose="020B0600000000000000" pitchFamily="50" charset="-128"/>
                          <a:ea typeface="HGSｺﾞｼｯｸM" panose="020B0600000000000000" pitchFamily="50" charset="-128"/>
                        </a:rPr>
                        <a:t>Ⅵ</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（保険給付</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の適正な実施）の「施術療養費の支給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に係る共通基準の設定」に集約した</a:t>
                      </a:r>
                      <a:r>
                        <a:rPr lang="ja-JP" altLang="en-US" sz="800" strike="noStrike" dirty="0" err="1" smtClean="0">
                          <a:solidFill>
                            <a:schemeClr val="tx1"/>
                          </a:solidFill>
                          <a:latin typeface="HGSｺﾞｼｯｸM" panose="020B0600000000000000" pitchFamily="50" charset="-128"/>
                          <a:ea typeface="HGSｺﾞｼｯｸM" panose="020B0600000000000000" pitchFamily="50" charset="-128"/>
                        </a:rPr>
                        <a:t>こ</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とから項目名を変更。</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algn="l"/>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・「大阪府給付点検調査に係る事務処理</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方針」（平成</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月策定）に基づき</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運用。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都道府県</a:t>
                      </a:r>
                      <a:r>
                        <a:rPr kumimoji="1" lang="ja-JP" altLang="en-US" sz="800" dirty="0">
                          <a:solidFill>
                            <a:schemeClr val="tx1"/>
                          </a:solidFill>
                          <a:latin typeface="HGSｺﾞｼｯｸM" panose="020B0600000000000000" pitchFamily="50" charset="-128"/>
                          <a:ea typeface="HGSｺﾞｼｯｸM" panose="020B0600000000000000" pitchFamily="50" charset="-128"/>
                        </a:rPr>
                        <a:t>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酬等の不正利得の回収に係る事務処理</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運用。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・同左</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・保険者間調整の実情把握を</a:t>
                      </a:r>
                      <a:r>
                        <a:rPr kumimoji="1" lang="ja-JP" altLang="en-US" sz="800" dirty="0" err="1" smtClean="0">
                          <a:solidFill>
                            <a:schemeClr val="tx1"/>
                          </a:solidFill>
                          <a:latin typeface="HGSｺﾞｼｯｸM" panose="020B0600000000000000" pitchFamily="50" charset="-128"/>
                          <a:ea typeface="HGSｺﾞｼｯｸM" panose="020B0600000000000000" pitchFamily="50" charset="-128"/>
                        </a:rPr>
                        <a:t>行うととも</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に、過誤調整の好事例の横展開を図る。</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smtClean="0">
                <a:latin typeface="HGS創英角ｺﾞｼｯｸUB" panose="020B0900000000000000" pitchFamily="50" charset="-128"/>
                <a:ea typeface="HGS創英角ｺﾞｼｯｸUB" panose="020B0900000000000000" pitchFamily="50" charset="-128"/>
              </a:rPr>
              <a:t>２年度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292573219"/>
              </p:ext>
            </p:extLst>
          </p:nvPr>
        </p:nvGraphicFramePr>
        <p:xfrm>
          <a:off x="324706" y="655735"/>
          <a:ext cx="8495767" cy="4688177"/>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7001">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rgbClr val="00B05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令和元年度に整理済み（令和元年度からの</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・同左</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・新たな取り組みとして、国保連による委　</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託解除後、国保連顧問弁護士、保険者、</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国保連の協議の場を設定し、法的解決の</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支援を行う。</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・国保連と府共催で研修会を実施。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・引き続き、国保連合会と府が開催する研</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修会を活用した能力向上と第三者求償事</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務アドバイザーの活用に向けた取組を実</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・国保連合会において、市町村の意向を踏</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まえつつ、被保険者証発行業務の共同処</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理の実施に向けて調整。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（希望する市町村は先行実施済み）</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smtClean="0">
                          <a:solidFill>
                            <a:schemeClr val="tx1"/>
                          </a:solidFill>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高齢受給者証等との一体化に向け、引き続</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き、検討</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・国保連合会において被保険者証発行業務</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の共同処理の実施に向けた調整。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・引き続き、高齢受給者証等との一体化に　　</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向けた検討。</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オンライン資格確認導入に向けた事務処理</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を円滑に各保険者で進めるための検討を行</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r>
                        <a:rPr kumimoji="1" lang="ja-JP" altLang="en-US" sz="800" b="0" i="0" u="none" strike="noStrike" kern="1200" baseline="0" smtClean="0">
                          <a:solidFill>
                            <a:schemeClr val="tx1"/>
                          </a:solidFill>
                          <a:latin typeface="HGPｺﾞｼｯｸM" panose="020B0600000000000000" pitchFamily="50" charset="-128"/>
                          <a:ea typeface="HGPｺﾞｼｯｸM" panose="020B0600000000000000" pitchFamily="50" charset="-128"/>
                          <a:cs typeface="+mn-cs"/>
                        </a:rPr>
                        <a:t>　 う</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・オンライン資格確認の実施状況をみなが</a:t>
                      </a:r>
                      <a:endParaRPr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　ら、事務処理の標準化を検討。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err="1" smtClean="0">
                          <a:solidFill>
                            <a:schemeClr val="tx1"/>
                          </a:solidFill>
                          <a:latin typeface="HGSｺﾞｼｯｸM" panose="020B0600000000000000" pitchFamily="50" charset="-128"/>
                          <a:ea typeface="HGSｺﾞｼｯｸM" panose="020B0600000000000000" pitchFamily="50" charset="-128"/>
                        </a:rPr>
                        <a:t>ー</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err="1" smtClean="0">
                          <a:solidFill>
                            <a:schemeClr val="tx1"/>
                          </a:solidFill>
                          <a:latin typeface="HGSｺﾞｼｯｸM" panose="020B0600000000000000" pitchFamily="50" charset="-128"/>
                          <a:ea typeface="HGSｺﾞｼｯｸM" panose="020B0600000000000000" pitchFamily="50" charset="-128"/>
                        </a:rPr>
                        <a:t>ー</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証の様式統一に向けた検討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・引き続き、</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踏まえながら、　証の様式統一に向けた検討。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77812987"/>
              </p:ext>
            </p:extLst>
          </p:nvPr>
        </p:nvGraphicFramePr>
        <p:xfrm>
          <a:off x="457200" y="764704"/>
          <a:ext cx="8495766" cy="4805496"/>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・各市町村の状況を再確認し、基準の統一が</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可能なものについて検討。</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・公平性確保や、事務の効率化・広域化の観点から、</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将来的な統一について、引き続き、検討を進める。</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5038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・府内の収納率は依然として全国平均を大きく下　</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回っており、まだまだ底上げが必要なため、引き</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続き実績（目標収納率）と併せ、取組（収納率上</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昇目標）両面からの評価として、現行どおり。</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・引き続き、実績（目標収納率）と併せ、取組（収納</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率上昇目標）両面からの評価として取組を進めて</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いく。</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441112"/>
                  </a:ext>
                </a:extLst>
              </a:tr>
              <a:tr h="4787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a:t>
                      </a:r>
                      <a:r>
                        <a:rPr kumimoji="1" lang="ja-JP" altLang="en-US" sz="800" b="0" i="0" u="none" strike="noStrike" kern="1200" baseline="0" dirty="0" err="1" smtClean="0">
                          <a:solidFill>
                            <a:schemeClr val="tx1"/>
                          </a:solidFill>
                          <a:latin typeface="HGPｺﾞｼｯｸM" panose="020B0600000000000000" pitchFamily="50" charset="-128"/>
                          <a:ea typeface="HGPｺﾞｼｯｸM" panose="020B0600000000000000" pitchFamily="50" charset="-128"/>
                          <a:cs typeface="+mn-cs"/>
                        </a:rPr>
                        <a:t>よ</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800" b="0" i="0" u="none" strike="noStrike" kern="1200" baseline="0" dirty="0" err="1" smtClean="0">
                          <a:solidFill>
                            <a:schemeClr val="tx1"/>
                          </a:solidFill>
                          <a:latin typeface="HGPｺﾞｼｯｸM" panose="020B0600000000000000" pitchFamily="50" charset="-128"/>
                          <a:ea typeface="HGPｺﾞｼｯｸM" panose="020B0600000000000000" pitchFamily="50" charset="-128"/>
                          <a:cs typeface="+mn-cs"/>
                        </a:rPr>
                        <a:t>る</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a:t>
                      </a:r>
                      <a:r>
                        <a:rPr kumimoji="1" lang="ja-JP" altLang="en-US" sz="800" b="0" i="0" u="none" strike="noStrike" kern="1200" baseline="0" dirty="0" err="1" smtClean="0">
                          <a:solidFill>
                            <a:schemeClr val="tx1"/>
                          </a:solidFill>
                          <a:latin typeface="HGPｺﾞｼｯｸM" panose="020B0600000000000000" pitchFamily="50" charset="-128"/>
                          <a:ea typeface="HGPｺﾞｼｯｸM" panose="020B0600000000000000" pitchFamily="50" charset="-128"/>
                          <a:cs typeface="+mn-cs"/>
                        </a:rPr>
                        <a:t>よ</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800" b="0" i="0" u="none" strike="noStrike" kern="1200" baseline="0" dirty="0" err="1" smtClean="0">
                          <a:solidFill>
                            <a:schemeClr val="tx1"/>
                          </a:solidFill>
                          <a:latin typeface="HGPｺﾞｼｯｸM" panose="020B0600000000000000" pitchFamily="50" charset="-128"/>
                          <a:ea typeface="HGPｺﾞｼｯｸM" panose="020B0600000000000000" pitchFamily="50" charset="-128"/>
                          <a:cs typeface="+mn-cs"/>
                        </a:rPr>
                        <a:t>る</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共同実施について、引き続き、検討。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13968001"/>
                  </a:ext>
                </a:extLst>
              </a:tr>
              <a:tr h="4351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報奨金制度</a:t>
                      </a: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rgbClr val="00B05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rgbClr val="00B050"/>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smtClean="0">
                <a:latin typeface="HGS創英角ｺﾞｼｯｸUB" panose="020B0900000000000000" pitchFamily="50" charset="-128"/>
                <a:ea typeface="HGS創英角ｺﾞｼｯｸUB" panose="020B0900000000000000" pitchFamily="50" charset="-128"/>
              </a:rPr>
              <a:t>２年度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Tree>
    <p:extLst>
      <p:ext uri="{BB962C8B-B14F-4D97-AF65-F5344CB8AC3E}">
        <p14:creationId xmlns:p14="http://schemas.microsoft.com/office/powerpoint/2010/main" val="71464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80327761"/>
              </p:ext>
            </p:extLst>
          </p:nvPr>
        </p:nvGraphicFramePr>
        <p:xfrm>
          <a:off x="457200" y="764704"/>
          <a:ext cx="8495766" cy="3797333"/>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これまでの検討状況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令和３年度の主な検討事項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・令和３年度以降の取扱いを検討したところ、各市</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町村に意見照会した結果、激変緩和措置期間中</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の令和５年度末までは、現行制度を維持。</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・令和６年度以降のあり方については、対象者の推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移や他府県の状況、他制度との影響など情報収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集・検証を行い、方向性を検討。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・令和６年度以降のあり方について、対象者の推移や</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他府県の状況、他制度への影響など情報収集・検</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証を行い、方向性を検討。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高額療養費の計算方法等</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高額療養費の計算方法や申請勧奨事務に係る取組等について、府内共通基準を設定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・各市町村の現状把握・意見照会したところ、現行　</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の事務運用のとおり、各市町村の判断で実施運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用して</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いるため、現行どおり運用。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歳以上の世帯における手続きの</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簡素化について、引き続き、検討。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・また、</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69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歳以下の手続きの簡素化についても、今</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後検討。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統一</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33333119"/>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rgbClr val="00B05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rgbClr val="00B050"/>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客観的な指標等により運営に重大な影響が認め</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ら</a:t>
                      </a: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れる</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場合は、状況の把握・分析・検証のうえ、調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整会議等の意見を聴きながら、運営方針に</a:t>
                      </a: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沿っ</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た</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対応措置を設ける。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smtClean="0">
                        <a:solidFill>
                          <a:srgbClr val="FF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algn="ct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smtClean="0">
                <a:latin typeface="HGS創英角ｺﾞｼｯｸUB" panose="020B0900000000000000" pitchFamily="50" charset="-128"/>
                <a:ea typeface="HGS創英角ｺﾞｼｯｸUB" panose="020B0900000000000000" pitchFamily="50" charset="-128"/>
              </a:rPr>
              <a:t>令和</a:t>
            </a:r>
            <a:r>
              <a:rPr lang="ja-JP" altLang="en-US" sz="1800" smtClean="0">
                <a:latin typeface="HGS創英角ｺﾞｼｯｸUB" panose="020B0900000000000000" pitchFamily="50" charset="-128"/>
                <a:ea typeface="HGS創英角ｺﾞｼｯｸUB" panose="020B0900000000000000" pitchFamily="50" charset="-128"/>
              </a:rPr>
              <a:t>２年度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5</a:t>
            </a:fld>
            <a:endParaRPr kumimoji="1" lang="ja-JP" altLang="en-US"/>
          </a:p>
        </p:txBody>
      </p:sp>
    </p:spTree>
    <p:extLst>
      <p:ext uri="{BB962C8B-B14F-4D97-AF65-F5344CB8AC3E}">
        <p14:creationId xmlns:p14="http://schemas.microsoft.com/office/powerpoint/2010/main" val="1248674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3739</TotalTime>
  <Words>2489</Words>
  <Application>Microsoft Office PowerPoint</Application>
  <PresentationFormat>画面に合わせる (4:3)</PresentationFormat>
  <Paragraphs>292</Paragraphs>
  <Slides>5</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ＭＳ Ｐゴシック</vt:lpstr>
      <vt:lpstr>游ゴシック</vt:lpstr>
      <vt:lpstr>Arial</vt:lpstr>
      <vt:lpstr>Calibri</vt:lpstr>
      <vt:lpstr>Wingdings</vt:lpstr>
      <vt:lpstr>Office ​​テーマ</vt:lpstr>
      <vt:lpstr>令和２年度　事業運営検討Ｗ・Ｇの検討事項</vt:lpstr>
      <vt:lpstr>令和２年度　事業運営検討Ｗ・Ｇの検討事項</vt:lpstr>
      <vt:lpstr>令和２年度　事業運営検討Ｗ・Ｇの検討事項</vt:lpstr>
      <vt:lpstr>令和２年度　事業運営検討Ｗ・Ｇの検討事項</vt:lpstr>
      <vt:lpstr>令和２年度　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264</cp:revision>
  <cp:lastPrinted>2021-02-15T10:57:52Z</cp:lastPrinted>
  <dcterms:created xsi:type="dcterms:W3CDTF">2016-01-05T01:34:32Z</dcterms:created>
  <dcterms:modified xsi:type="dcterms:W3CDTF">2021-03-17T00:57:56Z</dcterms:modified>
</cp:coreProperties>
</file>