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9601200" cy="128016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956" autoAdjust="0"/>
    <p:restoredTop sz="94710" autoAdjust="0"/>
  </p:normalViewPr>
  <p:slideViewPr>
    <p:cSldViewPr snapToGrid="0">
      <p:cViewPr>
        <p:scale>
          <a:sx n="100" d="100"/>
          <a:sy n="100" d="100"/>
        </p:scale>
        <p:origin x="8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Sheet2!$F$4</c:f>
              <c:strCache>
                <c:ptCount val="1"/>
                <c:pt idx="0">
                  <c:v>最大</c:v>
                </c:pt>
              </c:strCache>
            </c:strRef>
          </c:tx>
          <c:dPt>
            <c:idx val="0"/>
            <c:bubble3D val="0"/>
            <c:explosion val="14"/>
            <c:spPr>
              <a:solidFill>
                <a:schemeClr val="accent5">
                  <a:shade val="76000"/>
                </a:schemeClr>
              </a:solidFill>
              <a:ln w="19050">
                <a:solidFill>
                  <a:schemeClr val="lt1"/>
                </a:solidFill>
              </a:ln>
              <a:effectLst/>
            </c:spPr>
            <c:extLst>
              <c:ext xmlns:c16="http://schemas.microsoft.com/office/drawing/2014/chart" uri="{C3380CC4-5D6E-409C-BE32-E72D297353CC}">
                <c16:uniqueId val="{00000001-F3E5-4D98-972D-89EDDF622349}"/>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F3E5-4D98-972D-89EDDF622349}"/>
              </c:ext>
            </c:extLst>
          </c:dPt>
          <c:dLbls>
            <c:dLbl>
              <c:idx val="0"/>
              <c:layout>
                <c:manualLayout>
                  <c:x val="-0.30575871380136077"/>
                  <c:y val="-2.1045765754218325E-3"/>
                </c:manualLayout>
              </c:layout>
              <c:tx>
                <c:rich>
                  <a:bodyPr/>
                  <a:lstStyle/>
                  <a:p>
                    <a:fld id="{15DA9B63-D3E6-4A0A-AC31-A1FB9C449578}" type="CATEGORYNAME">
                      <a:rPr lang="zh-TW" altLang="en-US" sz="1000" b="1"/>
                      <a:pPr/>
                      <a:t>[分類名]</a:t>
                    </a:fld>
                    <a:r>
                      <a:rPr lang="zh-TW" altLang="en-US" sz="1000" b="1" baseline="0" dirty="0"/>
                      <a:t>
</a:t>
                    </a:r>
                    <a:fld id="{4A643148-CA6E-4691-A485-70F0994BAE49}" type="PERCENTAGE">
                      <a:rPr lang="en-US" altLang="zh-TW" sz="1000" b="1" baseline="0"/>
                      <a:pPr/>
                      <a:t>[パーセンテージ]</a:t>
                    </a:fld>
                    <a:endParaRPr lang="zh-TW" altLang="en-US" sz="1000" b="1" baseline="0" dirty="0"/>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3E5-4D98-972D-89EDDF622349}"/>
                </c:ext>
              </c:extLst>
            </c:dLbl>
            <c:dLbl>
              <c:idx val="1"/>
              <c:layout>
                <c:manualLayout>
                  <c:x val="6.2414118504047822E-2"/>
                  <c:y val="0.17457519545634734"/>
                </c:manualLayout>
              </c:layout>
              <c:tx>
                <c:rich>
                  <a:bodyPr/>
                  <a:lstStyle/>
                  <a:p>
                    <a:fld id="{98830116-1C4C-49BD-84ED-312765271698}" type="CATEGORYNAME">
                      <a:rPr lang="zh-TW" altLang="en-US" sz="1000"/>
                      <a:pPr/>
                      <a:t>[分類名]</a:t>
                    </a:fld>
                    <a:r>
                      <a:rPr lang="zh-TW" altLang="en-US" sz="1000" baseline="0" dirty="0"/>
                      <a:t>
</a:t>
                    </a:r>
                    <a:fld id="{B37D9334-2556-472A-BB8A-808C93B77878}" type="PERCENTAGE">
                      <a:rPr lang="en-US" altLang="zh-TW" sz="1000" baseline="0"/>
                      <a:pPr/>
                      <a:t>[パーセンテージ]</a:t>
                    </a:fld>
                    <a:endParaRPr lang="zh-TW" altLang="en-US" sz="1000" baseline="0" dirty="0"/>
                  </a:p>
                </c:rich>
              </c:tx>
              <c:showLegendKey val="0"/>
              <c:showVal val="0"/>
              <c:showCatName val="1"/>
              <c:showSerName val="0"/>
              <c:showPercent val="1"/>
              <c:showBubbleSize val="0"/>
              <c:extLst>
                <c:ext xmlns:c15="http://schemas.microsoft.com/office/drawing/2012/chart" uri="{CE6537A1-D6FC-4f65-9D91-7224C49458BB}">
                  <c15:layout>
                    <c:manualLayout>
                      <c:w val="0.4767936895645784"/>
                      <c:h val="0.42672459743575736"/>
                    </c:manualLayout>
                  </c15:layout>
                  <c15:dlblFieldTable/>
                  <c15:showDataLabelsRange val="0"/>
                </c:ext>
                <c:ext xmlns:c16="http://schemas.microsoft.com/office/drawing/2014/chart" uri="{C3380CC4-5D6E-409C-BE32-E72D297353CC}">
                  <c16:uniqueId val="{00000003-F3E5-4D98-972D-89EDDF62234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Sheet2!$E$5:$E$6</c:f>
              <c:strCache>
                <c:ptCount val="2"/>
                <c:pt idx="0">
                  <c:v>医療分</c:v>
                </c:pt>
                <c:pt idx="1">
                  <c:v>後期分+介護分</c:v>
                </c:pt>
              </c:strCache>
            </c:strRef>
          </c:cat>
          <c:val>
            <c:numRef>
              <c:f>Sheet2!$F$5:$F$6</c:f>
              <c:numCache>
                <c:formatCode>#,##0_);[Red]\(#,##0\)</c:formatCode>
                <c:ptCount val="2"/>
                <c:pt idx="0">
                  <c:v>129376</c:v>
                </c:pt>
                <c:pt idx="1">
                  <c:v>78495</c:v>
                </c:pt>
              </c:numCache>
            </c:numRef>
          </c:val>
          <c:extLst>
            <c:ext xmlns:c16="http://schemas.microsoft.com/office/drawing/2014/chart" uri="{C3380CC4-5D6E-409C-BE32-E72D297353CC}">
              <c16:uniqueId val="{00000004-F3E5-4D98-972D-89EDDF622349}"/>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5016824734076376"/>
          <c:y val="7.5211613005300215E-2"/>
          <c:w val="0.49644661616306951"/>
          <c:h val="0.78347865704483066"/>
        </c:manualLayout>
      </c:layout>
      <c:pieChart>
        <c:varyColors val="1"/>
        <c:ser>
          <c:idx val="0"/>
          <c:order val="0"/>
          <c:tx>
            <c:strRef>
              <c:f>Sheet2!$F$7</c:f>
              <c:strCache>
                <c:ptCount val="1"/>
                <c:pt idx="0">
                  <c:v>最小</c:v>
                </c:pt>
              </c:strCache>
            </c:strRef>
          </c:tx>
          <c:explosion val="4"/>
          <c:dPt>
            <c:idx val="0"/>
            <c:bubble3D val="0"/>
            <c:explosion val="8"/>
            <c:spPr>
              <a:solidFill>
                <a:schemeClr val="accent5">
                  <a:shade val="76000"/>
                </a:schemeClr>
              </a:solidFill>
              <a:ln w="19050">
                <a:solidFill>
                  <a:schemeClr val="lt1"/>
                </a:solidFill>
              </a:ln>
              <a:effectLst/>
            </c:spPr>
            <c:extLst>
              <c:ext xmlns:c16="http://schemas.microsoft.com/office/drawing/2014/chart" uri="{C3380CC4-5D6E-409C-BE32-E72D297353CC}">
                <c16:uniqueId val="{00000001-A54B-4EB2-9B6A-9EE084388FA0}"/>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A54B-4EB2-9B6A-9EE084388FA0}"/>
              </c:ext>
            </c:extLst>
          </c:dPt>
          <c:dLbls>
            <c:dLbl>
              <c:idx val="0"/>
              <c:layout>
                <c:manualLayout>
                  <c:x val="-0.29896525484414421"/>
                  <c:y val="-3.8061304126924267E-2"/>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effectLst/>
                        <a:latin typeface="Meiryo UI" panose="020B0604030504040204" pitchFamily="50" charset="-128"/>
                        <a:ea typeface="Meiryo UI" panose="020B0604030504040204" pitchFamily="50" charset="-128"/>
                        <a:cs typeface="+mn-cs"/>
                      </a:defRPr>
                    </a:pPr>
                    <a:fld id="{6E5C6EC6-584D-4D82-86D4-4D42CE1136FD}" type="CATEGORYNAME">
                      <a:rPr lang="zh-TW" altLang="en-US" sz="1000" b="1">
                        <a:effectLst/>
                        <a:latin typeface="Meiryo UI" panose="020B0604030504040204" pitchFamily="50" charset="-128"/>
                        <a:ea typeface="Meiryo UI" panose="020B0604030504040204" pitchFamily="50" charset="-128"/>
                      </a:rPr>
                      <a:pPr>
                        <a:defRPr sz="1050" b="1">
                          <a:effectLst/>
                          <a:latin typeface="Meiryo UI" panose="020B0604030504040204" pitchFamily="50" charset="-128"/>
                          <a:ea typeface="Meiryo UI" panose="020B0604030504040204" pitchFamily="50" charset="-128"/>
                        </a:defRPr>
                      </a:pPr>
                      <a:t>[分類名]</a:t>
                    </a:fld>
                    <a:r>
                      <a:rPr lang="zh-TW" altLang="en-US" sz="1000" b="1" baseline="0" dirty="0">
                        <a:effectLst/>
                        <a:latin typeface="Meiryo UI" panose="020B0604030504040204" pitchFamily="50" charset="-128"/>
                        <a:ea typeface="Meiryo UI" panose="020B0604030504040204" pitchFamily="50" charset="-128"/>
                      </a:rPr>
                      <a:t>
</a:t>
                    </a:r>
                    <a:fld id="{2F93D269-D09C-486A-A399-4D0F243EB566}" type="PERCENTAGE">
                      <a:rPr lang="en-US" altLang="zh-TW" sz="1000" b="1" baseline="0">
                        <a:effectLst/>
                        <a:latin typeface="Meiryo UI" panose="020B0604030504040204" pitchFamily="50" charset="-128"/>
                        <a:ea typeface="Meiryo UI" panose="020B0604030504040204" pitchFamily="50" charset="-128"/>
                      </a:rPr>
                      <a:pPr>
                        <a:defRPr sz="1050" b="1">
                          <a:effectLst/>
                          <a:latin typeface="Meiryo UI" panose="020B0604030504040204" pitchFamily="50" charset="-128"/>
                          <a:ea typeface="Meiryo UI" panose="020B0604030504040204" pitchFamily="50" charset="-128"/>
                        </a:defRPr>
                      </a:pPr>
                      <a:t>[パーセンテージ]</a:t>
                    </a:fld>
                    <a:endParaRPr lang="zh-TW" altLang="en-US" sz="1000" b="1" baseline="0" dirty="0">
                      <a:effectLst/>
                      <a:latin typeface="Meiryo UI" panose="020B0604030504040204" pitchFamily="50" charset="-128"/>
                      <a:ea typeface="Meiryo UI" panose="020B0604030504040204" pitchFamily="50" charset="-128"/>
                    </a:endParaRPr>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effectLst/>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4996229680996829"/>
                      <c:h val="0.47804330173059278"/>
                    </c:manualLayout>
                  </c15:layout>
                  <c15:dlblFieldTable/>
                  <c15:showDataLabelsRange val="0"/>
                </c:ext>
                <c:ext xmlns:c16="http://schemas.microsoft.com/office/drawing/2014/chart" uri="{C3380CC4-5D6E-409C-BE32-E72D297353CC}">
                  <c16:uniqueId val="{00000001-A54B-4EB2-9B6A-9EE084388FA0}"/>
                </c:ext>
              </c:extLst>
            </c:dLbl>
            <c:dLbl>
              <c:idx val="1"/>
              <c:layout>
                <c:manualLayout>
                  <c:x val="0.11901744411896953"/>
                  <c:y val="0.14790458680997501"/>
                </c:manualLayout>
              </c:layout>
              <c:tx>
                <c:rich>
                  <a:bodyPr/>
                  <a:lstStyle/>
                  <a:p>
                    <a:fld id="{6EFC6D06-9C9B-44CD-8774-6AB568CFF485}" type="CATEGORYNAME">
                      <a:rPr lang="zh-TW" altLang="en-US" sz="1000" b="1">
                        <a:latin typeface="Meiryo UI" panose="020B0604030504040204" pitchFamily="50" charset="-128"/>
                        <a:ea typeface="Meiryo UI" panose="020B0604030504040204" pitchFamily="50" charset="-128"/>
                      </a:rPr>
                      <a:pPr/>
                      <a:t>[分類名]</a:t>
                    </a:fld>
                    <a:r>
                      <a:rPr lang="zh-TW" altLang="en-US" sz="1000" b="1" baseline="0" dirty="0">
                        <a:latin typeface="Meiryo UI" panose="020B0604030504040204" pitchFamily="50" charset="-128"/>
                        <a:ea typeface="Meiryo UI" panose="020B0604030504040204" pitchFamily="50" charset="-128"/>
                      </a:rPr>
                      <a:t>
</a:t>
                    </a:r>
                    <a:fld id="{D006B1BE-D047-4720-8767-CA2445BD546B}" type="PERCENTAGE">
                      <a:rPr lang="en-US" altLang="zh-TW" sz="1000" b="1" baseline="0">
                        <a:latin typeface="Meiryo UI" panose="020B0604030504040204" pitchFamily="50" charset="-128"/>
                        <a:ea typeface="Meiryo UI" panose="020B0604030504040204" pitchFamily="50" charset="-128"/>
                      </a:rPr>
                      <a:pPr/>
                      <a:t>[パーセンテージ]</a:t>
                    </a:fld>
                    <a:endParaRPr lang="zh-TW" altLang="en-US" sz="1000" b="1" baseline="0" dirty="0">
                      <a:latin typeface="Meiryo UI" panose="020B0604030504040204" pitchFamily="50" charset="-128"/>
                      <a:ea typeface="Meiryo UI" panose="020B0604030504040204" pitchFamily="50" charset="-128"/>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4124791366950486"/>
                      <c:h val="0.41107654111472525"/>
                    </c:manualLayout>
                  </c15:layout>
                  <c15:dlblFieldTable/>
                  <c15:showDataLabelsRange val="0"/>
                </c:ext>
                <c:ext xmlns:c16="http://schemas.microsoft.com/office/drawing/2014/chart" uri="{C3380CC4-5D6E-409C-BE32-E72D297353CC}">
                  <c16:uniqueId val="{00000003-A54B-4EB2-9B6A-9EE084388FA0}"/>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effectLst/>
                    <a:latin typeface="Meiryo UI" panose="020B0604030504040204" pitchFamily="50" charset="-128"/>
                    <a:ea typeface="Meiryo UI" panose="020B0604030504040204" pitchFamily="50" charset="-128"/>
                    <a:cs typeface="+mn-cs"/>
                  </a:defRPr>
                </a:pPr>
                <a:endParaRPr lang="ja-JP"/>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Sheet2!$E$8:$E$9</c:f>
              <c:strCache>
                <c:ptCount val="2"/>
                <c:pt idx="0">
                  <c:v>医療分</c:v>
                </c:pt>
                <c:pt idx="1">
                  <c:v>後期分+介護分</c:v>
                </c:pt>
              </c:strCache>
            </c:strRef>
          </c:cat>
          <c:val>
            <c:numRef>
              <c:f>Sheet2!$F$8:$F$9</c:f>
              <c:numCache>
                <c:formatCode>#,##0_);[Red]\(#,##0\)</c:formatCode>
                <c:ptCount val="2"/>
                <c:pt idx="0">
                  <c:v>110145</c:v>
                </c:pt>
                <c:pt idx="1">
                  <c:v>69551</c:v>
                </c:pt>
              </c:numCache>
            </c:numRef>
          </c:val>
          <c:extLst>
            <c:ext xmlns:c16="http://schemas.microsoft.com/office/drawing/2014/chart" uri="{C3380CC4-5D6E-409C-BE32-E72D297353CC}">
              <c16:uniqueId val="{00000004-A54B-4EB2-9B6A-9EE084388FA0}"/>
            </c:ext>
          </c:extLst>
        </c:ser>
        <c:dLbls>
          <c:dLblPos val="ctr"/>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Sheet2!$F$4</c:f>
              <c:strCache>
                <c:ptCount val="1"/>
                <c:pt idx="0">
                  <c:v>最大</c:v>
                </c:pt>
              </c:strCache>
            </c:strRef>
          </c:tx>
          <c:dPt>
            <c:idx val="0"/>
            <c:bubble3D val="0"/>
            <c:explosion val="14"/>
            <c:spPr>
              <a:solidFill>
                <a:schemeClr val="accent5">
                  <a:shade val="76000"/>
                </a:schemeClr>
              </a:solidFill>
              <a:ln w="19050">
                <a:solidFill>
                  <a:schemeClr val="lt1"/>
                </a:solidFill>
              </a:ln>
              <a:effectLst/>
            </c:spPr>
            <c:extLst>
              <c:ext xmlns:c16="http://schemas.microsoft.com/office/drawing/2014/chart" uri="{C3380CC4-5D6E-409C-BE32-E72D297353CC}">
                <c16:uniqueId val="{00000001-DF25-487C-8943-5D510058A482}"/>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DF25-487C-8943-5D510058A482}"/>
              </c:ext>
            </c:extLst>
          </c:dPt>
          <c:dLbls>
            <c:dLbl>
              <c:idx val="0"/>
              <c:layout>
                <c:manualLayout>
                  <c:x val="-0.29218416497853944"/>
                  <c:y val="2.9023206677999267E-2"/>
                </c:manualLayout>
              </c:layout>
              <c:tx>
                <c:rich>
                  <a:bodyPr/>
                  <a:lstStyle/>
                  <a:p>
                    <a:fld id="{15DA9B63-D3E6-4A0A-AC31-A1FB9C449578}" type="CATEGORYNAME">
                      <a:rPr lang="zh-TW" altLang="en-US" sz="1000" b="1"/>
                      <a:pPr/>
                      <a:t>[分類名]</a:t>
                    </a:fld>
                    <a:r>
                      <a:rPr lang="zh-TW" altLang="en-US" sz="1000" b="1" baseline="0" dirty="0"/>
                      <a:t>
</a:t>
                    </a:r>
                    <a:fld id="{4A643148-CA6E-4691-A485-70F0994BAE49}" type="PERCENTAGE">
                      <a:rPr lang="en-US" altLang="zh-TW" sz="1000" b="1" baseline="0"/>
                      <a:pPr/>
                      <a:t>[パーセンテージ]</a:t>
                    </a:fld>
                    <a:endParaRPr lang="zh-TW" altLang="en-US" sz="1000" b="1" baseline="0" dirty="0"/>
                  </a:p>
                </c:rich>
              </c:tx>
              <c:showLegendKey val="0"/>
              <c:showVal val="0"/>
              <c:showCatName val="1"/>
              <c:showSerName val="0"/>
              <c:showPercent val="1"/>
              <c:showBubbleSize val="0"/>
              <c:extLst>
                <c:ext xmlns:c15="http://schemas.microsoft.com/office/drawing/2012/chart" uri="{CE6537A1-D6FC-4f65-9D91-7224C49458BB}">
                  <c15:layout>
                    <c:manualLayout>
                      <c:w val="0.19714221404677082"/>
                      <c:h val="0.29735931377519842"/>
                    </c:manualLayout>
                  </c15:layout>
                  <c15:dlblFieldTable/>
                  <c15:showDataLabelsRange val="0"/>
                </c:ext>
                <c:ext xmlns:c16="http://schemas.microsoft.com/office/drawing/2014/chart" uri="{C3380CC4-5D6E-409C-BE32-E72D297353CC}">
                  <c16:uniqueId val="{00000001-DF25-487C-8943-5D510058A482}"/>
                </c:ext>
              </c:extLst>
            </c:dLbl>
            <c:dLbl>
              <c:idx val="1"/>
              <c:layout>
                <c:manualLayout>
                  <c:x val="5.6678580576058867E-2"/>
                  <c:y val="0.11847908163555369"/>
                </c:manualLayout>
              </c:layout>
              <c:tx>
                <c:rich>
                  <a:bodyPr/>
                  <a:lstStyle/>
                  <a:p>
                    <a:fld id="{98830116-1C4C-49BD-84ED-312765271698}" type="CATEGORYNAME">
                      <a:rPr lang="zh-TW" altLang="en-US" sz="1000"/>
                      <a:pPr/>
                      <a:t>[分類名]</a:t>
                    </a:fld>
                    <a:r>
                      <a:rPr lang="zh-TW" altLang="en-US" sz="1000" baseline="0" dirty="0"/>
                      <a:t>
</a:t>
                    </a:r>
                    <a:fld id="{B37D9334-2556-472A-BB8A-808C93B77878}" type="PERCENTAGE">
                      <a:rPr lang="en-US" altLang="zh-TW" sz="1000" baseline="0"/>
                      <a:pPr/>
                      <a:t>[パーセンテージ]</a:t>
                    </a:fld>
                    <a:endParaRPr lang="zh-TW" altLang="en-US" sz="1000" baseline="0" dirty="0"/>
                  </a:p>
                </c:rich>
              </c:tx>
              <c:showLegendKey val="0"/>
              <c:showVal val="0"/>
              <c:showCatName val="1"/>
              <c:showSerName val="0"/>
              <c:showPercent val="1"/>
              <c:showBubbleSize val="0"/>
              <c:extLst>
                <c:ext xmlns:c15="http://schemas.microsoft.com/office/drawing/2012/chart" uri="{CE6537A1-D6FC-4f65-9D91-7224C49458BB}">
                  <c15:layout>
                    <c:manualLayout>
                      <c:w val="0.51129376518344305"/>
                      <c:h val="0.42672460798901818"/>
                    </c:manualLayout>
                  </c15:layout>
                  <c15:dlblFieldTable/>
                  <c15:showDataLabelsRange val="0"/>
                </c:ext>
                <c:ext xmlns:c16="http://schemas.microsoft.com/office/drawing/2014/chart" uri="{C3380CC4-5D6E-409C-BE32-E72D297353CC}">
                  <c16:uniqueId val="{00000003-DF25-487C-8943-5D510058A48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Sheet2!$E$5:$E$6</c:f>
              <c:strCache>
                <c:ptCount val="2"/>
                <c:pt idx="0">
                  <c:v>医療分</c:v>
                </c:pt>
                <c:pt idx="1">
                  <c:v>後期分+介護分</c:v>
                </c:pt>
              </c:strCache>
            </c:strRef>
          </c:cat>
          <c:val>
            <c:numRef>
              <c:f>Sheet2!$F$5:$F$6</c:f>
              <c:numCache>
                <c:formatCode>#,##0_);[Red]\(#,##0\)</c:formatCode>
                <c:ptCount val="2"/>
                <c:pt idx="0" formatCode="#,##0">
                  <c:v>82507</c:v>
                </c:pt>
                <c:pt idx="1">
                  <c:v>57162</c:v>
                </c:pt>
              </c:numCache>
            </c:numRef>
          </c:val>
          <c:extLst>
            <c:ext xmlns:c16="http://schemas.microsoft.com/office/drawing/2014/chart" uri="{C3380CC4-5D6E-409C-BE32-E72D297353CC}">
              <c16:uniqueId val="{00000004-DF25-487C-8943-5D510058A48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23319159040599E-2"/>
          <c:y val="5.905874697985232E-2"/>
          <c:w val="0.78957674136560585"/>
          <c:h val="0.57331171741192266"/>
        </c:manualLayout>
      </c:layout>
      <c:areaChart>
        <c:grouping val="stacked"/>
        <c:varyColors val="0"/>
        <c:ser>
          <c:idx val="3"/>
          <c:order val="3"/>
          <c:spPr>
            <a:noFill/>
            <a:ln>
              <a:noFill/>
            </a:ln>
            <a:effectLst/>
          </c:spPr>
          <c:cat>
            <c:strRef>
              <c:f>グラフ作成!$B$4:$B$9</c:f>
              <c:strCache>
                <c:ptCount val="6"/>
                <c:pt idx="0">
                  <c:v>R１</c:v>
                </c:pt>
                <c:pt idx="1">
                  <c:v>R２</c:v>
                </c:pt>
                <c:pt idx="2">
                  <c:v>Ｒ３</c:v>
                </c:pt>
                <c:pt idx="3">
                  <c:v>Ｒ４</c:v>
                </c:pt>
                <c:pt idx="4">
                  <c:v>Ｒ５</c:v>
                </c:pt>
                <c:pt idx="5">
                  <c:v>Ｒ６</c:v>
                </c:pt>
              </c:strCache>
            </c:strRef>
          </c:cat>
          <c:val>
            <c:numRef>
              <c:f>グラフ作成!$F$4:$F$9</c:f>
              <c:numCache>
                <c:formatCode>#,##0_);[Red]\(#,##0\)</c:formatCode>
                <c:ptCount val="6"/>
                <c:pt idx="0">
                  <c:v>139669</c:v>
                </c:pt>
                <c:pt idx="1">
                  <c:v>148247</c:v>
                </c:pt>
                <c:pt idx="2">
                  <c:v>154153</c:v>
                </c:pt>
                <c:pt idx="3">
                  <c:v>164734</c:v>
                </c:pt>
                <c:pt idx="4">
                  <c:v>172348</c:v>
                </c:pt>
                <c:pt idx="5">
                  <c:v>179696</c:v>
                </c:pt>
              </c:numCache>
            </c:numRef>
          </c:val>
          <c:extLst>
            <c:ext xmlns:c16="http://schemas.microsoft.com/office/drawing/2014/chart" uri="{C3380CC4-5D6E-409C-BE32-E72D297353CC}">
              <c16:uniqueId val="{00000000-444A-4D6F-8F01-93BFB988E448}"/>
            </c:ext>
          </c:extLst>
        </c:ser>
        <c:ser>
          <c:idx val="4"/>
          <c:order val="4"/>
          <c:spPr>
            <a:solidFill>
              <a:schemeClr val="bg2">
                <a:lumMod val="50000"/>
              </a:schemeClr>
            </a:solidFill>
            <a:ln>
              <a:noFill/>
            </a:ln>
            <a:effectLst/>
          </c:spPr>
          <c:cat>
            <c:strRef>
              <c:f>グラフ作成!$B$4:$B$9</c:f>
              <c:strCache>
                <c:ptCount val="6"/>
                <c:pt idx="0">
                  <c:v>R１</c:v>
                </c:pt>
                <c:pt idx="1">
                  <c:v>R２</c:v>
                </c:pt>
                <c:pt idx="2">
                  <c:v>Ｒ３</c:v>
                </c:pt>
                <c:pt idx="3">
                  <c:v>Ｒ４</c:v>
                </c:pt>
                <c:pt idx="4">
                  <c:v>Ｒ５</c:v>
                </c:pt>
                <c:pt idx="5">
                  <c:v>Ｒ６</c:v>
                </c:pt>
              </c:strCache>
            </c:strRef>
          </c:cat>
          <c:val>
            <c:numRef>
              <c:f>グラフ作成!$G$4:$G$9</c:f>
              <c:numCache>
                <c:formatCode>#,##0_);[Red]\(#,##0\)</c:formatCode>
                <c:ptCount val="6"/>
                <c:pt idx="0">
                  <c:v>0</c:v>
                </c:pt>
                <c:pt idx="1">
                  <c:v>0</c:v>
                </c:pt>
                <c:pt idx="2">
                  <c:v>9963</c:v>
                </c:pt>
                <c:pt idx="3">
                  <c:v>15778</c:v>
                </c:pt>
                <c:pt idx="4">
                  <c:v>21865</c:v>
                </c:pt>
                <c:pt idx="5">
                  <c:v>28175</c:v>
                </c:pt>
              </c:numCache>
            </c:numRef>
          </c:val>
          <c:extLst>
            <c:ext xmlns:c16="http://schemas.microsoft.com/office/drawing/2014/chart" uri="{C3380CC4-5D6E-409C-BE32-E72D297353CC}">
              <c16:uniqueId val="{00000001-444A-4D6F-8F01-93BFB988E448}"/>
            </c:ext>
          </c:extLst>
        </c:ser>
        <c:dLbls>
          <c:showLegendKey val="0"/>
          <c:showVal val="0"/>
          <c:showCatName val="0"/>
          <c:showSerName val="0"/>
          <c:showPercent val="0"/>
          <c:showBubbleSize val="0"/>
        </c:dLbls>
        <c:axId val="68465215"/>
        <c:axId val="68470623"/>
      </c:areaChart>
      <c:lineChart>
        <c:grouping val="standard"/>
        <c:varyColors val="0"/>
        <c:ser>
          <c:idx val="0"/>
          <c:order val="0"/>
          <c:tx>
            <c:v>A</c:v>
          </c:tx>
          <c:spPr>
            <a:ln w="28575" cap="rnd">
              <a:solidFill>
                <a:schemeClr val="accent5">
                  <a:lumMod val="75000"/>
                </a:schemeClr>
              </a:solidFill>
              <a:round/>
            </a:ln>
            <a:effectLst/>
          </c:spPr>
          <c:marker>
            <c:symbol val="diamond"/>
            <c:size val="10"/>
            <c:spPr>
              <a:solidFill>
                <a:schemeClr val="accent1"/>
              </a:solidFill>
              <a:ln w="28575">
                <a:solidFill>
                  <a:schemeClr val="accent5">
                    <a:lumMod val="75000"/>
                  </a:schemeClr>
                </a:solidFill>
              </a:ln>
              <a:effectLst/>
            </c:spPr>
          </c:marker>
          <c:cat>
            <c:strRef>
              <c:f>グラフ作成!$B$4:$B$9</c:f>
              <c:strCache>
                <c:ptCount val="6"/>
                <c:pt idx="0">
                  <c:v>R１</c:v>
                </c:pt>
                <c:pt idx="1">
                  <c:v>R２</c:v>
                </c:pt>
                <c:pt idx="2">
                  <c:v>Ｒ３</c:v>
                </c:pt>
                <c:pt idx="3">
                  <c:v>Ｒ４</c:v>
                </c:pt>
                <c:pt idx="4">
                  <c:v>Ｒ５</c:v>
                </c:pt>
                <c:pt idx="5">
                  <c:v>Ｒ６</c:v>
                </c:pt>
              </c:strCache>
            </c:strRef>
          </c:cat>
          <c:val>
            <c:numRef>
              <c:f>グラフ作成!$C$4:$C$9</c:f>
              <c:numCache>
                <c:formatCode>#,##0_);[Red]\(#,##0\)</c:formatCode>
                <c:ptCount val="6"/>
                <c:pt idx="0">
                  <c:v>139669</c:v>
                </c:pt>
                <c:pt idx="1">
                  <c:v>148247</c:v>
                </c:pt>
                <c:pt idx="2">
                  <c:v>154153</c:v>
                </c:pt>
                <c:pt idx="3">
                  <c:v>164734</c:v>
                </c:pt>
                <c:pt idx="4">
                  <c:v>172348</c:v>
                </c:pt>
                <c:pt idx="5">
                  <c:v>179696</c:v>
                </c:pt>
              </c:numCache>
            </c:numRef>
          </c:val>
          <c:smooth val="0"/>
          <c:extLst>
            <c:ext xmlns:c16="http://schemas.microsoft.com/office/drawing/2014/chart" uri="{C3380CC4-5D6E-409C-BE32-E72D297353CC}">
              <c16:uniqueId val="{00000002-444A-4D6F-8F01-93BFB988E448}"/>
            </c:ext>
          </c:extLst>
        </c:ser>
        <c:ser>
          <c:idx val="1"/>
          <c:order val="1"/>
          <c:tx>
            <c:v>B</c:v>
          </c:tx>
          <c:spPr>
            <a:ln w="28575" cap="rnd">
              <a:solidFill>
                <a:schemeClr val="accent2">
                  <a:lumMod val="75000"/>
                </a:schemeClr>
              </a:solidFill>
              <a:round/>
            </a:ln>
            <a:effectLst/>
          </c:spPr>
          <c:marker>
            <c:symbol val="square"/>
            <c:size val="10"/>
            <c:spPr>
              <a:solidFill>
                <a:schemeClr val="accent2"/>
              </a:solidFill>
              <a:ln w="28575">
                <a:solidFill>
                  <a:schemeClr val="accent2">
                    <a:lumMod val="75000"/>
                  </a:schemeClr>
                </a:solidFill>
              </a:ln>
              <a:effectLst/>
            </c:spPr>
          </c:marker>
          <c:cat>
            <c:strRef>
              <c:f>グラフ作成!$B$4:$B$9</c:f>
              <c:strCache>
                <c:ptCount val="6"/>
                <c:pt idx="0">
                  <c:v>R１</c:v>
                </c:pt>
                <c:pt idx="1">
                  <c:v>R２</c:v>
                </c:pt>
                <c:pt idx="2">
                  <c:v>Ｒ３</c:v>
                </c:pt>
                <c:pt idx="3">
                  <c:v>Ｒ４</c:v>
                </c:pt>
                <c:pt idx="4">
                  <c:v>Ｒ５</c:v>
                </c:pt>
                <c:pt idx="5">
                  <c:v>Ｒ６</c:v>
                </c:pt>
              </c:strCache>
            </c:strRef>
          </c:cat>
          <c:val>
            <c:numRef>
              <c:f>グラフ作成!$D$4:$D$9</c:f>
              <c:numCache>
                <c:formatCode>#,##0_);[Red]\(#,##0\)</c:formatCode>
                <c:ptCount val="6"/>
                <c:pt idx="0">
                  <c:v>139669</c:v>
                </c:pt>
                <c:pt idx="1">
                  <c:v>148247</c:v>
                </c:pt>
                <c:pt idx="2">
                  <c:v>162111</c:v>
                </c:pt>
                <c:pt idx="3">
                  <c:v>176387</c:v>
                </c:pt>
                <c:pt idx="4">
                  <c:v>187847</c:v>
                </c:pt>
                <c:pt idx="5">
                  <c:v>199138</c:v>
                </c:pt>
              </c:numCache>
            </c:numRef>
          </c:val>
          <c:smooth val="0"/>
          <c:extLst>
            <c:ext xmlns:c16="http://schemas.microsoft.com/office/drawing/2014/chart" uri="{C3380CC4-5D6E-409C-BE32-E72D297353CC}">
              <c16:uniqueId val="{00000003-444A-4D6F-8F01-93BFB988E448}"/>
            </c:ext>
          </c:extLst>
        </c:ser>
        <c:ser>
          <c:idx val="2"/>
          <c:order val="2"/>
          <c:tx>
            <c:v>C</c:v>
          </c:tx>
          <c:spPr>
            <a:ln w="28575" cap="rnd">
              <a:solidFill>
                <a:schemeClr val="tx2">
                  <a:lumMod val="50000"/>
                </a:schemeClr>
              </a:solidFill>
              <a:round/>
            </a:ln>
            <a:effectLst/>
          </c:spPr>
          <c:marker>
            <c:symbol val="circle"/>
            <c:size val="10"/>
            <c:spPr>
              <a:solidFill>
                <a:schemeClr val="accent3"/>
              </a:solidFill>
              <a:ln w="28575">
                <a:solidFill>
                  <a:schemeClr val="tx2">
                    <a:lumMod val="50000"/>
                  </a:schemeClr>
                </a:solidFill>
              </a:ln>
              <a:effectLst/>
            </c:spPr>
          </c:marker>
          <c:cat>
            <c:strRef>
              <c:f>グラフ作成!$B$4:$B$9</c:f>
              <c:strCache>
                <c:ptCount val="6"/>
                <c:pt idx="0">
                  <c:v>R１</c:v>
                </c:pt>
                <c:pt idx="1">
                  <c:v>R２</c:v>
                </c:pt>
                <c:pt idx="2">
                  <c:v>Ｒ３</c:v>
                </c:pt>
                <c:pt idx="3">
                  <c:v>Ｒ４</c:v>
                </c:pt>
                <c:pt idx="4">
                  <c:v>Ｒ５</c:v>
                </c:pt>
                <c:pt idx="5">
                  <c:v>Ｒ６</c:v>
                </c:pt>
              </c:strCache>
            </c:strRef>
          </c:cat>
          <c:val>
            <c:numRef>
              <c:f>グラフ作成!$E$4:$E$9</c:f>
              <c:numCache>
                <c:formatCode>#,##0_);[Red]\(#,##0\)</c:formatCode>
                <c:ptCount val="6"/>
                <c:pt idx="0">
                  <c:v>139669</c:v>
                </c:pt>
                <c:pt idx="1">
                  <c:v>148247</c:v>
                </c:pt>
                <c:pt idx="2">
                  <c:v>164115</c:v>
                </c:pt>
                <c:pt idx="3">
                  <c:v>180512</c:v>
                </c:pt>
                <c:pt idx="4">
                  <c:v>194213</c:v>
                </c:pt>
                <c:pt idx="5">
                  <c:v>207871</c:v>
                </c:pt>
              </c:numCache>
            </c:numRef>
          </c:val>
          <c:smooth val="0"/>
          <c:extLst>
            <c:ext xmlns:c16="http://schemas.microsoft.com/office/drawing/2014/chart" uri="{C3380CC4-5D6E-409C-BE32-E72D297353CC}">
              <c16:uniqueId val="{00000004-444A-4D6F-8F01-93BFB988E448}"/>
            </c:ext>
          </c:extLst>
        </c:ser>
        <c:dLbls>
          <c:showLegendKey val="0"/>
          <c:showVal val="0"/>
          <c:showCatName val="0"/>
          <c:showSerName val="0"/>
          <c:showPercent val="0"/>
          <c:showBubbleSize val="0"/>
        </c:dLbls>
        <c:marker val="1"/>
        <c:smooth val="0"/>
        <c:axId val="68465215"/>
        <c:axId val="68470623"/>
      </c:lineChart>
      <c:catAx>
        <c:axId val="68465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1" i="0" u="none" strike="noStrike" kern="1200" baseline="0">
                <a:solidFill>
                  <a:schemeClr val="tx1">
                    <a:lumMod val="65000"/>
                    <a:lumOff val="35000"/>
                  </a:schemeClr>
                </a:solidFill>
                <a:effectLst/>
                <a:latin typeface="Meiryo UI" panose="020B0604030504040204" pitchFamily="50" charset="-128"/>
                <a:ea typeface="Meiryo UI" panose="020B0604030504040204" pitchFamily="50" charset="-128"/>
                <a:cs typeface="+mn-cs"/>
              </a:defRPr>
            </a:pPr>
            <a:endParaRPr lang="ja-JP"/>
          </a:p>
        </c:txPr>
        <c:crossAx val="68470623"/>
        <c:crosses val="autoZero"/>
        <c:auto val="1"/>
        <c:lblAlgn val="ctr"/>
        <c:lblOffset val="100"/>
        <c:noMultiLvlLbl val="0"/>
      </c:catAx>
      <c:valAx>
        <c:axId val="68470623"/>
        <c:scaling>
          <c:orientation val="minMax"/>
          <c:max val="210000"/>
          <c:min val="135000"/>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effectLst/>
                <a:latin typeface="Arial Unicode MS" panose="020B0604020202020204" pitchFamily="50" charset="-128"/>
                <a:ea typeface="Arial Unicode MS" panose="020B0604020202020204" pitchFamily="50" charset="-128"/>
                <a:cs typeface="Arial Unicode MS" panose="020B0604020202020204" pitchFamily="50" charset="-128"/>
              </a:defRPr>
            </a:pPr>
            <a:endParaRPr lang="ja-JP"/>
          </a:p>
        </c:txPr>
        <c:crossAx val="68465215"/>
        <c:crosses val="autoZero"/>
        <c:crossBetween val="between"/>
        <c:majorUnit val="10000"/>
      </c:valAx>
      <c:spPr>
        <a:noFill/>
        <a:ln>
          <a:noFill/>
        </a:ln>
        <a:effectLst/>
      </c:spPr>
    </c:plotArea>
    <c:legend>
      <c:legendPos val="r"/>
      <c:legendEntry>
        <c:idx val="0"/>
        <c:delete val="1"/>
      </c:legendEntry>
      <c:legendEntry>
        <c:idx val="1"/>
        <c:delete val="1"/>
      </c:legendEntry>
      <c:legendEntry>
        <c:idx val="2"/>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Entry>
      <c:legendEntry>
        <c:idx val="3"/>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Entry>
      <c:legendEntry>
        <c:idx val="4"/>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Entry>
      <c:layout>
        <c:manualLayout>
          <c:xMode val="edge"/>
          <c:yMode val="edge"/>
          <c:x val="8.9324413435977815E-2"/>
          <c:y val="0.18739222109109324"/>
          <c:w val="0.43404483241741826"/>
          <c:h val="7.240868262724783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0.89296</cdr:x>
      <cdr:y>0.27253</cdr:y>
    </cdr:from>
    <cdr:to>
      <cdr:x>0.95244</cdr:x>
      <cdr:y>0.3676</cdr:y>
    </cdr:to>
    <cdr:sp macro="" textlink="">
      <cdr:nvSpPr>
        <cdr:cNvPr id="3" name="テキスト ボックス 2"/>
        <cdr:cNvSpPr txBox="1"/>
      </cdr:nvSpPr>
      <cdr:spPr>
        <a:xfrm xmlns:a="http://schemas.openxmlformats.org/drawingml/2006/main">
          <a:off x="4377944" y="1308574"/>
          <a:ext cx="291616" cy="4564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altLang="ja-JP" sz="1600" dirty="0" smtClean="0">
              <a:latin typeface="HGPｺﾞｼｯｸE" panose="020B0900000000000000" pitchFamily="50" charset="-128"/>
              <a:ea typeface="HGPｺﾞｼｯｸE" panose="020B0900000000000000" pitchFamily="50" charset="-128"/>
            </a:rPr>
            <a:t>A</a:t>
          </a:r>
          <a:endParaRPr lang="ja-JP" altLang="en-US" sz="1600" dirty="0">
            <a:latin typeface="HGPｺﾞｼｯｸE" panose="020B0900000000000000" pitchFamily="50" charset="-128"/>
            <a:ea typeface="HGPｺﾞｼｯｸE" panose="020B0900000000000000" pitchFamily="50" charset="-128"/>
          </a:endParaRPr>
        </a:p>
      </cdr:txBody>
    </cdr:sp>
  </cdr:relSizeAnchor>
  <cdr:relSizeAnchor xmlns:cdr="http://schemas.openxmlformats.org/drawingml/2006/chartDrawing">
    <cdr:from>
      <cdr:x>0.89038</cdr:x>
      <cdr:y>0.12205</cdr:y>
    </cdr:from>
    <cdr:to>
      <cdr:x>0.94986</cdr:x>
      <cdr:y>0.208</cdr:y>
    </cdr:to>
    <cdr:sp macro="" textlink="">
      <cdr:nvSpPr>
        <cdr:cNvPr id="4" name="テキスト ボックス 1"/>
        <cdr:cNvSpPr txBox="1"/>
      </cdr:nvSpPr>
      <cdr:spPr>
        <a:xfrm xmlns:a="http://schemas.openxmlformats.org/drawingml/2006/main">
          <a:off x="4365301" y="586041"/>
          <a:ext cx="291615" cy="4126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1600" dirty="0" smtClean="0">
              <a:latin typeface="HGPｺﾞｼｯｸE" panose="020B0900000000000000" pitchFamily="50" charset="-128"/>
              <a:ea typeface="HGPｺﾞｼｯｸE" panose="020B0900000000000000" pitchFamily="50" charset="-128"/>
            </a:rPr>
            <a:t>B</a:t>
          </a:r>
        </a:p>
      </cdr:txBody>
    </cdr:sp>
  </cdr:relSizeAnchor>
  <cdr:relSizeAnchor xmlns:cdr="http://schemas.openxmlformats.org/drawingml/2006/chartDrawing">
    <cdr:from>
      <cdr:x>0.88861</cdr:x>
      <cdr:y>0.02202</cdr:y>
    </cdr:from>
    <cdr:to>
      <cdr:x>0.94809</cdr:x>
      <cdr:y>0.10797</cdr:y>
    </cdr:to>
    <cdr:sp macro="" textlink="">
      <cdr:nvSpPr>
        <cdr:cNvPr id="5" name="テキスト ボックス 1"/>
        <cdr:cNvSpPr txBox="1"/>
      </cdr:nvSpPr>
      <cdr:spPr>
        <a:xfrm xmlns:a="http://schemas.openxmlformats.org/drawingml/2006/main">
          <a:off x="4356641" y="105718"/>
          <a:ext cx="291616" cy="41268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latin typeface="HGPｺﾞｼｯｸE" panose="020B0900000000000000" pitchFamily="50" charset="-128"/>
              <a:ea typeface="HGPｺﾞｼｯｸE" panose="020B0900000000000000" pitchFamily="50" charset="-128"/>
            </a:rPr>
            <a:t>C</a:t>
          </a:r>
        </a:p>
      </cdr:txBody>
    </cdr:sp>
  </cdr:relSizeAnchor>
  <cdr:relSizeAnchor xmlns:cdr="http://schemas.openxmlformats.org/drawingml/2006/chartDrawing">
    <cdr:from>
      <cdr:x>0.21769</cdr:x>
      <cdr:y>0.58467</cdr:y>
    </cdr:from>
    <cdr:to>
      <cdr:x>0.42925</cdr:x>
      <cdr:y>0.63915</cdr:y>
    </cdr:to>
    <cdr:sp macro="" textlink="">
      <cdr:nvSpPr>
        <cdr:cNvPr id="6" name="テキスト ボックス 7"/>
        <cdr:cNvSpPr txBox="1"/>
      </cdr:nvSpPr>
      <cdr:spPr>
        <a:xfrm xmlns:a="http://schemas.openxmlformats.org/drawingml/2006/main">
          <a:off x="1067286" y="2807267"/>
          <a:ext cx="1037229"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en-US" altLang="ja-JP" sz="1050" dirty="0" smtClean="0">
              <a:latin typeface="Meiryo UI" panose="020B0604030504040204" pitchFamily="50" charset="-128"/>
              <a:ea typeface="Meiryo UI" panose="020B0604030504040204" pitchFamily="50" charset="-128"/>
            </a:rPr>
            <a:t>13.9</a:t>
          </a:r>
          <a:r>
            <a:rPr kumimoji="1" lang="ja-JP" altLang="en-US" sz="1050" dirty="0" smtClean="0">
              <a:latin typeface="Meiryo UI" panose="020B0604030504040204" pitchFamily="50" charset="-128"/>
              <a:ea typeface="Meiryo UI" panose="020B0604030504040204" pitchFamily="50" charset="-128"/>
            </a:rPr>
            <a:t>万円</a:t>
          </a:r>
          <a:endParaRPr kumimoji="1" lang="ja-JP" altLang="en-US" sz="105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0.34603</cdr:x>
      <cdr:y>0.53401</cdr:y>
    </cdr:from>
    <cdr:to>
      <cdr:x>0.51562</cdr:x>
      <cdr:y>0.58689</cdr:y>
    </cdr:to>
    <cdr:sp macro="" textlink="">
      <cdr:nvSpPr>
        <cdr:cNvPr id="7" name="テキスト ボックス 8"/>
        <cdr:cNvSpPr txBox="1"/>
      </cdr:nvSpPr>
      <cdr:spPr>
        <a:xfrm xmlns:a="http://schemas.openxmlformats.org/drawingml/2006/main">
          <a:off x="1696498" y="2564047"/>
          <a:ext cx="831456"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en-US" altLang="ja-JP" sz="1050" dirty="0" smtClean="0">
              <a:latin typeface="Meiryo UI" panose="020B0604030504040204" pitchFamily="50" charset="-128"/>
              <a:ea typeface="Meiryo UI" panose="020B0604030504040204" pitchFamily="50" charset="-128"/>
            </a:rPr>
            <a:t>14.</a:t>
          </a:r>
          <a:r>
            <a:rPr kumimoji="1" lang="ja-JP" altLang="en-US" sz="1050" dirty="0" smtClean="0">
              <a:latin typeface="Meiryo UI" panose="020B0604030504040204" pitchFamily="50" charset="-128"/>
              <a:ea typeface="Meiryo UI" panose="020B0604030504040204" pitchFamily="50" charset="-128"/>
            </a:rPr>
            <a:t>８万円</a:t>
          </a:r>
          <a:endParaRPr kumimoji="1" lang="ja-JP" altLang="en-US" sz="1050" dirty="0">
            <a:latin typeface="Meiryo UI" panose="020B0604030504040204" pitchFamily="50" charset="-128"/>
            <a:ea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4306737" cy="720603"/>
          </a:xfrm>
          <a:prstGeom prst="rect">
            <a:avLst/>
          </a:prstGeom>
        </p:spPr>
        <p:txBody>
          <a:bodyPr vert="horz" lIns="132685" tIns="66342" rIns="132685" bIns="66342"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30292" y="8"/>
            <a:ext cx="4306737" cy="720603"/>
          </a:xfrm>
          <a:prstGeom prst="rect">
            <a:avLst/>
          </a:prstGeom>
        </p:spPr>
        <p:txBody>
          <a:bodyPr vert="horz" lIns="132685" tIns="66342" rIns="132685" bIns="66342" rtlCol="0"/>
          <a:lstStyle>
            <a:lvl1pPr algn="r">
              <a:defRPr sz="1700"/>
            </a:lvl1pPr>
          </a:lstStyle>
          <a:p>
            <a:fld id="{55285770-D1D2-4DE9-A114-72CA6E664DB4}" type="datetimeFigureOut">
              <a:rPr kumimoji="1" lang="ja-JP" altLang="en-US" smtClean="0"/>
              <a:t>2020/3/23</a:t>
            </a:fld>
            <a:endParaRPr kumimoji="1" lang="ja-JP" altLang="en-US"/>
          </a:p>
        </p:txBody>
      </p:sp>
      <p:sp>
        <p:nvSpPr>
          <p:cNvPr id="4" name="フッター プレースホルダー 3"/>
          <p:cNvSpPr>
            <a:spLocks noGrp="1"/>
          </p:cNvSpPr>
          <p:nvPr>
            <p:ph type="ftr" sz="quarter" idx="2"/>
          </p:nvPr>
        </p:nvSpPr>
        <p:spPr>
          <a:xfrm>
            <a:off x="8" y="13647868"/>
            <a:ext cx="4306737" cy="720603"/>
          </a:xfrm>
          <a:prstGeom prst="rect">
            <a:avLst/>
          </a:prstGeom>
        </p:spPr>
        <p:txBody>
          <a:bodyPr vert="horz" lIns="132685" tIns="66342" rIns="132685" bIns="66342"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30292" y="13647868"/>
            <a:ext cx="4306737" cy="720603"/>
          </a:xfrm>
          <a:prstGeom prst="rect">
            <a:avLst/>
          </a:prstGeom>
        </p:spPr>
        <p:txBody>
          <a:bodyPr vert="horz" lIns="132685" tIns="66342" rIns="132685" bIns="66342" rtlCol="0" anchor="b"/>
          <a:lstStyle>
            <a:lvl1pPr algn="r">
              <a:defRPr sz="1700"/>
            </a:lvl1pPr>
          </a:lstStyle>
          <a:p>
            <a:fld id="{FE7FC668-7BFD-4FA6-88ED-9A290D0704E2}" type="slidenum">
              <a:rPr kumimoji="1" lang="ja-JP" altLang="en-US" smtClean="0"/>
              <a:t>‹#›</a:t>
            </a:fld>
            <a:endParaRPr kumimoji="1" lang="ja-JP" altLang="en-US"/>
          </a:p>
        </p:txBody>
      </p:sp>
    </p:spTree>
    <p:extLst>
      <p:ext uri="{BB962C8B-B14F-4D97-AF65-F5344CB8AC3E}">
        <p14:creationId xmlns:p14="http://schemas.microsoft.com/office/powerpoint/2010/main" val="3615793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4306737" cy="720603"/>
          </a:xfrm>
          <a:prstGeom prst="rect">
            <a:avLst/>
          </a:prstGeom>
        </p:spPr>
        <p:txBody>
          <a:bodyPr vert="horz" lIns="132685" tIns="66342" rIns="132685" bIns="66342"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92" y="8"/>
            <a:ext cx="4306737" cy="720603"/>
          </a:xfrm>
          <a:prstGeom prst="rect">
            <a:avLst/>
          </a:prstGeom>
        </p:spPr>
        <p:txBody>
          <a:bodyPr vert="horz" lIns="132685" tIns="66342" rIns="132685" bIns="66342" rtlCol="0"/>
          <a:lstStyle>
            <a:lvl1pPr algn="r">
              <a:defRPr sz="1700"/>
            </a:lvl1pPr>
          </a:lstStyle>
          <a:p>
            <a:fld id="{1BAAEFD3-0F14-4D46-9010-D3E7B6A6C039}" type="datetimeFigureOut">
              <a:rPr kumimoji="1" lang="ja-JP" altLang="en-US" smtClean="0"/>
              <a:t>2020/3/23</a:t>
            </a:fld>
            <a:endParaRPr kumimoji="1" lang="ja-JP" altLang="en-US"/>
          </a:p>
        </p:txBody>
      </p:sp>
      <p:sp>
        <p:nvSpPr>
          <p:cNvPr id="4" name="スライド イメージ プレースホルダー 3"/>
          <p:cNvSpPr>
            <a:spLocks noGrp="1" noRot="1" noChangeAspect="1"/>
          </p:cNvSpPr>
          <p:nvPr>
            <p:ph type="sldImg" idx="2"/>
          </p:nvPr>
        </p:nvSpPr>
        <p:spPr>
          <a:xfrm>
            <a:off x="3151188" y="1797050"/>
            <a:ext cx="3636962" cy="4849813"/>
          </a:xfrm>
          <a:prstGeom prst="rect">
            <a:avLst/>
          </a:prstGeom>
          <a:noFill/>
          <a:ln w="12700">
            <a:solidFill>
              <a:prstClr val="black"/>
            </a:solidFill>
          </a:ln>
        </p:spPr>
        <p:txBody>
          <a:bodyPr vert="horz" lIns="132685" tIns="66342" rIns="132685" bIns="66342" rtlCol="0" anchor="ctr"/>
          <a:lstStyle/>
          <a:p>
            <a:endParaRPr lang="ja-JP" altLang="en-US"/>
          </a:p>
        </p:txBody>
      </p:sp>
      <p:sp>
        <p:nvSpPr>
          <p:cNvPr id="5" name="ノート プレースホルダー 4"/>
          <p:cNvSpPr>
            <a:spLocks noGrp="1"/>
          </p:cNvSpPr>
          <p:nvPr>
            <p:ph type="body" sz="quarter" idx="3"/>
          </p:nvPr>
        </p:nvSpPr>
        <p:spPr>
          <a:xfrm>
            <a:off x="994406" y="6914587"/>
            <a:ext cx="7950543" cy="5656965"/>
          </a:xfrm>
          <a:prstGeom prst="rect">
            <a:avLst/>
          </a:prstGeom>
        </p:spPr>
        <p:txBody>
          <a:bodyPr vert="horz" lIns="132685" tIns="66342" rIns="132685" bIns="663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13647868"/>
            <a:ext cx="4306737" cy="720603"/>
          </a:xfrm>
          <a:prstGeom prst="rect">
            <a:avLst/>
          </a:prstGeom>
        </p:spPr>
        <p:txBody>
          <a:bodyPr vert="horz" lIns="132685" tIns="66342" rIns="132685" bIns="66342"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92" y="13647868"/>
            <a:ext cx="4306737" cy="720603"/>
          </a:xfrm>
          <a:prstGeom prst="rect">
            <a:avLst/>
          </a:prstGeom>
        </p:spPr>
        <p:txBody>
          <a:bodyPr vert="horz" lIns="132685" tIns="66342" rIns="132685" bIns="66342" rtlCol="0" anchor="b"/>
          <a:lstStyle>
            <a:lvl1pPr algn="r">
              <a:defRPr sz="1700"/>
            </a:lvl1pPr>
          </a:lstStyle>
          <a:p>
            <a:fld id="{49CEB714-98C3-4FA3-AD2C-323F4C182A97}" type="slidenum">
              <a:rPr kumimoji="1" lang="ja-JP" altLang="en-US" smtClean="0"/>
              <a:t>‹#›</a:t>
            </a:fld>
            <a:endParaRPr kumimoji="1" lang="ja-JP" altLang="en-US"/>
          </a:p>
        </p:txBody>
      </p:sp>
    </p:spTree>
    <p:extLst>
      <p:ext uri="{BB962C8B-B14F-4D97-AF65-F5344CB8AC3E}">
        <p14:creationId xmlns:p14="http://schemas.microsoft.com/office/powerpoint/2010/main" val="3900411904"/>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51188" y="1797050"/>
            <a:ext cx="3636962" cy="48498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07058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80"/>
            <a:ext cx="8161020" cy="4456853"/>
          </a:xfrm>
        </p:spPr>
        <p:txBody>
          <a:bodyPr anchor="b"/>
          <a:lstStyle>
            <a:lvl1pPr algn="ctr">
              <a:defRPr sz="6301"/>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94" indent="0" algn="ctr">
              <a:buNone/>
              <a:defRPr sz="2100"/>
            </a:lvl2pPr>
            <a:lvl3pPr marL="960189" indent="0" algn="ctr">
              <a:buNone/>
              <a:defRPr sz="1890"/>
            </a:lvl3pPr>
            <a:lvl4pPr marL="1440283" indent="0" algn="ctr">
              <a:buNone/>
              <a:defRPr sz="1680"/>
            </a:lvl4pPr>
            <a:lvl5pPr marL="1920378" indent="0" algn="ctr">
              <a:buNone/>
              <a:defRPr sz="1680"/>
            </a:lvl5pPr>
            <a:lvl6pPr marL="2400472" indent="0" algn="ctr">
              <a:buNone/>
              <a:defRPr sz="1680"/>
            </a:lvl6pPr>
            <a:lvl7pPr marL="2880567" indent="0" algn="ctr">
              <a:buNone/>
              <a:defRPr sz="1680"/>
            </a:lvl7pPr>
            <a:lvl8pPr marL="3360661" indent="0" algn="ctr">
              <a:buNone/>
              <a:defRPr sz="1680"/>
            </a:lvl8pPr>
            <a:lvl9pPr marL="3840756"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EC1CC11-3AD3-4AA8-A5D5-21E551E10CB4}" type="datetime1">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87926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CD9EE0-7924-42F6-8DF2-9E4C36BEF85D}" type="datetime1">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318484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467755-F31E-46E6-A4C6-FD8BE8BF468B}" type="datetime1">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1382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1E09D5-D0E0-46B5-A776-E73A09B5ABB2}" type="datetime1">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58688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6"/>
            <a:ext cx="8281035" cy="5325109"/>
          </a:xfrm>
        </p:spPr>
        <p:txBody>
          <a:bodyPr anchor="b"/>
          <a:lstStyle>
            <a:lvl1pPr>
              <a:defRPr sz="6301"/>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2"/>
            <a:ext cx="8281035" cy="2800349"/>
          </a:xfrm>
        </p:spPr>
        <p:txBody>
          <a:bodyPr/>
          <a:lstStyle>
            <a:lvl1pPr marL="0" indent="0">
              <a:buNone/>
              <a:defRPr sz="2520">
                <a:solidFill>
                  <a:schemeClr val="tx1"/>
                </a:solidFill>
              </a:defRPr>
            </a:lvl1pPr>
            <a:lvl2pPr marL="480094" indent="0">
              <a:buNone/>
              <a:defRPr sz="2100">
                <a:solidFill>
                  <a:schemeClr val="tx1">
                    <a:tint val="75000"/>
                  </a:schemeClr>
                </a:solidFill>
              </a:defRPr>
            </a:lvl2pPr>
            <a:lvl3pPr marL="960189" indent="0">
              <a:buNone/>
              <a:defRPr sz="1890">
                <a:solidFill>
                  <a:schemeClr val="tx1">
                    <a:tint val="75000"/>
                  </a:schemeClr>
                </a:solidFill>
              </a:defRPr>
            </a:lvl3pPr>
            <a:lvl4pPr marL="1440283" indent="0">
              <a:buNone/>
              <a:defRPr sz="1680">
                <a:solidFill>
                  <a:schemeClr val="tx1">
                    <a:tint val="75000"/>
                  </a:schemeClr>
                </a:solidFill>
              </a:defRPr>
            </a:lvl4pPr>
            <a:lvl5pPr marL="1920378" indent="0">
              <a:buNone/>
              <a:defRPr sz="1680">
                <a:solidFill>
                  <a:schemeClr val="tx1">
                    <a:tint val="75000"/>
                  </a:schemeClr>
                </a:solidFill>
              </a:defRPr>
            </a:lvl5pPr>
            <a:lvl6pPr marL="2400472" indent="0">
              <a:buNone/>
              <a:defRPr sz="1680">
                <a:solidFill>
                  <a:schemeClr val="tx1">
                    <a:tint val="75000"/>
                  </a:schemeClr>
                </a:solidFill>
              </a:defRPr>
            </a:lvl6pPr>
            <a:lvl7pPr marL="2880567" indent="0">
              <a:buNone/>
              <a:defRPr sz="1680">
                <a:solidFill>
                  <a:schemeClr val="tx1">
                    <a:tint val="75000"/>
                  </a:schemeClr>
                </a:solidFill>
              </a:defRPr>
            </a:lvl7pPr>
            <a:lvl8pPr marL="3360661" indent="0">
              <a:buNone/>
              <a:defRPr sz="1680">
                <a:solidFill>
                  <a:schemeClr val="tx1">
                    <a:tint val="75000"/>
                  </a:schemeClr>
                </a:solidFill>
              </a:defRPr>
            </a:lvl8pPr>
            <a:lvl9pPr marL="3840756"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A6B5AC-39C0-4C80-8476-90CA0A247521}" type="datetime1">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369045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DF1F755-3403-4DED-9B38-F353511B6F13}" type="datetime1">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279190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5" y="3138173"/>
            <a:ext cx="4061757" cy="1537969"/>
          </a:xfrm>
        </p:spPr>
        <p:txBody>
          <a:bodyPr anchor="b"/>
          <a:lstStyle>
            <a:lvl1pPr marL="0" indent="0">
              <a:buNone/>
              <a:defRPr sz="2520" b="1"/>
            </a:lvl1pPr>
            <a:lvl2pPr marL="480094" indent="0">
              <a:buNone/>
              <a:defRPr sz="2100" b="1"/>
            </a:lvl2pPr>
            <a:lvl3pPr marL="960189" indent="0">
              <a:buNone/>
              <a:defRPr sz="1890" b="1"/>
            </a:lvl3pPr>
            <a:lvl4pPr marL="1440283" indent="0">
              <a:buNone/>
              <a:defRPr sz="1680" b="1"/>
            </a:lvl4pPr>
            <a:lvl5pPr marL="1920378" indent="0">
              <a:buNone/>
              <a:defRPr sz="1680" b="1"/>
            </a:lvl5pPr>
            <a:lvl6pPr marL="2400472" indent="0">
              <a:buNone/>
              <a:defRPr sz="1680" b="1"/>
            </a:lvl6pPr>
            <a:lvl7pPr marL="2880567" indent="0">
              <a:buNone/>
              <a:defRPr sz="1680" b="1"/>
            </a:lvl7pPr>
            <a:lvl8pPr marL="3360661" indent="0">
              <a:buNone/>
              <a:defRPr sz="1680" b="1"/>
            </a:lvl8pPr>
            <a:lvl9pPr marL="3840756"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5"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9" y="3138173"/>
            <a:ext cx="4081761" cy="1537969"/>
          </a:xfrm>
        </p:spPr>
        <p:txBody>
          <a:bodyPr anchor="b"/>
          <a:lstStyle>
            <a:lvl1pPr marL="0" indent="0">
              <a:buNone/>
              <a:defRPr sz="2520" b="1"/>
            </a:lvl1pPr>
            <a:lvl2pPr marL="480094" indent="0">
              <a:buNone/>
              <a:defRPr sz="2100" b="1"/>
            </a:lvl2pPr>
            <a:lvl3pPr marL="960189" indent="0">
              <a:buNone/>
              <a:defRPr sz="1890" b="1"/>
            </a:lvl3pPr>
            <a:lvl4pPr marL="1440283" indent="0">
              <a:buNone/>
              <a:defRPr sz="1680" b="1"/>
            </a:lvl4pPr>
            <a:lvl5pPr marL="1920378" indent="0">
              <a:buNone/>
              <a:defRPr sz="1680" b="1"/>
            </a:lvl5pPr>
            <a:lvl6pPr marL="2400472" indent="0">
              <a:buNone/>
              <a:defRPr sz="1680" b="1"/>
            </a:lvl6pPr>
            <a:lvl7pPr marL="2880567" indent="0">
              <a:buNone/>
              <a:defRPr sz="1680" b="1"/>
            </a:lvl7pPr>
            <a:lvl8pPr marL="3360661" indent="0">
              <a:buNone/>
              <a:defRPr sz="1680" b="1"/>
            </a:lvl8pPr>
            <a:lvl9pPr marL="3840756"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9"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6E0131-CF45-4D7A-8817-D9EA9233E083}" type="datetime1">
              <a:rPr kumimoji="1" lang="ja-JP" altLang="en-US" smtClean="0"/>
              <a:t>2020/3/23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95190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2FDEE43-48BC-48E2-ACA8-5BA80CE900AC}" type="datetime1">
              <a:rPr kumimoji="1" lang="ja-JP" altLang="en-US" smtClean="0"/>
              <a:t>2020/3/23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90801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F1A4F-B455-4E86-BBCF-816D98AEB798}" type="datetime1">
              <a:rPr kumimoji="1" lang="ja-JP" altLang="en-US" smtClean="0"/>
              <a:t>2020/3/23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407566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8"/>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4" y="3840480"/>
            <a:ext cx="3096637" cy="7114964"/>
          </a:xfrm>
        </p:spPr>
        <p:txBody>
          <a:bodyPr/>
          <a:lstStyle>
            <a:lvl1pPr marL="0" indent="0">
              <a:buNone/>
              <a:defRPr sz="1680"/>
            </a:lvl1pPr>
            <a:lvl2pPr marL="480094" indent="0">
              <a:buNone/>
              <a:defRPr sz="1470"/>
            </a:lvl2pPr>
            <a:lvl3pPr marL="960189" indent="0">
              <a:buNone/>
              <a:defRPr sz="1260"/>
            </a:lvl3pPr>
            <a:lvl4pPr marL="1440283" indent="0">
              <a:buNone/>
              <a:defRPr sz="1050"/>
            </a:lvl4pPr>
            <a:lvl5pPr marL="1920378" indent="0">
              <a:buNone/>
              <a:defRPr sz="1050"/>
            </a:lvl5pPr>
            <a:lvl6pPr marL="2400472" indent="0">
              <a:buNone/>
              <a:defRPr sz="1050"/>
            </a:lvl6pPr>
            <a:lvl7pPr marL="2880567" indent="0">
              <a:buNone/>
              <a:defRPr sz="1050"/>
            </a:lvl7pPr>
            <a:lvl8pPr marL="3360661" indent="0">
              <a:buNone/>
              <a:defRPr sz="1050"/>
            </a:lvl8pPr>
            <a:lvl9pPr marL="3840756"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2F3A3D-B63E-4F3F-843E-8D4B06B797E8}" type="datetime1">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86111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8"/>
            <a:ext cx="4860608" cy="9097433"/>
          </a:xfrm>
        </p:spPr>
        <p:txBody>
          <a:bodyPr anchor="t"/>
          <a:lstStyle>
            <a:lvl1pPr marL="0" indent="0">
              <a:buNone/>
              <a:defRPr sz="3360"/>
            </a:lvl1pPr>
            <a:lvl2pPr marL="480094" indent="0">
              <a:buNone/>
              <a:defRPr sz="2940"/>
            </a:lvl2pPr>
            <a:lvl3pPr marL="960189" indent="0">
              <a:buNone/>
              <a:defRPr sz="2520"/>
            </a:lvl3pPr>
            <a:lvl4pPr marL="1440283" indent="0">
              <a:buNone/>
              <a:defRPr sz="2100"/>
            </a:lvl4pPr>
            <a:lvl5pPr marL="1920378" indent="0">
              <a:buNone/>
              <a:defRPr sz="2100"/>
            </a:lvl5pPr>
            <a:lvl6pPr marL="2400472" indent="0">
              <a:buNone/>
              <a:defRPr sz="2100"/>
            </a:lvl6pPr>
            <a:lvl7pPr marL="2880567" indent="0">
              <a:buNone/>
              <a:defRPr sz="2100"/>
            </a:lvl7pPr>
            <a:lvl8pPr marL="3360661" indent="0">
              <a:buNone/>
              <a:defRPr sz="2100"/>
            </a:lvl8pPr>
            <a:lvl9pPr marL="3840756"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4" y="3840480"/>
            <a:ext cx="3096637" cy="7114964"/>
          </a:xfrm>
        </p:spPr>
        <p:txBody>
          <a:bodyPr/>
          <a:lstStyle>
            <a:lvl1pPr marL="0" indent="0">
              <a:buNone/>
              <a:defRPr sz="1680"/>
            </a:lvl1pPr>
            <a:lvl2pPr marL="480094" indent="0">
              <a:buNone/>
              <a:defRPr sz="1470"/>
            </a:lvl2pPr>
            <a:lvl3pPr marL="960189" indent="0">
              <a:buNone/>
              <a:defRPr sz="1260"/>
            </a:lvl3pPr>
            <a:lvl4pPr marL="1440283" indent="0">
              <a:buNone/>
              <a:defRPr sz="1050"/>
            </a:lvl4pPr>
            <a:lvl5pPr marL="1920378" indent="0">
              <a:buNone/>
              <a:defRPr sz="1050"/>
            </a:lvl5pPr>
            <a:lvl6pPr marL="2400472" indent="0">
              <a:buNone/>
              <a:defRPr sz="1050"/>
            </a:lvl6pPr>
            <a:lvl7pPr marL="2880567" indent="0">
              <a:buNone/>
              <a:defRPr sz="1050"/>
            </a:lvl7pPr>
            <a:lvl8pPr marL="3360661" indent="0">
              <a:buNone/>
              <a:defRPr sz="1050"/>
            </a:lvl8pPr>
            <a:lvl9pPr marL="3840756"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E53FA5-35CE-43E1-BBD3-0975C788587D}" type="datetime1">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352542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91"/>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71F8E277-7007-4CAC-8167-052864FECDDC}" type="datetime1">
              <a:rPr kumimoji="1" lang="ja-JP" altLang="en-US" smtClean="0"/>
              <a:t>2020/3/23</a:t>
            </a:fld>
            <a:endParaRPr kumimoji="1" lang="ja-JP" altLang="en-US"/>
          </a:p>
        </p:txBody>
      </p:sp>
      <p:sp>
        <p:nvSpPr>
          <p:cNvPr id="5" name="Footer Placeholder 4"/>
          <p:cNvSpPr>
            <a:spLocks noGrp="1"/>
          </p:cNvSpPr>
          <p:nvPr>
            <p:ph type="ftr" sz="quarter" idx="3"/>
          </p:nvPr>
        </p:nvSpPr>
        <p:spPr>
          <a:xfrm>
            <a:off x="3180398" y="11865191"/>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91"/>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902012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60189"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47" indent="-240047" algn="l" defTabSz="960189"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142" indent="-240047" algn="l" defTabSz="960189"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236" indent="-240047" algn="l" defTabSz="960189"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331"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425"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519"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614"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709"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803"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89" rtl="0" eaLnBrk="1" latinLnBrk="0" hangingPunct="1">
        <a:defRPr kumimoji="1" sz="1890" kern="1200">
          <a:solidFill>
            <a:schemeClr val="tx1"/>
          </a:solidFill>
          <a:latin typeface="+mn-lt"/>
          <a:ea typeface="+mn-ea"/>
          <a:cs typeface="+mn-cs"/>
        </a:defRPr>
      </a:lvl1pPr>
      <a:lvl2pPr marL="480094" algn="l" defTabSz="960189" rtl="0" eaLnBrk="1" latinLnBrk="0" hangingPunct="1">
        <a:defRPr kumimoji="1" sz="1890" kern="1200">
          <a:solidFill>
            <a:schemeClr val="tx1"/>
          </a:solidFill>
          <a:latin typeface="+mn-lt"/>
          <a:ea typeface="+mn-ea"/>
          <a:cs typeface="+mn-cs"/>
        </a:defRPr>
      </a:lvl2pPr>
      <a:lvl3pPr marL="960189" algn="l" defTabSz="960189" rtl="0" eaLnBrk="1" latinLnBrk="0" hangingPunct="1">
        <a:defRPr kumimoji="1" sz="1890" kern="1200">
          <a:solidFill>
            <a:schemeClr val="tx1"/>
          </a:solidFill>
          <a:latin typeface="+mn-lt"/>
          <a:ea typeface="+mn-ea"/>
          <a:cs typeface="+mn-cs"/>
        </a:defRPr>
      </a:lvl3pPr>
      <a:lvl4pPr marL="1440283" algn="l" defTabSz="960189" rtl="0" eaLnBrk="1" latinLnBrk="0" hangingPunct="1">
        <a:defRPr kumimoji="1" sz="1890" kern="1200">
          <a:solidFill>
            <a:schemeClr val="tx1"/>
          </a:solidFill>
          <a:latin typeface="+mn-lt"/>
          <a:ea typeface="+mn-ea"/>
          <a:cs typeface="+mn-cs"/>
        </a:defRPr>
      </a:lvl4pPr>
      <a:lvl5pPr marL="1920378" algn="l" defTabSz="960189" rtl="0" eaLnBrk="1" latinLnBrk="0" hangingPunct="1">
        <a:defRPr kumimoji="1" sz="1890" kern="1200">
          <a:solidFill>
            <a:schemeClr val="tx1"/>
          </a:solidFill>
          <a:latin typeface="+mn-lt"/>
          <a:ea typeface="+mn-ea"/>
          <a:cs typeface="+mn-cs"/>
        </a:defRPr>
      </a:lvl5pPr>
      <a:lvl6pPr marL="2400472" algn="l" defTabSz="960189" rtl="0" eaLnBrk="1" latinLnBrk="0" hangingPunct="1">
        <a:defRPr kumimoji="1" sz="1890" kern="1200">
          <a:solidFill>
            <a:schemeClr val="tx1"/>
          </a:solidFill>
          <a:latin typeface="+mn-lt"/>
          <a:ea typeface="+mn-ea"/>
          <a:cs typeface="+mn-cs"/>
        </a:defRPr>
      </a:lvl6pPr>
      <a:lvl7pPr marL="2880567" algn="l" defTabSz="960189" rtl="0" eaLnBrk="1" latinLnBrk="0" hangingPunct="1">
        <a:defRPr kumimoji="1" sz="1890" kern="1200">
          <a:solidFill>
            <a:schemeClr val="tx1"/>
          </a:solidFill>
          <a:latin typeface="+mn-lt"/>
          <a:ea typeface="+mn-ea"/>
          <a:cs typeface="+mn-cs"/>
        </a:defRPr>
      </a:lvl7pPr>
      <a:lvl8pPr marL="3360661" algn="l" defTabSz="960189" rtl="0" eaLnBrk="1" latinLnBrk="0" hangingPunct="1">
        <a:defRPr kumimoji="1" sz="1890" kern="1200">
          <a:solidFill>
            <a:schemeClr val="tx1"/>
          </a:solidFill>
          <a:latin typeface="+mn-lt"/>
          <a:ea typeface="+mn-ea"/>
          <a:cs typeface="+mn-cs"/>
        </a:defRPr>
      </a:lvl8pPr>
      <a:lvl9pPr marL="3840756" algn="l" defTabSz="960189"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504" y="-56720"/>
            <a:ext cx="9601200" cy="814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2400" dirty="0">
                <a:latin typeface="Meiryo UI" panose="020B0604030504040204" pitchFamily="50" charset="-128"/>
                <a:ea typeface="Meiryo UI" panose="020B0604030504040204" pitchFamily="50" charset="-128"/>
              </a:rPr>
              <a:t>大阪府一人当たり保険料額の傾向分析（推計</a:t>
            </a:r>
            <a:r>
              <a:rPr lang="ja-JP" altLang="en-US" sz="24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資料</a:t>
            </a:r>
            <a:r>
              <a:rPr lang="en-US" altLang="ja-JP" sz="1600" dirty="0" smtClean="0">
                <a:latin typeface="Meiryo UI" panose="020B0604030504040204" pitchFamily="50" charset="-128"/>
                <a:ea typeface="Meiryo UI" panose="020B0604030504040204" pitchFamily="50" charset="-128"/>
              </a:rPr>
              <a:t>12</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8192273" y="447003"/>
            <a:ext cx="1391423" cy="1791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50" dirty="0"/>
          </a:p>
          <a:p>
            <a:pPr algn="r"/>
            <a:r>
              <a:rPr kumimoji="1" lang="ja-JP" altLang="en-US" sz="1400" b="1" dirty="0">
                <a:latin typeface="HG丸ｺﾞｼｯｸM-PRO" panose="020F0600000000000000" pitchFamily="50" charset="-128"/>
                <a:ea typeface="HG丸ｺﾞｼｯｸM-PRO" panose="020F0600000000000000" pitchFamily="50" charset="-128"/>
              </a:rPr>
              <a:t>令和２年１月</a:t>
            </a:r>
            <a:endParaRPr kumimoji="1" lang="en-US" altLang="ja-JP" sz="14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18139" y="2983208"/>
            <a:ext cx="4399855" cy="500099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2009" tIns="36005" rIns="72009" bIns="36005" numCol="1" spcCol="0" rtlCol="0" fromWordArt="0" anchor="t" anchorCtr="0" forceAA="0" compatLnSpc="1">
            <a:prstTxWarp prst="textNoShape">
              <a:avLst/>
            </a:prstTxWarp>
            <a:noAutofit/>
          </a:bodyPr>
          <a:lstStyle/>
          <a:p>
            <a:endParaRPr lang="en-US" altLang="zh-TW" sz="1103" dirty="0">
              <a:latin typeface="Meiryo UI" panose="020B0604030504040204" pitchFamily="50" charset="-128"/>
              <a:ea typeface="Meiryo UI" panose="020B0604030504040204" pitchFamily="50" charset="-128"/>
            </a:endParaRPr>
          </a:p>
          <a:p>
            <a:endParaRPr lang="en-US" altLang="zh-TW" sz="1155" b="1" dirty="0">
              <a:latin typeface="Meiryo UI" panose="020B0604030504040204" pitchFamily="50" charset="-128"/>
              <a:ea typeface="Meiryo UI" panose="020B0604030504040204" pitchFamily="50" charset="-128"/>
            </a:endParaRPr>
          </a:p>
          <a:p>
            <a:r>
              <a:rPr lang="en-US" altLang="zh-TW" sz="1400" b="1" dirty="0">
                <a:latin typeface="Meiryo UI" panose="020B0604030504040204" pitchFamily="50" charset="-128"/>
                <a:ea typeface="Meiryo UI" panose="020B0604030504040204" pitchFamily="50" charset="-128"/>
              </a:rPr>
              <a:t>【</a:t>
            </a:r>
            <a:r>
              <a:rPr lang="zh-TW" altLang="en-US" sz="1400" b="1" dirty="0">
                <a:latin typeface="Meiryo UI" panose="020B0604030504040204" pitchFamily="50" charset="-128"/>
                <a:ea typeface="Meiryo UI" panose="020B0604030504040204" pitchFamily="50" charset="-128"/>
              </a:rPr>
              <a:t>令和</a:t>
            </a:r>
            <a:r>
              <a:rPr lang="en-US" altLang="zh-TW" sz="1400" b="1" dirty="0">
                <a:latin typeface="Meiryo UI" panose="020B0604030504040204" pitchFamily="50" charset="-128"/>
                <a:ea typeface="Meiryo UI" panose="020B0604030504040204" pitchFamily="50" charset="-128"/>
              </a:rPr>
              <a:t>6</a:t>
            </a:r>
            <a:r>
              <a:rPr lang="zh-TW" altLang="en-US" sz="1400" b="1" dirty="0">
                <a:latin typeface="Meiryo UI" panose="020B0604030504040204" pitchFamily="50" charset="-128"/>
                <a:ea typeface="Meiryo UI" panose="020B0604030504040204" pitchFamily="50" charset="-128"/>
              </a:rPr>
              <a:t>年度大阪府</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人当たり</a:t>
            </a:r>
            <a:r>
              <a:rPr lang="zh-TW" altLang="en-US" sz="1400" b="1" dirty="0">
                <a:latin typeface="Meiryo UI" panose="020B0604030504040204" pitchFamily="50" charset="-128"/>
                <a:ea typeface="Meiryo UI" panose="020B0604030504040204" pitchFamily="50" charset="-128"/>
              </a:rPr>
              <a:t>保険料</a:t>
            </a:r>
            <a:r>
              <a:rPr lang="ja-JP" altLang="en-US" sz="1400" b="1" dirty="0">
                <a:latin typeface="Meiryo UI" panose="020B0604030504040204" pitchFamily="50" charset="-128"/>
                <a:ea typeface="Meiryo UI" panose="020B0604030504040204" pitchFamily="50" charset="-128"/>
              </a:rPr>
              <a:t>額</a:t>
            </a:r>
            <a:r>
              <a:rPr lang="zh-TW" altLang="en-US" sz="1400" b="1" dirty="0">
                <a:latin typeface="Meiryo UI" panose="020B0604030504040204" pitchFamily="50" charset="-128"/>
                <a:ea typeface="Meiryo UI" panose="020B0604030504040204" pitchFamily="50" charset="-128"/>
              </a:rPr>
              <a:t>（推計値）</a:t>
            </a:r>
            <a:r>
              <a:rPr lang="en-US" altLang="zh-TW" sz="1400" b="1" dirty="0">
                <a:latin typeface="Meiryo UI" panose="020B0604030504040204" pitchFamily="50" charset="-128"/>
                <a:ea typeface="Meiryo UI" panose="020B0604030504040204" pitchFamily="50" charset="-128"/>
              </a:rPr>
              <a:t>】</a:t>
            </a:r>
          </a:p>
          <a:p>
            <a:endParaRPr lang="en-US" altLang="zh-TW" sz="1400" b="1" dirty="0">
              <a:latin typeface="Meiryo UI" panose="020B0604030504040204" pitchFamily="50" charset="-128"/>
              <a:ea typeface="Meiryo UI" panose="020B0604030504040204" pitchFamily="50" charset="-128"/>
            </a:endParaRPr>
          </a:p>
          <a:p>
            <a:endParaRPr lang="en-US" altLang="zh-TW" sz="1155" b="1"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参考＞</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［令和元年度</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人当たり保険料</a:t>
            </a:r>
            <a:r>
              <a:rPr lang="ja-JP" altLang="en-US" sz="1400" b="1" dirty="0" smtClean="0">
                <a:latin typeface="Meiryo UI" panose="020B0604030504040204" pitchFamily="50" charset="-128"/>
                <a:ea typeface="Meiryo UI" panose="020B0604030504040204" pitchFamily="50" charset="-128"/>
              </a:rPr>
              <a:t>額］</a:t>
            </a:r>
            <a:endParaRPr lang="en-US" altLang="ja-JP" sz="1400" b="1" dirty="0">
              <a:latin typeface="Meiryo UI" panose="020B0604030504040204" pitchFamily="50" charset="-128"/>
              <a:ea typeface="Meiryo UI" panose="020B0604030504040204" pitchFamily="50" charset="-128"/>
            </a:endParaRPr>
          </a:p>
          <a:p>
            <a:r>
              <a:rPr lang="ja-JP" altLang="en-US" sz="1155" dirty="0">
                <a:latin typeface="Meiryo UI" panose="020B0604030504040204" pitchFamily="50" charset="-128"/>
                <a:ea typeface="Meiryo UI" panose="020B0604030504040204" pitchFamily="50" charset="-128"/>
              </a:rPr>
              <a:t>　</a:t>
            </a:r>
            <a:endParaRPr lang="en-US" altLang="ja-JP" sz="1155" dirty="0">
              <a:latin typeface="Meiryo UI" panose="020B0604030504040204" pitchFamily="50" charset="-128"/>
              <a:ea typeface="Meiryo UI" panose="020B0604030504040204" pitchFamily="50" charset="-128"/>
            </a:endParaRPr>
          </a:p>
          <a:p>
            <a:r>
              <a:rPr lang="ja-JP" altLang="en-US" sz="1155"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１人当たり：</a:t>
            </a:r>
            <a:r>
              <a:rPr lang="en-US" altLang="ja-JP" sz="1200" dirty="0" smtClean="0">
                <a:latin typeface="Meiryo UI" panose="020B0604030504040204" pitchFamily="50" charset="-128"/>
                <a:ea typeface="Meiryo UI" panose="020B0604030504040204" pitchFamily="50" charset="-128"/>
              </a:rPr>
              <a:t>13.9</a:t>
            </a:r>
            <a:r>
              <a:rPr lang="ja-JP" altLang="en-US" sz="1200" dirty="0" smtClean="0">
                <a:latin typeface="Meiryo UI" panose="020B0604030504040204" pitchFamily="50" charset="-128"/>
                <a:ea typeface="Meiryo UI" panose="020B0604030504040204" pitchFamily="50" charset="-128"/>
              </a:rPr>
              <a:t>万円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（内訳）医療分：　</a:t>
            </a:r>
            <a:r>
              <a:rPr lang="en-US" altLang="ja-JP" sz="1200" dirty="0" smtClean="0">
                <a:latin typeface="Meiryo UI" panose="020B0604030504040204" pitchFamily="50" charset="-128"/>
                <a:ea typeface="Meiryo UI" panose="020B0604030504040204" pitchFamily="50" charset="-128"/>
              </a:rPr>
              <a:t>8.2</a:t>
            </a:r>
            <a:r>
              <a:rPr lang="ja-JP" altLang="en-US" sz="1200" dirty="0" smtClean="0">
                <a:latin typeface="Meiryo UI" panose="020B0604030504040204" pitchFamily="50" charset="-128"/>
                <a:ea typeface="Meiryo UI" panose="020B0604030504040204" pitchFamily="50" charset="-128"/>
              </a:rPr>
              <a:t>万円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後期分：　</a:t>
            </a:r>
            <a:r>
              <a:rPr lang="en-US" altLang="ja-JP" sz="1200" dirty="0" smtClean="0">
                <a:latin typeface="Meiryo UI" panose="020B0604030504040204" pitchFamily="50" charset="-128"/>
                <a:ea typeface="Meiryo UI" panose="020B0604030504040204" pitchFamily="50" charset="-128"/>
              </a:rPr>
              <a:t>2.6</a:t>
            </a:r>
            <a:r>
              <a:rPr lang="ja-JP" altLang="en-US" sz="1200" dirty="0" smtClean="0">
                <a:latin typeface="Meiryo UI" panose="020B0604030504040204" pitchFamily="50" charset="-128"/>
                <a:ea typeface="Meiryo UI" panose="020B0604030504040204" pitchFamily="50" charset="-128"/>
              </a:rPr>
              <a:t>万円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介護分：　</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万円</a:t>
            </a:r>
            <a:endParaRPr lang="en-US" altLang="ja-JP" sz="12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14380" y="8082019"/>
            <a:ext cx="9345306" cy="2087588"/>
            <a:chOff x="122930" y="4138435"/>
            <a:chExt cx="8900292" cy="1550021"/>
          </a:xfrm>
        </p:grpSpPr>
        <p:sp>
          <p:nvSpPr>
            <p:cNvPr id="21" name="正方形/長方形 20" title="生活習慣病等の重症化予防、がんの予防及び早期発見"/>
            <p:cNvSpPr/>
            <p:nvPr/>
          </p:nvSpPr>
          <p:spPr>
            <a:xfrm>
              <a:off x="122930" y="4333898"/>
              <a:ext cx="8900292" cy="1354558"/>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37800" tIns="48006" rIns="37800" bIns="48006" numCol="1" spcCol="0" rtlCol="0" fromWordArt="0" anchor="b" anchorCtr="0" forceAA="0" compatLnSpc="1">
              <a:prstTxWarp prst="textNoShape">
                <a:avLst/>
              </a:prstTxWarp>
              <a:noAutofit/>
            </a:bodyPr>
            <a:lstStyle/>
            <a:p>
              <a:pPr>
                <a:lnSpc>
                  <a:spcPts val="1260"/>
                </a:lnSpc>
              </a:pPr>
              <a:endParaRPr lang="en-US" altLang="ja-JP" sz="1000" b="1" kern="100" spc="-42" dirty="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１</a:t>
              </a:r>
              <a:r>
                <a:rPr lang="en-US" altLang="ja-JP" sz="1000" b="1" kern="100" spc="-42" dirty="0" smtClean="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　被</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保険者数：</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国立社会保障･人口問題研究所「推計人口」を基に、直近の</a:t>
              </a:r>
              <a:r>
                <a:rPr lang="en-US" altLang="ja-JP" sz="1000" kern="100" spc="-42" dirty="0">
                  <a:solidFill>
                    <a:srgbClr val="000000"/>
                  </a:solidFill>
                  <a:latin typeface="Meiryo UI" panose="020B0604030504040204" pitchFamily="50" charset="-128"/>
                  <a:ea typeface="Meiryo UI" panose="020B0604030504040204" pitchFamily="50" charset="-128"/>
                  <a:cs typeface="Meiryo UI"/>
                </a:rPr>
                <a:t>5</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歳階層別被保険者数をコーホート推計し、</a:t>
              </a:r>
              <a:r>
                <a:rPr lang="en-US" altLang="ja-JP" sz="1000" kern="100" spc="-42" dirty="0">
                  <a:solidFill>
                    <a:srgbClr val="000000"/>
                  </a:solidFill>
                  <a:latin typeface="Meiryo UI" panose="020B0604030504040204" pitchFamily="50" charset="-128"/>
                  <a:ea typeface="Meiryo UI" panose="020B0604030504040204" pitchFamily="50" charset="-128"/>
                  <a:cs typeface="Meiryo UI"/>
                </a:rPr>
                <a:t>R</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２事業費納付金算定で用いた単年度伸び率</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で補正</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して</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推計</a:t>
              </a:r>
              <a:endParaRPr lang="en-US" altLang="ja-JP" sz="1000" kern="100" spc="-42" dirty="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２</a:t>
              </a:r>
              <a:r>
                <a:rPr lang="en-US" altLang="ja-JP" sz="1000" b="1" kern="100" spc="-42" dirty="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医　療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分　：①</a:t>
              </a:r>
              <a:r>
                <a:rPr lang="en-US" altLang="zh-TW" sz="1000" kern="100" spc="-42" dirty="0">
                  <a:solidFill>
                    <a:srgbClr val="000000"/>
                  </a:solidFill>
                  <a:latin typeface="Meiryo UI" panose="020B0604030504040204" pitchFamily="50" charset="-128"/>
                  <a:ea typeface="Meiryo UI" panose="020B0604030504040204" pitchFamily="50" charset="-128"/>
                  <a:cs typeface="Meiryo UI"/>
                </a:rPr>
                <a:t>R</a:t>
              </a:r>
              <a:r>
                <a:rPr lang="zh-TW" altLang="en-US" sz="1000" kern="100" spc="-42" dirty="0">
                  <a:solidFill>
                    <a:srgbClr val="000000"/>
                  </a:solidFill>
                  <a:latin typeface="Meiryo UI" panose="020B0604030504040204" pitchFamily="50" charset="-128"/>
                  <a:ea typeface="Meiryo UI" panose="020B0604030504040204" pitchFamily="50" charset="-128"/>
                  <a:cs typeface="Meiryo UI"/>
                </a:rPr>
                <a:t>２事業費納付金</a:t>
              </a:r>
              <a:r>
                <a:rPr lang="zh-TW" altLang="en-US" sz="1000" kern="100" spc="-42" dirty="0" smtClean="0">
                  <a:solidFill>
                    <a:srgbClr val="000000"/>
                  </a:solidFill>
                  <a:latin typeface="Meiryo UI" panose="020B0604030504040204" pitchFamily="50" charset="-128"/>
                  <a:ea typeface="Meiryo UI" panose="020B0604030504040204" pitchFamily="50" charset="-128"/>
                  <a:cs typeface="Meiryo UI"/>
                </a:rPr>
                <a:t>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で用いた平成</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28</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年度からの一人当たり医療費の伸び率を用いて医療費を算定し、算定ガイドラインに基づき推計</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❷直近</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3</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か年の一人当たり医療費の平均伸び率</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を用いて</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医療費の増加傾向を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算定し、算定ガイドラインに基づき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推計</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３</a:t>
              </a:r>
              <a:r>
                <a:rPr lang="en-US" altLang="ja-JP" sz="1000" b="1" kern="100" spc="-42" dirty="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後　期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分　：③</a:t>
              </a:r>
              <a:r>
                <a:rPr lang="ja-JP" altLang="ja-JP" sz="1000" dirty="0">
                  <a:latin typeface="Meiryo UI" panose="020B0604030504040204" pitchFamily="50" charset="-128"/>
                  <a:ea typeface="Meiryo UI" panose="020B0604030504040204" pitchFamily="50" charset="-128"/>
                </a:rPr>
                <a:t>社会保険診療報酬支払</a:t>
              </a:r>
              <a:r>
                <a:rPr lang="ja-JP" altLang="ja-JP" sz="1000" dirty="0" smtClean="0">
                  <a:latin typeface="Meiryo UI" panose="020B0604030504040204" pitchFamily="50" charset="-128"/>
                  <a:ea typeface="Meiryo UI" panose="020B0604030504040204" pitchFamily="50" charset="-128"/>
                </a:rPr>
                <a:t>基金</a:t>
              </a:r>
              <a:r>
                <a:rPr lang="ja-JP" altLang="en-US" sz="1000" dirty="0" smtClean="0">
                  <a:latin typeface="Meiryo UI" panose="020B0604030504040204" pitchFamily="50" charset="-128"/>
                  <a:ea typeface="Meiryo UI" panose="020B0604030504040204" pitchFamily="50" charset="-128"/>
                </a:rPr>
                <a:t>が示す</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概算</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後期高齢者支援</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金額の過去</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5</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年の平均伸び率</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を</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用いて</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概算後期高齢者支援金額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に基づき推計</a:t>
              </a:r>
            </a:p>
            <a:p>
              <a:pPr>
                <a:lnSpc>
                  <a:spcPts val="1260"/>
                </a:lnSpc>
              </a:pP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❹</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社会保険診療報酬支払基金が示す</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概算</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後期高齢者支援金額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の直近３年の</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平均</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伸び率</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を用いて概算後期高齢者支援</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金額の増加傾向を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ガイドラインに</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基づき</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推計</a:t>
              </a:r>
            </a:p>
            <a:p>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４</a:t>
              </a:r>
              <a:r>
                <a:rPr lang="en-US" altLang="ja-JP" sz="1000" b="1" kern="100" spc="-42" dirty="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介　護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分　：⑤</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社会保険診療報酬支払基金が示す概算介護納付金の単年度</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伸び率を用いて概算</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介護納付金を算定し、算定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に基づき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推計</a:t>
              </a:r>
              <a:endParaRPr lang="en-US" altLang="ja-JP" sz="1000" b="1" kern="100" spc="-42" dirty="0">
                <a:solidFill>
                  <a:srgbClr val="000000"/>
                </a:solidFill>
                <a:latin typeface="Meiryo UI" panose="020B0604030504040204" pitchFamily="50" charset="-128"/>
                <a:ea typeface="Meiryo UI" panose="020B0604030504040204" pitchFamily="50" charset="-128"/>
                <a:cs typeface="Meiryo UI"/>
              </a:endParaRPr>
            </a:p>
            <a:p>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 </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❻⑤の推計方法に、</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R</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２と</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R</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１の事業費</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納付金算定で用いた一人当たり負担</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見込額の単年度伸び率を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活用して概算介護納付</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金の増加傾向を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ガイドラインに</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基づき</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推計</a:t>
              </a:r>
            </a:p>
          </p:txBody>
        </p:sp>
        <p:sp>
          <p:nvSpPr>
            <p:cNvPr id="22" name="ホームベース 21"/>
            <p:cNvSpPr/>
            <p:nvPr/>
          </p:nvSpPr>
          <p:spPr>
            <a:xfrm>
              <a:off x="172357" y="4138435"/>
              <a:ext cx="1420069" cy="3968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算定方法</a:t>
              </a:r>
              <a:endParaRPr lang="en-US" altLang="ja-JP" sz="1400" b="1" dirty="0">
                <a:latin typeface="Meiryo UI" panose="020B0604030504040204" pitchFamily="50" charset="-128"/>
                <a:ea typeface="Meiryo UI" panose="020B0604030504040204" pitchFamily="50" charset="-128"/>
              </a:endParaRPr>
            </a:p>
          </p:txBody>
        </p:sp>
      </p:grpSp>
      <p:grpSp>
        <p:nvGrpSpPr>
          <p:cNvPr id="23" name="グループ化 22"/>
          <p:cNvGrpSpPr/>
          <p:nvPr/>
        </p:nvGrpSpPr>
        <p:grpSpPr>
          <a:xfrm>
            <a:off x="105720" y="921755"/>
            <a:ext cx="9353970" cy="1751354"/>
            <a:chOff x="426277" y="5466678"/>
            <a:chExt cx="8745250" cy="748445"/>
          </a:xfrm>
        </p:grpSpPr>
        <p:sp>
          <p:nvSpPr>
            <p:cNvPr id="28" name="正方形/長方形 27"/>
            <p:cNvSpPr/>
            <p:nvPr/>
          </p:nvSpPr>
          <p:spPr>
            <a:xfrm>
              <a:off x="426277" y="5542523"/>
              <a:ext cx="8745250" cy="672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2009" tIns="36005" rIns="72009" bIns="36005" numCol="1" spcCol="0" rtlCol="0" fromWordArt="0" anchor="b" anchorCtr="0" forceAA="0" compatLnSpc="1">
              <a:prstTxWarp prst="textNoShape">
                <a:avLst/>
              </a:prstTxWarp>
              <a:noAutofit/>
            </a:bodyPr>
            <a:lstStyle/>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現在（</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）の国民健康保険制度及び所得水準を前提として、将来的な保険料水準の傾向を分析するため、納付金算定ガイドラインに基づき、一人当たり保険料額を算出。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令和６年度における大阪府一人当たり保険料額は令和元年度の一人当たり保険料額と比較して、最大</a:t>
              </a:r>
              <a:r>
                <a:rPr lang="ja-JP" altLang="en-US" sz="1200" dirty="0" smtClean="0">
                  <a:latin typeface="Meiryo UI" panose="020B0604030504040204" pitchFamily="50" charset="-128"/>
                  <a:ea typeface="Meiryo UI" panose="020B0604030504040204" pitchFamily="50" charset="-128"/>
                </a:rPr>
                <a:t>約</a:t>
              </a:r>
              <a:r>
                <a:rPr lang="en-US" altLang="ja-JP" sz="1200" dirty="0" smtClean="0">
                  <a:latin typeface="Meiryo UI" panose="020B0604030504040204" pitchFamily="50" charset="-128"/>
                  <a:ea typeface="Meiryo UI" panose="020B0604030504040204" pitchFamily="50" charset="-128"/>
                </a:rPr>
                <a:t>49.6%</a:t>
              </a:r>
              <a:r>
                <a:rPr lang="ja-JP" altLang="en-US" sz="1200" dirty="0" err="1"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最小でも</a:t>
              </a:r>
              <a:r>
                <a:rPr lang="ja-JP" altLang="en-US" sz="1200" dirty="0" smtClean="0">
                  <a:latin typeface="Meiryo UI" panose="020B0604030504040204" pitchFamily="50" charset="-128"/>
                  <a:ea typeface="Meiryo UI" panose="020B0604030504040204" pitchFamily="50" charset="-128"/>
                </a:rPr>
                <a:t>約</a:t>
              </a:r>
              <a:r>
                <a:rPr lang="en-US" altLang="ja-JP" sz="1200" dirty="0" smtClean="0">
                  <a:latin typeface="Meiryo UI" panose="020B0604030504040204" pitchFamily="50" charset="-128"/>
                  <a:ea typeface="Meiryo UI" panose="020B0604030504040204" pitchFamily="50" charset="-128"/>
                </a:rPr>
                <a:t>28.7%</a:t>
              </a:r>
              <a:r>
                <a:rPr lang="ja-JP" altLang="en-US" sz="1200" dirty="0" smtClean="0">
                  <a:latin typeface="Meiryo UI" panose="020B0604030504040204" pitchFamily="50" charset="-128"/>
                  <a:ea typeface="Meiryo UI" panose="020B0604030504040204" pitchFamily="50" charset="-128"/>
                </a:rPr>
                <a:t>増加</a:t>
              </a:r>
              <a:r>
                <a:rPr lang="ja-JP" altLang="en-US" sz="1200" dirty="0">
                  <a:latin typeface="Meiryo UI" panose="020B0604030504040204" pitchFamily="50" charset="-128"/>
                  <a:ea typeface="Meiryo UI" panose="020B0604030504040204" pitchFamily="50" charset="-128"/>
                </a:rPr>
                <a:t>する見込み。</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団塊の世代」が後期高齢者に移行することに伴い、支援金等の増加が見込まれる。また、団塊ジュニア世代の高齢化に伴い、医療費の増加傾向も想定される。そのため、被保険者の減少と相俟って、被保険者一人当たりの負担は増加傾向にあることが見込まれる。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r>
                <a:rPr lang="en-US" altLang="zh-TW" sz="1050" dirty="0" smtClean="0">
                  <a:latin typeface="HGPｺﾞｼｯｸM" panose="020B0600000000000000" pitchFamily="50" charset="-128"/>
                  <a:ea typeface="HGPｺﾞｼｯｸM" panose="020B0600000000000000" pitchFamily="50" charset="-128"/>
                </a:rPr>
                <a:t>※</a:t>
              </a:r>
              <a:r>
                <a:rPr lang="zh-TW" altLang="en-US" sz="1050" dirty="0">
                  <a:latin typeface="HGPｺﾞｼｯｸM" panose="020B0600000000000000" pitchFamily="50" charset="-128"/>
                  <a:ea typeface="HGPｺﾞｼｯｸM" panose="020B0600000000000000" pitchFamily="50" charset="-128"/>
                </a:rPr>
                <a:t>推計時点令和２年１月</a:t>
              </a:r>
              <a:r>
                <a:rPr lang="en-US" altLang="zh-TW" sz="1050" dirty="0" smtClean="0">
                  <a:latin typeface="HGPｺﾞｼｯｸM" panose="020B0600000000000000" pitchFamily="50" charset="-128"/>
                  <a:ea typeface="HGPｺﾞｼｯｸM" panose="020B0600000000000000" pitchFamily="50" charset="-128"/>
                </a:rPr>
                <a:t>14</a:t>
              </a:r>
              <a:r>
                <a:rPr lang="zh-TW" altLang="en-US" sz="1050" dirty="0" smtClean="0">
                  <a:latin typeface="HGPｺﾞｼｯｸM" panose="020B0600000000000000" pitchFamily="50" charset="-128"/>
                  <a:ea typeface="HGPｺﾞｼｯｸM" panose="020B0600000000000000" pitchFamily="50" charset="-128"/>
                </a:rPr>
                <a:t>日</a:t>
              </a:r>
              <a:r>
                <a:rPr lang="ja-JP" altLang="en-US" sz="1200" dirty="0">
                  <a:latin typeface="Meiryo UI" panose="020B0604030504040204" pitchFamily="50" charset="-128"/>
                  <a:ea typeface="Meiryo UI" panose="020B0604030504040204" pitchFamily="50" charset="-128"/>
                </a:rPr>
                <a:t>　　　　　　　　　　　　　　　　　　　　　　　　　　　　　　　　　　　　　　　　　　　　　　　　　　　　　　　　　　　　　　　　　　　</a:t>
              </a:r>
              <a:endParaRPr lang="ja-JP" altLang="en-US" sz="1100" dirty="0">
                <a:latin typeface="+mn-ea"/>
              </a:endParaRPr>
            </a:p>
          </p:txBody>
        </p:sp>
        <p:sp>
          <p:nvSpPr>
            <p:cNvPr id="29" name="ホームベース 28"/>
            <p:cNvSpPr/>
            <p:nvPr/>
          </p:nvSpPr>
          <p:spPr>
            <a:xfrm>
              <a:off x="482895" y="5466678"/>
              <a:ext cx="2903741" cy="17129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大阪府</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人当たり保険料額の傾向</a:t>
              </a:r>
            </a:p>
          </p:txBody>
        </p:sp>
      </p:grpSp>
      <p:grpSp>
        <p:nvGrpSpPr>
          <p:cNvPr id="10" name="グループ化 9"/>
          <p:cNvGrpSpPr/>
          <p:nvPr/>
        </p:nvGrpSpPr>
        <p:grpSpPr>
          <a:xfrm>
            <a:off x="105720" y="2719516"/>
            <a:ext cx="4763958" cy="5428612"/>
            <a:chOff x="12012" y="1143211"/>
            <a:chExt cx="4763958" cy="4316301"/>
          </a:xfrm>
        </p:grpSpPr>
        <p:sp>
          <p:nvSpPr>
            <p:cNvPr id="17" name="ホームベース 16"/>
            <p:cNvSpPr/>
            <p:nvPr/>
          </p:nvSpPr>
          <p:spPr>
            <a:xfrm>
              <a:off x="72570" y="1143211"/>
              <a:ext cx="1345021" cy="4126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算定結果</a:t>
              </a:r>
            </a:p>
          </p:txBody>
        </p:sp>
        <p:graphicFrame>
          <p:nvGraphicFramePr>
            <p:cNvPr id="18" name="グラフ 17"/>
            <p:cNvGraphicFramePr>
              <a:graphicFrameLocks/>
            </p:cNvGraphicFramePr>
            <p:nvPr>
              <p:extLst>
                <p:ext uri="{D42A27DB-BD31-4B8C-83A1-F6EECF244321}">
                  <p14:modId xmlns:p14="http://schemas.microsoft.com/office/powerpoint/2010/main" val="2752561154"/>
                </p:ext>
              </p:extLst>
            </p:nvPr>
          </p:nvGraphicFramePr>
          <p:xfrm>
            <a:off x="12012" y="2442733"/>
            <a:ext cx="2355717" cy="1538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a:graphicFrameLocks/>
            </p:cNvGraphicFramePr>
            <p:nvPr>
              <p:extLst>
                <p:ext uri="{D42A27DB-BD31-4B8C-83A1-F6EECF244321}">
                  <p14:modId xmlns:p14="http://schemas.microsoft.com/office/powerpoint/2010/main" val="1768450714"/>
                </p:ext>
              </p:extLst>
            </p:nvPr>
          </p:nvGraphicFramePr>
          <p:xfrm>
            <a:off x="1833603" y="2523134"/>
            <a:ext cx="2942367" cy="1517985"/>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a:xfrm>
              <a:off x="83624" y="1735899"/>
              <a:ext cx="4345793" cy="811710"/>
            </a:xfrm>
            <a:prstGeom prst="rect">
              <a:avLst/>
            </a:prstGeom>
            <a:noFill/>
          </p:spPr>
          <p:txBody>
            <a:bodyPr wrap="square" numCol="2" rtlCol="0">
              <a:spAutoFit/>
            </a:bodyPr>
            <a:lstStyle/>
            <a:p>
              <a:endParaRPr kumimoji="1" lang="en-US" altLang="ja-JP" sz="1103"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最大</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人当たり：</a:t>
              </a:r>
              <a:r>
                <a:rPr lang="en-US" altLang="ja-JP" sz="1200" dirty="0" smtClean="0">
                  <a:latin typeface="Meiryo UI" panose="020B0604030504040204" pitchFamily="50" charset="-128"/>
                  <a:ea typeface="Meiryo UI" panose="020B0604030504040204" pitchFamily="50" charset="-128"/>
                </a:rPr>
                <a:t>20.8</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（内訳）医療分：</a:t>
              </a:r>
              <a:r>
                <a:rPr lang="en-US" altLang="ja-JP" sz="1200" dirty="0" smtClean="0">
                  <a:latin typeface="Meiryo UI" panose="020B0604030504040204" pitchFamily="50" charset="-128"/>
                  <a:ea typeface="Meiryo UI" panose="020B0604030504040204" pitchFamily="50" charset="-128"/>
                </a:rPr>
                <a:t>12.9</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後期分：　</a:t>
              </a:r>
              <a:r>
                <a:rPr lang="en-US" altLang="ja-JP" sz="1200" dirty="0" smtClean="0">
                  <a:latin typeface="Meiryo UI" panose="020B0604030504040204" pitchFamily="50" charset="-128"/>
                  <a:ea typeface="Meiryo UI" panose="020B0604030504040204" pitchFamily="50" charset="-128"/>
                </a:rPr>
                <a:t>3.4</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zh-TW" altLang="en-US" sz="1200" dirty="0">
                  <a:latin typeface="Meiryo UI" panose="020B0604030504040204" pitchFamily="50" charset="-128"/>
                  <a:ea typeface="Meiryo UI" panose="020B0604030504040204" pitchFamily="50" charset="-128"/>
                </a:rPr>
                <a:t>介護分：</a:t>
              </a: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4.5</a:t>
              </a:r>
              <a:r>
                <a:rPr kumimoji="1" lang="ja-JP" altLang="en-US" sz="1200" dirty="0" smtClean="0">
                  <a:latin typeface="Meiryo UI" panose="020B0604030504040204" pitchFamily="50" charset="-128"/>
                  <a:ea typeface="Meiryo UI" panose="020B0604030504040204" pitchFamily="50" charset="-128"/>
                </a:rPr>
                <a:t>万</a:t>
              </a:r>
              <a:r>
                <a:rPr kumimoji="1" lang="zh-TW" altLang="en-US" sz="1200" dirty="0" smtClean="0">
                  <a:latin typeface="Meiryo UI" panose="020B0604030504040204" pitchFamily="50" charset="-128"/>
                  <a:ea typeface="Meiryo UI" panose="020B0604030504040204" pitchFamily="50" charset="-128"/>
                </a:rPr>
                <a:t>円</a:t>
              </a:r>
              <a:r>
                <a:rPr kumimoji="1" lang="zh-TW"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最小</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人当たり：</a:t>
              </a:r>
              <a:r>
                <a:rPr lang="en-US" altLang="ja-JP" sz="1200" dirty="0" smtClean="0">
                  <a:latin typeface="Meiryo UI" panose="020B0604030504040204" pitchFamily="50" charset="-128"/>
                  <a:ea typeface="Meiryo UI" panose="020B0604030504040204" pitchFamily="50" charset="-128"/>
                </a:rPr>
                <a:t>17.9</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zh-CN" altLang="en-US" sz="1200" dirty="0">
                  <a:latin typeface="Meiryo UI" panose="020B0604030504040204" pitchFamily="50" charset="-128"/>
                  <a:ea typeface="Meiryo UI" panose="020B0604030504040204" pitchFamily="50" charset="-128"/>
                </a:rPr>
                <a:t>（内訳）医療分</a:t>
              </a:r>
              <a:r>
                <a:rPr kumimoji="1" lang="zh-CN"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11.0</a:t>
              </a:r>
              <a:r>
                <a:rPr lang="ja-JP" altLang="en-US" sz="1200" dirty="0" smtClean="0">
                  <a:latin typeface="Meiryo UI" panose="020B0604030504040204" pitchFamily="50" charset="-128"/>
                  <a:ea typeface="Meiryo UI" panose="020B0604030504040204" pitchFamily="50" charset="-128"/>
                </a:rPr>
                <a:t>万</a:t>
              </a:r>
              <a:r>
                <a:rPr kumimoji="1" lang="zh-CN" altLang="en-US" sz="1200" dirty="0" smtClean="0">
                  <a:latin typeface="Meiryo UI" panose="020B0604030504040204" pitchFamily="50" charset="-128"/>
                  <a:ea typeface="Meiryo UI" panose="020B0604030504040204" pitchFamily="50" charset="-128"/>
                </a:rPr>
                <a:t>円</a:t>
              </a:r>
              <a:endParaRPr kumimoji="1" lang="zh-CN"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後期分：  </a:t>
              </a:r>
              <a:r>
                <a:rPr lang="en-US" altLang="ja-JP" sz="1200" dirty="0" smtClean="0">
                  <a:latin typeface="Meiryo UI" panose="020B0604030504040204" pitchFamily="50" charset="-128"/>
                  <a:ea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介護分：　</a:t>
              </a:r>
              <a:r>
                <a:rPr lang="en-US" altLang="ja-JP" sz="1200" dirty="0" smtClean="0">
                  <a:latin typeface="Meiryo UI" panose="020B0604030504040204" pitchFamily="50" charset="-128"/>
                  <a:ea typeface="Meiryo UI" panose="020B0604030504040204" pitchFamily="50" charset="-128"/>
                </a:rPr>
                <a:t>4.0</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r>
                <a:rPr kumimoji="1" lang="ja-JP" altLang="en-US" sz="1050" dirty="0">
                  <a:latin typeface="Meiryo UI" panose="020B0604030504040204" pitchFamily="50" charset="-128"/>
                  <a:ea typeface="Meiryo UI" panose="020B0604030504040204" pitchFamily="50" charset="-128"/>
                </a:rPr>
                <a:t>　　　　</a:t>
              </a:r>
              <a:r>
                <a:rPr kumimoji="1" lang="ja-JP" altLang="en-US" sz="1103" dirty="0">
                  <a:latin typeface="Meiryo UI" panose="020B0604030504040204" pitchFamily="50" charset="-128"/>
                  <a:ea typeface="Meiryo UI" panose="020B0604030504040204" pitchFamily="50" charset="-128"/>
                </a:rPr>
                <a:t>   </a:t>
              </a:r>
            </a:p>
          </p:txBody>
        </p:sp>
        <p:graphicFrame>
          <p:nvGraphicFramePr>
            <p:cNvPr id="25" name="グラフ 24"/>
            <p:cNvGraphicFramePr>
              <a:graphicFrameLocks/>
            </p:cNvGraphicFramePr>
            <p:nvPr>
              <p:extLst>
                <p:ext uri="{D42A27DB-BD31-4B8C-83A1-F6EECF244321}">
                  <p14:modId xmlns:p14="http://schemas.microsoft.com/office/powerpoint/2010/main" val="25240815"/>
                </p:ext>
              </p:extLst>
            </p:nvPr>
          </p:nvGraphicFramePr>
          <p:xfrm>
            <a:off x="1981072" y="3921124"/>
            <a:ext cx="2576820" cy="1538388"/>
          </p:xfrm>
          <a:graphic>
            <a:graphicData uri="http://schemas.openxmlformats.org/drawingml/2006/chart">
              <c:chart xmlns:c="http://schemas.openxmlformats.org/drawingml/2006/chart" xmlns:r="http://schemas.openxmlformats.org/officeDocument/2006/relationships" r:id="rId5"/>
            </a:graphicData>
          </a:graphic>
        </p:graphicFrame>
      </p:grpSp>
      <p:graphicFrame>
        <p:nvGraphicFramePr>
          <p:cNvPr id="20" name="グラフ 19"/>
          <p:cNvGraphicFramePr>
            <a:graphicFrameLocks/>
          </p:cNvGraphicFramePr>
          <p:nvPr>
            <p:extLst>
              <p:ext uri="{D42A27DB-BD31-4B8C-83A1-F6EECF244321}">
                <p14:modId xmlns:p14="http://schemas.microsoft.com/office/powerpoint/2010/main" val="4286492028"/>
              </p:ext>
            </p:extLst>
          </p:nvPr>
        </p:nvGraphicFramePr>
        <p:xfrm>
          <a:off x="4651601" y="3182710"/>
          <a:ext cx="4902747" cy="4801496"/>
        </p:xfrm>
        <a:graphic>
          <a:graphicData uri="http://schemas.openxmlformats.org/drawingml/2006/chart">
            <c:chart xmlns:c="http://schemas.openxmlformats.org/drawingml/2006/chart" xmlns:r="http://schemas.openxmlformats.org/officeDocument/2006/relationships" r:id="rId6"/>
          </a:graphicData>
        </a:graphic>
      </p:graphicFrame>
      <p:grpSp>
        <p:nvGrpSpPr>
          <p:cNvPr id="26" name="グループ化 25"/>
          <p:cNvGrpSpPr/>
          <p:nvPr/>
        </p:nvGrpSpPr>
        <p:grpSpPr>
          <a:xfrm>
            <a:off x="105720" y="10251277"/>
            <a:ext cx="3643182" cy="2316967"/>
            <a:chOff x="36008" y="2087648"/>
            <a:chExt cx="3643182" cy="2316967"/>
          </a:xfrm>
        </p:grpSpPr>
        <p:sp>
          <p:nvSpPr>
            <p:cNvPr id="27" name="正方形/長方形 26"/>
            <p:cNvSpPr/>
            <p:nvPr/>
          </p:nvSpPr>
          <p:spPr>
            <a:xfrm>
              <a:off x="36008" y="2351971"/>
              <a:ext cx="3643182" cy="205264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2009" tIns="36005" rIns="72009" bIns="36005" numCol="1" spcCol="0" rtlCol="0" fromWordArt="0" anchor="b" anchorCtr="0" forceAA="0" compatLnSpc="1">
              <a:prstTxWarp prst="textNoShape">
                <a:avLst/>
              </a:prstTxWarp>
              <a:noAutofit/>
            </a:bodyPr>
            <a:lstStyle/>
            <a:p>
              <a:r>
                <a:rPr lang="ja-JP" altLang="en-US" sz="1100" dirty="0">
                  <a:latin typeface="HGPｺﾞｼｯｸE" panose="020B0900000000000000" pitchFamily="50" charset="-128"/>
                  <a:ea typeface="HGPｺﾞｼｯｸE" panose="020B0900000000000000" pitchFamily="50" charset="-128"/>
                </a:rPr>
                <a:t>・被</a:t>
              </a:r>
              <a:r>
                <a:rPr lang="ja-JP" altLang="en-US" sz="1100" dirty="0" smtClean="0">
                  <a:latin typeface="HGPｺﾞｼｯｸE" panose="020B0900000000000000" pitchFamily="50" charset="-128"/>
                  <a:ea typeface="HGPｺﾞｼｯｸE" panose="020B0900000000000000" pitchFamily="50" charset="-128"/>
                </a:rPr>
                <a:t>保険者数</a:t>
              </a:r>
              <a:endParaRPr lang="en-US" altLang="ja-JP" sz="1100" dirty="0" smtClean="0">
                <a:latin typeface="HGPｺﾞｼｯｸE" panose="020B0900000000000000" pitchFamily="50" charset="-128"/>
                <a:ea typeface="HGPｺﾞｼｯｸE" panose="020B0900000000000000" pitchFamily="50" charset="-128"/>
              </a:endParaRPr>
            </a:p>
            <a:p>
              <a:r>
                <a:rPr lang="ja-JP" altLang="en-US" sz="1100" dirty="0" smtClean="0">
                  <a:latin typeface="HGPｺﾞｼｯｸE" panose="020B0900000000000000" pitchFamily="50" charset="-128"/>
                  <a:ea typeface="HGPｺﾞｼｯｸE" panose="020B0900000000000000" pitchFamily="50" charset="-128"/>
                </a:rPr>
                <a:t>・</a:t>
              </a:r>
              <a:r>
                <a:rPr lang="ja-JP" altLang="en-US" sz="1100" dirty="0">
                  <a:latin typeface="HGPｺﾞｼｯｸE" panose="020B0900000000000000" pitchFamily="50" charset="-128"/>
                  <a:ea typeface="HGPｺﾞｼｯｸE" panose="020B0900000000000000" pitchFamily="50" charset="-128"/>
                </a:rPr>
                <a:t>介護</a:t>
              </a:r>
              <a:r>
                <a:rPr lang="en-US" altLang="ja-JP" sz="1100" dirty="0">
                  <a:latin typeface="HGPｺﾞｼｯｸE" panose="020B0900000000000000" pitchFamily="50" charset="-128"/>
                  <a:ea typeface="HGPｺﾞｼｯｸE" panose="020B0900000000000000" pitchFamily="50" charset="-128"/>
                </a:rPr>
                <a:t>2</a:t>
              </a:r>
              <a:r>
                <a:rPr lang="ja-JP" altLang="en-US" sz="1100" dirty="0">
                  <a:latin typeface="HGPｺﾞｼｯｸE" panose="020B0900000000000000" pitchFamily="50" charset="-128"/>
                  <a:ea typeface="HGPｺﾞｼｯｸE" panose="020B0900000000000000" pitchFamily="50" charset="-128"/>
                </a:rPr>
                <a:t>号被保険者数</a:t>
              </a:r>
              <a:endParaRPr lang="en-US" altLang="ja-JP" sz="1100" dirty="0">
                <a:latin typeface="HGPｺﾞｼｯｸE" panose="020B0900000000000000" pitchFamily="50" charset="-128"/>
                <a:ea typeface="HGPｺﾞｼｯｸE" panose="020B0900000000000000" pitchFamily="50" charset="-128"/>
              </a:endParaRPr>
            </a:p>
            <a:p>
              <a:r>
                <a:rPr lang="ja-JP" altLang="en-US" sz="1100" dirty="0">
                  <a:latin typeface="HGPｺﾞｼｯｸE" panose="020B0900000000000000" pitchFamily="50" charset="-128"/>
                  <a:ea typeface="HGPｺﾞｼｯｸE" panose="020B0900000000000000" pitchFamily="50" charset="-128"/>
                </a:rPr>
                <a:t>・医療費指数反映係数　</a:t>
              </a:r>
              <a:endParaRPr lang="en-US" altLang="ja-JP" sz="1100" dirty="0">
                <a:latin typeface="HGPｺﾞｼｯｸE" panose="020B0900000000000000" pitchFamily="50" charset="-128"/>
                <a:ea typeface="HGPｺﾞｼｯｸE" panose="020B0900000000000000" pitchFamily="50" charset="-128"/>
              </a:endParaRPr>
            </a:p>
            <a:p>
              <a:r>
                <a:rPr lang="ja-JP" altLang="en-US" sz="1100" dirty="0">
                  <a:latin typeface="HGPｺﾞｼｯｸE" panose="020B0900000000000000" pitchFamily="50" charset="-128"/>
                  <a:ea typeface="HGPｺﾞｼｯｸE" panose="020B0900000000000000" pitchFamily="50" charset="-128"/>
                </a:rPr>
                <a:t>・所得係数：</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２事業費納付金算定で用いた値で一定化</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HGPｺﾞｼｯｸE" panose="020B0900000000000000" pitchFamily="50" charset="-128"/>
                  <a:ea typeface="HGPｺﾞｼｯｸE" panose="020B0900000000000000" pitchFamily="50" charset="-128"/>
                </a:rPr>
                <a:t>・算定対象経費及び公費：</a:t>
              </a:r>
              <a:r>
                <a:rPr lang="ja-JP" altLang="en-US" sz="1100" dirty="0" smtClean="0">
                  <a:latin typeface="Meiryo UI" panose="020B0604030504040204" pitchFamily="50" charset="-128"/>
                  <a:ea typeface="Meiryo UI" panose="020B0604030504040204" pitchFamily="50" charset="-128"/>
                </a:rPr>
                <a:t>被保険者</a:t>
              </a:r>
              <a:r>
                <a:rPr lang="ja-JP" altLang="en-US" sz="1100" dirty="0">
                  <a:latin typeface="Meiryo UI" panose="020B0604030504040204" pitchFamily="50" charset="-128"/>
                  <a:ea typeface="Meiryo UI" panose="020B0604030504040204" pitchFamily="50" charset="-128"/>
                </a:rPr>
                <a:t>数</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伸び率を乗じて推計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激変緩和財源：国保運営方針で定められた割合を投入</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退職に係る費用については、令和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年度以降対象者がほぼ</a:t>
              </a:r>
              <a:r>
                <a:rPr lang="en-US" altLang="ja-JP" sz="1000" dirty="0">
                  <a:latin typeface="Meiryo UI" panose="020B0604030504040204" pitchFamily="50" charset="-128"/>
                  <a:ea typeface="Meiryo UI" panose="020B0604030504040204" pitchFamily="50" charset="-128"/>
                </a:rPr>
                <a:t>0</a:t>
              </a:r>
              <a:r>
                <a:rPr lang="ja-JP" altLang="en-US" sz="1000" dirty="0" err="1">
                  <a:latin typeface="Meiryo UI" panose="020B0604030504040204" pitchFamily="50" charset="-128"/>
                  <a:ea typeface="Meiryo UI" panose="020B0604030504040204" pitchFamily="50" charset="-128"/>
                </a:rPr>
                <a:t>にな</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rPr>
                <a:t>り</a:t>
              </a:r>
              <a:r>
                <a:rPr lang="ja-JP" altLang="en-US" sz="1000" dirty="0">
                  <a:latin typeface="Meiryo UI" panose="020B0604030504040204" pitchFamily="50" charset="-128"/>
                  <a:ea typeface="Meiryo UI" panose="020B0604030504040204" pitchFamily="50" charset="-128"/>
                </a:rPr>
                <a:t>見込むことが難しいため、</a:t>
              </a:r>
              <a:r>
                <a:rPr lang="en-US" altLang="ja-JP" sz="1000" dirty="0">
                  <a:latin typeface="Meiryo UI" panose="020B0604030504040204" pitchFamily="50" charset="-128"/>
                  <a:ea typeface="Meiryo UI" panose="020B0604030504040204" pitchFamily="50" charset="-128"/>
                </a:rPr>
                <a:t>0</a:t>
              </a:r>
              <a:r>
                <a:rPr lang="ja-JP" altLang="en-US" sz="1000" dirty="0">
                  <a:latin typeface="Meiryo UI" panose="020B0604030504040204" pitchFamily="50" charset="-128"/>
                  <a:ea typeface="Meiryo UI" panose="020B0604030504040204" pitchFamily="50" charset="-128"/>
                </a:rPr>
                <a:t>固定として計算</a:t>
              </a:r>
              <a:endParaRPr lang="en-US" altLang="ja-JP" sz="1000" dirty="0">
                <a:latin typeface="Meiryo UI" panose="020B0604030504040204" pitchFamily="50" charset="-128"/>
                <a:ea typeface="Meiryo UI" panose="020B0604030504040204" pitchFamily="50" charset="-128"/>
              </a:endParaRPr>
            </a:p>
            <a:p>
              <a:r>
                <a:rPr lang="ja-JP" altLang="en-US" sz="1100" dirty="0">
                  <a:latin typeface="HGPｺﾞｼｯｸE" panose="020B0900000000000000" pitchFamily="50" charset="-128"/>
                  <a:ea typeface="HGPｺﾞｼｯｸE" panose="020B0900000000000000" pitchFamily="50" charset="-128"/>
                </a:rPr>
                <a:t>・所得及び世帯数：</a:t>
              </a:r>
              <a:r>
                <a:rPr lang="ja-JP" altLang="en-US" sz="1100" dirty="0" smtClean="0">
                  <a:latin typeface="Meiryo UI" panose="020B0604030504040204" pitchFamily="50" charset="-128"/>
                  <a:ea typeface="Meiryo UI" panose="020B0604030504040204" pitchFamily="50" charset="-128"/>
                </a:rPr>
                <a:t>被保険者数</a:t>
              </a:r>
              <a:r>
                <a:rPr lang="ja-JP" altLang="en-US" sz="1100" dirty="0">
                  <a:latin typeface="Meiryo UI" panose="020B0604030504040204" pitchFamily="50" charset="-128"/>
                  <a:ea typeface="Meiryo UI" panose="020B0604030504040204" pitchFamily="50" charset="-128"/>
                </a:rPr>
                <a:t>の伸び率を乗じて推計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HGPｺﾞｼｯｸE" panose="020B0900000000000000" pitchFamily="50" charset="-128"/>
                  <a:ea typeface="HGPｺﾞｼｯｸE" panose="020B0900000000000000" pitchFamily="50" charset="-128"/>
                </a:rPr>
                <a:t>・収納率：</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a:t>
              </a:r>
              <a:r>
                <a:rPr lang="ja-JP" altLang="en-US" sz="1100" kern="100" spc="-42" dirty="0">
                  <a:solidFill>
                    <a:srgbClr val="000000"/>
                  </a:solidFill>
                  <a:latin typeface="Meiryo UI" panose="020B0604030504040204" pitchFamily="50" charset="-128"/>
                  <a:ea typeface="Meiryo UI" panose="020B0604030504040204" pitchFamily="50" charset="-128"/>
                  <a:cs typeface="Meiryo UI"/>
                </a:rPr>
                <a:t>事業費納付金算定で用いた</a:t>
              </a:r>
              <a:r>
                <a:rPr lang="ja-JP" altLang="en-US" sz="1100" dirty="0">
                  <a:latin typeface="Meiryo UI" panose="020B0604030504040204" pitchFamily="50" charset="-128"/>
                  <a:ea typeface="Meiryo UI" panose="020B0604030504040204" pitchFamily="50" charset="-128"/>
                </a:rPr>
                <a:t>収納率で固定</a:t>
              </a:r>
              <a:endParaRPr lang="en-US" altLang="ja-JP" sz="1100" dirty="0">
                <a:latin typeface="Meiryo UI" panose="020B0604030504040204" pitchFamily="50" charset="-128"/>
                <a:ea typeface="Meiryo UI" panose="020B0604030504040204" pitchFamily="50" charset="-128"/>
              </a:endParaRPr>
            </a:p>
          </p:txBody>
        </p:sp>
        <p:sp>
          <p:nvSpPr>
            <p:cNvPr id="30" name="ホームベース 29"/>
            <p:cNvSpPr/>
            <p:nvPr/>
          </p:nvSpPr>
          <p:spPr>
            <a:xfrm>
              <a:off x="96566" y="2087648"/>
              <a:ext cx="1491072" cy="52864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共通条件</a:t>
              </a:r>
            </a:p>
          </p:txBody>
        </p:sp>
      </p:grpSp>
      <p:grpSp>
        <p:nvGrpSpPr>
          <p:cNvPr id="31" name="グループ化 30"/>
          <p:cNvGrpSpPr/>
          <p:nvPr/>
        </p:nvGrpSpPr>
        <p:grpSpPr>
          <a:xfrm>
            <a:off x="3798819" y="10251276"/>
            <a:ext cx="5660871" cy="797725"/>
            <a:chOff x="3709490" y="2386693"/>
            <a:chExt cx="5749341" cy="797725"/>
          </a:xfrm>
        </p:grpSpPr>
        <p:sp>
          <p:nvSpPr>
            <p:cNvPr id="32" name="正方形/長方形 31"/>
            <p:cNvSpPr/>
            <p:nvPr/>
          </p:nvSpPr>
          <p:spPr>
            <a:xfrm>
              <a:off x="3709490" y="2651018"/>
              <a:ext cx="5749341" cy="533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numCol="1" rtlCol="0" anchor="b" anchorCtr="0"/>
            <a:lstStyle/>
            <a:p>
              <a:r>
                <a:rPr kumimoji="1" lang="ja-JP" altLang="en-US" sz="945" dirty="0">
                  <a:latin typeface="HGPｺﾞｼｯｸE" panose="020B0900000000000000" pitchFamily="50" charset="-128"/>
                  <a:ea typeface="HGPｺﾞｼｯｸE" panose="020B0900000000000000" pitchFamily="50" charset="-128"/>
                </a:rPr>
                <a:t>　</a:t>
              </a:r>
              <a:endParaRPr kumimoji="1" lang="en-US" altLang="ja-JP" sz="945" dirty="0">
                <a:latin typeface="HGPｺﾞｼｯｸE" panose="020B0900000000000000" pitchFamily="50" charset="-128"/>
                <a:ea typeface="HGPｺﾞｼｯｸE" panose="020B0900000000000000" pitchFamily="50" charset="-128"/>
              </a:endParaRPr>
            </a:p>
            <a:p>
              <a:r>
                <a:rPr kumimoji="1" lang="ja-JP" altLang="en-US" sz="1100" dirty="0">
                  <a:latin typeface="HGPｺﾞｼｯｸE" panose="020B0900000000000000" pitchFamily="50" charset="-128"/>
                  <a:ea typeface="HGPｺﾞｼｯｸE" panose="020B0900000000000000" pitchFamily="50" charset="-128"/>
                </a:rPr>
                <a:t>・保険給付費　・前期高齢者納付金　・前期高齢者交付金　・後期高齢者支援金　・介護納付金</a:t>
              </a:r>
            </a:p>
          </p:txBody>
        </p:sp>
        <p:sp>
          <p:nvSpPr>
            <p:cNvPr id="33" name="ホームベース 32"/>
            <p:cNvSpPr/>
            <p:nvPr/>
          </p:nvSpPr>
          <p:spPr>
            <a:xfrm>
              <a:off x="3791797" y="2386693"/>
              <a:ext cx="1491072" cy="52864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可変条件</a:t>
              </a:r>
            </a:p>
          </p:txBody>
        </p:sp>
      </p:grpSp>
      <p:graphicFrame>
        <p:nvGraphicFramePr>
          <p:cNvPr id="34" name="表 33"/>
          <p:cNvGraphicFramePr>
            <a:graphicFrameLocks noGrp="1"/>
          </p:cNvGraphicFramePr>
          <p:nvPr>
            <p:extLst>
              <p:ext uri="{D42A27DB-BD31-4B8C-83A1-F6EECF244321}">
                <p14:modId xmlns:p14="http://schemas.microsoft.com/office/powerpoint/2010/main" val="2490244867"/>
              </p:ext>
            </p:extLst>
          </p:nvPr>
        </p:nvGraphicFramePr>
        <p:xfrm>
          <a:off x="3849565" y="11740982"/>
          <a:ext cx="5610123" cy="827262"/>
        </p:xfrm>
        <a:graphic>
          <a:graphicData uri="http://schemas.openxmlformats.org/drawingml/2006/table">
            <a:tbl>
              <a:tblPr>
                <a:tableStyleId>{2D5ABB26-0587-4C30-8999-92F81FD0307C}</a:tableStyleId>
              </a:tblPr>
              <a:tblGrid>
                <a:gridCol w="423905">
                  <a:extLst>
                    <a:ext uri="{9D8B030D-6E8A-4147-A177-3AD203B41FA5}">
                      <a16:colId xmlns:a16="http://schemas.microsoft.com/office/drawing/2014/main" val="2837624475"/>
                    </a:ext>
                  </a:extLst>
                </a:gridCol>
                <a:gridCol w="3186110">
                  <a:extLst>
                    <a:ext uri="{9D8B030D-6E8A-4147-A177-3AD203B41FA5}">
                      <a16:colId xmlns:a16="http://schemas.microsoft.com/office/drawing/2014/main" val="3816429398"/>
                    </a:ext>
                  </a:extLst>
                </a:gridCol>
                <a:gridCol w="451660">
                  <a:extLst>
                    <a:ext uri="{9D8B030D-6E8A-4147-A177-3AD203B41FA5}">
                      <a16:colId xmlns:a16="http://schemas.microsoft.com/office/drawing/2014/main" val="252473262"/>
                    </a:ext>
                  </a:extLst>
                </a:gridCol>
                <a:gridCol w="451660">
                  <a:extLst>
                    <a:ext uri="{9D8B030D-6E8A-4147-A177-3AD203B41FA5}">
                      <a16:colId xmlns:a16="http://schemas.microsoft.com/office/drawing/2014/main" val="2032413298"/>
                    </a:ext>
                  </a:extLst>
                </a:gridCol>
                <a:gridCol w="451660">
                  <a:extLst>
                    <a:ext uri="{9D8B030D-6E8A-4147-A177-3AD203B41FA5}">
                      <a16:colId xmlns:a16="http://schemas.microsoft.com/office/drawing/2014/main" val="1014518522"/>
                    </a:ext>
                  </a:extLst>
                </a:gridCol>
                <a:gridCol w="322564">
                  <a:extLst>
                    <a:ext uri="{9D8B030D-6E8A-4147-A177-3AD203B41FA5}">
                      <a16:colId xmlns:a16="http://schemas.microsoft.com/office/drawing/2014/main" val="666556949"/>
                    </a:ext>
                  </a:extLst>
                </a:gridCol>
                <a:gridCol w="322564">
                  <a:extLst>
                    <a:ext uri="{9D8B030D-6E8A-4147-A177-3AD203B41FA5}">
                      <a16:colId xmlns:a16="http://schemas.microsoft.com/office/drawing/2014/main" val="3283821575"/>
                    </a:ext>
                  </a:extLst>
                </a:gridCol>
              </a:tblGrid>
              <a:tr h="277246">
                <a:tc>
                  <a:txBody>
                    <a:bodyPr/>
                    <a:lstStyle/>
                    <a:p>
                      <a:pPr algn="ctr" fontAlgn="ct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438" marR="7438" marT="743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ｺﾞｼｯｸE" panose="020B0900000000000000" pitchFamily="50" charset="-128"/>
                          <a:ea typeface="HGPｺﾞｼｯｸE" panose="020B0900000000000000" pitchFamily="50" charset="-128"/>
                        </a:rPr>
                        <a:t>推計方法</a:t>
                      </a:r>
                      <a:endParaRPr lang="ja-JP" altLang="en-US" sz="11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保険</a:t>
                      </a:r>
                      <a:endParaRPr lang="en-US" altLang="ja-JP" sz="700" u="none" strike="noStrike" dirty="0" smtClean="0">
                        <a:effectLst/>
                        <a:latin typeface="HGPｺﾞｼｯｸE" panose="020B0900000000000000" pitchFamily="50" charset="-128"/>
                        <a:ea typeface="HGPｺﾞｼｯｸE" panose="020B0900000000000000" pitchFamily="50" charset="-128"/>
                      </a:endParaRPr>
                    </a:p>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給付費</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前期</a:t>
                      </a:r>
                      <a:endParaRPr lang="en-US" altLang="ja-JP" sz="700" u="none" strike="noStrike" dirty="0" smtClean="0">
                        <a:effectLst/>
                        <a:latin typeface="HGPｺﾞｼｯｸE" panose="020B0900000000000000" pitchFamily="50" charset="-128"/>
                        <a:ea typeface="HGPｺﾞｼｯｸE" panose="020B0900000000000000" pitchFamily="50" charset="-128"/>
                      </a:endParaRPr>
                    </a:p>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納付</a:t>
                      </a:r>
                      <a:r>
                        <a:rPr lang="ja-JP" altLang="en-US" sz="700" u="none" strike="noStrike" dirty="0">
                          <a:effectLst/>
                          <a:latin typeface="HGPｺﾞｼｯｸE" panose="020B0900000000000000" pitchFamily="50" charset="-128"/>
                          <a:ea typeface="HGPｺﾞｼｯｸE" panose="020B0900000000000000" pitchFamily="50" charset="-128"/>
                        </a:rPr>
                        <a:t>金</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前期</a:t>
                      </a:r>
                      <a:endParaRPr lang="en-US" altLang="ja-JP" sz="700" u="none" strike="noStrike" dirty="0" smtClean="0">
                        <a:effectLst/>
                        <a:latin typeface="HGPｺﾞｼｯｸE" panose="020B0900000000000000" pitchFamily="50" charset="-128"/>
                        <a:ea typeface="HGPｺﾞｼｯｸE" panose="020B0900000000000000" pitchFamily="50" charset="-128"/>
                      </a:endParaRPr>
                    </a:p>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交付</a:t>
                      </a:r>
                      <a:r>
                        <a:rPr lang="ja-JP" altLang="en-US" sz="700" u="none" strike="noStrike" dirty="0">
                          <a:effectLst/>
                          <a:latin typeface="HGPｺﾞｼｯｸE" panose="020B0900000000000000" pitchFamily="50" charset="-128"/>
                          <a:ea typeface="HGPｺﾞｼｯｸE" panose="020B0900000000000000" pitchFamily="50" charset="-128"/>
                        </a:rPr>
                        <a:t>金</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a:effectLst/>
                          <a:latin typeface="HGPｺﾞｼｯｸE" panose="020B0900000000000000" pitchFamily="50" charset="-128"/>
                          <a:ea typeface="HGPｺﾞｼｯｸE" panose="020B0900000000000000" pitchFamily="50" charset="-128"/>
                        </a:rPr>
                        <a:t>後期</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a:effectLst/>
                          <a:latin typeface="HGPｺﾞｼｯｸE" panose="020B0900000000000000" pitchFamily="50" charset="-128"/>
                          <a:ea typeface="HGPｺﾞｼｯｸE" panose="020B0900000000000000" pitchFamily="50" charset="-128"/>
                        </a:rPr>
                        <a:t>介護</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225713"/>
                  </a:ext>
                </a:extLst>
              </a:tr>
              <a:tr h="181412">
                <a:tc>
                  <a:txBody>
                    <a:bodyPr/>
                    <a:lstStyle/>
                    <a:p>
                      <a:pPr algn="ctr" fontAlgn="ctr"/>
                      <a:r>
                        <a:rPr lang="en-US" altLang="ja-JP" sz="900" u="none" strike="noStrike" dirty="0" smtClean="0">
                          <a:effectLst/>
                          <a:latin typeface="HGPｺﾞｼｯｸE" panose="020B0900000000000000" pitchFamily="50" charset="-128"/>
                          <a:ea typeface="HGPｺﾞｼｯｸE" panose="020B0900000000000000" pitchFamily="50" charset="-128"/>
                        </a:rPr>
                        <a:t>A</a:t>
                      </a:r>
                      <a:endParaRPr lang="en-US" altLang="ja-JP" sz="9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kern="100" spc="-40" dirty="0" smtClean="0">
                          <a:solidFill>
                            <a:srgbClr val="000000"/>
                          </a:solidFill>
                          <a:latin typeface="Meiryo UI" panose="020B0604030504040204" pitchFamily="50" charset="-128"/>
                          <a:ea typeface="Meiryo UI" panose="020B0604030504040204" pitchFamily="50" charset="-128"/>
                          <a:cs typeface="Meiryo UI"/>
                        </a:rPr>
                        <a:t>事業費納付金</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算定ガイドラインに基づき推計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③</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⑤</a:t>
                      </a:r>
                      <a:endParaRPr lang="en-US" altLang="ja-JP" sz="900" u="none" strike="noStrike" dirty="0" smtClean="0">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3959410"/>
                  </a:ext>
                </a:extLst>
              </a:tr>
              <a:tr h="181412">
                <a:tc>
                  <a:txBody>
                    <a:bodyPr/>
                    <a:lstStyle/>
                    <a:p>
                      <a:pPr algn="ctr" fontAlgn="ctr"/>
                      <a:r>
                        <a:rPr lang="en-US" altLang="ja-JP" sz="900" b="0" i="0" u="none" strike="noStrike" dirty="0" smtClean="0">
                          <a:solidFill>
                            <a:schemeClr val="tx1"/>
                          </a:solidFill>
                          <a:effectLst/>
                          <a:latin typeface="HGPｺﾞｼｯｸE" panose="020B0900000000000000" pitchFamily="50" charset="-128"/>
                          <a:ea typeface="HGPｺﾞｼｯｸE" panose="020B0900000000000000" pitchFamily="50" charset="-128"/>
                        </a:rPr>
                        <a:t>B</a:t>
                      </a:r>
                      <a:endParaRPr lang="en-US" altLang="ja-JP" sz="9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前期、後期、介護の増加傾向を見込んだ推計</a:t>
                      </a: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❹</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❻</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5805109"/>
                  </a:ext>
                </a:extLst>
              </a:tr>
              <a:tr h="187192">
                <a:tc>
                  <a:txBody>
                    <a:bodyPr/>
                    <a:lstStyle/>
                    <a:p>
                      <a:pPr algn="ctr" fontAlgn="ctr"/>
                      <a:r>
                        <a:rPr lang="en-US" altLang="ja-JP" sz="900" b="0" i="0" u="none" strike="noStrike" dirty="0" smtClean="0">
                          <a:solidFill>
                            <a:schemeClr val="tx1"/>
                          </a:solidFill>
                          <a:effectLst/>
                          <a:latin typeface="HGPｺﾞｼｯｸE" panose="020B0900000000000000" pitchFamily="50" charset="-128"/>
                          <a:ea typeface="HGPｺﾞｼｯｸE" panose="020B0900000000000000" pitchFamily="50" charset="-128"/>
                        </a:rPr>
                        <a:t>C</a:t>
                      </a:r>
                      <a:endParaRPr lang="en-US" altLang="ja-JP" sz="9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B</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＋医療費の増加傾向も見込んだ推計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❹</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❻</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452440"/>
                  </a:ext>
                </a:extLst>
              </a:tr>
            </a:tbl>
          </a:graphicData>
        </a:graphic>
      </p:graphicFrame>
      <p:sp>
        <p:nvSpPr>
          <p:cNvPr id="35" name="ホームベース 34"/>
          <p:cNvSpPr/>
          <p:nvPr/>
        </p:nvSpPr>
        <p:spPr>
          <a:xfrm>
            <a:off x="3881126" y="11130670"/>
            <a:ext cx="1971034" cy="52864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算定における場合分け</a:t>
            </a:r>
            <a:endParaRPr lang="en-US" altLang="ja-JP" sz="1400" b="1" dirty="0">
              <a:latin typeface="Meiryo UI" panose="020B0604030504040204" pitchFamily="50" charset="-128"/>
              <a:ea typeface="Meiryo UI" panose="020B0604030504040204" pitchFamily="50" charset="-128"/>
            </a:endParaRPr>
          </a:p>
        </p:txBody>
      </p:sp>
      <p:sp>
        <p:nvSpPr>
          <p:cNvPr id="36" name="ホームベース 35"/>
          <p:cNvSpPr/>
          <p:nvPr/>
        </p:nvSpPr>
        <p:spPr>
          <a:xfrm>
            <a:off x="4626662" y="2718563"/>
            <a:ext cx="2017491" cy="4126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保険料額の推移</a:t>
            </a:r>
            <a:endParaRPr lang="en-US" altLang="ja-JP" sz="1400" b="1" dirty="0">
              <a:latin typeface="Meiryo UI" panose="020B0604030504040204" pitchFamily="50" charset="-128"/>
              <a:ea typeface="Meiryo UI"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2414129141"/>
              </p:ext>
            </p:extLst>
          </p:nvPr>
        </p:nvGraphicFramePr>
        <p:xfrm>
          <a:off x="4651600" y="6594377"/>
          <a:ext cx="4838432" cy="1389829"/>
        </p:xfrm>
        <a:graphic>
          <a:graphicData uri="http://schemas.openxmlformats.org/drawingml/2006/table">
            <a:tbl>
              <a:tblPr>
                <a:tableStyleId>{3B4B98B0-60AC-42C2-AFA5-B58CD77FA1E5}</a:tableStyleId>
              </a:tblPr>
              <a:tblGrid>
                <a:gridCol w="743584">
                  <a:extLst>
                    <a:ext uri="{9D8B030D-6E8A-4147-A177-3AD203B41FA5}">
                      <a16:colId xmlns:a16="http://schemas.microsoft.com/office/drawing/2014/main" val="2372627955"/>
                    </a:ext>
                  </a:extLst>
                </a:gridCol>
                <a:gridCol w="207076">
                  <a:extLst>
                    <a:ext uri="{9D8B030D-6E8A-4147-A177-3AD203B41FA5}">
                      <a16:colId xmlns:a16="http://schemas.microsoft.com/office/drawing/2014/main" val="1212202014"/>
                    </a:ext>
                  </a:extLst>
                </a:gridCol>
                <a:gridCol w="428439">
                  <a:extLst>
                    <a:ext uri="{9D8B030D-6E8A-4147-A177-3AD203B41FA5}">
                      <a16:colId xmlns:a16="http://schemas.microsoft.com/office/drawing/2014/main" val="4124053609"/>
                    </a:ext>
                  </a:extLst>
                </a:gridCol>
                <a:gridCol w="443988">
                  <a:extLst>
                    <a:ext uri="{9D8B030D-6E8A-4147-A177-3AD203B41FA5}">
                      <a16:colId xmlns:a16="http://schemas.microsoft.com/office/drawing/2014/main" val="619857354"/>
                    </a:ext>
                  </a:extLst>
                </a:gridCol>
                <a:gridCol w="443988">
                  <a:extLst>
                    <a:ext uri="{9D8B030D-6E8A-4147-A177-3AD203B41FA5}">
                      <a16:colId xmlns:a16="http://schemas.microsoft.com/office/drawing/2014/main" val="2181570201"/>
                    </a:ext>
                  </a:extLst>
                </a:gridCol>
                <a:gridCol w="518273">
                  <a:extLst>
                    <a:ext uri="{9D8B030D-6E8A-4147-A177-3AD203B41FA5}">
                      <a16:colId xmlns:a16="http://schemas.microsoft.com/office/drawing/2014/main" val="3736952947"/>
                    </a:ext>
                  </a:extLst>
                </a:gridCol>
                <a:gridCol w="518273">
                  <a:extLst>
                    <a:ext uri="{9D8B030D-6E8A-4147-A177-3AD203B41FA5}">
                      <a16:colId xmlns:a16="http://schemas.microsoft.com/office/drawing/2014/main" val="3410517820"/>
                    </a:ext>
                  </a:extLst>
                </a:gridCol>
                <a:gridCol w="715216">
                  <a:extLst>
                    <a:ext uri="{9D8B030D-6E8A-4147-A177-3AD203B41FA5}">
                      <a16:colId xmlns:a16="http://schemas.microsoft.com/office/drawing/2014/main" val="1406593466"/>
                    </a:ext>
                  </a:extLst>
                </a:gridCol>
                <a:gridCol w="819595">
                  <a:extLst>
                    <a:ext uri="{9D8B030D-6E8A-4147-A177-3AD203B41FA5}">
                      <a16:colId xmlns:a16="http://schemas.microsoft.com/office/drawing/2014/main" val="786374209"/>
                    </a:ext>
                  </a:extLst>
                </a:gridCol>
              </a:tblGrid>
              <a:tr h="481730">
                <a:tc>
                  <a:txBody>
                    <a:bodyPr/>
                    <a:lstStyle/>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単年度</a:t>
                      </a:r>
                      <a:endPar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伸び率</a:t>
                      </a:r>
                      <a:endParaRPr lang="ja-JP" altLang="en-US"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R1</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R2</a:t>
                      </a: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R3</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R4</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R5</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R6</a:t>
                      </a:r>
                      <a:endParaRPr lang="en-US" sz="900" b="1" i="0" u="none" strike="noStrike"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Ｒ</a:t>
                      </a:r>
                      <a:r>
                        <a:rPr 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a:t>
                      </a:r>
                      <a:r>
                        <a:rPr lang="en-US" sz="8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⇒R6</a:t>
                      </a:r>
                      <a:br>
                        <a:rPr lang="en-US" sz="8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lang="ja-JP" altLang="en-US" sz="8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単年度伸び率</a:t>
                      </a:r>
                      <a:endParaRPr lang="ja-JP" altLang="en-US" sz="800" b="1" i="0" u="none" strike="noStrike"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Ｒ</a:t>
                      </a: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1⇒R6</a:t>
                      </a:r>
                      <a:b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伸び率累計</a:t>
                      </a:r>
                      <a:endParaRPr lang="ja-JP" altLang="en-US" sz="800" b="1" i="0" u="none" strike="noStrike"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379965914"/>
                  </a:ext>
                </a:extLst>
              </a:tr>
              <a:tr h="321305">
                <a:tc>
                  <a:txBody>
                    <a:bodyPr/>
                    <a:lstStyle/>
                    <a:p>
                      <a:pPr algn="ctr" fontAlgn="ctr"/>
                      <a:r>
                        <a:rPr lang="ja-JP" altLang="en-US" sz="11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Ａ</a:t>
                      </a:r>
                      <a:endParaRPr lang="en-US" sz="11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6.1</a:t>
                      </a:r>
                      <a:r>
                        <a:rPr lang="ja-JP" altLang="en-US" sz="800" b="1" u="none" strike="noStrike"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4.1%</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6.5%</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4.9%</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4.1%</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5.2%</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28.7%</a:t>
                      </a:r>
                    </a:p>
                  </a:txBody>
                  <a:tcPr marL="9525" marR="9525" marT="9525" marB="0" anchor="ctr"/>
                </a:tc>
                <a:extLst>
                  <a:ext uri="{0D108BD9-81ED-4DB2-BD59-A6C34878D82A}">
                    <a16:rowId xmlns:a16="http://schemas.microsoft.com/office/drawing/2014/main" val="2379563986"/>
                  </a:ext>
                </a:extLst>
              </a:tr>
              <a:tr h="269794">
                <a:tc>
                  <a:txBody>
                    <a:bodyPr/>
                    <a:lstStyle/>
                    <a:p>
                      <a:pPr algn="ctr" fontAlgn="ctr"/>
                      <a:r>
                        <a:rPr lang="en-US" altLang="ja-JP" sz="11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B</a:t>
                      </a:r>
                      <a:endParaRPr lang="en-US" sz="11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fontAlgn="ct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6.1</a:t>
                      </a: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9.5%</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8.6%</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6.8%</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5.9%</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7.4%</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43.1%</a:t>
                      </a:r>
                    </a:p>
                  </a:txBody>
                  <a:tcPr marL="9525" marR="9525" marT="9525" marB="0" anchor="ctr"/>
                </a:tc>
                <a:extLst>
                  <a:ext uri="{0D108BD9-81ED-4DB2-BD59-A6C34878D82A}">
                    <a16:rowId xmlns:a16="http://schemas.microsoft.com/office/drawing/2014/main" val="4102053235"/>
                  </a:ext>
                </a:extLst>
              </a:tr>
              <a:tr h="317000">
                <a:tc>
                  <a:txBody>
                    <a:bodyPr/>
                    <a:lstStyle/>
                    <a:p>
                      <a:pPr algn="ctr" fontAlgn="ctr"/>
                      <a:r>
                        <a:rPr lang="en-US" altLang="ja-JP" sz="11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a:t>
                      </a:r>
                      <a:endParaRPr lang="en-US" sz="11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6.1</a:t>
                      </a: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10.8%</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10.4%</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7.2%</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7.2%</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8.4%</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49.6%</a:t>
                      </a:r>
                    </a:p>
                  </a:txBody>
                  <a:tcPr marL="9525" marR="9525" marT="9525" marB="0" anchor="ctr"/>
                </a:tc>
                <a:extLst>
                  <a:ext uri="{0D108BD9-81ED-4DB2-BD59-A6C34878D82A}">
                    <a16:rowId xmlns:a16="http://schemas.microsoft.com/office/drawing/2014/main" val="4048284588"/>
                  </a:ext>
                </a:extLst>
              </a:tr>
            </a:tbl>
          </a:graphicData>
        </a:graphic>
      </p:graphicFrame>
      <p:sp>
        <p:nvSpPr>
          <p:cNvPr id="38" name="正方形/長方形 37"/>
          <p:cNvSpPr/>
          <p:nvPr/>
        </p:nvSpPr>
        <p:spPr>
          <a:xfrm>
            <a:off x="5249193" y="3167175"/>
            <a:ext cx="2913732" cy="814275"/>
          </a:xfrm>
          <a:prstGeom prst="rect">
            <a:avLst/>
          </a:prstGeom>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900" dirty="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：算定</a:t>
            </a:r>
            <a:r>
              <a:rPr lang="ja-JP" altLang="en-US" sz="900" dirty="0">
                <a:latin typeface="Meiryo UI" panose="020B0604030504040204" pitchFamily="50" charset="-128"/>
                <a:ea typeface="Meiryo UI" panose="020B0604030504040204" pitchFamily="50" charset="-128"/>
              </a:rPr>
              <a:t>ガイドライン（</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）に基づき推計</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：前期</a:t>
            </a:r>
            <a:r>
              <a:rPr lang="ja-JP" altLang="en-US" sz="900" dirty="0" smtClean="0">
                <a:latin typeface="Meiryo UI" panose="020B0604030504040204" pitchFamily="50" charset="-128"/>
                <a:ea typeface="Meiryo UI" panose="020B0604030504040204" pitchFamily="50" charset="-128"/>
              </a:rPr>
              <a:t>高齢者に係る給付費、</a:t>
            </a:r>
            <a:r>
              <a:rPr lang="ja-JP" altLang="en-US" sz="900" dirty="0">
                <a:latin typeface="Meiryo UI" panose="020B0604030504040204" pitchFamily="50" charset="-128"/>
                <a:ea typeface="Meiryo UI" panose="020B0604030504040204" pitchFamily="50" charset="-128"/>
              </a:rPr>
              <a:t>後期支援</a:t>
            </a:r>
            <a:r>
              <a:rPr lang="ja-JP" altLang="en-US" sz="900" dirty="0" smtClean="0">
                <a:latin typeface="Meiryo UI" panose="020B0604030504040204" pitchFamily="50" charset="-128"/>
                <a:ea typeface="Meiryo UI" panose="020B0604030504040204" pitchFamily="50" charset="-128"/>
              </a:rPr>
              <a:t>金分</a:t>
            </a:r>
            <a:r>
              <a:rPr lang="ja-JP" altLang="en-US" sz="900" dirty="0">
                <a:latin typeface="Meiryo UI" panose="020B0604030504040204" pitchFamily="50" charset="-128"/>
                <a:ea typeface="Meiryo UI" panose="020B0604030504040204" pitchFamily="50" charset="-128"/>
              </a:rPr>
              <a:t>及</a:t>
            </a:r>
            <a:r>
              <a:rPr lang="ja-JP" altLang="en-US" sz="900" dirty="0" smtClean="0">
                <a:latin typeface="Meiryo UI" panose="020B0604030504040204" pitchFamily="50" charset="-128"/>
                <a:ea typeface="Meiryo UI" panose="020B0604030504040204" pitchFamily="50" charset="-128"/>
              </a:rPr>
              <a:t>び介護納</a:t>
            </a:r>
            <a:endParaRPr lang="en-US" altLang="ja-JP" sz="900" dirty="0" smtClean="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付金分の増加傾向を</a:t>
            </a:r>
            <a:r>
              <a:rPr lang="ja-JP" altLang="en-US" sz="900" dirty="0">
                <a:latin typeface="Meiryo UI" panose="020B0604030504040204" pitchFamily="50" charset="-128"/>
                <a:ea typeface="Meiryo UI" panose="020B0604030504040204" pitchFamily="50" charset="-128"/>
              </a:rPr>
              <a:t>見込んだ推計</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医療費の</a:t>
            </a:r>
            <a:r>
              <a:rPr lang="ja-JP" altLang="en-US" sz="900" dirty="0" smtClean="0">
                <a:latin typeface="Meiryo UI" panose="020B0604030504040204" pitchFamily="50" charset="-128"/>
                <a:ea typeface="Meiryo UI" panose="020B0604030504040204" pitchFamily="50" charset="-128"/>
              </a:rPr>
              <a:t>増加</a:t>
            </a:r>
            <a:r>
              <a:rPr lang="ja-JP" altLang="en-US" sz="900" dirty="0">
                <a:latin typeface="Meiryo UI" panose="020B0604030504040204" pitchFamily="50" charset="-128"/>
                <a:ea typeface="Meiryo UI" panose="020B0604030504040204" pitchFamily="50" charset="-128"/>
              </a:rPr>
              <a:t>傾向</a:t>
            </a:r>
            <a:r>
              <a:rPr lang="ja-JP" altLang="en-US" sz="900" dirty="0" smtClean="0">
                <a:latin typeface="Meiryo UI" panose="020B0604030504040204" pitchFamily="50" charset="-128"/>
                <a:ea typeface="Meiryo UI" panose="020B0604030504040204" pitchFamily="50" charset="-128"/>
              </a:rPr>
              <a:t>を</a:t>
            </a:r>
            <a:r>
              <a:rPr lang="ja-JP" altLang="en-US" sz="900" dirty="0">
                <a:latin typeface="Meiryo UI" panose="020B0604030504040204" pitchFamily="50" charset="-128"/>
                <a:ea typeface="Meiryo UI" panose="020B0604030504040204" pitchFamily="50" charset="-128"/>
              </a:rPr>
              <a:t>見込んだ推計</a:t>
            </a:r>
            <a:endParaRPr lang="en-US" altLang="ja-JP" sz="9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算定ガイドラインとは、「国民健康保険における納付金及び標準保</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険料率の算定方法について（ガイドライン）」のことをいう。</a:t>
            </a:r>
          </a:p>
        </p:txBody>
      </p:sp>
      <p:sp>
        <p:nvSpPr>
          <p:cNvPr id="39" name="テキスト ボックス 38"/>
          <p:cNvSpPr txBox="1"/>
          <p:nvPr/>
        </p:nvSpPr>
        <p:spPr>
          <a:xfrm>
            <a:off x="8941073" y="4808985"/>
            <a:ext cx="1037229" cy="253916"/>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17.9</a:t>
            </a:r>
            <a:r>
              <a:rPr lang="ja-JP" altLang="en-US" sz="1050" dirty="0" smtClean="0">
                <a:latin typeface="Meiryo UI" panose="020B0604030504040204" pitchFamily="50" charset="-128"/>
                <a:ea typeface="Meiryo UI" panose="020B0604030504040204" pitchFamily="50" charset="-128"/>
              </a:rPr>
              <a:t>万円</a:t>
            </a:r>
            <a:endParaRPr kumimoji="1" lang="ja-JP" altLang="en-US" sz="105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8941073" y="4096388"/>
            <a:ext cx="1079225" cy="253916"/>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19.9</a:t>
            </a:r>
            <a:r>
              <a:rPr lang="ja-JP" altLang="en-US" sz="1050" dirty="0" smtClean="0">
                <a:latin typeface="Meiryo UI" panose="020B0604030504040204" pitchFamily="50" charset="-128"/>
                <a:ea typeface="Meiryo UI" panose="020B0604030504040204" pitchFamily="50" charset="-128"/>
              </a:rPr>
              <a:t>万円 </a:t>
            </a:r>
            <a:endParaRPr kumimoji="1" lang="ja-JP" altLang="en-US" sz="1050" dirty="0">
              <a:latin typeface="Meiryo UI" panose="020B0604030504040204" pitchFamily="50" charset="-128"/>
              <a:ea typeface="Meiryo UI" panose="020B0604030504040204" pitchFamily="50" charset="-128"/>
            </a:endParaRPr>
          </a:p>
        </p:txBody>
      </p:sp>
      <p:sp>
        <p:nvSpPr>
          <p:cNvPr id="12" name="正方形/長方形 11"/>
          <p:cNvSpPr/>
          <p:nvPr/>
        </p:nvSpPr>
        <p:spPr>
          <a:xfrm>
            <a:off x="2109628" y="3024211"/>
            <a:ext cx="2354573" cy="19986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en-US" altLang="ja-JP" sz="1050" dirty="0" smtClean="0"/>
              <a:t>※</a:t>
            </a:r>
            <a:r>
              <a:rPr kumimoji="1" lang="ja-JP" altLang="en-US" sz="1050" dirty="0"/>
              <a:t>市町村激変緩和前</a:t>
            </a:r>
          </a:p>
        </p:txBody>
      </p:sp>
      <p:sp>
        <p:nvSpPr>
          <p:cNvPr id="41" name="テキスト ボックス 10"/>
          <p:cNvSpPr txBox="1"/>
          <p:nvPr/>
        </p:nvSpPr>
        <p:spPr>
          <a:xfrm>
            <a:off x="8941072" y="3581218"/>
            <a:ext cx="103722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50" dirty="0" smtClean="0">
                <a:latin typeface="Meiryo UI" panose="020B0604030504040204" pitchFamily="50" charset="-128"/>
                <a:ea typeface="Meiryo UI" panose="020B0604030504040204" pitchFamily="50" charset="-128"/>
              </a:rPr>
              <a:t>20.8</a:t>
            </a:r>
            <a:r>
              <a:rPr kumimoji="1" lang="ja-JP" altLang="en-US" sz="1050" dirty="0" smtClean="0">
                <a:latin typeface="Meiryo UI" panose="020B0604030504040204" pitchFamily="50" charset="-128"/>
                <a:ea typeface="Meiryo UI" panose="020B0604030504040204" pitchFamily="50" charset="-128"/>
              </a:rPr>
              <a:t>万円</a:t>
            </a:r>
            <a:endParaRPr kumimoji="1" lang="ja-JP" altLang="en-US" sz="105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615940" y="7984205"/>
            <a:ext cx="3938408" cy="215444"/>
          </a:xfrm>
          <a:prstGeom prst="rect">
            <a:avLst/>
          </a:prstGeom>
          <a:noFill/>
        </p:spPr>
        <p:txBody>
          <a:bodyPr wrap="square" rtlCol="0">
            <a:spAutoFit/>
          </a:bodyPr>
          <a:lstStyle/>
          <a:p>
            <a:pPr algn="r"/>
            <a:r>
              <a:rPr kumimoji="1" lang="en-US" altLang="ja-JP" sz="800" dirty="0" smtClean="0">
                <a:latin typeface="Meiryo UI" panose="020B0604030504040204" pitchFamily="50" charset="-128"/>
                <a:ea typeface="Meiryo UI" panose="020B0604030504040204" pitchFamily="50" charset="-128"/>
              </a:rPr>
              <a:t>※R</a:t>
            </a:r>
            <a:r>
              <a:rPr kumimoji="1" lang="ja-JP" altLang="en-US" sz="800" dirty="0" smtClean="0">
                <a:latin typeface="Meiryo UI" panose="020B0604030504040204" pitchFamily="50" charset="-128"/>
                <a:ea typeface="Meiryo UI" panose="020B0604030504040204" pitchFamily="50" charset="-128"/>
              </a:rPr>
              <a:t>２は事業費納付金算定値</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1140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5471</TotalTime>
  <Words>320</Words>
  <Application>Microsoft Office PowerPoint</Application>
  <PresentationFormat>A3 297x420 mm</PresentationFormat>
  <Paragraphs>160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HGPｺﾞｼｯｸM</vt: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籠島　隆</dc:creator>
  <cp:lastModifiedBy>阪口　功一</cp:lastModifiedBy>
  <cp:revision>276</cp:revision>
  <cp:lastPrinted>2020-01-11T11:30:07Z</cp:lastPrinted>
  <dcterms:created xsi:type="dcterms:W3CDTF">2019-09-06T00:33:44Z</dcterms:created>
  <dcterms:modified xsi:type="dcterms:W3CDTF">2020-03-23T10:50:50Z</dcterms:modified>
</cp:coreProperties>
</file>