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681" r:id="rId2"/>
  </p:sldMasterIdLst>
  <p:notesMasterIdLst>
    <p:notesMasterId r:id="rId16"/>
  </p:notesMasterIdLst>
  <p:handoutMasterIdLst>
    <p:handoutMasterId r:id="rId17"/>
  </p:handoutMasterIdLst>
  <p:sldIdLst>
    <p:sldId id="1076" r:id="rId3"/>
    <p:sldId id="1077" r:id="rId4"/>
    <p:sldId id="1078" r:id="rId5"/>
    <p:sldId id="1079" r:id="rId6"/>
    <p:sldId id="1080" r:id="rId7"/>
    <p:sldId id="1081" r:id="rId8"/>
    <p:sldId id="1086" r:id="rId9"/>
    <p:sldId id="1057" r:id="rId10"/>
    <p:sldId id="1058" r:id="rId11"/>
    <p:sldId id="1083" r:id="rId12"/>
    <p:sldId id="1085" r:id="rId13"/>
    <p:sldId id="1082" r:id="rId14"/>
    <p:sldId id="1087" r:id="rId15"/>
  </p:sldIdLst>
  <p:sldSz cx="9906000" cy="6858000" type="A4"/>
  <p:notesSz cx="6807200" cy="9939338"/>
  <p:defaultTextStyle>
    <a:defPPr>
      <a:defRPr lang="ja-JP"/>
    </a:defPPr>
    <a:lvl1pPr marL="0" algn="l" defTabSz="914070" rtl="0" eaLnBrk="1" latinLnBrk="0" hangingPunct="1">
      <a:defRPr kumimoji="1" sz="1799" kern="1200">
        <a:solidFill>
          <a:schemeClr val="tx1"/>
        </a:solidFill>
        <a:latin typeface="+mn-lt"/>
        <a:ea typeface="+mn-ea"/>
        <a:cs typeface="+mn-cs"/>
      </a:defRPr>
    </a:lvl1pPr>
    <a:lvl2pPr marL="457034" algn="l" defTabSz="914070" rtl="0" eaLnBrk="1" latinLnBrk="0" hangingPunct="1">
      <a:defRPr kumimoji="1" sz="1799" kern="1200">
        <a:solidFill>
          <a:schemeClr val="tx1"/>
        </a:solidFill>
        <a:latin typeface="+mn-lt"/>
        <a:ea typeface="+mn-ea"/>
        <a:cs typeface="+mn-cs"/>
      </a:defRPr>
    </a:lvl2pPr>
    <a:lvl3pPr marL="914070" algn="l" defTabSz="914070" rtl="0" eaLnBrk="1" latinLnBrk="0" hangingPunct="1">
      <a:defRPr kumimoji="1" sz="1799" kern="1200">
        <a:solidFill>
          <a:schemeClr val="tx1"/>
        </a:solidFill>
        <a:latin typeface="+mn-lt"/>
        <a:ea typeface="+mn-ea"/>
        <a:cs typeface="+mn-cs"/>
      </a:defRPr>
    </a:lvl3pPr>
    <a:lvl4pPr marL="1371106" algn="l" defTabSz="914070" rtl="0" eaLnBrk="1" latinLnBrk="0" hangingPunct="1">
      <a:defRPr kumimoji="1" sz="1799" kern="1200">
        <a:solidFill>
          <a:schemeClr val="tx1"/>
        </a:solidFill>
        <a:latin typeface="+mn-lt"/>
        <a:ea typeface="+mn-ea"/>
        <a:cs typeface="+mn-cs"/>
      </a:defRPr>
    </a:lvl4pPr>
    <a:lvl5pPr marL="1828140" algn="l" defTabSz="914070" rtl="0" eaLnBrk="1" latinLnBrk="0" hangingPunct="1">
      <a:defRPr kumimoji="1" sz="1799" kern="1200">
        <a:solidFill>
          <a:schemeClr val="tx1"/>
        </a:solidFill>
        <a:latin typeface="+mn-lt"/>
        <a:ea typeface="+mn-ea"/>
        <a:cs typeface="+mn-cs"/>
      </a:defRPr>
    </a:lvl5pPr>
    <a:lvl6pPr marL="2285176" algn="l" defTabSz="914070" rtl="0" eaLnBrk="1" latinLnBrk="0" hangingPunct="1">
      <a:defRPr kumimoji="1" sz="1799" kern="1200">
        <a:solidFill>
          <a:schemeClr val="tx1"/>
        </a:solidFill>
        <a:latin typeface="+mn-lt"/>
        <a:ea typeface="+mn-ea"/>
        <a:cs typeface="+mn-cs"/>
      </a:defRPr>
    </a:lvl6pPr>
    <a:lvl7pPr marL="2742211" algn="l" defTabSz="914070" rtl="0" eaLnBrk="1" latinLnBrk="0" hangingPunct="1">
      <a:defRPr kumimoji="1" sz="1799" kern="1200">
        <a:solidFill>
          <a:schemeClr val="tx1"/>
        </a:solidFill>
        <a:latin typeface="+mn-lt"/>
        <a:ea typeface="+mn-ea"/>
        <a:cs typeface="+mn-cs"/>
      </a:defRPr>
    </a:lvl7pPr>
    <a:lvl8pPr marL="3199246" algn="l" defTabSz="914070" rtl="0" eaLnBrk="1" latinLnBrk="0" hangingPunct="1">
      <a:defRPr kumimoji="1" sz="1799" kern="1200">
        <a:solidFill>
          <a:schemeClr val="tx1"/>
        </a:solidFill>
        <a:latin typeface="+mn-lt"/>
        <a:ea typeface="+mn-ea"/>
        <a:cs typeface="+mn-cs"/>
      </a:defRPr>
    </a:lvl8pPr>
    <a:lvl9pPr marL="3656281" algn="l" defTabSz="914070" rtl="0" eaLnBrk="1" latinLnBrk="0" hangingPunct="1">
      <a:defRPr kumimoji="1" sz="1799"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3DD6F08D-EC1F-418D-A9D5-0D9C93EB0803}">
          <p14:sldIdLst>
            <p14:sldId id="1076"/>
            <p14:sldId id="1077"/>
            <p14:sldId id="1078"/>
            <p14:sldId id="1079"/>
            <p14:sldId id="1080"/>
            <p14:sldId id="1081"/>
            <p14:sldId id="1086"/>
            <p14:sldId id="1057"/>
            <p14:sldId id="1058"/>
            <p14:sldId id="1083"/>
            <p14:sldId id="1085"/>
            <p14:sldId id="1082"/>
            <p14:sldId id="1087"/>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guide id="3" orient="horz" pos="2115" userDrawn="1">
          <p15:clr>
            <a:srgbClr val="A4A3A4"/>
          </p15:clr>
        </p15:guide>
        <p15:guide id="4" orient="horz" pos="890" userDrawn="1">
          <p15:clr>
            <a:srgbClr val="A4A3A4"/>
          </p15:clr>
        </p15:guide>
        <p15:guide id="5" pos="3347" userDrawn="1">
          <p15:clr>
            <a:srgbClr val="A4A3A4"/>
          </p15:clr>
        </p15:guide>
        <p15:guide id="6" pos="126" userDrawn="1">
          <p15:clr>
            <a:srgbClr val="A4A3A4"/>
          </p15:clr>
        </p15:guide>
        <p15:guide id="7" pos="6114" userDrawn="1">
          <p15:clr>
            <a:srgbClr val="A4A3A4"/>
          </p15:clr>
        </p15:guide>
        <p15:guide id="8" pos="353" userDrawn="1">
          <p15:clr>
            <a:srgbClr val="A4A3A4"/>
          </p15:clr>
        </p15:guide>
        <p15:guide id="9" pos="1714" userDrawn="1">
          <p15:clr>
            <a:srgbClr val="A4A3A4"/>
          </p15:clr>
        </p15:guide>
        <p15:guide id="10" pos="3075" userDrawn="1">
          <p15:clr>
            <a:srgbClr val="A4A3A4"/>
          </p15:clr>
        </p15:guide>
        <p15:guide id="11" orient="horz" pos="1888" userDrawn="1">
          <p15:clr>
            <a:srgbClr val="A4A3A4"/>
          </p15:clr>
        </p15:guide>
        <p15:guide id="12" orient="horz" pos="1091" userDrawn="1">
          <p15:clr>
            <a:srgbClr val="A4A3A4"/>
          </p15:clr>
        </p15:guide>
        <p15:guide id="13" orient="horz" pos="2976" userDrawn="1">
          <p15:clr>
            <a:srgbClr val="A4A3A4"/>
          </p15:clr>
        </p15:guide>
        <p15:guide id="14" orient="horz" pos="1298" userDrawn="1">
          <p15:clr>
            <a:srgbClr val="A4A3A4"/>
          </p15:clr>
        </p15:guide>
        <p15:guide id="15" pos="6023" userDrawn="1">
          <p15:clr>
            <a:srgbClr val="A4A3A4"/>
          </p15:clr>
        </p15:guide>
        <p15:guide id="16" pos="1895" userDrawn="1">
          <p15:clr>
            <a:srgbClr val="A4A3A4"/>
          </p15:clr>
        </p15:guide>
        <p15:guide id="17" pos="217" userDrawn="1">
          <p15:clr>
            <a:srgbClr val="A4A3A4"/>
          </p15:clr>
        </p15:guide>
        <p15:guide id="18" orient="horz" pos="2069" userDrawn="1">
          <p15:clr>
            <a:srgbClr val="A4A3A4"/>
          </p15:clr>
        </p15:guide>
        <p15:guide id="19" orient="horz" pos="1570" userDrawn="1">
          <p15:clr>
            <a:srgbClr val="A4A3A4"/>
          </p15:clr>
        </p15:guide>
        <p15:guide id="20" orient="horz" pos="572" userDrawn="1">
          <p15:clr>
            <a:srgbClr val="A4A3A4"/>
          </p15:clr>
        </p15:guide>
        <p15:guide id="21" orient="horz" pos="2931" userDrawn="1">
          <p15:clr>
            <a:srgbClr val="A4A3A4"/>
          </p15:clr>
        </p15:guide>
        <p15:guide id="22" orient="horz" pos="3158" userDrawn="1">
          <p15:clr>
            <a:srgbClr val="A4A3A4"/>
          </p15:clr>
        </p15:guide>
        <p15:guide id="23" orient="horz" pos="1616" userDrawn="1">
          <p15:clr>
            <a:srgbClr val="A4A3A4"/>
          </p15:clr>
        </p15:guide>
        <p15:guide id="24" orient="horz" pos="4247" userDrawn="1">
          <p15:clr>
            <a:srgbClr val="A4A3A4"/>
          </p15:clr>
        </p15:guide>
        <p15:guide id="25" orient="horz" pos="1162" userDrawn="1">
          <p15:clr>
            <a:srgbClr val="A4A3A4"/>
          </p15:clr>
        </p15:guide>
        <p15:guide id="26" orient="horz" pos="2750" userDrawn="1">
          <p15:clr>
            <a:srgbClr val="A4A3A4"/>
          </p15:clr>
        </p15:guide>
        <p15:guide id="27" orient="horz" pos="2478" userDrawn="1">
          <p15:clr>
            <a:srgbClr val="A4A3A4"/>
          </p15:clr>
        </p15:guide>
        <p15:guide id="28" orient="horz" pos="1661" userDrawn="1">
          <p15:clr>
            <a:srgbClr val="A4A3A4"/>
          </p15:clr>
        </p15:guide>
        <p15:guide id="29" pos="988" userDrawn="1">
          <p15:clr>
            <a:srgbClr val="A4A3A4"/>
          </p15:clr>
        </p15:guide>
        <p15:guide id="30" pos="1669" userDrawn="1">
          <p15:clr>
            <a:srgbClr val="A4A3A4"/>
          </p15:clr>
        </p15:guide>
        <p15:guide id="31" pos="5207" userDrawn="1">
          <p15:clr>
            <a:srgbClr val="A4A3A4"/>
          </p15:clr>
        </p15:guide>
        <p15:guide id="32" pos="6068" userDrawn="1">
          <p15:clr>
            <a:srgbClr val="A4A3A4"/>
          </p15:clr>
        </p15:guide>
        <p15:guide id="33" orient="horz" pos="1525" userDrawn="1">
          <p15:clr>
            <a:srgbClr val="A4A3A4"/>
          </p15:clr>
        </p15:guide>
        <p15:guide id="34" orient="horz" pos="1071" userDrawn="1">
          <p15:clr>
            <a:srgbClr val="A4A3A4"/>
          </p15:clr>
        </p15:guide>
        <p15:guide id="35" orient="horz" pos="2659" userDrawn="1">
          <p15:clr>
            <a:srgbClr val="A4A3A4"/>
          </p15:clr>
        </p15:guide>
        <p15:guide id="36" orient="horz" pos="1117" userDrawn="1">
          <p15:clr>
            <a:srgbClr val="A4A3A4"/>
          </p15:clr>
        </p15:guide>
        <p15:guide id="37" orient="horz" pos="2704" userDrawn="1">
          <p15:clr>
            <a:srgbClr val="A4A3A4"/>
          </p15:clr>
        </p15:guide>
        <p15:guide id="38" pos="2848" userDrawn="1">
          <p15:clr>
            <a:srgbClr val="A4A3A4"/>
          </p15:clr>
        </p15:guide>
        <p15:guide id="39" pos="3891" userDrawn="1">
          <p15:clr>
            <a:srgbClr val="A4A3A4"/>
          </p15:clr>
        </p15:guide>
        <p15:guide id="40" pos="489" userDrawn="1">
          <p15:clr>
            <a:srgbClr val="A4A3A4"/>
          </p15:clr>
        </p15:guide>
        <p15:guide id="41" orient="horz" pos="2795">
          <p15:clr>
            <a:srgbClr val="A4A3A4"/>
          </p15:clr>
        </p15:guide>
        <p15:guide id="42" orient="horz" pos="4156">
          <p15:clr>
            <a:srgbClr val="A4A3A4"/>
          </p15:clr>
        </p15:guide>
        <p15:guide id="43" pos="5887">
          <p15:clr>
            <a:srgbClr val="A4A3A4"/>
          </p15:clr>
        </p15:guide>
        <p15:guide id="44" pos="4027">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山　秀男" initials="小山　秀男" lastIdx="0" clrIdx="0">
    <p:extLst>
      <p:ext uri="{19B8F6BF-5375-455C-9EA6-DF929625EA0E}">
        <p15:presenceInfo xmlns:p15="http://schemas.microsoft.com/office/powerpoint/2012/main" userId="S-1-5-21-161959346-1900351369-444732941-45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0000FF"/>
    <a:srgbClr val="FF9900"/>
    <a:srgbClr val="007BBB"/>
    <a:srgbClr val="FFCC66"/>
    <a:srgbClr val="404040"/>
    <a:srgbClr val="FFF226"/>
    <a:srgbClr val="506DDE"/>
    <a:srgbClr val="FFDA53"/>
    <a:srgbClr val="FFDE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59" autoAdjust="0"/>
    <p:restoredTop sz="99869" autoAdjust="0"/>
  </p:normalViewPr>
  <p:slideViewPr>
    <p:cSldViewPr showGuides="1">
      <p:cViewPr varScale="1">
        <p:scale>
          <a:sx n="74" d="100"/>
          <a:sy n="74" d="100"/>
        </p:scale>
        <p:origin x="1524" y="72"/>
      </p:cViewPr>
      <p:guideLst>
        <p:guide orient="horz" pos="2160"/>
        <p:guide pos="3120"/>
        <p:guide orient="horz" pos="2115"/>
        <p:guide orient="horz" pos="890"/>
        <p:guide pos="3347"/>
        <p:guide pos="126"/>
        <p:guide pos="6114"/>
        <p:guide pos="353"/>
        <p:guide pos="1714"/>
        <p:guide pos="3075"/>
        <p:guide orient="horz" pos="1888"/>
        <p:guide orient="horz" pos="1091"/>
        <p:guide orient="horz" pos="2976"/>
        <p:guide orient="horz" pos="1298"/>
        <p:guide pos="6023"/>
        <p:guide pos="1895"/>
        <p:guide pos="217"/>
        <p:guide orient="horz" pos="2069"/>
        <p:guide orient="horz" pos="1570"/>
        <p:guide orient="horz" pos="572"/>
        <p:guide orient="horz" pos="2931"/>
        <p:guide orient="horz" pos="3158"/>
        <p:guide orient="horz" pos="1616"/>
        <p:guide orient="horz" pos="4247"/>
        <p:guide orient="horz" pos="1162"/>
        <p:guide orient="horz" pos="2750"/>
        <p:guide orient="horz" pos="2478"/>
        <p:guide orient="horz" pos="1661"/>
        <p:guide pos="988"/>
        <p:guide pos="1669"/>
        <p:guide pos="5207"/>
        <p:guide pos="6068"/>
        <p:guide orient="horz" pos="1525"/>
        <p:guide orient="horz" pos="1071"/>
        <p:guide orient="horz" pos="2659"/>
        <p:guide orient="horz" pos="1117"/>
        <p:guide orient="horz" pos="2704"/>
        <p:guide pos="2848"/>
        <p:guide pos="3891"/>
        <p:guide pos="489"/>
        <p:guide orient="horz" pos="2795"/>
        <p:guide orient="horz" pos="4156"/>
        <p:guide pos="5887"/>
        <p:guide pos="402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p:scale>
          <a:sx n="100" d="100"/>
          <a:sy n="100" d="100"/>
        </p:scale>
        <p:origin x="1932" y="-714"/>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5016BE8-E750-4BE2-BAE7-13FE84F08A0D}" type="datetimeFigureOut">
              <a:rPr kumimoji="1" lang="ja-JP" altLang="en-US" smtClean="0"/>
              <a:t>2019/12/20</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E2E94F1D-4134-4312-A892-DC884967972E}" type="slidenum">
              <a:rPr kumimoji="1" lang="ja-JP" altLang="en-US" smtClean="0"/>
              <a:t>‹#›</a:t>
            </a:fld>
            <a:endParaRPr kumimoji="1" lang="ja-JP" altLang="en-US"/>
          </a:p>
        </p:txBody>
      </p:sp>
    </p:spTree>
    <p:extLst>
      <p:ext uri="{BB962C8B-B14F-4D97-AF65-F5344CB8AC3E}">
        <p14:creationId xmlns:p14="http://schemas.microsoft.com/office/powerpoint/2010/main" val="32456069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2"/>
            <a:ext cx="2949786" cy="496967"/>
          </a:xfrm>
          <a:prstGeom prst="rect">
            <a:avLst/>
          </a:prstGeom>
        </p:spPr>
        <p:txBody>
          <a:bodyPr vert="horz" lIns="92204" tIns="46103" rIns="92204" bIns="46103"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41" y="2"/>
            <a:ext cx="2949786" cy="496967"/>
          </a:xfrm>
          <a:prstGeom prst="rect">
            <a:avLst/>
          </a:prstGeom>
        </p:spPr>
        <p:txBody>
          <a:bodyPr vert="horz" lIns="92204" tIns="46103" rIns="92204" bIns="46103" rtlCol="0"/>
          <a:lstStyle>
            <a:lvl1pPr algn="r">
              <a:defRPr sz="1200"/>
            </a:lvl1pPr>
          </a:lstStyle>
          <a:p>
            <a:fld id="{2C233B37-B522-4AF1-BD8F-7C2AC39576F9}" type="datetimeFigureOut">
              <a:rPr kumimoji="1" lang="ja-JP" altLang="en-US" smtClean="0"/>
              <a:pPr/>
              <a:t>2019/12/20</a:t>
            </a:fld>
            <a:endParaRPr kumimoji="1" lang="ja-JP" altLang="en-US" dirty="0"/>
          </a:p>
        </p:txBody>
      </p:sp>
      <p:sp>
        <p:nvSpPr>
          <p:cNvPr id="4" name="スライド イメージ プレースホルダー 3"/>
          <p:cNvSpPr>
            <a:spLocks noGrp="1" noRot="1" noChangeAspect="1"/>
          </p:cNvSpPr>
          <p:nvPr>
            <p:ph type="sldImg" idx="2"/>
          </p:nvPr>
        </p:nvSpPr>
        <p:spPr>
          <a:xfrm>
            <a:off x="712788" y="744538"/>
            <a:ext cx="5381625" cy="3727450"/>
          </a:xfrm>
          <a:prstGeom prst="rect">
            <a:avLst/>
          </a:prstGeom>
          <a:noFill/>
          <a:ln w="12700">
            <a:solidFill>
              <a:prstClr val="black"/>
            </a:solidFill>
          </a:ln>
        </p:spPr>
        <p:txBody>
          <a:bodyPr vert="horz" lIns="92204" tIns="46103" rIns="92204" bIns="46103" rtlCol="0" anchor="ctr"/>
          <a:lstStyle/>
          <a:p>
            <a:endParaRPr lang="ja-JP" altLang="en-US" dirty="0"/>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2204" tIns="46103" rIns="92204" bIns="461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4" y="9440649"/>
            <a:ext cx="2949786" cy="496967"/>
          </a:xfrm>
          <a:prstGeom prst="rect">
            <a:avLst/>
          </a:prstGeom>
        </p:spPr>
        <p:txBody>
          <a:bodyPr vert="horz" lIns="92204" tIns="46103" rIns="92204" bIns="46103"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5841" y="9440649"/>
            <a:ext cx="2949786" cy="496967"/>
          </a:xfrm>
          <a:prstGeom prst="rect">
            <a:avLst/>
          </a:prstGeom>
        </p:spPr>
        <p:txBody>
          <a:bodyPr vert="horz" lIns="92204" tIns="46103" rIns="92204" bIns="46103" rtlCol="0" anchor="b"/>
          <a:lstStyle>
            <a:lvl1pPr algn="r">
              <a:defRPr sz="1200"/>
            </a:lvl1pPr>
          </a:lstStyle>
          <a:p>
            <a:fld id="{FEB3D915-2C81-49D9-B534-1CB1C66CD712}" type="slidenum">
              <a:rPr kumimoji="1" lang="ja-JP" altLang="en-US" smtClean="0"/>
              <a:pPr/>
              <a:t>‹#›</a:t>
            </a:fld>
            <a:endParaRPr kumimoji="1" lang="ja-JP" altLang="en-US" dirty="0"/>
          </a:p>
        </p:txBody>
      </p:sp>
    </p:spTree>
    <p:extLst>
      <p:ext uri="{BB962C8B-B14F-4D97-AF65-F5344CB8AC3E}">
        <p14:creationId xmlns:p14="http://schemas.microsoft.com/office/powerpoint/2010/main" val="2446751729"/>
      </p:ext>
    </p:extLst>
  </p:cSld>
  <p:clrMap bg1="lt1" tx1="dk1" bg2="lt2" tx2="dk2" accent1="accent1" accent2="accent2" accent3="accent3" accent4="accent4" accent5="accent5" accent6="accent6" hlink="hlink" folHlink="folHlink"/>
  <p:hf hdr="0" ftr="0" dt="0"/>
  <p:notesStyle>
    <a:lvl1pPr marL="0" algn="l" defTabSz="914070" rtl="0" eaLnBrk="1" latinLnBrk="0" hangingPunct="1">
      <a:defRPr kumimoji="1" sz="1200" kern="1200">
        <a:solidFill>
          <a:schemeClr val="tx1"/>
        </a:solidFill>
        <a:latin typeface="+mn-lt"/>
        <a:ea typeface="+mn-ea"/>
        <a:cs typeface="+mn-cs"/>
      </a:defRPr>
    </a:lvl1pPr>
    <a:lvl2pPr marL="457034" algn="l" defTabSz="914070" rtl="0" eaLnBrk="1" latinLnBrk="0" hangingPunct="1">
      <a:defRPr kumimoji="1" sz="1200" kern="1200">
        <a:solidFill>
          <a:schemeClr val="tx1"/>
        </a:solidFill>
        <a:latin typeface="+mn-lt"/>
        <a:ea typeface="+mn-ea"/>
        <a:cs typeface="+mn-cs"/>
      </a:defRPr>
    </a:lvl2pPr>
    <a:lvl3pPr marL="914070" algn="l" defTabSz="914070" rtl="0" eaLnBrk="1" latinLnBrk="0" hangingPunct="1">
      <a:defRPr kumimoji="1" sz="1200" kern="1200">
        <a:solidFill>
          <a:schemeClr val="tx1"/>
        </a:solidFill>
        <a:latin typeface="+mn-lt"/>
        <a:ea typeface="+mn-ea"/>
        <a:cs typeface="+mn-cs"/>
      </a:defRPr>
    </a:lvl3pPr>
    <a:lvl4pPr marL="1371106" algn="l" defTabSz="914070" rtl="0" eaLnBrk="1" latinLnBrk="0" hangingPunct="1">
      <a:defRPr kumimoji="1" sz="1200" kern="1200">
        <a:solidFill>
          <a:schemeClr val="tx1"/>
        </a:solidFill>
        <a:latin typeface="+mn-lt"/>
        <a:ea typeface="+mn-ea"/>
        <a:cs typeface="+mn-cs"/>
      </a:defRPr>
    </a:lvl4pPr>
    <a:lvl5pPr marL="1828140" algn="l" defTabSz="914070" rtl="0" eaLnBrk="1" latinLnBrk="0" hangingPunct="1">
      <a:defRPr kumimoji="1" sz="1200" kern="1200">
        <a:solidFill>
          <a:schemeClr val="tx1"/>
        </a:solidFill>
        <a:latin typeface="+mn-lt"/>
        <a:ea typeface="+mn-ea"/>
        <a:cs typeface="+mn-cs"/>
      </a:defRPr>
    </a:lvl5pPr>
    <a:lvl6pPr marL="2285176" algn="l" defTabSz="914070" rtl="0" eaLnBrk="1" latinLnBrk="0" hangingPunct="1">
      <a:defRPr kumimoji="1" sz="1200" kern="1200">
        <a:solidFill>
          <a:schemeClr val="tx1"/>
        </a:solidFill>
        <a:latin typeface="+mn-lt"/>
        <a:ea typeface="+mn-ea"/>
        <a:cs typeface="+mn-cs"/>
      </a:defRPr>
    </a:lvl6pPr>
    <a:lvl7pPr marL="2742211" algn="l" defTabSz="914070" rtl="0" eaLnBrk="1" latinLnBrk="0" hangingPunct="1">
      <a:defRPr kumimoji="1" sz="1200" kern="1200">
        <a:solidFill>
          <a:schemeClr val="tx1"/>
        </a:solidFill>
        <a:latin typeface="+mn-lt"/>
        <a:ea typeface="+mn-ea"/>
        <a:cs typeface="+mn-cs"/>
      </a:defRPr>
    </a:lvl7pPr>
    <a:lvl8pPr marL="3199246" algn="l" defTabSz="914070" rtl="0" eaLnBrk="1" latinLnBrk="0" hangingPunct="1">
      <a:defRPr kumimoji="1" sz="1200" kern="1200">
        <a:solidFill>
          <a:schemeClr val="tx1"/>
        </a:solidFill>
        <a:latin typeface="+mn-lt"/>
        <a:ea typeface="+mn-ea"/>
        <a:cs typeface="+mn-cs"/>
      </a:defRPr>
    </a:lvl8pPr>
    <a:lvl9pPr marL="3656281" algn="l" defTabSz="91407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B20901-951B-4FB3-B713-C9EF2B8CF5F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6409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本事業は、ウォーキングや健診受診などの健康づくりの取組にポイントを付与し、特典を提供することで、府民の主体的な健康行動を促進。</a:t>
            </a:r>
            <a:endParaRPr kumimoji="1" lang="en-US" altLang="ja-JP" dirty="0"/>
          </a:p>
          <a:p>
            <a:r>
              <a:rPr kumimoji="1" lang="ja-JP" altLang="en-US" dirty="0"/>
              <a:t>また、マイページで健康情報を見える化し、健康管理意識を向上。</a:t>
            </a:r>
            <a:endParaRPr kumimoji="1" lang="en-US" altLang="ja-JP" dirty="0"/>
          </a:p>
          <a:p>
            <a:r>
              <a:rPr kumimoji="1" lang="ja-JP" altLang="en-US" dirty="0"/>
              <a:t>収集した健康データは大学等の研究機関と連携して分析し、今後の保健事業に活用。</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3B56F-56AB-411F-8724-511B22958D15}"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53146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この事業の特色は、</a:t>
            </a:r>
            <a:endParaRPr kumimoji="1" lang="en-US" altLang="ja-JP" dirty="0"/>
          </a:p>
          <a:p>
            <a:r>
              <a:rPr kumimoji="1" lang="ja-JP" altLang="en-US" dirty="0"/>
              <a:t>①全国最大級の健康マイレージ事業</a:t>
            </a:r>
            <a:endParaRPr kumimoji="1" lang="en-US" altLang="ja-JP" dirty="0"/>
          </a:p>
          <a:p>
            <a:r>
              <a:rPr kumimoji="1" lang="ja-JP" altLang="en-US" dirty="0"/>
              <a:t>②特定健診データと個人の健康活動の連携で健康活動データを見える化した全国初の取組</a:t>
            </a:r>
            <a:endParaRPr kumimoji="1" lang="en-US" altLang="ja-JP" dirty="0"/>
          </a:p>
          <a:p>
            <a:r>
              <a:rPr kumimoji="1" lang="ja-JP" altLang="en-US" dirty="0"/>
              <a:t>③抽選回数は日本一、など。</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C3B56F-56AB-411F-8724-511B22958D15}"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08060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スマホがなくても歩数計などを活用いただけ、歩数や体重測定、歯磨き、健診、健康ｲﾍﾞﾝﾄへの参加などでポイントがたまり、毎週・毎月プレゼントが抽選で当たるものです。</a:t>
            </a:r>
            <a:endParaRPr kumimoji="1" lang="en-US" altLang="ja-JP" dirty="0"/>
          </a:p>
          <a:p>
            <a:r>
              <a:rPr kumimoji="1" lang="ja-JP" altLang="en-US" dirty="0"/>
              <a:t>ポイント区分は３階建てで、全府民を対象とした府民分ポイント、国保や医療保険者の健診等のポイント、市町村独自オプションポイント、となっています。</a:t>
            </a:r>
          </a:p>
        </p:txBody>
      </p:sp>
      <p:sp>
        <p:nvSpPr>
          <p:cNvPr id="4" name="スライド番号プレースホルダー 3"/>
          <p:cNvSpPr>
            <a:spLocks noGrp="1"/>
          </p:cNvSpPr>
          <p:nvPr>
            <p:ph type="sldNum" sz="quarter" idx="10"/>
          </p:nvPr>
        </p:nvSpPr>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A0C3B56F-56AB-411F-8724-511B22958D15}"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3765"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77233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55613" y="811213"/>
            <a:ext cx="5848350" cy="4049712"/>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smtClean="0">
              <a:ln>
                <a:noFill/>
              </a:ln>
              <a:solidFill>
                <a:prstClr val="black"/>
              </a:solidFill>
              <a:effectLst/>
              <a:uLnTx/>
              <a:uFillTx/>
              <a:latin typeface="Meiryo UI"/>
              <a:ea typeface="Meiryo UI"/>
              <a:cs typeface="+mn-cs"/>
            </a:endParaRPr>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21507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A">
    <p:spTree>
      <p:nvGrpSpPr>
        <p:cNvPr id="1" name=""/>
        <p:cNvGrpSpPr/>
        <p:nvPr/>
      </p:nvGrpSpPr>
      <p:grpSpPr>
        <a:xfrm>
          <a:off x="0" y="0"/>
          <a:ext cx="0" cy="0"/>
          <a:chOff x="0" y="0"/>
          <a:chExt cx="0" cy="0"/>
        </a:xfrm>
      </p:grpSpPr>
      <p:sp>
        <p:nvSpPr>
          <p:cNvPr id="4" name="コンテンツ プレースホルダー 2"/>
          <p:cNvSpPr>
            <a:spLocks noGrp="1"/>
          </p:cNvSpPr>
          <p:nvPr>
            <p:ph idx="1" hasCustomPrompt="1"/>
          </p:nvPr>
        </p:nvSpPr>
        <p:spPr>
          <a:xfrm>
            <a:off x="473473" y="908720"/>
            <a:ext cx="8944148" cy="5256410"/>
          </a:xfrm>
          <a:prstGeom prst="rect">
            <a:avLst/>
          </a:prstGeom>
        </p:spPr>
        <p:txBody>
          <a:bodyPr lIns="90000"/>
          <a:lstStyle>
            <a:lvl1pPr marL="0" indent="0" fontAlgn="ctr">
              <a:spcBef>
                <a:spcPts val="0"/>
              </a:spcBef>
              <a:buFont typeface="Arial" charset="0"/>
              <a:buNone/>
              <a:defRPr sz="1319" b="0" i="0" spc="66" baseline="0">
                <a:solidFill>
                  <a:schemeClr val="tx1"/>
                </a:solidFill>
                <a:latin typeface="HGPGothicE" charset="-128"/>
                <a:ea typeface="HGPGothicE" charset="-128"/>
                <a:cs typeface="HGPGothicE" charset="-128"/>
              </a:defRPr>
            </a:lvl1pPr>
            <a:lvl2pPr marL="401922" indent="0" fontAlgn="ctr">
              <a:spcBef>
                <a:spcPts val="0"/>
              </a:spcBef>
              <a:buFont typeface="Arial" charset="0"/>
              <a:buNone/>
              <a:defRPr sz="1319" b="0" i="0" spc="66">
                <a:solidFill>
                  <a:schemeClr val="tx1"/>
                </a:solidFill>
                <a:latin typeface="HGPGothicE" charset="-128"/>
                <a:ea typeface="HGPGothicE" charset="-128"/>
                <a:cs typeface="HGPGothicE" charset="-128"/>
              </a:defRPr>
            </a:lvl2pPr>
            <a:lvl3pPr marL="803844" indent="0" fontAlgn="ctr">
              <a:spcBef>
                <a:spcPts val="0"/>
              </a:spcBef>
              <a:buFont typeface="Arial" charset="0"/>
              <a:buNone/>
              <a:defRPr sz="1319" b="0" i="0" spc="66">
                <a:solidFill>
                  <a:schemeClr val="tx1"/>
                </a:solidFill>
                <a:latin typeface="HGPGothicE" charset="-128"/>
                <a:ea typeface="HGPGothicE" charset="-128"/>
                <a:cs typeface="HGPGothicE" charset="-128"/>
              </a:defRPr>
            </a:lvl3pPr>
            <a:lvl4pPr marL="1205767" indent="0">
              <a:buFontTx/>
              <a:buNone/>
              <a:defRPr>
                <a:solidFill>
                  <a:schemeClr val="tx2"/>
                </a:solidFill>
              </a:defRPr>
            </a:lvl4pPr>
            <a:lvl5pPr marL="1607689" indent="0">
              <a:buFontTx/>
              <a:buNone/>
              <a:defRPr>
                <a:solidFill>
                  <a:schemeClr val="tx2"/>
                </a:solidFill>
              </a:defRPr>
            </a:lvl5pPr>
          </a:lstStyle>
          <a:p>
            <a:pPr lvl="0"/>
            <a:r>
              <a:rPr kumimoji="1" lang="ja-JP" altLang="en-US" dirty="0" smtClean="0"/>
              <a:t>テキストの入力</a:t>
            </a:r>
            <a:endParaRPr kumimoji="1" lang="ja-JP" altLang="en-US" dirty="0"/>
          </a:p>
        </p:txBody>
      </p:sp>
      <p:sp>
        <p:nvSpPr>
          <p:cNvPr id="5" name="テキスト プレースホルダー 9"/>
          <p:cNvSpPr>
            <a:spLocks noGrp="1"/>
          </p:cNvSpPr>
          <p:nvPr>
            <p:ph type="body" sz="quarter" idx="10" hasCustomPrompt="1"/>
          </p:nvPr>
        </p:nvSpPr>
        <p:spPr>
          <a:xfrm>
            <a:off x="172189" y="2902"/>
            <a:ext cx="9570130" cy="720000"/>
          </a:xfrm>
          <a:prstGeom prst="rect">
            <a:avLst/>
          </a:prstGeom>
        </p:spPr>
        <p:txBody>
          <a:bodyPr tIns="108000" anchor="ctr" anchorCtr="0">
            <a:normAutofit/>
          </a:bodyPr>
          <a:lstStyle>
            <a:lvl1pPr marL="0" indent="0">
              <a:buFont typeface="+mj-lt"/>
              <a:buNone/>
              <a:defRPr sz="1582" baseline="0">
                <a:solidFill>
                  <a:schemeClr val="accent2"/>
                </a:solidFill>
                <a:latin typeface="+mj-ea"/>
                <a:ea typeface="+mj-ea"/>
              </a:defRPr>
            </a:lvl1pPr>
          </a:lstStyle>
          <a:p>
            <a:pPr marL="149327" marR="0" lvl="0" indent="-149327" algn="l" defTabSz="401922" rtl="0" eaLnBrk="1" fontAlgn="base" latinLnBrk="0" hangingPunct="1">
              <a:lnSpc>
                <a:spcPct val="100000"/>
              </a:lnSpc>
              <a:spcBef>
                <a:spcPct val="20000"/>
              </a:spcBef>
              <a:spcAft>
                <a:spcPct val="0"/>
              </a:spcAft>
              <a:buClrTx/>
              <a:buSzTx/>
              <a:tabLst/>
              <a:defRPr/>
            </a:pPr>
            <a:r>
              <a:rPr kumimoji="1" lang="ja-JP" altLang="en-US" smtClean="0"/>
              <a:t>［タイトル］</a:t>
            </a:r>
            <a:endParaRPr kumimoji="1" lang="ja-JP" altLang="en-US" dirty="0" smtClean="0"/>
          </a:p>
        </p:txBody>
      </p:sp>
    </p:spTree>
    <p:extLst>
      <p:ext uri="{BB962C8B-B14F-4D97-AF65-F5344CB8AC3E}">
        <p14:creationId xmlns:p14="http://schemas.microsoft.com/office/powerpoint/2010/main" val="15414495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98DE8C1-7907-401E-AA22-9E97D28B6F04}" type="datetime1">
              <a:rPr kumimoji="1" lang="ja-JP" altLang="en-US" smtClean="0"/>
              <a:t>2019/12/20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118346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428E0-A2F2-4A7F-8C5D-E1515B466DB2}" type="datetime1">
              <a:rPr kumimoji="1" lang="ja-JP" altLang="en-US" smtClean="0"/>
              <a:t>2019/12/20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757849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C012728-8BBC-4EFE-BFE2-782DF3B8F9FC}" type="datetime1">
              <a:rPr kumimoji="1" lang="ja-JP" altLang="en-US" smtClean="0"/>
              <a:t>2019/12/20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1433191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B7CB9E0-3ACB-433B-A777-A6D23649C8BE}" type="datetime1">
              <a:rPr kumimoji="1" lang="ja-JP" altLang="en-US" smtClean="0"/>
              <a:t>2019/12/20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388240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75B431-024D-41A8-8222-95DA4FBAD4BC}" type="datetime1">
              <a:rPr kumimoji="1" lang="ja-JP" altLang="en-US" smtClean="0"/>
              <a:t>2019/12/20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3323253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55CFC05-E15E-420F-9416-EA46BBE68DA4}" type="datetime1">
              <a:rPr kumimoji="1" lang="ja-JP" altLang="en-US" smtClean="0"/>
              <a:t>2019/12/20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13803190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0"/>
            <a:ext cx="9906000" cy="73370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55401" tIns="27700" rIns="55401" bIns="27700" rtlCol="0" anchor="ctr">
            <a:normAutofit/>
          </a:bodyPr>
          <a:lstStyle/>
          <a:p>
            <a:pPr algn="ctr"/>
            <a:endParaRPr lang="en-US" sz="1187" dirty="0"/>
          </a:p>
        </p:txBody>
      </p:sp>
      <p:sp>
        <p:nvSpPr>
          <p:cNvPr id="6" name="テキスト プレースホルダー 9"/>
          <p:cNvSpPr>
            <a:spLocks noGrp="1"/>
          </p:cNvSpPr>
          <p:nvPr>
            <p:ph type="body" sz="quarter" idx="10" hasCustomPrompt="1"/>
          </p:nvPr>
        </p:nvSpPr>
        <p:spPr>
          <a:xfrm>
            <a:off x="172188" y="2902"/>
            <a:ext cx="9570131" cy="720000"/>
          </a:xfrm>
          <a:prstGeom prst="rect">
            <a:avLst/>
          </a:prstGeom>
        </p:spPr>
        <p:txBody>
          <a:bodyPr tIns="108000" anchor="ctr" anchorCtr="0">
            <a:normAutofit/>
          </a:bodyPr>
          <a:lstStyle>
            <a:lvl1pPr marL="0" indent="0">
              <a:buFont typeface="+mj-lt"/>
              <a:buNone/>
              <a:defRPr sz="1582" baseline="0">
                <a:solidFill>
                  <a:schemeClr val="bg1"/>
                </a:solidFill>
                <a:latin typeface="+mj-ea"/>
                <a:ea typeface="+mj-ea"/>
              </a:defRPr>
            </a:lvl1pPr>
          </a:lstStyle>
          <a:p>
            <a:pPr marL="149327" marR="0" lvl="0" indent="-149327" algn="l" defTabSz="401922" rtl="0" eaLnBrk="1" fontAlgn="base" latinLnBrk="0" hangingPunct="1">
              <a:lnSpc>
                <a:spcPct val="100000"/>
              </a:lnSpc>
              <a:spcBef>
                <a:spcPct val="20000"/>
              </a:spcBef>
              <a:spcAft>
                <a:spcPct val="0"/>
              </a:spcAft>
              <a:buClrTx/>
              <a:buSzTx/>
              <a:tabLst/>
              <a:defRPr/>
            </a:pPr>
            <a:r>
              <a:rPr kumimoji="1" lang="ja-JP" altLang="en-US" smtClean="0"/>
              <a:t>［タイトル］</a:t>
            </a:r>
            <a:endParaRPr kumimoji="1" lang="ja-JP" altLang="en-US" dirty="0" smtClean="0"/>
          </a:p>
        </p:txBody>
      </p:sp>
      <p:sp>
        <p:nvSpPr>
          <p:cNvPr id="7" name="コンテンツ プレースホルダー 2"/>
          <p:cNvSpPr>
            <a:spLocks noGrp="1"/>
          </p:cNvSpPr>
          <p:nvPr>
            <p:ph idx="1" hasCustomPrompt="1"/>
          </p:nvPr>
        </p:nvSpPr>
        <p:spPr>
          <a:xfrm>
            <a:off x="473473" y="908720"/>
            <a:ext cx="8944148" cy="5256410"/>
          </a:xfrm>
          <a:prstGeom prst="rect">
            <a:avLst/>
          </a:prstGeom>
        </p:spPr>
        <p:txBody>
          <a:bodyPr lIns="90000"/>
          <a:lstStyle>
            <a:lvl1pPr marL="0" indent="0" fontAlgn="ctr">
              <a:spcBef>
                <a:spcPts val="0"/>
              </a:spcBef>
              <a:buFont typeface="Arial" charset="0"/>
              <a:buNone/>
              <a:defRPr sz="1319" b="0" i="0" spc="66" baseline="0">
                <a:solidFill>
                  <a:schemeClr val="tx1"/>
                </a:solidFill>
                <a:latin typeface="HGPGothicE" charset="-128"/>
                <a:ea typeface="HGPGothicE" charset="-128"/>
                <a:cs typeface="HGPGothicE" charset="-128"/>
              </a:defRPr>
            </a:lvl1pPr>
            <a:lvl2pPr marL="401922" indent="0" fontAlgn="ctr">
              <a:spcBef>
                <a:spcPts val="0"/>
              </a:spcBef>
              <a:buFont typeface="Arial" charset="0"/>
              <a:buNone/>
              <a:defRPr sz="1319" b="0" i="0" spc="66">
                <a:solidFill>
                  <a:schemeClr val="tx1"/>
                </a:solidFill>
                <a:latin typeface="HGPGothicE" charset="-128"/>
                <a:ea typeface="HGPGothicE" charset="-128"/>
                <a:cs typeface="HGPGothicE" charset="-128"/>
              </a:defRPr>
            </a:lvl2pPr>
            <a:lvl3pPr marL="803844" indent="0" fontAlgn="ctr">
              <a:spcBef>
                <a:spcPts val="0"/>
              </a:spcBef>
              <a:buFont typeface="Arial" charset="0"/>
              <a:buNone/>
              <a:defRPr sz="1319" b="0" i="0" spc="66">
                <a:solidFill>
                  <a:schemeClr val="tx1"/>
                </a:solidFill>
                <a:latin typeface="HGPGothicE" charset="-128"/>
                <a:ea typeface="HGPGothicE" charset="-128"/>
                <a:cs typeface="HGPGothicE" charset="-128"/>
              </a:defRPr>
            </a:lvl3pPr>
            <a:lvl4pPr marL="1205767" indent="0">
              <a:buFontTx/>
              <a:buNone/>
              <a:defRPr>
                <a:solidFill>
                  <a:schemeClr val="tx2"/>
                </a:solidFill>
              </a:defRPr>
            </a:lvl4pPr>
            <a:lvl5pPr marL="1607689" indent="0">
              <a:buFontTx/>
              <a:buNone/>
              <a:defRPr>
                <a:solidFill>
                  <a:schemeClr val="tx2"/>
                </a:solidFill>
              </a:defRPr>
            </a:lvl5pPr>
          </a:lstStyle>
          <a:p>
            <a:pPr lvl="0"/>
            <a:r>
              <a:rPr kumimoji="1" lang="ja-JP" altLang="en-US" dirty="0" smtClean="0"/>
              <a:t>テキストの入力</a:t>
            </a:r>
            <a:endParaRPr kumimoji="1" lang="ja-JP" altLang="en-US" dirty="0"/>
          </a:p>
        </p:txBody>
      </p:sp>
    </p:spTree>
    <p:extLst>
      <p:ext uri="{BB962C8B-B14F-4D97-AF65-F5344CB8AC3E}">
        <p14:creationId xmlns:p14="http://schemas.microsoft.com/office/powerpoint/2010/main" val="19682337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白紙">
    <p:spTree>
      <p:nvGrpSpPr>
        <p:cNvPr id="1" name=""/>
        <p:cNvGrpSpPr/>
        <p:nvPr/>
      </p:nvGrpSpPr>
      <p:grpSpPr>
        <a:xfrm>
          <a:off x="0" y="0"/>
          <a:ext cx="0" cy="0"/>
          <a:chOff x="0" y="0"/>
          <a:chExt cx="0" cy="0"/>
        </a:xfrm>
      </p:grpSpPr>
      <p:sp>
        <p:nvSpPr>
          <p:cNvPr id="5" name="Rectangle 20"/>
          <p:cNvSpPr/>
          <p:nvPr userDrawn="1"/>
        </p:nvSpPr>
        <p:spPr>
          <a:xfrm>
            <a:off x="0" y="0"/>
            <a:ext cx="9906000" cy="733702"/>
          </a:xfrm>
          <a:prstGeom prst="rect">
            <a:avLst/>
          </a:prstGeom>
          <a:solidFill>
            <a:srgbClr val="007BBB"/>
          </a:solidFill>
          <a:ln>
            <a:noFill/>
          </a:ln>
          <a:effectLst/>
        </p:spPr>
        <p:style>
          <a:lnRef idx="1">
            <a:schemeClr val="accent1"/>
          </a:lnRef>
          <a:fillRef idx="3">
            <a:schemeClr val="accent1"/>
          </a:fillRef>
          <a:effectRef idx="2">
            <a:schemeClr val="accent1"/>
          </a:effectRef>
          <a:fontRef idx="minor">
            <a:schemeClr val="lt1"/>
          </a:fontRef>
        </p:style>
        <p:txBody>
          <a:bodyPr lIns="55401" tIns="27700" rIns="55401" bIns="27700" rtlCol="0" anchor="ctr">
            <a:normAutofit/>
          </a:bodyPr>
          <a:lstStyle/>
          <a:p>
            <a:pPr algn="l"/>
            <a:endParaRPr lang="en-US" sz="1600" dirty="0"/>
          </a:p>
        </p:txBody>
      </p:sp>
      <p:sp>
        <p:nvSpPr>
          <p:cNvPr id="8" name="テキスト プレースホルダー 9"/>
          <p:cNvSpPr>
            <a:spLocks noGrp="1"/>
          </p:cNvSpPr>
          <p:nvPr>
            <p:ph type="body" sz="quarter" idx="13" hasCustomPrompt="1"/>
          </p:nvPr>
        </p:nvSpPr>
        <p:spPr>
          <a:xfrm>
            <a:off x="172188" y="2902"/>
            <a:ext cx="9570131" cy="720000"/>
          </a:xfrm>
          <a:prstGeom prst="rect">
            <a:avLst/>
          </a:prstGeom>
        </p:spPr>
        <p:txBody>
          <a:bodyPr tIns="108000" anchor="ctr" anchorCtr="0">
            <a:normAutofit/>
          </a:bodyPr>
          <a:lstStyle>
            <a:lvl1pPr marL="0" indent="0">
              <a:buFont typeface="+mj-lt"/>
              <a:buNone/>
              <a:defRPr sz="2000" baseline="0">
                <a:solidFill>
                  <a:schemeClr val="bg1"/>
                </a:solidFill>
                <a:latin typeface="+mj-ea"/>
                <a:ea typeface="+mj-ea"/>
              </a:defRPr>
            </a:lvl1pPr>
          </a:lstStyle>
          <a:p>
            <a:pPr marL="149327" marR="0" lvl="0" indent="-149327" algn="l" defTabSz="401922" rtl="0" eaLnBrk="1" fontAlgn="base" latinLnBrk="0" hangingPunct="1">
              <a:lnSpc>
                <a:spcPct val="100000"/>
              </a:lnSpc>
              <a:spcBef>
                <a:spcPct val="20000"/>
              </a:spcBef>
              <a:spcAft>
                <a:spcPct val="0"/>
              </a:spcAft>
              <a:buClrTx/>
              <a:buSzTx/>
              <a:tabLst/>
              <a:defRPr/>
            </a:pPr>
            <a:r>
              <a:rPr kumimoji="1" lang="ja-JP" altLang="en-US" dirty="0" smtClean="0"/>
              <a:t>［タイトル］</a:t>
            </a:r>
          </a:p>
        </p:txBody>
      </p:sp>
      <p:sp>
        <p:nvSpPr>
          <p:cNvPr id="9" name="TextBox 16"/>
          <p:cNvSpPr txBox="1"/>
          <p:nvPr userDrawn="1"/>
        </p:nvSpPr>
        <p:spPr>
          <a:xfrm>
            <a:off x="9235769" y="6688723"/>
            <a:ext cx="670231" cy="169277"/>
          </a:xfrm>
          <a:prstGeom prst="rect">
            <a:avLst/>
          </a:prstGeom>
          <a:noFill/>
        </p:spPr>
        <p:txBody>
          <a:bodyPr wrap="square" tIns="0" bIns="0">
            <a:spAutoFit/>
          </a:bodyPr>
          <a:lstStyle/>
          <a:p>
            <a:pPr algn="r" fontAlgn="auto">
              <a:spcBef>
                <a:spcPts val="0"/>
              </a:spcBef>
              <a:spcAft>
                <a:spcPts val="0"/>
              </a:spcAft>
              <a:defRPr/>
            </a:pPr>
            <a:fld id="{0F9AC1C8-10F2-4A77-9A6E-9375F974715F}" type="slidenum">
              <a:rPr lang="en-US" sz="1100" b="0" i="0">
                <a:solidFill>
                  <a:schemeClr val="tx1"/>
                </a:solidFill>
                <a:latin typeface="Meiryo UI" panose="020B0604030504040204" pitchFamily="50" charset="-128"/>
                <a:ea typeface="Meiryo UI" panose="020B0604030504040204" pitchFamily="50" charset="-128"/>
                <a:cs typeface="Meiryo UI" panose="020B0604030504040204" pitchFamily="50" charset="-128"/>
              </a:rPr>
              <a:pPr algn="r" fontAlgn="auto">
                <a:spcBef>
                  <a:spcPts val="0"/>
                </a:spcBef>
                <a:spcAft>
                  <a:spcPts val="0"/>
                </a:spcAft>
                <a:defRPr/>
              </a:pPr>
              <a:t>‹#›</a:t>
            </a:fld>
            <a:endParaRPr lang="en-US" sz="11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225512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5428E0-A2F2-4A7F-8C5D-E1515B466DB2}" type="datetime1">
              <a:rPr kumimoji="1" lang="ja-JP" altLang="en-US" smtClean="0"/>
              <a:t>2019/12/20</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12390013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7C7C7E1-F09D-4930-9F44-C59DFCDF5FBB}" type="datetime1">
              <a:rPr kumimoji="1" lang="ja-JP" altLang="en-US" smtClean="0"/>
              <a:t>2019/12/20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10195098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E26F805-EA38-4CF0-B0DC-925FCEAD0DD6}" type="datetime1">
              <a:rPr kumimoji="1" lang="ja-JP" altLang="en-US" smtClean="0"/>
              <a:t>2019/12/20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96781593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8B9C549-8074-4676-9E92-AB9BEC877F61}" type="datetime1">
              <a:rPr kumimoji="1" lang="ja-JP" altLang="en-US" smtClean="0"/>
              <a:t>2019/12/20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6026612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A217824-7953-4A21-909E-9D8011FE7E17}" type="datetime1">
              <a:rPr kumimoji="1" lang="ja-JP" altLang="en-US" smtClean="0"/>
              <a:t>2019/12/20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22876835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E6366AE-713B-4D42-A2C8-1299B1FE6B02}" type="datetime1">
              <a:rPr kumimoji="1" lang="ja-JP" altLang="en-US" smtClean="0"/>
              <a:t>2019/12/20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357979015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 name="TextBox 12"/>
          <p:cNvSpPr txBox="1"/>
          <p:nvPr/>
        </p:nvSpPr>
        <p:spPr>
          <a:xfrm>
            <a:off x="715442" y="6593334"/>
            <a:ext cx="2293343" cy="81112"/>
          </a:xfrm>
          <a:prstGeom prst="rect">
            <a:avLst/>
          </a:prstGeom>
          <a:noFill/>
        </p:spPr>
        <p:txBody>
          <a:bodyPr wrap="square" tIns="0" bIns="0">
            <a:spAutoFit/>
          </a:bodyPr>
          <a:lstStyle/>
          <a:p>
            <a:pPr marL="0" marR="0" indent="0" algn="l" defTabSz="401922" rtl="0" eaLnBrk="1" fontAlgn="auto" latinLnBrk="0" hangingPunct="1">
              <a:lnSpc>
                <a:spcPct val="100000"/>
              </a:lnSpc>
              <a:spcBef>
                <a:spcPts val="0"/>
              </a:spcBef>
              <a:spcAft>
                <a:spcPts val="0"/>
              </a:spcAft>
              <a:buClrTx/>
              <a:buSzTx/>
              <a:buFontTx/>
              <a:buNone/>
              <a:tabLst/>
              <a:defRPr/>
            </a:pPr>
            <a:r>
              <a:rPr kumimoji="0" lang="en-US" altLang="ja-JP" sz="527" b="0" i="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2017 NTT DATA KANSAI</a:t>
            </a:r>
            <a:r>
              <a:rPr kumimoji="0" lang="ja-JP" altLang="en-US" sz="527" b="0" i="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527" b="0" i="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Corporation</a:t>
            </a:r>
          </a:p>
        </p:txBody>
      </p:sp>
      <p:sp>
        <p:nvSpPr>
          <p:cNvPr id="11" name="TextBox 16"/>
          <p:cNvSpPr txBox="1"/>
          <p:nvPr/>
        </p:nvSpPr>
        <p:spPr>
          <a:xfrm>
            <a:off x="4633848" y="6551482"/>
            <a:ext cx="670231" cy="121700"/>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791" b="0" i="0">
                <a:solidFill>
                  <a:schemeClr val="bg1"/>
                </a:solidFill>
                <a:latin typeface="Meiryo UI" panose="020B0604030504040204" pitchFamily="50" charset="-128"/>
                <a:ea typeface="Meiryo UI" panose="020B0604030504040204" pitchFamily="50" charset="-128"/>
                <a:cs typeface="Meiryo UI" panose="020B0604030504040204" pitchFamily="50" charset="-128"/>
              </a:rPr>
              <a:pPr algn="ctr" fontAlgn="auto">
                <a:spcBef>
                  <a:spcPts val="0"/>
                </a:spcBef>
                <a:spcAft>
                  <a:spcPts val="0"/>
                </a:spcAft>
                <a:defRPr/>
              </a:pPr>
              <a:t>‹#›</a:t>
            </a:fld>
            <a:endParaRPr lang="en-US" sz="791" b="0" i="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1394" y="6503752"/>
            <a:ext cx="1178351" cy="296174"/>
          </a:xfrm>
          <a:prstGeom prst="rect">
            <a:avLst/>
          </a:prstGeom>
        </p:spPr>
      </p:pic>
    </p:spTree>
    <p:extLst>
      <p:ext uri="{BB962C8B-B14F-4D97-AF65-F5344CB8AC3E}">
        <p14:creationId xmlns:p14="http://schemas.microsoft.com/office/powerpoint/2010/main" val="14874687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9" r:id="rId3"/>
    <p:sldLayoutId id="2147483693" r:id="rId4"/>
  </p:sldLayoutIdLst>
  <p:timing>
    <p:tnLst>
      <p:par>
        <p:cTn id="1" dur="indefinite" restart="never" nodeType="tmRoot"/>
      </p:par>
    </p:tnLst>
  </p:timing>
  <p:hf hdr="0" ftr="0" dt="0"/>
  <p:txStyles>
    <p:titleStyle>
      <a:lvl1pPr algn="l" defTabSz="319704" rtl="0" eaLnBrk="1" fontAlgn="base" hangingPunct="1">
        <a:spcBef>
          <a:spcPct val="0"/>
        </a:spcBef>
        <a:spcAft>
          <a:spcPct val="0"/>
        </a:spcAft>
        <a:defRPr kumimoji="1" sz="1259" b="0" i="0" kern="1200" spc="106" baseline="0">
          <a:solidFill>
            <a:srgbClr val="404040"/>
          </a:solidFill>
          <a:latin typeface="HGPGothicE" charset="-128"/>
          <a:ea typeface="HGPGothicE" charset="-128"/>
          <a:cs typeface="HGPGothicE" charset="-128"/>
        </a:defRPr>
      </a:lvl1pPr>
      <a:lvl2pPr algn="l" defTabSz="319704" rtl="0" eaLnBrk="1" fontAlgn="base" hangingPunct="1">
        <a:spcBef>
          <a:spcPct val="0"/>
        </a:spcBef>
        <a:spcAft>
          <a:spcPct val="0"/>
        </a:spcAft>
        <a:defRPr kumimoji="1" sz="1399">
          <a:solidFill>
            <a:schemeClr val="tx1"/>
          </a:solidFill>
          <a:latin typeface="Arial" pitchFamily="34" charset="0"/>
          <a:ea typeface="HGP創英角ｺﾞｼｯｸUB"/>
          <a:cs typeface="Arial" pitchFamily="34" charset="0"/>
        </a:defRPr>
      </a:lvl2pPr>
      <a:lvl3pPr algn="l" defTabSz="319704" rtl="0" eaLnBrk="1" fontAlgn="base" hangingPunct="1">
        <a:spcBef>
          <a:spcPct val="0"/>
        </a:spcBef>
        <a:spcAft>
          <a:spcPct val="0"/>
        </a:spcAft>
        <a:defRPr kumimoji="1" sz="1399">
          <a:solidFill>
            <a:schemeClr val="tx1"/>
          </a:solidFill>
          <a:latin typeface="Arial" pitchFamily="34" charset="0"/>
          <a:ea typeface="HGP創英角ｺﾞｼｯｸUB"/>
          <a:cs typeface="Arial" pitchFamily="34" charset="0"/>
        </a:defRPr>
      </a:lvl3pPr>
      <a:lvl4pPr algn="l" defTabSz="319704" rtl="0" eaLnBrk="1" fontAlgn="base" hangingPunct="1">
        <a:spcBef>
          <a:spcPct val="0"/>
        </a:spcBef>
        <a:spcAft>
          <a:spcPct val="0"/>
        </a:spcAft>
        <a:defRPr kumimoji="1" sz="1399">
          <a:solidFill>
            <a:schemeClr val="tx1"/>
          </a:solidFill>
          <a:latin typeface="Arial" pitchFamily="34" charset="0"/>
          <a:ea typeface="HGP創英角ｺﾞｼｯｸUB"/>
          <a:cs typeface="Arial" pitchFamily="34" charset="0"/>
        </a:defRPr>
      </a:lvl4pPr>
      <a:lvl5pPr algn="l" defTabSz="319704" rtl="0" eaLnBrk="1" fontAlgn="base" hangingPunct="1">
        <a:spcBef>
          <a:spcPct val="0"/>
        </a:spcBef>
        <a:spcAft>
          <a:spcPct val="0"/>
        </a:spcAft>
        <a:defRPr kumimoji="1" sz="1399">
          <a:solidFill>
            <a:schemeClr val="tx1"/>
          </a:solidFill>
          <a:latin typeface="Arial" pitchFamily="34" charset="0"/>
          <a:ea typeface="HGP創英角ｺﾞｼｯｸUB"/>
          <a:cs typeface="Arial" pitchFamily="34" charset="0"/>
        </a:defRPr>
      </a:lvl5pPr>
      <a:lvl6pPr marL="319704" algn="l" defTabSz="319704" rtl="0" eaLnBrk="1" fontAlgn="base" hangingPunct="1">
        <a:spcBef>
          <a:spcPct val="0"/>
        </a:spcBef>
        <a:spcAft>
          <a:spcPct val="0"/>
        </a:spcAft>
        <a:defRPr kumimoji="1" sz="1399">
          <a:solidFill>
            <a:schemeClr val="tx1"/>
          </a:solidFill>
          <a:latin typeface="Arial" pitchFamily="34" charset="0"/>
          <a:ea typeface="HGP創英角ｺﾞｼｯｸUB"/>
          <a:cs typeface="Arial" pitchFamily="34" charset="0"/>
        </a:defRPr>
      </a:lvl6pPr>
      <a:lvl7pPr marL="639409" algn="l" defTabSz="319704" rtl="0" eaLnBrk="1" fontAlgn="base" hangingPunct="1">
        <a:spcBef>
          <a:spcPct val="0"/>
        </a:spcBef>
        <a:spcAft>
          <a:spcPct val="0"/>
        </a:spcAft>
        <a:defRPr kumimoji="1" sz="1399">
          <a:solidFill>
            <a:schemeClr val="tx1"/>
          </a:solidFill>
          <a:latin typeface="Arial" pitchFamily="34" charset="0"/>
          <a:ea typeface="HGP創英角ｺﾞｼｯｸUB"/>
          <a:cs typeface="Arial" pitchFamily="34" charset="0"/>
        </a:defRPr>
      </a:lvl7pPr>
      <a:lvl8pPr marL="959112" algn="l" defTabSz="319704" rtl="0" eaLnBrk="1" fontAlgn="base" hangingPunct="1">
        <a:spcBef>
          <a:spcPct val="0"/>
        </a:spcBef>
        <a:spcAft>
          <a:spcPct val="0"/>
        </a:spcAft>
        <a:defRPr kumimoji="1" sz="1399">
          <a:solidFill>
            <a:schemeClr val="tx1"/>
          </a:solidFill>
          <a:latin typeface="Arial" pitchFamily="34" charset="0"/>
          <a:ea typeface="HGP創英角ｺﾞｼｯｸUB"/>
          <a:cs typeface="Arial" pitchFamily="34" charset="0"/>
        </a:defRPr>
      </a:lvl8pPr>
      <a:lvl9pPr marL="1278816" algn="l" defTabSz="319704" rtl="0" eaLnBrk="1" fontAlgn="base" hangingPunct="1">
        <a:spcBef>
          <a:spcPct val="0"/>
        </a:spcBef>
        <a:spcAft>
          <a:spcPct val="0"/>
        </a:spcAft>
        <a:defRPr kumimoji="1" sz="1399">
          <a:solidFill>
            <a:schemeClr val="tx1"/>
          </a:solidFill>
          <a:latin typeface="Arial" pitchFamily="34" charset="0"/>
          <a:ea typeface="HGP創英角ｺﾞｼｯｸUB"/>
          <a:cs typeface="Arial" pitchFamily="34" charset="0"/>
        </a:defRPr>
      </a:lvl9pPr>
    </p:titleStyle>
    <p:bodyStyle>
      <a:lvl1pPr marL="118780" indent="-118780" algn="l" defTabSz="319704" rtl="0" eaLnBrk="1" fontAlgn="base" hangingPunct="1">
        <a:spcBef>
          <a:spcPct val="20000"/>
        </a:spcBef>
        <a:spcAft>
          <a:spcPct val="0"/>
        </a:spcAft>
        <a:buFont typeface="Arial" pitchFamily="34" charset="0"/>
        <a:buChar char="•"/>
        <a:defRPr kumimoji="1" sz="1678" kern="1200">
          <a:solidFill>
            <a:schemeClr val="tx1"/>
          </a:solidFill>
          <a:latin typeface="Arial"/>
          <a:ea typeface="+mn-ea"/>
          <a:cs typeface="Arial"/>
        </a:defRPr>
      </a:lvl1pPr>
      <a:lvl2pPr marL="477335" indent="-157631" algn="l" defTabSz="319704" rtl="0" eaLnBrk="1" fontAlgn="base" hangingPunct="1">
        <a:spcBef>
          <a:spcPct val="20000"/>
        </a:spcBef>
        <a:spcAft>
          <a:spcPct val="0"/>
        </a:spcAft>
        <a:buFont typeface="Arial" pitchFamily="34" charset="0"/>
        <a:buChar char="–"/>
        <a:defRPr kumimoji="1" sz="1399" kern="1200">
          <a:solidFill>
            <a:schemeClr val="tx1"/>
          </a:solidFill>
          <a:latin typeface="Arial"/>
          <a:ea typeface="+mn-ea"/>
          <a:cs typeface="Arial"/>
        </a:defRPr>
      </a:lvl2pPr>
      <a:lvl3pPr marL="762627" indent="-123219" algn="l" defTabSz="319704" rtl="0" eaLnBrk="1" fontAlgn="base" hangingPunct="1">
        <a:spcBef>
          <a:spcPct val="20000"/>
        </a:spcBef>
        <a:spcAft>
          <a:spcPct val="0"/>
        </a:spcAft>
        <a:buFont typeface="Arial" pitchFamily="34" charset="0"/>
        <a:buChar char="•"/>
        <a:defRPr kumimoji="1" sz="1399" kern="1200">
          <a:solidFill>
            <a:schemeClr val="tx1"/>
          </a:solidFill>
          <a:latin typeface="Arial"/>
          <a:ea typeface="+mn-ea"/>
          <a:cs typeface="Arial"/>
        </a:defRPr>
      </a:lvl3pPr>
      <a:lvl4pPr marL="1080111" indent="-121000" algn="l" defTabSz="319704" rtl="0" eaLnBrk="1" fontAlgn="base" hangingPunct="1">
        <a:spcBef>
          <a:spcPct val="20000"/>
        </a:spcBef>
        <a:spcAft>
          <a:spcPct val="0"/>
        </a:spcAft>
        <a:buFont typeface="Arial" pitchFamily="34" charset="0"/>
        <a:buChar char="–"/>
        <a:defRPr kumimoji="1" sz="1399" kern="1200">
          <a:solidFill>
            <a:schemeClr val="tx1"/>
          </a:solidFill>
          <a:latin typeface="Arial"/>
          <a:ea typeface="+mn-ea"/>
          <a:cs typeface="Arial"/>
        </a:defRPr>
      </a:lvl4pPr>
      <a:lvl5pPr marL="1398704" indent="-119890" algn="l" defTabSz="319704" rtl="0" eaLnBrk="1" fontAlgn="base" hangingPunct="1">
        <a:spcBef>
          <a:spcPct val="20000"/>
        </a:spcBef>
        <a:spcAft>
          <a:spcPct val="0"/>
        </a:spcAft>
        <a:buFont typeface="Arial" pitchFamily="34" charset="0"/>
        <a:buChar char="»"/>
        <a:defRPr kumimoji="1" sz="1399" kern="1200">
          <a:solidFill>
            <a:schemeClr val="tx1"/>
          </a:solidFill>
          <a:latin typeface="Arial"/>
          <a:ea typeface="+mn-ea"/>
          <a:cs typeface="Arial"/>
        </a:defRPr>
      </a:lvl5pPr>
      <a:lvl6pPr marL="1758371" indent="-159852" algn="l" defTabSz="319704" rtl="0" eaLnBrk="1" latinLnBrk="0" hangingPunct="1">
        <a:spcBef>
          <a:spcPct val="20000"/>
        </a:spcBef>
        <a:buFont typeface="Arial"/>
        <a:buChar char="•"/>
        <a:defRPr kumimoji="1" sz="1399" kern="1200">
          <a:solidFill>
            <a:schemeClr val="tx1"/>
          </a:solidFill>
          <a:latin typeface="+mn-lt"/>
          <a:ea typeface="+mn-ea"/>
          <a:cs typeface="+mn-cs"/>
        </a:defRPr>
      </a:lvl6pPr>
      <a:lvl7pPr marL="2078076" indent="-159852" algn="l" defTabSz="319704" rtl="0" eaLnBrk="1" latinLnBrk="0" hangingPunct="1">
        <a:spcBef>
          <a:spcPct val="20000"/>
        </a:spcBef>
        <a:buFont typeface="Arial"/>
        <a:buChar char="•"/>
        <a:defRPr kumimoji="1" sz="1399" kern="1200">
          <a:solidFill>
            <a:schemeClr val="tx1"/>
          </a:solidFill>
          <a:latin typeface="+mn-lt"/>
          <a:ea typeface="+mn-ea"/>
          <a:cs typeface="+mn-cs"/>
        </a:defRPr>
      </a:lvl7pPr>
      <a:lvl8pPr marL="2397779" indent="-159852" algn="l" defTabSz="319704" rtl="0" eaLnBrk="1" latinLnBrk="0" hangingPunct="1">
        <a:spcBef>
          <a:spcPct val="20000"/>
        </a:spcBef>
        <a:buFont typeface="Arial"/>
        <a:buChar char="•"/>
        <a:defRPr kumimoji="1" sz="1399" kern="1200">
          <a:solidFill>
            <a:schemeClr val="tx1"/>
          </a:solidFill>
          <a:latin typeface="+mn-lt"/>
          <a:ea typeface="+mn-ea"/>
          <a:cs typeface="+mn-cs"/>
        </a:defRPr>
      </a:lvl8pPr>
      <a:lvl9pPr marL="2717484" indent="-159852" algn="l" defTabSz="319704" rtl="0" eaLnBrk="1" latinLnBrk="0" hangingPunct="1">
        <a:spcBef>
          <a:spcPct val="20000"/>
        </a:spcBef>
        <a:buFont typeface="Arial"/>
        <a:buChar char="•"/>
        <a:defRPr kumimoji="1" sz="1399" kern="1200">
          <a:solidFill>
            <a:schemeClr val="tx1"/>
          </a:solidFill>
          <a:latin typeface="+mn-lt"/>
          <a:ea typeface="+mn-ea"/>
          <a:cs typeface="+mn-cs"/>
        </a:defRPr>
      </a:lvl9pPr>
    </p:bodyStyle>
    <p:otherStyle>
      <a:defPPr>
        <a:defRPr lang="en-US"/>
      </a:defPPr>
      <a:lvl1pPr marL="0" algn="l" defTabSz="319704" rtl="0" eaLnBrk="1" latinLnBrk="0" hangingPunct="1">
        <a:defRPr kumimoji="1" sz="1259" kern="1200">
          <a:solidFill>
            <a:schemeClr val="tx1"/>
          </a:solidFill>
          <a:latin typeface="+mn-lt"/>
          <a:ea typeface="+mn-ea"/>
          <a:cs typeface="+mn-cs"/>
        </a:defRPr>
      </a:lvl1pPr>
      <a:lvl2pPr marL="319704" algn="l" defTabSz="319704" rtl="0" eaLnBrk="1" latinLnBrk="0" hangingPunct="1">
        <a:defRPr kumimoji="1" sz="1259" kern="1200">
          <a:solidFill>
            <a:schemeClr val="tx1"/>
          </a:solidFill>
          <a:latin typeface="+mn-lt"/>
          <a:ea typeface="+mn-ea"/>
          <a:cs typeface="+mn-cs"/>
        </a:defRPr>
      </a:lvl2pPr>
      <a:lvl3pPr marL="639409" algn="l" defTabSz="319704" rtl="0" eaLnBrk="1" latinLnBrk="0" hangingPunct="1">
        <a:defRPr kumimoji="1" sz="1259" kern="1200">
          <a:solidFill>
            <a:schemeClr val="tx1"/>
          </a:solidFill>
          <a:latin typeface="+mn-lt"/>
          <a:ea typeface="+mn-ea"/>
          <a:cs typeface="+mn-cs"/>
        </a:defRPr>
      </a:lvl3pPr>
      <a:lvl4pPr marL="959112" algn="l" defTabSz="319704" rtl="0" eaLnBrk="1" latinLnBrk="0" hangingPunct="1">
        <a:defRPr kumimoji="1" sz="1259" kern="1200">
          <a:solidFill>
            <a:schemeClr val="tx1"/>
          </a:solidFill>
          <a:latin typeface="+mn-lt"/>
          <a:ea typeface="+mn-ea"/>
          <a:cs typeface="+mn-cs"/>
        </a:defRPr>
      </a:lvl4pPr>
      <a:lvl5pPr marL="1278816" algn="l" defTabSz="319704" rtl="0" eaLnBrk="1" latinLnBrk="0" hangingPunct="1">
        <a:defRPr kumimoji="1" sz="1259" kern="1200">
          <a:solidFill>
            <a:schemeClr val="tx1"/>
          </a:solidFill>
          <a:latin typeface="+mn-lt"/>
          <a:ea typeface="+mn-ea"/>
          <a:cs typeface="+mn-cs"/>
        </a:defRPr>
      </a:lvl5pPr>
      <a:lvl6pPr marL="1598520" algn="l" defTabSz="319704" rtl="0" eaLnBrk="1" latinLnBrk="0" hangingPunct="1">
        <a:defRPr kumimoji="1" sz="1259" kern="1200">
          <a:solidFill>
            <a:schemeClr val="tx1"/>
          </a:solidFill>
          <a:latin typeface="+mn-lt"/>
          <a:ea typeface="+mn-ea"/>
          <a:cs typeface="+mn-cs"/>
        </a:defRPr>
      </a:lvl6pPr>
      <a:lvl7pPr marL="1918223" algn="l" defTabSz="319704" rtl="0" eaLnBrk="1" latinLnBrk="0" hangingPunct="1">
        <a:defRPr kumimoji="1" sz="1259" kern="1200">
          <a:solidFill>
            <a:schemeClr val="tx1"/>
          </a:solidFill>
          <a:latin typeface="+mn-lt"/>
          <a:ea typeface="+mn-ea"/>
          <a:cs typeface="+mn-cs"/>
        </a:defRPr>
      </a:lvl7pPr>
      <a:lvl8pPr marL="2237927" algn="l" defTabSz="319704" rtl="0" eaLnBrk="1" latinLnBrk="0" hangingPunct="1">
        <a:defRPr kumimoji="1" sz="1259" kern="1200">
          <a:solidFill>
            <a:schemeClr val="tx1"/>
          </a:solidFill>
          <a:latin typeface="+mn-lt"/>
          <a:ea typeface="+mn-ea"/>
          <a:cs typeface="+mn-cs"/>
        </a:defRPr>
      </a:lvl8pPr>
      <a:lvl9pPr marL="2557631" algn="l" defTabSz="319704" rtl="0" eaLnBrk="1" latinLnBrk="0" hangingPunct="1">
        <a:defRPr kumimoji="1" sz="125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3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B99B87-C8B0-49DF-9532-EAFBF1B36022}" type="datetime1">
              <a:rPr kumimoji="1" lang="ja-JP" altLang="en-US" smtClean="0"/>
              <a:t>2019/12/20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7F363-06AD-4182-BA4B-9FE6531C5940}" type="slidenum">
              <a:rPr kumimoji="1" lang="ja-JP" altLang="en-US" smtClean="0"/>
              <a:t>‹#›</a:t>
            </a:fld>
            <a:endParaRPr kumimoji="1" lang="ja-JP" altLang="en-US"/>
          </a:p>
        </p:txBody>
      </p:sp>
    </p:spTree>
    <p:extLst>
      <p:ext uri="{BB962C8B-B14F-4D97-AF65-F5344CB8AC3E}">
        <p14:creationId xmlns:p14="http://schemas.microsoft.com/office/powerpoint/2010/main" val="14646114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tmp"/></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image" Target="../media/image6.jpeg"/><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8.jpeg"/><Relationship Id="rId18" Type="http://schemas.openxmlformats.org/officeDocument/2006/relationships/image" Target="../media/image63.jpeg"/><Relationship Id="rId3" Type="http://schemas.openxmlformats.org/officeDocument/2006/relationships/image" Target="../media/image49.jpg"/><Relationship Id="rId21" Type="http://schemas.openxmlformats.org/officeDocument/2006/relationships/image" Target="../media/image66.png"/><Relationship Id="rId7" Type="http://schemas.openxmlformats.org/officeDocument/2006/relationships/image" Target="../media/image53.png"/><Relationship Id="rId12" Type="http://schemas.openxmlformats.org/officeDocument/2006/relationships/image" Target="../media/image6.jpeg"/><Relationship Id="rId17" Type="http://schemas.openxmlformats.org/officeDocument/2006/relationships/image" Target="../media/image62.jpeg"/><Relationship Id="rId2" Type="http://schemas.openxmlformats.org/officeDocument/2006/relationships/image" Target="../media/image48.png"/><Relationship Id="rId16" Type="http://schemas.openxmlformats.org/officeDocument/2006/relationships/image" Target="../media/image61.jpeg"/><Relationship Id="rId20" Type="http://schemas.openxmlformats.org/officeDocument/2006/relationships/image" Target="../media/image65.png"/><Relationship Id="rId1" Type="http://schemas.openxmlformats.org/officeDocument/2006/relationships/slideLayout" Target="../slideLayouts/slideLayout11.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0.jpeg"/><Relationship Id="rId10" Type="http://schemas.openxmlformats.org/officeDocument/2006/relationships/image" Target="../media/image56.png"/><Relationship Id="rId19" Type="http://schemas.openxmlformats.org/officeDocument/2006/relationships/image" Target="../media/image64.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59.png"/><Relationship Id="rId22" Type="http://schemas.openxmlformats.org/officeDocument/2006/relationships/image" Target="../media/image67.png"/></Relationships>
</file>

<file path=ppt/slides/_rels/slide13.xml.rels><?xml version="1.0" encoding="UTF-8" standalone="yes"?>
<Relationships xmlns="http://schemas.openxmlformats.org/package/2006/relationships"><Relationship Id="rId8" Type="http://schemas.openxmlformats.org/officeDocument/2006/relationships/image" Target="../media/image73.jpeg"/><Relationship Id="rId13" Type="http://schemas.openxmlformats.org/officeDocument/2006/relationships/image" Target="../media/image77.jpeg"/><Relationship Id="rId18" Type="http://schemas.openxmlformats.org/officeDocument/2006/relationships/image" Target="../media/image60.jpeg"/><Relationship Id="rId3" Type="http://schemas.openxmlformats.org/officeDocument/2006/relationships/image" Target="../media/image68.jpeg"/><Relationship Id="rId21" Type="http://schemas.openxmlformats.org/officeDocument/2006/relationships/image" Target="../media/image83.jpeg"/><Relationship Id="rId7" Type="http://schemas.openxmlformats.org/officeDocument/2006/relationships/image" Target="../media/image72.emf"/><Relationship Id="rId12" Type="http://schemas.openxmlformats.org/officeDocument/2006/relationships/image" Target="../media/image76.png"/><Relationship Id="rId17" Type="http://schemas.openxmlformats.org/officeDocument/2006/relationships/image" Target="../media/image81.gif"/><Relationship Id="rId2" Type="http://schemas.openxmlformats.org/officeDocument/2006/relationships/notesSlide" Target="../notesSlides/notesSlide5.xml"/><Relationship Id="rId16" Type="http://schemas.openxmlformats.org/officeDocument/2006/relationships/image" Target="../media/image80.png"/><Relationship Id="rId20" Type="http://schemas.openxmlformats.org/officeDocument/2006/relationships/image" Target="../media/image82.png"/><Relationship Id="rId1" Type="http://schemas.openxmlformats.org/officeDocument/2006/relationships/slideLayout" Target="../slideLayouts/slideLayout11.xml"/><Relationship Id="rId6" Type="http://schemas.openxmlformats.org/officeDocument/2006/relationships/image" Target="../media/image71.jpeg"/><Relationship Id="rId11" Type="http://schemas.openxmlformats.org/officeDocument/2006/relationships/image" Target="../media/image61.jpeg"/><Relationship Id="rId24" Type="http://schemas.openxmlformats.org/officeDocument/2006/relationships/image" Target="../media/image86.png"/><Relationship Id="rId5" Type="http://schemas.openxmlformats.org/officeDocument/2006/relationships/image" Target="../media/image70.jpeg"/><Relationship Id="rId15" Type="http://schemas.openxmlformats.org/officeDocument/2006/relationships/image" Target="../media/image79.png"/><Relationship Id="rId23" Type="http://schemas.openxmlformats.org/officeDocument/2006/relationships/image" Target="../media/image85.gif"/><Relationship Id="rId10" Type="http://schemas.openxmlformats.org/officeDocument/2006/relationships/image" Target="../media/image75.emf"/><Relationship Id="rId19" Type="http://schemas.openxmlformats.org/officeDocument/2006/relationships/image" Target="../media/image42.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8.png"/><Relationship Id="rId22" Type="http://schemas.openxmlformats.org/officeDocument/2006/relationships/image" Target="../media/image84.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gif"/><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gif"/><Relationship Id="rId9"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15.jpe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jpe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jp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235294-597C-4767-82E4-33FD8DD70867}"/>
              </a:ext>
            </a:extLst>
          </p:cNvPr>
          <p:cNvSpPr>
            <a:spLocks noGrp="1"/>
          </p:cNvSpPr>
          <p:nvPr>
            <p:ph type="ctrTitle"/>
          </p:nvPr>
        </p:nvSpPr>
        <p:spPr>
          <a:xfrm>
            <a:off x="212568" y="98170"/>
            <a:ext cx="9492134" cy="2387600"/>
          </a:xfrm>
        </p:spPr>
        <p:txBody>
          <a:bodyPr>
            <a:normAutofit/>
          </a:bodyPr>
          <a:lstStyle/>
          <a:p>
            <a:r>
              <a:rPr kumimoji="1" lang="ja-JP" altLang="en-US" sz="3200" dirty="0">
                <a:latin typeface="Meiryo UI" panose="020B0604030504040204" pitchFamily="50" charset="-128"/>
                <a:ea typeface="Meiryo UI" panose="020B0604030504040204" pitchFamily="50" charset="-128"/>
                <a:cs typeface="Meiryo UI" panose="020B0604030504040204" pitchFamily="50" charset="-128"/>
              </a:rPr>
              <a:t>大阪府健康づくり支援プラットフォーム整備等</a:t>
            </a:r>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事業の</a:t>
            </a:r>
            <a:r>
              <a:rPr kumimoji="1" lang="en-US" altLang="ja-JP" sz="3200"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3200" dirty="0" smtClean="0">
                <a:latin typeface="Meiryo UI" panose="020B0604030504040204" pitchFamily="50" charset="-128"/>
                <a:ea typeface="Meiryo UI" panose="020B0604030504040204" pitchFamily="50" charset="-128"/>
                <a:cs typeface="Meiryo UI" panose="020B0604030504040204" pitchFamily="50" charset="-128"/>
              </a:rPr>
            </a:br>
            <a:r>
              <a:rPr kumimoji="1" lang="ja-JP" altLang="en-US" sz="3200" dirty="0" smtClean="0">
                <a:latin typeface="Meiryo UI" panose="020B0604030504040204" pitchFamily="50" charset="-128"/>
                <a:ea typeface="Meiryo UI" panose="020B0604030504040204" pitchFamily="50" charset="-128"/>
                <a:cs typeface="Meiryo UI" panose="020B0604030504040204" pitchFamily="50" charset="-128"/>
              </a:rPr>
              <a:t>本格実施について</a:t>
            </a:r>
            <a:endParaRPr kumimoji="1" lang="ja-JP" altLang="en-US" sz="3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496615" y="4845935"/>
            <a:ext cx="6912768" cy="369332"/>
          </a:xfrm>
          <a:prstGeom prst="rect">
            <a:avLst/>
          </a:prstGeom>
          <a:ln>
            <a:solidFill>
              <a:schemeClr val="accent1"/>
            </a:solidFill>
          </a:ln>
        </p:spPr>
        <p:txBody>
          <a:bodyPr wrap="square">
            <a:spAutoFit/>
          </a:bodyPr>
          <a:lstStyle/>
          <a:p>
            <a:pPr algn="ct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800" b="1"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3"/>
          <a:stretch>
            <a:fillRect/>
          </a:stretch>
        </p:blipFill>
        <p:spPr>
          <a:xfrm>
            <a:off x="117492" y="110305"/>
            <a:ext cx="2316426" cy="802950"/>
          </a:xfrm>
          <a:prstGeom prst="rect">
            <a:avLst/>
          </a:prstGeom>
        </p:spPr>
      </p:pic>
      <p:sp>
        <p:nvSpPr>
          <p:cNvPr id="6" name="正方形/長方形 5"/>
          <p:cNvSpPr/>
          <p:nvPr/>
        </p:nvSpPr>
        <p:spPr>
          <a:xfrm>
            <a:off x="117492" y="913255"/>
            <a:ext cx="3002226"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https://www.asmile.pref.osaka.jp/</a:t>
            </a:r>
            <a:endPar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9" name="図 8">
            <a:extLst>
              <a:ext uri="{FF2B5EF4-FFF2-40B4-BE49-F238E27FC236}">
                <a16:creationId xmlns:a16="http://schemas.microsoft.com/office/drawing/2014/main" id="{B03C5877-5FB3-49F0-B3D8-EB3C0B8B00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5638250"/>
            <a:ext cx="9906000" cy="1210212"/>
          </a:xfrm>
          <a:prstGeom prst="rect">
            <a:avLst/>
          </a:prstGeom>
        </p:spPr>
      </p:pic>
      <p:sp>
        <p:nvSpPr>
          <p:cNvPr id="3" name="字幕 2">
            <a:extLst>
              <a:ext uri="{FF2B5EF4-FFF2-40B4-BE49-F238E27FC236}">
                <a16:creationId xmlns:a16="http://schemas.microsoft.com/office/drawing/2014/main" id="{5AC26637-8AC3-41AE-BC3C-F5E6F0BD0684}"/>
              </a:ext>
            </a:extLst>
          </p:cNvPr>
          <p:cNvSpPr>
            <a:spLocks noGrp="1"/>
          </p:cNvSpPr>
          <p:nvPr>
            <p:ph type="subTitle" idx="1"/>
          </p:nvPr>
        </p:nvSpPr>
        <p:spPr>
          <a:xfrm>
            <a:off x="-622906" y="6075791"/>
            <a:ext cx="10927876" cy="526376"/>
          </a:xfrm>
        </p:spPr>
        <p:txBody>
          <a:bodyPr>
            <a:norm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大阪府健康医療部健康推進室（国民健康保険課・健康づくり課）</a:t>
            </a:r>
            <a:endParaRPr kumimoji="1"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図 13" descr="壁, 室内 が含まれている画像&#10;&#10;自動的に生成された説明">
            <a:extLst>
              <a:ext uri="{FF2B5EF4-FFF2-40B4-BE49-F238E27FC236}">
                <a16:creationId xmlns:a16="http://schemas.microsoft.com/office/drawing/2014/main" id="{E8C20224-8DB8-4AE9-84BA-AF2CB8CE21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95098" y="2561236"/>
            <a:ext cx="2715803" cy="1942015"/>
          </a:xfrm>
          <a:prstGeom prst="rect">
            <a:avLst/>
          </a:prstGeom>
        </p:spPr>
      </p:pic>
      <p:pic>
        <p:nvPicPr>
          <p:cNvPr id="16" name="図 15">
            <a:extLst>
              <a:ext uri="{FF2B5EF4-FFF2-40B4-BE49-F238E27FC236}">
                <a16:creationId xmlns:a16="http://schemas.microsoft.com/office/drawing/2014/main" id="{E2D2374B-E414-447C-8C42-5ACBB55CC4C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34859" y="221246"/>
            <a:ext cx="1342619" cy="620064"/>
          </a:xfrm>
          <a:prstGeom prst="rect">
            <a:avLst/>
          </a:prstGeom>
        </p:spPr>
      </p:pic>
      <p:sp>
        <p:nvSpPr>
          <p:cNvPr id="11" name="テキスト ボックス 10"/>
          <p:cNvSpPr txBox="1"/>
          <p:nvPr/>
        </p:nvSpPr>
        <p:spPr>
          <a:xfrm>
            <a:off x="8409383" y="202762"/>
            <a:ext cx="1152129" cy="307777"/>
          </a:xfrm>
          <a:prstGeom prst="rect">
            <a:avLst/>
          </a:prstGeom>
          <a:noFill/>
          <a:ln w="25400">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sz="1400" b="1" dirty="0" smtClean="0">
                <a:latin typeface="HGSｺﾞｼｯｸE" panose="020B0900000000000000" pitchFamily="50" charset="-128"/>
                <a:ea typeface="HGSｺﾞｼｯｸE" panose="020B0900000000000000" pitchFamily="50" charset="-128"/>
              </a:rPr>
              <a:t>資料３</a:t>
            </a:r>
            <a:endParaRPr kumimoji="1" lang="ja-JP" altLang="en-US" sz="1400" b="1" dirty="0">
              <a:latin typeface="HGSｺﾞｼｯｸE" panose="020B0900000000000000" pitchFamily="50" charset="-128"/>
              <a:ea typeface="HGSｺﾞｼｯｸE" panose="020B0900000000000000" pitchFamily="50" charset="-128"/>
            </a:endParaRPr>
          </a:p>
        </p:txBody>
      </p:sp>
    </p:spTree>
    <p:extLst>
      <p:ext uri="{BB962C8B-B14F-4D97-AF65-F5344CB8AC3E}">
        <p14:creationId xmlns:p14="http://schemas.microsoft.com/office/powerpoint/2010/main" val="4087362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1B74DE9-B64F-4085-B225-9BE994F4946C}"/>
              </a:ext>
            </a:extLst>
          </p:cNvPr>
          <p:cNvSpPr>
            <a:spLocks noGrp="1"/>
          </p:cNvSpPr>
          <p:nvPr>
            <p:ph type="sldNum" sz="quarter" idx="12"/>
          </p:nvPr>
        </p:nvSpPr>
        <p:spPr>
          <a:xfrm>
            <a:off x="7617748" y="6492875"/>
            <a:ext cx="2228850" cy="365125"/>
          </a:xfrm>
        </p:spPr>
        <p:txBody>
          <a:bodyPr/>
          <a:lstStyle/>
          <a:p>
            <a:fld id="{A857F363-06AD-4182-BA4B-9FE6531C5940}" type="slidenum">
              <a:rPr kumimoji="1" lang="ja-JP" altLang="en-US" smtClean="0"/>
              <a:t>10</a:t>
            </a:fld>
            <a:endParaRPr kumimoji="1" lang="ja-JP" altLang="en-US" dirty="0"/>
          </a:p>
        </p:txBody>
      </p:sp>
      <p:sp>
        <p:nvSpPr>
          <p:cNvPr id="4" name="正方形/長方形 3">
            <a:extLst>
              <a:ext uri="{FF2B5EF4-FFF2-40B4-BE49-F238E27FC236}">
                <a16:creationId xmlns:a16="http://schemas.microsoft.com/office/drawing/2014/main" id="{F0318AD0-8FEE-41BA-A5DE-339BE36049EF}"/>
              </a:ext>
            </a:extLst>
          </p:cNvPr>
          <p:cNvSpPr/>
          <p:nvPr/>
        </p:nvSpPr>
        <p:spPr>
          <a:xfrm>
            <a:off x="11147" y="14433"/>
            <a:ext cx="9906000" cy="761299"/>
          </a:xfrm>
          <a:prstGeom prst="rect">
            <a:avLst/>
          </a:prstGeom>
          <a:solidFill>
            <a:srgbClr val="007BBB"/>
          </a:solidFill>
          <a:ln w="9525" cap="flat" cmpd="sng" algn="ctr">
            <a:noFill/>
            <a:prstDash val="solid"/>
          </a:ln>
          <a:effectLst>
            <a:outerShdw blurRad="40000" dist="23000" dir="5400000" rotWithShape="0">
              <a:srgbClr val="000000">
                <a:alpha val="35000"/>
              </a:srgbClr>
            </a:outerShdw>
          </a:effectLst>
        </p:spPr>
        <p:txBody>
          <a:bodyPr lIns="91419" tIns="72000" rIns="91419" bIns="72000" rtlCol="0" anchor="ctr" anchorCtr="0">
            <a:noAutofit/>
          </a:bodyPr>
          <a:lstStyle/>
          <a:p>
            <a:pPr marL="0" marR="0" lvl="0" indent="0" defTabSz="913765"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00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モデル</a:t>
            </a:r>
            <a:r>
              <a:rPr kumimoji="0" lang="ja-JP" altLang="en-US" sz="20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実施の</a:t>
            </a:r>
            <a:r>
              <a:rPr kumimoji="0" lang="ja-JP" altLang="en-US" sz="200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状況（平成</a:t>
            </a:r>
            <a:r>
              <a:rPr kumimoji="0" lang="en-US" altLang="ja-JP" sz="200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0" lang="ja-JP" altLang="en-US" sz="200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200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200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200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21</a:t>
            </a:r>
            <a:r>
              <a:rPr kumimoji="0" lang="ja-JP" altLang="en-US" sz="200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日～令和元年</a:t>
            </a:r>
            <a:r>
              <a:rPr kumimoji="0" lang="en-US" altLang="ja-JP" sz="200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5</a:t>
            </a:r>
            <a:r>
              <a:rPr kumimoji="0" lang="ja-JP" altLang="en-US" sz="200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200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31</a:t>
            </a:r>
            <a:r>
              <a:rPr kumimoji="0" lang="ja-JP" altLang="en-US" sz="200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日）</a:t>
            </a:r>
            <a:r>
              <a:rPr kumimoji="0" lang="ja-JP" altLang="en-US" sz="2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四角形: 角を丸くする 2">
            <a:extLst>
              <a:ext uri="{FF2B5EF4-FFF2-40B4-BE49-F238E27FC236}">
                <a16:creationId xmlns:a16="http://schemas.microsoft.com/office/drawing/2014/main" id="{108B07D4-3B49-429D-9C8A-299CDB0F53C6}"/>
              </a:ext>
            </a:extLst>
          </p:cNvPr>
          <p:cNvSpPr/>
          <p:nvPr/>
        </p:nvSpPr>
        <p:spPr>
          <a:xfrm>
            <a:off x="205752" y="3760481"/>
            <a:ext cx="9489233" cy="1582090"/>
          </a:xfrm>
          <a:prstGeom prst="roundRect">
            <a:avLst>
              <a:gd name="adj" fmla="val 12881"/>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400" b="1" u="sng" dirty="0">
                <a:solidFill>
                  <a:schemeClr val="tx1"/>
                </a:solidFill>
                <a:latin typeface="Meiryo UI" panose="020B0604030504040204" pitchFamily="50" charset="-128"/>
                <a:ea typeface="Meiryo UI" panose="020B0604030504040204" pitchFamily="50" charset="-128"/>
              </a:rPr>
              <a:t>◆参加者数　　約</a:t>
            </a:r>
            <a:r>
              <a:rPr kumimoji="1" lang="en-US" altLang="ja-JP" sz="1400" b="1" u="sng" dirty="0" smtClean="0">
                <a:solidFill>
                  <a:schemeClr val="tx1"/>
                </a:solidFill>
                <a:latin typeface="Meiryo UI" panose="020B0604030504040204" pitchFamily="50" charset="-128"/>
                <a:ea typeface="Meiryo UI" panose="020B0604030504040204" pitchFamily="50" charset="-128"/>
              </a:rPr>
              <a:t>17,000</a:t>
            </a:r>
            <a:r>
              <a:rPr kumimoji="1" lang="ja-JP" altLang="en-US" sz="1400" b="1" u="sng" dirty="0">
                <a:solidFill>
                  <a:schemeClr val="tx1"/>
                </a:solidFill>
                <a:latin typeface="Meiryo UI" panose="020B0604030504040204" pitchFamily="50" charset="-128"/>
                <a:ea typeface="Meiryo UI" panose="020B0604030504040204" pitchFamily="50" charset="-128"/>
              </a:rPr>
              <a:t>人（うち</a:t>
            </a:r>
            <a:r>
              <a:rPr kumimoji="1" lang="ja-JP" altLang="en-US" sz="1400" b="1" u="sng" dirty="0" smtClean="0">
                <a:solidFill>
                  <a:schemeClr val="tx1"/>
                </a:solidFill>
                <a:latin typeface="Meiryo UI" panose="020B0604030504040204" pitchFamily="50" charset="-128"/>
                <a:ea typeface="Meiryo UI" panose="020B0604030504040204" pitchFamily="50" charset="-128"/>
              </a:rPr>
              <a:t>国保　約</a:t>
            </a:r>
            <a:r>
              <a:rPr kumimoji="1" lang="en-US" altLang="ja-JP" sz="1400" b="1" u="sng" dirty="0" smtClean="0">
                <a:solidFill>
                  <a:schemeClr val="tx1"/>
                </a:solidFill>
                <a:latin typeface="Meiryo UI" panose="020B0604030504040204" pitchFamily="50" charset="-128"/>
                <a:ea typeface="Meiryo UI" panose="020B0604030504040204" pitchFamily="50" charset="-128"/>
              </a:rPr>
              <a:t>1,000</a:t>
            </a:r>
            <a:r>
              <a:rPr kumimoji="1" lang="ja-JP" altLang="en-US" sz="1400" b="1" u="sng" dirty="0">
                <a:solidFill>
                  <a:schemeClr val="tx1"/>
                </a:solidFill>
                <a:latin typeface="Meiryo UI" panose="020B0604030504040204" pitchFamily="50" charset="-128"/>
                <a:ea typeface="Meiryo UI" panose="020B0604030504040204" pitchFamily="50" charset="-128"/>
              </a:rPr>
              <a:t>人）</a:t>
            </a:r>
            <a:endParaRPr kumimoji="1" lang="en-US" altLang="ja-JP" sz="1200" b="1" u="sng"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kumimoji="1" lang="ja-JP" altLang="en-US" sz="1200" dirty="0" smtClean="0">
                <a:solidFill>
                  <a:schemeClr val="tx1"/>
                </a:solidFill>
                <a:latin typeface="Meiryo UI" panose="020B0604030504040204" pitchFamily="50" charset="-128"/>
                <a:ea typeface="Meiryo UI" panose="020B0604030504040204" pitchFamily="50" charset="-128"/>
              </a:rPr>
              <a:t>年齢</a:t>
            </a:r>
            <a:r>
              <a:rPr kumimoji="1" lang="ja-JP" altLang="en-US" sz="1200" dirty="0">
                <a:solidFill>
                  <a:schemeClr val="tx1"/>
                </a:solidFill>
                <a:latin typeface="Meiryo UI" panose="020B0604030504040204" pitchFamily="50" charset="-128"/>
                <a:ea typeface="Meiryo UI" panose="020B0604030504040204" pitchFamily="50" charset="-128"/>
              </a:rPr>
              <a:t>構成　</a:t>
            </a:r>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30</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50</a:t>
            </a:r>
            <a:r>
              <a:rPr kumimoji="1" lang="ja-JP" altLang="en-US" sz="1200" dirty="0" smtClean="0">
                <a:solidFill>
                  <a:schemeClr val="tx1"/>
                </a:solidFill>
                <a:latin typeface="Meiryo UI" panose="020B0604030504040204" pitchFamily="50" charset="-128"/>
                <a:ea typeface="Meiryo UI" panose="020B0604030504040204" pitchFamily="50" charset="-128"/>
              </a:rPr>
              <a:t>代</a:t>
            </a:r>
            <a:r>
              <a:rPr kumimoji="1" lang="ja-JP" altLang="en-US" sz="1200" dirty="0">
                <a:solidFill>
                  <a:srgbClr val="FF0000"/>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74</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kumimoji="1" lang="ja-JP" altLang="en-US" sz="1200" dirty="0" smtClean="0">
                <a:solidFill>
                  <a:schemeClr val="tx1"/>
                </a:solidFill>
                <a:latin typeface="Meiryo UI" panose="020B0604030504040204" pitchFamily="50" charset="-128"/>
                <a:ea typeface="Meiryo UI" panose="020B0604030504040204" pitchFamily="50" charset="-128"/>
              </a:rPr>
              <a:t>男女比率</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女性</a:t>
            </a:r>
            <a:r>
              <a:rPr kumimoji="1" lang="en-US" altLang="ja-JP" sz="1200" dirty="0" smtClean="0">
                <a:solidFill>
                  <a:schemeClr val="tx1"/>
                </a:solidFill>
                <a:latin typeface="Meiryo UI" panose="020B0604030504040204" pitchFamily="50" charset="-128"/>
                <a:ea typeface="Meiryo UI" panose="020B0604030504040204" pitchFamily="50" charset="-128"/>
              </a:rPr>
              <a:t>52</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男性</a:t>
            </a:r>
            <a:r>
              <a:rPr kumimoji="1" lang="en-US" altLang="ja-JP" sz="1200" dirty="0" smtClean="0">
                <a:solidFill>
                  <a:schemeClr val="tx1"/>
                </a:solidFill>
                <a:latin typeface="Meiryo UI" panose="020B0604030504040204" pitchFamily="50" charset="-128"/>
                <a:ea typeface="Meiryo UI" panose="020B0604030504040204" pitchFamily="50" charset="-128"/>
              </a:rPr>
              <a:t>48</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kumimoji="1" lang="ja-JP" altLang="en-US" sz="1200" dirty="0" smtClean="0">
                <a:solidFill>
                  <a:schemeClr val="tx1"/>
                </a:solidFill>
                <a:latin typeface="Meiryo UI" panose="020B0604030504040204" pitchFamily="50" charset="-128"/>
                <a:ea typeface="Meiryo UI" panose="020B0604030504040204" pitchFamily="50" charset="-128"/>
              </a:rPr>
              <a:t>歩数</a:t>
            </a:r>
            <a:r>
              <a:rPr kumimoji="1" lang="ja-JP" altLang="en-US" sz="1200" dirty="0">
                <a:solidFill>
                  <a:schemeClr val="tx1"/>
                </a:solidFill>
                <a:latin typeface="Meiryo UI" panose="020B0604030504040204" pitchFamily="50" charset="-128"/>
                <a:ea typeface="Meiryo UI" panose="020B0604030504040204" pitchFamily="50" charset="-128"/>
              </a:rPr>
              <a:t>計参加者　約</a:t>
            </a:r>
            <a:r>
              <a:rPr kumimoji="1" lang="en-US" altLang="ja-JP" sz="1200" dirty="0" smtClean="0">
                <a:solidFill>
                  <a:schemeClr val="tx1"/>
                </a:solidFill>
                <a:latin typeface="Meiryo UI" panose="020B0604030504040204" pitchFamily="50" charset="-128"/>
                <a:ea typeface="Meiryo UI" panose="020B0604030504040204" pitchFamily="50" charset="-128"/>
              </a:rPr>
              <a:t>38</a:t>
            </a:r>
            <a:r>
              <a:rPr kumimoji="1" lang="ja-JP" altLang="en-US" sz="1200" dirty="0" smtClean="0">
                <a:solidFill>
                  <a:schemeClr val="tx1"/>
                </a:solidFill>
                <a:latin typeface="Meiryo UI" panose="020B0604030504040204" pitchFamily="50" charset="-128"/>
                <a:ea typeface="Meiryo UI" panose="020B0604030504040204" pitchFamily="50" charset="-128"/>
              </a:rPr>
              <a:t>名（門真市・岬町）</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ABA4FF75-382D-4A8B-8282-FB87A5F3A8A8}"/>
              </a:ext>
            </a:extLst>
          </p:cNvPr>
          <p:cNvSpPr/>
          <p:nvPr/>
        </p:nvSpPr>
        <p:spPr>
          <a:xfrm>
            <a:off x="205752" y="807759"/>
            <a:ext cx="9489233" cy="2891506"/>
          </a:xfrm>
          <a:prstGeom prst="roundRect">
            <a:avLst>
              <a:gd name="adj" fmla="val 431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400" b="1" u="sng" dirty="0">
                <a:solidFill>
                  <a:schemeClr val="tx1"/>
                </a:solidFill>
                <a:latin typeface="Meiryo UI" panose="020B0604030504040204" pitchFamily="50" charset="-128"/>
                <a:ea typeface="Meiryo UI" panose="020B0604030504040204" pitchFamily="50" charset="-128"/>
              </a:rPr>
              <a:t>◆事業活動実績 </a:t>
            </a:r>
            <a:r>
              <a:rPr kumimoji="1" lang="ja-JP" altLang="en-US" sz="1400" dirty="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100" dirty="0" smtClean="0">
                <a:solidFill>
                  <a:schemeClr val="tx1"/>
                </a:solidFill>
                <a:latin typeface="Meiryo UI" panose="020B0604030504040204" pitchFamily="50" charset="-128"/>
                <a:ea typeface="Meiryo UI" panose="020B0604030504040204" pitchFamily="50" charset="-128"/>
              </a:rPr>
              <a:t>※5</a:t>
            </a:r>
            <a:r>
              <a:rPr kumimoji="1" lang="ja-JP" altLang="en-US" sz="1100" dirty="0" smtClean="0">
                <a:solidFill>
                  <a:schemeClr val="tx1"/>
                </a:solidFill>
                <a:latin typeface="Meiryo UI" panose="020B0604030504040204" pitchFamily="50" charset="-128"/>
                <a:ea typeface="Meiryo UI" panose="020B0604030504040204" pitchFamily="50" charset="-128"/>
              </a:rPr>
              <a:t>月</a:t>
            </a:r>
            <a:r>
              <a:rPr kumimoji="1" lang="en-US" altLang="ja-JP" sz="1100" dirty="0" smtClean="0">
                <a:solidFill>
                  <a:schemeClr val="tx1"/>
                </a:solidFill>
                <a:latin typeface="Meiryo UI" panose="020B0604030504040204" pitchFamily="50" charset="-128"/>
                <a:ea typeface="Meiryo UI" panose="020B0604030504040204" pitchFamily="50" charset="-128"/>
              </a:rPr>
              <a:t>31</a:t>
            </a:r>
            <a:r>
              <a:rPr kumimoji="1" lang="ja-JP" altLang="en-US" sz="1100" dirty="0" smtClean="0">
                <a:solidFill>
                  <a:schemeClr val="tx1"/>
                </a:solidFill>
                <a:latin typeface="Meiryo UI" panose="020B0604030504040204" pitchFamily="50" charset="-128"/>
                <a:ea typeface="Meiryo UI" panose="020B0604030504040204" pitchFamily="50" charset="-128"/>
              </a:rPr>
              <a:t>日</a:t>
            </a:r>
            <a:r>
              <a:rPr kumimoji="1" lang="ja-JP" altLang="en-US" sz="1100" dirty="0">
                <a:solidFill>
                  <a:schemeClr val="tx1"/>
                </a:solidFill>
                <a:latin typeface="Meiryo UI" panose="020B0604030504040204" pitchFamily="50" charset="-128"/>
                <a:ea typeface="Meiryo UI" panose="020B0604030504040204" pitchFamily="50" charset="-128"/>
              </a:rPr>
              <a:t>現在</a:t>
            </a:r>
            <a:endParaRPr kumimoji="1" lang="en-US" altLang="ja-JP" sz="14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〇抽選回数　　</a:t>
            </a:r>
            <a:r>
              <a:rPr kumimoji="1" lang="ja-JP" altLang="en-US" sz="1200" dirty="0" smtClean="0">
                <a:solidFill>
                  <a:schemeClr val="tx1"/>
                </a:solidFill>
                <a:latin typeface="Meiryo UI" panose="020B0604030504040204" pitchFamily="50" charset="-128"/>
                <a:ea typeface="Meiryo UI" panose="020B0604030504040204" pitchFamily="50" charset="-128"/>
              </a:rPr>
              <a:t>　週</a:t>
            </a:r>
            <a:r>
              <a:rPr kumimoji="1" lang="ja-JP" altLang="en-US" sz="1200" dirty="0">
                <a:solidFill>
                  <a:schemeClr val="tx1"/>
                </a:solidFill>
                <a:latin typeface="Meiryo UI" panose="020B0604030504040204" pitchFamily="50" charset="-128"/>
                <a:ea typeface="Meiryo UI" panose="020B0604030504040204" pitchFamily="50" charset="-128"/>
              </a:rPr>
              <a:t>トク抽選　</a:t>
            </a:r>
            <a:r>
              <a:rPr kumimoji="1" lang="en-US" altLang="ja-JP" sz="1200" dirty="0" smtClean="0">
                <a:solidFill>
                  <a:schemeClr val="tx1"/>
                </a:solidFill>
                <a:latin typeface="Meiryo UI" panose="020B0604030504040204" pitchFamily="50" charset="-128"/>
                <a:ea typeface="Meiryo UI" panose="020B0604030504040204" pitchFamily="50" charset="-128"/>
              </a:rPr>
              <a:t>18</a:t>
            </a:r>
            <a:r>
              <a:rPr kumimoji="1" lang="ja-JP" altLang="en-US" sz="1200" dirty="0" smtClean="0">
                <a:solidFill>
                  <a:schemeClr val="tx1"/>
                </a:solidFill>
                <a:latin typeface="Meiryo UI" panose="020B0604030504040204" pitchFamily="50" charset="-128"/>
                <a:ea typeface="Meiryo UI" panose="020B0604030504040204" pitchFamily="50" charset="-128"/>
              </a:rPr>
              <a:t>回</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9,320</a:t>
            </a:r>
            <a:r>
              <a:rPr kumimoji="1" lang="ja-JP" altLang="en-US" sz="1200" dirty="0" smtClean="0">
                <a:solidFill>
                  <a:schemeClr val="tx1"/>
                </a:solidFill>
                <a:latin typeface="Meiryo UI" panose="020B0604030504040204" pitchFamily="50" charset="-128"/>
                <a:ea typeface="Meiryo UI" panose="020B0604030504040204" pitchFamily="50" charset="-128"/>
              </a:rPr>
              <a:t>名当選（確率</a:t>
            </a:r>
            <a:r>
              <a:rPr kumimoji="1" lang="ja-JP" altLang="en-US" sz="1200" dirty="0">
                <a:solidFill>
                  <a:schemeClr val="tx1"/>
                </a:solidFill>
                <a:latin typeface="Meiryo UI" panose="020B0604030504040204" pitchFamily="50" charset="-128"/>
                <a:ea typeface="Meiryo UI" panose="020B0604030504040204" pitchFamily="50" charset="-128"/>
              </a:rPr>
              <a:t>約</a:t>
            </a:r>
            <a:r>
              <a:rPr kumimoji="1" lang="en-US" altLang="ja-JP" sz="1200" dirty="0">
                <a:solidFill>
                  <a:schemeClr val="tx1"/>
                </a:solidFill>
                <a:latin typeface="Meiryo UI" panose="020B0604030504040204" pitchFamily="50" charset="-128"/>
                <a:ea typeface="Meiryo UI" panose="020B0604030504040204" pitchFamily="50" charset="-128"/>
              </a:rPr>
              <a:t>30</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月</a:t>
            </a:r>
            <a:r>
              <a:rPr kumimoji="1" lang="ja-JP" altLang="en-US" sz="1200" dirty="0">
                <a:solidFill>
                  <a:schemeClr val="tx1"/>
                </a:solidFill>
                <a:latin typeface="Meiryo UI" panose="020B0604030504040204" pitchFamily="50" charset="-128"/>
                <a:ea typeface="Meiryo UI" panose="020B0604030504040204" pitchFamily="50" charset="-128"/>
              </a:rPr>
              <a:t>トク抽選　　</a:t>
            </a:r>
            <a:r>
              <a:rPr kumimoji="1" lang="en-US" altLang="ja-JP" sz="1200" dirty="0" smtClean="0">
                <a:solidFill>
                  <a:schemeClr val="tx1"/>
                </a:solidFill>
                <a:latin typeface="Meiryo UI" panose="020B0604030504040204" pitchFamily="50" charset="-128"/>
                <a:ea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rPr>
              <a:t>回</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550</a:t>
            </a:r>
            <a:r>
              <a:rPr kumimoji="1" lang="ja-JP" altLang="en-US" sz="1200" dirty="0" smtClean="0">
                <a:solidFill>
                  <a:schemeClr val="tx1"/>
                </a:solidFill>
                <a:latin typeface="Meiryo UI" panose="020B0604030504040204" pitchFamily="50" charset="-128"/>
                <a:ea typeface="Meiryo UI" panose="020B0604030504040204" pitchFamily="50" charset="-128"/>
              </a:rPr>
              <a:t>名当選（確率約</a:t>
            </a:r>
            <a:r>
              <a:rPr kumimoji="1" lang="en-US" altLang="ja-JP" sz="1200" dirty="0" smtClean="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○コラム配信数　　</a:t>
            </a:r>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9</a:t>
            </a:r>
            <a:r>
              <a:rPr kumimoji="1" lang="en-US" altLang="ja-JP" sz="1200" dirty="0">
                <a:solidFill>
                  <a:schemeClr val="tx1"/>
                </a:solidFill>
                <a:latin typeface="Meiryo UI" panose="020B0604030504040204" pitchFamily="50" charset="-128"/>
                <a:ea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rPr>
              <a:t>回</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○参加ポイント対象イベント　　</a:t>
            </a:r>
            <a:r>
              <a:rPr kumimoji="1" lang="en-US" altLang="ja-JP" sz="1200" dirty="0" smtClean="0">
                <a:solidFill>
                  <a:schemeClr val="tx1"/>
                </a:solidFill>
                <a:latin typeface="Meiryo UI" panose="020B0604030504040204" pitchFamily="50" charset="-128"/>
                <a:ea typeface="Meiryo UI" panose="020B0604030504040204" pitchFamily="50" charset="-128"/>
              </a:rPr>
              <a:t>6</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smtClean="0">
                <a:solidFill>
                  <a:schemeClr val="tx1"/>
                </a:solidFill>
                <a:latin typeface="Meiryo UI" panose="020B0604030504040204" pitchFamily="50" charset="-128"/>
                <a:ea typeface="Meiryo UI" panose="020B0604030504040204" pitchFamily="50" charset="-128"/>
              </a:rPr>
              <a:t>回</a:t>
            </a:r>
            <a:r>
              <a:rPr kumimoji="1" lang="ja-JP" altLang="en-US" sz="1200" i="1" dirty="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うち市町</a:t>
            </a:r>
            <a:r>
              <a:rPr kumimoji="1" lang="ja-JP" altLang="en-US" sz="1200" dirty="0">
                <a:solidFill>
                  <a:schemeClr val="tx1"/>
                </a:solidFill>
                <a:latin typeface="Meiryo UI" panose="020B0604030504040204" pitchFamily="50" charset="-128"/>
                <a:ea typeface="Meiryo UI" panose="020B0604030504040204" pitchFamily="50" charset="-128"/>
              </a:rPr>
              <a:t>民限定</a:t>
            </a:r>
            <a:r>
              <a:rPr kumimoji="1" lang="ja-JP" altLang="en-US" sz="1200" dirty="0" smtClean="0">
                <a:solidFill>
                  <a:schemeClr val="tx1"/>
                </a:solidFill>
                <a:latin typeface="Meiryo UI" panose="020B0604030504040204" pitchFamily="50" charset="-128"/>
                <a:ea typeface="Meiryo UI" panose="020B0604030504040204" pitchFamily="50" charset="-128"/>
              </a:rPr>
              <a:t>イベント（大阪市</a:t>
            </a:r>
            <a:r>
              <a:rPr kumimoji="1" lang="en-US" altLang="ja-JP" sz="1200" dirty="0" smtClean="0">
                <a:solidFill>
                  <a:schemeClr val="tx1"/>
                </a:solidFill>
                <a:latin typeface="Meiryo UI" panose="020B0604030504040204" pitchFamily="50" charset="-128"/>
                <a:ea typeface="Meiryo UI" panose="020B0604030504040204" pitchFamily="50" charset="-128"/>
              </a:rPr>
              <a:t>4</a:t>
            </a:r>
            <a:r>
              <a:rPr kumimoji="1" lang="ja-JP" altLang="en-US" sz="1200" dirty="0" smtClean="0">
                <a:solidFill>
                  <a:schemeClr val="tx1"/>
                </a:solidFill>
                <a:latin typeface="Meiryo UI" panose="020B0604030504040204" pitchFamily="50" charset="-128"/>
                <a:ea typeface="Meiryo UI" panose="020B0604030504040204" pitchFamily="50" charset="-128"/>
              </a:rPr>
              <a:t>回、門真</a:t>
            </a:r>
            <a:r>
              <a:rPr kumimoji="1" lang="en-US" altLang="ja-JP" sz="1200" dirty="0">
                <a:solidFill>
                  <a:schemeClr val="tx1"/>
                </a:solidFill>
                <a:latin typeface="Meiryo UI" panose="020B0604030504040204" pitchFamily="50" charset="-128"/>
                <a:ea typeface="Meiryo UI" panose="020B0604030504040204" pitchFamily="50" charset="-128"/>
              </a:rPr>
              <a:t>9</a:t>
            </a:r>
            <a:r>
              <a:rPr kumimoji="1" lang="ja-JP" altLang="en-US" sz="1200" dirty="0" smtClean="0">
                <a:solidFill>
                  <a:schemeClr val="tx1"/>
                </a:solidFill>
                <a:latin typeface="Meiryo UI" panose="020B0604030504040204" pitchFamily="50" charset="-128"/>
                <a:ea typeface="Meiryo UI" panose="020B0604030504040204" pitchFamily="50" charset="-128"/>
              </a:rPr>
              <a:t>回</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岬</a:t>
            </a:r>
            <a:r>
              <a:rPr kumimoji="1" lang="en-US" altLang="ja-JP" sz="1200" dirty="0" smtClean="0">
                <a:solidFill>
                  <a:schemeClr val="tx1"/>
                </a:solidFill>
                <a:latin typeface="Meiryo UI" panose="020B0604030504040204" pitchFamily="50" charset="-128"/>
                <a:ea typeface="Meiryo UI" panose="020B0604030504040204" pitchFamily="50" charset="-128"/>
              </a:rPr>
              <a:t>2</a:t>
            </a:r>
            <a:r>
              <a:rPr kumimoji="1" lang="en-US" altLang="ja-JP" sz="1200" dirty="0">
                <a:solidFill>
                  <a:schemeClr val="tx1"/>
                </a:solidFill>
                <a:latin typeface="Meiryo UI" panose="020B0604030504040204" pitchFamily="50" charset="-128"/>
                <a:ea typeface="Meiryo UI" panose="020B0604030504040204" pitchFamily="50" charset="-128"/>
              </a:rPr>
              <a:t>8</a:t>
            </a:r>
            <a:r>
              <a:rPr kumimoji="1" lang="ja-JP" altLang="en-US" sz="1200" dirty="0" smtClean="0">
                <a:solidFill>
                  <a:schemeClr val="tx1"/>
                </a:solidFill>
                <a:latin typeface="Meiryo UI" panose="020B0604030504040204" pitchFamily="50" charset="-128"/>
                <a:ea typeface="Meiryo UI" panose="020B0604030504040204" pitchFamily="50" charset="-128"/>
              </a:rPr>
              <a:t>回</a:t>
            </a:r>
            <a:r>
              <a:rPr kumimoji="1" lang="ja-JP" altLang="en-US" sz="1200" dirty="0">
                <a:solidFill>
                  <a:schemeClr val="tx1"/>
                </a:solidFill>
                <a:latin typeface="Meiryo UI" panose="020B0604030504040204" pitchFamily="50" charset="-128"/>
                <a:ea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○プロモーション活動</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（主なもの）　　・チラシ　　</a:t>
            </a:r>
            <a:r>
              <a:rPr kumimoji="1" lang="ja-JP" altLang="en-US" sz="1200" dirty="0" smtClean="0">
                <a:solidFill>
                  <a:schemeClr val="tx1"/>
                </a:solidFill>
                <a:latin typeface="Meiryo UI" panose="020B0604030504040204" pitchFamily="50" charset="-128"/>
                <a:ea typeface="Meiryo UI" panose="020B0604030504040204" pitchFamily="50" charset="-128"/>
              </a:rPr>
              <a:t>約</a:t>
            </a:r>
            <a:r>
              <a:rPr kumimoji="1" lang="en-US" altLang="ja-JP" sz="1200" dirty="0" smtClean="0">
                <a:solidFill>
                  <a:schemeClr val="tx1"/>
                </a:solidFill>
                <a:latin typeface="Meiryo UI" panose="020B0604030504040204" pitchFamily="50" charset="-128"/>
                <a:ea typeface="Meiryo UI" panose="020B0604030504040204" pitchFamily="50" charset="-128"/>
              </a:rPr>
              <a:t>300,000</a:t>
            </a:r>
            <a:r>
              <a:rPr kumimoji="1" lang="ja-JP" altLang="en-US" sz="1200" dirty="0">
                <a:solidFill>
                  <a:schemeClr val="tx1"/>
                </a:solidFill>
                <a:latin typeface="Meiryo UI" panose="020B0604030504040204" pitchFamily="50" charset="-128"/>
                <a:ea typeface="Meiryo UI" panose="020B0604030504040204" pitchFamily="50" charset="-128"/>
              </a:rPr>
              <a:t>枚、ポスター　</a:t>
            </a:r>
            <a:r>
              <a:rPr kumimoji="1" lang="ja-JP" altLang="en-US" sz="1200" dirty="0" smtClean="0">
                <a:solidFill>
                  <a:schemeClr val="tx1"/>
                </a:solidFill>
                <a:latin typeface="Meiryo UI" panose="020B0604030504040204" pitchFamily="50" charset="-128"/>
                <a:ea typeface="Meiryo UI" panose="020B0604030504040204" pitchFamily="50" charset="-128"/>
              </a:rPr>
              <a:t>約</a:t>
            </a:r>
            <a:r>
              <a:rPr kumimoji="1" lang="en-US" altLang="ja-JP" sz="1200" dirty="0" smtClean="0">
                <a:solidFill>
                  <a:schemeClr val="tx1"/>
                </a:solidFill>
                <a:latin typeface="Meiryo UI" panose="020B0604030504040204" pitchFamily="50" charset="-128"/>
                <a:ea typeface="Meiryo UI" panose="020B0604030504040204" pitchFamily="50" charset="-128"/>
              </a:rPr>
              <a:t>5,000</a:t>
            </a:r>
            <a:r>
              <a:rPr kumimoji="1" lang="ja-JP" altLang="en-US" sz="1200" dirty="0">
                <a:solidFill>
                  <a:schemeClr val="tx1"/>
                </a:solidFill>
                <a:latin typeface="Meiryo UI" panose="020B0604030504040204" pitchFamily="50" charset="-128"/>
                <a:ea typeface="Meiryo UI" panose="020B0604030504040204" pitchFamily="50" charset="-128"/>
              </a:rPr>
              <a:t>枚、ステッカー　約</a:t>
            </a:r>
            <a:r>
              <a:rPr kumimoji="1" lang="en-US" altLang="ja-JP" sz="1200" dirty="0">
                <a:solidFill>
                  <a:schemeClr val="tx1"/>
                </a:solidFill>
                <a:latin typeface="Meiryo UI" panose="020B0604030504040204" pitchFamily="50" charset="-128"/>
                <a:ea typeface="Meiryo UI" panose="020B0604030504040204" pitchFamily="50" charset="-128"/>
              </a:rPr>
              <a:t>3,500</a:t>
            </a:r>
            <a:r>
              <a:rPr kumimoji="1" lang="ja-JP" altLang="en-US" sz="1200" dirty="0" smtClean="0">
                <a:solidFill>
                  <a:schemeClr val="tx1"/>
                </a:solidFill>
                <a:latin typeface="Meiryo UI" panose="020B0604030504040204" pitchFamily="50" charset="-128"/>
                <a:ea typeface="Meiryo UI" panose="020B0604030504040204" pitchFamily="50" charset="-128"/>
              </a:rPr>
              <a:t>枚</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⇒市町村、医療機関、地下鉄駅構内、イオン・ドコモショップ店舗、国保組合、連携企業等で掲示・配布</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・事務局主催イベント実施（モデル地域）　イオンモール鶴見</a:t>
            </a:r>
            <a:r>
              <a:rPr kumimoji="1" lang="ja-JP" altLang="en-US" sz="1200" dirty="0" smtClean="0">
                <a:solidFill>
                  <a:schemeClr val="tx1"/>
                </a:solidFill>
                <a:latin typeface="Meiryo UI" panose="020B0604030504040204" pitchFamily="50" charset="-128"/>
                <a:ea typeface="Meiryo UI" panose="020B0604030504040204" pitchFamily="50" charset="-128"/>
              </a:rPr>
              <a:t>緑地・大日・北花田</a:t>
            </a:r>
            <a:r>
              <a:rPr kumimoji="1" lang="ja-JP" altLang="en-US" sz="1200" dirty="0">
                <a:solidFill>
                  <a:schemeClr val="tx1"/>
                </a:solidFill>
                <a:latin typeface="Meiryo UI" panose="020B0604030504040204" pitchFamily="50" charset="-128"/>
                <a:ea typeface="Meiryo UI" panose="020B0604030504040204" pitchFamily="50" charset="-128"/>
              </a:rPr>
              <a:t>、ピアッツァ５、うめきた広場</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SNS</a:t>
            </a:r>
            <a:r>
              <a:rPr kumimoji="1" lang="ja-JP" altLang="en-US" sz="1200" dirty="0">
                <a:solidFill>
                  <a:schemeClr val="tx1"/>
                </a:solidFill>
                <a:latin typeface="Meiryo UI" panose="020B0604030504040204" pitchFamily="50" charset="-128"/>
                <a:ea typeface="Meiryo UI" panose="020B0604030504040204" pitchFamily="50" charset="-128"/>
              </a:rPr>
              <a:t>での広告　　</a:t>
            </a:r>
            <a:r>
              <a:rPr kumimoji="1" lang="en-US" altLang="ja-JP" sz="1200" dirty="0">
                <a:solidFill>
                  <a:schemeClr val="tx1"/>
                </a:solidFill>
                <a:latin typeface="Meiryo UI" panose="020B0604030504040204" pitchFamily="50" charset="-128"/>
                <a:ea typeface="Meiryo UI" panose="020B0604030504040204" pitchFamily="50" charset="-128"/>
              </a:rPr>
              <a:t>3</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5</a:t>
            </a:r>
            <a:r>
              <a:rPr kumimoji="1" lang="ja-JP" altLang="en-US" sz="1200" dirty="0">
                <a:solidFill>
                  <a:schemeClr val="tx1"/>
                </a:solidFill>
                <a:latin typeface="Meiryo UI" panose="020B0604030504040204" pitchFamily="50" charset="-128"/>
                <a:ea typeface="Meiryo UI" panose="020B0604030504040204" pitchFamily="50" charset="-128"/>
              </a:rPr>
              <a:t>月　　ほかに協力企業の</a:t>
            </a:r>
            <a:r>
              <a:rPr kumimoji="1" lang="en-US" altLang="ja-JP" sz="1200" dirty="0">
                <a:solidFill>
                  <a:schemeClr val="tx1"/>
                </a:solidFill>
                <a:latin typeface="Meiryo UI" panose="020B0604030504040204" pitchFamily="50" charset="-128"/>
                <a:ea typeface="Meiryo UI" panose="020B0604030504040204" pitchFamily="50" charset="-128"/>
              </a:rPr>
              <a:t>HP</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en-US" altLang="ja-JP" sz="1200" dirty="0">
                <a:solidFill>
                  <a:schemeClr val="tx1"/>
                </a:solidFill>
                <a:latin typeface="Meiryo UI" panose="020B0604030504040204" pitchFamily="50" charset="-128"/>
                <a:ea typeface="Meiryo UI" panose="020B0604030504040204" pitchFamily="50" charset="-128"/>
              </a:rPr>
              <a:t>SNS</a:t>
            </a:r>
            <a:r>
              <a:rPr kumimoji="1" lang="ja-JP" altLang="en-US" sz="1200" dirty="0">
                <a:solidFill>
                  <a:schemeClr val="tx1"/>
                </a:solidFill>
                <a:latin typeface="Meiryo UI" panose="020B0604030504040204" pitchFamily="50" charset="-128"/>
                <a:ea typeface="Meiryo UI" panose="020B0604030504040204" pitchFamily="50" charset="-128"/>
              </a:rPr>
              <a:t>からも発信　　　　　　　　　　　　</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・ホームページ運営　１月リリース、４月全面リニューアル</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・モデル市町における広報　　広報誌、</a:t>
            </a:r>
            <a:r>
              <a:rPr kumimoji="1" lang="en-US" altLang="ja-JP" sz="1200" dirty="0">
                <a:solidFill>
                  <a:schemeClr val="tx1"/>
                </a:solidFill>
                <a:latin typeface="Meiryo UI" panose="020B0604030504040204" pitchFamily="50" charset="-128"/>
                <a:ea typeface="Meiryo UI" panose="020B0604030504040204" pitchFamily="50" charset="-128"/>
              </a:rPr>
              <a:t>SNS</a:t>
            </a:r>
            <a:r>
              <a:rPr kumimoji="1" lang="ja-JP" altLang="en-US" sz="1200" dirty="0">
                <a:solidFill>
                  <a:schemeClr val="tx1"/>
                </a:solidFill>
                <a:latin typeface="Meiryo UI" panose="020B0604030504040204" pitchFamily="50" charset="-128"/>
                <a:ea typeface="Meiryo UI" panose="020B0604030504040204" pitchFamily="50" charset="-128"/>
              </a:rPr>
              <a:t>、地下鉄駅構内掲示、各戸配布等</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・メディアでの紹介（おはよう朝日です、新聞（一般紙・業界紙）、インターネットニュース・雑誌等）</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○アンケート実施数　</a:t>
            </a:r>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rPr>
              <a:t>回</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回答者数</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6</a:t>
            </a:r>
            <a:r>
              <a:rPr kumimoji="1" lang="ja-JP" altLang="en-US" sz="1200" dirty="0" smtClean="0">
                <a:solidFill>
                  <a:schemeClr val="tx1"/>
                </a:solidFill>
                <a:latin typeface="Meiryo UI" panose="020B0604030504040204" pitchFamily="50" charset="-128"/>
                <a:ea typeface="Meiryo UI" panose="020B0604030504040204" pitchFamily="50" charset="-128"/>
              </a:rPr>
              <a:t>回分）</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約</a:t>
            </a:r>
            <a:r>
              <a:rPr kumimoji="1" lang="en-US" altLang="ja-JP" sz="1200" dirty="0" smtClean="0">
                <a:solidFill>
                  <a:schemeClr val="tx1"/>
                </a:solidFill>
                <a:latin typeface="Meiryo UI" panose="020B0604030504040204" pitchFamily="50" charset="-128"/>
                <a:ea typeface="Meiryo UI" panose="020B0604030504040204" pitchFamily="50" charset="-128"/>
              </a:rPr>
              <a:t>12,727</a:t>
            </a:r>
            <a:r>
              <a:rPr kumimoji="1" lang="ja-JP" altLang="en-US" sz="1200" dirty="0" smtClean="0">
                <a:solidFill>
                  <a:schemeClr val="tx1"/>
                </a:solidFill>
                <a:latin typeface="Meiryo UI" panose="020B0604030504040204" pitchFamily="50" charset="-128"/>
                <a:ea typeface="Meiryo UI" panose="020B0604030504040204" pitchFamily="50" charset="-128"/>
              </a:rPr>
              <a:t>名</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○アプリの機能改善対策　</a:t>
            </a:r>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ja-JP" altLang="en-US" sz="1200" dirty="0">
                <a:solidFill>
                  <a:schemeClr val="tx1"/>
                </a:solidFill>
                <a:latin typeface="Meiryo UI" panose="020B0604030504040204" pitchFamily="50" charset="-128"/>
                <a:ea typeface="Meiryo UI" panose="020B0604030504040204" pitchFamily="50" charset="-128"/>
              </a:rPr>
              <a:t>　２月：会員登録申請</a:t>
            </a:r>
            <a:r>
              <a:rPr kumimoji="1" lang="ja-JP" altLang="en-US" sz="1200" dirty="0" smtClean="0">
                <a:solidFill>
                  <a:schemeClr val="tx1"/>
                </a:solidFill>
                <a:latin typeface="Meiryo UI" panose="020B0604030504040204" pitchFamily="50" charset="-128"/>
                <a:ea typeface="Meiryo UI" panose="020B0604030504040204" pitchFamily="50" charset="-128"/>
              </a:rPr>
              <a:t>見直し、３月</a:t>
            </a:r>
            <a:r>
              <a:rPr kumimoji="1" lang="ja-JP" altLang="en-US" sz="1200" dirty="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体感</a:t>
            </a:r>
            <a:r>
              <a:rPr kumimoji="1" lang="ja-JP" altLang="en-US" sz="1200" dirty="0">
                <a:solidFill>
                  <a:schemeClr val="tx1"/>
                </a:solidFill>
                <a:latin typeface="Meiryo UI" panose="020B0604030504040204" pitchFamily="50" charset="-128"/>
                <a:ea typeface="Meiryo UI" panose="020B0604030504040204" pitchFamily="50" charset="-128"/>
              </a:rPr>
              <a:t>速度向上</a:t>
            </a:r>
            <a:r>
              <a:rPr kumimoji="1" lang="ja-JP" altLang="en-US" sz="1200" dirty="0" smtClean="0">
                <a:solidFill>
                  <a:schemeClr val="tx1"/>
                </a:solidFill>
                <a:latin typeface="Meiryo UI" panose="020B0604030504040204" pitchFamily="50" charset="-128"/>
                <a:ea typeface="Meiryo UI" panose="020B0604030504040204" pitchFamily="50" charset="-128"/>
              </a:rPr>
              <a:t>対策・実施、４月</a:t>
            </a:r>
            <a:r>
              <a:rPr kumimoji="1" lang="ja-JP" altLang="en-US" sz="1200" dirty="0">
                <a:solidFill>
                  <a:schemeClr val="tx1"/>
                </a:solidFill>
                <a:latin typeface="Meiryo UI" panose="020B0604030504040204" pitchFamily="50" charset="-128"/>
                <a:ea typeface="Meiryo UI" panose="020B0604030504040204" pitchFamily="50" charset="-128"/>
              </a:rPr>
              <a:t>：団体コード機能追加</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F4996C3F-DCD3-4B69-AB04-9BC3BC443FB3}"/>
              </a:ext>
            </a:extLst>
          </p:cNvPr>
          <p:cNvSpPr/>
          <p:nvPr/>
        </p:nvSpPr>
        <p:spPr>
          <a:xfrm>
            <a:off x="205752" y="5390538"/>
            <a:ext cx="9489233" cy="1159298"/>
          </a:xfrm>
          <a:prstGeom prst="roundRect">
            <a:avLst>
              <a:gd name="adj" fmla="val 10166"/>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kumimoji="1" lang="ja-JP" altLang="en-US"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◆参加者の活動</a:t>
            </a:r>
            <a:r>
              <a:rPr kumimoji="1" lang="ja-JP" altLang="en-US"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実績（速報値）</a:t>
            </a:r>
            <a:endParaRPr kumimoji="1"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歩数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平均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7,117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歩（データ数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724,912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ＢＭＩ 　　　　　平均　　　 </a:t>
            </a:r>
            <a:r>
              <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（データ数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96,122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〇</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血圧（最高）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（データ数 </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31,888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建物, 壁 が含まれている画像&#10;&#10;自動的に生成された説明">
            <a:extLst>
              <a:ext uri="{FF2B5EF4-FFF2-40B4-BE49-F238E27FC236}">
                <a16:creationId xmlns:a16="http://schemas.microsoft.com/office/drawing/2014/main" id="{24702E08-0CA6-4850-A42E-F6B8204728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9146" y="1615738"/>
            <a:ext cx="1195236" cy="1393812"/>
          </a:xfrm>
          <a:prstGeom prst="rect">
            <a:avLst/>
          </a:prstGeom>
        </p:spPr>
      </p:pic>
      <p:sp>
        <p:nvSpPr>
          <p:cNvPr id="12" name="四角形: 角を丸くする 7">
            <a:extLst>
              <a:ext uri="{FF2B5EF4-FFF2-40B4-BE49-F238E27FC236}">
                <a16:creationId xmlns:a16="http://schemas.microsoft.com/office/drawing/2014/main" id="{F4996C3F-DCD3-4B69-AB04-9BC3BC443FB3}"/>
              </a:ext>
            </a:extLst>
          </p:cNvPr>
          <p:cNvSpPr/>
          <p:nvPr/>
        </p:nvSpPr>
        <p:spPr>
          <a:xfrm>
            <a:off x="4808984" y="5640614"/>
            <a:ext cx="4582776" cy="1149069"/>
          </a:xfrm>
          <a:prstGeom prst="roundRect">
            <a:avLst>
              <a:gd name="adj" fmla="val 778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lvl="0"/>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〇血圧（最低）　平均　　　 </a:t>
            </a:r>
            <a:r>
              <a:rPr kumimoji="1" lang="en-US"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78</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（データ数 　</a:t>
            </a:r>
            <a:r>
              <a:rPr kumimoji="1"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31,864</a:t>
            </a:r>
            <a:r>
              <a:rPr kumimoji="1"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毎日の健康記録入力数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データ数</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97,585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コラム読了数　　　　　　　　　　 </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データ数</a:t>
            </a:r>
            <a:r>
              <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147,935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4535046" y="3747232"/>
            <a:ext cx="3594971"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＜参考＞府民・国保会員の状況（お試し会員を除く）</a:t>
            </a:r>
            <a:endParaRPr kumimoji="1" lang="ja-JP" altLang="en-US" sz="1100" dirty="0">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3186074949"/>
              </p:ext>
            </p:extLst>
          </p:nvPr>
        </p:nvGraphicFramePr>
        <p:xfrm>
          <a:off x="4808984" y="4012894"/>
          <a:ext cx="4584697" cy="1285875"/>
        </p:xfrm>
        <a:graphic>
          <a:graphicData uri="http://schemas.openxmlformats.org/drawingml/2006/table">
            <a:tbl>
              <a:tblPr/>
              <a:tblGrid>
                <a:gridCol w="620138">
                  <a:extLst>
                    <a:ext uri="{9D8B030D-6E8A-4147-A177-3AD203B41FA5}">
                      <a16:colId xmlns:a16="http://schemas.microsoft.com/office/drawing/2014/main" val="1588632858"/>
                    </a:ext>
                  </a:extLst>
                </a:gridCol>
                <a:gridCol w="546091">
                  <a:extLst>
                    <a:ext uri="{9D8B030D-6E8A-4147-A177-3AD203B41FA5}">
                      <a16:colId xmlns:a16="http://schemas.microsoft.com/office/drawing/2014/main" val="856648181"/>
                    </a:ext>
                  </a:extLst>
                </a:gridCol>
                <a:gridCol w="477764">
                  <a:extLst>
                    <a:ext uri="{9D8B030D-6E8A-4147-A177-3AD203B41FA5}">
                      <a16:colId xmlns:a16="http://schemas.microsoft.com/office/drawing/2014/main" val="2804100031"/>
                    </a:ext>
                  </a:extLst>
                </a:gridCol>
                <a:gridCol w="590176">
                  <a:extLst>
                    <a:ext uri="{9D8B030D-6E8A-4147-A177-3AD203B41FA5}">
                      <a16:colId xmlns:a16="http://schemas.microsoft.com/office/drawing/2014/main" val="1676137380"/>
                    </a:ext>
                  </a:extLst>
                </a:gridCol>
                <a:gridCol w="570333">
                  <a:extLst>
                    <a:ext uri="{9D8B030D-6E8A-4147-A177-3AD203B41FA5}">
                      <a16:colId xmlns:a16="http://schemas.microsoft.com/office/drawing/2014/main" val="3776095429"/>
                    </a:ext>
                  </a:extLst>
                </a:gridCol>
                <a:gridCol w="546091">
                  <a:extLst>
                    <a:ext uri="{9D8B030D-6E8A-4147-A177-3AD203B41FA5}">
                      <a16:colId xmlns:a16="http://schemas.microsoft.com/office/drawing/2014/main" val="1413889274"/>
                    </a:ext>
                  </a:extLst>
                </a:gridCol>
                <a:gridCol w="617052">
                  <a:extLst>
                    <a:ext uri="{9D8B030D-6E8A-4147-A177-3AD203B41FA5}">
                      <a16:colId xmlns:a16="http://schemas.microsoft.com/office/drawing/2014/main" val="3430155970"/>
                    </a:ext>
                  </a:extLst>
                </a:gridCol>
                <a:gridCol w="617052">
                  <a:extLst>
                    <a:ext uri="{9D8B030D-6E8A-4147-A177-3AD203B41FA5}">
                      <a16:colId xmlns:a16="http://schemas.microsoft.com/office/drawing/2014/main" val="4247783395"/>
                    </a:ext>
                  </a:extLst>
                </a:gridCol>
              </a:tblGrid>
              <a:tr h="190500">
                <a:tc>
                  <a:txBody>
                    <a:bodyPr/>
                    <a:lstStyle/>
                    <a:p>
                      <a:pPr algn="ctr" rtl="0" fontAlgn="ctr"/>
                      <a:r>
                        <a:rPr lang="ja-JP" altLang="en-US" sz="1000" b="0" i="0" u="none" strike="noStrike">
                          <a:solidFill>
                            <a:srgbClr val="FFFFFF"/>
                          </a:solidFill>
                          <a:effectLst/>
                          <a:latin typeface="Meiryo UI" panose="020B0604030504040204" pitchFamily="50" charset="-128"/>
                          <a:ea typeface="Meiryo UI" panose="020B0604030504040204" pitchFamily="50" charset="-128"/>
                        </a:rPr>
                        <a:t>性別</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ja-JP" altLang="en-US" sz="1000" b="0" i="0" u="none" strike="noStrike">
                          <a:solidFill>
                            <a:srgbClr val="FFFFFF"/>
                          </a:solidFill>
                          <a:effectLst/>
                          <a:latin typeface="Meiryo UI" panose="020B0604030504040204" pitchFamily="50" charset="-128"/>
                          <a:ea typeface="Meiryo UI" panose="020B0604030504040204" pitchFamily="50" charset="-128"/>
                        </a:rPr>
                        <a:t>～</a:t>
                      </a:r>
                      <a:r>
                        <a:rPr lang="en-US" altLang="ja-JP" sz="1000" b="0" i="0" u="none" strike="noStrike">
                          <a:solidFill>
                            <a:srgbClr val="FFFFFF"/>
                          </a:solidFill>
                          <a:effectLst/>
                          <a:latin typeface="Meiryo UI" panose="020B0604030504040204" pitchFamily="50" charset="-128"/>
                          <a:ea typeface="Meiryo UI" panose="020B0604030504040204" pitchFamily="50" charset="-128"/>
                        </a:rPr>
                        <a:t>20</a:t>
                      </a:r>
                      <a:r>
                        <a:rPr lang="ja-JP" altLang="en-US" sz="1000" b="0" i="0" u="none" strike="noStrike">
                          <a:solidFill>
                            <a:srgbClr val="FFFFFF"/>
                          </a:solidFill>
                          <a:effectLst/>
                          <a:latin typeface="Meiryo UI" panose="020B0604030504040204" pitchFamily="50" charset="-128"/>
                          <a:ea typeface="Meiryo UI" panose="020B0604030504040204" pitchFamily="50" charset="-128"/>
                        </a:rPr>
                        <a:t>代</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altLang="ja-JP" sz="1000" b="0" i="0" u="none" strike="noStrike">
                          <a:solidFill>
                            <a:srgbClr val="FFFFFF"/>
                          </a:solidFill>
                          <a:effectLst/>
                          <a:latin typeface="Meiryo UI" panose="020B0604030504040204" pitchFamily="50" charset="-128"/>
                          <a:ea typeface="Meiryo UI" panose="020B0604030504040204" pitchFamily="50" charset="-128"/>
                        </a:rPr>
                        <a:t>30</a:t>
                      </a:r>
                      <a:r>
                        <a:rPr lang="ja-JP" altLang="en-US" sz="1000" b="0" i="0" u="none" strike="noStrike">
                          <a:solidFill>
                            <a:srgbClr val="FFFFFF"/>
                          </a:solidFill>
                          <a:effectLst/>
                          <a:latin typeface="Meiryo UI" panose="020B0604030504040204" pitchFamily="50" charset="-128"/>
                          <a:ea typeface="Meiryo UI" panose="020B0604030504040204" pitchFamily="50" charset="-128"/>
                        </a:rPr>
                        <a:t>代</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altLang="ja-JP" sz="1000" b="0" i="0" u="none" strike="noStrike">
                          <a:solidFill>
                            <a:srgbClr val="FFFFFF"/>
                          </a:solidFill>
                          <a:effectLst/>
                          <a:latin typeface="Meiryo UI" panose="020B0604030504040204" pitchFamily="50" charset="-128"/>
                          <a:ea typeface="Meiryo UI" panose="020B0604030504040204" pitchFamily="50" charset="-128"/>
                        </a:rPr>
                        <a:t>40</a:t>
                      </a:r>
                      <a:r>
                        <a:rPr lang="ja-JP" altLang="en-US" sz="1000" b="0" i="0" u="none" strike="noStrike">
                          <a:solidFill>
                            <a:srgbClr val="FFFFFF"/>
                          </a:solidFill>
                          <a:effectLst/>
                          <a:latin typeface="Meiryo UI" panose="020B0604030504040204" pitchFamily="50" charset="-128"/>
                          <a:ea typeface="Meiryo UI" panose="020B0604030504040204" pitchFamily="50" charset="-128"/>
                        </a:rPr>
                        <a:t>代</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altLang="ja-JP" sz="1000" b="0" i="0" u="none" strike="noStrike">
                          <a:solidFill>
                            <a:srgbClr val="FFFFFF"/>
                          </a:solidFill>
                          <a:effectLst/>
                          <a:latin typeface="Meiryo UI" panose="020B0604030504040204" pitchFamily="50" charset="-128"/>
                          <a:ea typeface="Meiryo UI" panose="020B0604030504040204" pitchFamily="50" charset="-128"/>
                        </a:rPr>
                        <a:t>50</a:t>
                      </a:r>
                      <a:r>
                        <a:rPr lang="ja-JP" altLang="en-US" sz="1000" b="0" i="0" u="none" strike="noStrike">
                          <a:solidFill>
                            <a:srgbClr val="FFFFFF"/>
                          </a:solidFill>
                          <a:effectLst/>
                          <a:latin typeface="Meiryo UI" panose="020B0604030504040204" pitchFamily="50" charset="-128"/>
                          <a:ea typeface="Meiryo UI" panose="020B0604030504040204" pitchFamily="50" charset="-128"/>
                        </a:rPr>
                        <a:t>代</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altLang="ja-JP" sz="1000" b="0" i="0" u="none" strike="noStrike">
                          <a:solidFill>
                            <a:srgbClr val="FFFFFF"/>
                          </a:solidFill>
                          <a:effectLst/>
                          <a:latin typeface="Meiryo UI" panose="020B0604030504040204" pitchFamily="50" charset="-128"/>
                          <a:ea typeface="Meiryo UI" panose="020B0604030504040204" pitchFamily="50" charset="-128"/>
                        </a:rPr>
                        <a:t>60</a:t>
                      </a:r>
                      <a:r>
                        <a:rPr lang="ja-JP" altLang="en-US" sz="1000" b="0" i="0" u="none" strike="noStrike">
                          <a:solidFill>
                            <a:srgbClr val="FFFFFF"/>
                          </a:solidFill>
                          <a:effectLst/>
                          <a:latin typeface="Meiryo UI" panose="020B0604030504040204" pitchFamily="50" charset="-128"/>
                          <a:ea typeface="Meiryo UI" panose="020B0604030504040204" pitchFamily="50" charset="-128"/>
                        </a:rPr>
                        <a:t>代</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en-US" altLang="ja-JP" sz="1000" b="0" i="0" u="none" strike="noStrike">
                          <a:solidFill>
                            <a:srgbClr val="FFFFFF"/>
                          </a:solidFill>
                          <a:effectLst/>
                          <a:latin typeface="Meiryo UI" panose="020B0604030504040204" pitchFamily="50" charset="-128"/>
                          <a:ea typeface="Meiryo UI" panose="020B0604030504040204" pitchFamily="50" charset="-128"/>
                        </a:rPr>
                        <a:t>70</a:t>
                      </a:r>
                      <a:r>
                        <a:rPr lang="ja-JP" altLang="en-US" sz="1000" b="0" i="0" u="none" strike="noStrike">
                          <a:solidFill>
                            <a:srgbClr val="FFFFFF"/>
                          </a:solidFill>
                          <a:effectLst/>
                          <a:latin typeface="Meiryo UI" panose="020B0604030504040204" pitchFamily="50" charset="-128"/>
                          <a:ea typeface="Meiryo UI" panose="020B0604030504040204" pitchFamily="50" charset="-128"/>
                        </a:rPr>
                        <a:t>代～</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tc>
                  <a:txBody>
                    <a:bodyPr/>
                    <a:lstStyle/>
                    <a:p>
                      <a:pPr algn="ctr" rtl="0" fontAlgn="ctr"/>
                      <a:r>
                        <a:rPr lang="ja-JP" altLang="en-US" sz="1000" b="0" i="0" u="none" strike="noStrike">
                          <a:solidFill>
                            <a:srgbClr val="FFFFFF"/>
                          </a:solidFill>
                          <a:effectLst/>
                          <a:latin typeface="Meiryo UI" panose="020B0604030504040204" pitchFamily="50" charset="-128"/>
                          <a:ea typeface="Meiryo UI" panose="020B0604030504040204" pitchFamily="50" charset="-128"/>
                        </a:rPr>
                        <a:t>計</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472C4"/>
                    </a:solidFill>
                  </a:tcPr>
                </a:tc>
                <a:extLst>
                  <a:ext uri="{0D108BD9-81ED-4DB2-BD59-A6C34878D82A}">
                    <a16:rowId xmlns:a16="http://schemas.microsoft.com/office/drawing/2014/main" val="265634388"/>
                  </a:ext>
                </a:extLst>
              </a:tr>
              <a:tr h="190500">
                <a:tc rowSpan="2">
                  <a:txBody>
                    <a:bodyPr/>
                    <a:lstStyle/>
                    <a:p>
                      <a:pPr algn="ctr" rtl="0"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男性</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FD5EA"/>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FD5EA"/>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1,259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FD5EA"/>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1,274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FD5EA"/>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FD5EA"/>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FD5EA"/>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4,436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CFD5EA"/>
                    </a:solidFill>
                  </a:tcPr>
                </a:tc>
                <a:extLst>
                  <a:ext uri="{0D108BD9-81ED-4DB2-BD59-A6C34878D82A}">
                    <a16:rowId xmlns:a16="http://schemas.microsoft.com/office/drawing/2014/main" val="2046375912"/>
                  </a:ext>
                </a:extLst>
              </a:tr>
              <a:tr h="180975">
                <a:tc vMerge="1">
                  <a:txBody>
                    <a:bodyPr/>
                    <a:lstStyle/>
                    <a:p>
                      <a:endParaRPr kumimoji="1" lang="ja-JP" altLang="en-US"/>
                    </a:p>
                  </a:txBody>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(28.7%)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(15.7%)</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2777252356"/>
                  </a:ext>
                </a:extLst>
              </a:tr>
              <a:tr h="180975">
                <a:tc rowSpan="2">
                  <a:txBody>
                    <a:bodyPr/>
                    <a:lstStyle/>
                    <a:p>
                      <a:pPr algn="ctr" rtl="0"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女性</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BF5"/>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BF5"/>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1,439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BF5"/>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1,266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BF5"/>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BF5"/>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BF5"/>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4,758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E9EBF5"/>
                    </a:solidFill>
                  </a:tcPr>
                </a:tc>
                <a:extLst>
                  <a:ext uri="{0D108BD9-81ED-4DB2-BD59-A6C34878D82A}">
                    <a16:rowId xmlns:a16="http://schemas.microsoft.com/office/drawing/2014/main" val="3358492425"/>
                  </a:ext>
                </a:extLst>
              </a:tr>
              <a:tr h="180975">
                <a:tc vMerge="1">
                  <a:txBody>
                    <a:bodyPr/>
                    <a:lstStyle/>
                    <a:p>
                      <a:endParaRPr kumimoji="1" lang="ja-JP" altLang="en-US"/>
                    </a:p>
                  </a:txBody>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(11.1%)</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(30.2%)</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(10.5%)</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BF5"/>
                    </a:solidFill>
                  </a:tcPr>
                </a:tc>
                <a:tc>
                  <a:txBody>
                    <a:bodyPr/>
                    <a:lstStyle/>
                    <a:p>
                      <a:pPr algn="ct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smtClean="0">
                          <a:solidFill>
                            <a:srgbClr val="000000"/>
                          </a:solidFill>
                          <a:effectLst/>
                          <a:latin typeface="Meiryo UI" panose="020B0604030504040204" pitchFamily="50" charset="-128"/>
                          <a:ea typeface="Meiryo UI" panose="020B0604030504040204" pitchFamily="50" charset="-128"/>
                        </a:rPr>
                        <a:t>100%)</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3197630435"/>
                  </a:ext>
                </a:extLst>
              </a:tr>
              <a:tr h="180975">
                <a:tc rowSpan="2">
                  <a:txBody>
                    <a:bodyPr/>
                    <a:lstStyle/>
                    <a:p>
                      <a:pPr algn="ctr" rtl="0"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計</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FD5EA"/>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1,549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FD5EA"/>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2,698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FD5EA"/>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2,540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FD5EA"/>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1198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FD5EA"/>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399</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FD5EA"/>
                    </a:solidFill>
                  </a:tcPr>
                </a:tc>
                <a:tc>
                  <a:txBody>
                    <a:bodyPr/>
                    <a:lstStyle/>
                    <a:p>
                      <a:pPr algn="ctr" rtl="0"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9,194</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CFD5EA"/>
                    </a:solidFill>
                  </a:tcPr>
                </a:tc>
                <a:extLst>
                  <a:ext uri="{0D108BD9-81ED-4DB2-BD59-A6C34878D82A}">
                    <a16:rowId xmlns:a16="http://schemas.microsoft.com/office/drawing/2014/main" val="1904387213"/>
                  </a:ext>
                </a:extLst>
              </a:tr>
              <a:tr h="180975">
                <a:tc vMerge="1">
                  <a:txBody>
                    <a:bodyPr/>
                    <a:lstStyle/>
                    <a:p>
                      <a:endParaRPr kumimoji="1" lang="ja-JP" altLang="en-US"/>
                    </a:p>
                  </a:txBody>
                  <a:tcPr/>
                </a:tc>
                <a:tc>
                  <a:txBody>
                    <a:bodyPr/>
                    <a:lstStyle/>
                    <a:p>
                      <a:pPr algn="ct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(16.8%)</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(29.3%)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(27.6%)</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(13.0%)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tc>
                  <a:txBody>
                    <a:bodyPr/>
                    <a:lstStyle/>
                    <a:p>
                      <a:pPr algn="ctr" rtl="0"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a:t>
                      </a:r>
                    </a:p>
                  </a:txBody>
                  <a:tcPr marL="0" marR="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CFD5EA"/>
                    </a:solidFill>
                  </a:tcPr>
                </a:tc>
                <a:extLst>
                  <a:ext uri="{0D108BD9-81ED-4DB2-BD59-A6C34878D82A}">
                    <a16:rowId xmlns:a16="http://schemas.microsoft.com/office/drawing/2014/main" val="11734791"/>
                  </a:ext>
                </a:extLst>
              </a:tr>
            </a:tbl>
          </a:graphicData>
        </a:graphic>
      </p:graphicFrame>
      <p:pic>
        <p:nvPicPr>
          <p:cNvPr id="13" name="Picture 2" descr="アスマイルロゴ"/>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339" y="89466"/>
            <a:ext cx="1697727" cy="56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175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677150" y="6492875"/>
            <a:ext cx="2228850" cy="365125"/>
          </a:xfrm>
        </p:spPr>
        <p:txBody>
          <a:bodyPr/>
          <a:lstStyle/>
          <a:p>
            <a:fld id="{A857F363-06AD-4182-BA4B-9FE6531C5940}" type="slidenum">
              <a:rPr kumimoji="1" lang="ja-JP" altLang="en-US" smtClean="0"/>
              <a:t>11</a:t>
            </a:fld>
            <a:endParaRPr kumimoji="1" lang="ja-JP" altLang="en-US"/>
          </a:p>
        </p:txBody>
      </p:sp>
      <p:sp>
        <p:nvSpPr>
          <p:cNvPr id="3" name="正方形/長方形 2">
            <a:extLst>
              <a:ext uri="{FF2B5EF4-FFF2-40B4-BE49-F238E27FC236}">
                <a16:creationId xmlns:a16="http://schemas.microsoft.com/office/drawing/2014/main" id="{F0318AD0-8FEE-41BA-A5DE-339BE36049EF}"/>
              </a:ext>
            </a:extLst>
          </p:cNvPr>
          <p:cNvSpPr/>
          <p:nvPr/>
        </p:nvSpPr>
        <p:spPr>
          <a:xfrm>
            <a:off x="11147" y="14433"/>
            <a:ext cx="9906000" cy="761299"/>
          </a:xfrm>
          <a:prstGeom prst="rect">
            <a:avLst/>
          </a:prstGeom>
          <a:solidFill>
            <a:srgbClr val="007BBB"/>
          </a:solidFill>
          <a:ln w="9525" cap="flat" cmpd="sng" algn="ctr">
            <a:noFill/>
            <a:prstDash val="solid"/>
          </a:ln>
          <a:effectLst>
            <a:outerShdw blurRad="40000" dist="23000" dir="5400000" rotWithShape="0">
              <a:srgbClr val="000000">
                <a:alpha val="35000"/>
              </a:srgbClr>
            </a:outerShdw>
          </a:effectLst>
        </p:spPr>
        <p:txBody>
          <a:bodyPr lIns="91419" tIns="72000" rIns="91419" bIns="72000" rtlCol="0" anchor="ctr" anchorCtr="0">
            <a:noAutofit/>
          </a:bodyPr>
          <a:lstStyle/>
          <a:p>
            <a:pPr marL="0" marR="0" lvl="0" indent="0" defTabSz="913765" rtl="0" eaLnBrk="1" fontAlgn="auto" latinLnBrk="0" hangingPunct="1">
              <a:lnSpc>
                <a:spcPct val="100000"/>
              </a:lnSpc>
              <a:spcBef>
                <a:spcPts val="0"/>
              </a:spcBef>
              <a:spcAft>
                <a:spcPts val="0"/>
              </a:spcAft>
              <a:buClrTx/>
              <a:buSzTx/>
              <a:buFontTx/>
              <a:buNone/>
              <a:tabLst/>
              <a:defRPr/>
            </a:pPr>
            <a:r>
              <a:rPr kumimoji="0" lang="ja-JP" altLang="en-US" sz="2000"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2000" kern="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本格実施について</a:t>
            </a:r>
            <a:r>
              <a:rPr kumimoji="0" lang="ja-JP" altLang="en-US" sz="20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Picture 2" descr="アスマイルロ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8339" y="89466"/>
            <a:ext cx="1697727" cy="560232"/>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bwMode="white">
          <a:xfrm>
            <a:off x="443801" y="1837462"/>
            <a:ext cx="8496944" cy="4057857"/>
          </a:xfrm>
          <a:prstGeom prst="rect">
            <a:avLst/>
          </a:prstGeom>
          <a:solidFill>
            <a:sysClr val="window" lastClr="FFFFFF"/>
          </a:solidFill>
          <a:ln w="12700" cap="flat" cmpd="sng" algn="ctr">
            <a:noFill/>
            <a:prstDash val="solid"/>
          </a:ln>
          <a:effectLst/>
        </p:spPr>
        <p:txBody>
          <a:bodyPr tIns="0" bIns="0" rtlCol="0" anchor="t" anchorCtr="0"/>
          <a:lstStyle/>
          <a:p>
            <a:pPr lvl="0" defTabSz="1280160"/>
            <a:r>
              <a:rPr kumimoji="0" lang="ja-JP" altLang="en-US" sz="1600" b="1" i="0" u="sng" strike="noStrike" kern="0" cap="none" spc="0" normalizeH="0" baseline="0" noProof="0" dirty="0" smtClean="0">
                <a:ln>
                  <a:noFill/>
                </a:ln>
                <a:solidFill>
                  <a:prstClr val="black"/>
                </a:solidFill>
                <a:effectLst/>
                <a:uLnTx/>
                <a:uFillTx/>
                <a:latin typeface="+mn-ea"/>
              </a:rPr>
              <a:t>①　アプリの全面リニューアルにより、</a:t>
            </a:r>
            <a:r>
              <a:rPr kumimoji="0" lang="ja-JP" altLang="en-US" sz="1600" b="1" u="sng" kern="0" dirty="0" smtClean="0">
                <a:solidFill>
                  <a:prstClr val="black"/>
                </a:solidFill>
                <a:latin typeface="+mn-ea"/>
              </a:rPr>
              <a:t>デザインを変更し、</a:t>
            </a:r>
            <a:r>
              <a:rPr kumimoji="0" lang="ja-JP" altLang="en-US" sz="1600" b="1" i="0" u="sng" strike="noStrike" kern="0" cap="none" spc="0" normalizeH="0" baseline="0" noProof="0" dirty="0" smtClean="0">
                <a:ln>
                  <a:noFill/>
                </a:ln>
                <a:solidFill>
                  <a:prstClr val="black"/>
                </a:solidFill>
                <a:effectLst/>
                <a:uLnTx/>
                <a:uFillTx/>
                <a:latin typeface="+mn-ea"/>
              </a:rPr>
              <a:t>使いやすさを向上　</a:t>
            </a:r>
            <a:r>
              <a:rPr kumimoji="0" lang="ja-JP" altLang="en-US" sz="1600" b="1" i="0" u="none" strike="noStrike" kern="0" cap="none" spc="0" normalizeH="0" baseline="0" noProof="0" dirty="0" smtClean="0">
                <a:ln>
                  <a:noFill/>
                </a:ln>
                <a:solidFill>
                  <a:prstClr val="black"/>
                </a:solidFill>
                <a:effectLst/>
                <a:uLnTx/>
                <a:uFillTx/>
                <a:latin typeface="+mn-ea"/>
              </a:rPr>
              <a:t>　</a:t>
            </a:r>
            <a:endParaRPr kumimoji="0" lang="en-US" altLang="ja-JP" sz="1600" b="1" i="0" u="none" strike="noStrike" kern="0" cap="none" spc="0" normalizeH="0" baseline="0" noProof="0" dirty="0" smtClean="0">
              <a:ln>
                <a:noFill/>
              </a:ln>
              <a:solidFill>
                <a:prstClr val="black"/>
              </a:solidFill>
              <a:effectLst/>
              <a:uLnTx/>
              <a:uFillTx/>
              <a:latin typeface="+mn-ea"/>
            </a:endParaRPr>
          </a:p>
          <a:p>
            <a:pPr marL="0" marR="0" lvl="0" indent="0" defTabSz="1280160" eaLnBrk="1" fontAlgn="auto" latinLnBrk="0" hangingPunct="1">
              <a:spcBef>
                <a:spcPts val="0"/>
              </a:spcBef>
              <a:spcAft>
                <a:spcPts val="0"/>
              </a:spcAft>
              <a:buClrTx/>
              <a:buSzTx/>
              <a:buFontTx/>
              <a:buNone/>
              <a:tabLst/>
              <a:defRPr/>
            </a:pPr>
            <a:r>
              <a:rPr lang="ja-JP" altLang="en-US" sz="1600" dirty="0" smtClean="0"/>
              <a:t>　・日々</a:t>
            </a:r>
            <a:r>
              <a:rPr lang="ja-JP" altLang="en-US" sz="1600" dirty="0"/>
              <a:t>の健康記録等の入力操作を簡素化</a:t>
            </a:r>
            <a:endParaRPr lang="en-US" altLang="ja-JP" sz="1600" dirty="0"/>
          </a:p>
          <a:p>
            <a:pPr marL="0" marR="0" lvl="0" indent="0" defTabSz="1280160" eaLnBrk="1" fontAlgn="auto" latinLnBrk="0" hangingPunct="1">
              <a:spcBef>
                <a:spcPts val="0"/>
              </a:spcBef>
              <a:spcAft>
                <a:spcPts val="0"/>
              </a:spcAft>
              <a:buClrTx/>
              <a:buSzTx/>
              <a:buFontTx/>
              <a:buNone/>
              <a:tabLst/>
              <a:defRPr/>
            </a:pPr>
            <a:r>
              <a:rPr lang="ja-JP" altLang="en-US" sz="1600" dirty="0" smtClean="0"/>
              <a:t>　・健康活動のより活性化をめざし、ランキング</a:t>
            </a:r>
            <a:r>
              <a:rPr lang="ja-JP" altLang="en-US" sz="1600" dirty="0"/>
              <a:t>を</a:t>
            </a:r>
            <a:r>
              <a:rPr lang="ja-JP" altLang="en-US" sz="1600" dirty="0" smtClean="0"/>
              <a:t>見える化（参加者全数、市町村ごと）</a:t>
            </a:r>
            <a:endParaRPr lang="en-US" altLang="ja-JP" sz="1600" dirty="0" smtClean="0"/>
          </a:p>
          <a:p>
            <a:pPr marL="0" marR="0" lvl="0" indent="0" defTabSz="1280160" eaLnBrk="1" fontAlgn="auto" latinLnBrk="0" hangingPunct="1">
              <a:spcBef>
                <a:spcPts val="0"/>
              </a:spcBef>
              <a:spcAft>
                <a:spcPts val="0"/>
              </a:spcAft>
              <a:buClrTx/>
              <a:buSzTx/>
              <a:buFontTx/>
              <a:buNone/>
              <a:tabLst/>
              <a:defRPr/>
            </a:pPr>
            <a:r>
              <a:rPr lang="ja-JP" altLang="en-US" sz="1600" dirty="0" smtClean="0"/>
              <a:t>　・獲得</a:t>
            </a:r>
            <a:r>
              <a:rPr lang="ja-JP" altLang="en-US" sz="1600" dirty="0"/>
              <a:t>ポイントに応じてキャラクターが変化</a:t>
            </a:r>
            <a:endParaRPr lang="en-US" altLang="ja-JP" sz="1600" dirty="0"/>
          </a:p>
          <a:p>
            <a:pPr lvl="0" defTabSz="1280160"/>
            <a:endParaRPr kumimoji="0" lang="en-US" altLang="ja-JP" sz="1100" kern="0" dirty="0" smtClean="0">
              <a:solidFill>
                <a:prstClr val="black"/>
              </a:solidFill>
              <a:latin typeface="+mn-ea"/>
            </a:endParaRPr>
          </a:p>
          <a:p>
            <a:pPr marL="0" marR="0" lvl="0" indent="0" defTabSz="1280160" eaLnBrk="1" fontAlgn="auto" latinLnBrk="0" hangingPunct="1">
              <a:spcBef>
                <a:spcPts val="0"/>
              </a:spcBef>
              <a:spcAft>
                <a:spcPts val="0"/>
              </a:spcAft>
              <a:buClrTx/>
              <a:buSzTx/>
              <a:buFontTx/>
              <a:buNone/>
              <a:tabLst/>
              <a:defRPr/>
            </a:pPr>
            <a:r>
              <a:rPr kumimoji="0" lang="ja-JP" altLang="en-US" sz="1600" b="1" u="sng" kern="0" dirty="0" smtClean="0">
                <a:solidFill>
                  <a:prstClr val="black"/>
                </a:solidFill>
                <a:latin typeface="+mn-ea"/>
              </a:rPr>
              <a:t>②　全市町村で国保被保険者向けポイントを展開</a:t>
            </a:r>
            <a:endParaRPr kumimoji="0" lang="en-US" altLang="ja-JP" sz="1600" b="1" u="sng" kern="0" dirty="0">
              <a:solidFill>
                <a:prstClr val="black"/>
              </a:solidFill>
              <a:latin typeface="+mn-ea"/>
            </a:endParaRPr>
          </a:p>
          <a:p>
            <a:pPr lvl="0" defTabSz="1280160">
              <a:defRPr/>
            </a:pPr>
            <a:r>
              <a:rPr kumimoji="0" lang="ja-JP" altLang="en-US" sz="1600" kern="0" dirty="0" smtClean="0">
                <a:solidFill>
                  <a:prstClr val="black"/>
                </a:solidFill>
                <a:latin typeface="+mn-ea"/>
              </a:rPr>
              <a:t>　・国保被保険者の特定健診受診率向上等に寄与</a:t>
            </a:r>
            <a:endParaRPr kumimoji="0" lang="en-US" altLang="ja-JP" sz="1600" kern="0" dirty="0">
              <a:solidFill>
                <a:prstClr val="black"/>
              </a:solidFill>
              <a:latin typeface="+mn-ea"/>
            </a:endParaRPr>
          </a:p>
          <a:p>
            <a:pPr marL="0" marR="0" lvl="0" indent="0" defTabSz="1280160" eaLnBrk="1" fontAlgn="auto" latinLnBrk="0" hangingPunct="1">
              <a:spcBef>
                <a:spcPts val="0"/>
              </a:spcBef>
              <a:spcAft>
                <a:spcPts val="0"/>
              </a:spcAft>
              <a:buClrTx/>
              <a:buSzTx/>
              <a:buFontTx/>
              <a:buNone/>
              <a:tabLst/>
              <a:defRPr/>
            </a:pPr>
            <a:endParaRPr kumimoji="0" lang="en-US" altLang="ja-JP" sz="1100" kern="0" dirty="0" smtClean="0">
              <a:solidFill>
                <a:prstClr val="black"/>
              </a:solidFill>
              <a:latin typeface="+mn-ea"/>
            </a:endParaRPr>
          </a:p>
          <a:p>
            <a:pPr lvl="0" defTabSz="1280160">
              <a:defRPr/>
            </a:pPr>
            <a:r>
              <a:rPr kumimoji="0" lang="ja-JP" altLang="en-US" sz="1600" b="1" u="sng" kern="0" dirty="0" smtClean="0">
                <a:solidFill>
                  <a:prstClr val="black"/>
                </a:solidFill>
                <a:latin typeface="+mn-ea"/>
              </a:rPr>
              <a:t>③　市町村</a:t>
            </a:r>
            <a:r>
              <a:rPr kumimoji="0" lang="ja-JP" altLang="en-US" sz="1600" b="1" u="sng" kern="0" dirty="0">
                <a:solidFill>
                  <a:prstClr val="black"/>
                </a:solidFill>
                <a:latin typeface="+mn-ea"/>
              </a:rPr>
              <a:t>独自ポイント等の展開 </a:t>
            </a:r>
            <a:endParaRPr kumimoji="0" lang="en-US" altLang="ja-JP" sz="1600" b="1" u="sng" kern="0" dirty="0" smtClean="0">
              <a:solidFill>
                <a:prstClr val="black"/>
              </a:solidFill>
              <a:latin typeface="+mn-ea"/>
            </a:endParaRPr>
          </a:p>
          <a:p>
            <a:pPr lvl="0" defTabSz="1280160">
              <a:defRPr/>
            </a:pPr>
            <a:r>
              <a:rPr kumimoji="0" lang="ja-JP" altLang="en-US" sz="1600" kern="0" dirty="0" smtClean="0">
                <a:solidFill>
                  <a:prstClr val="black"/>
                </a:solidFill>
                <a:latin typeface="+mn-ea"/>
              </a:rPr>
              <a:t>　・市町村</a:t>
            </a:r>
            <a:r>
              <a:rPr kumimoji="0" lang="ja-JP" altLang="en-US" sz="1600" kern="0" dirty="0">
                <a:solidFill>
                  <a:prstClr val="black"/>
                </a:solidFill>
                <a:latin typeface="+mn-ea"/>
              </a:rPr>
              <a:t>ごとの健康課題に</a:t>
            </a:r>
            <a:r>
              <a:rPr kumimoji="0" lang="ja-JP" altLang="en-US" sz="1600" kern="0" dirty="0" smtClean="0">
                <a:solidFill>
                  <a:prstClr val="black"/>
                </a:solidFill>
                <a:latin typeface="+mn-ea"/>
              </a:rPr>
              <a:t>応じたポイント</a:t>
            </a:r>
            <a:r>
              <a:rPr kumimoji="0" lang="ja-JP" altLang="en-US" sz="1600" kern="0" dirty="0">
                <a:solidFill>
                  <a:prstClr val="black"/>
                </a:solidFill>
                <a:latin typeface="+mn-ea"/>
              </a:rPr>
              <a:t>の</a:t>
            </a:r>
            <a:r>
              <a:rPr kumimoji="0" lang="ja-JP" altLang="en-US" sz="1600" kern="0" dirty="0" smtClean="0">
                <a:solidFill>
                  <a:prstClr val="black"/>
                </a:solidFill>
                <a:latin typeface="+mn-ea"/>
              </a:rPr>
              <a:t>上乗せや独自</a:t>
            </a:r>
            <a:r>
              <a:rPr kumimoji="0" lang="ja-JP" altLang="en-US" sz="1600" kern="0" dirty="0">
                <a:solidFill>
                  <a:prstClr val="black"/>
                </a:solidFill>
                <a:latin typeface="+mn-ea"/>
              </a:rPr>
              <a:t>ポイントの</a:t>
            </a:r>
            <a:r>
              <a:rPr kumimoji="0" lang="ja-JP" altLang="en-US" sz="1600" kern="0" dirty="0" smtClean="0">
                <a:solidFill>
                  <a:prstClr val="black"/>
                </a:solidFill>
                <a:latin typeface="+mn-ea"/>
              </a:rPr>
              <a:t>設定等により、</a:t>
            </a:r>
            <a:endParaRPr kumimoji="0" lang="en-US" altLang="ja-JP" sz="1600" kern="0" dirty="0" smtClean="0">
              <a:solidFill>
                <a:prstClr val="black"/>
              </a:solidFill>
              <a:latin typeface="+mn-ea"/>
            </a:endParaRPr>
          </a:p>
          <a:p>
            <a:pPr lvl="0" defTabSz="1280160">
              <a:defRPr/>
            </a:pPr>
            <a:r>
              <a:rPr kumimoji="0" lang="ja-JP" altLang="en-US" sz="1600" kern="0" dirty="0">
                <a:solidFill>
                  <a:prstClr val="black"/>
                </a:solidFill>
                <a:latin typeface="+mn-ea"/>
              </a:rPr>
              <a:t>　</a:t>
            </a:r>
            <a:r>
              <a:rPr kumimoji="0" lang="ja-JP" altLang="en-US" sz="1600" kern="0" dirty="0" smtClean="0">
                <a:solidFill>
                  <a:prstClr val="black"/>
                </a:solidFill>
                <a:latin typeface="+mn-ea"/>
              </a:rPr>
              <a:t>　新たな保健事業の展開が可能</a:t>
            </a:r>
            <a:endParaRPr kumimoji="0" lang="en-US" altLang="ja-JP" sz="1600" kern="0" dirty="0" smtClean="0">
              <a:solidFill>
                <a:prstClr val="black"/>
              </a:solidFill>
              <a:latin typeface="+mn-ea"/>
            </a:endParaRPr>
          </a:p>
          <a:p>
            <a:pPr marL="0" marR="0" lvl="0" indent="0" defTabSz="1280160" eaLnBrk="1" fontAlgn="auto" latinLnBrk="0" hangingPunct="1">
              <a:spcBef>
                <a:spcPts val="0"/>
              </a:spcBef>
              <a:spcAft>
                <a:spcPts val="0"/>
              </a:spcAft>
              <a:buClrTx/>
              <a:buSzTx/>
              <a:buFontTx/>
              <a:buNone/>
              <a:tabLst/>
              <a:defRPr/>
            </a:pPr>
            <a:endParaRPr kumimoji="0" lang="en-US" altLang="ja-JP" sz="1600" kern="0" dirty="0" smtClean="0">
              <a:solidFill>
                <a:prstClr val="black"/>
              </a:solidFill>
              <a:latin typeface="+mn-ea"/>
            </a:endParaRPr>
          </a:p>
          <a:p>
            <a:pPr marL="0" marR="0" lvl="0" indent="0" defTabSz="1280160" eaLnBrk="1" fontAlgn="auto" latinLnBrk="0" hangingPunct="1">
              <a:spcBef>
                <a:spcPts val="0"/>
              </a:spcBef>
              <a:spcAft>
                <a:spcPts val="0"/>
              </a:spcAft>
              <a:buClrTx/>
              <a:buSzTx/>
              <a:buFontTx/>
              <a:buNone/>
              <a:tabLst/>
              <a:defRPr/>
            </a:pPr>
            <a:endParaRPr kumimoji="0" lang="en-US" altLang="ja-JP" sz="1600" b="1" kern="0" dirty="0" smtClean="0">
              <a:solidFill>
                <a:prstClr val="black"/>
              </a:solidFill>
              <a:latin typeface="+mn-ea"/>
            </a:endParaRPr>
          </a:p>
          <a:p>
            <a:pPr marL="0" marR="0" lvl="0" indent="0" defTabSz="1280160" eaLnBrk="1" fontAlgn="auto" latinLnBrk="0" hangingPunct="1">
              <a:spcBef>
                <a:spcPts val="0"/>
              </a:spcBef>
              <a:spcAft>
                <a:spcPts val="0"/>
              </a:spcAft>
              <a:buClrTx/>
              <a:buSzTx/>
              <a:buFontTx/>
              <a:buNone/>
              <a:tabLst/>
              <a:defRPr/>
            </a:pPr>
            <a:endParaRPr kumimoji="0" lang="en-US" altLang="ja-JP" sz="1100" b="1" u="sng" kern="0" dirty="0" smtClean="0">
              <a:solidFill>
                <a:prstClr val="black"/>
              </a:solidFill>
              <a:latin typeface="+mn-ea"/>
            </a:endParaRPr>
          </a:p>
          <a:p>
            <a:pPr marL="0" marR="0" lvl="0" indent="0" defTabSz="1280160" eaLnBrk="1" fontAlgn="auto" latinLnBrk="0" hangingPunct="1">
              <a:spcBef>
                <a:spcPts val="0"/>
              </a:spcBef>
              <a:spcAft>
                <a:spcPts val="0"/>
              </a:spcAft>
              <a:buClrTx/>
              <a:buSzTx/>
              <a:buFontTx/>
              <a:buNone/>
              <a:tabLst/>
              <a:defRPr/>
            </a:pPr>
            <a:r>
              <a:rPr kumimoji="0" lang="ja-JP" altLang="en-US" sz="1600" b="1" u="sng" kern="0" dirty="0" smtClean="0">
                <a:solidFill>
                  <a:prstClr val="black"/>
                </a:solidFill>
                <a:latin typeface="+mn-ea"/>
              </a:rPr>
              <a:t>④　市町村・民間企業等と連携した登録者拡大に向けた取組みの推進</a:t>
            </a:r>
            <a:endParaRPr kumimoji="0" lang="en-US" altLang="ja-JP" sz="1600" b="1" u="sng" kern="0" dirty="0" smtClean="0">
              <a:solidFill>
                <a:prstClr val="black"/>
              </a:solidFill>
              <a:latin typeface="+mn-ea"/>
            </a:endParaRPr>
          </a:p>
          <a:p>
            <a:pPr marL="0" marR="0" lvl="0" indent="0" defTabSz="1280160" eaLnBrk="1" fontAlgn="auto" latinLnBrk="0" hangingPunct="1">
              <a:spcBef>
                <a:spcPts val="0"/>
              </a:spcBef>
              <a:spcAft>
                <a:spcPts val="0"/>
              </a:spcAft>
              <a:buClrTx/>
              <a:buSzTx/>
              <a:buFontTx/>
              <a:buNone/>
              <a:tabLst/>
              <a:defRPr/>
            </a:pPr>
            <a:r>
              <a:rPr kumimoji="0" lang="ja-JP" altLang="en-US" sz="1600" kern="0" dirty="0" smtClean="0">
                <a:solidFill>
                  <a:prstClr val="black"/>
                </a:solidFill>
                <a:latin typeface="+mn-ea"/>
              </a:rPr>
              <a:t>　</a:t>
            </a:r>
            <a:r>
              <a:rPr kumimoji="0" lang="en-US" altLang="ja-JP" sz="1600" kern="0" dirty="0" smtClean="0">
                <a:solidFill>
                  <a:prstClr val="black"/>
                </a:solidFill>
                <a:latin typeface="+mn-ea"/>
              </a:rPr>
              <a:t>【</a:t>
            </a:r>
            <a:r>
              <a:rPr kumimoji="0" lang="ja-JP" altLang="en-US" sz="1600" kern="0" dirty="0" smtClean="0">
                <a:solidFill>
                  <a:prstClr val="black"/>
                </a:solidFill>
                <a:latin typeface="+mn-ea"/>
              </a:rPr>
              <a:t>市町村</a:t>
            </a:r>
            <a:r>
              <a:rPr kumimoji="0" lang="en-US" altLang="ja-JP" sz="1600" kern="0" dirty="0" smtClean="0">
                <a:solidFill>
                  <a:prstClr val="black"/>
                </a:solidFill>
                <a:latin typeface="+mn-ea"/>
              </a:rPr>
              <a:t>】</a:t>
            </a:r>
            <a:r>
              <a:rPr kumimoji="0" lang="ja-JP" altLang="en-US" sz="1600" kern="0" dirty="0" smtClean="0">
                <a:solidFill>
                  <a:prstClr val="black"/>
                </a:solidFill>
                <a:latin typeface="+mn-ea"/>
              </a:rPr>
              <a:t>広報誌</a:t>
            </a:r>
            <a:r>
              <a:rPr kumimoji="0" lang="ja-JP" altLang="en-US" sz="1600" kern="0" dirty="0">
                <a:solidFill>
                  <a:prstClr val="black"/>
                </a:solidFill>
                <a:latin typeface="+mn-ea"/>
              </a:rPr>
              <a:t>への</a:t>
            </a:r>
            <a:r>
              <a:rPr kumimoji="0" lang="ja-JP" altLang="en-US" sz="1600" kern="0" dirty="0" smtClean="0">
                <a:solidFill>
                  <a:prstClr val="black"/>
                </a:solidFill>
                <a:latin typeface="+mn-ea"/>
              </a:rPr>
              <a:t>掲載、国保被</a:t>
            </a:r>
            <a:r>
              <a:rPr kumimoji="0" lang="ja-JP" altLang="en-US" sz="1600" kern="0" dirty="0">
                <a:solidFill>
                  <a:prstClr val="black"/>
                </a:solidFill>
                <a:latin typeface="+mn-ea"/>
              </a:rPr>
              <a:t>保険者へ</a:t>
            </a:r>
            <a:r>
              <a:rPr kumimoji="0" lang="ja-JP" altLang="en-US" sz="1600" kern="0" dirty="0" smtClean="0">
                <a:solidFill>
                  <a:prstClr val="black"/>
                </a:solidFill>
                <a:latin typeface="+mn-ea"/>
              </a:rPr>
              <a:t>のＤＭ、健康イベントでの啓発・ＰＲ等</a:t>
            </a:r>
            <a:r>
              <a:rPr kumimoji="0" lang="ja-JP" altLang="en-US" sz="1600" kern="0" dirty="0">
                <a:solidFill>
                  <a:prstClr val="black"/>
                </a:solidFill>
                <a:latin typeface="+mn-ea"/>
              </a:rPr>
              <a:t>　</a:t>
            </a:r>
            <a:endParaRPr kumimoji="0" lang="en-US" altLang="ja-JP" sz="1600" kern="0" dirty="0" smtClean="0">
              <a:solidFill>
                <a:prstClr val="black"/>
              </a:solidFill>
              <a:latin typeface="+mn-ea"/>
            </a:endParaRPr>
          </a:p>
          <a:p>
            <a:pPr lvl="0" defTabSz="1280160">
              <a:defRPr/>
            </a:pPr>
            <a:r>
              <a:rPr kumimoji="0" lang="ja-JP" altLang="en-US" sz="1600" kern="0" dirty="0" smtClean="0">
                <a:solidFill>
                  <a:prstClr val="black"/>
                </a:solidFill>
                <a:latin typeface="+mn-ea"/>
              </a:rPr>
              <a:t>　</a:t>
            </a:r>
            <a:r>
              <a:rPr kumimoji="0" lang="en-US" altLang="ja-JP" sz="1600" kern="0" dirty="0" smtClean="0">
                <a:solidFill>
                  <a:prstClr val="black"/>
                </a:solidFill>
                <a:latin typeface="+mn-ea"/>
              </a:rPr>
              <a:t>【</a:t>
            </a:r>
            <a:r>
              <a:rPr kumimoji="0" lang="ja-JP" altLang="en-US" sz="1600" kern="0" dirty="0" smtClean="0">
                <a:solidFill>
                  <a:prstClr val="black"/>
                </a:solidFill>
                <a:latin typeface="+mn-ea"/>
              </a:rPr>
              <a:t>民間企業</a:t>
            </a:r>
            <a:r>
              <a:rPr kumimoji="0" lang="en-US" altLang="ja-JP" sz="1600" kern="0" dirty="0" smtClean="0">
                <a:solidFill>
                  <a:prstClr val="black"/>
                </a:solidFill>
                <a:latin typeface="+mn-ea"/>
              </a:rPr>
              <a:t>】</a:t>
            </a:r>
            <a:r>
              <a:rPr kumimoji="0" lang="ja-JP" altLang="en-US" sz="1600" kern="0" noProof="0" dirty="0" smtClean="0">
                <a:solidFill>
                  <a:prstClr val="black"/>
                </a:solidFill>
                <a:latin typeface="+mn-ea"/>
              </a:rPr>
              <a:t>イベント実施・ブース出展、協賛品やクーポン提供、ＰＲ冊子作成等</a:t>
            </a:r>
            <a:r>
              <a:rPr kumimoji="0" lang="en-US" altLang="ja-JP" sz="1600" i="0" u="none" strike="noStrike" kern="0" cap="none" spc="0" normalizeH="0" baseline="0" noProof="0" dirty="0" smtClean="0">
                <a:ln>
                  <a:noFill/>
                </a:ln>
                <a:solidFill>
                  <a:prstClr val="black"/>
                </a:solidFill>
                <a:effectLst/>
                <a:uLnTx/>
                <a:uFillTx/>
                <a:latin typeface="+mn-ea"/>
              </a:rPr>
              <a:t> </a:t>
            </a:r>
            <a:endParaRPr kumimoji="0" lang="ja-JP" altLang="en-US" sz="1600" i="0" u="none" strike="noStrike" kern="0" cap="none" spc="0" normalizeH="0" baseline="0" noProof="0" dirty="0" smtClean="0">
              <a:ln>
                <a:noFill/>
              </a:ln>
              <a:solidFill>
                <a:prstClr val="black"/>
              </a:solidFill>
              <a:effectLst/>
              <a:uLnTx/>
              <a:uFillTx/>
              <a:latin typeface="+mn-ea"/>
              <a:cs typeface="Meiryo UI" panose="020B0604030504040204" pitchFamily="50" charset="-128"/>
            </a:endParaRPr>
          </a:p>
        </p:txBody>
      </p:sp>
      <p:sp>
        <p:nvSpPr>
          <p:cNvPr id="6" name="角丸四角形 5"/>
          <p:cNvSpPr/>
          <p:nvPr/>
        </p:nvSpPr>
        <p:spPr>
          <a:xfrm>
            <a:off x="125346" y="1035927"/>
            <a:ext cx="9677602" cy="6571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defTabSz="1280160">
              <a:defRPr/>
            </a:pPr>
            <a:r>
              <a:rPr kumimoji="0" lang="ja-JP" altLang="en-US" sz="1600" b="1" kern="0" dirty="0" smtClean="0">
                <a:solidFill>
                  <a:prstClr val="black"/>
                </a:solidFill>
                <a:ea typeface="ＭＳ Ｐゴシック" panose="020B0600070205080204" pitchFamily="50" charset="-128"/>
              </a:rPr>
              <a:t>■　モデル実施を踏まえ、</a:t>
            </a:r>
            <a:r>
              <a:rPr kumimoji="0" lang="ja-JP" altLang="en-US" sz="1600" b="1" kern="0" dirty="0" smtClean="0">
                <a:solidFill>
                  <a:prstClr val="black"/>
                </a:solidFill>
                <a:latin typeface="ＭＳ Ｐゴシック" panose="020B0600070205080204" pitchFamily="50" charset="-128"/>
                <a:ea typeface="ＭＳ Ｐゴシック" panose="020B0600070205080204" pitchFamily="50" charset="-128"/>
              </a:rPr>
              <a:t>令和</a:t>
            </a:r>
            <a:r>
              <a:rPr kumimoji="0" lang="ja-JP" altLang="en-US" sz="1600" b="1" kern="0" dirty="0">
                <a:solidFill>
                  <a:prstClr val="black"/>
                </a:solidFill>
                <a:latin typeface="ＭＳ Ｐゴシック" panose="020B0600070205080204" pitchFamily="50" charset="-128"/>
                <a:ea typeface="ＭＳ Ｐゴシック" panose="020B0600070205080204" pitchFamily="50" charset="-128"/>
              </a:rPr>
              <a:t>元年</a:t>
            </a:r>
            <a:r>
              <a:rPr kumimoji="0" lang="en-US" altLang="ja-JP" sz="1600" b="1" kern="0" dirty="0">
                <a:solidFill>
                  <a:prstClr val="black"/>
                </a:solidFill>
                <a:latin typeface="ＭＳ Ｐゴシック" panose="020B0600070205080204" pitchFamily="50" charset="-128"/>
                <a:ea typeface="ＭＳ Ｐゴシック" panose="020B0600070205080204" pitchFamily="50" charset="-128"/>
              </a:rPr>
              <a:t>10</a:t>
            </a:r>
            <a:r>
              <a:rPr kumimoji="0" lang="ja-JP" altLang="en-US" sz="1600" b="1" kern="0" dirty="0" smtClean="0">
                <a:solidFill>
                  <a:prstClr val="black"/>
                </a:solidFill>
                <a:latin typeface="ＭＳ Ｐゴシック" panose="020B0600070205080204" pitchFamily="50" charset="-128"/>
                <a:ea typeface="ＭＳ Ｐゴシック" panose="020B0600070205080204" pitchFamily="50" charset="-128"/>
              </a:rPr>
              <a:t>月</a:t>
            </a:r>
            <a:r>
              <a:rPr kumimoji="0" lang="en-US" altLang="ja-JP" sz="1600" b="1" kern="0" dirty="0" smtClean="0">
                <a:solidFill>
                  <a:prstClr val="black"/>
                </a:solidFill>
                <a:latin typeface="ＭＳ Ｐゴシック" panose="020B0600070205080204" pitchFamily="50" charset="-128"/>
                <a:ea typeface="ＭＳ Ｐゴシック" panose="020B0600070205080204" pitchFamily="50" charset="-128"/>
              </a:rPr>
              <a:t>28</a:t>
            </a:r>
            <a:r>
              <a:rPr kumimoji="0" lang="ja-JP" altLang="en-US" sz="1600" b="1" kern="0" dirty="0" smtClean="0">
                <a:solidFill>
                  <a:prstClr val="black"/>
                </a:solidFill>
                <a:latin typeface="ＭＳ Ｐゴシック" panose="020B0600070205080204" pitchFamily="50" charset="-128"/>
                <a:ea typeface="ＭＳ Ｐゴシック" panose="020B0600070205080204" pitchFamily="50" charset="-128"/>
              </a:rPr>
              <a:t>日から府内全市</a:t>
            </a:r>
            <a:r>
              <a:rPr kumimoji="0" lang="ja-JP" altLang="en-US" sz="1600" b="1" kern="0" dirty="0">
                <a:solidFill>
                  <a:prstClr val="black"/>
                </a:solidFill>
                <a:latin typeface="ＭＳ Ｐゴシック" panose="020B0600070205080204" pitchFamily="50" charset="-128"/>
                <a:ea typeface="ＭＳ Ｐゴシック" panose="020B0600070205080204" pitchFamily="50" charset="-128"/>
              </a:rPr>
              <a:t>町村</a:t>
            </a:r>
            <a:r>
              <a:rPr kumimoji="0" lang="ja-JP" altLang="en-US" sz="1600" b="1" kern="0" dirty="0" smtClean="0">
                <a:solidFill>
                  <a:prstClr val="black"/>
                </a:solidFill>
                <a:latin typeface="ＭＳ Ｐゴシック" panose="020B0600070205080204" pitchFamily="50" charset="-128"/>
                <a:ea typeface="ＭＳ Ｐゴシック" panose="020B0600070205080204" pitchFamily="50" charset="-128"/>
              </a:rPr>
              <a:t>で展開</a:t>
            </a:r>
            <a:endParaRPr kumimoji="0" lang="en-US" altLang="ja-JP" sz="1600" b="1" kern="0" dirty="0" smtClean="0">
              <a:solidFill>
                <a:prstClr val="black"/>
              </a:solidFill>
              <a:latin typeface="ＭＳ Ｐゴシック" panose="020B0600070205080204" pitchFamily="50" charset="-128"/>
              <a:ea typeface="ＭＳ Ｐゴシック" panose="020B0600070205080204" pitchFamily="50" charset="-128"/>
            </a:endParaRPr>
          </a:p>
          <a:p>
            <a:pPr lvl="0" defTabSz="1280160">
              <a:defRPr/>
            </a:pPr>
            <a:r>
              <a:rPr kumimoji="0" lang="ja-JP" altLang="en-US" sz="1600" b="1" kern="0" dirty="0">
                <a:solidFill>
                  <a:prstClr val="black"/>
                </a:solidFill>
                <a:latin typeface="ＭＳ Ｐゴシック" panose="020B0600070205080204" pitchFamily="50" charset="-128"/>
                <a:ea typeface="ＭＳ Ｐゴシック" panose="020B0600070205080204" pitchFamily="50" charset="-128"/>
              </a:rPr>
              <a:t>　</a:t>
            </a:r>
            <a:r>
              <a:rPr kumimoji="0" lang="ja-JP" altLang="en-US" sz="1600" b="1" kern="0" dirty="0" smtClean="0">
                <a:solidFill>
                  <a:prstClr val="black"/>
                </a:solidFill>
                <a:latin typeface="ＭＳ Ｐゴシック" panose="020B0600070205080204" pitchFamily="50" charset="-128"/>
                <a:ea typeface="ＭＳ Ｐゴシック" panose="020B0600070205080204" pitchFamily="50" charset="-128"/>
              </a:rPr>
              <a:t>　　府民の健康づくり活動の支援、ひいては健康寿命の延伸に寄与することをめざす</a:t>
            </a:r>
            <a:endParaRPr kumimoji="0" lang="en-US" altLang="ja-JP" sz="1800" b="1" kern="0" dirty="0">
              <a:solidFill>
                <a:prstClr val="black"/>
              </a:solidFill>
              <a:latin typeface="ＭＳ Ｐゴシック" panose="020B0600070205080204" pitchFamily="50" charset="-128"/>
              <a:ea typeface="ＭＳ Ｐゴシック" panose="020B0600070205080204" pitchFamily="50" charset="-128"/>
            </a:endParaRPr>
          </a:p>
        </p:txBody>
      </p:sp>
      <p:sp>
        <p:nvSpPr>
          <p:cNvPr id="9" name="正方形/長方形 8"/>
          <p:cNvSpPr/>
          <p:nvPr/>
        </p:nvSpPr>
        <p:spPr>
          <a:xfrm>
            <a:off x="942992" y="4430779"/>
            <a:ext cx="5040560" cy="36004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0" lang="en-US" altLang="ja-JP" sz="1100" kern="0" dirty="0" smtClean="0">
                <a:solidFill>
                  <a:prstClr val="black"/>
                </a:solidFill>
                <a:latin typeface="+mn-ea"/>
              </a:rPr>
              <a:t>【</a:t>
            </a:r>
            <a:r>
              <a:rPr kumimoji="0" lang="ja-JP" altLang="en-US" sz="1100" kern="0" dirty="0">
                <a:solidFill>
                  <a:prstClr val="black"/>
                </a:solidFill>
                <a:latin typeface="+mn-ea"/>
              </a:rPr>
              <a:t>先行導入</a:t>
            </a:r>
            <a:r>
              <a:rPr kumimoji="0" lang="en-US" altLang="ja-JP" sz="1100" kern="0" dirty="0">
                <a:solidFill>
                  <a:prstClr val="black"/>
                </a:solidFill>
                <a:latin typeface="+mn-ea"/>
              </a:rPr>
              <a:t>】</a:t>
            </a:r>
            <a:r>
              <a:rPr kumimoji="0" lang="ja-JP" altLang="en-US" sz="1100" kern="0" dirty="0" smtClean="0">
                <a:solidFill>
                  <a:prstClr val="black"/>
                </a:solidFill>
                <a:latin typeface="+mn-ea"/>
              </a:rPr>
              <a:t>３市町（</a:t>
            </a:r>
            <a:r>
              <a:rPr kumimoji="0" lang="ja-JP" altLang="en-US" sz="1100" kern="0" dirty="0">
                <a:solidFill>
                  <a:prstClr val="black"/>
                </a:solidFill>
                <a:latin typeface="+mn-ea"/>
              </a:rPr>
              <a:t>茨木市・河内長野市・岬町</a:t>
            </a:r>
            <a:r>
              <a:rPr kumimoji="0" lang="ja-JP" altLang="en-US" sz="1100" kern="0" dirty="0" smtClean="0">
                <a:solidFill>
                  <a:prstClr val="black"/>
                </a:solidFill>
                <a:latin typeface="+mn-ea"/>
              </a:rPr>
              <a:t>） 　</a:t>
            </a:r>
            <a:r>
              <a:rPr kumimoji="0" lang="en-US" altLang="ja-JP" sz="1100" kern="0" dirty="0" smtClean="0">
                <a:solidFill>
                  <a:prstClr val="black"/>
                </a:solidFill>
                <a:latin typeface="+mn-ea"/>
              </a:rPr>
              <a:t>※</a:t>
            </a:r>
            <a:r>
              <a:rPr kumimoji="0" lang="ja-JP" altLang="en-US" sz="1100" kern="0" dirty="0" smtClean="0">
                <a:solidFill>
                  <a:prstClr val="black"/>
                </a:solidFill>
                <a:latin typeface="+mn-ea"/>
              </a:rPr>
              <a:t>他市町村も順次拡大へ</a:t>
            </a:r>
          </a:p>
        </p:txBody>
      </p:sp>
      <p:pic>
        <p:nvPicPr>
          <p:cNvPr id="14" name="図 13"/>
          <p:cNvPicPr>
            <a:picLocks noChangeAspect="1"/>
          </p:cNvPicPr>
          <p:nvPr/>
        </p:nvPicPr>
        <p:blipFill>
          <a:blip r:embed="rId3"/>
          <a:stretch>
            <a:fillRect/>
          </a:stretch>
        </p:blipFill>
        <p:spPr>
          <a:xfrm>
            <a:off x="8646756" y="5199773"/>
            <a:ext cx="958732" cy="1367792"/>
          </a:xfrm>
          <a:prstGeom prst="rect">
            <a:avLst/>
          </a:prstGeom>
          <a:ln>
            <a:solidFill>
              <a:schemeClr val="tx1"/>
            </a:solidFill>
          </a:ln>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9007" y="4201223"/>
            <a:ext cx="1696390" cy="857604"/>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83552" y="2511213"/>
            <a:ext cx="916607" cy="1447608"/>
          </a:xfrm>
          <a:prstGeom prst="rect">
            <a:avLst/>
          </a:prstGeom>
        </p:spPr>
      </p:pic>
      <p:sp>
        <p:nvSpPr>
          <p:cNvPr id="18" name="角丸四角形 17"/>
          <p:cNvSpPr/>
          <p:nvPr/>
        </p:nvSpPr>
        <p:spPr>
          <a:xfrm>
            <a:off x="8546863" y="1827394"/>
            <a:ext cx="1043740" cy="2131427"/>
          </a:xfrm>
          <a:prstGeom prst="roundRect">
            <a:avLst>
              <a:gd name="adj" fmla="val 1273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91261" y="1889392"/>
            <a:ext cx="980702" cy="2007430"/>
          </a:xfrm>
          <a:prstGeom prst="rect">
            <a:avLst/>
          </a:prstGeom>
        </p:spPr>
      </p:pic>
      <p:sp>
        <p:nvSpPr>
          <p:cNvPr id="22" name="正方形/長方形 21"/>
          <p:cNvSpPr/>
          <p:nvPr/>
        </p:nvSpPr>
        <p:spPr>
          <a:xfrm>
            <a:off x="2258025" y="6006887"/>
            <a:ext cx="5215255" cy="78351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p>
        </p:txBody>
      </p:sp>
      <p:sp>
        <p:nvSpPr>
          <p:cNvPr id="23" name="正方形/長方形 22"/>
          <p:cNvSpPr/>
          <p:nvPr/>
        </p:nvSpPr>
        <p:spPr>
          <a:xfrm>
            <a:off x="5263472" y="5961497"/>
            <a:ext cx="2391646" cy="6593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3200" b="1" dirty="0" smtClean="0">
                <a:solidFill>
                  <a:srgbClr val="002060"/>
                </a:solidFill>
              </a:rPr>
              <a:t>85,000</a:t>
            </a:r>
            <a:r>
              <a:rPr kumimoji="1" lang="ja-JP" altLang="en-US" sz="3200" b="1" dirty="0" smtClean="0">
                <a:solidFill>
                  <a:srgbClr val="002060"/>
                </a:solidFill>
              </a:rPr>
              <a:t>人</a:t>
            </a:r>
            <a:endParaRPr kumimoji="1" lang="ja-JP" altLang="en-US" sz="3200" b="1" dirty="0">
              <a:solidFill>
                <a:srgbClr val="002060"/>
              </a:solidFill>
            </a:endParaRPr>
          </a:p>
        </p:txBody>
      </p:sp>
      <p:sp>
        <p:nvSpPr>
          <p:cNvPr id="24" name="正方形/長方形 23"/>
          <p:cNvSpPr/>
          <p:nvPr/>
        </p:nvSpPr>
        <p:spPr>
          <a:xfrm>
            <a:off x="3554219" y="6073574"/>
            <a:ext cx="1138054" cy="4729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smtClean="0">
                <a:solidFill>
                  <a:schemeClr val="tx1"/>
                </a:solidFill>
              </a:rPr>
              <a:t>参加者数</a:t>
            </a:r>
            <a:endParaRPr kumimoji="1" lang="en-US" altLang="ja-JP" sz="1800" b="1" dirty="0" smtClean="0">
              <a:solidFill>
                <a:schemeClr val="tx1"/>
              </a:solidFill>
            </a:endParaRPr>
          </a:p>
        </p:txBody>
      </p:sp>
      <p:cxnSp>
        <p:nvCxnSpPr>
          <p:cNvPr id="25" name="直線コネクタ 24"/>
          <p:cNvCxnSpPr/>
          <p:nvPr/>
        </p:nvCxnSpPr>
        <p:spPr>
          <a:xfrm flipV="1">
            <a:off x="2472237" y="6488042"/>
            <a:ext cx="4909562" cy="135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図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59642" y="6056342"/>
            <a:ext cx="1230813" cy="426050"/>
          </a:xfrm>
          <a:prstGeom prst="rect">
            <a:avLst/>
          </a:prstGeom>
        </p:spPr>
      </p:pic>
      <p:pic>
        <p:nvPicPr>
          <p:cNvPr id="27" name="図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4842649" y="5974776"/>
            <a:ext cx="286571" cy="490571"/>
          </a:xfrm>
          <a:prstGeom prst="rect">
            <a:avLst/>
          </a:prstGeom>
        </p:spPr>
      </p:pic>
      <p:sp>
        <p:nvSpPr>
          <p:cNvPr id="28" name="正方形/長方形 27"/>
          <p:cNvSpPr/>
          <p:nvPr/>
        </p:nvSpPr>
        <p:spPr>
          <a:xfrm>
            <a:off x="2531792" y="6613168"/>
            <a:ext cx="4929921" cy="178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（参加者目標</a:t>
            </a:r>
            <a:r>
              <a:rPr kumimoji="1" lang="en-US" altLang="ja-JP" sz="1400" dirty="0" smtClean="0">
                <a:solidFill>
                  <a:schemeClr val="tx1"/>
                </a:solidFill>
              </a:rPr>
              <a:t>2019</a:t>
            </a:r>
            <a:r>
              <a:rPr kumimoji="1" lang="ja-JP" altLang="en-US" sz="1400" dirty="0" smtClean="0">
                <a:solidFill>
                  <a:schemeClr val="tx1"/>
                </a:solidFill>
              </a:rPr>
              <a:t>年度末：</a:t>
            </a:r>
            <a:r>
              <a:rPr kumimoji="1" lang="en-US" altLang="ja-JP" sz="1400" dirty="0" smtClean="0">
                <a:solidFill>
                  <a:schemeClr val="tx1"/>
                </a:solidFill>
              </a:rPr>
              <a:t>10</a:t>
            </a:r>
            <a:r>
              <a:rPr kumimoji="1" lang="ja-JP" altLang="en-US" sz="1400" dirty="0" smtClean="0">
                <a:solidFill>
                  <a:schemeClr val="tx1"/>
                </a:solidFill>
              </a:rPr>
              <a:t>万人／</a:t>
            </a:r>
            <a:r>
              <a:rPr kumimoji="1" lang="en-US" altLang="ja-JP" sz="1400" dirty="0" smtClean="0">
                <a:solidFill>
                  <a:schemeClr val="tx1"/>
                </a:solidFill>
              </a:rPr>
              <a:t>2021</a:t>
            </a:r>
            <a:r>
              <a:rPr kumimoji="1" lang="ja-JP" altLang="en-US" sz="1400" dirty="0" smtClean="0">
                <a:solidFill>
                  <a:schemeClr val="tx1"/>
                </a:solidFill>
              </a:rPr>
              <a:t>年度末：</a:t>
            </a:r>
            <a:r>
              <a:rPr kumimoji="1" lang="en-US" altLang="ja-JP" sz="1400" dirty="0" smtClean="0">
                <a:solidFill>
                  <a:schemeClr val="tx1"/>
                </a:solidFill>
              </a:rPr>
              <a:t>30</a:t>
            </a:r>
            <a:r>
              <a:rPr lang="ja-JP" altLang="en-US" sz="1400" dirty="0">
                <a:solidFill>
                  <a:schemeClr val="tx1"/>
                </a:solidFill>
              </a:rPr>
              <a:t>万人</a:t>
            </a:r>
            <a:r>
              <a:rPr kumimoji="1" lang="ja-JP" altLang="en-US" sz="1400" dirty="0" smtClean="0">
                <a:solidFill>
                  <a:schemeClr val="tx1"/>
                </a:solidFill>
              </a:rPr>
              <a:t>）</a:t>
            </a:r>
            <a:endParaRPr kumimoji="1" lang="ja-JP" altLang="en-US" sz="1400" dirty="0">
              <a:solidFill>
                <a:schemeClr val="tx1"/>
              </a:solidFill>
            </a:endParaRPr>
          </a:p>
        </p:txBody>
      </p:sp>
      <p:sp>
        <p:nvSpPr>
          <p:cNvPr id="31" name="角丸四角形 30"/>
          <p:cNvSpPr/>
          <p:nvPr/>
        </p:nvSpPr>
        <p:spPr>
          <a:xfrm>
            <a:off x="477709" y="6050730"/>
            <a:ext cx="1523542" cy="69583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rtlCol="0" anchor="ctr"/>
          <a:lstStyle/>
          <a:p>
            <a:pPr algn="ctr"/>
            <a:r>
              <a:rPr lang="ja-JP" altLang="en-US" sz="1400" b="1" dirty="0" smtClean="0">
                <a:solidFill>
                  <a:schemeClr val="bg1"/>
                </a:solidFill>
              </a:rPr>
              <a:t>アスマイル</a:t>
            </a:r>
            <a:endParaRPr lang="en-US" altLang="ja-JP" sz="1400" b="1" dirty="0" smtClean="0">
              <a:solidFill>
                <a:schemeClr val="bg1"/>
              </a:solidFill>
            </a:endParaRPr>
          </a:p>
          <a:p>
            <a:pPr algn="ctr"/>
            <a:r>
              <a:rPr lang="ja-JP" altLang="en-US" sz="1400" b="1" dirty="0" smtClean="0">
                <a:solidFill>
                  <a:schemeClr val="bg1"/>
                </a:solidFill>
              </a:rPr>
              <a:t>参加者状況</a:t>
            </a:r>
            <a:endParaRPr lang="en-US" altLang="ja-JP" sz="1400" b="1" dirty="0" smtClean="0">
              <a:solidFill>
                <a:schemeClr val="bg1"/>
              </a:solidFill>
            </a:endParaRPr>
          </a:p>
          <a:p>
            <a:pPr algn="ctr"/>
            <a:r>
              <a:rPr lang="ja-JP" altLang="en-US" sz="1400" b="1" dirty="0" smtClean="0">
                <a:solidFill>
                  <a:schemeClr val="bg1"/>
                </a:solidFill>
              </a:rPr>
              <a:t>（</a:t>
            </a:r>
            <a:r>
              <a:rPr lang="en-US" altLang="ja-JP" sz="1400" b="1" dirty="0" smtClean="0">
                <a:solidFill>
                  <a:schemeClr val="bg1"/>
                </a:solidFill>
              </a:rPr>
              <a:t>R1.12</a:t>
            </a:r>
            <a:r>
              <a:rPr lang="ja-JP" altLang="en-US" sz="1400" b="1" dirty="0" smtClean="0">
                <a:solidFill>
                  <a:schemeClr val="bg1"/>
                </a:solidFill>
              </a:rPr>
              <a:t>）</a:t>
            </a:r>
            <a:endParaRPr lang="en-US" altLang="ja-JP" sz="1400" b="1" dirty="0" smtClean="0">
              <a:solidFill>
                <a:schemeClr val="bg1"/>
              </a:solidFill>
            </a:endParaRPr>
          </a:p>
        </p:txBody>
      </p:sp>
    </p:spTree>
    <p:extLst>
      <p:ext uri="{BB962C8B-B14F-4D97-AF65-F5344CB8AC3E}">
        <p14:creationId xmlns:p14="http://schemas.microsoft.com/office/powerpoint/2010/main" val="3862169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D04EE0BD-7156-4116-97D2-22FD0922767E}"/>
              </a:ext>
            </a:extLst>
          </p:cNvPr>
          <p:cNvSpPr/>
          <p:nvPr/>
        </p:nvSpPr>
        <p:spPr>
          <a:xfrm>
            <a:off x="245640" y="1086133"/>
            <a:ext cx="4698337" cy="5538428"/>
          </a:xfrm>
          <a:prstGeom prst="roundRect">
            <a:avLst>
              <a:gd name="adj" fmla="val 519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角丸四角形 18"/>
          <p:cNvSpPr/>
          <p:nvPr/>
        </p:nvSpPr>
        <p:spPr>
          <a:xfrm>
            <a:off x="344488" y="2511188"/>
            <a:ext cx="2920091" cy="58382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p:cNvGrpSpPr/>
          <p:nvPr/>
        </p:nvGrpSpPr>
        <p:grpSpPr>
          <a:xfrm>
            <a:off x="5086476" y="830656"/>
            <a:ext cx="4730489" cy="5802076"/>
            <a:chOff x="-2813431" y="1190722"/>
            <a:chExt cx="4730489" cy="5818925"/>
          </a:xfrm>
        </p:grpSpPr>
        <p:sp>
          <p:nvSpPr>
            <p:cNvPr id="16" name="四角形: 角を丸くする 15">
              <a:extLst>
                <a:ext uri="{FF2B5EF4-FFF2-40B4-BE49-F238E27FC236}">
                  <a16:creationId xmlns:a16="http://schemas.microsoft.com/office/drawing/2014/main" id="{C2FFC5D0-B86E-4325-8E6E-4FBD47D57E11}"/>
                </a:ext>
              </a:extLst>
            </p:cNvPr>
            <p:cNvSpPr/>
            <p:nvPr/>
          </p:nvSpPr>
          <p:spPr>
            <a:xfrm>
              <a:off x="-2813431" y="1471218"/>
              <a:ext cx="4696231" cy="5538429"/>
            </a:xfrm>
            <a:prstGeom prst="roundRect">
              <a:avLst>
                <a:gd name="adj" fmla="val 464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a:extLst>
                <a:ext uri="{FF2B5EF4-FFF2-40B4-BE49-F238E27FC236}">
                  <a16:creationId xmlns:a16="http://schemas.microsoft.com/office/drawing/2014/main" id="{A7C71B2F-C75E-4720-AD88-0B393CEA87E0}"/>
                </a:ext>
              </a:extLst>
            </p:cNvPr>
            <p:cNvSpPr/>
            <p:nvPr/>
          </p:nvSpPr>
          <p:spPr>
            <a:xfrm>
              <a:off x="-2520563" y="1245870"/>
              <a:ext cx="3860840" cy="324190"/>
            </a:xfrm>
            <a:prstGeom prst="rect">
              <a:avLst/>
            </a:prstGeom>
            <a:solidFill>
              <a:srgbClr val="2929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　　アスマイルを活用した健康づくりサポート</a:t>
              </a: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1" name="四角形: 角を丸くする 20">
              <a:extLst>
                <a:ext uri="{FF2B5EF4-FFF2-40B4-BE49-F238E27FC236}">
                  <a16:creationId xmlns:a16="http://schemas.microsoft.com/office/drawing/2014/main" id="{787FC86D-5231-43D4-9250-8F2D12E982DE}"/>
                </a:ext>
              </a:extLst>
            </p:cNvPr>
            <p:cNvSpPr/>
            <p:nvPr/>
          </p:nvSpPr>
          <p:spPr>
            <a:xfrm>
              <a:off x="-2523290" y="1816220"/>
              <a:ext cx="3995709" cy="304985"/>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ja-JP" altLang="en-US" sz="1200" dirty="0">
                  <a:solidFill>
                    <a:schemeClr val="bg1"/>
                  </a:solidFill>
                  <a:latin typeface="Meiryo UI" panose="020B0604030504040204" pitchFamily="50" charset="-128"/>
                  <a:ea typeface="Meiryo UI" panose="020B0604030504040204" pitchFamily="50" charset="-128"/>
                </a:rPr>
                <a:t>毎日の健康行動、健康記録を付ける重要性を普及</a:t>
              </a:r>
            </a:p>
          </p:txBody>
        </p:sp>
        <p:sp>
          <p:nvSpPr>
            <p:cNvPr id="23" name="楕円 22">
              <a:extLst>
                <a:ext uri="{FF2B5EF4-FFF2-40B4-BE49-F238E27FC236}">
                  <a16:creationId xmlns:a16="http://schemas.microsoft.com/office/drawing/2014/main" id="{E0D3044C-5AAE-4E70-AEFC-3D18642CA45A}"/>
                </a:ext>
              </a:extLst>
            </p:cNvPr>
            <p:cNvSpPr/>
            <p:nvPr/>
          </p:nvSpPr>
          <p:spPr>
            <a:xfrm>
              <a:off x="-2704010" y="1190722"/>
              <a:ext cx="439525" cy="415467"/>
            </a:xfrm>
            <a:prstGeom prst="ellipse">
              <a:avLst/>
            </a:prstGeom>
            <a:solidFill>
              <a:srgbClr val="292929"/>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2</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20115" y="2947307"/>
              <a:ext cx="686331" cy="686331"/>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649" y="3628604"/>
              <a:ext cx="713034" cy="595593"/>
            </a:xfrm>
            <a:prstGeom prst="rect">
              <a:avLst/>
            </a:prstGeom>
          </p:spPr>
        </p:pic>
        <p:pic>
          <p:nvPicPr>
            <p:cNvPr id="29" name="図 28"/>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154" y="3013649"/>
              <a:ext cx="481476" cy="912751"/>
            </a:xfrm>
            <a:prstGeom prst="rect">
              <a:avLst/>
            </a:prstGeom>
          </p:spPr>
        </p:pic>
        <p:sp>
          <p:nvSpPr>
            <p:cNvPr id="51" name="テキスト ボックス 50">
              <a:extLst>
                <a:ext uri="{FF2B5EF4-FFF2-40B4-BE49-F238E27FC236}">
                  <a16:creationId xmlns:a16="http://schemas.microsoft.com/office/drawing/2014/main" id="{F5505C2B-C3E1-4EEE-8678-1520D4183417}"/>
                </a:ext>
              </a:extLst>
            </p:cNvPr>
            <p:cNvSpPr txBox="1"/>
            <p:nvPr/>
          </p:nvSpPr>
          <p:spPr>
            <a:xfrm>
              <a:off x="-1716952" y="4955289"/>
              <a:ext cx="345169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prstClr val="black"/>
                  </a:solidFill>
                  <a:latin typeface="Calibri" panose="020F0502020204030204"/>
                  <a:ea typeface="游ゴシック" panose="020B0400000000000000" pitchFamily="50" charset="-128"/>
                </a:rPr>
                <a:t>医療や保健分野の専門職から、</a:t>
              </a:r>
              <a:endParaRPr lang="en-US" altLang="ja-JP" sz="1200" b="1" dirty="0" smtClean="0">
                <a:solidFill>
                  <a:prstClr val="black"/>
                </a:solidFill>
                <a:latin typeface="Calibri" panose="020F0502020204030204"/>
                <a:ea typeface="游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err="1" smtClean="0">
                  <a:solidFill>
                    <a:prstClr val="black"/>
                  </a:solidFill>
                  <a:latin typeface="Calibri" panose="020F0502020204030204"/>
                  <a:ea typeface="游ゴシック" panose="020B0400000000000000" pitchFamily="50" charset="-128"/>
                </a:rPr>
                <a:t>けん</a:t>
              </a:r>
              <a:r>
                <a:rPr lang="ja-JP" altLang="en-US" sz="1200" b="1" dirty="0" smtClean="0">
                  <a:solidFill>
                    <a:prstClr val="black"/>
                  </a:solidFill>
                  <a:latin typeface="Calibri" panose="020F0502020204030204"/>
                  <a:ea typeface="游ゴシック" panose="020B0400000000000000" pitchFamily="50" charset="-128"/>
                </a:rPr>
                <a:t>しん内容の説明や健康記録の観察　など</a:t>
              </a:r>
              <a:endPar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60" name="図 5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158" y="6193493"/>
              <a:ext cx="1479311" cy="566672"/>
            </a:xfrm>
            <a:prstGeom prst="rect">
              <a:avLst/>
            </a:prstGeom>
          </p:spPr>
        </p:pic>
        <p:grpSp>
          <p:nvGrpSpPr>
            <p:cNvPr id="2" name="グループ化 1"/>
            <p:cNvGrpSpPr/>
            <p:nvPr/>
          </p:nvGrpSpPr>
          <p:grpSpPr>
            <a:xfrm>
              <a:off x="-2370062" y="2368021"/>
              <a:ext cx="542767" cy="1466567"/>
              <a:chOff x="824032" y="2044857"/>
              <a:chExt cx="542767" cy="1466567"/>
            </a:xfrm>
          </p:grpSpPr>
          <p:sp>
            <p:nvSpPr>
              <p:cNvPr id="44" name="四角形: 角を丸くする 15">
                <a:extLst>
                  <a:ext uri="{FF2B5EF4-FFF2-40B4-BE49-F238E27FC236}">
                    <a16:creationId xmlns:a16="http://schemas.microsoft.com/office/drawing/2014/main" id="{839089F5-5329-46C4-924D-591E5913B393}"/>
                  </a:ext>
                </a:extLst>
              </p:cNvPr>
              <p:cNvSpPr>
                <a:spLocks/>
              </p:cNvSpPr>
              <p:nvPr/>
            </p:nvSpPr>
            <p:spPr>
              <a:xfrm>
                <a:off x="824032" y="2044857"/>
                <a:ext cx="542767" cy="1466567"/>
              </a:xfrm>
              <a:prstGeom prst="roundRect">
                <a:avLst>
                  <a:gd name="adj" fmla="val 1127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41" name="グループ化 40">
                <a:extLst>
                  <a:ext uri="{FF2B5EF4-FFF2-40B4-BE49-F238E27FC236}">
                    <a16:creationId xmlns:a16="http://schemas.microsoft.com/office/drawing/2014/main" id="{134E1B17-D5D2-4CA2-8DAA-E2297C7C93B1}"/>
                  </a:ext>
                </a:extLst>
              </p:cNvPr>
              <p:cNvGrpSpPr>
                <a:grpSpLocks noChangeAspect="1"/>
              </p:cNvGrpSpPr>
              <p:nvPr/>
            </p:nvGrpSpPr>
            <p:grpSpPr>
              <a:xfrm>
                <a:off x="849830" y="2101447"/>
                <a:ext cx="492057" cy="1339390"/>
                <a:chOff x="1851522" y="-114144"/>
                <a:chExt cx="1524081" cy="4148583"/>
              </a:xfrm>
            </p:grpSpPr>
            <p:pic>
              <p:nvPicPr>
                <p:cNvPr id="42" name="図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1522" y="-114144"/>
                  <a:ext cx="1524081" cy="2710831"/>
                </a:xfrm>
                <a:prstGeom prst="rect">
                  <a:avLst/>
                </a:prstGeom>
              </p:spPr>
            </p:pic>
            <p:pic>
              <p:nvPicPr>
                <p:cNvPr id="43" name="図 42"/>
                <p:cNvPicPr>
                  <a:picLocks noChangeAspect="1"/>
                </p:cNvPicPr>
                <p:nvPr/>
              </p:nvPicPr>
              <p:blipFill rotWithShape="1">
                <a:blip r:embed="rId7" cstate="print">
                  <a:extLst>
                    <a:ext uri="{28A0092B-C50C-407E-A947-70E740481C1C}">
                      <a14:useLocalDpi xmlns:a14="http://schemas.microsoft.com/office/drawing/2010/main" val="0"/>
                    </a:ext>
                  </a:extLst>
                </a:blip>
                <a:srcRect t="14213"/>
                <a:stretch/>
              </p:blipFill>
              <p:spPr>
                <a:xfrm>
                  <a:off x="1851522" y="1708917"/>
                  <a:ext cx="1524081" cy="2325522"/>
                </a:xfrm>
                <a:prstGeom prst="rect">
                  <a:avLst/>
                </a:prstGeom>
              </p:spPr>
            </p:pic>
          </p:grpSp>
        </p:grpSp>
        <p:sp>
          <p:nvSpPr>
            <p:cNvPr id="54" name="四角形: 角を丸くする 15">
              <a:extLst>
                <a:ext uri="{FF2B5EF4-FFF2-40B4-BE49-F238E27FC236}">
                  <a16:creationId xmlns:a16="http://schemas.microsoft.com/office/drawing/2014/main" id="{839089F5-5329-46C4-924D-591E5913B393}"/>
                </a:ext>
              </a:extLst>
            </p:cNvPr>
            <p:cNvSpPr>
              <a:spLocks/>
            </p:cNvSpPr>
            <p:nvPr/>
          </p:nvSpPr>
          <p:spPr>
            <a:xfrm>
              <a:off x="-2386307" y="5036985"/>
              <a:ext cx="542767" cy="1296000"/>
            </a:xfrm>
            <a:prstGeom prst="roundRect">
              <a:avLst>
                <a:gd name="adj" fmla="val 1127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69" name="グループ化 68">
              <a:extLst>
                <a:ext uri="{FF2B5EF4-FFF2-40B4-BE49-F238E27FC236}">
                  <a16:creationId xmlns:a16="http://schemas.microsoft.com/office/drawing/2014/main" id="{25C73A51-8C5B-49DC-9001-D77DA0056271}"/>
                </a:ext>
              </a:extLst>
            </p:cNvPr>
            <p:cNvGrpSpPr>
              <a:grpSpLocks noChangeAspect="1"/>
            </p:cNvGrpSpPr>
            <p:nvPr/>
          </p:nvGrpSpPr>
          <p:grpSpPr>
            <a:xfrm>
              <a:off x="-2373420" y="5101726"/>
              <a:ext cx="512616" cy="1131077"/>
              <a:chOff x="2237466" y="2715291"/>
              <a:chExt cx="1620000" cy="3574497"/>
            </a:xfrm>
          </p:grpSpPr>
          <p:pic>
            <p:nvPicPr>
              <p:cNvPr id="70" name="図 69" descr="スクリーンショット が含まれている画像&#10;&#10;自動的に生成された説明">
                <a:extLst>
                  <a:ext uri="{FF2B5EF4-FFF2-40B4-BE49-F238E27FC236}">
                    <a16:creationId xmlns:a16="http://schemas.microsoft.com/office/drawing/2014/main" id="{F444E1A1-911C-411E-9488-1CC0C64F193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237466" y="2715291"/>
                <a:ext cx="1620000" cy="2789719"/>
              </a:xfrm>
              <a:prstGeom prst="rect">
                <a:avLst/>
              </a:prstGeom>
            </p:spPr>
          </p:pic>
          <p:pic>
            <p:nvPicPr>
              <p:cNvPr id="71" name="図 70" descr="スクリーンショット が含まれている画像&#10;&#10;自動的に生成された説明">
                <a:extLst>
                  <a:ext uri="{FF2B5EF4-FFF2-40B4-BE49-F238E27FC236}">
                    <a16:creationId xmlns:a16="http://schemas.microsoft.com/office/drawing/2014/main" id="{DA1F3C24-8D81-491C-B9B7-F42F22EAC30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237466" y="5463532"/>
                <a:ext cx="1620000" cy="826256"/>
              </a:xfrm>
              <a:prstGeom prst="rect">
                <a:avLst/>
              </a:prstGeom>
            </p:spPr>
          </p:pic>
        </p:grpSp>
        <p:sp>
          <p:nvSpPr>
            <p:cNvPr id="50" name="テキスト ボックス 49">
              <a:extLst>
                <a:ext uri="{FF2B5EF4-FFF2-40B4-BE49-F238E27FC236}">
                  <a16:creationId xmlns:a16="http://schemas.microsoft.com/office/drawing/2014/main" id="{F5505C2B-C3E1-4EEE-8678-1520D4183417}"/>
                </a:ext>
              </a:extLst>
            </p:cNvPr>
            <p:cNvSpPr txBox="1"/>
            <p:nvPr/>
          </p:nvSpPr>
          <p:spPr>
            <a:xfrm>
              <a:off x="-1716952" y="2334588"/>
              <a:ext cx="3634010" cy="646331"/>
            </a:xfrm>
            <a:prstGeom prst="rect">
              <a:avLst/>
            </a:prstGeom>
            <a:noFill/>
          </p:spPr>
          <p:txBody>
            <a:bodyPr wrap="square" rtlCol="0">
              <a:spAutoFit/>
            </a:bodyPr>
            <a:lstStyle/>
            <a:p>
              <a:pPr lvl="0" defTabSz="457200">
                <a:defRPr/>
              </a:pPr>
              <a:r>
                <a:rPr lang="ja-JP" altLang="en-US" sz="1200" b="1" dirty="0" smtClean="0">
                  <a:solidFill>
                    <a:prstClr val="black"/>
                  </a:solidFill>
                </a:rPr>
                <a:t>講習会や健康教室の場において、</a:t>
              </a:r>
              <a:endParaRPr lang="en-US" altLang="ja-JP" sz="1200" b="1" dirty="0" smtClean="0">
                <a:solidFill>
                  <a:prstClr val="black"/>
                </a:solidFill>
              </a:endParaRPr>
            </a:p>
            <a:p>
              <a:pPr lvl="0" defTabSz="457200">
                <a:defRPr/>
              </a:pPr>
              <a:r>
                <a:rPr kumimoji="1"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体重測定、朝食摂取、歯みがき、歩く・運動など毎日記録</a:t>
              </a:r>
              <a:r>
                <a:rPr lang="ja-JP" altLang="en-US" sz="1200" b="1" dirty="0" smtClean="0">
                  <a:solidFill>
                    <a:prstClr val="black"/>
                  </a:solidFill>
                  <a:latin typeface="Calibri" panose="020F0502020204030204"/>
                  <a:ea typeface="游ゴシック" panose="020B0400000000000000" pitchFamily="50" charset="-128"/>
                </a:rPr>
                <a:t>することの重要性を</a:t>
              </a:r>
              <a:r>
                <a:rPr kumimoji="1" lang="ja-JP" altLang="en-US" sz="1200" b="1" i="0" u="none" strike="noStrike" kern="1200" cap="none" spc="0" normalizeH="0" baseline="0" noProof="0" dirty="0" smtClean="0">
                  <a:ln>
                    <a:noFill/>
                  </a:ln>
                  <a:solidFill>
                    <a:prstClr val="black"/>
                  </a:solidFill>
                  <a:effectLst/>
                  <a:uLnTx/>
                  <a:uFillTx/>
                  <a:latin typeface="Calibri" panose="020F0502020204030204"/>
                  <a:ea typeface="游ゴシック" panose="020B0400000000000000" pitchFamily="50" charset="-128"/>
                  <a:cs typeface="+mn-cs"/>
                </a:rPr>
                <a:t>説明　</a:t>
              </a:r>
              <a:endPar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sp>
        <p:nvSpPr>
          <p:cNvPr id="14" name="正方形/長方形 13">
            <a:extLst>
              <a:ext uri="{FF2B5EF4-FFF2-40B4-BE49-F238E27FC236}">
                <a16:creationId xmlns:a16="http://schemas.microsoft.com/office/drawing/2014/main" id="{97702A8F-F3F2-4AE9-B2A2-6BCB73873A4B}"/>
              </a:ext>
            </a:extLst>
          </p:cNvPr>
          <p:cNvSpPr/>
          <p:nvPr/>
        </p:nvSpPr>
        <p:spPr>
          <a:xfrm>
            <a:off x="0" y="-5717"/>
            <a:ext cx="9906000" cy="66469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rPr>
              <a:t>　　アスマイルの利用促進方策（イメージ）</a:t>
            </a:r>
            <a:endParaRPr kumimoji="1" lang="ja-JP" altLang="en-US" sz="18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1F5002E-A01A-4670-A3CC-B4A48AABCA6B}"/>
              </a:ext>
            </a:extLst>
          </p:cNvPr>
          <p:cNvSpPr/>
          <p:nvPr/>
        </p:nvSpPr>
        <p:spPr>
          <a:xfrm>
            <a:off x="697004" y="859785"/>
            <a:ext cx="2887844" cy="348618"/>
          </a:xfrm>
          <a:prstGeom prst="rect">
            <a:avLst/>
          </a:prstGeom>
          <a:solidFill>
            <a:srgbClr val="29292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アスマイルの登録・利用のサポート</a:t>
            </a: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5" name="楕円 24">
            <a:extLst>
              <a:ext uri="{FF2B5EF4-FFF2-40B4-BE49-F238E27FC236}">
                <a16:creationId xmlns:a16="http://schemas.microsoft.com/office/drawing/2014/main" id="{0E2A9108-C70F-4A56-80E1-866B0980943F}"/>
              </a:ext>
            </a:extLst>
          </p:cNvPr>
          <p:cNvSpPr/>
          <p:nvPr/>
        </p:nvSpPr>
        <p:spPr>
          <a:xfrm>
            <a:off x="480916" y="830656"/>
            <a:ext cx="401226" cy="377747"/>
          </a:xfrm>
          <a:prstGeom prst="ellipse">
            <a:avLst/>
          </a:prstGeom>
          <a:solidFill>
            <a:srgbClr val="292929"/>
          </a:solid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white"/>
                </a:solidFill>
                <a:effectLst/>
                <a:uLnTx/>
                <a:uFillTx/>
                <a:latin typeface="Calibri" panose="020F0502020204030204"/>
                <a:ea typeface="游ゴシック" panose="020B0400000000000000" pitchFamily="50" charset="-128"/>
                <a:cs typeface="+mn-cs"/>
              </a:rPr>
              <a:t>1</a:t>
            </a: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四角形: 角を丸くする 27">
            <a:extLst>
              <a:ext uri="{FF2B5EF4-FFF2-40B4-BE49-F238E27FC236}">
                <a16:creationId xmlns:a16="http://schemas.microsoft.com/office/drawing/2014/main" id="{347E578C-0C99-4A8D-90C7-9445231439B5}"/>
              </a:ext>
            </a:extLst>
          </p:cNvPr>
          <p:cNvSpPr/>
          <p:nvPr/>
        </p:nvSpPr>
        <p:spPr>
          <a:xfrm>
            <a:off x="548430" y="1523902"/>
            <a:ext cx="1889754" cy="325597"/>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prstClr val="white"/>
                </a:solidFill>
                <a:latin typeface="Meiryo UI" panose="020B0604030504040204" pitchFamily="50" charset="-128"/>
                <a:ea typeface="Meiryo UI" panose="020B0604030504040204" pitchFamily="50" charset="-128"/>
              </a:rPr>
              <a:t>登録支援ブースの設置</a:t>
            </a: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3" name="四角形: 角を丸くする 27">
            <a:extLst>
              <a:ext uri="{FF2B5EF4-FFF2-40B4-BE49-F238E27FC236}">
                <a16:creationId xmlns:a16="http://schemas.microsoft.com/office/drawing/2014/main" id="{347E578C-0C99-4A8D-90C7-9445231439B5}"/>
              </a:ext>
            </a:extLst>
          </p:cNvPr>
          <p:cNvSpPr/>
          <p:nvPr/>
        </p:nvSpPr>
        <p:spPr>
          <a:xfrm>
            <a:off x="5415659" y="4135987"/>
            <a:ext cx="3068249" cy="312351"/>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sz="1200" dirty="0" err="1" smtClean="0">
                <a:solidFill>
                  <a:schemeClr val="bg1"/>
                </a:solidFill>
                <a:latin typeface="Meiryo UI" panose="020B0604030504040204" pitchFamily="50" charset="-128"/>
                <a:ea typeface="Meiryo UI" panose="020B0604030504040204" pitchFamily="50" charset="-128"/>
              </a:rPr>
              <a:t>けん</a:t>
            </a:r>
            <a:r>
              <a:rPr lang="ja-JP" altLang="en-US" sz="1200" dirty="0">
                <a:solidFill>
                  <a:schemeClr val="bg1"/>
                </a:solidFill>
                <a:latin typeface="Meiryo UI" panose="020B0604030504040204" pitchFamily="50" charset="-128"/>
                <a:ea typeface="Meiryo UI" panose="020B0604030504040204" pitchFamily="50" charset="-128"/>
              </a:rPr>
              <a:t>しん受診の重要性を</a:t>
            </a:r>
            <a:r>
              <a:rPr lang="ja-JP" altLang="en-US" sz="1200" dirty="0" smtClean="0">
                <a:solidFill>
                  <a:schemeClr val="bg1"/>
                </a:solidFill>
                <a:latin typeface="Meiryo UI" panose="020B0604030504040204" pitchFamily="50" charset="-128"/>
                <a:ea typeface="Meiryo UI" panose="020B0604030504040204" pitchFamily="50" charset="-128"/>
              </a:rPr>
              <a:t>普及</a:t>
            </a:r>
            <a:endParaRPr lang="ja-JP" altLang="en-US" sz="1200" dirty="0">
              <a:solidFill>
                <a:schemeClr val="bg1"/>
              </a:solidFill>
              <a:latin typeface="Meiryo UI" panose="020B0604030504040204" pitchFamily="50" charset="-128"/>
              <a:ea typeface="Meiryo UI" panose="020B0604030504040204" pitchFamily="50" charset="-128"/>
            </a:endParaRPr>
          </a:p>
        </p:txBody>
      </p:sp>
      <p:sp>
        <p:nvSpPr>
          <p:cNvPr id="73" name="テキスト ボックス 72"/>
          <p:cNvSpPr txBox="1"/>
          <p:nvPr/>
        </p:nvSpPr>
        <p:spPr>
          <a:xfrm>
            <a:off x="515166" y="3639083"/>
            <a:ext cx="3017259" cy="1200329"/>
          </a:xfrm>
          <a:prstGeom prst="rect">
            <a:avLst/>
          </a:prstGeom>
          <a:noFill/>
        </p:spPr>
        <p:txBody>
          <a:bodyPr wrap="square" rtlCol="0">
            <a:spAutoFit/>
          </a:bodyPr>
          <a:lstStyle/>
          <a:p>
            <a:r>
              <a:rPr lang="ja-JP" altLang="en-US" sz="1200" b="1" dirty="0" smtClean="0">
                <a:latin typeface="+mn-ea"/>
              </a:rPr>
              <a:t>使い慣れておくため、ご自身のスマートフォンにアプリをダウンロードし、機能を確認しておく。</a:t>
            </a:r>
            <a:endParaRPr lang="en-US" altLang="ja-JP" sz="1200" dirty="0" smtClean="0">
              <a:solidFill>
                <a:prstClr val="black"/>
              </a:solidFill>
              <a:latin typeface="+mn-ea"/>
            </a:endParaRPr>
          </a:p>
          <a:p>
            <a:r>
              <a:rPr lang="ja-JP" altLang="en-US" sz="1200" dirty="0" smtClean="0">
                <a:solidFill>
                  <a:prstClr val="black"/>
                </a:solidFill>
                <a:latin typeface="+mn-ea"/>
              </a:rPr>
              <a:t>⇒スマートフォン</a:t>
            </a:r>
            <a:r>
              <a:rPr lang="ja-JP" altLang="en-US" sz="1200" dirty="0">
                <a:solidFill>
                  <a:prstClr val="black"/>
                </a:solidFill>
                <a:latin typeface="+mn-ea"/>
              </a:rPr>
              <a:t>の機種ごと</a:t>
            </a:r>
            <a:r>
              <a:rPr lang="ja-JP" altLang="en-US" sz="1200" dirty="0" smtClean="0">
                <a:solidFill>
                  <a:prstClr val="black"/>
                </a:solidFill>
                <a:latin typeface="+mn-ea"/>
              </a:rPr>
              <a:t>に</a:t>
            </a:r>
            <a:endParaRPr lang="en-US" altLang="ja-JP" sz="1200" dirty="0" smtClean="0">
              <a:solidFill>
                <a:prstClr val="black"/>
              </a:solidFill>
              <a:latin typeface="+mn-ea"/>
            </a:endParaRPr>
          </a:p>
          <a:p>
            <a:r>
              <a:rPr lang="ja-JP" altLang="en-US" sz="1200" dirty="0">
                <a:solidFill>
                  <a:prstClr val="black"/>
                </a:solidFill>
                <a:latin typeface="+mn-ea"/>
              </a:rPr>
              <a:t>　</a:t>
            </a:r>
            <a:r>
              <a:rPr lang="ja-JP" altLang="en-US" sz="1200" dirty="0" smtClean="0">
                <a:solidFill>
                  <a:prstClr val="black"/>
                </a:solidFill>
                <a:latin typeface="+mn-ea"/>
              </a:rPr>
              <a:t>登録</a:t>
            </a:r>
            <a:r>
              <a:rPr lang="ja-JP" altLang="en-US" sz="1200" dirty="0">
                <a:solidFill>
                  <a:prstClr val="black"/>
                </a:solidFill>
                <a:latin typeface="+mn-ea"/>
              </a:rPr>
              <a:t>方法が</a:t>
            </a:r>
            <a:r>
              <a:rPr lang="ja-JP" altLang="en-US" sz="1200" dirty="0" smtClean="0">
                <a:solidFill>
                  <a:prstClr val="black"/>
                </a:solidFill>
                <a:latin typeface="+mn-ea"/>
              </a:rPr>
              <a:t>異なります</a:t>
            </a:r>
            <a:endParaRPr lang="en-US" altLang="ja-JP" sz="1200" dirty="0" smtClean="0">
              <a:solidFill>
                <a:prstClr val="black"/>
              </a:solidFill>
              <a:latin typeface="+mn-ea"/>
            </a:endParaRPr>
          </a:p>
          <a:p>
            <a:r>
              <a:rPr lang="ja-JP" altLang="en-US" sz="1200" dirty="0" smtClean="0">
                <a:solidFill>
                  <a:prstClr val="black"/>
                </a:solidFill>
                <a:latin typeface="+mn-ea"/>
              </a:rPr>
              <a:t>（</a:t>
            </a:r>
            <a:r>
              <a:rPr lang="ja-JP" altLang="en-US" sz="1200" dirty="0">
                <a:solidFill>
                  <a:prstClr val="black"/>
                </a:solidFill>
                <a:latin typeface="+mn-ea"/>
              </a:rPr>
              <a:t>アンドロイド、アイフォンなど</a:t>
            </a:r>
            <a:r>
              <a:rPr lang="ja-JP" altLang="en-US" sz="1200" dirty="0" smtClean="0">
                <a:solidFill>
                  <a:prstClr val="black"/>
                </a:solidFill>
                <a:latin typeface="+mn-ea"/>
              </a:rPr>
              <a:t>）</a:t>
            </a:r>
            <a:endParaRPr lang="en-US" altLang="ja-JP" sz="1200" dirty="0">
              <a:solidFill>
                <a:prstClr val="black"/>
              </a:solidFill>
              <a:latin typeface="+mn-ea"/>
            </a:endParaRPr>
          </a:p>
        </p:txBody>
      </p:sp>
      <p:sp>
        <p:nvSpPr>
          <p:cNvPr id="75" name="テキスト ボックス 74"/>
          <p:cNvSpPr txBox="1"/>
          <p:nvPr/>
        </p:nvSpPr>
        <p:spPr>
          <a:xfrm>
            <a:off x="529012" y="1931902"/>
            <a:ext cx="3127843"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prstClr val="black"/>
                </a:solidFill>
                <a:latin typeface="+mn-ea"/>
              </a:rPr>
              <a:t>健康イベント等においてブースを</a:t>
            </a:r>
            <a:endParaRPr lang="en-US" altLang="ja-JP" sz="1200" b="1" dirty="0" smtClean="0">
              <a:solidFill>
                <a:prstClr val="black"/>
              </a:solidFill>
              <a:latin typeface="+mn-ea"/>
            </a:endParaRPr>
          </a:p>
          <a:p>
            <a:pPr marL="0" marR="0" lvl="0" indent="0" defTabSz="457200" rtl="0" eaLnBrk="1" fontAlgn="auto" latinLnBrk="0" hangingPunct="1">
              <a:lnSpc>
                <a:spcPct val="100000"/>
              </a:lnSpc>
              <a:spcBef>
                <a:spcPts val="0"/>
              </a:spcBef>
              <a:spcAft>
                <a:spcPts val="0"/>
              </a:spcAft>
              <a:buClrTx/>
              <a:buSzTx/>
              <a:buFontTx/>
              <a:buNone/>
              <a:tabLst/>
              <a:defRPr/>
            </a:pPr>
            <a:r>
              <a:rPr lang="ja-JP" altLang="en-US" sz="1200" b="1" dirty="0" smtClean="0">
                <a:solidFill>
                  <a:prstClr val="black"/>
                </a:solidFill>
                <a:latin typeface="+mn-ea"/>
              </a:rPr>
              <a:t>設置し、登録支援や事業ＰＲを実施</a:t>
            </a:r>
            <a:endParaRPr lang="en-US" altLang="ja-JP" sz="1200" b="1" dirty="0" smtClean="0">
              <a:solidFill>
                <a:prstClr val="black"/>
              </a:solidFill>
              <a:latin typeface="+mn-ea"/>
            </a:endParaRPr>
          </a:p>
        </p:txBody>
      </p:sp>
      <p:pic>
        <p:nvPicPr>
          <p:cNvPr id="9" name="図 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00021" y="3174682"/>
            <a:ext cx="703729" cy="668542"/>
          </a:xfrm>
          <a:prstGeom prst="rect">
            <a:avLst/>
          </a:prstGeom>
        </p:spPr>
      </p:pic>
      <p:pic>
        <p:nvPicPr>
          <p:cNvPr id="11" name="図 10"/>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318084" y="5072921"/>
            <a:ext cx="824148" cy="764397"/>
          </a:xfrm>
          <a:prstGeom prst="rect">
            <a:avLst/>
          </a:prstGeom>
        </p:spPr>
      </p:pic>
      <p:sp>
        <p:nvSpPr>
          <p:cNvPr id="18" name="正方形/長方形 17"/>
          <p:cNvSpPr/>
          <p:nvPr/>
        </p:nvSpPr>
        <p:spPr>
          <a:xfrm>
            <a:off x="693592" y="6129612"/>
            <a:ext cx="2358338" cy="24622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https://www.asmile.pref.osaka.jp/</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 name="角丸四角形吹き出し 2"/>
          <p:cNvSpPr/>
          <p:nvPr/>
        </p:nvSpPr>
        <p:spPr>
          <a:xfrm>
            <a:off x="8468052" y="2994242"/>
            <a:ext cx="1172156" cy="742081"/>
          </a:xfrm>
          <a:prstGeom prst="wedgeRoundRectCallout">
            <a:avLst>
              <a:gd name="adj1" fmla="val -48638"/>
              <a:gd name="adj2" fmla="val -59591"/>
              <a:gd name="adj3" fmla="val 16667"/>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ja-JP" altLang="en-US" sz="1100" dirty="0"/>
              <a:t>「</a:t>
            </a:r>
            <a:r>
              <a:rPr kumimoji="1" lang="ja-JP" altLang="en-US" sz="1100" dirty="0" smtClean="0"/>
              <a:t>アスマイル」ダウンロード</a:t>
            </a:r>
            <a:endParaRPr kumimoji="1" lang="en-US" altLang="ja-JP" sz="1100" dirty="0" smtClean="0"/>
          </a:p>
          <a:p>
            <a:pPr algn="ctr"/>
            <a:r>
              <a:rPr kumimoji="1" lang="ja-JP" altLang="en-US" sz="1100" dirty="0" smtClean="0"/>
              <a:t>しましたか？</a:t>
            </a:r>
            <a:endParaRPr kumimoji="1" lang="ja-JP" altLang="en-US" sz="1100" dirty="0"/>
          </a:p>
        </p:txBody>
      </p:sp>
      <p:sp>
        <p:nvSpPr>
          <p:cNvPr id="47" name="角丸四角形吹き出し 46"/>
          <p:cNvSpPr/>
          <p:nvPr/>
        </p:nvSpPr>
        <p:spPr>
          <a:xfrm>
            <a:off x="7277870" y="5076247"/>
            <a:ext cx="2307242" cy="537499"/>
          </a:xfrm>
          <a:prstGeom prst="wedgeRoundRectCallout">
            <a:avLst>
              <a:gd name="adj1" fmla="val -60703"/>
              <a:gd name="adj2" fmla="val -4481"/>
              <a:gd name="adj3" fmla="val 16667"/>
            </a:avLst>
          </a:prstGeom>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kumimoji="1" lang="ja-JP" altLang="en-US" sz="1100" dirty="0" smtClean="0"/>
              <a:t>「アスマイル」で日々の健康記録をチェックしてみましょう</a:t>
            </a:r>
            <a:endParaRPr kumimoji="1" lang="ja-JP" altLang="en-US" sz="1100" dirty="0"/>
          </a:p>
        </p:txBody>
      </p:sp>
      <p:sp>
        <p:nvSpPr>
          <p:cNvPr id="52" name="角丸四角形吹き出し 51"/>
          <p:cNvSpPr/>
          <p:nvPr/>
        </p:nvSpPr>
        <p:spPr>
          <a:xfrm>
            <a:off x="3486334" y="4216390"/>
            <a:ext cx="1368727" cy="828803"/>
          </a:xfrm>
          <a:prstGeom prst="wedgeRoundRectCallout">
            <a:avLst>
              <a:gd name="adj1" fmla="val 15940"/>
              <a:gd name="adj2" fmla="val 73679"/>
              <a:gd name="adj3" fmla="val 16667"/>
            </a:avLst>
          </a:prstGeom>
        </p:spPr>
        <p:style>
          <a:lnRef idx="1">
            <a:schemeClr val="accent2"/>
          </a:lnRef>
          <a:fillRef idx="2">
            <a:schemeClr val="accent2"/>
          </a:fillRef>
          <a:effectRef idx="1">
            <a:schemeClr val="accent2"/>
          </a:effectRef>
          <a:fontRef idx="minor">
            <a:schemeClr val="dk1"/>
          </a:fontRef>
        </p:style>
        <p:txBody>
          <a:bodyPr lIns="0" tIns="0" rIns="0" bIns="0" rtlCol="0" anchor="ctr"/>
          <a:lstStyle/>
          <a:p>
            <a:pPr lvl="0" defTabSz="457200">
              <a:defRPr/>
            </a:pPr>
            <a:r>
              <a:rPr lang="ja-JP" altLang="en-US" sz="1100" dirty="0" smtClean="0">
                <a:solidFill>
                  <a:schemeClr val="tx1"/>
                </a:solidFill>
                <a:latin typeface="+mn-ea"/>
              </a:rPr>
              <a:t>まずはみなさま</a:t>
            </a:r>
            <a:r>
              <a:rPr lang="ja-JP" altLang="en-US" sz="1100" dirty="0">
                <a:solidFill>
                  <a:schemeClr val="tx1"/>
                </a:solidFill>
                <a:latin typeface="+mn-ea"/>
              </a:rPr>
              <a:t>からアプリダウンロードをお願いします！</a:t>
            </a:r>
          </a:p>
        </p:txBody>
      </p:sp>
      <p:pic>
        <p:nvPicPr>
          <p:cNvPr id="48" name="Picture 2" descr="アスマイルロゴ"/>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159028" y="30532"/>
            <a:ext cx="1697727" cy="560232"/>
          </a:xfrm>
          <a:prstGeom prst="rect">
            <a:avLst/>
          </a:prstGeom>
          <a:noFill/>
          <a:extLst>
            <a:ext uri="{909E8E84-426E-40DD-AFC4-6F175D3DCCD1}">
              <a14:hiddenFill xmlns:a14="http://schemas.microsoft.com/office/drawing/2010/main">
                <a:solidFill>
                  <a:srgbClr val="FFFFFF"/>
                </a:solidFill>
              </a14:hiddenFill>
            </a:ext>
          </a:extLst>
        </p:spPr>
      </p:pic>
      <p:sp>
        <p:nvSpPr>
          <p:cNvPr id="62" name="四角形: 角を丸くする 27">
            <a:extLst>
              <a:ext uri="{FF2B5EF4-FFF2-40B4-BE49-F238E27FC236}">
                <a16:creationId xmlns:a16="http://schemas.microsoft.com/office/drawing/2014/main" id="{347E578C-0C99-4A8D-90C7-9445231439B5}"/>
              </a:ext>
            </a:extLst>
          </p:cNvPr>
          <p:cNvSpPr/>
          <p:nvPr/>
        </p:nvSpPr>
        <p:spPr>
          <a:xfrm>
            <a:off x="515166" y="3249565"/>
            <a:ext cx="1942647" cy="325597"/>
          </a:xfrm>
          <a:prstGeom prst="round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1200" noProof="0" dirty="0" smtClean="0">
                <a:solidFill>
                  <a:prstClr val="white"/>
                </a:solidFill>
                <a:latin typeface="Meiryo UI" panose="020B0604030504040204" pitchFamily="50" charset="-128"/>
                <a:ea typeface="Meiryo UI" panose="020B0604030504040204" pitchFamily="50" charset="-128"/>
              </a:rPr>
              <a:t>アプリの率先利用</a:t>
            </a:r>
            <a:endParaRPr kumimoji="1" lang="ja-JP" altLang="en-US"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68" name="図 6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59553">
            <a:off x="3289227" y="5144950"/>
            <a:ext cx="489796" cy="979592"/>
          </a:xfrm>
          <a:prstGeom prst="rect">
            <a:avLst/>
          </a:prstGeom>
        </p:spPr>
      </p:pic>
      <p:pic>
        <p:nvPicPr>
          <p:cNvPr id="76" name="図 7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745172" y="5134498"/>
            <a:ext cx="726536" cy="1326501"/>
          </a:xfrm>
          <a:prstGeom prst="rect">
            <a:avLst/>
          </a:prstGeom>
        </p:spPr>
      </p:pic>
      <p:pic>
        <p:nvPicPr>
          <p:cNvPr id="78" name="図 7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32458" y="1544066"/>
            <a:ext cx="1503685" cy="937942"/>
          </a:xfrm>
          <a:prstGeom prst="rect">
            <a:avLst/>
          </a:prstGeom>
        </p:spPr>
      </p:pic>
      <p:pic>
        <p:nvPicPr>
          <p:cNvPr id="80" name="図 7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27138" y="2552727"/>
            <a:ext cx="1509005" cy="1074429"/>
          </a:xfrm>
          <a:prstGeom prst="rect">
            <a:avLst/>
          </a:prstGeom>
        </p:spPr>
      </p:pic>
      <p:sp>
        <p:nvSpPr>
          <p:cNvPr id="45" name="スライド番号プレースホルダー 1"/>
          <p:cNvSpPr>
            <a:spLocks noGrp="1"/>
          </p:cNvSpPr>
          <p:nvPr>
            <p:ph type="sldNum" sz="quarter" idx="12"/>
          </p:nvPr>
        </p:nvSpPr>
        <p:spPr>
          <a:xfrm>
            <a:off x="7612764" y="6491348"/>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55" name="図 5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39033" y="2604812"/>
            <a:ext cx="1162388" cy="402364"/>
          </a:xfrm>
          <a:prstGeom prst="rect">
            <a:avLst/>
          </a:prstGeom>
        </p:spPr>
      </p:pic>
      <p:pic>
        <p:nvPicPr>
          <p:cNvPr id="56" name="図 5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98776" y="2622203"/>
            <a:ext cx="1300953" cy="379430"/>
          </a:xfrm>
          <a:prstGeom prst="rect">
            <a:avLst/>
          </a:prstGeom>
        </p:spPr>
      </p:pic>
      <p:sp>
        <p:nvSpPr>
          <p:cNvPr id="4" name="乗算 3"/>
          <p:cNvSpPr/>
          <p:nvPr/>
        </p:nvSpPr>
        <p:spPr>
          <a:xfrm>
            <a:off x="1601421" y="2647851"/>
            <a:ext cx="297355" cy="333860"/>
          </a:xfrm>
          <a:prstGeom prst="mathMultiply">
            <a:avLst>
              <a:gd name="adj1" fmla="val 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0065" y="4930339"/>
            <a:ext cx="1002564" cy="1213631"/>
          </a:xfrm>
          <a:prstGeom prst="rect">
            <a:avLst/>
          </a:prstGeom>
        </p:spPr>
      </p:pic>
      <p:pic>
        <p:nvPicPr>
          <p:cNvPr id="6" name="図 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819301" y="5755628"/>
            <a:ext cx="1106154" cy="368718"/>
          </a:xfrm>
          <a:prstGeom prst="rect">
            <a:avLst/>
          </a:prstGeom>
        </p:spPr>
      </p:pic>
      <p:pic>
        <p:nvPicPr>
          <p:cNvPr id="8" name="図 7"/>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819301" y="5311905"/>
            <a:ext cx="1106154" cy="368718"/>
          </a:xfrm>
          <a:prstGeom prst="rect">
            <a:avLst/>
          </a:prstGeom>
        </p:spPr>
      </p:pic>
      <p:pic>
        <p:nvPicPr>
          <p:cNvPr id="13" name="図 12"/>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944810" y="5762536"/>
            <a:ext cx="609495" cy="609495"/>
          </a:xfrm>
          <a:prstGeom prst="rect">
            <a:avLst/>
          </a:prstGeom>
        </p:spPr>
      </p:pic>
    </p:spTree>
    <p:extLst>
      <p:ext uri="{BB962C8B-B14F-4D97-AF65-F5344CB8AC3E}">
        <p14:creationId xmlns:p14="http://schemas.microsoft.com/office/powerpoint/2010/main" val="3770091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2902" y="4783616"/>
            <a:ext cx="340739" cy="400765"/>
          </a:xfrm>
          <a:prstGeom prst="rect">
            <a:avLst/>
          </a:prstGeom>
        </p:spPr>
      </p:pic>
      <p:pic>
        <p:nvPicPr>
          <p:cNvPr id="42" name="図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5000" y="3586806"/>
            <a:ext cx="1394088" cy="417928"/>
          </a:xfrm>
          <a:prstGeom prst="rect">
            <a:avLst/>
          </a:prstGeom>
        </p:spPr>
      </p:pic>
      <p:sp>
        <p:nvSpPr>
          <p:cNvPr id="4" name="楕円 3"/>
          <p:cNvSpPr/>
          <p:nvPr/>
        </p:nvSpPr>
        <p:spPr>
          <a:xfrm>
            <a:off x="6822463" y="3155330"/>
            <a:ext cx="1497785" cy="1065445"/>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2"/>
          </a:p>
        </p:txBody>
      </p:sp>
      <p:sp>
        <p:nvSpPr>
          <p:cNvPr id="37" name="テキスト ボックス 36"/>
          <p:cNvSpPr txBox="1"/>
          <p:nvPr/>
        </p:nvSpPr>
        <p:spPr>
          <a:xfrm>
            <a:off x="-6911" y="722193"/>
            <a:ext cx="9905999" cy="392415"/>
          </a:xfrm>
          <a:prstGeom prst="rect">
            <a:avLst/>
          </a:prstGeom>
          <a:solidFill>
            <a:srgbClr val="00B050"/>
          </a:solidFill>
          <a:ln>
            <a:noFill/>
          </a:ln>
        </p:spPr>
        <p:txBody>
          <a:bodyPr wrap="square" rtlCol="0">
            <a:spAutoFit/>
          </a:bodyPr>
          <a:lstStyle/>
          <a:p>
            <a:pPr algn="ctr"/>
            <a:r>
              <a:rPr lang="ja-JP" altLang="en-US" sz="1950" b="1" dirty="0">
                <a:solidFill>
                  <a:schemeClr val="bg1"/>
                </a:solidFill>
              </a:rPr>
              <a:t>健康アプリ「アスマイル」～公民連携による健康づくり～</a:t>
            </a:r>
          </a:p>
        </p:txBody>
      </p:sp>
      <p:sp>
        <p:nvSpPr>
          <p:cNvPr id="39" name="正方形/長方形 38"/>
          <p:cNvSpPr/>
          <p:nvPr/>
        </p:nvSpPr>
        <p:spPr>
          <a:xfrm>
            <a:off x="167425" y="1153320"/>
            <a:ext cx="9600969" cy="827318"/>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32167" indent="-232167">
              <a:buFont typeface="Wingdings" panose="05000000000000000000" pitchFamily="2" charset="2"/>
              <a:buChar char="u"/>
            </a:pPr>
            <a:r>
              <a:rPr lang="ja-JP" altLang="en-US" sz="1625" b="1" dirty="0">
                <a:solidFill>
                  <a:schemeClr val="tx1"/>
                </a:solidFill>
              </a:rPr>
              <a:t>アスマイルの普及啓発や健康づくりのため、イベント実施・ブース出展、協賛品・クーポン提供、</a:t>
            </a:r>
            <a:r>
              <a:rPr lang="en-US" altLang="ja-JP" sz="1625" b="1" dirty="0">
                <a:solidFill>
                  <a:schemeClr val="tx1"/>
                </a:solidFill>
              </a:rPr>
              <a:t>PR</a:t>
            </a:r>
            <a:r>
              <a:rPr lang="ja-JP" altLang="en-US" sz="1625" b="1" dirty="0">
                <a:solidFill>
                  <a:schemeClr val="tx1"/>
                </a:solidFill>
              </a:rPr>
              <a:t>冊子作成など、公民連携の取組みによる様々な取組みを実施</a:t>
            </a:r>
            <a:endParaRPr lang="en-US" altLang="ja-JP" sz="1625" b="1" dirty="0">
              <a:solidFill>
                <a:schemeClr val="tx1"/>
              </a:solidFill>
            </a:endParaRPr>
          </a:p>
        </p:txBody>
      </p:sp>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8291" y="3741603"/>
            <a:ext cx="950584" cy="311630"/>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16440" y="3349260"/>
            <a:ext cx="944440" cy="326921"/>
          </a:xfrm>
          <a:prstGeom prst="rect">
            <a:avLst/>
          </a:prstGeom>
        </p:spPr>
      </p:pic>
      <p:sp>
        <p:nvSpPr>
          <p:cNvPr id="34" name="角丸四角形 33"/>
          <p:cNvSpPr/>
          <p:nvPr/>
        </p:nvSpPr>
        <p:spPr>
          <a:xfrm>
            <a:off x="5289360" y="2042134"/>
            <a:ext cx="4479033" cy="31026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25" b="1" dirty="0"/>
              <a:t>これまで連携いただいた企業</a:t>
            </a:r>
          </a:p>
        </p:txBody>
      </p:sp>
      <p:pic>
        <p:nvPicPr>
          <p:cNvPr id="30" name="図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49342" y="2873753"/>
            <a:ext cx="1293118" cy="688807"/>
          </a:xfrm>
          <a:prstGeom prst="rect">
            <a:avLst/>
          </a:prstGeom>
        </p:spPr>
      </p:pic>
      <p:pic>
        <p:nvPicPr>
          <p:cNvPr id="41" name="図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2056" y="2444488"/>
            <a:ext cx="952836" cy="692394"/>
          </a:xfrm>
          <a:prstGeom prst="rect">
            <a:avLst/>
          </a:prstGeom>
        </p:spPr>
      </p:pic>
      <p:pic>
        <p:nvPicPr>
          <p:cNvPr id="44" name="図 4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14700" y="2549460"/>
            <a:ext cx="1598296" cy="506664"/>
          </a:xfrm>
          <a:prstGeom prst="rect">
            <a:avLst/>
          </a:prstGeom>
        </p:spPr>
      </p:pic>
      <p:pic>
        <p:nvPicPr>
          <p:cNvPr id="46" name="図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21478" y="4061654"/>
            <a:ext cx="1204437" cy="183276"/>
          </a:xfrm>
          <a:prstGeom prst="rect">
            <a:avLst/>
          </a:prstGeom>
        </p:spPr>
      </p:pic>
      <p:sp>
        <p:nvSpPr>
          <p:cNvPr id="49" name="ブローチ 48"/>
          <p:cNvSpPr/>
          <p:nvPr/>
        </p:nvSpPr>
        <p:spPr>
          <a:xfrm>
            <a:off x="125405" y="2405045"/>
            <a:ext cx="5027147" cy="3688668"/>
          </a:xfrm>
          <a:prstGeom prst="plaque">
            <a:avLst>
              <a:gd name="adj" fmla="val 4145"/>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62" b="1" u="sng" dirty="0">
                <a:solidFill>
                  <a:schemeClr val="tx1"/>
                </a:solidFill>
              </a:rPr>
              <a:t>イベント実施・ブース出展</a:t>
            </a:r>
            <a:endParaRPr lang="en-US" altLang="ja-JP" sz="1462" b="1" u="sng" dirty="0">
              <a:solidFill>
                <a:schemeClr val="tx1"/>
              </a:solidFill>
            </a:endParaRPr>
          </a:p>
          <a:p>
            <a:r>
              <a:rPr lang="ja-JP" altLang="en-US" sz="1138" dirty="0">
                <a:solidFill>
                  <a:sysClr val="windowText" lastClr="000000"/>
                </a:solidFill>
              </a:rPr>
              <a:t>　・企業イベントでアスマイルブース出展　　　　　　　　　　　</a:t>
            </a:r>
            <a:endParaRPr lang="en-US" altLang="ja-JP" sz="1138" dirty="0">
              <a:solidFill>
                <a:sysClr val="windowText" lastClr="000000"/>
              </a:solidFill>
            </a:endParaRPr>
          </a:p>
          <a:p>
            <a:r>
              <a:rPr lang="ja-JP" altLang="en-US" sz="1138" dirty="0">
                <a:solidFill>
                  <a:sysClr val="windowText" lastClr="000000"/>
                </a:solidFill>
              </a:rPr>
              <a:t>　・府健康イベントで健康測定コーナー設置</a:t>
            </a:r>
            <a:endParaRPr lang="en-US" altLang="ja-JP" sz="1138" dirty="0">
              <a:solidFill>
                <a:sysClr val="windowText" lastClr="000000"/>
              </a:solidFill>
            </a:endParaRPr>
          </a:p>
          <a:p>
            <a:r>
              <a:rPr lang="ja-JP" altLang="en-US" sz="1138" dirty="0">
                <a:solidFill>
                  <a:sysClr val="windowText" lastClr="000000"/>
                </a:solidFill>
              </a:rPr>
              <a:t>　・関連イベントでアスマイル</a:t>
            </a:r>
            <a:r>
              <a:rPr lang="en-US" altLang="ja-JP" sz="1138" dirty="0">
                <a:solidFill>
                  <a:sysClr val="windowText" lastClr="000000"/>
                </a:solidFill>
              </a:rPr>
              <a:t>PR</a:t>
            </a:r>
            <a:r>
              <a:rPr lang="ja-JP" altLang="en-US" sz="1138" dirty="0">
                <a:solidFill>
                  <a:sysClr val="windowText" lastClr="000000"/>
                </a:solidFill>
              </a:rPr>
              <a:t>　など</a:t>
            </a:r>
            <a:endParaRPr lang="en-US" altLang="ja-JP" sz="1138" dirty="0">
              <a:solidFill>
                <a:sysClr val="windowText" lastClr="000000"/>
              </a:solidFill>
            </a:endParaRPr>
          </a:p>
          <a:p>
            <a:endParaRPr lang="en-US" altLang="ja-JP" sz="1462" b="1" u="sng" dirty="0">
              <a:solidFill>
                <a:schemeClr val="tx1"/>
              </a:solidFill>
            </a:endParaRPr>
          </a:p>
          <a:p>
            <a:r>
              <a:rPr lang="ja-JP" altLang="en-US" sz="1462" b="1" u="sng" dirty="0">
                <a:solidFill>
                  <a:schemeClr val="tx1"/>
                </a:solidFill>
              </a:rPr>
              <a:t>協賛品・クーポン提供</a:t>
            </a:r>
            <a:endParaRPr lang="en-US" altLang="ja-JP" sz="1462" b="1" u="sng" dirty="0">
              <a:solidFill>
                <a:schemeClr val="tx1"/>
              </a:solidFill>
            </a:endParaRPr>
          </a:p>
          <a:p>
            <a:r>
              <a:rPr lang="ja-JP" altLang="en-US" sz="1138" dirty="0">
                <a:solidFill>
                  <a:sysClr val="windowText" lastClr="000000"/>
                </a:solidFill>
              </a:rPr>
              <a:t>　・イベントで健康飲料・新商品配布</a:t>
            </a:r>
            <a:endParaRPr lang="en-US" altLang="ja-JP" sz="1138" dirty="0">
              <a:solidFill>
                <a:sysClr val="windowText" lastClr="000000"/>
              </a:solidFill>
            </a:endParaRPr>
          </a:p>
          <a:p>
            <a:r>
              <a:rPr lang="ja-JP" altLang="en-US" sz="1138" dirty="0">
                <a:solidFill>
                  <a:sysClr val="windowText" lastClr="000000"/>
                </a:solidFill>
              </a:rPr>
              <a:t>　・フィットネス、ヨガ、カラオケのクーポン提供</a:t>
            </a:r>
            <a:endParaRPr lang="en-US" altLang="ja-JP" sz="1138" dirty="0">
              <a:solidFill>
                <a:sysClr val="windowText" lastClr="000000"/>
              </a:solidFill>
            </a:endParaRPr>
          </a:p>
          <a:p>
            <a:r>
              <a:rPr lang="ja-JP" altLang="en-US" sz="1138" dirty="0">
                <a:solidFill>
                  <a:sysClr val="windowText" lastClr="000000"/>
                </a:solidFill>
              </a:rPr>
              <a:t>　　など</a:t>
            </a:r>
            <a:endParaRPr lang="en-US" altLang="ja-JP" sz="1138" dirty="0">
              <a:solidFill>
                <a:sysClr val="windowText" lastClr="000000"/>
              </a:solidFill>
            </a:endParaRPr>
          </a:p>
          <a:p>
            <a:r>
              <a:rPr lang="ja-JP" altLang="en-US" sz="1138" b="1" dirty="0">
                <a:solidFill>
                  <a:sysClr val="windowText" lastClr="000000"/>
                </a:solidFill>
              </a:rPr>
              <a:t>　</a:t>
            </a:r>
            <a:endParaRPr lang="en-US" altLang="ja-JP" sz="1462" b="1" u="sng" dirty="0">
              <a:solidFill>
                <a:schemeClr val="tx1"/>
              </a:solidFill>
            </a:endParaRPr>
          </a:p>
          <a:p>
            <a:r>
              <a:rPr lang="en-US" altLang="ja-JP" sz="1462" b="1" u="sng" dirty="0">
                <a:solidFill>
                  <a:schemeClr val="tx1"/>
                </a:solidFill>
              </a:rPr>
              <a:t>PR</a:t>
            </a:r>
            <a:r>
              <a:rPr lang="ja-JP" altLang="en-US" sz="1462" b="1" u="sng" dirty="0">
                <a:solidFill>
                  <a:schemeClr val="tx1"/>
                </a:solidFill>
              </a:rPr>
              <a:t>・冊子作成</a:t>
            </a:r>
            <a:endParaRPr lang="en-US" altLang="ja-JP" sz="1462" b="1" u="sng" dirty="0">
              <a:solidFill>
                <a:schemeClr val="tx1"/>
              </a:solidFill>
            </a:endParaRPr>
          </a:p>
          <a:p>
            <a:r>
              <a:rPr lang="ja-JP" altLang="en-US" sz="1138" dirty="0">
                <a:solidFill>
                  <a:sysClr val="windowText" lastClr="000000"/>
                </a:solidFill>
              </a:rPr>
              <a:t>　・アスマイル誌作成</a:t>
            </a:r>
            <a:endParaRPr lang="en-US" altLang="ja-JP" sz="1138" dirty="0">
              <a:solidFill>
                <a:sysClr val="windowText" lastClr="000000"/>
              </a:solidFill>
            </a:endParaRPr>
          </a:p>
          <a:p>
            <a:r>
              <a:rPr lang="ja-JP" altLang="en-US" sz="1138" dirty="0">
                <a:solidFill>
                  <a:sysClr val="windowText" lastClr="000000"/>
                </a:solidFill>
              </a:rPr>
              <a:t>　・新聞広告にアスマイル記事掲載</a:t>
            </a:r>
            <a:endParaRPr lang="en-US" altLang="ja-JP" sz="1138" dirty="0">
              <a:solidFill>
                <a:sysClr val="windowText" lastClr="000000"/>
              </a:solidFill>
            </a:endParaRPr>
          </a:p>
          <a:p>
            <a:r>
              <a:rPr lang="ja-JP" altLang="en-US" sz="1138" dirty="0">
                <a:solidFill>
                  <a:sysClr val="windowText" lastClr="000000"/>
                </a:solidFill>
              </a:rPr>
              <a:t>　・駅構内にアスマイル看板設置</a:t>
            </a:r>
            <a:endParaRPr lang="en-US" altLang="ja-JP" sz="1138" dirty="0">
              <a:solidFill>
                <a:sysClr val="windowText" lastClr="000000"/>
              </a:solidFill>
            </a:endParaRPr>
          </a:p>
          <a:p>
            <a:r>
              <a:rPr lang="ja-JP" altLang="en-US" sz="1138" dirty="0">
                <a:solidFill>
                  <a:sysClr val="windowText" lastClr="000000"/>
                </a:solidFill>
              </a:rPr>
              <a:t>　・ラジオ</a:t>
            </a:r>
            <a:r>
              <a:rPr lang="en-US" altLang="ja-JP" sz="1138" dirty="0">
                <a:solidFill>
                  <a:sysClr val="windowText" lastClr="000000"/>
                </a:solidFill>
              </a:rPr>
              <a:t>CM</a:t>
            </a:r>
            <a:r>
              <a:rPr lang="ja-JP" altLang="en-US" sz="1138" dirty="0">
                <a:solidFill>
                  <a:sysClr val="windowText" lastClr="000000"/>
                </a:solidFill>
              </a:rPr>
              <a:t>制作・放送　など</a:t>
            </a:r>
            <a:endParaRPr lang="en-US" altLang="ja-JP" sz="1138" dirty="0">
              <a:solidFill>
                <a:sysClr val="windowText" lastClr="000000"/>
              </a:solidFill>
            </a:endParaRPr>
          </a:p>
          <a:p>
            <a:endParaRPr lang="en-US" altLang="ja-JP" sz="1138" dirty="0">
              <a:solidFill>
                <a:sysClr val="windowText" lastClr="000000"/>
              </a:solidFill>
            </a:endParaRPr>
          </a:p>
          <a:p>
            <a:endParaRPr lang="en-US" altLang="ja-JP" sz="1138" dirty="0">
              <a:solidFill>
                <a:sysClr val="windowText" lastClr="000000"/>
              </a:solidFill>
            </a:endParaRPr>
          </a:p>
          <a:p>
            <a:endParaRPr lang="en-US" altLang="ja-JP" sz="1138" dirty="0">
              <a:solidFill>
                <a:sysClr val="windowText" lastClr="000000"/>
              </a:solidFill>
            </a:endParaRPr>
          </a:p>
          <a:p>
            <a:endParaRPr lang="en-US" altLang="ja-JP" sz="1138" dirty="0">
              <a:solidFill>
                <a:sysClr val="windowText" lastClr="000000"/>
              </a:solidFill>
            </a:endParaRPr>
          </a:p>
        </p:txBody>
      </p:sp>
      <p:pic>
        <p:nvPicPr>
          <p:cNvPr id="56" name="図 5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57590" y="3554073"/>
            <a:ext cx="1326237" cy="944297"/>
          </a:xfrm>
          <a:prstGeom prst="rect">
            <a:avLst/>
          </a:prstGeom>
        </p:spPr>
      </p:pic>
      <p:sp>
        <p:nvSpPr>
          <p:cNvPr id="60" name="額縁 59"/>
          <p:cNvSpPr/>
          <p:nvPr/>
        </p:nvSpPr>
        <p:spPr>
          <a:xfrm>
            <a:off x="5498229" y="5447194"/>
            <a:ext cx="4162095" cy="646520"/>
          </a:xfrm>
          <a:prstGeom prst="bevel">
            <a:avLst>
              <a:gd name="adj" fmla="val 6240"/>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25" b="1" u="sng" dirty="0">
                <a:solidFill>
                  <a:srgbClr val="002060"/>
                </a:solidFill>
                <a:latin typeface="+mn-ea"/>
              </a:rPr>
              <a:t>今年度参加者</a:t>
            </a:r>
            <a:r>
              <a:rPr lang="en-US" altLang="ja-JP" sz="1625" b="1" u="sng" dirty="0">
                <a:solidFill>
                  <a:srgbClr val="002060"/>
                </a:solidFill>
                <a:latin typeface="+mn-ea"/>
              </a:rPr>
              <a:t>10</a:t>
            </a:r>
            <a:r>
              <a:rPr lang="ja-JP" altLang="en-US" sz="1625" b="1" u="sng" dirty="0">
                <a:solidFill>
                  <a:srgbClr val="002060"/>
                </a:solidFill>
                <a:latin typeface="+mn-ea"/>
              </a:rPr>
              <a:t>万人達成へ</a:t>
            </a:r>
            <a:endParaRPr lang="en-US" altLang="ja-JP" sz="1625" b="1" u="sng" dirty="0">
              <a:solidFill>
                <a:srgbClr val="002060"/>
              </a:solidFill>
              <a:latin typeface="+mn-ea"/>
            </a:endParaRPr>
          </a:p>
          <a:p>
            <a:pPr algn="ctr"/>
            <a:r>
              <a:rPr lang="ja-JP" altLang="en-US" sz="1625" b="1" u="sng" dirty="0">
                <a:solidFill>
                  <a:srgbClr val="002060"/>
                </a:solidFill>
                <a:latin typeface="+mn-ea"/>
              </a:rPr>
              <a:t>更なる公民連携を推進！</a:t>
            </a:r>
            <a:endParaRPr lang="en-US" altLang="ja-JP" sz="1625" b="1" u="sng" dirty="0">
              <a:solidFill>
                <a:srgbClr val="002060"/>
              </a:solidFill>
              <a:latin typeface="+mn-ea"/>
            </a:endParaRPr>
          </a:p>
        </p:txBody>
      </p:sp>
      <p:sp>
        <p:nvSpPr>
          <p:cNvPr id="50" name="正方形/長方形 49"/>
          <p:cNvSpPr/>
          <p:nvPr/>
        </p:nvSpPr>
        <p:spPr>
          <a:xfrm>
            <a:off x="5482387" y="4782052"/>
            <a:ext cx="1685909" cy="4038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38" b="1" dirty="0">
                <a:solidFill>
                  <a:srgbClr val="002060"/>
                </a:solidFill>
                <a:latin typeface="HGPｺﾞｼｯｸM" panose="020B0600000000000000" pitchFamily="50" charset="-128"/>
                <a:ea typeface="HGPｺﾞｼｯｸM" panose="020B0600000000000000" pitchFamily="50" charset="-128"/>
              </a:rPr>
              <a:t>その他多くの企業にも</a:t>
            </a:r>
            <a:endParaRPr lang="en-US" altLang="ja-JP" sz="1138" b="1" dirty="0">
              <a:solidFill>
                <a:srgbClr val="002060"/>
              </a:solidFill>
              <a:latin typeface="HGPｺﾞｼｯｸM" panose="020B0600000000000000" pitchFamily="50" charset="-128"/>
              <a:ea typeface="HGPｺﾞｼｯｸM" panose="020B0600000000000000" pitchFamily="50" charset="-128"/>
            </a:endParaRPr>
          </a:p>
          <a:p>
            <a:r>
              <a:rPr lang="ja-JP" altLang="en-US" sz="1138" b="1" dirty="0">
                <a:solidFill>
                  <a:srgbClr val="002060"/>
                </a:solidFill>
                <a:latin typeface="HGPｺﾞｼｯｸM" panose="020B0600000000000000" pitchFamily="50" charset="-128"/>
                <a:ea typeface="HGPｺﾞｼｯｸM" panose="020B0600000000000000" pitchFamily="50" charset="-128"/>
              </a:rPr>
              <a:t>ご協力をいただきました。</a:t>
            </a:r>
          </a:p>
        </p:txBody>
      </p:sp>
      <p:pic>
        <p:nvPicPr>
          <p:cNvPr id="24" name="図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46464" y="3159646"/>
            <a:ext cx="1193869" cy="402914"/>
          </a:xfrm>
          <a:prstGeom prst="rect">
            <a:avLst/>
          </a:prstGeom>
        </p:spPr>
      </p:pic>
      <p:pic>
        <p:nvPicPr>
          <p:cNvPr id="71" name="図 7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740486" y="695034"/>
            <a:ext cx="1158601" cy="401963"/>
          </a:xfrm>
          <a:prstGeom prst="rect">
            <a:avLst/>
          </a:prstGeom>
        </p:spPr>
      </p:pic>
      <p:pic>
        <p:nvPicPr>
          <p:cNvPr id="20" name="図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25209" y="4369333"/>
            <a:ext cx="915277" cy="314855"/>
          </a:xfrm>
          <a:prstGeom prst="rect">
            <a:avLst/>
          </a:prstGeom>
        </p:spPr>
      </p:pic>
      <p:sp>
        <p:nvSpPr>
          <p:cNvPr id="72" name="角丸四角形 71"/>
          <p:cNvSpPr/>
          <p:nvPr/>
        </p:nvSpPr>
        <p:spPr>
          <a:xfrm>
            <a:off x="167425" y="2047516"/>
            <a:ext cx="4985648" cy="30655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625" b="1" dirty="0"/>
              <a:t>健康づくりの取組み一例</a:t>
            </a:r>
          </a:p>
        </p:txBody>
      </p:sp>
      <p:pic>
        <p:nvPicPr>
          <p:cNvPr id="2" name="図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446464" y="2412743"/>
            <a:ext cx="701186" cy="701186"/>
          </a:xfrm>
          <a:prstGeom prst="rect">
            <a:avLst/>
          </a:prstGeom>
        </p:spPr>
      </p:pic>
      <p:pic>
        <p:nvPicPr>
          <p:cNvPr id="29" name="図 2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384619" y="4707154"/>
            <a:ext cx="412438" cy="643125"/>
          </a:xfrm>
          <a:prstGeom prst="rect">
            <a:avLst/>
          </a:prstGeom>
        </p:spPr>
      </p:pic>
      <p:sp>
        <p:nvSpPr>
          <p:cNvPr id="5" name="角丸四角形吹き出し 4"/>
          <p:cNvSpPr/>
          <p:nvPr/>
        </p:nvSpPr>
        <p:spPr>
          <a:xfrm>
            <a:off x="8908789" y="4778936"/>
            <a:ext cx="717126" cy="499561"/>
          </a:xfrm>
          <a:prstGeom prst="wedgeRoundRectCallout">
            <a:avLst>
              <a:gd name="adj1" fmla="val -73143"/>
              <a:gd name="adj2" fmla="val -30518"/>
              <a:gd name="adj3" fmla="val 16667"/>
            </a:avLst>
          </a:prstGeom>
          <a:solidFill>
            <a:srgbClr val="FF66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75" dirty="0">
                <a:solidFill>
                  <a:srgbClr val="002060"/>
                </a:solidFill>
              </a:rPr>
              <a:t>ありがとうございます</a:t>
            </a:r>
          </a:p>
        </p:txBody>
      </p:sp>
      <p:pic>
        <p:nvPicPr>
          <p:cNvPr id="6" name="図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45416" y="3823807"/>
            <a:ext cx="1122568" cy="543178"/>
          </a:xfrm>
          <a:prstGeom prst="rect">
            <a:avLst/>
          </a:prstGeom>
        </p:spPr>
      </p:pic>
      <p:pic>
        <p:nvPicPr>
          <p:cNvPr id="32" name="図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711044" y="2602534"/>
            <a:ext cx="1390655" cy="867437"/>
          </a:xfrm>
          <a:prstGeom prst="rect">
            <a:avLst/>
          </a:prstGeom>
        </p:spPr>
      </p:pic>
      <p:pic>
        <p:nvPicPr>
          <p:cNvPr id="33" name="図 32"/>
          <p:cNvPicPr>
            <a:picLocks noChangeAspect="1"/>
          </p:cNvPicPr>
          <p:nvPr/>
        </p:nvPicPr>
        <p:blipFill>
          <a:blip r:embed="rId19"/>
          <a:stretch>
            <a:fillRect/>
          </a:stretch>
        </p:blipFill>
        <p:spPr>
          <a:xfrm>
            <a:off x="2954977" y="4599445"/>
            <a:ext cx="1012325" cy="1444251"/>
          </a:xfrm>
          <a:prstGeom prst="rect">
            <a:avLst/>
          </a:prstGeom>
          <a:ln>
            <a:solidFill>
              <a:schemeClr val="tx1"/>
            </a:solidFill>
          </a:ln>
        </p:spPr>
      </p:pic>
      <p:sp>
        <p:nvSpPr>
          <p:cNvPr id="43" name="右矢印 42"/>
          <p:cNvSpPr/>
          <p:nvPr/>
        </p:nvSpPr>
        <p:spPr>
          <a:xfrm rot="5400000">
            <a:off x="7318756" y="4588779"/>
            <a:ext cx="505199" cy="1141416"/>
          </a:xfrm>
          <a:prstGeom prst="rightArrow">
            <a:avLst>
              <a:gd name="adj1" fmla="val 50000"/>
              <a:gd name="adj2" fmla="val 36164"/>
            </a:avLst>
          </a:prstGeom>
          <a:pattFill prst="dkUpDiag">
            <a:fgClr>
              <a:schemeClr val="accent2">
                <a:lumMod val="40000"/>
                <a:lumOff val="60000"/>
              </a:schemeClr>
            </a:fgClr>
            <a:bgClr>
              <a:schemeClr val="bg1"/>
            </a:bgClr>
          </a:patt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sz="1462"/>
          </a:p>
        </p:txBody>
      </p:sp>
      <p:pic>
        <p:nvPicPr>
          <p:cNvPr id="35" name="図 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508620" y="5049152"/>
            <a:ext cx="501159" cy="987322"/>
          </a:xfrm>
          <a:prstGeom prst="rect">
            <a:avLst/>
          </a:prstGeom>
        </p:spPr>
      </p:pic>
      <p:pic>
        <p:nvPicPr>
          <p:cNvPr id="7" name="図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287969" y="3417133"/>
            <a:ext cx="1410946" cy="398281"/>
          </a:xfrm>
          <a:prstGeom prst="rect">
            <a:avLst/>
          </a:prstGeom>
        </p:spPr>
      </p:pic>
      <p:pic>
        <p:nvPicPr>
          <p:cNvPr id="36" name="図 35"/>
          <p:cNvPicPr>
            <a:picLocks noChangeAspect="1"/>
          </p:cNvPicPr>
          <p:nvPr/>
        </p:nvPicPr>
        <p:blipFill>
          <a:blip r:embed="rId22"/>
          <a:stretch>
            <a:fillRect/>
          </a:stretch>
        </p:blipFill>
        <p:spPr>
          <a:xfrm rot="690064">
            <a:off x="4257569" y="5089079"/>
            <a:ext cx="291747" cy="485018"/>
          </a:xfrm>
          <a:prstGeom prst="rect">
            <a:avLst/>
          </a:prstGeom>
        </p:spPr>
      </p:pic>
      <p:sp>
        <p:nvSpPr>
          <p:cNvPr id="40" name="角丸四角形吹き出し 39"/>
          <p:cNvSpPr/>
          <p:nvPr/>
        </p:nvSpPr>
        <p:spPr>
          <a:xfrm>
            <a:off x="4333863" y="4646194"/>
            <a:ext cx="737343" cy="365099"/>
          </a:xfrm>
          <a:prstGeom prst="wedgeRoundRectCallout">
            <a:avLst>
              <a:gd name="adj1" fmla="val -3782"/>
              <a:gd name="adj2" fmla="val 81816"/>
              <a:gd name="adj3" fmla="val 16667"/>
            </a:avLst>
          </a:prstGeom>
          <a:solidFill>
            <a:srgbClr val="FFF1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975" dirty="0">
                <a:solidFill>
                  <a:schemeClr val="tx1"/>
                </a:solidFill>
              </a:rPr>
              <a:t>クーポン</a:t>
            </a:r>
            <a:endParaRPr lang="en-US" altLang="ja-JP" sz="975" dirty="0">
              <a:solidFill>
                <a:schemeClr val="tx1"/>
              </a:solidFill>
            </a:endParaRPr>
          </a:p>
          <a:p>
            <a:pPr algn="ctr"/>
            <a:r>
              <a:rPr lang="ja-JP" altLang="en-US" sz="975" dirty="0">
                <a:solidFill>
                  <a:schemeClr val="tx1"/>
                </a:solidFill>
              </a:rPr>
              <a:t>ゲット！</a:t>
            </a:r>
          </a:p>
        </p:txBody>
      </p:sp>
      <p:pic>
        <p:nvPicPr>
          <p:cNvPr id="3" name="図 2"/>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061044" y="4314480"/>
            <a:ext cx="1661038" cy="312666"/>
          </a:xfrm>
          <a:prstGeom prst="rect">
            <a:avLst/>
          </a:prstGeom>
        </p:spPr>
      </p:pic>
      <p:pic>
        <p:nvPicPr>
          <p:cNvPr id="8" name="図 7"/>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214708" y="5333198"/>
            <a:ext cx="1445196" cy="730613"/>
          </a:xfrm>
          <a:prstGeom prst="rect">
            <a:avLst/>
          </a:prstGeom>
        </p:spPr>
      </p:pic>
      <p:sp>
        <p:nvSpPr>
          <p:cNvPr id="9" name="テキスト ボックス 8"/>
          <p:cNvSpPr txBox="1"/>
          <p:nvPr/>
        </p:nvSpPr>
        <p:spPr>
          <a:xfrm>
            <a:off x="8566288" y="678052"/>
            <a:ext cx="1332799" cy="505138"/>
          </a:xfrm>
          <a:prstGeom prst="rect">
            <a:avLst/>
          </a:prstGeom>
          <a:solidFill>
            <a:schemeClr val="bg1"/>
          </a:solidFill>
          <a:ln>
            <a:solidFill>
              <a:schemeClr val="tx1"/>
            </a:solidFill>
          </a:ln>
        </p:spPr>
        <p:txBody>
          <a:bodyPr wrap="square" rtlCol="0">
            <a:spAutoFit/>
          </a:bodyPr>
          <a:lstStyle/>
          <a:p>
            <a:r>
              <a:rPr lang="ja-JP" altLang="en-US" sz="894" dirty="0"/>
              <a:t>令和元年</a:t>
            </a:r>
            <a:r>
              <a:rPr lang="en-US" altLang="ja-JP" sz="894" dirty="0"/>
              <a:t>12</a:t>
            </a:r>
            <a:r>
              <a:rPr lang="ja-JP" altLang="en-US" sz="894" dirty="0"/>
              <a:t>月</a:t>
            </a:r>
            <a:r>
              <a:rPr lang="en-US" altLang="ja-JP" sz="894" dirty="0"/>
              <a:t>4</a:t>
            </a:r>
            <a:r>
              <a:rPr lang="ja-JP" altLang="en-US" sz="894" dirty="0"/>
              <a:t>日知事記者会見で使用した資料（抜粋）</a:t>
            </a:r>
          </a:p>
        </p:txBody>
      </p:sp>
      <p:sp>
        <p:nvSpPr>
          <p:cNvPr id="10" name="スライド番号プレースホルダー 9"/>
          <p:cNvSpPr>
            <a:spLocks noGrp="1"/>
          </p:cNvSpPr>
          <p:nvPr>
            <p:ph type="sldNum" sz="quarter" idx="12"/>
          </p:nvPr>
        </p:nvSpPr>
        <p:spPr/>
        <p:txBody>
          <a:bodyPr/>
          <a:lstStyle/>
          <a:p>
            <a:fld id="{A857F363-06AD-4182-BA4B-9FE6531C5940}" type="slidenum">
              <a:rPr kumimoji="1" lang="ja-JP" altLang="en-US" smtClean="0"/>
              <a:t>13</a:t>
            </a:fld>
            <a:endParaRPr kumimoji="1" lang="ja-JP" altLang="en-US"/>
          </a:p>
        </p:txBody>
      </p:sp>
    </p:spTree>
    <p:extLst>
      <p:ext uri="{BB962C8B-B14F-4D97-AF65-F5344CB8AC3E}">
        <p14:creationId xmlns:p14="http://schemas.microsoft.com/office/powerpoint/2010/main" val="2196142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10BDB5B-65ED-486B-8971-603D7B054FF5}"/>
              </a:ext>
            </a:extLst>
          </p:cNvPr>
          <p:cNvSpPr/>
          <p:nvPr/>
        </p:nvSpPr>
        <p:spPr>
          <a:xfrm>
            <a:off x="446598" y="662325"/>
            <a:ext cx="9079344" cy="3044356"/>
          </a:xfrm>
          <a:prstGeom prst="rect">
            <a:avLst/>
          </a:prstGeom>
          <a:ln w="15875">
            <a:solidFill>
              <a:schemeClr val="accent6"/>
            </a:solidFill>
          </a:ln>
        </p:spPr>
        <p:txBody>
          <a:bodyPr wrap="square">
            <a:noAutofit/>
          </a:bodyPr>
          <a:lstStyle/>
          <a:p>
            <a:pPr marL="20320" marR="0" lvl="0" indent="-15621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＜課題・背景＞</a:t>
            </a:r>
            <a:endParaRPr kumimoji="0" lang="en-US" altLang="ja-JP"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0320" marR="0" lvl="0" indent="-15621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①医療費の状況</a:t>
            </a:r>
            <a:endParaRPr kumimoji="0" lang="en-US" altLang="ja-JP"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0320" marR="0" lvl="0" indent="-15621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一人あたり国民医療費（年齢調整後）が全国</a:t>
            </a:r>
            <a:r>
              <a:rPr kumimoji="0"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6</a:t>
            </a: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位、とりわけ後期高齢者の一人あたり医療費が</a:t>
            </a:r>
            <a:r>
              <a:rPr kumimoji="0"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位</a:t>
            </a:r>
            <a:endParaRPr kumimoji="0"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0320" marR="0" lvl="0" indent="-15621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今後、</a:t>
            </a: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後期高齢者数が全国</a:t>
            </a:r>
            <a:r>
              <a:rPr kumimoji="0"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4</a:t>
            </a: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番目の増加率で増え</a:t>
            </a: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医療費はさらに増額</a:t>
            </a:r>
            <a:endParaRPr kumimoji="0"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20320" marR="0" lvl="0" indent="-15621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②</a:t>
            </a:r>
            <a:r>
              <a:rPr kumimoji="0" lang="ja-JP" altLang="ja-JP"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府民の健康をめぐる状況</a:t>
            </a:r>
            <a:endParaRPr kumimoji="0" lang="en-US" altLang="ja-JP"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3335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平均寿命や健康寿命、</a:t>
            </a:r>
            <a:r>
              <a:rPr kumimoji="0" lang="ja-JP" altLang="ja-JP" sz="1600" b="0" i="0" u="none" strike="noStrike" kern="1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けん</a:t>
            </a: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しん受診率、朝食欠食率、喫煙率、健康への関心など全国低位</a:t>
            </a:r>
            <a:endParaRPr kumimoji="0"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③取り組みの方向性</a:t>
            </a:r>
            <a:endParaRPr kumimoji="0" lang="en-US" altLang="ja-JP"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360363" marR="0" lvl="0" indent="-360363"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生活習慣病の予防・早期発見・重症化予防など、ライフステージの早い段階からの府民の主体的な健康づくりを推進</a:t>
            </a: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するため、</a:t>
            </a:r>
            <a:r>
              <a:rPr kumimoji="0" lang="ja-JP" altLang="en-US" sz="16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本人が無理なく健康な行動をとれるような環境づくりや行動変容を促す仕掛けが重要</a:t>
            </a:r>
            <a:endParaRPr kumimoji="0" lang="en-US" altLang="ja-JP" sz="16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360363" marR="0" lvl="0" indent="-360363"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・国民健康保険制度改革の実施（</a:t>
            </a:r>
            <a:r>
              <a:rPr kumimoji="0"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H30</a:t>
            </a: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年度～都道府県が財政運営の責任主体となるなど）</a:t>
            </a:r>
            <a:endParaRPr kumimoji="0"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360363" marR="0" lvl="0" indent="-360363"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D4BE0521-01CA-46B3-8BBC-B731B494CDC3}"/>
              </a:ext>
            </a:extLst>
          </p:cNvPr>
          <p:cNvSpPr/>
          <p:nvPr/>
        </p:nvSpPr>
        <p:spPr>
          <a:xfrm>
            <a:off x="413327" y="4386692"/>
            <a:ext cx="9079345" cy="2339102"/>
          </a:xfrm>
          <a:prstGeom prst="rect">
            <a:avLst/>
          </a:prstGeom>
          <a:solidFill>
            <a:schemeClr val="accent5">
              <a:lumMod val="20000"/>
              <a:lumOff val="80000"/>
            </a:schemeClr>
          </a:solidFill>
          <a:ln w="15875">
            <a:solidFill>
              <a:schemeClr val="accent1"/>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＜事業の目的＞</a:t>
            </a:r>
            <a:endParaRPr kumimoji="0" lang="en-US" altLang="ja-JP"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3335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①個人インセンティブを活用した府民の主体的な健康づくりの促進</a:t>
            </a:r>
            <a:endParaRPr kumimoji="0" lang="en-US" altLang="ja-JP"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360363" marR="0" lvl="0" indent="-227013"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6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若者から働く世代</a:t>
            </a: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、とりわけ</a:t>
            </a:r>
            <a:r>
              <a:rPr kumimoji="0" lang="ja-JP" altLang="ja-JP" sz="16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健康無関心層や関心があっても実践できていない層を中心</a:t>
            </a: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として、</a:t>
            </a:r>
            <a:endParaRPr kumimoji="0"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360363" marR="0" lvl="0" indent="-227013"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主体的な健康行動の実践</a:t>
            </a: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、健</a:t>
            </a:r>
            <a:r>
              <a:rPr kumimoji="0"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検</a:t>
            </a:r>
            <a:r>
              <a:rPr kumimoji="0" lang="en-US"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診</a:t>
            </a: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の受診促進、健康情報の発信などによるヘルスリテラシーの向上など、</a:t>
            </a:r>
            <a:r>
              <a:rPr kumimoji="0" lang="ja-JP" altLang="ja-JP" sz="16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府民一人ひとりの生活習慣病予防に向け</a:t>
            </a:r>
            <a:r>
              <a:rPr kumimoji="0" lang="ja-JP" altLang="en-US" sz="16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た意識や</a:t>
            </a:r>
            <a:r>
              <a:rPr kumimoji="0" lang="ja-JP" altLang="ja-JP" sz="16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行動</a:t>
            </a:r>
            <a:r>
              <a:rPr kumimoji="0" lang="ja-JP" altLang="en-US" sz="16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a:t>
            </a:r>
            <a:r>
              <a:rPr kumimoji="0" lang="ja-JP" altLang="ja-JP" sz="16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変容を誘導</a:t>
            </a:r>
            <a:endParaRPr kumimoji="0" lang="en-US" altLang="ja-JP" sz="16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3335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②特定健診や歩数等のデータ収集・分析体制の整備</a:t>
            </a:r>
            <a:endParaRPr kumimoji="0" lang="en-US" altLang="ja-JP"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360363" marR="0" lvl="0" indent="-227013"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特定健診や</a:t>
            </a:r>
            <a:r>
              <a:rPr kumimoji="0"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医療費通知・ジェネリック差額通知データ</a:t>
            </a:r>
            <a:r>
              <a:rPr kumimoji="0" lang="ja-JP" altLang="ja-JP"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のほか、歩数や日常の健康行動に関するデータも収集し、これらを統合・分析することを可能とするデータ基盤の整備により、今後、市町村や保険者、大学等の研究機関、企業等と連携し、より効果的な保健事業の開発につなげる</a:t>
            </a:r>
          </a:p>
        </p:txBody>
      </p:sp>
      <p:sp>
        <p:nvSpPr>
          <p:cNvPr id="6" name="正方形/長方形 5">
            <a:extLst>
              <a:ext uri="{FF2B5EF4-FFF2-40B4-BE49-F238E27FC236}">
                <a16:creationId xmlns:a16="http://schemas.microsoft.com/office/drawing/2014/main" id="{1D633982-689E-4D0C-964C-9243E561C880}"/>
              </a:ext>
            </a:extLst>
          </p:cNvPr>
          <p:cNvSpPr/>
          <p:nvPr/>
        </p:nvSpPr>
        <p:spPr>
          <a:xfrm>
            <a:off x="413326" y="3843593"/>
            <a:ext cx="9072418" cy="584775"/>
          </a:xfrm>
          <a:prstGeom prst="rect">
            <a:avLst/>
          </a:prstGeom>
          <a:solidFill>
            <a:schemeClr val="accent5">
              <a:lumMod val="60000"/>
              <a:lumOff val="40000"/>
            </a:schemeClr>
          </a:solidFill>
          <a:ln w="34925" cmpd="dbl">
            <a:solidFill>
              <a:schemeClr val="accent5"/>
            </a:solidFill>
          </a:ln>
        </p:spPr>
        <p:txBody>
          <a:bodyPr wrap="square">
            <a:spAutoFit/>
          </a:bodyPr>
          <a:lstStyle/>
          <a:p>
            <a:pPr marL="0" marR="0" lvl="0" indent="133350" algn="l" defTabSz="457200" rtl="0" eaLnBrk="1" fontAlgn="auto" latinLnBrk="0" hangingPunct="1">
              <a:lnSpc>
                <a:spcPct val="100000"/>
              </a:lnSpc>
              <a:spcBef>
                <a:spcPts val="0"/>
              </a:spcBef>
              <a:spcAft>
                <a:spcPts val="0"/>
              </a:spcAft>
              <a:buClrTx/>
              <a:buSzTx/>
              <a:buFontTx/>
              <a:buNone/>
              <a:tabLst/>
              <a:defRPr/>
            </a:pPr>
            <a:r>
              <a:rPr kumimoji="0" lang="ja-JP" altLang="ja-JP"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個人の健康課題の解決と新たな保健事業開発に資するデータ基盤を整備する</a:t>
            </a:r>
            <a:r>
              <a:rPr kumimoji="0" lang="ja-JP" altLang="en-US"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133350" algn="l" defTabSz="457200" rtl="0" eaLnBrk="1" fontAlgn="auto" latinLnBrk="0" hangingPunct="1">
              <a:lnSpc>
                <a:spcPct val="100000"/>
              </a:lnSpc>
              <a:spcBef>
                <a:spcPts val="0"/>
              </a:spcBef>
              <a:spcAft>
                <a:spcPts val="0"/>
              </a:spcAft>
              <a:buClrTx/>
              <a:buSzTx/>
              <a:buFontTx/>
              <a:buNone/>
              <a:tabLst/>
              <a:defRPr/>
            </a:pPr>
            <a:r>
              <a:rPr kumimoji="0" lang="ja-JP" altLang="ja-JP" sz="16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「大阪府健康づくり支援プラットフォーム」の構築・運用を実施</a:t>
            </a:r>
          </a:p>
        </p:txBody>
      </p:sp>
      <p:sp>
        <p:nvSpPr>
          <p:cNvPr id="2" name="二等辺三角形 1">
            <a:extLst>
              <a:ext uri="{FF2B5EF4-FFF2-40B4-BE49-F238E27FC236}">
                <a16:creationId xmlns:a16="http://schemas.microsoft.com/office/drawing/2014/main" id="{3202706C-8355-4E8E-8EF5-E48F0F29D928}"/>
              </a:ext>
            </a:extLst>
          </p:cNvPr>
          <p:cNvSpPr/>
          <p:nvPr/>
        </p:nvSpPr>
        <p:spPr>
          <a:xfrm rot="10800000">
            <a:off x="4043218" y="3697865"/>
            <a:ext cx="1819564" cy="1029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72416876-B4CD-4BE7-9759-053A232B162D}"/>
              </a:ext>
            </a:extLst>
          </p:cNvPr>
          <p:cNvSpPr txBox="1"/>
          <p:nvPr/>
        </p:nvSpPr>
        <p:spPr>
          <a:xfrm>
            <a:off x="520698" y="3164874"/>
            <a:ext cx="8857673" cy="468000"/>
          </a:xfrm>
          <a:prstGeom prst="rect">
            <a:avLst/>
          </a:prstGeom>
          <a:solidFill>
            <a:schemeClr val="accent6">
              <a:lumMod val="40000"/>
              <a:lumOff val="60000"/>
            </a:schemeClr>
          </a:solidFill>
          <a:ln>
            <a:solidFill>
              <a:schemeClr val="accent6"/>
            </a:solidFill>
          </a:ln>
        </p:spPr>
        <p:txBody>
          <a:bodyPr wrap="square" lIns="72000" tIns="36000" rIns="72000" bIns="36000" rtlCol="0">
            <a:spAutoFit/>
          </a:bodyPr>
          <a:lstStyle/>
          <a:p>
            <a:pPr marL="360363" marR="0" lvl="0" indent="-227013"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個人・企業等の自発的な行動変容を促すため特定健診等の結果や医療費などのデータ分析による「見える化」を通じて、ターゲットを絞った保健事業など施策の効果的・効率的な展開が不可欠</a:t>
            </a:r>
          </a:p>
        </p:txBody>
      </p:sp>
      <p:sp>
        <p:nvSpPr>
          <p:cNvPr id="7" name="正方形/長方形 6">
            <a:extLst>
              <a:ext uri="{FF2B5EF4-FFF2-40B4-BE49-F238E27FC236}">
                <a16:creationId xmlns:a16="http://schemas.microsoft.com/office/drawing/2014/main" id="{6582347C-D0B7-4567-B69F-53B4300BE106}"/>
              </a:ext>
            </a:extLst>
          </p:cNvPr>
          <p:cNvSpPr/>
          <p:nvPr/>
        </p:nvSpPr>
        <p:spPr>
          <a:xfrm>
            <a:off x="0" y="0"/>
            <a:ext cx="9906000" cy="61956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大阪府健康づくり支援プラットフォーム整備等</a:t>
            </a:r>
            <a:r>
              <a:rPr kumimoji="1" lang="ja-JP" altLang="en-US" sz="18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事業の目的</a:t>
            </a:r>
          </a:p>
        </p:txBody>
      </p:sp>
      <p:sp>
        <p:nvSpPr>
          <p:cNvPr id="9" name="額縁 8"/>
          <p:cNvSpPr/>
          <p:nvPr/>
        </p:nvSpPr>
        <p:spPr>
          <a:xfrm>
            <a:off x="7766304" y="3785746"/>
            <a:ext cx="1890128" cy="734587"/>
          </a:xfrm>
          <a:prstGeom prst="beve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健康寿命延伸</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医療費適正化</a:t>
            </a:r>
          </a:p>
        </p:txBody>
      </p:sp>
      <p:sp>
        <p:nvSpPr>
          <p:cNvPr id="10" name="右矢印 9"/>
          <p:cNvSpPr/>
          <p:nvPr/>
        </p:nvSpPr>
        <p:spPr>
          <a:xfrm>
            <a:off x="7327392" y="3843593"/>
            <a:ext cx="451104" cy="743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スライド番号プレースホルダー 4"/>
          <p:cNvSpPr>
            <a:spLocks noGrp="1"/>
          </p:cNvSpPr>
          <p:nvPr>
            <p:ph type="sldNum" sz="quarter" idx="12"/>
          </p:nvPr>
        </p:nvSpPr>
        <p:spPr>
          <a:xfrm>
            <a:off x="9260828" y="6589986"/>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11" name="Picture 2" descr="アスマイルロ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1427" y="23028"/>
            <a:ext cx="1697727" cy="56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055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623" y="753457"/>
            <a:ext cx="9248172" cy="57757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■経済財政運営と改革の基本方針</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年６月</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日閣議決定）抜粋</a:t>
            </a:r>
          </a:p>
          <a:p>
            <a:pPr marL="269875" marR="0" lvl="0" indent="-269875"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〇医療・介護制度において、データの整備・分析を進め、保険者機能を強化するとともに、科学的根拠に基づき施策を重点化しつつ、予防・健康づくりに頑張った者が報われる制度を整備する。</a:t>
            </a:r>
          </a:p>
          <a:p>
            <a:pPr marL="269875" marR="0" lvl="0" indent="-269875"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〇生活習慣病等の疾病予防・重症化予防、就労・ 社会参加支援を都道府県等と連携しつつ市町村が一体的に実施する仕組みを検討するとともに、インセンティブを活用することにより、健康寿命の地域間格差を解消することを目指す。</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■日本健康会議「健康なまち・職場づくり宣言２０２０」</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168400" marR="0" lvl="0" indent="-116840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○宣言１：予防・健康づくりについて、一般住民を対象としたインセンティブを推進する自治体を</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800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市町村以上とする。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168400" marR="0" lvl="0" indent="-116840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○宣言６：加入者自身の健康・医療情報を本人に分かりやすく提供する保険者を原則</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％とする。その際、情報通信技術（</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ICT</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）等の活用を図る。</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年国保等改正</a:t>
            </a:r>
            <a:endPar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→予防･健康づくりに関する被保険者の自助努力への支援、国保・保険者努力支援制度等</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○市町村分　：指標④ 広く加入者に対して行う予防･健康づくりの取組の実施状況</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・個人へのインセンティブの提供の実施　・個人への分かりやすい情報提供の実施</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○都道府県分：指標① 主な市町村指標の都道府県単位評価</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・個人インセンティブの提供</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健康寿命延伸プロジェクト（市町村健康づくり支援事業（マイレージ事業））</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29】</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⇒府内の約半数の市町村が実施</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a:t>
            </a:r>
            <a:r>
              <a:rPr kumimoji="1" lang="zh-TW"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阪府国民健康保険運営方針</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a:t>
            </a:r>
            <a:r>
              <a:rPr kumimoji="1" lang="en-US" altLang="ja-JP" sz="16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〇健康マイレージ事業の実施</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6582347C-D0B7-4567-B69F-53B4300BE106}"/>
              </a:ext>
            </a:extLst>
          </p:cNvPr>
          <p:cNvSpPr/>
          <p:nvPr/>
        </p:nvSpPr>
        <p:spPr>
          <a:xfrm>
            <a:off x="0" y="0"/>
            <a:ext cx="9906000" cy="692696"/>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大阪府における健康マイレージ事業の実施に</a:t>
            </a:r>
            <a:r>
              <a:rPr kumimoji="1" lang="ja-JP" altLang="en-US" sz="180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ついて</a:t>
            </a:r>
            <a:endParaRPr kumimoji="1" lang="en-US" altLang="ja-JP" sz="180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18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個人インセンティブの活用</a:t>
            </a:r>
            <a:r>
              <a:rPr kumimoji="1" lang="ja-JP" altLang="en-US" sz="20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18" name="二等辺三角形 17">
            <a:extLst>
              <a:ext uri="{FF2B5EF4-FFF2-40B4-BE49-F238E27FC236}">
                <a16:creationId xmlns:a16="http://schemas.microsoft.com/office/drawing/2014/main" id="{3202706C-8355-4E8E-8EF5-E48F0F29D928}"/>
              </a:ext>
            </a:extLst>
          </p:cNvPr>
          <p:cNvSpPr/>
          <p:nvPr/>
        </p:nvSpPr>
        <p:spPr>
          <a:xfrm rot="10800000">
            <a:off x="4063039" y="4797152"/>
            <a:ext cx="1819564" cy="1029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 name="スライド番号プレースホルダー 4"/>
          <p:cNvSpPr>
            <a:spLocks noGrp="1"/>
          </p:cNvSpPr>
          <p:nvPr>
            <p:ph type="sldNum" sz="quarter" idx="12"/>
          </p:nvPr>
        </p:nvSpPr>
        <p:spPr>
          <a:xfrm>
            <a:off x="9260828" y="6589986"/>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2" name="四角形: 角度付き 1">
            <a:extLst>
              <a:ext uri="{FF2B5EF4-FFF2-40B4-BE49-F238E27FC236}">
                <a16:creationId xmlns:a16="http://schemas.microsoft.com/office/drawing/2014/main" id="{D0BA04AE-7517-4DE8-AD08-F3F1ACDBD76E}"/>
              </a:ext>
            </a:extLst>
          </p:cNvPr>
          <p:cNvSpPr/>
          <p:nvPr/>
        </p:nvSpPr>
        <p:spPr>
          <a:xfrm>
            <a:off x="2388242" y="6367642"/>
            <a:ext cx="5169159" cy="36200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府内全域での大阪版健康マイレージ事業の実施</a:t>
            </a:r>
          </a:p>
        </p:txBody>
      </p:sp>
      <p:sp>
        <p:nvSpPr>
          <p:cNvPr id="20" name="二等辺三角形 19">
            <a:extLst>
              <a:ext uri="{FF2B5EF4-FFF2-40B4-BE49-F238E27FC236}">
                <a16:creationId xmlns:a16="http://schemas.microsoft.com/office/drawing/2014/main" id="{5921E9E0-B258-41B0-8429-F8C68359B7A8}"/>
              </a:ext>
            </a:extLst>
          </p:cNvPr>
          <p:cNvSpPr/>
          <p:nvPr/>
        </p:nvSpPr>
        <p:spPr>
          <a:xfrm rot="10800000">
            <a:off x="4063039" y="6183622"/>
            <a:ext cx="1819564" cy="1029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4">
            <a:extLst>
              <a:ext uri="{FF2B5EF4-FFF2-40B4-BE49-F238E27FC236}">
                <a16:creationId xmlns:a16="http://schemas.microsoft.com/office/drawing/2014/main" id="{BE57ABE5-589F-4BB1-A671-3880DC98BF2B}"/>
              </a:ext>
            </a:extLst>
          </p:cNvPr>
          <p:cNvSpPr/>
          <p:nvPr/>
        </p:nvSpPr>
        <p:spPr>
          <a:xfrm>
            <a:off x="7587904" y="4077072"/>
            <a:ext cx="2048354" cy="6482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＜参考＞</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厚労省においてはＲ１夏に「健康長寿プラン」を策定予定</a:t>
            </a:r>
          </a:p>
        </p:txBody>
      </p:sp>
      <p:pic>
        <p:nvPicPr>
          <p:cNvPr id="9" name="Picture 2" descr="アスマイルロ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9028" y="57741"/>
            <a:ext cx="1697727" cy="56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8395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C37D2A9-EE30-4211-AFA0-E12C042AC100}"/>
              </a:ext>
            </a:extLst>
          </p:cNvPr>
          <p:cNvSpPr/>
          <p:nvPr/>
        </p:nvSpPr>
        <p:spPr>
          <a:xfrm>
            <a:off x="321494" y="5728212"/>
            <a:ext cx="9182724" cy="861774"/>
          </a:xfrm>
          <a:prstGeom prst="rect">
            <a:avLst/>
          </a:prstGeom>
        </p:spPr>
        <p:txBody>
          <a:bodyPr wrap="square">
            <a:spAutoFit/>
          </a:bodyPr>
          <a:lstStyle/>
          <a:p>
            <a:pPr marL="92075" marR="0" lvl="0" indent="-92075" algn="l" defTabSz="457200" rtl="0" eaLnBrk="1" fontAlgn="auto" latinLnBrk="0" hangingPunct="1">
              <a:lnSpc>
                <a:spcPts val="2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・国保被保険者の特定健診データ、医療費通知データ、後発医薬品差額通知データ、健診未受診者も含む府民の歩数・</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92075" algn="l" defTabSz="457200" rtl="0" eaLnBrk="1" fontAlgn="auto" latinLnBrk="0" hangingPunct="1">
              <a:lnSpc>
                <a:spcPts val="2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がん検診受診状況や健康行動にかかるデータを収集</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92075" marR="0" lvl="0" indent="-92075" algn="l" defTabSz="457200" rtl="0" eaLnBrk="1" fontAlgn="auto" latinLnBrk="0" hangingPunct="1">
              <a:lnSpc>
                <a:spcPts val="20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（データの収集にあたっては３省４ガイドラインを考慮した強固なセキュリティを確保）</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4" name="正方形/長方形 3">
            <a:extLst>
              <a:ext uri="{FF2B5EF4-FFF2-40B4-BE49-F238E27FC236}">
                <a16:creationId xmlns:a16="http://schemas.microsoft.com/office/drawing/2014/main" id="{1CADA26D-BC7F-4FE0-8187-BCBA2B02D7C8}"/>
              </a:ext>
            </a:extLst>
          </p:cNvPr>
          <p:cNvSpPr/>
          <p:nvPr/>
        </p:nvSpPr>
        <p:spPr>
          <a:xfrm>
            <a:off x="0" y="0"/>
            <a:ext cx="9906000" cy="625411"/>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大阪府健康づくり支援プラットフォーム整備等事業の特長</a:t>
            </a:r>
          </a:p>
        </p:txBody>
      </p:sp>
      <p:sp>
        <p:nvSpPr>
          <p:cNvPr id="8" name="四角形: 角を丸くする 7">
            <a:extLst>
              <a:ext uri="{FF2B5EF4-FFF2-40B4-BE49-F238E27FC236}">
                <a16:creationId xmlns:a16="http://schemas.microsoft.com/office/drawing/2014/main" id="{1B214EBD-6D33-4D01-94EC-EF6D84F1361D}"/>
              </a:ext>
            </a:extLst>
          </p:cNvPr>
          <p:cNvSpPr/>
          <p:nvPr/>
        </p:nvSpPr>
        <p:spPr>
          <a:xfrm>
            <a:off x="321494" y="761861"/>
            <a:ext cx="5569528" cy="572654"/>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健康増進とデータヘルス推進をめざした取り組み</a:t>
            </a:r>
          </a:p>
        </p:txBody>
      </p:sp>
      <p:sp>
        <p:nvSpPr>
          <p:cNvPr id="9" name="正方形/長方形 8">
            <a:extLst>
              <a:ext uri="{FF2B5EF4-FFF2-40B4-BE49-F238E27FC236}">
                <a16:creationId xmlns:a16="http://schemas.microsoft.com/office/drawing/2014/main" id="{BB169C39-0648-4CF6-861B-2148DDC6B753}"/>
              </a:ext>
            </a:extLst>
          </p:cNvPr>
          <p:cNvSpPr/>
          <p:nvPr/>
        </p:nvSpPr>
        <p:spPr>
          <a:xfrm>
            <a:off x="323944" y="1382126"/>
            <a:ext cx="8973127" cy="1502976"/>
          </a:xfrm>
          <a:prstGeom prst="rect">
            <a:avLst/>
          </a:prstGeom>
        </p:spPr>
        <p:txBody>
          <a:bodyPr wrap="square">
            <a:spAutoFit/>
          </a:bodyPr>
          <a:lstStyle/>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・府民の自主的な健康づくりのため、歩数等に着目して健康マイレージ事業を実施</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・特定健診受診率向上のため、受診者には電子マネーを還元</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・健康意識醸成のため、個人の健康情報を「見える化」</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・国保の特定健診結果、医療費通知や後発医薬品差額通知情報を健康管理ページ（</a:t>
            </a:r>
            <a:r>
              <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PHR</a:t>
            </a: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）に表示</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・年齢や健康行動に応じて、健康情報や健</a:t>
            </a:r>
            <a:r>
              <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検</a:t>
            </a:r>
            <a:r>
              <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診受診の重要性などを発信</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0" name="四角形: 角を丸くする 9">
            <a:extLst>
              <a:ext uri="{FF2B5EF4-FFF2-40B4-BE49-F238E27FC236}">
                <a16:creationId xmlns:a16="http://schemas.microsoft.com/office/drawing/2014/main" id="{7475D3BB-4C9D-4096-B6B4-C16616146821}"/>
              </a:ext>
            </a:extLst>
          </p:cNvPr>
          <p:cNvSpPr/>
          <p:nvPr/>
        </p:nvSpPr>
        <p:spPr>
          <a:xfrm>
            <a:off x="321494" y="3021552"/>
            <a:ext cx="5569528" cy="572654"/>
          </a:xfrm>
          <a:prstGeom prst="roundRect">
            <a:avLst/>
          </a:prstGeom>
          <a:solidFill>
            <a:schemeClr val="accent4">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府内全域を対象とした取り組み</a:t>
            </a:r>
          </a:p>
        </p:txBody>
      </p:sp>
      <p:sp>
        <p:nvSpPr>
          <p:cNvPr id="11" name="正方形/長方形 10">
            <a:extLst>
              <a:ext uri="{FF2B5EF4-FFF2-40B4-BE49-F238E27FC236}">
                <a16:creationId xmlns:a16="http://schemas.microsoft.com/office/drawing/2014/main" id="{8DA73849-D5B3-4C44-A496-97E18208E60A}"/>
              </a:ext>
            </a:extLst>
          </p:cNvPr>
          <p:cNvSpPr/>
          <p:nvPr/>
        </p:nvSpPr>
        <p:spPr>
          <a:xfrm>
            <a:off x="323944" y="3628513"/>
            <a:ext cx="8973127" cy="1502976"/>
          </a:xfrm>
          <a:prstGeom prst="rect">
            <a:avLst/>
          </a:prstGeom>
        </p:spPr>
        <p:txBody>
          <a:bodyPr wrap="square">
            <a:spAutoFit/>
          </a:bodyPr>
          <a:lstStyle/>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・府が実施主体となって、府内全域を対象とした事業</a:t>
            </a:r>
            <a:r>
              <a:rPr kumimoji="0" lang="ja-JP" altLang="en-US" sz="14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展開</a:t>
            </a:r>
            <a:endParaRPr kumimoji="0" lang="en-US" altLang="ja-JP" sz="14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➢覚書締結による府市町村共同事業化＝保険者努力支援制度</a:t>
            </a:r>
            <a:r>
              <a:rPr kumimoji="0" lang="en-US" altLang="ja-JP" sz="14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市町村分</a:t>
            </a:r>
            <a:r>
              <a:rPr kumimoji="0" lang="en-US" altLang="ja-JP" sz="14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「個人へのインセンティブの提供の実施」の全市町村達成</a:t>
            </a:r>
            <a:endParaRPr kumimoji="0" lang="en-US" altLang="ja-JP"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・市町村や医療保険者も参画可能なシステム、民間連携の環境整備（プラットフォーム機能</a:t>
            </a:r>
            <a:r>
              <a:rPr kumimoji="0" lang="ja-JP" altLang="en-US" sz="14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4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457200" rtl="0" eaLnBrk="1" fontAlgn="auto" latinLnBrk="0" hangingPunct="1">
              <a:lnSpc>
                <a:spcPts val="2200"/>
              </a:lnSpc>
              <a:spcBef>
                <a:spcPts val="0"/>
              </a:spcBef>
              <a:spcAft>
                <a:spcPts val="0"/>
              </a:spcAft>
              <a:buClrTx/>
              <a:buSzTx/>
              <a:buFontTx/>
              <a:buNone/>
              <a:tabLst/>
              <a:defRPr/>
            </a:pPr>
            <a:r>
              <a:rPr kumimoji="0" lang="ja-JP" altLang="en-US" sz="1400" b="1" i="0" u="none" strike="noStrike" kern="1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➢市町村単独でのシステム開発よりも効率的</a:t>
            </a:r>
            <a:endParaRPr kumimoji="0" lang="ja-JP" altLang="en-US" sz="14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5" name="四角形: 角を丸くする 14">
            <a:extLst>
              <a:ext uri="{FF2B5EF4-FFF2-40B4-BE49-F238E27FC236}">
                <a16:creationId xmlns:a16="http://schemas.microsoft.com/office/drawing/2014/main" id="{6E5F30C4-3640-4BB6-BB36-A92431F2CCE3}"/>
              </a:ext>
            </a:extLst>
          </p:cNvPr>
          <p:cNvSpPr/>
          <p:nvPr/>
        </p:nvSpPr>
        <p:spPr>
          <a:xfrm>
            <a:off x="321494" y="5131489"/>
            <a:ext cx="5569528" cy="572654"/>
          </a:xfrm>
          <a:prstGeom prst="round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３　データ収集・分析を進めるための基盤整備</a:t>
            </a:r>
          </a:p>
        </p:txBody>
      </p:sp>
      <p:sp>
        <p:nvSpPr>
          <p:cNvPr id="13" name="スライド番号プレースホルダー 4"/>
          <p:cNvSpPr>
            <a:spLocks noGrp="1"/>
          </p:cNvSpPr>
          <p:nvPr>
            <p:ph type="sldNum" sz="quarter" idx="12"/>
          </p:nvPr>
        </p:nvSpPr>
        <p:spPr>
          <a:xfrm>
            <a:off x="9260828" y="6589986"/>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12" name="Picture 2" descr="アスマイルロ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9028" y="57741"/>
            <a:ext cx="1697727" cy="56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648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角丸四角形 78"/>
          <p:cNvSpPr/>
          <p:nvPr/>
        </p:nvSpPr>
        <p:spPr>
          <a:xfrm>
            <a:off x="3169500" y="1961888"/>
            <a:ext cx="3869308" cy="106941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400" b="1" i="0" u="none" strike="noStrike" kern="1200" cap="none" spc="0" normalizeH="0" baseline="0" noProof="0" dirty="0">
              <a:ln>
                <a:noFill/>
              </a:ln>
              <a:solidFill>
                <a:srgbClr val="0070C0"/>
              </a:solidFill>
              <a:effectLst/>
              <a:uLnTx/>
              <a:uFillTx/>
              <a:latin typeface="Meiryo UI" panose="020B0604030504040204" pitchFamily="50" charset="-128"/>
              <a:ea typeface="Meiryo UI" panose="020B0604030504040204" pitchFamily="50" charset="-128"/>
              <a:cs typeface="+mn-cs"/>
            </a:endParaRPr>
          </a:p>
        </p:txBody>
      </p:sp>
      <p:sp>
        <p:nvSpPr>
          <p:cNvPr id="2" name="スライド番号プレースホルダー 1"/>
          <p:cNvSpPr>
            <a:spLocks noGrp="1"/>
          </p:cNvSpPr>
          <p:nvPr>
            <p:ph type="sldNum" sz="quarter" idx="4294967295"/>
          </p:nvPr>
        </p:nvSpPr>
        <p:spPr>
          <a:xfrm>
            <a:off x="9345544" y="161679"/>
            <a:ext cx="504000" cy="288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1B43EF-62F3-4413-9479-50614FC77B0E}" type="slidenum">
              <a:rPr kumimoji="0" lang="ja-JP" altLang="en-US" sz="1200" b="0" i="0" u="none" strike="noStrike" kern="1200" cap="none" spc="0" normalizeH="0" baseline="0" noProof="0" smtClean="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ja-JP" altLang="en-US" sz="1200" b="0" i="0" u="none" strike="noStrike" kern="1200" cap="none" spc="0" normalizeH="0" baseline="0" noProof="0" dirty="0">
              <a:ln>
                <a:noFill/>
              </a:ln>
              <a:solidFill>
                <a:prstClr val="black">
                  <a:tint val="75000"/>
                </a:prstClr>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2" name="正方形/長方形 21"/>
          <p:cNvSpPr/>
          <p:nvPr/>
        </p:nvSpPr>
        <p:spPr>
          <a:xfrm>
            <a:off x="1257050" y="746986"/>
            <a:ext cx="8353527" cy="861774"/>
          </a:xfrm>
          <a:prstGeom prst="rect">
            <a:avLst/>
          </a:prstGeom>
          <a:ln w="28575">
            <a:solidFill>
              <a:srgbClr val="FFC00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府民の主体的な健康行動の促進</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マイページで健康情報を見える化し、健康管理意識を向上</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a:t>
            </a:r>
            <a:r>
              <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収集した健康データを分析、今後の保健事業へ活用</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71"/>
          <p:cNvSpPr/>
          <p:nvPr/>
        </p:nvSpPr>
        <p:spPr>
          <a:xfrm>
            <a:off x="376695" y="727179"/>
            <a:ext cx="848141" cy="92333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目的</a:t>
            </a:r>
          </a:p>
        </p:txBody>
      </p:sp>
      <p:sp>
        <p:nvSpPr>
          <p:cNvPr id="6" name="円/楕円 153"/>
          <p:cNvSpPr/>
          <p:nvPr/>
        </p:nvSpPr>
        <p:spPr>
          <a:xfrm>
            <a:off x="376695" y="3184365"/>
            <a:ext cx="9472849" cy="1972827"/>
          </a:xfrm>
          <a:prstGeom prst="ellipse">
            <a:avLst/>
          </a:prstGeom>
          <a:solidFill>
            <a:srgbClr val="FFE28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6" name="左矢印 25"/>
          <p:cNvSpPr/>
          <p:nvPr/>
        </p:nvSpPr>
        <p:spPr>
          <a:xfrm rot="5400000">
            <a:off x="4533250" y="3117149"/>
            <a:ext cx="547635" cy="279365"/>
          </a:xfrm>
          <a:prstGeom prst="leftArrow">
            <a:avLst>
              <a:gd name="adj1" fmla="val 50000"/>
              <a:gd name="adj2" fmla="val 77643"/>
            </a:avLst>
          </a:prstGeom>
          <a:solidFill>
            <a:schemeClr val="tx2">
              <a:lumMod val="50000"/>
              <a:lumOff val="50000"/>
            </a:schemeClr>
          </a:solidFill>
          <a:ln>
            <a:no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8" name="Picture 7" descr="D:\Users\ecl08749\Desktop\illust4010thumb.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65086" y="1748562"/>
            <a:ext cx="3246484" cy="1281157"/>
          </a:xfrm>
          <a:prstGeom prst="rect">
            <a:avLst/>
          </a:prstGeom>
          <a:noFill/>
          <a:extLst>
            <a:ext uri="{909E8E84-426E-40DD-AFC4-6F175D3DCCD1}">
              <a14:hiddenFill xmlns:a14="http://schemas.microsoft.com/office/drawing/2010/main">
                <a:solidFill>
                  <a:srgbClr val="FFFFFF"/>
                </a:solidFill>
              </a14:hiddenFill>
            </a:ext>
          </a:extLst>
        </p:spPr>
      </p:pic>
      <p:sp>
        <p:nvSpPr>
          <p:cNvPr id="33" name="角丸四角形 32"/>
          <p:cNvSpPr/>
          <p:nvPr/>
        </p:nvSpPr>
        <p:spPr>
          <a:xfrm>
            <a:off x="7311984" y="3679312"/>
            <a:ext cx="2055972" cy="4140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特典の提供</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左矢印 33"/>
          <p:cNvSpPr/>
          <p:nvPr/>
        </p:nvSpPr>
        <p:spPr>
          <a:xfrm rot="16200000">
            <a:off x="4853208" y="3184489"/>
            <a:ext cx="547635" cy="268091"/>
          </a:xfrm>
          <a:prstGeom prst="leftArrow">
            <a:avLst>
              <a:gd name="adj1" fmla="val 50000"/>
              <a:gd name="adj2" fmla="val 77643"/>
            </a:avLst>
          </a:prstGeom>
          <a:solidFill>
            <a:schemeClr val="tx2">
              <a:lumMod val="50000"/>
              <a:lumOff val="50000"/>
            </a:schemeClr>
          </a:solidFill>
          <a:ln>
            <a:no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5465006" y="5224603"/>
            <a:ext cx="1817915" cy="4367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データ連携</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lumMod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資格情報・健診情報等</a:t>
            </a:r>
            <a:endParaRPr kumimoji="0" lang="en-US" altLang="ja-JP" sz="1200" b="0" i="0" u="none" strike="noStrike" kern="1200" cap="none" spc="0" normalizeH="0" baseline="0" noProof="0" dirty="0">
              <a:ln>
                <a:noFill/>
              </a:ln>
              <a:solidFill>
                <a:prstClr val="black">
                  <a:lumMod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7304087" y="2100878"/>
            <a:ext cx="2259367" cy="5526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ポイントが貯まる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スマホ・歩数計等</a:t>
            </a:r>
          </a:p>
        </p:txBody>
      </p:sp>
      <p:sp>
        <p:nvSpPr>
          <p:cNvPr id="40" name="角丸四角形 39"/>
          <p:cNvSpPr/>
          <p:nvPr/>
        </p:nvSpPr>
        <p:spPr>
          <a:xfrm>
            <a:off x="654228" y="1965402"/>
            <a:ext cx="2280207" cy="10694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健康づくりへの取組</a:t>
            </a:r>
            <a:endParaRPr kumimoji="0"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lumMod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ウォーキングやジョギングの実施、特定健診等受診、体重・血圧等の記録、健康イベントへの参加等</a:t>
            </a:r>
            <a:endParaRPr kumimoji="0" lang="en-US" altLang="ja-JP" sz="1200" b="0" i="0" u="none" strike="noStrike" kern="1200" cap="none" spc="0" normalizeH="0" baseline="0" noProof="0" dirty="0">
              <a:ln>
                <a:noFill/>
              </a:ln>
              <a:solidFill>
                <a:prstClr val="black">
                  <a:lumMod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636542" y="3592352"/>
            <a:ext cx="2280207" cy="7835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PHR</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提供</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体重・血圧等</a:t>
            </a:r>
            <a:r>
              <a:rPr kumimoji="0"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の身体測定データ</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、歩数等の運動データ等</a:t>
            </a:r>
          </a:p>
        </p:txBody>
      </p:sp>
      <p:sp>
        <p:nvSpPr>
          <p:cNvPr id="50" name="角丸四角形 49"/>
          <p:cNvSpPr/>
          <p:nvPr/>
        </p:nvSpPr>
        <p:spPr>
          <a:xfrm>
            <a:off x="2493425" y="5657050"/>
            <a:ext cx="1811946" cy="260554"/>
          </a:xfrm>
          <a:prstGeom prst="roundRect">
            <a:avLst>
              <a:gd name="adj" fmla="val 9677"/>
            </a:avLst>
          </a:prstGeom>
          <a:noFill/>
          <a:ln w="28575">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lumMod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データ分析の検討</a:t>
            </a:r>
            <a:endParaRPr kumimoji="0" lang="en-US" altLang="ja-JP" sz="900" b="0" i="0" u="none" strike="noStrike" kern="1200" cap="none" spc="0" normalizeH="0" baseline="0" noProof="0" dirty="0">
              <a:ln>
                <a:noFill/>
              </a:ln>
              <a:solidFill>
                <a:prstClr val="black">
                  <a:lumMod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1" name="グループ化 30"/>
          <p:cNvGrpSpPr/>
          <p:nvPr/>
        </p:nvGrpSpPr>
        <p:grpSpPr>
          <a:xfrm>
            <a:off x="696824" y="5676229"/>
            <a:ext cx="2077984" cy="1038371"/>
            <a:chOff x="184513" y="5561419"/>
            <a:chExt cx="2077984" cy="1038371"/>
          </a:xfrm>
        </p:grpSpPr>
        <p:sp>
          <p:nvSpPr>
            <p:cNvPr id="25" name="角丸四角形 24"/>
            <p:cNvSpPr/>
            <p:nvPr/>
          </p:nvSpPr>
          <p:spPr>
            <a:xfrm>
              <a:off x="325593" y="5561419"/>
              <a:ext cx="1700276" cy="1038371"/>
            </a:xfrm>
            <a:prstGeom prst="roundRect">
              <a:avLst>
                <a:gd name="adj" fmla="val 7977"/>
              </a:avLst>
            </a:prstGeom>
            <a:solidFill>
              <a:schemeClr val="bg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184513" y="5626435"/>
              <a:ext cx="2077984" cy="2515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大学等研究機関</a:t>
              </a:r>
            </a:p>
          </p:txBody>
        </p:sp>
        <p:pic>
          <p:nvPicPr>
            <p:cNvPr id="51" name="図 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4097" y="6071491"/>
              <a:ext cx="1122834" cy="489237"/>
            </a:xfrm>
            <a:prstGeom prst="rect">
              <a:avLst/>
            </a:prstGeom>
          </p:spPr>
        </p:pic>
      </p:grpSp>
      <p:sp>
        <p:nvSpPr>
          <p:cNvPr id="52" name="左矢印 51"/>
          <p:cNvSpPr/>
          <p:nvPr/>
        </p:nvSpPr>
        <p:spPr>
          <a:xfrm>
            <a:off x="2885037" y="5961072"/>
            <a:ext cx="896527" cy="199291"/>
          </a:xfrm>
          <a:prstGeom prst="leftArrow">
            <a:avLst>
              <a:gd name="adj1" fmla="val 50000"/>
              <a:gd name="adj2" fmla="val 77643"/>
            </a:avLst>
          </a:prstGeom>
          <a:pattFill prst="pct70">
            <a:fgClr>
              <a:schemeClr val="tx2">
                <a:lumMod val="50000"/>
                <a:lumOff val="50000"/>
              </a:schemeClr>
            </a:fgClr>
            <a:bgClr>
              <a:schemeClr val="bg1"/>
            </a:bgClr>
          </a:pattFill>
          <a:ln>
            <a:no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9" name="グループ化 58"/>
          <p:cNvGrpSpPr/>
          <p:nvPr/>
        </p:nvGrpSpPr>
        <p:grpSpPr>
          <a:xfrm>
            <a:off x="3091097" y="3754709"/>
            <a:ext cx="4053332" cy="1235649"/>
            <a:chOff x="1214839" y="3204400"/>
            <a:chExt cx="4124507" cy="1307626"/>
          </a:xfrm>
        </p:grpSpPr>
        <p:sp>
          <p:nvSpPr>
            <p:cNvPr id="62" name="角丸四角形 61"/>
            <p:cNvSpPr/>
            <p:nvPr/>
          </p:nvSpPr>
          <p:spPr>
            <a:xfrm>
              <a:off x="1214839" y="3204400"/>
              <a:ext cx="4124507" cy="1307626"/>
            </a:xfrm>
            <a:prstGeom prst="roundRect">
              <a:avLst>
                <a:gd name="adj" fmla="val 4885"/>
              </a:avLst>
            </a:prstGeom>
            <a:solidFill>
              <a:schemeClr val="accent2">
                <a:lumMod val="60000"/>
                <a:lumOff val="40000"/>
              </a:schemeClr>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角丸四角形 62"/>
            <p:cNvSpPr/>
            <p:nvPr/>
          </p:nvSpPr>
          <p:spPr>
            <a:xfrm>
              <a:off x="3686341" y="3458524"/>
              <a:ext cx="1496531" cy="939202"/>
            </a:xfrm>
            <a:prstGeom prst="roundRect">
              <a:avLst>
                <a:gd name="adj" fmla="val 4885"/>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運営事務局</a:t>
              </a:r>
              <a:endPar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角丸四角形 63"/>
            <p:cNvSpPr/>
            <p:nvPr/>
          </p:nvSpPr>
          <p:spPr>
            <a:xfrm>
              <a:off x="1269815" y="3473319"/>
              <a:ext cx="2303210" cy="939202"/>
            </a:xfrm>
            <a:prstGeom prst="roundRect">
              <a:avLst>
                <a:gd name="adj" fmla="val 4885"/>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アスマイル・データベース</a:t>
              </a:r>
              <a:endParaRPr kumimoji="0"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65" name="Picture 7" descr="http://www.softrock.co.jp/images/p_get.png"/>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3918088" y="3706294"/>
              <a:ext cx="614802" cy="6148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6" name="フローチャート : 磁気ディスク 42"/>
            <p:cNvSpPr/>
            <p:nvPr/>
          </p:nvSpPr>
          <p:spPr>
            <a:xfrm>
              <a:off x="1402095" y="3742427"/>
              <a:ext cx="975175" cy="586681"/>
            </a:xfrm>
            <a:prstGeom prst="flowChartMagneticDisk">
              <a:avLst/>
            </a:prstGeom>
            <a:solidFill>
              <a:srgbClr val="6699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F8F8F8"/>
                  </a:solidFill>
                  <a:effectLst/>
                  <a:uLnTx/>
                  <a:uFillTx/>
                  <a:latin typeface="Meiryo UI" panose="020B0604030504040204" pitchFamily="50" charset="-128"/>
                  <a:ea typeface="Meiryo UI" panose="020B0604030504040204" pitchFamily="50" charset="-128"/>
                  <a:cs typeface="メイリオ" panose="020B0604030504040204" pitchFamily="50" charset="-128"/>
                </a:rPr>
                <a:t>健康づくり</a:t>
              </a:r>
              <a:endParaRPr kumimoji="0" lang="en-US" altLang="ja-JP" sz="1000" b="1" i="0" u="none" strike="noStrike" kern="1200" cap="none" spc="0" normalizeH="0" baseline="0" noProof="0" dirty="0">
                <a:ln>
                  <a:noFill/>
                </a:ln>
                <a:solidFill>
                  <a:srgbClr val="F8F8F8"/>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F8F8F8"/>
                  </a:solidFill>
                  <a:effectLst/>
                  <a:uLnTx/>
                  <a:uFillTx/>
                  <a:latin typeface="Meiryo UI" panose="020B0604030504040204" pitchFamily="50" charset="-128"/>
                  <a:ea typeface="Meiryo UI" panose="020B0604030504040204" pitchFamily="50" charset="-128"/>
                  <a:cs typeface="メイリオ" panose="020B0604030504040204" pitchFamily="50" charset="-128"/>
                </a:rPr>
                <a:t>ＤＢ</a:t>
              </a:r>
            </a:p>
          </p:txBody>
        </p:sp>
        <p:sp>
          <p:nvSpPr>
            <p:cNvPr id="67" name="フローチャート : 磁気ディスク 42"/>
            <p:cNvSpPr/>
            <p:nvPr/>
          </p:nvSpPr>
          <p:spPr>
            <a:xfrm>
              <a:off x="2506964" y="3734831"/>
              <a:ext cx="915951" cy="594280"/>
            </a:xfrm>
            <a:prstGeom prst="flowChartMagneticDisk">
              <a:avLst/>
            </a:prstGeom>
            <a:solidFill>
              <a:srgbClr val="6699FF"/>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srgbClr val="F8F8F8"/>
                  </a:solidFill>
                  <a:effectLst/>
                  <a:uLnTx/>
                  <a:uFillTx/>
                  <a:latin typeface="Meiryo UI" panose="020B0604030504040204" pitchFamily="50" charset="-128"/>
                  <a:ea typeface="Meiryo UI" panose="020B0604030504040204" pitchFamily="50" charset="-128"/>
                  <a:cs typeface="メイリオ" panose="020B0604030504040204" pitchFamily="50" charset="-128"/>
                </a:rPr>
                <a:t>特定健診等</a:t>
              </a:r>
              <a:endParaRPr kumimoji="0" lang="en-US" altLang="ja-JP" sz="1000" b="1" i="0" u="none" strike="noStrike" kern="1200" cap="none" spc="0" normalizeH="0" baseline="0" noProof="0" dirty="0">
                <a:ln>
                  <a:noFill/>
                </a:ln>
                <a:solidFill>
                  <a:srgbClr val="F8F8F8"/>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000" b="1" i="0" u="none" strike="noStrike" kern="1200" cap="none" spc="0" normalizeH="0" baseline="0" noProof="0" dirty="0">
                  <a:ln>
                    <a:noFill/>
                  </a:ln>
                  <a:solidFill>
                    <a:srgbClr val="F8F8F8"/>
                  </a:solidFill>
                  <a:effectLst/>
                  <a:uLnTx/>
                  <a:uFillTx/>
                  <a:latin typeface="Meiryo UI" panose="020B0604030504040204" pitchFamily="50" charset="-128"/>
                  <a:ea typeface="Meiryo UI" panose="020B0604030504040204" pitchFamily="50" charset="-128"/>
                  <a:cs typeface="メイリオ" panose="020B0604030504040204" pitchFamily="50" charset="-128"/>
                </a:rPr>
                <a:t>DB</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000" b="1" i="0" u="none" strike="noStrike" kern="1200" cap="none" spc="0" normalizeH="0" baseline="0" noProof="0" dirty="0">
                <a:ln>
                  <a:noFill/>
                </a:ln>
                <a:solidFill>
                  <a:srgbClr val="F8F8F8"/>
                </a:solidFill>
                <a:effectLst/>
                <a:uLnTx/>
                <a:uFillTx/>
                <a:latin typeface="Meiryo UI" panose="020B0604030504040204" pitchFamily="50" charset="-128"/>
                <a:ea typeface="Meiryo UI" panose="020B0604030504040204" pitchFamily="50" charset="-128"/>
                <a:cs typeface="メイリオ" panose="020B0604030504040204" pitchFamily="50" charset="-128"/>
              </a:endParaRPr>
            </a:p>
          </p:txBody>
        </p:sp>
        <p:pic>
          <p:nvPicPr>
            <p:cNvPr id="68" name="Picture 7" descr="http://www.softrock.co.jp/images/p_get.png"/>
            <p:cNvPicPr>
              <a:picLocks noChangeAspect="1" noChangeArrowheads="1"/>
            </p:cNvPicPr>
            <p:nvPr/>
          </p:nvPicPr>
          <p:blipFill>
            <a:blip r:embed="rId5"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4412787" y="3672243"/>
              <a:ext cx="614802" cy="614802"/>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60" name="左矢印 59"/>
          <p:cNvSpPr/>
          <p:nvPr/>
        </p:nvSpPr>
        <p:spPr>
          <a:xfrm rot="10771281">
            <a:off x="2916894" y="6181715"/>
            <a:ext cx="896527" cy="199291"/>
          </a:xfrm>
          <a:prstGeom prst="leftArrow">
            <a:avLst>
              <a:gd name="adj1" fmla="val 50000"/>
              <a:gd name="adj2" fmla="val 77643"/>
            </a:avLst>
          </a:prstGeom>
          <a:pattFill prst="pct70">
            <a:fgClr>
              <a:schemeClr val="tx2">
                <a:lumMod val="50000"/>
                <a:lumOff val="50000"/>
              </a:schemeClr>
            </a:fgClr>
            <a:bgClr>
              <a:schemeClr val="bg1"/>
            </a:bgClr>
          </a:pattFill>
          <a:ln>
            <a:no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3807843" y="3658523"/>
            <a:ext cx="2592623" cy="323473"/>
          </a:xfrm>
          <a:prstGeom prst="rect">
            <a:avLst/>
          </a:prstGeom>
          <a:solidFill>
            <a:srgbClr val="FCC704"/>
          </a:solidFill>
          <a:ln w="190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健康づくり支援プラットフォーム運営</a:t>
            </a:r>
            <a:endParaRPr kumimoji="1"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角丸四角形 69"/>
          <p:cNvSpPr/>
          <p:nvPr/>
        </p:nvSpPr>
        <p:spPr>
          <a:xfrm>
            <a:off x="7282921" y="3946684"/>
            <a:ext cx="2568752" cy="1533209"/>
          </a:xfrm>
          <a:prstGeom prst="roundRect">
            <a:avLst>
              <a:gd name="adj" fmla="val 797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・受託事業者：㈱ＮＴＴデータ関西</a:t>
            </a:r>
          </a:p>
          <a:p>
            <a:pPr marL="93663" marR="0" lvl="0" indent="-93663"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・協力企業</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：イオンモール㈱、イオンリテール㈱、</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93663" marR="0" lvl="0" indent="-93663"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オムロン ヘルスケア㈱、サンスター㈱、総合メディカル㈱、ドコモ・ヘルスケア㈱、㈱ＮＴＴドコモ</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・契約期間</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平成</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30</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年度～令和</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・契約金額</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約</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21</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（うちポイント原資約</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7.7</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億円）</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23" name="グループ化 22"/>
          <p:cNvGrpSpPr/>
          <p:nvPr/>
        </p:nvGrpSpPr>
        <p:grpSpPr>
          <a:xfrm>
            <a:off x="5698786" y="5693349"/>
            <a:ext cx="1899429" cy="914407"/>
            <a:chOff x="5125096" y="5687014"/>
            <a:chExt cx="1899429" cy="914407"/>
          </a:xfrm>
        </p:grpSpPr>
        <p:sp>
          <p:nvSpPr>
            <p:cNvPr id="77" name="角丸四角形 76"/>
            <p:cNvSpPr/>
            <p:nvPr/>
          </p:nvSpPr>
          <p:spPr>
            <a:xfrm>
              <a:off x="5125096" y="5687014"/>
              <a:ext cx="1556632" cy="914407"/>
            </a:xfrm>
            <a:prstGeom prst="roundRect">
              <a:avLst/>
            </a:prstGeom>
            <a:solidFill>
              <a:srgbClr val="FFF9E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05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フローチャート : 磁気ディスク 148"/>
            <p:cNvSpPr/>
            <p:nvPr/>
          </p:nvSpPr>
          <p:spPr>
            <a:xfrm>
              <a:off x="5832543" y="6017969"/>
              <a:ext cx="641779" cy="495069"/>
            </a:xfrm>
            <a:prstGeom prst="flowChartMagneticDisk">
              <a:avLst/>
            </a:prstGeom>
            <a:solidFill>
              <a:srgbClr val="FFA829"/>
            </a:solidFill>
            <a:ln>
              <a:solidFill>
                <a:srgbClr val="F8F8F8"/>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F8F8F8"/>
                  </a:solidFill>
                  <a:effectLst/>
                  <a:uLnTx/>
                  <a:uFillTx/>
                  <a:latin typeface="Meiryo UI" panose="020B0604030504040204" pitchFamily="50" charset="-128"/>
                  <a:ea typeface="Meiryo UI" panose="020B0604030504040204" pitchFamily="50" charset="-128"/>
                  <a:cs typeface="Meiryo UI" panose="020B0604030504040204" pitchFamily="50" charset="-128"/>
                </a:rPr>
                <a:t>DB</a:t>
              </a:r>
              <a:endParaRPr kumimoji="0" lang="ja-JP" altLang="en-US" sz="900" b="1" i="0" u="none" strike="noStrike" kern="1200" cap="none" spc="0" normalizeH="0" baseline="0" noProof="0" dirty="0">
                <a:ln>
                  <a:noFill/>
                </a:ln>
                <a:solidFill>
                  <a:srgbClr val="F8F8F8"/>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58" name="Picture 7" descr="http://www.softrock.co.jp/images/p_get.png"/>
            <p:cNvPicPr>
              <a:picLocks noChangeAspect="1" noChangeArrowheads="1"/>
            </p:cNvPicPr>
            <p:nvPr/>
          </p:nvPicPr>
          <p:blipFill>
            <a:blip r:embed="rId6" cstate="print">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5157585" y="6031191"/>
              <a:ext cx="604193" cy="530413"/>
            </a:xfrm>
            <a:prstGeom prst="rect">
              <a:avLst/>
            </a:prstGeom>
            <a:noFill/>
            <a:extLst>
              <a:ext uri="{909E8E84-426E-40DD-AFC4-6F175D3DCCD1}">
                <a14:hiddenFill xmlns:a14="http://schemas.microsoft.com/office/drawing/2010/main">
                  <a:solidFill>
                    <a:srgbClr val="FFFFFF"/>
                  </a:solidFill>
                </a14:hiddenFill>
              </a:ext>
            </a:extLst>
          </p:spPr>
        </p:pic>
        <p:sp>
          <p:nvSpPr>
            <p:cNvPr id="56" name="角丸四角形 55"/>
            <p:cNvSpPr/>
            <p:nvPr/>
          </p:nvSpPr>
          <p:spPr>
            <a:xfrm>
              <a:off x="5467893" y="5764482"/>
              <a:ext cx="1556632" cy="225104"/>
            </a:xfrm>
            <a:prstGeom prst="roundRect">
              <a:avLst>
                <a:gd name="adj" fmla="val 50000"/>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0" rIns="9144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lumMod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国保連合会</a:t>
              </a:r>
              <a:endParaRPr kumimoji="0"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24" name="グループ化 23"/>
          <p:cNvGrpSpPr/>
          <p:nvPr/>
        </p:nvGrpSpPr>
        <p:grpSpPr>
          <a:xfrm>
            <a:off x="4131984" y="5702603"/>
            <a:ext cx="1485752" cy="985621"/>
            <a:chOff x="6900113" y="5045589"/>
            <a:chExt cx="1727675" cy="1439955"/>
          </a:xfrm>
        </p:grpSpPr>
        <p:sp>
          <p:nvSpPr>
            <p:cNvPr id="78" name="角丸四角形 77"/>
            <p:cNvSpPr/>
            <p:nvPr/>
          </p:nvSpPr>
          <p:spPr>
            <a:xfrm>
              <a:off x="6900113" y="5045589"/>
              <a:ext cx="1727674" cy="1439955"/>
            </a:xfrm>
            <a:prstGeom prst="roundRect">
              <a:avLst/>
            </a:prstGeom>
            <a:solidFill>
              <a:srgbClr val="FFF9E1"/>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050" b="1" i="0" u="none" strike="noStrike" kern="1200" cap="none" spc="0" normalizeH="0" baseline="0" noProof="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6945577" y="5145420"/>
              <a:ext cx="1682211" cy="4713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府・市町村</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53" name="Picture 2" descr="「パワポ　挿絵　ビル」の画像検索結果"/>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003051" y="5606590"/>
              <a:ext cx="1455422" cy="771468"/>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角丸四角形 72"/>
          <p:cNvSpPr/>
          <p:nvPr/>
        </p:nvSpPr>
        <p:spPr>
          <a:xfrm>
            <a:off x="3442641" y="1648577"/>
            <a:ext cx="3246483" cy="355667"/>
          </a:xfrm>
          <a:prstGeom prst="roundRect">
            <a:avLst/>
          </a:prstGeom>
          <a:solidFill>
            <a:schemeClr val="tx2">
              <a:lumMod val="10000"/>
              <a:lumOff val="90000"/>
            </a:schemeClr>
          </a:solidFill>
          <a:ln w="28575">
            <a:solidFill>
              <a:schemeClr val="tx2">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lumMod val="75000"/>
                  </a:prstClr>
                </a:solidFill>
                <a:effectLst/>
                <a:uLnTx/>
                <a:uFillTx/>
                <a:latin typeface="Meiryo UI" panose="020B0604030504040204" pitchFamily="50" charset="-128"/>
                <a:ea typeface="Meiryo UI" panose="020B0604030504040204" pitchFamily="50" charset="-128"/>
                <a:cs typeface="Meiryo UI" panose="020B0604030504040204" pitchFamily="50" charset="-128"/>
              </a:rPr>
              <a:t>健康情報の見える化（マイページ）</a:t>
            </a:r>
          </a:p>
        </p:txBody>
      </p:sp>
      <p:sp>
        <p:nvSpPr>
          <p:cNvPr id="36" name="左矢印 35"/>
          <p:cNvSpPr/>
          <p:nvPr/>
        </p:nvSpPr>
        <p:spPr>
          <a:xfrm rot="16200000">
            <a:off x="4718622" y="5285309"/>
            <a:ext cx="612000" cy="252000"/>
          </a:xfrm>
          <a:prstGeom prst="leftArrow">
            <a:avLst>
              <a:gd name="adj1" fmla="val 50000"/>
              <a:gd name="adj2" fmla="val 77643"/>
            </a:avLst>
          </a:prstGeom>
          <a:solidFill>
            <a:schemeClr val="tx2">
              <a:lumMod val="50000"/>
              <a:lumOff val="50000"/>
            </a:schemeClr>
          </a:solidFill>
          <a:ln>
            <a:no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左矢印 36"/>
          <p:cNvSpPr/>
          <p:nvPr/>
        </p:nvSpPr>
        <p:spPr>
          <a:xfrm rot="5400000">
            <a:off x="5001814" y="5244229"/>
            <a:ext cx="612000" cy="252000"/>
          </a:xfrm>
          <a:prstGeom prst="leftArrow">
            <a:avLst>
              <a:gd name="adj1" fmla="val 50000"/>
              <a:gd name="adj2" fmla="val 77643"/>
            </a:avLst>
          </a:prstGeom>
          <a:solidFill>
            <a:schemeClr val="tx2">
              <a:lumMod val="50000"/>
              <a:lumOff val="50000"/>
            </a:schemeClr>
          </a:solidFill>
          <a:ln>
            <a:no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1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3145124" y="2345953"/>
            <a:ext cx="595035"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住民</a:t>
            </a:r>
          </a:p>
        </p:txBody>
      </p:sp>
      <p:sp>
        <p:nvSpPr>
          <p:cNvPr id="46" name="正方形/長方形 45">
            <a:extLst>
              <a:ext uri="{FF2B5EF4-FFF2-40B4-BE49-F238E27FC236}">
                <a16:creationId xmlns:a16="http://schemas.microsoft.com/office/drawing/2014/main" id="{6582347C-D0B7-4567-B69F-53B4300BE106}"/>
              </a:ext>
            </a:extLst>
          </p:cNvPr>
          <p:cNvSpPr/>
          <p:nvPr/>
        </p:nvSpPr>
        <p:spPr>
          <a:xfrm>
            <a:off x="0" y="-48365"/>
            <a:ext cx="9906000" cy="729950"/>
          </a:xfrm>
          <a:prstGeom prst="rect">
            <a:avLst/>
          </a:prstGeom>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80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「大阪府健康づくり支援プラットフォーム整備等事業」の全体像</a:t>
            </a:r>
          </a:p>
        </p:txBody>
      </p:sp>
      <p:sp>
        <p:nvSpPr>
          <p:cNvPr id="47" name="スライド番号プレースホルダー 4"/>
          <p:cNvSpPr>
            <a:spLocks noGrp="1"/>
          </p:cNvSpPr>
          <p:nvPr>
            <p:ph type="sldNum" sz="quarter" idx="12"/>
          </p:nvPr>
        </p:nvSpPr>
        <p:spPr>
          <a:xfrm>
            <a:off x="9260828" y="6589986"/>
            <a:ext cx="645172" cy="26801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48" name="図 47">
            <a:extLst>
              <a:ext uri="{FF2B5EF4-FFF2-40B4-BE49-F238E27FC236}">
                <a16:creationId xmlns:a16="http://schemas.microsoft.com/office/drawing/2014/main" id="{4C5676DE-1F34-40FA-9797-55D0F5098806}"/>
              </a:ext>
            </a:extLst>
          </p:cNvPr>
          <p:cNvPicPr>
            <a:picLocks noChangeAspect="1"/>
          </p:cNvPicPr>
          <p:nvPr/>
        </p:nvPicPr>
        <p:blipFill>
          <a:blip r:embed="rId8"/>
          <a:stretch>
            <a:fillRect/>
          </a:stretch>
        </p:blipFill>
        <p:spPr>
          <a:xfrm>
            <a:off x="3369390" y="3168453"/>
            <a:ext cx="1244777" cy="431481"/>
          </a:xfrm>
          <a:prstGeom prst="rect">
            <a:avLst/>
          </a:prstGeom>
        </p:spPr>
      </p:pic>
      <p:sp>
        <p:nvSpPr>
          <p:cNvPr id="49" name="角丸四角形 32">
            <a:extLst>
              <a:ext uri="{FF2B5EF4-FFF2-40B4-BE49-F238E27FC236}">
                <a16:creationId xmlns:a16="http://schemas.microsoft.com/office/drawing/2014/main" id="{FF511C28-C7C3-4E02-9CC8-5154899786B5}"/>
              </a:ext>
            </a:extLst>
          </p:cNvPr>
          <p:cNvSpPr/>
          <p:nvPr/>
        </p:nvSpPr>
        <p:spPr>
          <a:xfrm>
            <a:off x="632898" y="4441279"/>
            <a:ext cx="2280207" cy="612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健康づくり環境整備</a:t>
            </a:r>
            <a:endParaRPr kumimoji="0" lang="en-US" altLang="ja-JP" sz="1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地域・職域・民間企業等と連携したイベント実施、情報発信等</a:t>
            </a:r>
            <a:endParaRPr kumimoji="0" lang="en-US" altLang="ja-JP" sz="1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4" name="表 53"/>
          <p:cNvGraphicFramePr>
            <a:graphicFrameLocks noGrp="1"/>
          </p:cNvGraphicFramePr>
          <p:nvPr>
            <p:extLst/>
          </p:nvPr>
        </p:nvGraphicFramePr>
        <p:xfrm>
          <a:off x="7451004" y="5688009"/>
          <a:ext cx="2398540" cy="883872"/>
        </p:xfrm>
        <a:graphic>
          <a:graphicData uri="http://schemas.openxmlformats.org/drawingml/2006/table">
            <a:tbl>
              <a:tblPr firstRow="1" bandRow="1">
                <a:tableStyleId>{284E427A-3D55-4303-BF80-6455036E1DE7}</a:tableStyleId>
              </a:tblPr>
              <a:tblGrid>
                <a:gridCol w="548238">
                  <a:extLst>
                    <a:ext uri="{9D8B030D-6E8A-4147-A177-3AD203B41FA5}">
                      <a16:colId xmlns:a16="http://schemas.microsoft.com/office/drawing/2014/main" val="20000"/>
                    </a:ext>
                  </a:extLst>
                </a:gridCol>
                <a:gridCol w="411178">
                  <a:extLst>
                    <a:ext uri="{9D8B030D-6E8A-4147-A177-3AD203B41FA5}">
                      <a16:colId xmlns:a16="http://schemas.microsoft.com/office/drawing/2014/main" val="20001"/>
                    </a:ext>
                  </a:extLst>
                </a:gridCol>
                <a:gridCol w="479708">
                  <a:extLst>
                    <a:ext uri="{9D8B030D-6E8A-4147-A177-3AD203B41FA5}">
                      <a16:colId xmlns:a16="http://schemas.microsoft.com/office/drawing/2014/main" val="20002"/>
                    </a:ext>
                  </a:extLst>
                </a:gridCol>
                <a:gridCol w="479708">
                  <a:extLst>
                    <a:ext uri="{9D8B030D-6E8A-4147-A177-3AD203B41FA5}">
                      <a16:colId xmlns:a16="http://schemas.microsoft.com/office/drawing/2014/main" val="20003"/>
                    </a:ext>
                  </a:extLst>
                </a:gridCol>
                <a:gridCol w="479708">
                  <a:extLst>
                    <a:ext uri="{9D8B030D-6E8A-4147-A177-3AD203B41FA5}">
                      <a16:colId xmlns:a16="http://schemas.microsoft.com/office/drawing/2014/main" val="20004"/>
                    </a:ext>
                  </a:extLst>
                </a:gridCol>
              </a:tblGrid>
              <a:tr h="241319">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参加人数</a:t>
                      </a:r>
                    </a:p>
                  </a:txBody>
                  <a:tcPr marL="39000" marR="39000"/>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Ｈ</a:t>
                      </a: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30</a:t>
                      </a:r>
                    </a:p>
                  </a:txBody>
                  <a:tcPr marL="39000" marR="39000"/>
                </a:tc>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R1</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39000" marR="39000"/>
                </a:tc>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R2</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39000" marR="39000"/>
                </a:tc>
                <a:tc>
                  <a:txBody>
                    <a:bodyPr/>
                    <a:lstStyle/>
                    <a:p>
                      <a:pPr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R3</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39000" marR="39000"/>
                </a:tc>
                <a:extLst>
                  <a:ext uri="{0D108BD9-81ED-4DB2-BD59-A6C34878D82A}">
                    <a16:rowId xmlns:a16="http://schemas.microsoft.com/office/drawing/2014/main" val="10000"/>
                  </a:ext>
                </a:extLst>
              </a:tr>
              <a:tr h="247253">
                <a:tc>
                  <a:txBody>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府民</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国保含</a:t>
                      </a:r>
                      <a:r>
                        <a:rPr kumimoji="1" lang="en-US" altLang="ja-JP" sz="8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solidFill>
                      <a:schemeClr val="bg1"/>
                    </a:solidFill>
                  </a:tcPr>
                </a:tc>
                <a:tc>
                  <a:txBody>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２万人</a:t>
                      </a:r>
                    </a:p>
                  </a:txBody>
                  <a:tcPr marL="0" marR="0" marT="36000" marB="36000" anchor="ctr">
                    <a:solidFill>
                      <a:schemeClr val="bg1"/>
                    </a:solidFill>
                  </a:tcPr>
                </a:tc>
                <a:tc>
                  <a:txBody>
                    <a:bodyPr/>
                    <a:lstStyle/>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solidFill>
                      <a:schemeClr val="bg1"/>
                    </a:solidFill>
                  </a:tcPr>
                </a:tc>
                <a:tc>
                  <a:txBody>
                    <a:bodyPr/>
                    <a:lstStyle/>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solidFill>
                      <a:schemeClr val="bg1"/>
                    </a:solidFill>
                  </a:tcPr>
                </a:tc>
                <a:tc>
                  <a:txBody>
                    <a:bodyPr/>
                    <a:lstStyle/>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万人</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txBody>
                  <a:tcPr marL="0" marR="0" marT="36000" marB="36000" anchor="ctr">
                    <a:solidFill>
                      <a:schemeClr val="bg1"/>
                    </a:solidFill>
                  </a:tcPr>
                </a:tc>
                <a:extLst>
                  <a:ext uri="{0D108BD9-81ED-4DB2-BD59-A6C34878D82A}">
                    <a16:rowId xmlns:a16="http://schemas.microsoft.com/office/drawing/2014/main" val="10001"/>
                  </a:ext>
                </a:extLst>
              </a:tr>
              <a:tr h="296233">
                <a:tc>
                  <a:txBody>
                    <a:bodyPr/>
                    <a:lstStyle/>
                    <a:p>
                      <a:pPr algn="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うち国保</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9000" marR="39000" marT="36000" marB="36000" anchor="ctr">
                    <a:solidFill>
                      <a:schemeClr val="bg1"/>
                    </a:solidFill>
                  </a:tcPr>
                </a:tc>
                <a:tc>
                  <a:txBody>
                    <a:bodyPr/>
                    <a:lstStyle/>
                    <a:p>
                      <a:pPr algn="ctr"/>
                      <a:r>
                        <a:rPr lang="ja-JP" altLang="en-US" sz="900" dirty="0">
                          <a:latin typeface="Meiryo UI" panose="020B0604030504040204" pitchFamily="50" charset="-128"/>
                          <a:ea typeface="Meiryo UI" panose="020B0604030504040204" pitchFamily="50" charset="-128"/>
                          <a:cs typeface="Meiryo UI" panose="020B0604030504040204" pitchFamily="50" charset="-128"/>
                        </a:rPr>
                        <a:t>１万人</a:t>
                      </a:r>
                    </a:p>
                  </a:txBody>
                  <a:tcPr marL="0" marR="0" marT="36000" marB="36000" anchor="ctr">
                    <a:solidFill>
                      <a:schemeClr val="bg1"/>
                    </a:solidFill>
                  </a:tcPr>
                </a:tc>
                <a:tc>
                  <a:txBody>
                    <a:bodyPr/>
                    <a:lstStyle/>
                    <a:p>
                      <a:pPr algn="ct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５万人</a:t>
                      </a:r>
                    </a:p>
                  </a:txBody>
                  <a:tcPr marL="0" marR="0" marT="36000" marB="36000" anchor="ctr">
                    <a:solidFill>
                      <a:schemeClr val="bg1"/>
                    </a:solidFill>
                  </a:tcPr>
                </a:tc>
                <a:tc>
                  <a:txBody>
                    <a:bodyPr/>
                    <a:lstStyle/>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万人</a:t>
                      </a:r>
                    </a:p>
                  </a:txBody>
                  <a:tcPr marL="0" marR="0" marT="36000" marB="36000" anchor="ctr">
                    <a:solidFill>
                      <a:schemeClr val="bg1"/>
                    </a:solidFill>
                  </a:tcPr>
                </a:tc>
                <a:tc>
                  <a:txBody>
                    <a:bodyPr/>
                    <a:lstStyle/>
                    <a:p>
                      <a:pPr algn="ctr"/>
                      <a:r>
                        <a:rPr kumimoji="1" lang="en-US" altLang="ja-JP" sz="900" dirty="0">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万人</a:t>
                      </a:r>
                    </a:p>
                  </a:txBody>
                  <a:tcPr marL="0" marR="0" marT="36000" marB="36000" anchor="ctr">
                    <a:solidFill>
                      <a:schemeClr val="bg1"/>
                    </a:solidFill>
                  </a:tcPr>
                </a:tc>
                <a:extLst>
                  <a:ext uri="{0D108BD9-81ED-4DB2-BD59-A6C34878D82A}">
                    <a16:rowId xmlns:a16="http://schemas.microsoft.com/office/drawing/2014/main" val="10002"/>
                  </a:ext>
                </a:extLst>
              </a:tr>
            </a:tbl>
          </a:graphicData>
        </a:graphic>
      </p:graphicFrame>
      <p:sp>
        <p:nvSpPr>
          <p:cNvPr id="55" name="ホームベース 54"/>
          <p:cNvSpPr/>
          <p:nvPr/>
        </p:nvSpPr>
        <p:spPr>
          <a:xfrm>
            <a:off x="7436297" y="5506904"/>
            <a:ext cx="1131000" cy="180000"/>
          </a:xfrm>
          <a:prstGeom prst="homePlate">
            <a:avLst/>
          </a:prstGeom>
          <a:solidFill>
            <a:srgbClr val="FFFF0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目標参加人数</a:t>
            </a:r>
          </a:p>
        </p:txBody>
      </p:sp>
      <p:pic>
        <p:nvPicPr>
          <p:cNvPr id="69" name="Picture 2" descr="アスマイルロゴ"/>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59028" y="57741"/>
            <a:ext cx="1697727" cy="56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796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3499"/>
            <a:ext cx="9906000" cy="677828"/>
          </a:xfrm>
          <a:prstGeom prst="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lIns="91419" tIns="72000" rIns="91419" bIns="72000" rtlCol="0" anchor="ctr" anchorCtr="0">
            <a:no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ja-JP" altLang="en-US" sz="20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アスマイルの特色</a:t>
            </a:r>
          </a:p>
        </p:txBody>
      </p:sp>
      <p:sp>
        <p:nvSpPr>
          <p:cNvPr id="7" name="正方形/長方形 6"/>
          <p:cNvSpPr/>
          <p:nvPr/>
        </p:nvSpPr>
        <p:spPr>
          <a:xfrm>
            <a:off x="236476" y="800718"/>
            <a:ext cx="9433048" cy="4834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 全国最大級の健康</a:t>
            </a: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マイレージ事業</a:t>
            </a: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～ポイント還元額</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年で、</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7</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千万円、</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I CT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活用で、政令市を含む全市町村での参加目標</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30</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万人規模は</a:t>
            </a: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全国最大級</a:t>
            </a:r>
            <a:endParaRPr kumimoji="0" lang="en-US" altLang="ja-JP"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② 特定健診データとの連携により、健康活動データを見える化（ＰＨＲ）</a:t>
            </a:r>
            <a:r>
              <a:rPr kumimoji="0" lang="ja-JP" altLang="en-US" sz="1800" b="1" i="0" u="none" strike="dbl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800" b="1" i="0" u="none" strike="dbl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～国保・特定健診データと個人の健康活動の連携は都道府県では</a:t>
            </a: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全国初の取り組み</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③ 抽選回数、日本一！毎月・毎週抽選を実施</a:t>
            </a:r>
            <a:endPar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442913" marR="0" lvl="0" indent="-442913"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～毎月抽選に加え、毎週抽選を行うことで、楽しみながら続けていただく機会をより多く提供</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④ 特典に、複数の電子マネーを用意（キャッシュレス）</a:t>
            </a:r>
            <a:endPar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～お持ちのカードに合わせて、チャージできる電子マネー</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⑤ 医療保険者・民間連携の環境整備（プラットフォーム機能）</a:t>
            </a:r>
            <a:endParaRPr kumimoji="0" lang="en-US" altLang="ja-JP"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～キャッシュレス、クーポン、スタンプラリー、会員証（</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QR</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コード）</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など充実した機能</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831088" y="3861048"/>
            <a:ext cx="8496944" cy="4767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599448" y="4240562"/>
            <a:ext cx="8496944" cy="17008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altLang="ja-JP"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11" name="グループ化 10"/>
          <p:cNvGrpSpPr/>
          <p:nvPr/>
        </p:nvGrpSpPr>
        <p:grpSpPr>
          <a:xfrm>
            <a:off x="6967044" y="4517678"/>
            <a:ext cx="2818300" cy="1899687"/>
            <a:chOff x="6755461" y="5225306"/>
            <a:chExt cx="3014145" cy="1562127"/>
          </a:xfrm>
        </p:grpSpPr>
        <p:sp>
          <p:nvSpPr>
            <p:cNvPr id="12" name="正方形/長方形 11"/>
            <p:cNvSpPr/>
            <p:nvPr/>
          </p:nvSpPr>
          <p:spPr>
            <a:xfrm>
              <a:off x="6755461" y="5352781"/>
              <a:ext cx="3014145" cy="1434652"/>
            </a:xfrm>
            <a:prstGeom prst="rect">
              <a:avLst/>
            </a:prstGeom>
            <a:solidFill>
              <a:schemeClr val="accent3">
                <a:lumMod val="20000"/>
                <a:lumOff val="80000"/>
              </a:schemeClr>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1" lang="ja-JP" altLang="en-US" sz="700" b="0" i="0" u="none" strike="noStrike" kern="1200" cap="none" spc="0" normalizeH="0" baseline="0" noProof="0" dirty="0">
                <a:ln>
                  <a:noFill/>
                </a:ln>
                <a:solidFill>
                  <a:srgbClr val="40404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ホームベース 12"/>
            <p:cNvSpPr/>
            <p:nvPr/>
          </p:nvSpPr>
          <p:spPr>
            <a:xfrm>
              <a:off x="6844376" y="5225306"/>
              <a:ext cx="1008000" cy="144000"/>
            </a:xfrm>
            <a:prstGeom prst="homePlate">
              <a:avLst/>
            </a:prstGeom>
            <a:solidFill>
              <a:srgbClr val="FFFF00"/>
            </a:solidFill>
            <a:ln>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1F497D"/>
                  </a:solidFill>
                  <a:effectLst/>
                  <a:uLnTx/>
                  <a:uFillTx/>
                  <a:latin typeface="Meiryo UI" panose="020B0604030504040204" pitchFamily="50" charset="-128"/>
                  <a:ea typeface="Meiryo UI" panose="020B0604030504040204" pitchFamily="50" charset="-128"/>
                  <a:cs typeface="Meiryo UI" panose="020B0604030504040204" pitchFamily="50" charset="-128"/>
                </a:rPr>
                <a:t>ﾎﾟｲﾝﾄ区分</a:t>
              </a:r>
            </a:p>
          </p:txBody>
        </p:sp>
        <p:sp>
          <p:nvSpPr>
            <p:cNvPr id="14" name="角丸四角形 13"/>
            <p:cNvSpPr/>
            <p:nvPr/>
          </p:nvSpPr>
          <p:spPr>
            <a:xfrm>
              <a:off x="6889573" y="6376880"/>
              <a:ext cx="432048" cy="30077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１階</a:t>
              </a:r>
            </a:p>
          </p:txBody>
        </p:sp>
        <p:sp>
          <p:nvSpPr>
            <p:cNvPr id="15" name="角丸四角形 14"/>
            <p:cNvSpPr/>
            <p:nvPr/>
          </p:nvSpPr>
          <p:spPr>
            <a:xfrm>
              <a:off x="6872873" y="5913644"/>
              <a:ext cx="432048" cy="395621"/>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２階</a:t>
              </a:r>
            </a:p>
          </p:txBody>
        </p:sp>
        <p:sp>
          <p:nvSpPr>
            <p:cNvPr id="16" name="角丸四角形 15"/>
            <p:cNvSpPr/>
            <p:nvPr/>
          </p:nvSpPr>
          <p:spPr>
            <a:xfrm>
              <a:off x="6872873" y="5430659"/>
              <a:ext cx="432048" cy="40683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３階</a:t>
              </a:r>
            </a:p>
          </p:txBody>
        </p:sp>
        <p:sp>
          <p:nvSpPr>
            <p:cNvPr id="17" name="正方形/長方形 16"/>
            <p:cNvSpPr/>
            <p:nvPr/>
          </p:nvSpPr>
          <p:spPr>
            <a:xfrm>
              <a:off x="7393629" y="6396645"/>
              <a:ext cx="2255282" cy="26124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府民分ポイント</a:t>
              </a:r>
            </a:p>
          </p:txBody>
        </p:sp>
        <p:sp>
          <p:nvSpPr>
            <p:cNvPr id="18" name="正方形/長方形 17"/>
            <p:cNvSpPr/>
            <p:nvPr/>
          </p:nvSpPr>
          <p:spPr>
            <a:xfrm>
              <a:off x="7393629" y="5913645"/>
              <a:ext cx="756000" cy="3956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3765"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国保分</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3765"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ポイント</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3765" rtl="0" eaLnBrk="1" fontAlgn="auto" latinLnBrk="0" hangingPunct="1">
                <a:lnSpc>
                  <a:spcPts val="1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歳～）</a:t>
              </a:r>
            </a:p>
          </p:txBody>
        </p:sp>
        <p:sp>
          <p:nvSpPr>
            <p:cNvPr id="19" name="正方形/長方形 18"/>
            <p:cNvSpPr/>
            <p:nvPr/>
          </p:nvSpPr>
          <p:spPr>
            <a:xfrm>
              <a:off x="8208867" y="5913643"/>
              <a:ext cx="936000" cy="39599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3765"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医療保険者</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3765"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独自ｵﾌﾟｼｮﾝ</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3765" rtl="0" eaLnBrk="1" fontAlgn="auto" latinLnBrk="0" hangingPunct="1">
                <a:lnSpc>
                  <a:spcPts val="1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ポイント</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9198626" y="5913645"/>
              <a:ext cx="274218" cy="39562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p:txBody>
        </p:sp>
        <p:sp>
          <p:nvSpPr>
            <p:cNvPr id="21" name="正方形/長方形 20"/>
            <p:cNvSpPr/>
            <p:nvPr/>
          </p:nvSpPr>
          <p:spPr>
            <a:xfrm>
              <a:off x="9517616" y="5913645"/>
              <a:ext cx="131295" cy="40237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7379762" y="5430659"/>
              <a:ext cx="2255282" cy="43088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376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市町村独自オプションポイント</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市町村の希望に応じて追加）</a:t>
              </a:r>
            </a:p>
          </p:txBody>
        </p:sp>
      </p:grpSp>
      <p:sp>
        <p:nvSpPr>
          <p:cNvPr id="2" name="スライド番号プレースホルダー 1"/>
          <p:cNvSpPr>
            <a:spLocks noGrp="1"/>
          </p:cNvSpPr>
          <p:nvPr>
            <p:ph type="sldNum" sz="quarter" idx="12"/>
          </p:nvPr>
        </p:nvSpPr>
        <p:spPr>
          <a:xfrm>
            <a:off x="7612764" y="6491348"/>
            <a:ext cx="222885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857F363-06AD-4182-BA4B-9FE6531C594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dirty="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pic>
        <p:nvPicPr>
          <p:cNvPr id="23" name="Picture 2" descr="アスマイルロゴ"/>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9028" y="57741"/>
            <a:ext cx="1697727" cy="56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016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294967295"/>
          </p:nvPr>
        </p:nvSpPr>
        <p:spPr>
          <a:xfrm>
            <a:off x="9345544" y="68374"/>
            <a:ext cx="504000" cy="288000"/>
          </a:xfrm>
        </p:spPr>
        <p:txBody>
          <a:bodyPr/>
          <a:lstStyle/>
          <a:p>
            <a:pPr marL="0" marR="0" lvl="0" indent="0" algn="r" defTabSz="913765" rtl="0" eaLnBrk="1" fontAlgn="auto" latinLnBrk="0" hangingPunct="1">
              <a:lnSpc>
                <a:spcPct val="100000"/>
              </a:lnSpc>
              <a:spcBef>
                <a:spcPts val="0"/>
              </a:spcBef>
              <a:spcAft>
                <a:spcPts val="0"/>
              </a:spcAft>
              <a:buClrTx/>
              <a:buSzTx/>
              <a:buFontTx/>
              <a:buNone/>
              <a:tabLst/>
              <a:defRPr/>
            </a:pPr>
            <a:fld id="{B51B43EF-62F3-4413-9479-50614FC77B0E}"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913765"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正方形/長方形 3"/>
          <p:cNvSpPr/>
          <p:nvPr/>
        </p:nvSpPr>
        <p:spPr>
          <a:xfrm>
            <a:off x="0" y="0"/>
            <a:ext cx="9906000" cy="432000"/>
          </a:xfrm>
          <a:prstGeom prst="rect">
            <a:avLst/>
          </a:prstGeom>
          <a:solidFill>
            <a:srgbClr val="0070C0"/>
          </a:solidFill>
          <a:ln w="9525" cap="flat" cmpd="sng" algn="ctr">
            <a:noFill/>
            <a:prstDash val="solid"/>
          </a:ln>
          <a:effectLst>
            <a:outerShdw blurRad="40000" dist="23000" dir="5400000" rotWithShape="0">
              <a:srgbClr val="000000">
                <a:alpha val="35000"/>
              </a:srgbClr>
            </a:outerShdw>
          </a:effectLst>
        </p:spPr>
        <p:txBody>
          <a:bodyPr lIns="91419" tIns="72000" rIns="91419" bIns="72000" rtlCol="0" anchor="ctr" anchorCtr="0">
            <a:noAutofit/>
          </a:bodyPr>
          <a:lstStyle/>
          <a:p>
            <a:pPr marL="0" marR="0" lvl="0" indent="0" defTabSz="913765" rtl="0" eaLnBrk="1" fontAlgn="auto" latinLnBrk="0" hangingPunct="1">
              <a:lnSpc>
                <a:spcPct val="100000"/>
              </a:lnSpc>
              <a:spcBef>
                <a:spcPts val="0"/>
              </a:spcBef>
              <a:spcAft>
                <a:spcPts val="0"/>
              </a:spcAft>
              <a:buClrTx/>
              <a:buSzTx/>
              <a:buFontTx/>
              <a:buNone/>
              <a:tabLst/>
              <a:defRPr/>
            </a:pP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800"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健活マイレージアプリ・アスマイルの主な機能</a:t>
            </a:r>
          </a:p>
        </p:txBody>
      </p:sp>
      <p:sp>
        <p:nvSpPr>
          <p:cNvPr id="5" name="スライド番号プレースホルダー 4"/>
          <p:cNvSpPr>
            <a:spLocks noGrp="1"/>
          </p:cNvSpPr>
          <p:nvPr>
            <p:ph type="sldNum" sz="quarter" idx="12"/>
          </p:nvPr>
        </p:nvSpPr>
        <p:spPr>
          <a:xfrm>
            <a:off x="9260828" y="6589986"/>
            <a:ext cx="645172" cy="268014"/>
          </a:xfrm>
        </p:spPr>
        <p:txBody>
          <a:bodyPr/>
          <a:lstStyle/>
          <a:p>
            <a:r>
              <a:rPr kumimoji="1" lang="en-US" altLang="ja-JP" dirty="0"/>
              <a:t>6</a:t>
            </a:r>
            <a:endParaRPr kumimoji="1" lang="ja-JP" altLang="en-US" dirty="0"/>
          </a:p>
        </p:txBody>
      </p:sp>
      <p:sp>
        <p:nvSpPr>
          <p:cNvPr id="9" name="テキスト ボックス 8">
            <a:extLst>
              <a:ext uri="{FF2B5EF4-FFF2-40B4-BE49-F238E27FC236}">
                <a16:creationId xmlns:a16="http://schemas.microsoft.com/office/drawing/2014/main" id="{3E865221-58D7-4C0C-A097-4F4156EC9012}"/>
              </a:ext>
            </a:extLst>
          </p:cNvPr>
          <p:cNvSpPr txBox="1"/>
          <p:nvPr/>
        </p:nvSpPr>
        <p:spPr>
          <a:xfrm>
            <a:off x="58706" y="547029"/>
            <a:ext cx="9788586" cy="954107"/>
          </a:xfrm>
          <a:prstGeom prst="rect">
            <a:avLst/>
          </a:prstGeom>
          <a:solidFill>
            <a:schemeClr val="accent1">
              <a:lumMod val="20000"/>
              <a:lumOff val="80000"/>
            </a:schemeClr>
          </a:solidFill>
        </p:spPr>
        <p:txBody>
          <a:bodyPr wrap="square" rtlCol="0">
            <a:spAutoFit/>
          </a:bodyPr>
          <a:lstStyle/>
          <a:p>
            <a:pPr marL="177800" indent="-177800"/>
            <a:r>
              <a:rPr kumimoji="1" lang="ja-JP" altLang="en-US" sz="1400" dirty="0">
                <a:latin typeface="Meiryo UI" panose="020B0604030504040204" pitchFamily="50" charset="-128"/>
                <a:ea typeface="Meiryo UI" panose="020B0604030504040204" pitchFamily="50" charset="-128"/>
              </a:rPr>
              <a:t>〇健康指標の改善に向けては、これまで健診受診の環境整備や自己負担額の軽減、健康教室等のイベント実施、チラシ等による啓発等を実施してきたが、健診受診率やイベント参加者数の伸び悩み、チラシ等紙媒体による広報効果の限界などの課題がある。</a:t>
            </a:r>
            <a:endParaRPr kumimoji="1" lang="en-US" altLang="ja-JP" sz="1400" dirty="0">
              <a:latin typeface="Meiryo UI" panose="020B0604030504040204" pitchFamily="50" charset="-128"/>
              <a:ea typeface="Meiryo UI" panose="020B0604030504040204" pitchFamily="50" charset="-128"/>
            </a:endParaRPr>
          </a:p>
          <a:p>
            <a:pPr marL="177800" indent="-177800"/>
            <a:r>
              <a:rPr kumimoji="1" lang="ja-JP" altLang="en-US" sz="1400" dirty="0">
                <a:latin typeface="Meiryo UI" panose="020B0604030504040204" pitchFamily="50" charset="-128"/>
                <a:ea typeface="Meiryo UI" panose="020B0604030504040204" pitchFamily="50" charset="-128"/>
              </a:rPr>
              <a:t>〇このため、健活マイレージアプリ・アスマイルでは、働く世代など健康無関心層も含めた健康づくりへの行動変容を促すための機能などを提供する。また、得られたデータはデータヘルスの推進に向けて効果的な保健事業の実施に活用する。</a:t>
            </a:r>
          </a:p>
        </p:txBody>
      </p:sp>
      <p:graphicFrame>
        <p:nvGraphicFramePr>
          <p:cNvPr id="3" name="表 2">
            <a:extLst>
              <a:ext uri="{FF2B5EF4-FFF2-40B4-BE49-F238E27FC236}">
                <a16:creationId xmlns:a16="http://schemas.microsoft.com/office/drawing/2014/main" id="{B8F44246-316B-430E-A507-1A5C74E6E124}"/>
              </a:ext>
            </a:extLst>
          </p:cNvPr>
          <p:cNvGraphicFramePr>
            <a:graphicFrameLocks noGrp="1"/>
          </p:cNvGraphicFramePr>
          <p:nvPr>
            <p:extLst/>
          </p:nvPr>
        </p:nvGraphicFramePr>
        <p:xfrm>
          <a:off x="58706" y="1539866"/>
          <a:ext cx="4736621" cy="5295492"/>
        </p:xfrm>
        <a:graphic>
          <a:graphicData uri="http://schemas.openxmlformats.org/drawingml/2006/table">
            <a:tbl>
              <a:tblPr firstRow="1" bandRow="1">
                <a:tableStyleId>{5C22544A-7EE6-4342-B048-85BDC9FD1C3A}</a:tableStyleId>
              </a:tblPr>
              <a:tblGrid>
                <a:gridCol w="2374367">
                  <a:extLst>
                    <a:ext uri="{9D8B030D-6E8A-4147-A177-3AD203B41FA5}">
                      <a16:colId xmlns:a16="http://schemas.microsoft.com/office/drawing/2014/main" val="3514982745"/>
                    </a:ext>
                  </a:extLst>
                </a:gridCol>
                <a:gridCol w="2362254">
                  <a:extLst>
                    <a:ext uri="{9D8B030D-6E8A-4147-A177-3AD203B41FA5}">
                      <a16:colId xmlns:a16="http://schemas.microsoft.com/office/drawing/2014/main" val="1560392207"/>
                    </a:ext>
                  </a:extLst>
                </a:gridCol>
              </a:tblGrid>
              <a:tr h="288469">
                <a:tc>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6853513"/>
                  </a:ext>
                </a:extLst>
              </a:tr>
              <a:tr h="1250032">
                <a:tc>
                  <a:txBody>
                    <a:bodyPr/>
                    <a:lstStyle/>
                    <a:p>
                      <a:r>
                        <a:rPr kumimoji="1" lang="en-US" altLang="ja-JP" sz="1200" b="1" u="sng" dirty="0">
                          <a:latin typeface="Meiryo UI" panose="020B0604030504040204" pitchFamily="50" charset="-128"/>
                          <a:ea typeface="Meiryo UI" panose="020B0604030504040204" pitchFamily="50" charset="-128"/>
                        </a:rPr>
                        <a:t>(1) </a:t>
                      </a:r>
                      <a:r>
                        <a:rPr kumimoji="1" lang="ja-JP" altLang="en-US" sz="1200" b="1" u="sng" dirty="0">
                          <a:latin typeface="Meiryo UI" panose="020B0604030504040204" pitchFamily="50" charset="-128"/>
                          <a:ea typeface="Meiryo UI" panose="020B0604030504040204" pitchFamily="50" charset="-128"/>
                        </a:rPr>
                        <a:t>健康ポイント機能</a:t>
                      </a:r>
                      <a:r>
                        <a:rPr kumimoji="1" lang="ja-JP" altLang="en-US" sz="1200" b="1" dirty="0">
                          <a:latin typeface="Meiryo UI" panose="020B0604030504040204" pitchFamily="50" charset="-128"/>
                          <a:ea typeface="Meiryo UI" panose="020B0604030504040204" pitchFamily="50" charset="-128"/>
                        </a:rPr>
                        <a:t>（個人インセンティブ）</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⇒住民の自主的な健康づくり促進、健診受診率向上、健康イベント参加者増等</a:t>
                      </a:r>
                    </a:p>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79206550"/>
                  </a:ext>
                </a:extLst>
              </a:tr>
              <a:tr h="1073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sng" dirty="0">
                          <a:latin typeface="Meiryo UI" panose="020B0604030504040204" pitchFamily="50" charset="-128"/>
                          <a:ea typeface="Meiryo UI" panose="020B0604030504040204" pitchFamily="50" charset="-128"/>
                        </a:rPr>
                        <a:t>(2) </a:t>
                      </a:r>
                      <a:r>
                        <a:rPr kumimoji="1" lang="ja-JP" altLang="en-US" sz="1200" b="1" u="sng" dirty="0">
                          <a:latin typeface="Meiryo UI" panose="020B0604030504040204" pitchFamily="50" charset="-128"/>
                          <a:ea typeface="Meiryo UI" panose="020B0604030504040204" pitchFamily="50" charset="-128"/>
                        </a:rPr>
                        <a:t>健康コラム</a:t>
                      </a:r>
                      <a:r>
                        <a:rPr kumimoji="1" lang="ja-JP" altLang="en-US" sz="1200" b="1" u="sng" dirty="0" smtClean="0">
                          <a:latin typeface="Meiryo UI" panose="020B0604030504040204" pitchFamily="50" charset="-128"/>
                          <a:ea typeface="Meiryo UI" panose="020B0604030504040204" pitchFamily="50" charset="-128"/>
                        </a:rPr>
                        <a:t>配信（平日）</a:t>
                      </a:r>
                      <a:endParaRPr kumimoji="1" lang="en-US" altLang="ja-JP" sz="12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健康リテラシーの向上、健康づくり機運の醸成等</a:t>
                      </a:r>
                    </a:p>
                    <a:p>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23771796"/>
                  </a:ext>
                </a:extLst>
              </a:tr>
              <a:tr h="1378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sng" dirty="0">
                          <a:latin typeface="Meiryo UI" panose="020B0604030504040204" pitchFamily="50" charset="-128"/>
                          <a:ea typeface="Meiryo UI" panose="020B0604030504040204" pitchFamily="50" charset="-128"/>
                        </a:rPr>
                        <a:t>(3) </a:t>
                      </a:r>
                      <a:r>
                        <a:rPr kumimoji="1" lang="ja-JP" altLang="en-US" sz="1200" b="1" u="sng" dirty="0">
                          <a:latin typeface="Meiryo UI" panose="020B0604030504040204" pitchFamily="50" charset="-128"/>
                          <a:ea typeface="Meiryo UI" panose="020B0604030504040204" pitchFamily="50" charset="-128"/>
                        </a:rPr>
                        <a:t>健康イベントＰＲ（行政主催・後援のポイント対象イベント）</a:t>
                      </a:r>
                      <a:endParaRPr kumimoji="1" lang="en-US" altLang="ja-JP" sz="12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⇒健康リテラシーの向上、地域・職域の関係機関等との連携による健康づくり機運の醸成・取組促進、健康イベント参加者増等</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u="sng" dirty="0">
                        <a:latin typeface="Meiryo UI" panose="020B0604030504040204" pitchFamily="50" charset="-128"/>
                        <a:ea typeface="Meiryo UI" panose="020B0604030504040204" pitchFamily="50" charset="-128"/>
                      </a:endParaRPr>
                    </a:p>
                  </a:txBody>
                  <a:tcPr/>
                </a:tc>
                <a:tc>
                  <a:txBody>
                    <a:bodyPr/>
                    <a:lstStyle/>
                    <a:p>
                      <a:pPr>
                        <a:lnSpc>
                          <a:spcPts val="2100"/>
                        </a:lnSpc>
                      </a:pP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31304988"/>
                  </a:ext>
                </a:extLst>
              </a:tr>
              <a:tr h="13055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(4) </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お知らせ機能（キャンペーン等の告知、抽選実施等の連絡等）</a:t>
                      </a:r>
                      <a:endParaRPr kumimoji="1" lang="en-US" altLang="ja-JP"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⇒イベント参加者数増加、健診受診勧奨による受診率向上等（対象者絞込み可能）</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1" u="sng" dirty="0">
                        <a:latin typeface="Meiryo UI" panose="020B0604030504040204" pitchFamily="50" charset="-128"/>
                        <a:ea typeface="Meiryo UI" panose="020B0604030504040204" pitchFamily="50" charset="-128"/>
                      </a:endParaRPr>
                    </a:p>
                  </a:txBody>
                  <a:tcPr/>
                </a:tc>
                <a:tc>
                  <a:txBody>
                    <a:bodyPr/>
                    <a:lstStyle/>
                    <a:p>
                      <a:pPr>
                        <a:lnSpc>
                          <a:spcPts val="2100"/>
                        </a:lnSpc>
                      </a:pP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73157213"/>
                  </a:ext>
                </a:extLst>
              </a:tr>
            </a:tbl>
          </a:graphicData>
        </a:graphic>
      </p:graphicFrame>
      <p:grpSp>
        <p:nvGrpSpPr>
          <p:cNvPr id="6" name="グループ化 5">
            <a:extLst>
              <a:ext uri="{FF2B5EF4-FFF2-40B4-BE49-F238E27FC236}">
                <a16:creationId xmlns:a16="http://schemas.microsoft.com/office/drawing/2014/main" id="{7A060E6E-F016-41F1-8A6E-494BD888DC8C}"/>
              </a:ext>
            </a:extLst>
          </p:cNvPr>
          <p:cNvGrpSpPr/>
          <p:nvPr/>
        </p:nvGrpSpPr>
        <p:grpSpPr>
          <a:xfrm>
            <a:off x="2483667" y="1839307"/>
            <a:ext cx="592013" cy="1129029"/>
            <a:chOff x="3909830" y="2117689"/>
            <a:chExt cx="592013" cy="1431098"/>
          </a:xfrm>
        </p:grpSpPr>
        <p:grpSp>
          <p:nvGrpSpPr>
            <p:cNvPr id="11" name="グループ化 10">
              <a:extLst>
                <a:ext uri="{FF2B5EF4-FFF2-40B4-BE49-F238E27FC236}">
                  <a16:creationId xmlns:a16="http://schemas.microsoft.com/office/drawing/2014/main" id="{B664A2EF-63FE-41D8-B284-35CD83EE0817}"/>
                </a:ext>
              </a:extLst>
            </p:cNvPr>
            <p:cNvGrpSpPr>
              <a:grpSpLocks noChangeAspect="1"/>
            </p:cNvGrpSpPr>
            <p:nvPr/>
          </p:nvGrpSpPr>
          <p:grpSpPr>
            <a:xfrm>
              <a:off x="3909830" y="2161702"/>
              <a:ext cx="573159" cy="1387085"/>
              <a:chOff x="467973" y="1716491"/>
              <a:chExt cx="1883786" cy="4558898"/>
            </a:xfrm>
          </p:grpSpPr>
          <p:pic>
            <p:nvPicPr>
              <p:cNvPr id="12" name="図 11" descr="スクリーンショット が含まれている画像&#10;&#10;自動的に生成された説明">
                <a:extLst>
                  <a:ext uri="{FF2B5EF4-FFF2-40B4-BE49-F238E27FC236}">
                    <a16:creationId xmlns:a16="http://schemas.microsoft.com/office/drawing/2014/main" id="{2C9AB8DD-E743-45A4-B597-32E1A5DF0C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9759" y="1716491"/>
                <a:ext cx="1872000" cy="1854758"/>
              </a:xfrm>
              <a:prstGeom prst="rect">
                <a:avLst/>
              </a:prstGeom>
            </p:spPr>
          </p:pic>
          <p:pic>
            <p:nvPicPr>
              <p:cNvPr id="13" name="図 12" descr="スクリーンショット が含まれている画像&#10;&#10;自動的に生成された説明">
                <a:extLst>
                  <a:ext uri="{FF2B5EF4-FFF2-40B4-BE49-F238E27FC236}">
                    <a16:creationId xmlns:a16="http://schemas.microsoft.com/office/drawing/2014/main" id="{E4C1AFBD-F827-4776-90DD-A893FBC0F6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
              <a:stretch/>
            </p:blipFill>
            <p:spPr>
              <a:xfrm>
                <a:off x="467973" y="3535706"/>
                <a:ext cx="1872000" cy="2574616"/>
              </a:xfrm>
              <a:prstGeom prst="rect">
                <a:avLst/>
              </a:prstGeom>
            </p:spPr>
          </p:pic>
          <p:pic>
            <p:nvPicPr>
              <p:cNvPr id="14" name="図 13" descr="スクリーンショット が含まれている画像&#10;&#10;自動的に生成された説明">
                <a:extLst>
                  <a:ext uri="{FF2B5EF4-FFF2-40B4-BE49-F238E27FC236}">
                    <a16:creationId xmlns:a16="http://schemas.microsoft.com/office/drawing/2014/main" id="{5C18A6D7-C31E-4D65-9D41-6B3DDD2D5BE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306" y="6049035"/>
                <a:ext cx="1872000" cy="226354"/>
              </a:xfrm>
              <a:prstGeom prst="rect">
                <a:avLst/>
              </a:prstGeom>
            </p:spPr>
          </p:pic>
        </p:grpSp>
        <p:sp>
          <p:nvSpPr>
            <p:cNvPr id="10" name="正方形/長方形 9">
              <a:extLst>
                <a:ext uri="{FF2B5EF4-FFF2-40B4-BE49-F238E27FC236}">
                  <a16:creationId xmlns:a16="http://schemas.microsoft.com/office/drawing/2014/main" id="{46AC4B1D-827D-437A-80B2-28019D18FE9F}"/>
                </a:ext>
              </a:extLst>
            </p:cNvPr>
            <p:cNvSpPr/>
            <p:nvPr/>
          </p:nvSpPr>
          <p:spPr>
            <a:xfrm>
              <a:off x="3909830" y="2117689"/>
              <a:ext cx="592013" cy="143109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8" name="グループ化 17">
            <a:extLst>
              <a:ext uri="{FF2B5EF4-FFF2-40B4-BE49-F238E27FC236}">
                <a16:creationId xmlns:a16="http://schemas.microsoft.com/office/drawing/2014/main" id="{DAF57745-0ED2-4B61-BD6E-727D2E817625}"/>
              </a:ext>
            </a:extLst>
          </p:cNvPr>
          <p:cNvGrpSpPr/>
          <p:nvPr/>
        </p:nvGrpSpPr>
        <p:grpSpPr>
          <a:xfrm>
            <a:off x="3192252" y="1862389"/>
            <a:ext cx="592013" cy="1187704"/>
            <a:chOff x="4921434" y="2118009"/>
            <a:chExt cx="592013" cy="1439333"/>
          </a:xfrm>
        </p:grpSpPr>
        <p:pic>
          <p:nvPicPr>
            <p:cNvPr id="15" name="図 14" descr="スクリーンショット が含まれている画像&#10;&#10;自動的に生成された説明">
              <a:extLst>
                <a:ext uri="{FF2B5EF4-FFF2-40B4-BE49-F238E27FC236}">
                  <a16:creationId xmlns:a16="http://schemas.microsoft.com/office/drawing/2014/main" id="{2D4B3BD3-AD82-4536-B6B6-E84F5DB4BC2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21434" y="2164039"/>
              <a:ext cx="588427" cy="1393303"/>
            </a:xfrm>
            <a:prstGeom prst="rect">
              <a:avLst/>
            </a:prstGeom>
          </p:spPr>
        </p:pic>
        <p:sp>
          <p:nvSpPr>
            <p:cNvPr id="17" name="正方形/長方形 16">
              <a:extLst>
                <a:ext uri="{FF2B5EF4-FFF2-40B4-BE49-F238E27FC236}">
                  <a16:creationId xmlns:a16="http://schemas.microsoft.com/office/drawing/2014/main" id="{609FF0B4-ED6E-411A-96A9-688CF18F4A74}"/>
                </a:ext>
              </a:extLst>
            </p:cNvPr>
            <p:cNvSpPr/>
            <p:nvPr/>
          </p:nvSpPr>
          <p:spPr>
            <a:xfrm>
              <a:off x="4921434" y="2118009"/>
              <a:ext cx="592013" cy="143769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7" name="グループ化 26">
            <a:extLst>
              <a:ext uri="{FF2B5EF4-FFF2-40B4-BE49-F238E27FC236}">
                <a16:creationId xmlns:a16="http://schemas.microsoft.com/office/drawing/2014/main" id="{10E24C23-2731-43EE-A155-1C833037C84B}"/>
              </a:ext>
            </a:extLst>
          </p:cNvPr>
          <p:cNvGrpSpPr/>
          <p:nvPr/>
        </p:nvGrpSpPr>
        <p:grpSpPr>
          <a:xfrm>
            <a:off x="3722326" y="3134804"/>
            <a:ext cx="603622" cy="1064814"/>
            <a:chOff x="2011079" y="3533301"/>
            <a:chExt cx="603622" cy="1458875"/>
          </a:xfrm>
        </p:grpSpPr>
        <p:grpSp>
          <p:nvGrpSpPr>
            <p:cNvPr id="23" name="グループ化 22">
              <a:extLst>
                <a:ext uri="{FF2B5EF4-FFF2-40B4-BE49-F238E27FC236}">
                  <a16:creationId xmlns:a16="http://schemas.microsoft.com/office/drawing/2014/main" id="{C077D340-CB8B-464A-BA31-9B7143140C42}"/>
                </a:ext>
              </a:extLst>
            </p:cNvPr>
            <p:cNvGrpSpPr>
              <a:grpSpLocks noChangeAspect="1"/>
            </p:cNvGrpSpPr>
            <p:nvPr/>
          </p:nvGrpSpPr>
          <p:grpSpPr>
            <a:xfrm>
              <a:off x="2021908" y="3554477"/>
              <a:ext cx="592793" cy="1437699"/>
              <a:chOff x="3025563" y="2545481"/>
              <a:chExt cx="1219645" cy="2957999"/>
            </a:xfrm>
          </p:grpSpPr>
          <p:pic>
            <p:nvPicPr>
              <p:cNvPr id="20" name="図 19" descr="スクリーンショット が含まれている画像&#10;&#10;自動的に生成された説明">
                <a:extLst>
                  <a:ext uri="{FF2B5EF4-FFF2-40B4-BE49-F238E27FC236}">
                    <a16:creationId xmlns:a16="http://schemas.microsoft.com/office/drawing/2014/main" id="{471FD8BC-4454-4B1A-B7B8-39FD7865D2A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25563" y="2545481"/>
                <a:ext cx="1219645" cy="2169806"/>
              </a:xfrm>
              <a:prstGeom prst="rect">
                <a:avLst/>
              </a:prstGeom>
            </p:spPr>
          </p:pic>
          <p:pic>
            <p:nvPicPr>
              <p:cNvPr id="22" name="図 21" descr="スクリーンショット が含まれている画像&#10;&#10;自動的に生成された説明">
                <a:extLst>
                  <a:ext uri="{FF2B5EF4-FFF2-40B4-BE49-F238E27FC236}">
                    <a16:creationId xmlns:a16="http://schemas.microsoft.com/office/drawing/2014/main" id="{2F7E8F9E-ACC6-4572-8805-64EE3BD0E04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025563" y="3812552"/>
                <a:ext cx="1219645" cy="1690928"/>
              </a:xfrm>
              <a:prstGeom prst="rect">
                <a:avLst/>
              </a:prstGeom>
            </p:spPr>
          </p:pic>
        </p:grpSp>
        <p:sp>
          <p:nvSpPr>
            <p:cNvPr id="26" name="正方形/長方形 25">
              <a:extLst>
                <a:ext uri="{FF2B5EF4-FFF2-40B4-BE49-F238E27FC236}">
                  <a16:creationId xmlns:a16="http://schemas.microsoft.com/office/drawing/2014/main" id="{A14F2D23-259B-49EB-9B2A-A46C50B8A085}"/>
                </a:ext>
              </a:extLst>
            </p:cNvPr>
            <p:cNvSpPr/>
            <p:nvPr/>
          </p:nvSpPr>
          <p:spPr>
            <a:xfrm>
              <a:off x="2011079" y="3533301"/>
              <a:ext cx="592013" cy="143769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a:extLst>
              <a:ext uri="{FF2B5EF4-FFF2-40B4-BE49-F238E27FC236}">
                <a16:creationId xmlns:a16="http://schemas.microsoft.com/office/drawing/2014/main" id="{96A2CB3D-2EC1-4B80-BDDE-AC2B50342EA4}"/>
              </a:ext>
            </a:extLst>
          </p:cNvPr>
          <p:cNvGrpSpPr/>
          <p:nvPr/>
        </p:nvGrpSpPr>
        <p:grpSpPr>
          <a:xfrm>
            <a:off x="2506788" y="3135079"/>
            <a:ext cx="605582" cy="981559"/>
            <a:chOff x="3761668" y="3561348"/>
            <a:chExt cx="605582" cy="1482991"/>
          </a:xfrm>
        </p:grpSpPr>
        <p:grpSp>
          <p:nvGrpSpPr>
            <p:cNvPr id="33" name="グループ化 32">
              <a:extLst>
                <a:ext uri="{FF2B5EF4-FFF2-40B4-BE49-F238E27FC236}">
                  <a16:creationId xmlns:a16="http://schemas.microsoft.com/office/drawing/2014/main" id="{50A3CF06-5660-43A4-A7A1-5DA013EBAE11}"/>
                </a:ext>
              </a:extLst>
            </p:cNvPr>
            <p:cNvGrpSpPr>
              <a:grpSpLocks noChangeAspect="1"/>
            </p:cNvGrpSpPr>
            <p:nvPr/>
          </p:nvGrpSpPr>
          <p:grpSpPr>
            <a:xfrm>
              <a:off x="3774457" y="3593307"/>
              <a:ext cx="592793" cy="1451032"/>
              <a:chOff x="5705893" y="1675260"/>
              <a:chExt cx="1211512" cy="2965528"/>
            </a:xfrm>
          </p:grpSpPr>
          <p:pic>
            <p:nvPicPr>
              <p:cNvPr id="30" name="図 29" descr="スクリーンショット が含まれている画像&#10;&#10;自動的に生成された説明">
                <a:extLst>
                  <a:ext uri="{FF2B5EF4-FFF2-40B4-BE49-F238E27FC236}">
                    <a16:creationId xmlns:a16="http://schemas.microsoft.com/office/drawing/2014/main" id="{F062B44C-CEC8-4C7C-96EB-5C10D3DBD08B}"/>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705893" y="1675260"/>
                <a:ext cx="1211512" cy="2064393"/>
              </a:xfrm>
              <a:prstGeom prst="rect">
                <a:avLst/>
              </a:prstGeom>
            </p:spPr>
          </p:pic>
          <p:pic>
            <p:nvPicPr>
              <p:cNvPr id="32" name="図 31" descr="スクリーンショット が含まれている画像&#10;&#10;自動的に生成された説明">
                <a:extLst>
                  <a:ext uri="{FF2B5EF4-FFF2-40B4-BE49-F238E27FC236}">
                    <a16:creationId xmlns:a16="http://schemas.microsoft.com/office/drawing/2014/main" id="{BEFBA4B7-D5CF-4A95-A3CA-77BDB6D4AD31}"/>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728750" y="3686283"/>
                <a:ext cx="1188653" cy="954505"/>
              </a:xfrm>
              <a:prstGeom prst="rect">
                <a:avLst/>
              </a:prstGeom>
            </p:spPr>
          </p:pic>
        </p:grpSp>
        <p:sp>
          <p:nvSpPr>
            <p:cNvPr id="40" name="正方形/長方形 39">
              <a:extLst>
                <a:ext uri="{FF2B5EF4-FFF2-40B4-BE49-F238E27FC236}">
                  <a16:creationId xmlns:a16="http://schemas.microsoft.com/office/drawing/2014/main" id="{30155D57-B10D-4FC2-87A7-A0D26694D419}"/>
                </a:ext>
              </a:extLst>
            </p:cNvPr>
            <p:cNvSpPr/>
            <p:nvPr/>
          </p:nvSpPr>
          <p:spPr>
            <a:xfrm>
              <a:off x="3761668" y="3561348"/>
              <a:ext cx="592013" cy="143769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a:extLst>
              <a:ext uri="{FF2B5EF4-FFF2-40B4-BE49-F238E27FC236}">
                <a16:creationId xmlns:a16="http://schemas.microsoft.com/office/drawing/2014/main" id="{D59DDF35-7424-448C-9564-8840537DD9E3}"/>
              </a:ext>
            </a:extLst>
          </p:cNvPr>
          <p:cNvGrpSpPr/>
          <p:nvPr/>
        </p:nvGrpSpPr>
        <p:grpSpPr>
          <a:xfrm>
            <a:off x="3907670" y="1855809"/>
            <a:ext cx="627611" cy="1250762"/>
            <a:chOff x="3847081" y="2006361"/>
            <a:chExt cx="627611" cy="1437699"/>
          </a:xfrm>
        </p:grpSpPr>
        <p:pic>
          <p:nvPicPr>
            <p:cNvPr id="42" name="図 41" descr="スクリーンショット が含まれている画像&#10;&#10;自動的に生成された説明">
              <a:extLst>
                <a:ext uri="{FF2B5EF4-FFF2-40B4-BE49-F238E27FC236}">
                  <a16:creationId xmlns:a16="http://schemas.microsoft.com/office/drawing/2014/main" id="{6DDAEED6-51ED-4AC2-8645-59855FDEBD8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48809" y="2054377"/>
              <a:ext cx="625883" cy="1341669"/>
            </a:xfrm>
            <a:prstGeom prst="rect">
              <a:avLst/>
            </a:prstGeom>
          </p:spPr>
        </p:pic>
        <p:sp>
          <p:nvSpPr>
            <p:cNvPr id="43" name="正方形/長方形 42">
              <a:extLst>
                <a:ext uri="{FF2B5EF4-FFF2-40B4-BE49-F238E27FC236}">
                  <a16:creationId xmlns:a16="http://schemas.microsoft.com/office/drawing/2014/main" id="{E714F5B9-983B-47C1-9971-4DFA278AC6B3}"/>
                </a:ext>
              </a:extLst>
            </p:cNvPr>
            <p:cNvSpPr/>
            <p:nvPr/>
          </p:nvSpPr>
          <p:spPr>
            <a:xfrm>
              <a:off x="3847081" y="2006361"/>
              <a:ext cx="625883" cy="143769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45" name="表 44">
            <a:extLst>
              <a:ext uri="{FF2B5EF4-FFF2-40B4-BE49-F238E27FC236}">
                <a16:creationId xmlns:a16="http://schemas.microsoft.com/office/drawing/2014/main" id="{4A57643B-32C9-453B-8ACB-5E084D6F4170}"/>
              </a:ext>
            </a:extLst>
          </p:cNvPr>
          <p:cNvGraphicFramePr>
            <a:graphicFrameLocks noGrp="1"/>
          </p:cNvGraphicFramePr>
          <p:nvPr>
            <p:extLst>
              <p:ext uri="{D42A27DB-BD31-4B8C-83A1-F6EECF244321}">
                <p14:modId xmlns:p14="http://schemas.microsoft.com/office/powerpoint/2010/main" val="975807163"/>
              </p:ext>
            </p:extLst>
          </p:nvPr>
        </p:nvGraphicFramePr>
        <p:xfrm>
          <a:off x="4884850" y="1561328"/>
          <a:ext cx="4843987" cy="5296670"/>
        </p:xfrm>
        <a:graphic>
          <a:graphicData uri="http://schemas.openxmlformats.org/drawingml/2006/table">
            <a:tbl>
              <a:tblPr firstRow="1" bandRow="1">
                <a:tableStyleId>{5C22544A-7EE6-4342-B048-85BDC9FD1C3A}</a:tableStyleId>
              </a:tblPr>
              <a:tblGrid>
                <a:gridCol w="2353235">
                  <a:extLst>
                    <a:ext uri="{9D8B030D-6E8A-4147-A177-3AD203B41FA5}">
                      <a16:colId xmlns:a16="http://schemas.microsoft.com/office/drawing/2014/main" val="3514982745"/>
                    </a:ext>
                  </a:extLst>
                </a:gridCol>
                <a:gridCol w="2490752">
                  <a:extLst>
                    <a:ext uri="{9D8B030D-6E8A-4147-A177-3AD203B41FA5}">
                      <a16:colId xmlns:a16="http://schemas.microsoft.com/office/drawing/2014/main" val="1560392207"/>
                    </a:ext>
                  </a:extLst>
                </a:gridCol>
              </a:tblGrid>
              <a:tr h="297910">
                <a:tc>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endParaRPr kumimoji="1" lang="ja-JP" altLang="en-US" sz="120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6853513"/>
                  </a:ext>
                </a:extLst>
              </a:tr>
              <a:tr h="1416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sng" dirty="0">
                          <a:latin typeface="Meiryo UI" panose="020B0604030504040204" pitchFamily="50" charset="-128"/>
                          <a:ea typeface="Meiryo UI" panose="020B0604030504040204" pitchFamily="50" charset="-128"/>
                        </a:rPr>
                        <a:t>(5) </a:t>
                      </a:r>
                      <a:r>
                        <a:rPr kumimoji="1" lang="ja-JP" altLang="en-US" sz="1200" b="1" u="sng" dirty="0">
                          <a:latin typeface="Meiryo UI" panose="020B0604030504040204" pitchFamily="50" charset="-128"/>
                          <a:ea typeface="Meiryo UI" panose="020B0604030504040204" pitchFamily="50" charset="-128"/>
                        </a:rPr>
                        <a:t>健康データの見える化（</a:t>
                      </a:r>
                      <a:r>
                        <a:rPr kumimoji="1" lang="en-US" altLang="ja-JP" sz="1200" b="1" u="sng" dirty="0">
                          <a:latin typeface="Meiryo UI" panose="020B0604030504040204" pitchFamily="50" charset="-128"/>
                          <a:ea typeface="Meiryo UI" panose="020B0604030504040204" pitchFamily="50" charset="-128"/>
                        </a:rPr>
                        <a:t>PHR</a:t>
                      </a:r>
                      <a:r>
                        <a:rPr kumimoji="1" lang="ja-JP" altLang="en-US" sz="1200" b="1" u="sng" dirty="0">
                          <a:latin typeface="Meiryo UI" panose="020B0604030504040204" pitchFamily="50" charset="-128"/>
                          <a:ea typeface="Meiryo UI" panose="020B0604030504040204" pitchFamily="50" charset="-128"/>
                        </a:rPr>
                        <a:t>：健診結果・毎日の健康行動等の経年データを一括管理）</a:t>
                      </a:r>
                      <a:endParaRPr kumimoji="1" lang="en-US" altLang="ja-JP" sz="12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自主的な健康づくり促進、健診受診率向上</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300"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40169448"/>
                  </a:ext>
                </a:extLst>
              </a:tr>
              <a:tr h="12661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u="sng" dirty="0">
                          <a:latin typeface="Meiryo UI" panose="020B0604030504040204" pitchFamily="50" charset="-128"/>
                          <a:ea typeface="Meiryo UI" panose="020B0604030504040204" pitchFamily="50" charset="-128"/>
                        </a:rPr>
                        <a:t>(6) </a:t>
                      </a:r>
                      <a:r>
                        <a:rPr kumimoji="1" lang="ja-JP" altLang="en-US" sz="1200" b="1" u="sng" dirty="0">
                          <a:latin typeface="Meiryo UI" panose="020B0604030504040204" pitchFamily="50" charset="-128"/>
                          <a:ea typeface="Meiryo UI" panose="020B0604030504040204" pitchFamily="50" charset="-128"/>
                        </a:rPr>
                        <a:t>アンケート機能</a:t>
                      </a:r>
                      <a:endParaRPr kumimoji="1" lang="en-US" altLang="ja-JP" sz="1200" b="1" u="sng"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⇒健康増進計画等における評価指標の把握等に活用可能</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5122979"/>
                  </a:ext>
                </a:extLst>
              </a:tr>
              <a:tr h="1158053">
                <a:tc>
                  <a:txBody>
                    <a:bodyPr/>
                    <a:lstStyle/>
                    <a:p>
                      <a:pPr>
                        <a:lnSpc>
                          <a:spcPct val="100000"/>
                        </a:lnSpc>
                      </a:pPr>
                      <a:r>
                        <a:rPr kumimoji="1" lang="en-US" altLang="ja-JP" sz="1200" b="1" u="sng" dirty="0" smtClean="0">
                          <a:latin typeface="Meiryo UI" panose="020B0604030504040204" pitchFamily="50" charset="-128"/>
                          <a:ea typeface="Meiryo UI" panose="020B0604030504040204" pitchFamily="50" charset="-128"/>
                        </a:rPr>
                        <a:t>(7) </a:t>
                      </a:r>
                      <a:r>
                        <a:rPr kumimoji="1" lang="ja-JP" altLang="en-US" sz="1200" b="1" u="sng" dirty="0">
                          <a:latin typeface="Meiryo UI" panose="020B0604030504040204" pitchFamily="50" charset="-128"/>
                          <a:ea typeface="Meiryo UI" panose="020B0604030504040204" pitchFamily="50" charset="-128"/>
                        </a:rPr>
                        <a:t>医療保険者機能（後発医薬品差額通知、医療費通知等）</a:t>
                      </a:r>
                      <a:endParaRPr kumimoji="1" lang="en-US" altLang="ja-JP" sz="1200" b="1" u="sng" dirty="0">
                        <a:latin typeface="Meiryo UI" panose="020B0604030504040204" pitchFamily="50" charset="-128"/>
                        <a:ea typeface="Meiryo UI" panose="020B0604030504040204" pitchFamily="50" charset="-128"/>
                      </a:endParaRPr>
                    </a:p>
                    <a:p>
                      <a:pPr>
                        <a:lnSpc>
                          <a:spcPct val="100000"/>
                        </a:lnSpc>
                      </a:pPr>
                      <a:r>
                        <a:rPr kumimoji="1" lang="ja-JP" altLang="en-US" sz="1100" dirty="0">
                          <a:latin typeface="Meiryo UI" panose="020B0604030504040204" pitchFamily="50" charset="-128"/>
                          <a:ea typeface="Meiryo UI" panose="020B0604030504040204" pitchFamily="50" charset="-128"/>
                        </a:rPr>
                        <a:t>⇒医療費適正化、加入者サービスの向上</a:t>
                      </a:r>
                      <a:endParaRPr kumimoji="1" lang="en-US" altLang="ja-JP" sz="1100" dirty="0">
                        <a:latin typeface="Meiryo UI" panose="020B0604030504040204" pitchFamily="50" charset="-128"/>
                        <a:ea typeface="Meiryo UI" panose="020B0604030504040204" pitchFamily="50" charset="-128"/>
                      </a:endParaRPr>
                    </a:p>
                    <a:p>
                      <a:pPr>
                        <a:lnSpc>
                          <a:spcPct val="100000"/>
                        </a:lnSpc>
                      </a:pPr>
                      <a:endParaRPr kumimoji="1" lang="en-US" altLang="ja-JP" sz="800" b="1" u="sng"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17605364"/>
                  </a:ext>
                </a:extLst>
              </a:tr>
              <a:tr h="1158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(8) </a:t>
                      </a:r>
                      <a:r>
                        <a:rPr kumimoji="1" lang="ja-JP" altLang="en-US"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クーポン機能</a:t>
                      </a:r>
                      <a:endParaRPr kumimoji="1" lang="en-US" altLang="ja-JP" sz="12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⇒民間企業等との連携による多様なインセンティブの機会の提供</a:t>
                      </a:r>
                      <a:endParaRPr kumimoji="1" lang="en-US" altLang="ja-JP" sz="12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a:lnSpc>
                          <a:spcPct val="100000"/>
                        </a:lnSpc>
                      </a:pPr>
                      <a:endParaRPr kumimoji="1" lang="en-US" altLang="ja-JP" sz="800" b="1" u="sng"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87988393"/>
                  </a:ext>
                </a:extLst>
              </a:tr>
            </a:tbl>
          </a:graphicData>
        </a:graphic>
      </p:graphicFrame>
      <p:grpSp>
        <p:nvGrpSpPr>
          <p:cNvPr id="82" name="グループ化 81">
            <a:extLst>
              <a:ext uri="{FF2B5EF4-FFF2-40B4-BE49-F238E27FC236}">
                <a16:creationId xmlns:a16="http://schemas.microsoft.com/office/drawing/2014/main" id="{1DD38E15-6DA0-4744-9565-C528C3EF76B2}"/>
              </a:ext>
            </a:extLst>
          </p:cNvPr>
          <p:cNvGrpSpPr/>
          <p:nvPr/>
        </p:nvGrpSpPr>
        <p:grpSpPr>
          <a:xfrm>
            <a:off x="2504899" y="4219308"/>
            <a:ext cx="600687" cy="1169548"/>
            <a:chOff x="2220644" y="5138680"/>
            <a:chExt cx="600687" cy="1605256"/>
          </a:xfrm>
        </p:grpSpPr>
        <p:grpSp>
          <p:nvGrpSpPr>
            <p:cNvPr id="46" name="グループ化 45">
              <a:extLst>
                <a:ext uri="{FF2B5EF4-FFF2-40B4-BE49-F238E27FC236}">
                  <a16:creationId xmlns:a16="http://schemas.microsoft.com/office/drawing/2014/main" id="{5EA70465-4C6C-45BA-B47C-9235E35EC2FE}"/>
                </a:ext>
              </a:extLst>
            </p:cNvPr>
            <p:cNvGrpSpPr>
              <a:grpSpLocks noChangeAspect="1"/>
            </p:cNvGrpSpPr>
            <p:nvPr/>
          </p:nvGrpSpPr>
          <p:grpSpPr>
            <a:xfrm>
              <a:off x="2220644" y="5174729"/>
              <a:ext cx="581915" cy="1569207"/>
              <a:chOff x="218656" y="2291925"/>
              <a:chExt cx="1163830" cy="3138413"/>
            </a:xfrm>
          </p:grpSpPr>
          <p:grpSp>
            <p:nvGrpSpPr>
              <p:cNvPr id="47" name="グループ化 46">
                <a:extLst>
                  <a:ext uri="{FF2B5EF4-FFF2-40B4-BE49-F238E27FC236}">
                    <a16:creationId xmlns:a16="http://schemas.microsoft.com/office/drawing/2014/main" id="{53DC0EDD-DD1A-40CD-8C05-E35072F66F0E}"/>
                  </a:ext>
                </a:extLst>
              </p:cNvPr>
              <p:cNvGrpSpPr/>
              <p:nvPr/>
            </p:nvGrpSpPr>
            <p:grpSpPr>
              <a:xfrm>
                <a:off x="218656" y="2291925"/>
                <a:ext cx="1163830" cy="2927685"/>
                <a:chOff x="336612" y="2285932"/>
                <a:chExt cx="1163830" cy="2927685"/>
              </a:xfrm>
            </p:grpSpPr>
            <p:pic>
              <p:nvPicPr>
                <p:cNvPr id="49" name="図 48" descr="画面の領域">
                  <a:extLst>
                    <a:ext uri="{FF2B5EF4-FFF2-40B4-BE49-F238E27FC236}">
                      <a16:creationId xmlns:a16="http://schemas.microsoft.com/office/drawing/2014/main" id="{F2EE9DA8-BBFC-4394-BB23-B359C48AC52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45563" y="3395905"/>
                  <a:ext cx="1152000" cy="1802010"/>
                </a:xfrm>
                <a:prstGeom prst="rect">
                  <a:avLst/>
                </a:prstGeom>
              </p:spPr>
            </p:pic>
            <p:pic>
              <p:nvPicPr>
                <p:cNvPr id="50" name="図 49" descr="画面の領域">
                  <a:extLst>
                    <a:ext uri="{FF2B5EF4-FFF2-40B4-BE49-F238E27FC236}">
                      <a16:creationId xmlns:a16="http://schemas.microsoft.com/office/drawing/2014/main" id="{134282DD-BD4D-484C-8DFF-457AADD2A69A}"/>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336612" y="2285932"/>
                  <a:ext cx="1152000" cy="1134530"/>
                </a:xfrm>
                <a:prstGeom prst="rect">
                  <a:avLst/>
                </a:prstGeom>
              </p:spPr>
            </p:pic>
            <p:pic>
              <p:nvPicPr>
                <p:cNvPr id="51" name="図 50">
                  <a:extLst>
                    <a:ext uri="{FF2B5EF4-FFF2-40B4-BE49-F238E27FC236}">
                      <a16:creationId xmlns:a16="http://schemas.microsoft.com/office/drawing/2014/main" id="{4FD1D52D-55A7-48C9-8E7A-461901A08AC4}"/>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348442" y="4980174"/>
                  <a:ext cx="1152000" cy="233443"/>
                </a:xfrm>
                <a:prstGeom prst="rect">
                  <a:avLst/>
                </a:prstGeom>
              </p:spPr>
            </p:pic>
          </p:grpSp>
          <p:pic>
            <p:nvPicPr>
              <p:cNvPr id="48" name="図 47">
                <a:extLst>
                  <a:ext uri="{FF2B5EF4-FFF2-40B4-BE49-F238E27FC236}">
                    <a16:creationId xmlns:a16="http://schemas.microsoft.com/office/drawing/2014/main" id="{D672A72D-49A8-4B46-B06E-F5BD3B23F8A3}"/>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227374" y="5203908"/>
                <a:ext cx="1152000" cy="226430"/>
              </a:xfrm>
              <a:prstGeom prst="rect">
                <a:avLst/>
              </a:prstGeom>
            </p:spPr>
          </p:pic>
        </p:grpSp>
        <p:sp>
          <p:nvSpPr>
            <p:cNvPr id="57" name="正方形/長方形 56">
              <a:extLst>
                <a:ext uri="{FF2B5EF4-FFF2-40B4-BE49-F238E27FC236}">
                  <a16:creationId xmlns:a16="http://schemas.microsoft.com/office/drawing/2014/main" id="{934A91EE-D391-44D3-B8A1-3C029FD9375C}"/>
                </a:ext>
              </a:extLst>
            </p:cNvPr>
            <p:cNvSpPr/>
            <p:nvPr/>
          </p:nvSpPr>
          <p:spPr>
            <a:xfrm>
              <a:off x="2229318" y="5138680"/>
              <a:ext cx="592013" cy="158938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3" name="グループ化 82">
            <a:extLst>
              <a:ext uri="{FF2B5EF4-FFF2-40B4-BE49-F238E27FC236}">
                <a16:creationId xmlns:a16="http://schemas.microsoft.com/office/drawing/2014/main" id="{E660059C-1A12-46E6-8CF7-E2943CB09F45}"/>
              </a:ext>
            </a:extLst>
          </p:cNvPr>
          <p:cNvGrpSpPr/>
          <p:nvPr/>
        </p:nvGrpSpPr>
        <p:grpSpPr>
          <a:xfrm>
            <a:off x="3267868" y="4215921"/>
            <a:ext cx="592013" cy="1119467"/>
            <a:chOff x="3135481" y="5202690"/>
            <a:chExt cx="592013" cy="1119467"/>
          </a:xfrm>
        </p:grpSpPr>
        <p:pic>
          <p:nvPicPr>
            <p:cNvPr id="52" name="図 51" descr="スクリーンショット が含まれている画像&#10;&#10;自動的に生成された説明">
              <a:extLst>
                <a:ext uri="{FF2B5EF4-FFF2-40B4-BE49-F238E27FC236}">
                  <a16:creationId xmlns:a16="http://schemas.microsoft.com/office/drawing/2014/main" id="{3AD8B11D-D385-4A07-BF28-379A1FFB855A}"/>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3148610" y="5236717"/>
              <a:ext cx="568509" cy="1069136"/>
            </a:xfrm>
            <a:prstGeom prst="rect">
              <a:avLst/>
            </a:prstGeom>
          </p:spPr>
        </p:pic>
        <p:sp>
          <p:nvSpPr>
            <p:cNvPr id="58" name="正方形/長方形 57">
              <a:extLst>
                <a:ext uri="{FF2B5EF4-FFF2-40B4-BE49-F238E27FC236}">
                  <a16:creationId xmlns:a16="http://schemas.microsoft.com/office/drawing/2014/main" id="{C3458D52-2409-4AA1-9383-ADC4B4B22E64}"/>
                </a:ext>
              </a:extLst>
            </p:cNvPr>
            <p:cNvSpPr/>
            <p:nvPr/>
          </p:nvSpPr>
          <p:spPr>
            <a:xfrm>
              <a:off x="3135481" y="5202690"/>
              <a:ext cx="592013" cy="111946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p:cNvGrpSpPr/>
          <p:nvPr/>
        </p:nvGrpSpPr>
        <p:grpSpPr>
          <a:xfrm>
            <a:off x="2606956" y="5598728"/>
            <a:ext cx="1500874" cy="1184661"/>
            <a:chOff x="7711354" y="1998524"/>
            <a:chExt cx="1500874" cy="1184661"/>
          </a:xfrm>
        </p:grpSpPr>
        <p:grpSp>
          <p:nvGrpSpPr>
            <p:cNvPr id="61" name="グループ化 60">
              <a:extLst>
                <a:ext uri="{FF2B5EF4-FFF2-40B4-BE49-F238E27FC236}">
                  <a16:creationId xmlns:a16="http://schemas.microsoft.com/office/drawing/2014/main" id="{868F11E2-7F83-40FF-8744-10616D2245ED}"/>
                </a:ext>
              </a:extLst>
            </p:cNvPr>
            <p:cNvGrpSpPr>
              <a:grpSpLocks noChangeAspect="1"/>
            </p:cNvGrpSpPr>
            <p:nvPr/>
          </p:nvGrpSpPr>
          <p:grpSpPr>
            <a:xfrm>
              <a:off x="7732775" y="2017279"/>
              <a:ext cx="505580" cy="1150473"/>
              <a:chOff x="6775781" y="2122730"/>
              <a:chExt cx="1163337" cy="2647229"/>
            </a:xfrm>
          </p:grpSpPr>
          <p:pic>
            <p:nvPicPr>
              <p:cNvPr id="59" name="図 58" descr="画面の領域">
                <a:extLst>
                  <a:ext uri="{FF2B5EF4-FFF2-40B4-BE49-F238E27FC236}">
                    <a16:creationId xmlns:a16="http://schemas.microsoft.com/office/drawing/2014/main" id="{C42F1E46-E72A-4482-B6C5-8E73D0366D5B}"/>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6775781" y="2122730"/>
                <a:ext cx="1152000" cy="1134529"/>
              </a:xfrm>
              <a:prstGeom prst="rect">
                <a:avLst/>
              </a:prstGeom>
            </p:spPr>
          </p:pic>
          <p:pic>
            <p:nvPicPr>
              <p:cNvPr id="60" name="図 59" descr="スクリーンショット が含まれている画像&#10;&#10;自動的に生成された説明">
                <a:extLst>
                  <a:ext uri="{FF2B5EF4-FFF2-40B4-BE49-F238E27FC236}">
                    <a16:creationId xmlns:a16="http://schemas.microsoft.com/office/drawing/2014/main" id="{F87958B5-BF70-40B1-9B20-8E7A103C304E}"/>
                  </a:ext>
                </a:extLst>
              </p:cNvPr>
              <p:cNvPicPr>
                <a:picLocks noChangeAspect="1"/>
              </p:cNvPicPr>
              <p:nvPr/>
            </p:nvPicPr>
            <p:blipFill rotWithShape="1">
              <a:blip r:embed="rId18" cstate="screen">
                <a:extLst>
                  <a:ext uri="{28A0092B-C50C-407E-A947-70E740481C1C}">
                    <a14:useLocalDpi xmlns:a14="http://schemas.microsoft.com/office/drawing/2010/main"/>
                  </a:ext>
                </a:extLst>
              </a:blip>
              <a:srcRect/>
              <a:stretch/>
            </p:blipFill>
            <p:spPr>
              <a:xfrm>
                <a:off x="6787116" y="3250230"/>
                <a:ext cx="1152002" cy="1519729"/>
              </a:xfrm>
              <a:prstGeom prst="rect">
                <a:avLst/>
              </a:prstGeom>
            </p:spPr>
          </p:pic>
        </p:grpSp>
        <p:sp>
          <p:nvSpPr>
            <p:cNvPr id="53" name="正方形/長方形 52">
              <a:extLst>
                <a:ext uri="{FF2B5EF4-FFF2-40B4-BE49-F238E27FC236}">
                  <a16:creationId xmlns:a16="http://schemas.microsoft.com/office/drawing/2014/main" id="{4705AD74-8F4A-400B-A64E-370A015A468D}"/>
                </a:ext>
              </a:extLst>
            </p:cNvPr>
            <p:cNvSpPr/>
            <p:nvPr/>
          </p:nvSpPr>
          <p:spPr>
            <a:xfrm>
              <a:off x="7711354" y="1998524"/>
              <a:ext cx="548424" cy="118466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4" name="グループ化 83">
              <a:extLst>
                <a:ext uri="{FF2B5EF4-FFF2-40B4-BE49-F238E27FC236}">
                  <a16:creationId xmlns:a16="http://schemas.microsoft.com/office/drawing/2014/main" id="{C2123839-665D-4319-873A-F7797D0C75FA}"/>
                </a:ext>
              </a:extLst>
            </p:cNvPr>
            <p:cNvGrpSpPr/>
            <p:nvPr/>
          </p:nvGrpSpPr>
          <p:grpSpPr>
            <a:xfrm>
              <a:off x="8623449" y="2012705"/>
              <a:ext cx="588779" cy="1153517"/>
              <a:chOff x="8595789" y="2014210"/>
              <a:chExt cx="588779" cy="1153517"/>
            </a:xfrm>
          </p:grpSpPr>
          <p:pic>
            <p:nvPicPr>
              <p:cNvPr id="62" name="図 61" descr="スクリーンショット が含まれている画像&#10;&#10;自動的に生成された説明">
                <a:extLst>
                  <a:ext uri="{FF2B5EF4-FFF2-40B4-BE49-F238E27FC236}">
                    <a16:creationId xmlns:a16="http://schemas.microsoft.com/office/drawing/2014/main" id="{3CB903C6-7C69-4E72-A0DA-86AA8958EF96}"/>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t="3946" b="6667"/>
              <a:stretch/>
            </p:blipFill>
            <p:spPr>
              <a:xfrm>
                <a:off x="8596651" y="2057225"/>
                <a:ext cx="587917" cy="1110502"/>
              </a:xfrm>
              <a:prstGeom prst="rect">
                <a:avLst/>
              </a:prstGeom>
            </p:spPr>
          </p:pic>
          <p:sp>
            <p:nvSpPr>
              <p:cNvPr id="54" name="正方形/長方形 53">
                <a:extLst>
                  <a:ext uri="{FF2B5EF4-FFF2-40B4-BE49-F238E27FC236}">
                    <a16:creationId xmlns:a16="http://schemas.microsoft.com/office/drawing/2014/main" id="{D7D20EE7-C346-4D41-860D-FD4ECE14D1D2}"/>
                  </a:ext>
                </a:extLst>
              </p:cNvPr>
              <p:cNvSpPr/>
              <p:nvPr/>
            </p:nvSpPr>
            <p:spPr>
              <a:xfrm>
                <a:off x="8595789" y="2014210"/>
                <a:ext cx="587917" cy="114944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8" name="グループ化 7"/>
          <p:cNvGrpSpPr/>
          <p:nvPr/>
        </p:nvGrpSpPr>
        <p:grpSpPr>
          <a:xfrm>
            <a:off x="7336618" y="1893355"/>
            <a:ext cx="592255" cy="1210728"/>
            <a:chOff x="7471183" y="3260200"/>
            <a:chExt cx="592255" cy="1210728"/>
          </a:xfrm>
        </p:grpSpPr>
        <p:pic>
          <p:nvPicPr>
            <p:cNvPr id="64" name="図 63" descr="スクリーンショット が含まれている画像&#10;&#10;自動的に生成された説明">
              <a:extLst>
                <a:ext uri="{FF2B5EF4-FFF2-40B4-BE49-F238E27FC236}">
                  <a16:creationId xmlns:a16="http://schemas.microsoft.com/office/drawing/2014/main" id="{0DC374B1-4CF9-4761-86F1-73D2C1C43355}"/>
                </a:ext>
              </a:extLst>
            </p:cNvPr>
            <p:cNvPicPr>
              <a:picLocks noChangeAspect="1"/>
            </p:cNvPicPr>
            <p:nvPr/>
          </p:nvPicPr>
          <p:blipFill rotWithShape="1">
            <a:blip r:embed="rId20" cstate="screen">
              <a:extLst>
                <a:ext uri="{28A0092B-C50C-407E-A947-70E740481C1C}">
                  <a14:useLocalDpi xmlns:a14="http://schemas.microsoft.com/office/drawing/2010/main"/>
                </a:ext>
              </a:extLst>
            </a:blip>
            <a:srcRect/>
            <a:stretch/>
          </p:blipFill>
          <p:spPr>
            <a:xfrm>
              <a:off x="7471183" y="3260200"/>
              <a:ext cx="587917" cy="1110881"/>
            </a:xfrm>
            <a:prstGeom prst="rect">
              <a:avLst/>
            </a:prstGeom>
          </p:spPr>
        </p:pic>
        <p:sp>
          <p:nvSpPr>
            <p:cNvPr id="65" name="正方形/長方形 64">
              <a:extLst>
                <a:ext uri="{FF2B5EF4-FFF2-40B4-BE49-F238E27FC236}">
                  <a16:creationId xmlns:a16="http://schemas.microsoft.com/office/drawing/2014/main" id="{5ACDA4A2-E10A-4E11-8400-7465385799F1}"/>
                </a:ext>
              </a:extLst>
            </p:cNvPr>
            <p:cNvSpPr/>
            <p:nvPr/>
          </p:nvSpPr>
          <p:spPr>
            <a:xfrm>
              <a:off x="7471425" y="3286267"/>
              <a:ext cx="592013" cy="118466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p:nvGrpSpPr>
        <p:grpSpPr>
          <a:xfrm>
            <a:off x="8131899" y="1940621"/>
            <a:ext cx="592013" cy="1136903"/>
            <a:chOff x="8128632" y="3292495"/>
            <a:chExt cx="592013" cy="1136903"/>
          </a:xfrm>
        </p:grpSpPr>
        <p:pic>
          <p:nvPicPr>
            <p:cNvPr id="63" name="図 62" descr="スクリーンショット が含まれている画像&#10;&#10;自動的に生成された説明">
              <a:extLst>
                <a:ext uri="{FF2B5EF4-FFF2-40B4-BE49-F238E27FC236}">
                  <a16:creationId xmlns:a16="http://schemas.microsoft.com/office/drawing/2014/main" id="{437ADAB6-1B0F-4FA3-8EF1-1EC379C96437}"/>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8161182" y="3313325"/>
              <a:ext cx="555526" cy="1088641"/>
            </a:xfrm>
            <a:prstGeom prst="rect">
              <a:avLst/>
            </a:prstGeom>
          </p:spPr>
        </p:pic>
        <p:sp>
          <p:nvSpPr>
            <p:cNvPr id="66" name="正方形/長方形 65">
              <a:extLst>
                <a:ext uri="{FF2B5EF4-FFF2-40B4-BE49-F238E27FC236}">
                  <a16:creationId xmlns:a16="http://schemas.microsoft.com/office/drawing/2014/main" id="{8D1190AE-27CC-46CD-82E3-5F9DEB93E702}"/>
                </a:ext>
              </a:extLst>
            </p:cNvPr>
            <p:cNvSpPr/>
            <p:nvPr/>
          </p:nvSpPr>
          <p:spPr>
            <a:xfrm>
              <a:off x="8128632" y="3292495"/>
              <a:ext cx="592013" cy="11369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2" name="図 71">
            <a:extLst>
              <a:ext uri="{FF2B5EF4-FFF2-40B4-BE49-F238E27FC236}">
                <a16:creationId xmlns:a16="http://schemas.microsoft.com/office/drawing/2014/main" id="{6383E4A9-E857-45B6-A1EC-1BACA99584F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656343" y="3438656"/>
            <a:ext cx="591721" cy="1052475"/>
          </a:xfrm>
          <a:prstGeom prst="rect">
            <a:avLst/>
          </a:prstGeom>
        </p:spPr>
      </p:pic>
      <p:pic>
        <p:nvPicPr>
          <p:cNvPr id="74" name="図 73">
            <a:extLst>
              <a:ext uri="{FF2B5EF4-FFF2-40B4-BE49-F238E27FC236}">
                <a16:creationId xmlns:a16="http://schemas.microsoft.com/office/drawing/2014/main" id="{7808D7FB-0E90-42B3-957B-FFEF1DB2C52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769996" y="3349701"/>
            <a:ext cx="601954" cy="1070675"/>
          </a:xfrm>
          <a:prstGeom prst="rect">
            <a:avLst/>
          </a:prstGeom>
        </p:spPr>
      </p:pic>
      <p:sp>
        <p:nvSpPr>
          <p:cNvPr id="77" name="正方形/長方形 76">
            <a:extLst>
              <a:ext uri="{FF2B5EF4-FFF2-40B4-BE49-F238E27FC236}">
                <a16:creationId xmlns:a16="http://schemas.microsoft.com/office/drawing/2014/main" id="{7B82FA15-593A-45F6-9B93-FBBA7658825A}"/>
              </a:ext>
            </a:extLst>
          </p:cNvPr>
          <p:cNvSpPr/>
          <p:nvPr/>
        </p:nvSpPr>
        <p:spPr>
          <a:xfrm>
            <a:off x="7483777" y="5705896"/>
            <a:ext cx="604183" cy="106053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2CEB853A-A822-4915-8AD8-2E243C8BA2DB}"/>
              </a:ext>
            </a:extLst>
          </p:cNvPr>
          <p:cNvSpPr/>
          <p:nvPr/>
        </p:nvSpPr>
        <p:spPr>
          <a:xfrm>
            <a:off x="8755553" y="3320056"/>
            <a:ext cx="592013" cy="1077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9" name="Picture 2" descr="\\HF-SERVER3\01_user\teik\OKP\20190104_アスマイルアプリ\ハンバーガー\医療費通知.png">
            <a:extLst>
              <a:ext uri="{FF2B5EF4-FFF2-40B4-BE49-F238E27FC236}">
                <a16:creationId xmlns:a16="http://schemas.microsoft.com/office/drawing/2014/main" id="{C1F3D21D-F22F-44E9-96BB-F35337E8034B}"/>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l="-952" r="-1"/>
          <a:stretch/>
        </p:blipFill>
        <p:spPr bwMode="auto">
          <a:xfrm>
            <a:off x="7414608" y="4611704"/>
            <a:ext cx="560795" cy="100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0" name="Picture 2" descr="\\HF-SERVER3\01_user\teik\OKP\20190104_アスマイルアプリ\ハンバーガー\ジェネリック.png">
            <a:extLst>
              <a:ext uri="{FF2B5EF4-FFF2-40B4-BE49-F238E27FC236}">
                <a16:creationId xmlns:a16="http://schemas.microsoft.com/office/drawing/2014/main" id="{2F454C80-EFA1-4419-8766-1681685E02ED}"/>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l="-1" r="-3825"/>
          <a:stretch/>
        </p:blipFill>
        <p:spPr bwMode="auto">
          <a:xfrm>
            <a:off x="8577882" y="4627064"/>
            <a:ext cx="562062" cy="9800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90" name="グループ化 89">
            <a:extLst>
              <a:ext uri="{FF2B5EF4-FFF2-40B4-BE49-F238E27FC236}">
                <a16:creationId xmlns:a16="http://schemas.microsoft.com/office/drawing/2014/main" id="{DD138921-22F2-4380-A245-0AB3463BBC59}"/>
              </a:ext>
            </a:extLst>
          </p:cNvPr>
          <p:cNvGrpSpPr/>
          <p:nvPr/>
        </p:nvGrpSpPr>
        <p:grpSpPr>
          <a:xfrm>
            <a:off x="8858913" y="1932404"/>
            <a:ext cx="647625" cy="1182296"/>
            <a:chOff x="8998956" y="3280365"/>
            <a:chExt cx="647625" cy="1182296"/>
          </a:xfrm>
        </p:grpSpPr>
        <p:sp>
          <p:nvSpPr>
            <p:cNvPr id="71" name="正方形/長方形 70">
              <a:extLst>
                <a:ext uri="{FF2B5EF4-FFF2-40B4-BE49-F238E27FC236}">
                  <a16:creationId xmlns:a16="http://schemas.microsoft.com/office/drawing/2014/main" id="{4FFAA335-40D8-48CB-ABB5-58F8872D4A06}"/>
                </a:ext>
              </a:extLst>
            </p:cNvPr>
            <p:cNvSpPr/>
            <p:nvPr/>
          </p:nvSpPr>
          <p:spPr>
            <a:xfrm>
              <a:off x="8998956" y="3280365"/>
              <a:ext cx="647625" cy="118229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1" name="図 80">
              <a:extLst>
                <a:ext uri="{FF2B5EF4-FFF2-40B4-BE49-F238E27FC236}">
                  <a16:creationId xmlns:a16="http://schemas.microsoft.com/office/drawing/2014/main" id="{5720F4F7-A7E4-443F-B323-E17B9FA0DAD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013399" y="3304464"/>
              <a:ext cx="621795" cy="1122798"/>
            </a:xfrm>
            <a:prstGeom prst="rect">
              <a:avLst/>
            </a:prstGeom>
          </p:spPr>
        </p:pic>
      </p:grpSp>
      <p:sp>
        <p:nvSpPr>
          <p:cNvPr id="85" name="テキスト ボックス 84">
            <a:extLst>
              <a:ext uri="{FF2B5EF4-FFF2-40B4-BE49-F238E27FC236}">
                <a16:creationId xmlns:a16="http://schemas.microsoft.com/office/drawing/2014/main" id="{EE0676B0-1665-48F8-B006-2FC7B1CBFB5E}"/>
              </a:ext>
            </a:extLst>
          </p:cNvPr>
          <p:cNvSpPr txBox="1"/>
          <p:nvPr/>
        </p:nvSpPr>
        <p:spPr>
          <a:xfrm>
            <a:off x="4058263" y="5183259"/>
            <a:ext cx="1390262"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ポイント付与</a:t>
            </a:r>
          </a:p>
        </p:txBody>
      </p:sp>
      <p:sp>
        <p:nvSpPr>
          <p:cNvPr id="86" name="テキスト ボックス 85">
            <a:extLst>
              <a:ext uri="{FF2B5EF4-FFF2-40B4-BE49-F238E27FC236}">
                <a16:creationId xmlns:a16="http://schemas.microsoft.com/office/drawing/2014/main" id="{78A96C0D-33C8-4445-B19D-94369A0966C8}"/>
              </a:ext>
            </a:extLst>
          </p:cNvPr>
          <p:cNvSpPr txBox="1"/>
          <p:nvPr/>
        </p:nvSpPr>
        <p:spPr>
          <a:xfrm>
            <a:off x="7379217" y="5185001"/>
            <a:ext cx="833745" cy="230832"/>
          </a:xfrm>
          <a:prstGeom prst="rect">
            <a:avLst/>
          </a:prstGeom>
          <a:solidFill>
            <a:schemeClr val="bg1"/>
          </a:solidFill>
          <a:ln>
            <a:solidFill>
              <a:schemeClr val="accent1"/>
            </a:solidFill>
          </a:ln>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医療費通知</a:t>
            </a:r>
          </a:p>
        </p:txBody>
      </p:sp>
      <p:sp>
        <p:nvSpPr>
          <p:cNvPr id="87" name="テキスト ボックス 86">
            <a:extLst>
              <a:ext uri="{FF2B5EF4-FFF2-40B4-BE49-F238E27FC236}">
                <a16:creationId xmlns:a16="http://schemas.microsoft.com/office/drawing/2014/main" id="{5A71B464-A163-42F9-B739-63BA6AE2453D}"/>
              </a:ext>
            </a:extLst>
          </p:cNvPr>
          <p:cNvSpPr txBox="1"/>
          <p:nvPr/>
        </p:nvSpPr>
        <p:spPr>
          <a:xfrm>
            <a:off x="8703759" y="5207684"/>
            <a:ext cx="829952" cy="369332"/>
          </a:xfrm>
          <a:prstGeom prst="rect">
            <a:avLst/>
          </a:prstGeom>
          <a:solidFill>
            <a:schemeClr val="bg1"/>
          </a:solidFill>
          <a:ln>
            <a:solidFill>
              <a:schemeClr val="accent1"/>
            </a:solidFill>
          </a:ln>
        </p:spPr>
        <p:txBody>
          <a:bodyPr wrap="square" rtlCol="0">
            <a:spAutoFit/>
          </a:bodyPr>
          <a:lstStyle/>
          <a:p>
            <a:pPr algn="ctr"/>
            <a:r>
              <a:rPr kumimoji="1" lang="ja-JP" altLang="en-US" sz="900" dirty="0">
                <a:latin typeface="Meiryo UI" panose="020B0604030504040204" pitchFamily="50" charset="-128"/>
                <a:ea typeface="Meiryo UI" panose="020B0604030504040204" pitchFamily="50" charset="-128"/>
              </a:rPr>
              <a:t>後発医薬品差額通知</a:t>
            </a:r>
          </a:p>
        </p:txBody>
      </p:sp>
      <p:sp>
        <p:nvSpPr>
          <p:cNvPr id="88" name="テキスト ボックス 87">
            <a:extLst>
              <a:ext uri="{FF2B5EF4-FFF2-40B4-BE49-F238E27FC236}">
                <a16:creationId xmlns:a16="http://schemas.microsoft.com/office/drawing/2014/main" id="{52F49994-46F5-4002-8994-49690EC748EF}"/>
              </a:ext>
            </a:extLst>
          </p:cNvPr>
          <p:cNvSpPr txBox="1"/>
          <p:nvPr/>
        </p:nvSpPr>
        <p:spPr>
          <a:xfrm>
            <a:off x="7349380" y="2569714"/>
            <a:ext cx="648000" cy="230832"/>
          </a:xfrm>
          <a:prstGeom prst="rect">
            <a:avLst/>
          </a:prstGeom>
          <a:solidFill>
            <a:schemeClr val="bg1"/>
          </a:solidFill>
          <a:ln>
            <a:solidFill>
              <a:schemeClr val="accent1"/>
            </a:solidFill>
          </a:ln>
        </p:spPr>
        <p:txBody>
          <a:bodyPr wrap="square" lIns="36000" rIns="36000" rtlCol="0">
            <a:spAutoFit/>
          </a:bodyPr>
          <a:lstStyle/>
          <a:p>
            <a:pPr algn="ctr"/>
            <a:r>
              <a:rPr kumimoji="1" lang="ja-JP" altLang="en-US" sz="900" dirty="0">
                <a:latin typeface="Meiryo UI" panose="020B0604030504040204" pitchFamily="50" charset="-128"/>
                <a:ea typeface="Meiryo UI" panose="020B0604030504040204" pitchFamily="50" charset="-128"/>
              </a:rPr>
              <a:t>健診結果</a:t>
            </a:r>
          </a:p>
        </p:txBody>
      </p:sp>
      <p:sp>
        <p:nvSpPr>
          <p:cNvPr id="89" name="テキスト ボックス 88">
            <a:extLst>
              <a:ext uri="{FF2B5EF4-FFF2-40B4-BE49-F238E27FC236}">
                <a16:creationId xmlns:a16="http://schemas.microsoft.com/office/drawing/2014/main" id="{04F10E3A-8E22-486A-85F5-ACB9E030118A}"/>
              </a:ext>
            </a:extLst>
          </p:cNvPr>
          <p:cNvSpPr txBox="1"/>
          <p:nvPr/>
        </p:nvSpPr>
        <p:spPr>
          <a:xfrm>
            <a:off x="8156865" y="2619712"/>
            <a:ext cx="756000" cy="230832"/>
          </a:xfrm>
          <a:prstGeom prst="rect">
            <a:avLst/>
          </a:prstGeom>
          <a:solidFill>
            <a:schemeClr val="bg1"/>
          </a:solidFill>
          <a:ln>
            <a:solidFill>
              <a:schemeClr val="accent1"/>
            </a:solidFill>
          </a:ln>
        </p:spPr>
        <p:txBody>
          <a:bodyPr wrap="square" lIns="36000" rIns="36000" rtlCol="0">
            <a:spAutoFit/>
          </a:bodyPr>
          <a:lstStyle/>
          <a:p>
            <a:pPr algn="ctr"/>
            <a:r>
              <a:rPr kumimoji="1" lang="ja-JP" altLang="en-US" sz="900" dirty="0">
                <a:latin typeface="Meiryo UI" panose="020B0604030504040204" pitchFamily="50" charset="-128"/>
                <a:ea typeface="Meiryo UI" panose="020B0604030504040204" pitchFamily="50" charset="-128"/>
              </a:rPr>
              <a:t>けんしん受診</a:t>
            </a:r>
          </a:p>
        </p:txBody>
      </p:sp>
      <p:sp>
        <p:nvSpPr>
          <p:cNvPr id="91" name="テキスト ボックス 90">
            <a:extLst>
              <a:ext uri="{FF2B5EF4-FFF2-40B4-BE49-F238E27FC236}">
                <a16:creationId xmlns:a16="http://schemas.microsoft.com/office/drawing/2014/main" id="{2D3F902C-2D01-42A0-A6BC-D0ABD0568568}"/>
              </a:ext>
            </a:extLst>
          </p:cNvPr>
          <p:cNvSpPr txBox="1"/>
          <p:nvPr/>
        </p:nvSpPr>
        <p:spPr>
          <a:xfrm>
            <a:off x="8987280" y="2694116"/>
            <a:ext cx="756000" cy="230832"/>
          </a:xfrm>
          <a:prstGeom prst="rect">
            <a:avLst/>
          </a:prstGeom>
          <a:solidFill>
            <a:schemeClr val="bg1"/>
          </a:solidFill>
          <a:ln>
            <a:solidFill>
              <a:schemeClr val="accent1"/>
            </a:solidFill>
          </a:ln>
        </p:spPr>
        <p:txBody>
          <a:bodyPr wrap="square" lIns="36000" rIns="36000" rtlCol="0">
            <a:spAutoFit/>
          </a:bodyPr>
          <a:lstStyle/>
          <a:p>
            <a:pPr algn="ctr"/>
            <a:r>
              <a:rPr kumimoji="1" lang="ja-JP" altLang="en-US" sz="900" dirty="0">
                <a:latin typeface="Meiryo UI" panose="020B0604030504040204" pitchFamily="50" charset="-128"/>
                <a:ea typeface="Meiryo UI" panose="020B0604030504040204" pitchFamily="50" charset="-128"/>
              </a:rPr>
              <a:t>毎日の健康</a:t>
            </a:r>
          </a:p>
        </p:txBody>
      </p:sp>
      <p:sp>
        <p:nvSpPr>
          <p:cNvPr id="73" name="テキスト ボックス 72">
            <a:extLst>
              <a:ext uri="{FF2B5EF4-FFF2-40B4-BE49-F238E27FC236}">
                <a16:creationId xmlns:a16="http://schemas.microsoft.com/office/drawing/2014/main" id="{52F49994-46F5-4002-8994-49690EC748EF}"/>
              </a:ext>
            </a:extLst>
          </p:cNvPr>
          <p:cNvSpPr txBox="1"/>
          <p:nvPr/>
        </p:nvSpPr>
        <p:spPr>
          <a:xfrm>
            <a:off x="2628377" y="3690989"/>
            <a:ext cx="684000" cy="230832"/>
          </a:xfrm>
          <a:prstGeom prst="rect">
            <a:avLst/>
          </a:prstGeom>
          <a:solidFill>
            <a:schemeClr val="bg1"/>
          </a:solidFill>
          <a:ln>
            <a:solidFill>
              <a:schemeClr val="accent1"/>
            </a:solidFill>
          </a:ln>
        </p:spPr>
        <p:txBody>
          <a:bodyPr wrap="square" lIns="36000" rIns="36000" rtlCol="0">
            <a:spAutoFit/>
          </a:bodyPr>
          <a:lstStyle/>
          <a:p>
            <a:pPr algn="ctr"/>
            <a:r>
              <a:rPr kumimoji="1" lang="ja-JP" altLang="en-US" sz="900" dirty="0" smtClean="0">
                <a:latin typeface="Meiryo UI" panose="020B0604030504040204" pitchFamily="50" charset="-128"/>
                <a:ea typeface="Meiryo UI" panose="020B0604030504040204" pitchFamily="50" charset="-128"/>
              </a:rPr>
              <a:t>コラム一覧</a:t>
            </a:r>
            <a:endParaRPr kumimoji="1" lang="ja-JP" altLang="en-US" sz="900" dirty="0">
              <a:latin typeface="Meiryo UI" panose="020B0604030504040204" pitchFamily="50" charset="-128"/>
              <a:ea typeface="Meiryo UI" panose="020B0604030504040204" pitchFamily="50" charset="-128"/>
            </a:endParaRPr>
          </a:p>
        </p:txBody>
      </p:sp>
      <p:sp>
        <p:nvSpPr>
          <p:cNvPr id="75" name="テキスト ボックス 74">
            <a:extLst>
              <a:ext uri="{FF2B5EF4-FFF2-40B4-BE49-F238E27FC236}">
                <a16:creationId xmlns:a16="http://schemas.microsoft.com/office/drawing/2014/main" id="{52F49994-46F5-4002-8994-49690EC748EF}"/>
              </a:ext>
            </a:extLst>
          </p:cNvPr>
          <p:cNvSpPr txBox="1"/>
          <p:nvPr/>
        </p:nvSpPr>
        <p:spPr>
          <a:xfrm>
            <a:off x="4028725" y="3817426"/>
            <a:ext cx="684000" cy="230832"/>
          </a:xfrm>
          <a:prstGeom prst="rect">
            <a:avLst/>
          </a:prstGeom>
          <a:solidFill>
            <a:schemeClr val="bg1"/>
          </a:solidFill>
          <a:ln>
            <a:solidFill>
              <a:schemeClr val="accent1"/>
            </a:solidFill>
          </a:ln>
        </p:spPr>
        <p:txBody>
          <a:bodyPr wrap="square" lIns="36000" rIns="36000" rtlCol="0">
            <a:spAutoFit/>
          </a:bodyPr>
          <a:lstStyle/>
          <a:p>
            <a:pPr algn="ctr"/>
            <a:r>
              <a:rPr kumimoji="1" lang="ja-JP" altLang="en-US" sz="900" dirty="0" smtClean="0">
                <a:latin typeface="Meiryo UI" panose="020B0604030504040204" pitchFamily="50" charset="-128"/>
                <a:ea typeface="Meiryo UI" panose="020B0604030504040204" pitchFamily="50" charset="-128"/>
              </a:rPr>
              <a:t>コラム</a:t>
            </a:r>
            <a:endParaRPr kumimoji="1" lang="ja-JP" altLang="en-US" sz="900" dirty="0">
              <a:latin typeface="Meiryo UI" panose="020B0604030504040204" pitchFamily="50" charset="-128"/>
              <a:ea typeface="Meiryo UI" panose="020B0604030504040204" pitchFamily="50" charset="-128"/>
            </a:endParaRPr>
          </a:p>
        </p:txBody>
      </p:sp>
      <p:pic>
        <p:nvPicPr>
          <p:cNvPr id="21" name="図 20" descr="画面の領域"/>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4287988" y="4317433"/>
            <a:ext cx="456235" cy="661683"/>
          </a:xfrm>
          <a:prstGeom prst="rect">
            <a:avLst/>
          </a:prstGeom>
          <a:ln w="3175">
            <a:solidFill>
              <a:schemeClr val="tx1"/>
            </a:solidFill>
          </a:ln>
        </p:spPr>
      </p:pic>
      <p:pic>
        <p:nvPicPr>
          <p:cNvPr id="56" name="図 55">
            <a:extLst>
              <a:ext uri="{FF2B5EF4-FFF2-40B4-BE49-F238E27FC236}">
                <a16:creationId xmlns:a16="http://schemas.microsoft.com/office/drawing/2014/main" id="{95CBD4CB-0FD1-4639-8E57-6D229A70B953}"/>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3819779" y="4727323"/>
            <a:ext cx="582091" cy="654035"/>
          </a:xfrm>
          <a:prstGeom prst="rect">
            <a:avLst/>
          </a:prstGeom>
        </p:spPr>
      </p:pic>
      <p:sp>
        <p:nvSpPr>
          <p:cNvPr id="76" name="スライド番号プレースホルダー 4"/>
          <p:cNvSpPr txBox="1">
            <a:spLocks/>
          </p:cNvSpPr>
          <p:nvPr/>
        </p:nvSpPr>
        <p:spPr>
          <a:xfrm>
            <a:off x="9279951" y="6567345"/>
            <a:ext cx="645172" cy="26801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dirty="0" smtClean="0"/>
              <a:t>7</a:t>
            </a:r>
            <a:endParaRPr kumimoji="1" lang="ja-JP" altLang="en-US" dirty="0"/>
          </a:p>
        </p:txBody>
      </p:sp>
      <p:pic>
        <p:nvPicPr>
          <p:cNvPr id="92" name="図 91"/>
          <p:cNvPicPr>
            <a:picLocks noChangeAspect="1"/>
          </p:cNvPicPr>
          <p:nvPr/>
        </p:nvPicPr>
        <p:blipFill rotWithShape="1">
          <a:blip r:embed="rId29" cstate="print">
            <a:extLst>
              <a:ext uri="{28A0092B-C50C-407E-A947-70E740481C1C}">
                <a14:useLocalDpi xmlns:a14="http://schemas.microsoft.com/office/drawing/2010/main" val="0"/>
              </a:ext>
            </a:extLst>
          </a:blip>
          <a:srcRect l="4569" t="7160" r="7133" b="6121"/>
          <a:stretch/>
        </p:blipFill>
        <p:spPr>
          <a:xfrm>
            <a:off x="7502900" y="5705896"/>
            <a:ext cx="585060" cy="1053107"/>
          </a:xfrm>
          <a:prstGeom prst="rect">
            <a:avLst/>
          </a:prstGeom>
          <a:ln>
            <a:solidFill>
              <a:schemeClr val="tx1">
                <a:lumMod val="60000"/>
                <a:lumOff val="40000"/>
              </a:schemeClr>
            </a:solidFill>
          </a:ln>
        </p:spPr>
      </p:pic>
      <p:sp>
        <p:nvSpPr>
          <p:cNvPr id="93" name="正方形/長方形 92">
            <a:extLst>
              <a:ext uri="{FF2B5EF4-FFF2-40B4-BE49-F238E27FC236}">
                <a16:creationId xmlns:a16="http://schemas.microsoft.com/office/drawing/2014/main" id="{7B82FA15-593A-45F6-9B93-FBBA7658825A}"/>
              </a:ext>
            </a:extLst>
          </p:cNvPr>
          <p:cNvSpPr/>
          <p:nvPr/>
        </p:nvSpPr>
        <p:spPr>
          <a:xfrm>
            <a:off x="7633778" y="3394228"/>
            <a:ext cx="592013" cy="10772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4" name="図 93"/>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399057" y="5834131"/>
            <a:ext cx="964070" cy="882022"/>
          </a:xfrm>
          <a:prstGeom prst="rect">
            <a:avLst/>
          </a:prstGeom>
        </p:spPr>
      </p:pic>
      <p:pic>
        <p:nvPicPr>
          <p:cNvPr id="97" name="Picture 2" descr="アスマイルロゴ"/>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719975" y="57741"/>
            <a:ext cx="1136780" cy="375125"/>
          </a:xfrm>
          <a:prstGeom prst="rect">
            <a:avLst/>
          </a:prstGeom>
          <a:pattFill prst="pct5">
            <a:fgClr>
              <a:srgbClr val="0070C0"/>
            </a:fgClr>
            <a:bgClr>
              <a:schemeClr val="bg1"/>
            </a:bgClr>
          </a:pattFill>
          <a:extLst/>
        </p:spPr>
      </p:pic>
    </p:spTree>
    <p:extLst>
      <p:ext uri="{BB962C8B-B14F-4D97-AF65-F5344CB8AC3E}">
        <p14:creationId xmlns:p14="http://schemas.microsoft.com/office/powerpoint/2010/main" val="3453404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1"/>
          <p:cNvSpPr>
            <a:spLocks noGrp="1"/>
          </p:cNvSpPr>
          <p:nvPr>
            <p:ph type="body" sz="quarter" idx="13"/>
          </p:nvPr>
        </p:nvSpPr>
        <p:spPr>
          <a:xfrm>
            <a:off x="172188" y="2902"/>
            <a:ext cx="9570131" cy="720000"/>
          </a:xfrm>
        </p:spPr>
        <p:txBody>
          <a:bodyPr/>
          <a:lstStyle/>
          <a:p>
            <a:r>
              <a:rPr lang="ja-JP" altLang="en-US" dirty="0" smtClean="0"/>
              <a:t>ポイントの獲得方法（１）</a:t>
            </a:r>
            <a:endParaRPr kumimoji="1" lang="ja-JP" altLang="en-US" dirty="0"/>
          </a:p>
        </p:txBody>
      </p:sp>
      <p:sp>
        <p:nvSpPr>
          <p:cNvPr id="7" name="正方形/長方形 6"/>
          <p:cNvSpPr/>
          <p:nvPr/>
        </p:nvSpPr>
        <p:spPr>
          <a:xfrm>
            <a:off x="172188" y="885325"/>
            <a:ext cx="4073219" cy="4000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600" dirty="0" smtClean="0">
                <a:solidFill>
                  <a:schemeClr val="tx1"/>
                </a:solidFill>
                <a:latin typeface="+mn-ea"/>
              </a:rPr>
              <a:t>■府民ポイント■</a:t>
            </a:r>
            <a:endParaRPr kumimoji="1" lang="en-US" altLang="ja-JP" sz="1600" dirty="0" smtClean="0">
              <a:solidFill>
                <a:schemeClr val="tx1"/>
              </a:solidFill>
              <a:latin typeface="+mn-ea"/>
            </a:endParaRPr>
          </a:p>
        </p:txBody>
      </p:sp>
      <p:graphicFrame>
        <p:nvGraphicFramePr>
          <p:cNvPr id="2" name="表 1"/>
          <p:cNvGraphicFramePr>
            <a:graphicFrameLocks noGrp="1"/>
          </p:cNvGraphicFramePr>
          <p:nvPr>
            <p:extLst/>
          </p:nvPr>
        </p:nvGraphicFramePr>
        <p:xfrm>
          <a:off x="204101" y="1285392"/>
          <a:ext cx="9538218" cy="5239952"/>
        </p:xfrm>
        <a:graphic>
          <a:graphicData uri="http://schemas.openxmlformats.org/drawingml/2006/table">
            <a:tbl>
              <a:tblPr firstRow="1" bandRow="1">
                <a:tableStyleId>{7E9639D4-E3E2-4D34-9284-5A2195B3D0D7}</a:tableStyleId>
              </a:tblPr>
              <a:tblGrid>
                <a:gridCol w="450624">
                  <a:extLst>
                    <a:ext uri="{9D8B030D-6E8A-4147-A177-3AD203B41FA5}">
                      <a16:colId xmlns:a16="http://schemas.microsoft.com/office/drawing/2014/main" val="20000"/>
                    </a:ext>
                  </a:extLst>
                </a:gridCol>
                <a:gridCol w="1561971">
                  <a:extLst>
                    <a:ext uri="{9D8B030D-6E8A-4147-A177-3AD203B41FA5}">
                      <a16:colId xmlns:a16="http://schemas.microsoft.com/office/drawing/2014/main" val="20001"/>
                    </a:ext>
                  </a:extLst>
                </a:gridCol>
                <a:gridCol w="3672408">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981007">
                  <a:extLst>
                    <a:ext uri="{9D8B030D-6E8A-4147-A177-3AD203B41FA5}">
                      <a16:colId xmlns:a16="http://schemas.microsoft.com/office/drawing/2014/main" val="20005"/>
                    </a:ext>
                  </a:extLst>
                </a:gridCol>
              </a:tblGrid>
              <a:tr h="273225">
                <a:tc>
                  <a:txBody>
                    <a:bodyPr/>
                    <a:lstStyle/>
                    <a:p>
                      <a:pPr algn="ctr"/>
                      <a:r>
                        <a:rPr kumimoji="1" lang="en-US" altLang="ja-JP" sz="1050" dirty="0" smtClean="0">
                          <a:latin typeface="+mn-ea"/>
                          <a:ea typeface="+mn-ea"/>
                        </a:rPr>
                        <a:t>No</a:t>
                      </a:r>
                      <a:endParaRPr kumimoji="1" lang="ja-JP" altLang="en-US" sz="1050" dirty="0">
                        <a:latin typeface="+mn-ea"/>
                        <a:ea typeface="+mn-ea"/>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latin typeface="+mn-ea"/>
                          <a:ea typeface="+mn-ea"/>
                        </a:rPr>
                        <a:t>ポイント項目</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latin typeface="+mn-ea"/>
                          <a:ea typeface="+mn-ea"/>
                        </a:rPr>
                        <a:t>条件</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latin typeface="+mn-ea"/>
                          <a:ea typeface="+mn-ea"/>
                        </a:rPr>
                        <a:t>ポイント数</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latin typeface="+mn-ea"/>
                          <a:ea typeface="+mn-ea"/>
                        </a:rPr>
                        <a:t>付与回数</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latin typeface="+mn-ea"/>
                          <a:ea typeface="+mn-ea"/>
                        </a:rPr>
                        <a:t>備考</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286207">
                <a:tc>
                  <a:txBody>
                    <a:bodyPr/>
                    <a:lstStyle/>
                    <a:p>
                      <a:pPr algn="r"/>
                      <a:r>
                        <a:rPr kumimoji="1" lang="en-US" altLang="ja-JP" sz="1050" dirty="0" smtClean="0">
                          <a:latin typeface="+mn-ea"/>
                          <a:ea typeface="+mn-ea"/>
                        </a:rPr>
                        <a:t>1</a:t>
                      </a:r>
                      <a:endParaRPr kumimoji="1" lang="ja-JP" altLang="en-US" sz="1050" dirty="0">
                        <a:latin typeface="+mn-ea"/>
                        <a:ea typeface="+mn-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新規登録ポイント</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本登録完了（本人確認書類の確認完了）</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050" dirty="0" smtClean="0">
                          <a:latin typeface="+mn-ea"/>
                          <a:ea typeface="+mn-ea"/>
                        </a:rPr>
                        <a:t>500Pt</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latin typeface="+mn-ea"/>
                          <a:ea typeface="+mn-ea"/>
                        </a:rPr>
                        <a:t>初回のみ</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新規登録すると自動反映</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70840">
                <a:tc>
                  <a:txBody>
                    <a:bodyPr/>
                    <a:lstStyle/>
                    <a:p>
                      <a:pPr algn="r"/>
                      <a:r>
                        <a:rPr kumimoji="1" lang="en-US" altLang="ja-JP" sz="1050" dirty="0" smtClean="0">
                          <a:latin typeface="+mn-ea"/>
                          <a:ea typeface="+mn-ea"/>
                        </a:rPr>
                        <a:t>2</a:t>
                      </a:r>
                      <a:endParaRPr kumimoji="1" lang="ja-JP" altLang="en-US" sz="1050" dirty="0">
                        <a:latin typeface="+mn-ea"/>
                        <a:ea typeface="+mn-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050" dirty="0" err="1" smtClean="0">
                          <a:latin typeface="+mn-ea"/>
                          <a:ea typeface="+mn-ea"/>
                        </a:rPr>
                        <a:t>けん</a:t>
                      </a:r>
                      <a:r>
                        <a:rPr kumimoji="1" lang="ja-JP" altLang="en-US" sz="1050" dirty="0" smtClean="0">
                          <a:latin typeface="+mn-ea"/>
                          <a:ea typeface="+mn-ea"/>
                        </a:rPr>
                        <a:t>しん受診ポイント</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がん検診・特定健診・事業所健診・骨粗しょう症健診・歯科健診・肝炎ウイルス健診・人間ドック等の健診受診状況の記録</a:t>
                      </a:r>
                      <a:endParaRPr kumimoji="1" lang="en-US" altLang="ja-JP" sz="1050" dirty="0" smtClean="0">
                        <a:latin typeface="+mn-ea"/>
                        <a:ea typeface="+mn-ea"/>
                      </a:endParaRPr>
                    </a:p>
                    <a:p>
                      <a:r>
                        <a:rPr kumimoji="1" lang="en-US" altLang="ja-JP" sz="1050" dirty="0" smtClean="0">
                          <a:latin typeface="+mn-ea"/>
                          <a:ea typeface="+mn-ea"/>
                        </a:rPr>
                        <a:t>※2018</a:t>
                      </a:r>
                      <a:r>
                        <a:rPr kumimoji="1" lang="ja-JP" altLang="en-US" sz="1050" dirty="0" smtClean="0">
                          <a:latin typeface="+mn-ea"/>
                          <a:ea typeface="+mn-ea"/>
                        </a:rPr>
                        <a:t>年度以降</a:t>
                      </a:r>
                      <a:endParaRPr kumimoji="1" lang="en-US" altLang="ja-JP" sz="1050" dirty="0" smtClean="0">
                        <a:latin typeface="+mn-ea"/>
                        <a:ea typeface="+mn-ea"/>
                      </a:endParaRPr>
                    </a:p>
                    <a:p>
                      <a:r>
                        <a:rPr kumimoji="1" lang="ja-JP" altLang="en-US" sz="1050" dirty="0" smtClean="0">
                          <a:latin typeface="+mn-ea"/>
                          <a:ea typeface="+mn-ea"/>
                        </a:rPr>
                        <a:t>　</a:t>
                      </a:r>
                      <a:r>
                        <a:rPr kumimoji="1" lang="ja-JP" altLang="en-US" sz="1050" baseline="0" dirty="0" smtClean="0">
                          <a:latin typeface="+mn-ea"/>
                          <a:ea typeface="+mn-ea"/>
                        </a:rPr>
                        <a:t> </a:t>
                      </a:r>
                      <a:r>
                        <a:rPr kumimoji="1" lang="en-US" altLang="ja-JP" sz="1050" dirty="0" smtClean="0">
                          <a:latin typeface="+mn-ea"/>
                          <a:ea typeface="+mn-ea"/>
                        </a:rPr>
                        <a:t>2017</a:t>
                      </a:r>
                      <a:r>
                        <a:rPr kumimoji="1" lang="ja-JP" altLang="en-US" sz="1050" dirty="0" smtClean="0">
                          <a:latin typeface="+mn-ea"/>
                          <a:ea typeface="+mn-ea"/>
                        </a:rPr>
                        <a:t>年度以前</a:t>
                      </a:r>
                      <a:endParaRPr kumimoji="1" lang="en-US" altLang="ja-JP" sz="105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kumimoji="1" lang="en-US" altLang="ja-JP" sz="1050" dirty="0" smtClean="0">
                        <a:latin typeface="+mn-ea"/>
                        <a:ea typeface="+mn-ea"/>
                      </a:endParaRPr>
                    </a:p>
                    <a:p>
                      <a:pPr algn="ctr"/>
                      <a:endParaRPr kumimoji="1" lang="en-US" altLang="ja-JP" sz="1050" dirty="0" smtClean="0">
                        <a:latin typeface="+mn-ea"/>
                        <a:ea typeface="+mn-ea"/>
                      </a:endParaRPr>
                    </a:p>
                    <a:p>
                      <a:pPr algn="ctr"/>
                      <a:r>
                        <a:rPr kumimoji="1" lang="en-US" altLang="ja-JP" sz="1050" dirty="0" smtClean="0">
                          <a:latin typeface="+mn-ea"/>
                          <a:ea typeface="+mn-ea"/>
                        </a:rPr>
                        <a:t>1,000Pt</a:t>
                      </a:r>
                    </a:p>
                    <a:p>
                      <a:pPr algn="ctr"/>
                      <a:r>
                        <a:rPr kumimoji="1" lang="en-US" altLang="ja-JP" sz="1050" dirty="0" smtClean="0">
                          <a:latin typeface="+mn-ea"/>
                          <a:ea typeface="+mn-ea"/>
                        </a:rPr>
                        <a:t>200Pt</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latin typeface="+mn-ea"/>
                          <a:ea typeface="+mn-ea"/>
                        </a:rPr>
                        <a:t>毎年</a:t>
                      </a:r>
                      <a:r>
                        <a:rPr kumimoji="1" lang="en-US" altLang="ja-JP" sz="1050" dirty="0" smtClean="0">
                          <a:latin typeface="+mn-ea"/>
                          <a:ea typeface="+mn-ea"/>
                        </a:rPr>
                        <a:t>1</a:t>
                      </a:r>
                      <a:r>
                        <a:rPr kumimoji="1" lang="ja-JP" altLang="en-US" sz="1050" dirty="0" smtClean="0">
                          <a:latin typeface="+mn-ea"/>
                          <a:ea typeface="+mn-ea"/>
                        </a:rPr>
                        <a:t>回</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画面から入力</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r"/>
                      <a:r>
                        <a:rPr kumimoji="1" lang="en-US" altLang="ja-JP" sz="1050" dirty="0" smtClean="0">
                          <a:latin typeface="+mn-ea"/>
                          <a:ea typeface="+mn-ea"/>
                        </a:rPr>
                        <a:t>3</a:t>
                      </a:r>
                      <a:endParaRPr kumimoji="1" lang="ja-JP" altLang="en-US" sz="1050" dirty="0">
                        <a:latin typeface="+mn-ea"/>
                        <a:ea typeface="+mn-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健診結果記録ポイント</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身長・体重・</a:t>
                      </a:r>
                      <a:r>
                        <a:rPr kumimoji="1" lang="en-US" altLang="ja-JP" sz="1050" dirty="0" smtClean="0">
                          <a:latin typeface="+mn-ea"/>
                          <a:ea typeface="+mn-ea"/>
                        </a:rPr>
                        <a:t>BMI</a:t>
                      </a:r>
                      <a:r>
                        <a:rPr kumimoji="1" lang="ja-JP" altLang="en-US" sz="1050" dirty="0" smtClean="0">
                          <a:latin typeface="+mn-ea"/>
                          <a:ea typeface="+mn-ea"/>
                        </a:rPr>
                        <a:t>・血圧・肝機能・血糖値等の健診結果の記録</a:t>
                      </a:r>
                      <a:endParaRPr kumimoji="1" lang="en-US" altLang="ja-JP" sz="1050" dirty="0" smtClean="0">
                        <a:latin typeface="+mn-ea"/>
                        <a:ea typeface="+mn-ea"/>
                      </a:endParaRPr>
                    </a:p>
                    <a:p>
                      <a:r>
                        <a:rPr kumimoji="1" lang="en-US" altLang="ja-JP" sz="1050" dirty="0" smtClean="0">
                          <a:latin typeface="+mn-ea"/>
                          <a:ea typeface="+mn-ea"/>
                        </a:rPr>
                        <a:t>※2018</a:t>
                      </a:r>
                      <a:r>
                        <a:rPr kumimoji="1" lang="ja-JP" altLang="en-US" sz="1050" dirty="0" smtClean="0">
                          <a:latin typeface="+mn-ea"/>
                          <a:ea typeface="+mn-ea"/>
                        </a:rPr>
                        <a:t>年度以降</a:t>
                      </a:r>
                      <a:endParaRPr kumimoji="1" lang="en-US" altLang="ja-JP" sz="1050" dirty="0" smtClean="0">
                        <a:latin typeface="+mn-ea"/>
                        <a:ea typeface="+mn-ea"/>
                      </a:endParaRPr>
                    </a:p>
                    <a:p>
                      <a:r>
                        <a:rPr kumimoji="1" lang="ja-JP" altLang="en-US" sz="1050" dirty="0" smtClean="0">
                          <a:latin typeface="+mn-ea"/>
                          <a:ea typeface="+mn-ea"/>
                        </a:rPr>
                        <a:t>　</a:t>
                      </a:r>
                      <a:r>
                        <a:rPr kumimoji="1" lang="ja-JP" altLang="en-US" sz="1050" baseline="0" dirty="0" smtClean="0">
                          <a:latin typeface="+mn-ea"/>
                          <a:ea typeface="+mn-ea"/>
                        </a:rPr>
                        <a:t> </a:t>
                      </a:r>
                      <a:r>
                        <a:rPr kumimoji="1" lang="en-US" altLang="ja-JP" sz="1050" dirty="0" smtClean="0">
                          <a:latin typeface="+mn-ea"/>
                          <a:ea typeface="+mn-ea"/>
                        </a:rPr>
                        <a:t>2017</a:t>
                      </a:r>
                      <a:r>
                        <a:rPr kumimoji="1" lang="ja-JP" altLang="en-US" sz="1050" dirty="0" smtClean="0">
                          <a:latin typeface="+mn-ea"/>
                          <a:ea typeface="+mn-ea"/>
                        </a:rPr>
                        <a:t>年度以前</a:t>
                      </a:r>
                      <a:endParaRPr kumimoji="1" lang="en-US" altLang="ja-JP" sz="105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kumimoji="1" lang="en-US" altLang="ja-JP" sz="1050" dirty="0" smtClean="0">
                        <a:latin typeface="+mn-ea"/>
                        <a:ea typeface="+mn-ea"/>
                      </a:endParaRPr>
                    </a:p>
                    <a:p>
                      <a:pPr algn="ctr"/>
                      <a:r>
                        <a:rPr kumimoji="1" lang="en-US" altLang="ja-JP" sz="1050" dirty="0" smtClean="0">
                          <a:latin typeface="+mn-ea"/>
                          <a:ea typeface="+mn-ea"/>
                        </a:rPr>
                        <a:t>1,000Pt</a:t>
                      </a:r>
                    </a:p>
                    <a:p>
                      <a:pPr algn="ctr"/>
                      <a:r>
                        <a:rPr kumimoji="1" lang="en-US" altLang="ja-JP" sz="1050" dirty="0" smtClean="0">
                          <a:latin typeface="+mn-ea"/>
                          <a:ea typeface="+mn-ea"/>
                        </a:rPr>
                        <a:t>200Pt</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latin typeface="+mn-ea"/>
                          <a:ea typeface="+mn-ea"/>
                        </a:rPr>
                        <a:t>毎年</a:t>
                      </a:r>
                      <a:r>
                        <a:rPr kumimoji="1" lang="en-US" altLang="ja-JP" sz="1050" dirty="0" smtClean="0">
                          <a:latin typeface="+mn-ea"/>
                          <a:ea typeface="+mn-ea"/>
                        </a:rPr>
                        <a:t>1</a:t>
                      </a:r>
                      <a:r>
                        <a:rPr kumimoji="1" lang="ja-JP" altLang="en-US" sz="1050" dirty="0" smtClean="0">
                          <a:latin typeface="+mn-ea"/>
                          <a:ea typeface="+mn-ea"/>
                        </a:rPr>
                        <a:t>回</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画面から入力</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pPr algn="r"/>
                      <a:r>
                        <a:rPr kumimoji="1" lang="en-US" altLang="ja-JP" sz="1050" dirty="0" smtClean="0">
                          <a:latin typeface="+mn-ea"/>
                          <a:ea typeface="+mn-ea"/>
                        </a:rPr>
                        <a:t>4</a:t>
                      </a:r>
                      <a:endParaRPr kumimoji="1" lang="ja-JP" altLang="en-US" sz="1050" dirty="0">
                        <a:latin typeface="+mn-ea"/>
                        <a:ea typeface="+mn-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ウォーキングポイント</a:t>
                      </a:r>
                      <a:endParaRPr kumimoji="1" lang="en-US" altLang="ja-JP" sz="1050" dirty="0" smtClean="0">
                        <a:latin typeface="+mn-ea"/>
                        <a:ea typeface="+mn-ea"/>
                      </a:endParaRPr>
                    </a:p>
                    <a:p>
                      <a:r>
                        <a:rPr kumimoji="1" lang="ja-JP" altLang="en-US" sz="1050" dirty="0" smtClean="0">
                          <a:latin typeface="+mn-ea"/>
                          <a:ea typeface="+mn-ea"/>
                        </a:rPr>
                        <a:t>（</a:t>
                      </a:r>
                      <a:r>
                        <a:rPr kumimoji="1" lang="en-US" altLang="ja-JP" sz="1050" dirty="0" smtClean="0">
                          <a:latin typeface="+mn-ea"/>
                          <a:ea typeface="+mn-ea"/>
                        </a:rPr>
                        <a:t>1</a:t>
                      </a:r>
                      <a:r>
                        <a:rPr kumimoji="1" lang="ja-JP" altLang="en-US" sz="1050" dirty="0" smtClean="0">
                          <a:latin typeface="+mn-ea"/>
                          <a:ea typeface="+mn-ea"/>
                        </a:rPr>
                        <a:t>日の歩数）</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男性　　</a:t>
                      </a:r>
                      <a:r>
                        <a:rPr kumimoji="1" lang="en-US" altLang="ja-JP" sz="1050" dirty="0" smtClean="0">
                          <a:latin typeface="+mn-ea"/>
                          <a:ea typeface="+mn-ea"/>
                        </a:rPr>
                        <a:t>65</a:t>
                      </a:r>
                      <a:r>
                        <a:rPr kumimoji="1" lang="ja-JP" altLang="en-US" sz="1050" dirty="0" smtClean="0">
                          <a:latin typeface="+mn-ea"/>
                          <a:ea typeface="+mn-ea"/>
                        </a:rPr>
                        <a:t>歳以上　</a:t>
                      </a:r>
                      <a:r>
                        <a:rPr kumimoji="1" lang="en-US" altLang="ja-JP" sz="1050" dirty="0" smtClean="0">
                          <a:latin typeface="+mn-ea"/>
                          <a:ea typeface="+mn-ea"/>
                        </a:rPr>
                        <a:t>4,000</a:t>
                      </a:r>
                      <a:r>
                        <a:rPr kumimoji="1" lang="ja-JP" altLang="en-US" sz="1050" dirty="0" smtClean="0">
                          <a:latin typeface="+mn-ea"/>
                          <a:ea typeface="+mn-ea"/>
                        </a:rPr>
                        <a:t>歩以上</a:t>
                      </a:r>
                      <a:endParaRPr kumimoji="1" lang="en-US" altLang="ja-JP" sz="1050" dirty="0" smtClean="0">
                        <a:latin typeface="+mn-ea"/>
                        <a:ea typeface="+mn-ea"/>
                      </a:endParaRPr>
                    </a:p>
                    <a:p>
                      <a:r>
                        <a:rPr kumimoji="1" lang="ja-JP" altLang="en-US" sz="1050" dirty="0" smtClean="0">
                          <a:latin typeface="+mn-ea"/>
                          <a:ea typeface="+mn-ea"/>
                        </a:rPr>
                        <a:t>　　　　　</a:t>
                      </a:r>
                      <a:r>
                        <a:rPr kumimoji="1" lang="en-US" altLang="ja-JP" sz="1050" dirty="0" smtClean="0">
                          <a:latin typeface="+mn-ea"/>
                          <a:ea typeface="+mn-ea"/>
                        </a:rPr>
                        <a:t>40</a:t>
                      </a:r>
                      <a:r>
                        <a:rPr kumimoji="1" lang="ja-JP" altLang="en-US" sz="1050" dirty="0" smtClean="0">
                          <a:latin typeface="+mn-ea"/>
                          <a:ea typeface="+mn-ea"/>
                        </a:rPr>
                        <a:t>～</a:t>
                      </a:r>
                      <a:r>
                        <a:rPr kumimoji="1" lang="en-US" altLang="ja-JP" sz="1050" dirty="0" smtClean="0">
                          <a:latin typeface="+mn-ea"/>
                          <a:ea typeface="+mn-ea"/>
                        </a:rPr>
                        <a:t>65</a:t>
                      </a:r>
                      <a:r>
                        <a:rPr kumimoji="1" lang="ja-JP" altLang="en-US" sz="1050" dirty="0" smtClean="0">
                          <a:latin typeface="+mn-ea"/>
                          <a:ea typeface="+mn-ea"/>
                        </a:rPr>
                        <a:t>未満　</a:t>
                      </a:r>
                      <a:r>
                        <a:rPr kumimoji="1" lang="en-US" altLang="ja-JP" sz="1050" dirty="0" smtClean="0">
                          <a:latin typeface="+mn-ea"/>
                          <a:ea typeface="+mn-ea"/>
                        </a:rPr>
                        <a:t>7,000</a:t>
                      </a:r>
                      <a:r>
                        <a:rPr kumimoji="1" lang="ja-JP" altLang="en-US" sz="1050" dirty="0" smtClean="0">
                          <a:latin typeface="+mn-ea"/>
                          <a:ea typeface="+mn-ea"/>
                        </a:rPr>
                        <a:t>歩以上</a:t>
                      </a:r>
                      <a:endParaRPr kumimoji="1" lang="en-US" altLang="ja-JP" sz="1050" dirty="0" smtClean="0">
                        <a:latin typeface="+mn-ea"/>
                        <a:ea typeface="+mn-ea"/>
                      </a:endParaRPr>
                    </a:p>
                    <a:p>
                      <a:r>
                        <a:rPr kumimoji="1" lang="ja-JP" altLang="en-US" sz="1050" dirty="0" smtClean="0">
                          <a:latin typeface="+mn-ea"/>
                          <a:ea typeface="+mn-ea"/>
                        </a:rPr>
                        <a:t>　　　　　</a:t>
                      </a:r>
                      <a:r>
                        <a:rPr kumimoji="1" lang="en-US" altLang="ja-JP" sz="1050" dirty="0" smtClean="0">
                          <a:latin typeface="+mn-ea"/>
                          <a:ea typeface="+mn-ea"/>
                        </a:rPr>
                        <a:t>40</a:t>
                      </a:r>
                      <a:r>
                        <a:rPr kumimoji="1" lang="ja-JP" altLang="en-US" sz="1050" dirty="0" smtClean="0">
                          <a:latin typeface="+mn-ea"/>
                          <a:ea typeface="+mn-ea"/>
                        </a:rPr>
                        <a:t>歳未満　</a:t>
                      </a:r>
                      <a:r>
                        <a:rPr kumimoji="1" lang="en-US" altLang="ja-JP" sz="1050" dirty="0" smtClean="0">
                          <a:latin typeface="+mn-ea"/>
                          <a:ea typeface="+mn-ea"/>
                        </a:rPr>
                        <a:t>8,000</a:t>
                      </a:r>
                      <a:r>
                        <a:rPr kumimoji="1" lang="ja-JP" altLang="en-US" sz="1050" dirty="0" smtClean="0">
                          <a:latin typeface="+mn-ea"/>
                          <a:ea typeface="+mn-ea"/>
                        </a:rPr>
                        <a:t>歩以上</a:t>
                      </a:r>
                      <a:endParaRPr kumimoji="1" lang="en-US" altLang="ja-JP" sz="1050" dirty="0" smtClean="0">
                        <a:latin typeface="+mn-ea"/>
                        <a:ea typeface="+mn-ea"/>
                      </a:endParaRPr>
                    </a:p>
                    <a:p>
                      <a:r>
                        <a:rPr kumimoji="1" lang="ja-JP" altLang="en-US" sz="1050" dirty="0" smtClean="0">
                          <a:latin typeface="+mn-ea"/>
                          <a:ea typeface="+mn-ea"/>
                        </a:rPr>
                        <a:t>女性　　</a:t>
                      </a:r>
                      <a:r>
                        <a:rPr kumimoji="1" lang="en-US" altLang="ja-JP" sz="1050" dirty="0" smtClean="0">
                          <a:latin typeface="+mn-ea"/>
                          <a:ea typeface="+mn-ea"/>
                        </a:rPr>
                        <a:t>65</a:t>
                      </a:r>
                      <a:r>
                        <a:rPr kumimoji="1" lang="ja-JP" altLang="en-US" sz="1050" dirty="0" smtClean="0">
                          <a:latin typeface="+mn-ea"/>
                          <a:ea typeface="+mn-ea"/>
                        </a:rPr>
                        <a:t>歳以上　</a:t>
                      </a:r>
                      <a:r>
                        <a:rPr kumimoji="1" lang="en-US" altLang="ja-JP" sz="1050" dirty="0" smtClean="0">
                          <a:latin typeface="+mn-ea"/>
                          <a:ea typeface="+mn-ea"/>
                        </a:rPr>
                        <a:t>4,000</a:t>
                      </a:r>
                      <a:r>
                        <a:rPr kumimoji="1" lang="ja-JP" altLang="en-US" sz="1050" dirty="0" smtClean="0">
                          <a:latin typeface="+mn-ea"/>
                          <a:ea typeface="+mn-ea"/>
                        </a:rPr>
                        <a:t>歩以上</a:t>
                      </a:r>
                      <a:endParaRPr kumimoji="1" lang="en-US" altLang="ja-JP" sz="1050" dirty="0" smtClean="0">
                        <a:latin typeface="+mn-ea"/>
                        <a:ea typeface="+mn-ea"/>
                      </a:endParaRPr>
                    </a:p>
                    <a:p>
                      <a:r>
                        <a:rPr kumimoji="1" lang="ja-JP" altLang="en-US" sz="1050" dirty="0" smtClean="0">
                          <a:latin typeface="+mn-ea"/>
                          <a:ea typeface="+mn-ea"/>
                        </a:rPr>
                        <a:t>　　　　　</a:t>
                      </a:r>
                      <a:r>
                        <a:rPr kumimoji="1" lang="en-US" altLang="ja-JP" sz="1050" dirty="0" smtClean="0">
                          <a:latin typeface="+mn-ea"/>
                          <a:ea typeface="+mn-ea"/>
                        </a:rPr>
                        <a:t>40</a:t>
                      </a:r>
                      <a:r>
                        <a:rPr kumimoji="1" lang="ja-JP" altLang="en-US" sz="1050" dirty="0" smtClean="0">
                          <a:latin typeface="+mn-ea"/>
                          <a:ea typeface="+mn-ea"/>
                        </a:rPr>
                        <a:t>～</a:t>
                      </a:r>
                      <a:r>
                        <a:rPr kumimoji="1" lang="en-US" altLang="ja-JP" sz="1050" dirty="0" smtClean="0">
                          <a:latin typeface="+mn-ea"/>
                          <a:ea typeface="+mn-ea"/>
                        </a:rPr>
                        <a:t>65</a:t>
                      </a:r>
                      <a:r>
                        <a:rPr kumimoji="1" lang="ja-JP" altLang="en-US" sz="1050" dirty="0" smtClean="0">
                          <a:latin typeface="+mn-ea"/>
                          <a:ea typeface="+mn-ea"/>
                        </a:rPr>
                        <a:t>未満　</a:t>
                      </a:r>
                      <a:r>
                        <a:rPr kumimoji="1" lang="en-US" altLang="ja-JP" sz="1050" dirty="0" smtClean="0">
                          <a:latin typeface="+mn-ea"/>
                          <a:ea typeface="+mn-ea"/>
                        </a:rPr>
                        <a:t>5,500</a:t>
                      </a:r>
                      <a:r>
                        <a:rPr kumimoji="1" lang="ja-JP" altLang="en-US" sz="1050" dirty="0" smtClean="0">
                          <a:latin typeface="+mn-ea"/>
                          <a:ea typeface="+mn-ea"/>
                        </a:rPr>
                        <a:t>歩以上</a:t>
                      </a:r>
                      <a:endParaRPr kumimoji="1" lang="en-US" altLang="ja-JP" sz="1050" dirty="0" smtClean="0">
                        <a:latin typeface="+mn-ea"/>
                        <a:ea typeface="+mn-ea"/>
                      </a:endParaRPr>
                    </a:p>
                    <a:p>
                      <a:r>
                        <a:rPr kumimoji="1" lang="ja-JP" altLang="en-US" sz="1050" dirty="0" smtClean="0">
                          <a:latin typeface="+mn-ea"/>
                          <a:ea typeface="+mn-ea"/>
                        </a:rPr>
                        <a:t>　　　　　</a:t>
                      </a:r>
                      <a:r>
                        <a:rPr kumimoji="1" lang="en-US" altLang="ja-JP" sz="1050" dirty="0" smtClean="0">
                          <a:latin typeface="+mn-ea"/>
                          <a:ea typeface="+mn-ea"/>
                        </a:rPr>
                        <a:t>40</a:t>
                      </a:r>
                      <a:r>
                        <a:rPr kumimoji="1" lang="ja-JP" altLang="en-US" sz="1050" dirty="0" smtClean="0">
                          <a:latin typeface="+mn-ea"/>
                          <a:ea typeface="+mn-ea"/>
                        </a:rPr>
                        <a:t>歳未満　</a:t>
                      </a:r>
                      <a:r>
                        <a:rPr kumimoji="1" lang="en-US" altLang="ja-JP" sz="1050" dirty="0" smtClean="0">
                          <a:latin typeface="+mn-ea"/>
                          <a:ea typeface="+mn-ea"/>
                        </a:rPr>
                        <a:t>6,000</a:t>
                      </a:r>
                      <a:r>
                        <a:rPr kumimoji="1" lang="ja-JP" altLang="en-US" sz="1050" dirty="0" smtClean="0">
                          <a:latin typeface="+mn-ea"/>
                          <a:ea typeface="+mn-ea"/>
                        </a:rPr>
                        <a:t>歩以上</a:t>
                      </a:r>
                      <a:endParaRPr kumimoji="1" lang="en-US" altLang="ja-JP" sz="1050" dirty="0" smtClean="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050" dirty="0" smtClean="0">
                          <a:latin typeface="+mn-ea"/>
                          <a:ea typeface="+mn-ea"/>
                        </a:rPr>
                        <a:t>300Pt</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latin typeface="+mn-ea"/>
                          <a:ea typeface="+mn-ea"/>
                        </a:rPr>
                        <a:t>毎日</a:t>
                      </a:r>
                      <a:r>
                        <a:rPr kumimoji="1" lang="en-US" altLang="ja-JP" sz="1050" dirty="0" smtClean="0">
                          <a:latin typeface="+mn-ea"/>
                          <a:ea typeface="+mn-ea"/>
                        </a:rPr>
                        <a:t>1</a:t>
                      </a:r>
                      <a:r>
                        <a:rPr kumimoji="1" lang="ja-JP" altLang="en-US" sz="1050" dirty="0" smtClean="0">
                          <a:latin typeface="+mn-ea"/>
                          <a:ea typeface="+mn-ea"/>
                        </a:rPr>
                        <a:t>回</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スマホ、または 歩数計から自動反映</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pPr algn="r"/>
                      <a:r>
                        <a:rPr kumimoji="1" lang="en-US" altLang="ja-JP" sz="1050" dirty="0" smtClean="0">
                          <a:latin typeface="+mn-ea"/>
                          <a:ea typeface="+mn-ea"/>
                        </a:rPr>
                        <a:t>5</a:t>
                      </a:r>
                      <a:endParaRPr kumimoji="1" lang="ja-JP" altLang="en-US" sz="1050" dirty="0">
                        <a:latin typeface="+mn-ea"/>
                        <a:ea typeface="+mn-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歯磨き記録ポイント</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歯磨きの記録</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050" dirty="0" smtClean="0">
                          <a:latin typeface="+mn-ea"/>
                          <a:ea typeface="+mn-ea"/>
                        </a:rPr>
                        <a:t>50Pt</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latin typeface="+mn-ea"/>
                          <a:ea typeface="+mn-ea"/>
                        </a:rPr>
                        <a:t>毎日</a:t>
                      </a:r>
                      <a:r>
                        <a:rPr kumimoji="1" lang="en-US" altLang="ja-JP" sz="1050" dirty="0" smtClean="0">
                          <a:latin typeface="+mn-ea"/>
                          <a:ea typeface="+mn-ea"/>
                        </a:rPr>
                        <a:t>1</a:t>
                      </a:r>
                      <a:r>
                        <a:rPr kumimoji="1" lang="ja-JP" altLang="en-US" sz="1050" dirty="0" smtClean="0">
                          <a:latin typeface="+mn-ea"/>
                          <a:ea typeface="+mn-ea"/>
                        </a:rPr>
                        <a:t>回</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画面から入力</a:t>
                      </a:r>
                      <a:endParaRPr kumimoji="1" lang="en-US" altLang="ja-JP" sz="1050" dirty="0" smtClean="0">
                        <a:latin typeface="+mn-ea"/>
                        <a:ea typeface="+mn-ea"/>
                      </a:endParaRPr>
                    </a:p>
                    <a:p>
                      <a:r>
                        <a:rPr kumimoji="1" lang="en-US" altLang="ja-JP" sz="1050" dirty="0" smtClean="0">
                          <a:latin typeface="+mn-ea"/>
                          <a:ea typeface="+mn-ea"/>
                        </a:rPr>
                        <a:t>GUMPLAY</a:t>
                      </a:r>
                      <a:r>
                        <a:rPr kumimoji="1" lang="ja-JP" altLang="en-US" sz="1050" dirty="0" smtClean="0">
                          <a:latin typeface="+mn-ea"/>
                          <a:ea typeface="+mn-ea"/>
                        </a:rPr>
                        <a:t>利用者は自動反映</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258276">
                <a:tc>
                  <a:txBody>
                    <a:bodyPr/>
                    <a:lstStyle/>
                    <a:p>
                      <a:pPr algn="r"/>
                      <a:r>
                        <a:rPr kumimoji="1" lang="en-US" altLang="ja-JP" sz="1050" dirty="0" smtClean="0">
                          <a:latin typeface="+mn-ea"/>
                          <a:ea typeface="+mn-ea"/>
                        </a:rPr>
                        <a:t>6</a:t>
                      </a:r>
                      <a:endParaRPr kumimoji="1" lang="ja-JP" altLang="en-US" sz="1050" dirty="0">
                        <a:latin typeface="+mn-ea"/>
                        <a:ea typeface="+mn-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健康記録ポイント</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体重・朝食・睡眠の記録（当日分の入力のみ）</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latin typeface="+mn-ea"/>
                          <a:ea typeface="+mn-ea"/>
                        </a:rPr>
                        <a:t>各</a:t>
                      </a:r>
                      <a:r>
                        <a:rPr kumimoji="1" lang="en-US" altLang="ja-JP" sz="1050" dirty="0" smtClean="0">
                          <a:latin typeface="+mn-ea"/>
                          <a:ea typeface="+mn-ea"/>
                        </a:rPr>
                        <a:t>50Pt</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latin typeface="+mn-ea"/>
                          <a:ea typeface="+mn-ea"/>
                        </a:rPr>
                        <a:t>毎日</a:t>
                      </a:r>
                      <a:r>
                        <a:rPr kumimoji="1" lang="en-US" altLang="ja-JP" sz="1050" dirty="0" smtClean="0">
                          <a:latin typeface="+mn-ea"/>
                          <a:ea typeface="+mn-ea"/>
                        </a:rPr>
                        <a:t>1</a:t>
                      </a:r>
                      <a:r>
                        <a:rPr kumimoji="1" lang="ja-JP" altLang="en-US" sz="1050" dirty="0" smtClean="0">
                          <a:latin typeface="+mn-ea"/>
                          <a:ea typeface="+mn-ea"/>
                        </a:rPr>
                        <a:t>回</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画面から入力</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288032">
                <a:tc>
                  <a:txBody>
                    <a:bodyPr/>
                    <a:lstStyle/>
                    <a:p>
                      <a:pPr algn="r"/>
                      <a:r>
                        <a:rPr kumimoji="1" lang="en-US" altLang="ja-JP" sz="1050" dirty="0" smtClean="0">
                          <a:latin typeface="+mn-ea"/>
                          <a:ea typeface="+mn-ea"/>
                        </a:rPr>
                        <a:t>7</a:t>
                      </a:r>
                      <a:endParaRPr kumimoji="1" lang="ja-JP" altLang="en-US" sz="1050" dirty="0">
                        <a:latin typeface="+mn-ea"/>
                        <a:ea typeface="+mn-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健康イベント参加ポイント</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イベントへの参加</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050" dirty="0" smtClean="0">
                          <a:latin typeface="+mn-ea"/>
                          <a:ea typeface="+mn-ea"/>
                        </a:rPr>
                        <a:t>100</a:t>
                      </a:r>
                      <a:r>
                        <a:rPr kumimoji="1" lang="ja-JP" altLang="en-US" sz="1050" dirty="0" smtClean="0">
                          <a:latin typeface="+mn-ea"/>
                          <a:ea typeface="+mn-ea"/>
                        </a:rPr>
                        <a:t>～</a:t>
                      </a:r>
                      <a:r>
                        <a:rPr kumimoji="1" lang="en-US" altLang="ja-JP" sz="1050" dirty="0" smtClean="0">
                          <a:latin typeface="+mn-ea"/>
                          <a:ea typeface="+mn-ea"/>
                        </a:rPr>
                        <a:t>500Pt</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latin typeface="+mn-ea"/>
                          <a:ea typeface="+mn-ea"/>
                        </a:rPr>
                        <a:t>随時</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指定の</a:t>
                      </a:r>
                      <a:r>
                        <a:rPr kumimoji="1" lang="en-US" altLang="ja-JP" sz="1050" dirty="0" smtClean="0">
                          <a:latin typeface="+mn-ea"/>
                          <a:ea typeface="+mn-ea"/>
                        </a:rPr>
                        <a:t>QR</a:t>
                      </a:r>
                      <a:r>
                        <a:rPr kumimoji="1" lang="ja-JP" altLang="en-US" sz="1050" dirty="0" smtClean="0">
                          <a:latin typeface="+mn-ea"/>
                          <a:ea typeface="+mn-ea"/>
                        </a:rPr>
                        <a:t>コード読み取り</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pPr algn="r"/>
                      <a:r>
                        <a:rPr kumimoji="1" lang="en-US" altLang="ja-JP" sz="1050" dirty="0" smtClean="0">
                          <a:latin typeface="+mn-ea"/>
                          <a:ea typeface="+mn-ea"/>
                        </a:rPr>
                        <a:t>8</a:t>
                      </a:r>
                      <a:endParaRPr kumimoji="1" lang="ja-JP" altLang="en-US" sz="1050" dirty="0">
                        <a:latin typeface="+mn-ea"/>
                        <a:ea typeface="+mn-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健康コラム既読ポイント</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その日配信の健康コラムを読む</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050" dirty="0" smtClean="0">
                          <a:latin typeface="+mn-ea"/>
                          <a:ea typeface="+mn-ea"/>
                        </a:rPr>
                        <a:t>50Pt</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latin typeface="+mn-ea"/>
                          <a:ea typeface="+mn-ea"/>
                        </a:rPr>
                        <a:t>毎週</a:t>
                      </a:r>
                      <a:endParaRPr kumimoji="1" lang="en-US" altLang="ja-JP" sz="1050" dirty="0" smtClean="0">
                        <a:latin typeface="+mn-ea"/>
                        <a:ea typeface="+mn-ea"/>
                      </a:endParaRPr>
                    </a:p>
                    <a:p>
                      <a:pPr algn="ctr"/>
                      <a:r>
                        <a:rPr kumimoji="1" lang="ja-JP" altLang="en-US" sz="1050" dirty="0" smtClean="0">
                          <a:latin typeface="+mn-ea"/>
                          <a:ea typeface="+mn-ea"/>
                        </a:rPr>
                        <a:t>月～金曜日</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370840">
                <a:tc>
                  <a:txBody>
                    <a:bodyPr/>
                    <a:lstStyle/>
                    <a:p>
                      <a:pPr algn="r"/>
                      <a:r>
                        <a:rPr kumimoji="1" lang="en-US" altLang="ja-JP" sz="1050" dirty="0" smtClean="0">
                          <a:latin typeface="+mn-ea"/>
                          <a:ea typeface="+mn-ea"/>
                        </a:rPr>
                        <a:t>9</a:t>
                      </a:r>
                      <a:endParaRPr kumimoji="1" lang="ja-JP" altLang="en-US" sz="1050" dirty="0">
                        <a:latin typeface="+mn-ea"/>
                        <a:ea typeface="+mn-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友だち紹介ポイント</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友だちを紹介する（新規登録時に自分の友だち紹介番号を登録してもらう）</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050" dirty="0" smtClean="0">
                          <a:latin typeface="+mn-ea"/>
                          <a:ea typeface="+mn-ea"/>
                        </a:rPr>
                        <a:t>500Pt</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latin typeface="+mn-ea"/>
                          <a:ea typeface="+mn-ea"/>
                        </a:rPr>
                        <a:t>随時</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紹介した方に付与</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257160">
                <a:tc>
                  <a:txBody>
                    <a:bodyPr/>
                    <a:lstStyle/>
                    <a:p>
                      <a:pPr algn="r"/>
                      <a:r>
                        <a:rPr kumimoji="1" lang="en-US" altLang="ja-JP" sz="1050" dirty="0" smtClean="0">
                          <a:latin typeface="+mn-ea"/>
                          <a:ea typeface="+mn-ea"/>
                        </a:rPr>
                        <a:t>10</a:t>
                      </a:r>
                      <a:endParaRPr kumimoji="1" lang="ja-JP" altLang="en-US" sz="1050" dirty="0">
                        <a:latin typeface="+mn-ea"/>
                        <a:ea typeface="+mn-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アンケート回答ポイント</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アンケートへの回答</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050" dirty="0" smtClean="0">
                          <a:latin typeface="+mn-ea"/>
                          <a:ea typeface="+mn-ea"/>
                        </a:rPr>
                        <a:t>200</a:t>
                      </a:r>
                      <a:r>
                        <a:rPr kumimoji="1" lang="ja-JP" altLang="en-US" sz="1050" dirty="0" smtClean="0">
                          <a:latin typeface="+mn-ea"/>
                          <a:ea typeface="+mn-ea"/>
                        </a:rPr>
                        <a:t>～</a:t>
                      </a:r>
                      <a:r>
                        <a:rPr kumimoji="1" lang="en-US" altLang="ja-JP" sz="1050" dirty="0" smtClean="0">
                          <a:latin typeface="+mn-ea"/>
                          <a:ea typeface="+mn-ea"/>
                        </a:rPr>
                        <a:t>500Pt</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latin typeface="+mn-ea"/>
                          <a:ea typeface="+mn-ea"/>
                        </a:rPr>
                        <a:t>随時</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0"/>
                  </a:ext>
                </a:extLst>
              </a:tr>
              <a:tr h="288032">
                <a:tc>
                  <a:txBody>
                    <a:bodyPr/>
                    <a:lstStyle/>
                    <a:p>
                      <a:pPr algn="r"/>
                      <a:r>
                        <a:rPr kumimoji="1" lang="en-US" altLang="ja-JP" sz="1050" dirty="0" smtClean="0">
                          <a:latin typeface="+mn-ea"/>
                          <a:ea typeface="+mn-ea"/>
                        </a:rPr>
                        <a:t>11</a:t>
                      </a:r>
                      <a:endParaRPr kumimoji="1" lang="ja-JP" altLang="en-US" sz="1050" dirty="0">
                        <a:latin typeface="+mn-ea"/>
                        <a:ea typeface="+mn-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ログインポイント</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アスマイルへのログイン</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050" dirty="0" smtClean="0">
                          <a:latin typeface="+mn-ea"/>
                          <a:ea typeface="+mn-ea"/>
                        </a:rPr>
                        <a:t>50Pt</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latin typeface="+mn-ea"/>
                          <a:ea typeface="+mn-ea"/>
                        </a:rPr>
                        <a:t>毎日</a:t>
                      </a:r>
                      <a:r>
                        <a:rPr kumimoji="1" lang="en-US" altLang="ja-JP" sz="1050" dirty="0" smtClean="0">
                          <a:latin typeface="+mn-ea"/>
                          <a:ea typeface="+mn-ea"/>
                        </a:rPr>
                        <a:t>1</a:t>
                      </a:r>
                      <a:r>
                        <a:rPr kumimoji="1" lang="ja-JP" altLang="en-US" sz="1050" dirty="0" smtClean="0">
                          <a:latin typeface="+mn-ea"/>
                          <a:ea typeface="+mn-ea"/>
                        </a:rPr>
                        <a:t>回</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1"/>
                  </a:ext>
                </a:extLst>
              </a:tr>
            </a:tbl>
          </a:graphicData>
        </a:graphic>
      </p:graphicFrame>
      <p:pic>
        <p:nvPicPr>
          <p:cNvPr id="8" name="Picture 2" descr="アスマイルロ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9028" y="57741"/>
            <a:ext cx="1697727" cy="56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380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1"/>
          <p:cNvSpPr>
            <a:spLocks noGrp="1"/>
          </p:cNvSpPr>
          <p:nvPr>
            <p:ph type="body" sz="quarter" idx="13"/>
          </p:nvPr>
        </p:nvSpPr>
        <p:spPr>
          <a:xfrm>
            <a:off x="172188" y="2902"/>
            <a:ext cx="9570131" cy="720000"/>
          </a:xfrm>
        </p:spPr>
        <p:txBody>
          <a:bodyPr/>
          <a:lstStyle/>
          <a:p>
            <a:r>
              <a:rPr lang="ja-JP" altLang="en-US" dirty="0" smtClean="0"/>
              <a:t>ポイントの獲得方法（２）</a:t>
            </a:r>
            <a:endParaRPr kumimoji="1" lang="ja-JP" altLang="en-US" dirty="0"/>
          </a:p>
        </p:txBody>
      </p:sp>
      <p:sp>
        <p:nvSpPr>
          <p:cNvPr id="6" name="正方形/長方形 5"/>
          <p:cNvSpPr/>
          <p:nvPr/>
        </p:nvSpPr>
        <p:spPr>
          <a:xfrm>
            <a:off x="171837" y="855912"/>
            <a:ext cx="4073219" cy="4000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600" dirty="0" smtClean="0">
                <a:solidFill>
                  <a:schemeClr val="tx1"/>
                </a:solidFill>
                <a:latin typeface="+mn-ea"/>
              </a:rPr>
              <a:t>■国保ポイント■</a:t>
            </a:r>
            <a:endParaRPr kumimoji="1" lang="en-US" altLang="ja-JP" sz="1600" dirty="0" smtClean="0">
              <a:solidFill>
                <a:schemeClr val="tx1"/>
              </a:solidFill>
              <a:latin typeface="+mn-ea"/>
            </a:endParaRPr>
          </a:p>
        </p:txBody>
      </p:sp>
      <p:graphicFrame>
        <p:nvGraphicFramePr>
          <p:cNvPr id="7" name="表 6"/>
          <p:cNvGraphicFramePr>
            <a:graphicFrameLocks noGrp="1"/>
          </p:cNvGraphicFramePr>
          <p:nvPr>
            <p:extLst>
              <p:ext uri="{D42A27DB-BD31-4B8C-83A1-F6EECF244321}">
                <p14:modId xmlns:p14="http://schemas.microsoft.com/office/powerpoint/2010/main" val="2008970553"/>
              </p:ext>
            </p:extLst>
          </p:nvPr>
        </p:nvGraphicFramePr>
        <p:xfrm>
          <a:off x="204101" y="1285392"/>
          <a:ext cx="9538218" cy="1567545"/>
        </p:xfrm>
        <a:graphic>
          <a:graphicData uri="http://schemas.openxmlformats.org/drawingml/2006/table">
            <a:tbl>
              <a:tblPr firstRow="1" bandRow="1">
                <a:tableStyleId>{7E9639D4-E3E2-4D34-9284-5A2195B3D0D7}</a:tableStyleId>
              </a:tblPr>
              <a:tblGrid>
                <a:gridCol w="450624">
                  <a:extLst>
                    <a:ext uri="{9D8B030D-6E8A-4147-A177-3AD203B41FA5}">
                      <a16:colId xmlns:a16="http://schemas.microsoft.com/office/drawing/2014/main" val="20000"/>
                    </a:ext>
                  </a:extLst>
                </a:gridCol>
                <a:gridCol w="1705987">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gridCol w="1299676">
                  <a:extLst>
                    <a:ext uri="{9D8B030D-6E8A-4147-A177-3AD203B41FA5}">
                      <a16:colId xmlns:a16="http://schemas.microsoft.com/office/drawing/2014/main" val="20003"/>
                    </a:ext>
                  </a:extLst>
                </a:gridCol>
                <a:gridCol w="901249">
                  <a:extLst>
                    <a:ext uri="{9D8B030D-6E8A-4147-A177-3AD203B41FA5}">
                      <a16:colId xmlns:a16="http://schemas.microsoft.com/office/drawing/2014/main" val="20004"/>
                    </a:ext>
                  </a:extLst>
                </a:gridCol>
                <a:gridCol w="1652290">
                  <a:extLst>
                    <a:ext uri="{9D8B030D-6E8A-4147-A177-3AD203B41FA5}">
                      <a16:colId xmlns:a16="http://schemas.microsoft.com/office/drawing/2014/main" val="20005"/>
                    </a:ext>
                  </a:extLst>
                </a:gridCol>
              </a:tblGrid>
              <a:tr h="273225">
                <a:tc>
                  <a:txBody>
                    <a:bodyPr/>
                    <a:lstStyle/>
                    <a:p>
                      <a:pPr algn="ctr"/>
                      <a:r>
                        <a:rPr kumimoji="1" lang="en-US" altLang="ja-JP" sz="1050" dirty="0" smtClean="0">
                          <a:latin typeface="+mn-ea"/>
                          <a:ea typeface="+mn-ea"/>
                        </a:rPr>
                        <a:t>No</a:t>
                      </a:r>
                      <a:endParaRPr kumimoji="1" lang="ja-JP" altLang="en-US" sz="1050" dirty="0">
                        <a:latin typeface="+mn-ea"/>
                        <a:ea typeface="+mn-ea"/>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latin typeface="+mn-ea"/>
                          <a:ea typeface="+mn-ea"/>
                        </a:rPr>
                        <a:t>ポイント項目</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latin typeface="+mn-ea"/>
                          <a:ea typeface="+mn-ea"/>
                        </a:rPr>
                        <a:t>条件</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latin typeface="+mn-ea"/>
                          <a:ea typeface="+mn-ea"/>
                        </a:rPr>
                        <a:t>ポイント数</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latin typeface="+mn-ea"/>
                          <a:ea typeface="+mn-ea"/>
                        </a:rPr>
                        <a:t>付与回数</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smtClean="0">
                          <a:latin typeface="+mn-ea"/>
                          <a:ea typeface="+mn-ea"/>
                        </a:rPr>
                        <a:t>備考</a:t>
                      </a:r>
                      <a:endParaRPr kumimoji="1" lang="ja-JP" altLang="en-US" sz="1050" dirty="0">
                        <a:latin typeface="+mn-ea"/>
                        <a:ea typeface="+mn-ea"/>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647160">
                <a:tc>
                  <a:txBody>
                    <a:bodyPr/>
                    <a:lstStyle/>
                    <a:p>
                      <a:pPr algn="r"/>
                      <a:r>
                        <a:rPr kumimoji="1" lang="en-US" altLang="ja-JP" sz="1050" dirty="0" smtClean="0">
                          <a:latin typeface="+mn-ea"/>
                          <a:ea typeface="+mn-ea"/>
                        </a:rPr>
                        <a:t>1</a:t>
                      </a:r>
                      <a:endParaRPr kumimoji="1" lang="ja-JP" altLang="en-US" sz="1050" dirty="0">
                        <a:latin typeface="+mn-ea"/>
                        <a:ea typeface="+mn-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初回特定健診受診ポイント</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特定健診の受診（国保連合会からのデータで確認）</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050" dirty="0" smtClean="0">
                          <a:latin typeface="+mn-ea"/>
                          <a:ea typeface="+mn-ea"/>
                        </a:rPr>
                        <a:t>2,000Pt</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latin typeface="+mn-ea"/>
                          <a:ea typeface="+mn-ea"/>
                        </a:rPr>
                        <a:t>初回のみ</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自動反映</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647160">
                <a:tc>
                  <a:txBody>
                    <a:bodyPr/>
                    <a:lstStyle/>
                    <a:p>
                      <a:pPr algn="r"/>
                      <a:r>
                        <a:rPr kumimoji="1" lang="en-US" altLang="ja-JP" sz="1050" dirty="0" smtClean="0">
                          <a:latin typeface="+mn-ea"/>
                          <a:ea typeface="+mn-ea"/>
                        </a:rPr>
                        <a:t>2</a:t>
                      </a:r>
                      <a:endParaRPr kumimoji="1" lang="ja-JP" altLang="en-US" sz="1050" dirty="0">
                        <a:latin typeface="+mn-ea"/>
                        <a:ea typeface="+mn-ea"/>
                      </a:endParaRPr>
                    </a:p>
                  </a:txBody>
                  <a:tcPr>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継続特定健診受診ポイント</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特定健診の</a:t>
                      </a:r>
                      <a:r>
                        <a:rPr kumimoji="1" lang="en-US" altLang="ja-JP" sz="1050" dirty="0" smtClean="0">
                          <a:latin typeface="+mn-ea"/>
                          <a:ea typeface="+mn-ea"/>
                        </a:rPr>
                        <a:t>2</a:t>
                      </a:r>
                      <a:r>
                        <a:rPr kumimoji="1" lang="ja-JP" altLang="en-US" sz="1050" dirty="0" smtClean="0">
                          <a:latin typeface="+mn-ea"/>
                          <a:ea typeface="+mn-ea"/>
                        </a:rPr>
                        <a:t>回目以降の受診（国保連合会からのデータで確認）</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050" dirty="0" smtClean="0">
                          <a:latin typeface="+mn-ea"/>
                          <a:ea typeface="+mn-ea"/>
                        </a:rPr>
                        <a:t>1,000Pt</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ja-JP" altLang="en-US" sz="1050" dirty="0" smtClean="0">
                          <a:latin typeface="+mn-ea"/>
                          <a:ea typeface="+mn-ea"/>
                        </a:rPr>
                        <a:t>毎年</a:t>
                      </a:r>
                      <a:r>
                        <a:rPr kumimoji="1" lang="en-US" altLang="ja-JP" sz="1050" dirty="0" smtClean="0">
                          <a:latin typeface="+mn-ea"/>
                          <a:ea typeface="+mn-ea"/>
                        </a:rPr>
                        <a:t>1</a:t>
                      </a:r>
                      <a:r>
                        <a:rPr kumimoji="1" lang="ja-JP" altLang="en-US" sz="1050" dirty="0" smtClean="0">
                          <a:latin typeface="+mn-ea"/>
                          <a:ea typeface="+mn-ea"/>
                        </a:rPr>
                        <a:t>回</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kumimoji="1" lang="ja-JP" altLang="en-US" sz="1050" dirty="0" smtClean="0">
                          <a:latin typeface="+mn-ea"/>
                          <a:ea typeface="+mn-ea"/>
                        </a:rPr>
                        <a:t>自動反映</a:t>
                      </a:r>
                      <a:endParaRPr kumimoji="1" lang="ja-JP" altLang="en-US" sz="1050" dirty="0">
                        <a:latin typeface="+mn-ea"/>
                        <a:ea typeface="+mn-ea"/>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bl>
          </a:graphicData>
        </a:graphic>
      </p:graphicFrame>
      <p:sp>
        <p:nvSpPr>
          <p:cNvPr id="8" name="正方形/長方形 7"/>
          <p:cNvSpPr/>
          <p:nvPr/>
        </p:nvSpPr>
        <p:spPr>
          <a:xfrm>
            <a:off x="177202" y="4089123"/>
            <a:ext cx="820372" cy="315027"/>
          </a:xfrm>
          <a:prstGeom prst="rect">
            <a:avLst/>
          </a:prstGeom>
          <a:solidFill>
            <a:schemeClr val="tx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dirty="0" smtClean="0">
                <a:solidFill>
                  <a:schemeClr val="bg1"/>
                </a:solidFill>
              </a:rPr>
              <a:t>参考</a:t>
            </a:r>
            <a:endParaRPr kumimoji="1" lang="ja-JP" altLang="en-US" dirty="0">
              <a:solidFill>
                <a:schemeClr val="bg1"/>
              </a:solidFill>
            </a:endParaRPr>
          </a:p>
        </p:txBody>
      </p:sp>
      <p:sp>
        <p:nvSpPr>
          <p:cNvPr id="9" name="正方形/長方形 8"/>
          <p:cNvSpPr/>
          <p:nvPr/>
        </p:nvSpPr>
        <p:spPr>
          <a:xfrm>
            <a:off x="1028811" y="4076091"/>
            <a:ext cx="4073219" cy="4000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600" dirty="0" smtClean="0">
                <a:solidFill>
                  <a:schemeClr val="tx1"/>
                </a:solidFill>
                <a:latin typeface="+mn-ea"/>
              </a:rPr>
              <a:t>事業状況の確認について</a:t>
            </a:r>
            <a:endParaRPr kumimoji="1" lang="en-US" altLang="ja-JP" sz="1600" dirty="0" smtClean="0">
              <a:solidFill>
                <a:schemeClr val="tx1"/>
              </a:solidFill>
              <a:latin typeface="+mn-ea"/>
            </a:endParaRPr>
          </a:p>
        </p:txBody>
      </p:sp>
      <p:sp>
        <p:nvSpPr>
          <p:cNvPr id="16" name="テキスト ボックス 15"/>
          <p:cNvSpPr txBox="1"/>
          <p:nvPr/>
        </p:nvSpPr>
        <p:spPr>
          <a:xfrm>
            <a:off x="343162" y="4509120"/>
            <a:ext cx="9270123" cy="600164"/>
          </a:xfrm>
          <a:prstGeom prst="rect">
            <a:avLst/>
          </a:prstGeom>
          <a:noFill/>
        </p:spPr>
        <p:txBody>
          <a:bodyPr wrap="square" rtlCol="0">
            <a:spAutoFit/>
          </a:bodyPr>
          <a:lstStyle/>
          <a:p>
            <a:pPr>
              <a:spcAft>
                <a:spcPts val="600"/>
              </a:spcAft>
            </a:pPr>
            <a:r>
              <a:rPr lang="ja-JP" altLang="en-US" sz="1400" dirty="0" smtClean="0">
                <a:latin typeface="Meiryo UI" panose="020B0604030504040204" pitchFamily="50" charset="-128"/>
                <a:ea typeface="Meiryo UI" panose="020B0604030504040204" pitchFamily="50" charset="-128"/>
              </a:rPr>
              <a:t>保険者ごとのアスマイル会員のログイン数や会員数などの事業状況を確認できます。</a:t>
            </a:r>
            <a:endParaRPr lang="en-US" altLang="ja-JP" sz="1400" dirty="0" smtClean="0">
              <a:latin typeface="Meiryo UI" panose="020B0604030504040204" pitchFamily="50" charset="-128"/>
              <a:ea typeface="Meiryo UI" panose="020B0604030504040204" pitchFamily="50" charset="-128"/>
            </a:endParaRPr>
          </a:p>
          <a:p>
            <a:pPr>
              <a:spcAft>
                <a:spcPts val="600"/>
              </a:spcAft>
            </a:pPr>
            <a:r>
              <a:rPr lang="ja-JP" altLang="en-US" sz="1400" dirty="0" smtClean="0">
                <a:latin typeface="Meiryo UI" panose="020B0604030504040204" pitchFamily="50" charset="-128"/>
                <a:ea typeface="Meiryo UI" panose="020B0604030504040204" pitchFamily="50" charset="-128"/>
              </a:rPr>
              <a:t>▼ 会員数推移、ログイン数集計、会員数集計、</a:t>
            </a:r>
            <a:r>
              <a:rPr lang="en-US" altLang="ja-JP" sz="1400" dirty="0" smtClean="0">
                <a:latin typeface="Meiryo UI" panose="020B0604030504040204" pitchFamily="50" charset="-128"/>
                <a:ea typeface="Meiryo UI" panose="020B0604030504040204" pitchFamily="50" charset="-128"/>
              </a:rPr>
              <a:t>PHR</a:t>
            </a:r>
            <a:r>
              <a:rPr lang="ja-JP" altLang="en-US" sz="1400" dirty="0" smtClean="0">
                <a:latin typeface="Meiryo UI" panose="020B0604030504040204" pitchFamily="50" charset="-128"/>
                <a:ea typeface="Meiryo UI" panose="020B0604030504040204" pitchFamily="50" charset="-128"/>
              </a:rPr>
              <a:t>実績集計、ポイント付与実績集計</a:t>
            </a:r>
            <a:endParaRPr lang="en-US" altLang="ja-JP" sz="1400" dirty="0" smtClean="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43162" y="5158474"/>
            <a:ext cx="9270123" cy="777136"/>
          </a:xfrm>
          <a:prstGeom prst="rect">
            <a:avLst/>
          </a:prstGeom>
          <a:solidFill>
            <a:schemeClr val="bg1">
              <a:lumMod val="85000"/>
            </a:schemeClr>
          </a:solidFill>
        </p:spPr>
        <p:txBody>
          <a:bodyPr wrap="square" rtlCol="0">
            <a:spAutoFit/>
          </a:bodyPr>
          <a:lstStyle/>
          <a:p>
            <a:pPr>
              <a:spcAft>
                <a:spcPts val="300"/>
              </a:spcAft>
            </a:pPr>
            <a:r>
              <a:rPr lang="en-US" altLang="ja-JP" sz="1050" dirty="0" smtClean="0">
                <a:latin typeface="Meiryo UI" panose="020B0604030504040204" pitchFamily="50" charset="-128"/>
                <a:ea typeface="Meiryo UI" panose="020B0604030504040204" pitchFamily="50" charset="-128"/>
              </a:rPr>
              <a:t>※PHR</a:t>
            </a:r>
            <a:r>
              <a:rPr lang="ja-JP" altLang="en-US" sz="1050" dirty="0" smtClean="0">
                <a:latin typeface="Meiryo UI" panose="020B0604030504040204" pitchFamily="50" charset="-128"/>
                <a:ea typeface="Meiryo UI" panose="020B0604030504040204" pitchFamily="50" charset="-128"/>
              </a:rPr>
              <a:t>実績集計で出力対象の</a:t>
            </a:r>
            <a:r>
              <a:rPr lang="en-US" altLang="ja-JP" sz="1050" dirty="0" smtClean="0">
                <a:latin typeface="Meiryo UI" panose="020B0604030504040204" pitchFamily="50" charset="-128"/>
                <a:ea typeface="Meiryo UI" panose="020B0604030504040204" pitchFamily="50" charset="-128"/>
              </a:rPr>
              <a:t>PHR</a:t>
            </a:r>
            <a:r>
              <a:rPr lang="ja-JP" altLang="en-US" sz="1050" dirty="0" smtClean="0">
                <a:latin typeface="Meiryo UI" panose="020B0604030504040204" pitchFamily="50" charset="-128"/>
                <a:ea typeface="Meiryo UI" panose="020B0604030504040204" pitchFamily="50" charset="-128"/>
              </a:rPr>
              <a:t>種別</a:t>
            </a:r>
            <a:endParaRPr lang="en-US" altLang="ja-JP" sz="1050" dirty="0" smtClean="0">
              <a:latin typeface="Meiryo UI" panose="020B0604030504040204" pitchFamily="50" charset="-128"/>
              <a:ea typeface="Meiryo UI" panose="020B0604030504040204" pitchFamily="50" charset="-128"/>
            </a:endParaRPr>
          </a:p>
          <a:p>
            <a:pPr marL="36000">
              <a:spcAft>
                <a:spcPts val="600"/>
              </a:spcAft>
            </a:pPr>
            <a:r>
              <a:rPr lang="ja-JP" altLang="en-US" sz="1050" dirty="0" smtClean="0">
                <a:latin typeface="Meiryo UI" panose="020B0604030504040204" pitchFamily="50" charset="-128"/>
                <a:ea typeface="Meiryo UI" panose="020B0604030504040204" pitchFamily="50" charset="-128"/>
              </a:rPr>
              <a:t>歩数</a:t>
            </a:r>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BMI</a:t>
            </a:r>
            <a:r>
              <a:rPr lang="ja-JP" altLang="en-US" sz="1050" dirty="0" err="1"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身長、</a:t>
            </a:r>
            <a:r>
              <a:rPr lang="ja-JP" altLang="en-US" sz="1050" dirty="0" smtClean="0">
                <a:latin typeface="Meiryo UI" panose="020B0604030504040204" pitchFamily="50" charset="-128"/>
                <a:ea typeface="Meiryo UI" panose="020B0604030504040204" pitchFamily="50" charset="-128"/>
              </a:rPr>
              <a:t>体重、睡眠</a:t>
            </a:r>
            <a:r>
              <a:rPr lang="ja-JP" altLang="en-US" sz="1050" dirty="0">
                <a:latin typeface="Meiryo UI" panose="020B0604030504040204" pitchFamily="50" charset="-128"/>
                <a:ea typeface="Meiryo UI" panose="020B0604030504040204" pitchFamily="50" charset="-128"/>
              </a:rPr>
              <a:t>時間、最高血圧、最低血圧、脈拍、歯磨き回数、朝食、</a:t>
            </a:r>
            <a:r>
              <a:rPr lang="ja-JP" altLang="en-US" sz="1050" dirty="0" err="1">
                <a:latin typeface="Meiryo UI" panose="020B0604030504040204" pitchFamily="50" charset="-128"/>
                <a:ea typeface="Meiryo UI" panose="020B0604030504040204" pitchFamily="50" charset="-128"/>
              </a:rPr>
              <a:t>けん</a:t>
            </a:r>
            <a:r>
              <a:rPr lang="ja-JP" altLang="en-US" sz="1050" dirty="0">
                <a:latin typeface="Meiryo UI" panose="020B0604030504040204" pitchFamily="50" charset="-128"/>
                <a:ea typeface="Meiryo UI" panose="020B0604030504040204" pitchFamily="50" charset="-128"/>
              </a:rPr>
              <a:t>しん受診、けんしん受診（国保用）、大腸がん検診、胃がん検診、肺がん検診、乳がん検診、子宮頸がん検診、骨粗鬆症検診、歯科健診、肝炎ウイルス検査、けんしん結果、イベント、アンケート、健康コンテンツ情報、入会、友達紹介／被紹介者、友達紹介／紹介者、ログイン</a:t>
            </a:r>
            <a:endParaRPr lang="en-US" altLang="ja-JP" sz="1050" dirty="0" smtClean="0">
              <a:latin typeface="Meiryo UI" panose="020B0604030504040204" pitchFamily="50" charset="-128"/>
              <a:ea typeface="Meiryo UI" panose="020B0604030504040204" pitchFamily="50" charset="-128"/>
            </a:endParaRPr>
          </a:p>
        </p:txBody>
      </p:sp>
      <p:pic>
        <p:nvPicPr>
          <p:cNvPr id="10" name="Picture 2" descr="アスマイルロゴ"/>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9028" y="57741"/>
            <a:ext cx="1697727" cy="56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516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プレゼンテーションテンプレート2017">
  <a:themeElements>
    <a:clrScheme name="NTT DATA COLOR MASTER">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solidFill>
            <a:schemeClr val="accent1">
              <a:lumMod val="75000"/>
            </a:schemeClr>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プレゼンテーションテンプレート_A4_20161220.pptx" id="{9C858962-F29B-4A66-8EC6-8BAF903AC268}" vid="{A6DDF9FA-FCEF-4354-BFA2-2E417DD6A1FB}"/>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31139</TotalTime>
  <Words>2144</Words>
  <Application>Microsoft Office PowerPoint</Application>
  <PresentationFormat>A4 210 x 297 mm</PresentationFormat>
  <Paragraphs>502</Paragraphs>
  <Slides>13</Slides>
  <Notes>5</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13</vt:i4>
      </vt:variant>
    </vt:vector>
  </HeadingPairs>
  <TitlesOfParts>
    <vt:vector size="30" baseType="lpstr">
      <vt:lpstr>HGPGothicE</vt:lpstr>
      <vt:lpstr>HGPｺﾞｼｯｸM</vt:lpstr>
      <vt:lpstr>HGP創英角ｺﾞｼｯｸUB</vt:lpstr>
      <vt:lpstr>HGSｺﾞｼｯｸE</vt:lpstr>
      <vt:lpstr>HG丸ｺﾞｼｯｸM-PRO</vt:lpstr>
      <vt:lpstr>Meiryo UI</vt:lpstr>
      <vt:lpstr>ＭＳ Ｐゴシック</vt:lpstr>
      <vt:lpstr>メイリオ</vt:lpstr>
      <vt:lpstr>游ゴシック</vt:lpstr>
      <vt:lpstr>游ゴシック Light</vt:lpstr>
      <vt:lpstr>Arial</vt:lpstr>
      <vt:lpstr>Calibri</vt:lpstr>
      <vt:lpstr>Calibri Light</vt:lpstr>
      <vt:lpstr>Times New Roman</vt:lpstr>
      <vt:lpstr>Wingdings</vt:lpstr>
      <vt:lpstr>プレゼンテーションテンプレート2017</vt:lpstr>
      <vt:lpstr>Office テーマ</vt:lpstr>
      <vt:lpstr>大阪府健康づくり支援プラットフォーム整備等事業の 本格実施について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PSL 森本 康嗣</dc:creator>
  <cp:lastModifiedBy>阪口　功一</cp:lastModifiedBy>
  <cp:revision>5047</cp:revision>
  <cp:lastPrinted>2019-12-20T02:46:21Z</cp:lastPrinted>
  <dcterms:created xsi:type="dcterms:W3CDTF">2013-05-17T04:01:42Z</dcterms:created>
  <dcterms:modified xsi:type="dcterms:W3CDTF">2019-12-20T02:54:37Z</dcterms:modified>
</cp:coreProperties>
</file>