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7" r:id="rId3"/>
    <p:sldId id="268" r:id="rId4"/>
    <p:sldId id="269" r:id="rId5"/>
    <p:sldId id="27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50" autoAdjust="0"/>
    <p:restoredTop sz="94434" autoAdjust="0"/>
  </p:normalViewPr>
  <p:slideViewPr>
    <p:cSldViewPr>
      <p:cViewPr varScale="1">
        <p:scale>
          <a:sx n="74" d="100"/>
          <a:sy n="74" d="100"/>
        </p:scale>
        <p:origin x="154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2</a:t>
            </a:fld>
            <a:endParaRPr kumimoji="1" lang="ja-JP" altLang="en-US"/>
          </a:p>
        </p:txBody>
      </p:sp>
    </p:spTree>
    <p:extLst>
      <p:ext uri="{BB962C8B-B14F-4D97-AF65-F5344CB8AC3E}">
        <p14:creationId xmlns:p14="http://schemas.microsoft.com/office/powerpoint/2010/main" val="4155508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411893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5</a:t>
            </a:fld>
            <a:endParaRPr kumimoji="1" lang="ja-JP" altLang="en-US"/>
          </a:p>
        </p:txBody>
      </p:sp>
    </p:spTree>
    <p:extLst>
      <p:ext uri="{BB962C8B-B14F-4D97-AF65-F5344CB8AC3E}">
        <p14:creationId xmlns:p14="http://schemas.microsoft.com/office/powerpoint/2010/main" val="389726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4F4EAD-E361-4430-9CD9-434E97740B39}"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936E05-CCD5-447C-8D83-F1A2A576C191}"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D48187-BDFB-4C61-8752-57402DA1607B}"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671CA5-1782-4302-A9C2-953486804FB6}"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E0D5F2-6B90-4ADD-8911-89BABAFE9990}"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C3DBB5F-1201-42A3-8069-B8655F5FE47B}"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E39BDF-877B-42D7-A4EC-25074B3B56A3}" type="datetime1">
              <a:rPr kumimoji="1" lang="ja-JP" altLang="en-US" smtClean="0"/>
              <a:t>2019/12/19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1A5E9D-E3A3-4219-B393-2A66A947075A}" type="datetime1">
              <a:rPr kumimoji="1" lang="ja-JP" altLang="en-US" smtClean="0"/>
              <a:t>2019/12/19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CB71C7-43EC-49CF-981B-7CE24ED9AD17}" type="datetime1">
              <a:rPr kumimoji="1" lang="ja-JP" altLang="en-US" smtClean="0"/>
              <a:t>2019/12/19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2D9CD5-1DB9-48B3-8A15-4DB10AA76CC3}"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8201E0-7E27-4EC1-9ECC-CAA7BF3A3E8A}"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C6F42-6A18-41B2-9FC5-9DD973E18F34}" type="datetime1">
              <a:rPr kumimoji="1" lang="ja-JP" altLang="en-US" smtClean="0"/>
              <a:t>2019/12/19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令和元年度の国保運営にかかる検討状況</a:t>
            </a:r>
            <a:endParaRPr kumimoji="1" lang="ja-JP" altLang="en-US" sz="24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1600" dirty="0" smtClean="0"/>
              <a:t>■　大阪府市町村国民健康保険広域化調整会議</a:t>
            </a:r>
            <a:endParaRPr kumimoji="1" lang="en-US" altLang="ja-JP" sz="1600" dirty="0" smtClean="0"/>
          </a:p>
          <a:p>
            <a:pPr marL="0" indent="0">
              <a:buNone/>
            </a:pPr>
            <a:r>
              <a:rPr kumimoji="1" lang="ja-JP" altLang="en-US" sz="1600" dirty="0" smtClean="0"/>
              <a:t>　　　　　　　　　　</a:t>
            </a:r>
            <a:r>
              <a:rPr lang="ja-JP" altLang="en-US" sz="1600" dirty="0" smtClean="0"/>
              <a:t>第</a:t>
            </a:r>
            <a:r>
              <a:rPr lang="en-US" altLang="ja-JP" sz="1600" dirty="0" smtClean="0"/>
              <a:t>18</a:t>
            </a:r>
            <a:r>
              <a:rPr lang="ja-JP" altLang="en-US" sz="1600" dirty="0" smtClean="0"/>
              <a:t>回　令和元年６月</a:t>
            </a:r>
            <a:r>
              <a:rPr lang="en-US" altLang="ja-JP" sz="1600" dirty="0" smtClean="0"/>
              <a:t>17</a:t>
            </a:r>
            <a:r>
              <a:rPr lang="ja-JP" altLang="en-US" sz="1600" dirty="0" smtClean="0"/>
              <a:t>日開催</a:t>
            </a:r>
            <a:endParaRPr lang="en-US" altLang="ja-JP" sz="1600" dirty="0" smtClean="0"/>
          </a:p>
          <a:p>
            <a:pPr marL="0" indent="0">
              <a:buNone/>
            </a:pPr>
            <a:r>
              <a:rPr kumimoji="1" lang="ja-JP" altLang="en-US" sz="1600" dirty="0" smtClean="0"/>
              <a:t>　　　　　　　　　　第</a:t>
            </a:r>
            <a:r>
              <a:rPr kumimoji="1" lang="en-US" altLang="ja-JP" sz="1600" dirty="0" smtClean="0"/>
              <a:t>19</a:t>
            </a:r>
            <a:r>
              <a:rPr kumimoji="1" lang="ja-JP" altLang="en-US" sz="1600" dirty="0" smtClean="0"/>
              <a:t>回　令和元年</a:t>
            </a:r>
            <a:r>
              <a:rPr kumimoji="1" lang="en-US" altLang="ja-JP" sz="1600" dirty="0" smtClean="0"/>
              <a:t>12</a:t>
            </a:r>
            <a:r>
              <a:rPr kumimoji="1" lang="ja-JP" altLang="en-US" sz="1600" dirty="0" smtClean="0"/>
              <a:t>月</a:t>
            </a:r>
            <a:r>
              <a:rPr kumimoji="1" lang="en-US" altLang="ja-JP" sz="1600" dirty="0" smtClean="0"/>
              <a:t>13</a:t>
            </a:r>
            <a:r>
              <a:rPr kumimoji="1" lang="ja-JP" altLang="en-US" sz="1600" dirty="0" smtClean="0"/>
              <a:t>日開催</a:t>
            </a:r>
            <a:endParaRPr kumimoji="1" lang="en-US" altLang="ja-JP" sz="1600" dirty="0" smtClean="0"/>
          </a:p>
          <a:p>
            <a:pPr marL="0" indent="0">
              <a:buNone/>
            </a:pPr>
            <a:endParaRPr kumimoji="1" lang="en-US" altLang="ja-JP" sz="1600" dirty="0" smtClean="0"/>
          </a:p>
          <a:p>
            <a:pPr marL="0" indent="0">
              <a:buNone/>
            </a:pPr>
            <a:r>
              <a:rPr kumimoji="1" lang="ja-JP" altLang="en-US" sz="1600" dirty="0" smtClean="0"/>
              <a:t>　　　　　　　　　事業運営検討ワーキンググループ</a:t>
            </a:r>
            <a:endParaRPr kumimoji="1" lang="en-US" altLang="ja-JP" sz="1600" dirty="0" smtClean="0"/>
          </a:p>
          <a:p>
            <a:pPr marL="0" indent="0">
              <a:buNone/>
            </a:pPr>
            <a:r>
              <a:rPr kumimoji="1" lang="ja-JP" altLang="en-US" sz="1600" dirty="0" smtClean="0"/>
              <a:t>　　　　　　　　　　　　　　　　　第</a:t>
            </a:r>
            <a:r>
              <a:rPr kumimoji="1" lang="en-US" altLang="ja-JP" sz="1600" dirty="0" smtClean="0"/>
              <a:t>44</a:t>
            </a:r>
            <a:r>
              <a:rPr kumimoji="1" lang="ja-JP" altLang="en-US" sz="1600" dirty="0" smtClean="0"/>
              <a:t>回～第</a:t>
            </a:r>
            <a:r>
              <a:rPr kumimoji="1" lang="en-US" altLang="ja-JP" sz="1600" dirty="0" smtClean="0"/>
              <a:t>46</a:t>
            </a:r>
            <a:r>
              <a:rPr kumimoji="1" lang="ja-JP" altLang="en-US" sz="1600" dirty="0" smtClean="0"/>
              <a:t>回　３回開催</a:t>
            </a:r>
            <a:endParaRPr kumimoji="1" lang="en-US" altLang="ja-JP" sz="1600" dirty="0" smtClean="0"/>
          </a:p>
          <a:p>
            <a:pPr marL="0" indent="0">
              <a:buNone/>
            </a:pPr>
            <a:r>
              <a:rPr lang="ja-JP" altLang="en-US" sz="1600" dirty="0" smtClean="0"/>
              <a:t>　　　　　　　　　財政運営検討ワーキンググループ</a:t>
            </a:r>
            <a:endParaRPr lang="en-US" altLang="ja-JP" sz="1600" dirty="0" smtClean="0"/>
          </a:p>
          <a:p>
            <a:pPr marL="0" indent="0">
              <a:buNone/>
            </a:pPr>
            <a:r>
              <a:rPr kumimoji="1" lang="ja-JP" altLang="en-US" sz="1600" dirty="0" smtClean="0"/>
              <a:t>　　　　　　　　　　　　　　　　　第</a:t>
            </a:r>
            <a:r>
              <a:rPr kumimoji="1" lang="en-US" altLang="ja-JP" sz="1600" dirty="0" smtClean="0"/>
              <a:t>46</a:t>
            </a:r>
            <a:r>
              <a:rPr kumimoji="1" lang="ja-JP" altLang="en-US" sz="1600" dirty="0" smtClean="0"/>
              <a:t>回～第</a:t>
            </a:r>
            <a:r>
              <a:rPr kumimoji="1" lang="en-US" altLang="ja-JP" sz="1600" dirty="0" smtClean="0"/>
              <a:t>51</a:t>
            </a:r>
            <a:r>
              <a:rPr kumimoji="1" lang="ja-JP" altLang="en-US" sz="1600" smtClean="0"/>
              <a:t>回　６回</a:t>
            </a:r>
            <a:r>
              <a:rPr kumimoji="1" lang="ja-JP" altLang="en-US" sz="1600" dirty="0" smtClean="0"/>
              <a:t>開催</a:t>
            </a:r>
            <a:endParaRPr kumimoji="1" lang="ja-JP" altLang="en-US" sz="1600"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5" name="テキスト ボックス 4"/>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34714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56646"/>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令和元年度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2588583819"/>
              </p:ext>
            </p:extLst>
          </p:nvPr>
        </p:nvGraphicFramePr>
        <p:xfrm>
          <a:off x="230288" y="695230"/>
          <a:ext cx="8518176" cy="5470074"/>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347986">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令和元年度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47163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002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・国基準の改定等に伴い、随時検討。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71272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市町村独自の保健事業の財源について、標準保険料率（事業費納付金の対象経費）で確保する範囲の考え方の整理。</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・アスマイル</a:t>
                      </a: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階部分の費用（ポイント原資含む）の取り扱いなど</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・現在の共通基準（特定健康診査の追加項目及び人間ドックの実施）の追加・変更の検討</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独自事業分の財源のあり方について検討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令和２年度については、標準保険料率で賄う対象経費は、府保険料総額（医療分）の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％（その他の保険者）を保健事業分の上限として、事業費納付金の対象となる保健事業費（共通分）を除く部分を独自事業分とする。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96757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府の取組の事業成果等も踏まえ、取組み等を検討。</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医療費適正化計画の取り組みとして、</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患者・医師へのジェネリック安心使用プロジェクトの推進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→薬局薬剤師が患者に対しパネルを活用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した積極的な啓発を行う。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→変更後は変更内容をお薬手帳に貼付し、</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医師、歯科医師へのフィードバックを行う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967574">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l"/>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a:t>
                      </a:r>
                      <a:r>
                        <a:rPr kumimoji="1" lang="ja-JP" altLang="en-US" sz="800" dirty="0">
                          <a:solidFill>
                            <a:schemeClr val="tx1"/>
                          </a:solidFill>
                          <a:latin typeface="HGSｺﾞｼｯｸM" panose="020B0600000000000000" pitchFamily="50" charset="-128"/>
                          <a:ea typeface="HGSｺﾞｼｯｸM" panose="020B0600000000000000" pitchFamily="50" charset="-128"/>
                        </a:rPr>
                        <a:t>等の議論の状況を踏まえ、府内共通基準の設定の是非について検討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a:t>
                      </a:r>
                      <a:r>
                        <a:rPr lang="zh-TW" altLang="en-US" sz="800" dirty="0" smtClean="0">
                          <a:solidFill>
                            <a:schemeClr val="tx1"/>
                          </a:solidFill>
                          <a:latin typeface="HGSｺﾞｼｯｸM" panose="020B0600000000000000" pitchFamily="50" charset="-128"/>
                          <a:ea typeface="HGSｺﾞｼｯｸM" panose="020B0600000000000000" pitchFamily="50" charset="-128"/>
                        </a:rPr>
                        <a:t>社会保障審議会医療保険部会</a:t>
                      </a:r>
                      <a:r>
                        <a:rPr lang="ja-JP" altLang="en-US" sz="800" dirty="0" smtClean="0">
                          <a:solidFill>
                            <a:schemeClr val="tx1"/>
                          </a:solidFill>
                          <a:latin typeface="HGSｺﾞｼｯｸM" panose="020B0600000000000000" pitchFamily="50" charset="-128"/>
                          <a:ea typeface="HGSｺﾞｼｯｸM" panose="020B0600000000000000" pitchFamily="50" charset="-128"/>
                        </a:rPr>
                        <a:t>「</a:t>
                      </a:r>
                      <a:r>
                        <a:rPr lang="zh-TW" altLang="en-US" sz="800" dirty="0" smtClean="0">
                          <a:solidFill>
                            <a:schemeClr val="tx1"/>
                          </a:solidFill>
                          <a:latin typeface="HGSｺﾞｼｯｸM" panose="020B0600000000000000" pitchFamily="50" charset="-128"/>
                          <a:ea typeface="HGSｺﾞｼｯｸM" panose="020B0600000000000000" pitchFamily="50" charset="-128"/>
                        </a:rPr>
                        <a:t>柔整療養費検討専門委員会</a:t>
                      </a:r>
                      <a:r>
                        <a:rPr lang="ja-JP" altLang="en-US" sz="800" dirty="0" smtClean="0">
                          <a:solidFill>
                            <a:schemeClr val="tx1"/>
                          </a:solidFill>
                          <a:latin typeface="HGSｺﾞｼｯｸM" panose="020B0600000000000000" pitchFamily="50" charset="-128"/>
                          <a:ea typeface="HGSｺﾞｼｯｸM" panose="020B0600000000000000" pitchFamily="50" charset="-128"/>
                        </a:rPr>
                        <a:t>」及び「</a:t>
                      </a:r>
                      <a:r>
                        <a:rPr lang="ja-JP" altLang="en-US" sz="800" dirty="0" err="1" smtClean="0">
                          <a:solidFill>
                            <a:schemeClr val="tx1"/>
                          </a:solidFill>
                          <a:latin typeface="HGSｺﾞｼｯｸM" panose="020B0600000000000000" pitchFamily="50" charset="-128"/>
                          <a:ea typeface="HGSｺﾞｼｯｸM" panose="020B0600000000000000" pitchFamily="50" charset="-128"/>
                        </a:rPr>
                        <a:t>あ</a:t>
                      </a:r>
                      <a:r>
                        <a:rPr lang="ja-JP" altLang="en-US" sz="800" dirty="0" smtClean="0">
                          <a:solidFill>
                            <a:schemeClr val="tx1"/>
                          </a:solidFill>
                          <a:latin typeface="HGSｺﾞｼｯｸM" panose="020B0600000000000000" pitchFamily="50" charset="-128"/>
                          <a:ea typeface="HGSｺﾞｼｯｸM" panose="020B0600000000000000" pitchFamily="50" charset="-128"/>
                        </a:rPr>
                        <a:t>はき療養費検討専門委員会」において審議</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中であるため、議論の状況を継続して注視。</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6022625"/>
                  </a:ext>
                </a:extLst>
              </a:tr>
            </a:tbl>
          </a:graphicData>
        </a:graphic>
      </p:graphicFrame>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3085753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令和元年度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82718436"/>
              </p:ext>
            </p:extLst>
          </p:nvPr>
        </p:nvGraphicFramePr>
        <p:xfrm>
          <a:off x="396714" y="675865"/>
          <a:ext cx="8495766" cy="5680484"/>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41745">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令和元年度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41745">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728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事務処理方針及び国保総合システムのレセプト点検機能を活用して運用開始。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事務の運用状況等により、必要に応じて実施内容の見直しを検討。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府に設置する国保総合システムの改修（平成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月本格稼働）を踏まえ、実施範囲を検討し、事務処理方針を策定。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366977">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smtClean="0">
                          <a:solidFill>
                            <a:schemeClr val="tx1"/>
                          </a:solidFill>
                          <a:latin typeface="HGｺﾞｼｯｸM" panose="020B0609000000000000" pitchFamily="49" charset="-128"/>
                          <a:ea typeface="HGｺﾞｼｯｸM" panose="020B0609000000000000" pitchFamily="49" charset="-128"/>
                        </a:rPr>
                        <a:t>該当案件が発生した際は委託規約により運用し、</a:t>
                      </a:r>
                      <a:r>
                        <a:rPr lang="ja-JP" altLang="en-US" sz="800" b="0" strike="noStrike" dirty="0" smtClean="0">
                          <a:solidFill>
                            <a:schemeClr val="tx1"/>
                          </a:solidFill>
                          <a:latin typeface="HGｺﾞｼｯｸM" panose="020B0609000000000000" pitchFamily="49" charset="-128"/>
                          <a:ea typeface="HGｺﾞｼｯｸM" panose="020B0609000000000000" pitchFamily="49" charset="-128"/>
                        </a:rPr>
                        <a:t>委託</a:t>
                      </a:r>
                      <a:r>
                        <a:rPr lang="ja-JP" altLang="en-US" sz="800" b="0" strike="noStrike" dirty="0">
                          <a:solidFill>
                            <a:schemeClr val="tx1"/>
                          </a:solidFill>
                          <a:latin typeface="HGｺﾞｼｯｸM" panose="020B0609000000000000" pitchFamily="49" charset="-128"/>
                          <a:ea typeface="HGｺﾞｼｯｸM" panose="020B0609000000000000" pitchFamily="49" charset="-128"/>
                        </a:rPr>
                        <a:t>を受ける範囲、複数市町村にまたがる案件で債権の一部のみの回収となった場合の分配方法等に</a:t>
                      </a:r>
                      <a:r>
                        <a:rPr lang="ja-JP" altLang="en-US" sz="800" b="0" strike="noStrike" dirty="0" smtClean="0">
                          <a:solidFill>
                            <a:schemeClr val="tx1"/>
                          </a:solidFill>
                          <a:latin typeface="HGｺﾞｼｯｸM" panose="020B0609000000000000" pitchFamily="49" charset="-128"/>
                          <a:ea typeface="HGｺﾞｼｯｸM" panose="020B0609000000000000" pitchFamily="49" charset="-128"/>
                        </a:rPr>
                        <a:t>ついて、</a:t>
                      </a:r>
                      <a:r>
                        <a:rPr lang="ja-JP" altLang="en-US" sz="800" b="0" dirty="0" smtClean="0">
                          <a:solidFill>
                            <a:schemeClr val="tx1"/>
                          </a:solidFill>
                          <a:latin typeface="HGｺﾞｼｯｸM" panose="020B0609000000000000" pitchFamily="49" charset="-128"/>
                          <a:ea typeface="HGｺﾞｼｯｸM" panose="020B0609000000000000" pitchFamily="49" charset="-128"/>
                        </a:rPr>
                        <a:t>必要に応じて運用方法の見直しを</a:t>
                      </a:r>
                      <a:r>
                        <a:rPr lang="ja-JP" altLang="en-US" sz="800" b="0" strike="noStrike" dirty="0" smtClean="0">
                          <a:solidFill>
                            <a:schemeClr val="tx1"/>
                          </a:solidFill>
                          <a:latin typeface="HGｺﾞｼｯｸM" panose="020B0609000000000000" pitchFamily="49" charset="-128"/>
                          <a:ea typeface="HGｺﾞｼｯｸM" panose="020B0609000000000000" pitchFamily="49" charset="-128"/>
                        </a:rPr>
                        <a:t>検討。</a:t>
                      </a:r>
                      <a:endParaRPr lang="en-US" altLang="ja-JP" sz="800" b="0" strike="noStrike" dirty="0" smtClean="0">
                        <a:solidFill>
                          <a:schemeClr val="tx1"/>
                        </a:solidFill>
                        <a:latin typeface="HGｺﾞｼｯｸM" panose="020B0609000000000000" pitchFamily="49" charset="-128"/>
                        <a:ea typeface="HGｺﾞｼｯｸM" panose="020B0609000000000000" pitchFamily="49"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・府内全市町村を対象に、不正利得の回収に関する実態調査を実施し、過去３年間の回収状況等を把握。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・地方自治法等に係る法的課題（議会の承認、債権を保有しない場合の債権回収に関する都道府県の権限等）を国や他府県へ随時確認。</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年度時点で国民健康法第</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65</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条第</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項による委託として実施可能な範囲を検討し、委託規約を策定。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2009532">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solidFill>
                      <a:schemeClr val="bg1"/>
                    </a:solidFill>
                  </a:tcP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①審査会設置に向けた検討</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②国保連合会とのデータ連携など、具体的な事務取扱いの検討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③制度の円滑実施に向けた対応検討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①審査会設置要綱等の改正及び委員委嘱（</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元年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②審査基準の修正（</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元年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8</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②国保</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連経由</a:t>
                      </a: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での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受付・審査体制を構築し、</a:t>
                      </a: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保険者向けデータ集配信システムを利用した</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情報連携を開始。（</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元年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③府内の国保保険者・後期高齢者医療にかかるものであることから、「療養費適正化に係る実務担当代表者会議」において、</a:t>
                      </a: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保険者対応用</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Q&amp;A</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を更新。（</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元年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③国保連委託分に係る医療費通知裏面に、</a:t>
                      </a: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あ</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はき</a:t>
                      </a: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適正受療の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啓発文を追加（</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R2</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年度から運用開始）。（</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元年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12</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1091687">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第三者直接求償に係る、国保連委託解除案件への対応</a:t>
                      </a:r>
                      <a:endParaRPr kumimoji="1" lang="ja-JP" altLang="en-US" sz="800" b="0" i="0" u="none" strike="noStrike" kern="1200" cap="none" spc="0" normalizeH="0" baseline="0" noProof="0" dirty="0" smtClean="0">
                        <a:ln>
                          <a:noFill/>
                        </a:ln>
                        <a:solidFill>
                          <a:schemeClr val="tx1"/>
                        </a:solidFill>
                        <a:effectLst/>
                        <a:uLnTx/>
                        <a:uFillTx/>
                        <a:latin typeface="+mn-lt"/>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　委託解除後、国保連顧問弁護士、保険者、</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国保連の協議の場を設定し、法的解決の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・府と国保連共催で研修会を実施（各保険者から約</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100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名が参加）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09727914"/>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125716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令和元年度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0260694"/>
              </p:ext>
            </p:extLst>
          </p:nvPr>
        </p:nvGraphicFramePr>
        <p:xfrm>
          <a:off x="324706" y="655735"/>
          <a:ext cx="8495767" cy="4797544"/>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令和元年度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32334">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被保険者証</a:t>
                      </a:r>
                    </a:p>
                    <a:p>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〇オンライン資格確認等システムの導入への対応</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〇高齢受給者証との一体化の検討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府内市町村の意見照会、先行実施済みの他府県での実施状況照会等を踏まえて導入に向けた課題を検討。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202946">
                <a:tc vMerge="1">
                  <a:txBody>
                    <a:bodyPr/>
                    <a:lstStyle/>
                    <a:p>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24392965"/>
                  </a:ext>
                </a:extLst>
              </a:tr>
              <a:tr h="132334">
                <a:tc vMerge="1">
                  <a:txBody>
                    <a:bodyPr/>
                    <a:lstStyle/>
                    <a:p>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algn="l"/>
                      <a:r>
                        <a:rPr lang="ja-JP" altLang="en-US" sz="800" dirty="0">
                          <a:solidFill>
                            <a:schemeClr val="tx1"/>
                          </a:solidFill>
                          <a:latin typeface="HGSｺﾞｼｯｸM" panose="020B0600000000000000" pitchFamily="50" charset="-128"/>
                          <a:ea typeface="HGSｺﾞｼｯｸM" panose="020B0600000000000000" pitchFamily="50" charset="-128"/>
                        </a:rPr>
                        <a:t>新規発行時における取扱い、加入証明書の活用の是非について検討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SｺﾞｼｯｸM" panose="020B0600000000000000" pitchFamily="50" charset="-128"/>
                          <a:ea typeface="HGSｺﾞｼｯｸM" panose="020B0600000000000000" pitchFamily="50" charset="-128"/>
                        </a:rPr>
                        <a:t>国のオンライン資格確認に係る議論を注視しつつ、引き続き、事務の標準化を検討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19898571"/>
                  </a:ext>
                </a:extLst>
              </a:tr>
              <a:tr h="137160">
                <a:tc gridSpan="2">
                  <a:txBody>
                    <a:bodyPr/>
                    <a:lstStyle/>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交付基準等の統一化の検討</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特に効果が見込まれる収納対策について、広域的な取組みの検討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各市町村の状況を再確認し、基準の統一が可能なものについて検討。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685800">
                <a:tc gridSpan="2">
                  <a:txBody>
                    <a:bodyPr/>
                    <a:lstStyle/>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3936286"/>
                  </a:ext>
                </a:extLst>
              </a:tr>
              <a:tr h="5486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08991751"/>
                  </a:ext>
                </a:extLst>
              </a:tr>
              <a:tr h="41148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6072266"/>
                  </a:ext>
                </a:extLst>
              </a:tr>
              <a:tr h="27432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医療費適正化に関する啓発など、被保険者や関係機関等に対する広報事業について、府及び市町村による共同実施を検討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4200380"/>
                  </a:ext>
                </a:extLst>
              </a:tr>
              <a:tr h="13716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被保険者全員が</a:t>
                      </a:r>
                      <a:r>
                        <a:rPr kumimoji="1" lang="en-US" altLang="ja-JP" sz="800" dirty="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a:solidFill>
                            <a:schemeClr val="tx1"/>
                          </a:solidFill>
                          <a:latin typeface="HGPｺﾞｼｯｸM" panose="020B0600000000000000" pitchFamily="50" charset="-128"/>
                          <a:ea typeface="HGPｺﾞｼｯｸM" panose="020B0600000000000000" pitchFamily="50" charset="-128"/>
                        </a:rPr>
                        <a:t>歳以上の世帯における申請手続の簡素化等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0273269"/>
                  </a:ext>
                </a:extLst>
              </a:tr>
            </a:tbl>
          </a:graphicData>
        </a:graphic>
      </p:graphicFrame>
      <p:sp>
        <p:nvSpPr>
          <p:cNvPr id="3" name="スライド番号プレースホルダー 2"/>
          <p:cNvSpPr>
            <a:spLocks noGrp="1"/>
          </p:cNvSpPr>
          <p:nvPr>
            <p:ph type="sldNum" sz="quarter" idx="12"/>
          </p:nvPr>
        </p:nvSpPr>
        <p:spPr>
          <a:xfrm>
            <a:off x="6516216" y="6309320"/>
            <a:ext cx="2133600" cy="365125"/>
          </a:xfrm>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2266656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5"/>
            <a:ext cx="8784976" cy="576063"/>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令和元年度の財政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03011125"/>
              </p:ext>
            </p:extLst>
          </p:nvPr>
        </p:nvGraphicFramePr>
        <p:xfrm>
          <a:off x="179512" y="467862"/>
          <a:ext cx="8856984" cy="6241037"/>
        </p:xfrm>
        <a:graphic>
          <a:graphicData uri="http://schemas.openxmlformats.org/drawingml/2006/table">
            <a:tbl>
              <a:tblPr firstRow="1" bandRow="1">
                <a:tableStyleId>{5940675A-B579-460E-94D1-54222C63F5DA}</a:tableStyleId>
              </a:tblPr>
              <a:tblGrid>
                <a:gridCol w="1281932">
                  <a:extLst>
                    <a:ext uri="{9D8B030D-6E8A-4147-A177-3AD203B41FA5}">
                      <a16:colId xmlns:a16="http://schemas.microsoft.com/office/drawing/2014/main" val="20000"/>
                    </a:ext>
                  </a:extLst>
                </a:gridCol>
                <a:gridCol w="3558400">
                  <a:extLst>
                    <a:ext uri="{9D8B030D-6E8A-4147-A177-3AD203B41FA5}">
                      <a16:colId xmlns:a16="http://schemas.microsoft.com/office/drawing/2014/main" val="20004"/>
                    </a:ext>
                  </a:extLst>
                </a:gridCol>
                <a:gridCol w="1949157">
                  <a:extLst>
                    <a:ext uri="{9D8B030D-6E8A-4147-A177-3AD203B41FA5}">
                      <a16:colId xmlns:a16="http://schemas.microsoft.com/office/drawing/2014/main" val="4110931989"/>
                    </a:ext>
                  </a:extLst>
                </a:gridCol>
                <a:gridCol w="2067495">
                  <a:extLst>
                    <a:ext uri="{9D8B030D-6E8A-4147-A177-3AD203B41FA5}">
                      <a16:colId xmlns:a16="http://schemas.microsoft.com/office/drawing/2014/main" val="877537854"/>
                    </a:ext>
                  </a:extLst>
                </a:gridCol>
              </a:tblGrid>
              <a:tr h="404631">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令和元年度に検討すべき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72619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b="1" dirty="0" smtClean="0">
                          <a:solidFill>
                            <a:sysClr val="windowText" lastClr="000000"/>
                          </a:solidFill>
                          <a:latin typeface="HGPｺﾞｼｯｸM" panose="020B0600000000000000" pitchFamily="50" charset="-128"/>
                          <a:ea typeface="HGPｺﾞｼｯｸM" panose="020B0600000000000000" pitchFamily="50" charset="-128"/>
                        </a:rPr>
                        <a:t>共通公費の範囲</a:t>
                      </a: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③都道府県２号繰入金（府独自ｲﾝｾﾝﾃｨﾌ分）を活用した保険料引き下げ</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b="1" dirty="0" smtClean="0">
                          <a:solidFill>
                            <a:sysClr val="windowText" lastClr="000000"/>
                          </a:solidFill>
                          <a:latin typeface="HGPｺﾞｼｯｸM" panose="020B0600000000000000" pitchFamily="50" charset="-128"/>
                          <a:ea typeface="HGPｺﾞｼｯｸM" panose="020B0600000000000000" pitchFamily="50" charset="-128"/>
                        </a:rPr>
                        <a:t>被保険者数・所得の推計方法</a:t>
                      </a: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令和元年度推計結果の分析及び令和２年度国提示推計方法の妥当性（コーホート要因法含む）を踏まえ、国が示す推計方法とおり実施。</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②府独自インセンティブの活用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・過去</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を基本とし、平成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28</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年度調定額の平均を直近値の平成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年度の調定額で算出した変動率（今年度のみ</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％上限・来年度検討）を乗じた額を納付金に設定。</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・引き続き、保険料引き下げ財源として活用。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③府独自インセンティブの活用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・保険者努力支援制度（市町村分）の一人当たり最低交付ラインを限度に、一部を引き下げ財源に活用。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775292">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検討スケジュールを整理。</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加えて、全市町村への意見照会を実施。</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保険給付費等交付金（普通交付金）の対象</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普通交付金の交付対象は、原則、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であるが、保険料減免に係る普通交付金について、運用に基づくシステム改修をはじめとする準備を要することも踏まえ、令和元年度までは、運営方針の別に定める基準を満たしていれば、交付対象とする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err="1"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なお、令和２年度以降について、原則通りの取扱いとする。</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国における議論内容や検討状況を踏まえ対応を検証。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33492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27</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年度実績に変更するとともに、令和元年度の設定条件を以下のとおり変更。</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+0.6</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以下のとおり条件を設定</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規模別平均収納率▲１％</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sp>
        <p:nvSpPr>
          <p:cNvPr id="4" name="スライド番号プレースホルダー 2"/>
          <p:cNvSpPr>
            <a:spLocks noGrp="1"/>
          </p:cNvSpPr>
          <p:nvPr>
            <p:ph type="sldNum" sz="quarter" idx="12"/>
          </p:nvPr>
        </p:nvSpPr>
        <p:spPr>
          <a:xfrm>
            <a:off x="6830888" y="6708899"/>
            <a:ext cx="2133600" cy="176485"/>
          </a:xfrm>
        </p:spPr>
        <p:txBody>
          <a:bodyPr/>
          <a:lstStyle/>
          <a:p>
            <a:fld id="{E4D4D2C3-0BAC-45EE-BEAA-AC94A6365396}" type="slidenum">
              <a:rPr kumimoji="1" lang="ja-JP" altLang="en-US" smtClean="0"/>
              <a:t>5</a:t>
            </a:fld>
            <a:endParaRPr kumimoji="1" lang="ja-JP" altLang="en-US" dirty="0"/>
          </a:p>
        </p:txBody>
      </p:sp>
    </p:spTree>
    <p:extLst>
      <p:ext uri="{BB962C8B-B14F-4D97-AF65-F5344CB8AC3E}">
        <p14:creationId xmlns:p14="http://schemas.microsoft.com/office/powerpoint/2010/main" val="1747214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3577</TotalTime>
  <Words>2124</Words>
  <Application>Microsoft Office PowerPoint</Application>
  <PresentationFormat>画面に合わせる (4:3)</PresentationFormat>
  <Paragraphs>218</Paragraphs>
  <Slides>5</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HGｺﾞｼｯｸM</vt:lpstr>
      <vt:lpstr>ＭＳ Ｐゴシック</vt:lpstr>
      <vt:lpstr>游ゴシック</vt:lpstr>
      <vt:lpstr>Arial</vt:lpstr>
      <vt:lpstr>Calibri</vt:lpstr>
      <vt:lpstr>Wingdings</vt:lpstr>
      <vt:lpstr>Office ​​テーマ</vt:lpstr>
      <vt:lpstr>令和元年度の国保運営にかかる検討状況</vt:lpstr>
      <vt:lpstr>令和元年度の事業運営検討Ｗ・Ｇの検討事項</vt:lpstr>
      <vt:lpstr>令和元年度の事業運営検討Ｗ・Ｇの検討事項</vt:lpstr>
      <vt:lpstr>令和元年度の事業運営検討Ｗ・Ｇの検討事項</vt:lpstr>
      <vt:lpstr>令和元年度の財政運営検討Ｗ・Ｇの検討事項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木澤　まゆみ</cp:lastModifiedBy>
  <cp:revision>226</cp:revision>
  <cp:lastPrinted>2018-12-20T08:20:32Z</cp:lastPrinted>
  <dcterms:created xsi:type="dcterms:W3CDTF">2016-01-05T01:34:32Z</dcterms:created>
  <dcterms:modified xsi:type="dcterms:W3CDTF">2019-12-19T04:46:18Z</dcterms:modified>
</cp:coreProperties>
</file>