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44D03-7498-4745-8E51-F325B4AF3C63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6CCD6-480A-4349-9AEC-3B9CE9EB1C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6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CCD6-480A-4349-9AEC-3B9CE9EB1C9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46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78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48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13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7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74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9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5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9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3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2F5C-CCA1-4267-B527-6886BA172D8D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5565-FE2B-4D1A-AFA7-AC76C0617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4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線吹き出し 1 (枠付き) 99"/>
          <p:cNvSpPr/>
          <p:nvPr/>
        </p:nvSpPr>
        <p:spPr>
          <a:xfrm>
            <a:off x="1115616" y="836322"/>
            <a:ext cx="1425480" cy="700591"/>
          </a:xfrm>
          <a:prstGeom prst="borderCallout1">
            <a:avLst>
              <a:gd name="adj1" fmla="val 49515"/>
              <a:gd name="adj2" fmla="val 99841"/>
              <a:gd name="adj3" fmla="val 62697"/>
              <a:gd name="adj4" fmla="val 153836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600" dirty="0" smtClean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rPr>
              <a:t>初期対応</a:t>
            </a:r>
            <a:endParaRPr kumimoji="1" lang="ja-JP" altLang="en-US" sz="1600" dirty="0"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1" name="線吹き出し 1 (枠付き) 10"/>
          <p:cNvSpPr/>
          <p:nvPr/>
        </p:nvSpPr>
        <p:spPr>
          <a:xfrm>
            <a:off x="618867" y="2132856"/>
            <a:ext cx="1982617" cy="670770"/>
          </a:xfrm>
          <a:prstGeom prst="borderCallout1">
            <a:avLst>
              <a:gd name="adj1" fmla="val 54662"/>
              <a:gd name="adj2" fmla="val 99906"/>
              <a:gd name="adj3" fmla="val 72720"/>
              <a:gd name="adj4" fmla="val 158528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600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rPr>
              <a:t>事務の委託範囲</a:t>
            </a:r>
            <a:endParaRPr kumimoji="1" lang="ja-JP" altLang="en-US" sz="1600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676557" y="6162576"/>
            <a:ext cx="2599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⑫</a:t>
            </a:r>
            <a:r>
              <a:rPr kumimoji="1" lang="en-US" altLang="ja-JP" sz="1400" dirty="0" smtClean="0"/>
              <a:t>-2</a:t>
            </a:r>
            <a:r>
              <a:rPr kumimoji="1" lang="ja-JP" altLang="en-US" sz="1400" dirty="0" smtClean="0"/>
              <a:t>　　 ⑫</a:t>
            </a:r>
            <a:r>
              <a:rPr kumimoji="1" lang="en-US" altLang="ja-JP" sz="1400" dirty="0" smtClean="0"/>
              <a:t>-3</a:t>
            </a:r>
            <a:endParaRPr kumimoji="1" lang="ja-JP" altLang="en-US" sz="1400" dirty="0"/>
          </a:p>
        </p:txBody>
      </p:sp>
      <p:sp>
        <p:nvSpPr>
          <p:cNvPr id="124" name="下矢印 123"/>
          <p:cNvSpPr/>
          <p:nvPr/>
        </p:nvSpPr>
        <p:spPr>
          <a:xfrm>
            <a:off x="4291380" y="3197324"/>
            <a:ext cx="523788" cy="27229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259441" y="2319266"/>
            <a:ext cx="2546283" cy="94857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259441" y="529766"/>
            <a:ext cx="2576385" cy="1179388"/>
          </a:xfrm>
          <a:prstGeom prst="roundRect">
            <a:avLst/>
          </a:prstGeom>
          <a:gradFill>
            <a:gsLst>
              <a:gs pos="38000">
                <a:schemeClr val="accent6">
                  <a:lumMod val="20000"/>
                  <a:lumOff val="8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576954" y="3850854"/>
            <a:ext cx="4462799" cy="2347504"/>
          </a:xfrm>
          <a:prstGeom prst="roundRect">
            <a:avLst>
              <a:gd name="adj" fmla="val 9380"/>
            </a:avLst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下矢印 139"/>
          <p:cNvSpPr/>
          <p:nvPr/>
        </p:nvSpPr>
        <p:spPr>
          <a:xfrm>
            <a:off x="1425694" y="5038163"/>
            <a:ext cx="165474" cy="1057191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83874" y="229643"/>
            <a:ext cx="8856984" cy="6583733"/>
          </a:xfrm>
          <a:prstGeom prst="roundRect">
            <a:avLst>
              <a:gd name="adj" fmla="val 5266"/>
            </a:avLst>
          </a:prstGeom>
          <a:noFill/>
          <a:ln w="38100">
            <a:solidFill>
              <a:schemeClr val="accent6">
                <a:alpha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右矢印 143"/>
          <p:cNvSpPr/>
          <p:nvPr/>
        </p:nvSpPr>
        <p:spPr>
          <a:xfrm rot="20433976">
            <a:off x="5228295" y="1656273"/>
            <a:ext cx="2065977" cy="18413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右矢印 141"/>
          <p:cNvSpPr/>
          <p:nvPr/>
        </p:nvSpPr>
        <p:spPr>
          <a:xfrm rot="20978185">
            <a:off x="5067350" y="1314798"/>
            <a:ext cx="2026295" cy="197192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右矢印 140"/>
          <p:cNvSpPr/>
          <p:nvPr/>
        </p:nvSpPr>
        <p:spPr>
          <a:xfrm rot="546878">
            <a:off x="5155166" y="772416"/>
            <a:ext cx="1930660" cy="17311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下矢印 128"/>
          <p:cNvSpPr/>
          <p:nvPr/>
        </p:nvSpPr>
        <p:spPr>
          <a:xfrm>
            <a:off x="3491730" y="4168825"/>
            <a:ext cx="186854" cy="756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下矢印 127"/>
          <p:cNvSpPr/>
          <p:nvPr/>
        </p:nvSpPr>
        <p:spPr>
          <a:xfrm>
            <a:off x="4748080" y="4149080"/>
            <a:ext cx="190227" cy="252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下矢印 137"/>
          <p:cNvSpPr/>
          <p:nvPr/>
        </p:nvSpPr>
        <p:spPr>
          <a:xfrm>
            <a:off x="7440330" y="5213372"/>
            <a:ext cx="178374" cy="1181058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下矢印 134"/>
          <p:cNvSpPr/>
          <p:nvPr/>
        </p:nvSpPr>
        <p:spPr>
          <a:xfrm>
            <a:off x="7982173" y="3717032"/>
            <a:ext cx="178146" cy="432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右矢印 133"/>
          <p:cNvSpPr/>
          <p:nvPr/>
        </p:nvSpPr>
        <p:spPr>
          <a:xfrm>
            <a:off x="6444207" y="5013176"/>
            <a:ext cx="527627" cy="212129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下矢印 126"/>
          <p:cNvSpPr/>
          <p:nvPr/>
        </p:nvSpPr>
        <p:spPr>
          <a:xfrm>
            <a:off x="4441820" y="3717032"/>
            <a:ext cx="190227" cy="180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下矢印 125"/>
          <p:cNvSpPr/>
          <p:nvPr/>
        </p:nvSpPr>
        <p:spPr>
          <a:xfrm rot="4099057">
            <a:off x="2899527" y="2633634"/>
            <a:ext cx="380121" cy="1354986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下矢印 121"/>
          <p:cNvSpPr/>
          <p:nvPr/>
        </p:nvSpPr>
        <p:spPr>
          <a:xfrm>
            <a:off x="4470978" y="1918697"/>
            <a:ext cx="190227" cy="252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下矢印 120"/>
          <p:cNvSpPr/>
          <p:nvPr/>
        </p:nvSpPr>
        <p:spPr>
          <a:xfrm>
            <a:off x="4451835" y="1182422"/>
            <a:ext cx="190227" cy="216024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下矢印 119"/>
          <p:cNvSpPr/>
          <p:nvPr/>
        </p:nvSpPr>
        <p:spPr>
          <a:xfrm>
            <a:off x="4439262" y="779581"/>
            <a:ext cx="190227" cy="216024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下矢印 107"/>
          <p:cNvSpPr/>
          <p:nvPr/>
        </p:nvSpPr>
        <p:spPr>
          <a:xfrm>
            <a:off x="4444859" y="363036"/>
            <a:ext cx="190227" cy="216024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3939284" y="579887"/>
            <a:ext cx="1269346" cy="260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納入の通知</a:t>
            </a:r>
            <a:endParaRPr kumimoji="1" lang="ja-JP" altLang="en-US" sz="1400" dirty="0"/>
          </a:p>
        </p:txBody>
      </p:sp>
      <p:sp>
        <p:nvSpPr>
          <p:cNvPr id="80" name="正方形/長方形 79"/>
          <p:cNvSpPr/>
          <p:nvPr/>
        </p:nvSpPr>
        <p:spPr>
          <a:xfrm>
            <a:off x="3931080" y="997644"/>
            <a:ext cx="1264863" cy="260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滞納（不履行）</a:t>
            </a:r>
            <a:endParaRPr kumimoji="1" lang="ja-JP" altLang="en-US" sz="1100" dirty="0"/>
          </a:p>
        </p:txBody>
      </p:sp>
      <p:sp>
        <p:nvSpPr>
          <p:cNvPr id="82" name="円/楕円 81"/>
          <p:cNvSpPr/>
          <p:nvPr/>
        </p:nvSpPr>
        <p:spPr>
          <a:xfrm>
            <a:off x="7144051" y="784796"/>
            <a:ext cx="1435936" cy="75211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完　　納</a:t>
            </a:r>
            <a:endParaRPr kumimoji="1"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3574840" y="2927650"/>
            <a:ext cx="1944216" cy="2592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pPr algn="ctr"/>
            <a:r>
              <a:rPr kumimoji="1" lang="ja-JP" altLang="en-US" sz="1400" dirty="0" smtClean="0"/>
              <a:t>所在調査 ・ 財産調査</a:t>
            </a:r>
            <a:endParaRPr kumimoji="1" lang="ja-JP" altLang="en-US" sz="14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3208337" y="3888482"/>
            <a:ext cx="3163861" cy="260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支　払　督　促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7072008" y="4957351"/>
            <a:ext cx="930308" cy="260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分割納付</a:t>
            </a:r>
            <a:endParaRPr kumimoji="1" lang="ja-JP" altLang="en-US" sz="1400" dirty="0"/>
          </a:p>
        </p:txBody>
      </p:sp>
      <p:sp>
        <p:nvSpPr>
          <p:cNvPr id="106" name="円/楕円 105"/>
          <p:cNvSpPr/>
          <p:nvPr/>
        </p:nvSpPr>
        <p:spPr>
          <a:xfrm>
            <a:off x="3033283" y="6394784"/>
            <a:ext cx="5209572" cy="33382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完　　　納</a:t>
            </a:r>
            <a:endParaRPr kumimoji="1"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2411760" y="3790784"/>
            <a:ext cx="1200571" cy="2862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法的措置</a:t>
            </a:r>
            <a:endParaRPr kumimoji="1" lang="ja-JP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2631332" y="4192370"/>
            <a:ext cx="1076572" cy="2447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異議申立あり</a:t>
            </a:r>
            <a:endParaRPr kumimoji="1" lang="ja-JP" altLang="en-US" sz="1100" dirty="0"/>
          </a:p>
        </p:txBody>
      </p:sp>
      <p:sp>
        <p:nvSpPr>
          <p:cNvPr id="111" name="正方形/長方形 110"/>
          <p:cNvSpPr/>
          <p:nvPr/>
        </p:nvSpPr>
        <p:spPr bwMode="gray">
          <a:xfrm>
            <a:off x="4794291" y="4146739"/>
            <a:ext cx="1145861" cy="29037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異議申立なし</a:t>
            </a:r>
            <a:endParaRPr kumimoji="1" lang="ja-JP" altLang="en-US" sz="1100" dirty="0"/>
          </a:p>
        </p:txBody>
      </p:sp>
      <p:sp>
        <p:nvSpPr>
          <p:cNvPr id="123" name="下矢印 122"/>
          <p:cNvSpPr/>
          <p:nvPr/>
        </p:nvSpPr>
        <p:spPr>
          <a:xfrm>
            <a:off x="4441820" y="2645815"/>
            <a:ext cx="195750" cy="271662"/>
          </a:xfrm>
          <a:prstGeom prst="down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円/楕円 117"/>
          <p:cNvSpPr/>
          <p:nvPr/>
        </p:nvSpPr>
        <p:spPr>
          <a:xfrm>
            <a:off x="363466" y="6093296"/>
            <a:ext cx="1994629" cy="35640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不納欠損</a:t>
            </a:r>
            <a:endParaRPr kumimoji="1"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0" name="下矢印 129"/>
          <p:cNvSpPr/>
          <p:nvPr/>
        </p:nvSpPr>
        <p:spPr>
          <a:xfrm>
            <a:off x="4940770" y="4642643"/>
            <a:ext cx="187200" cy="1116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下矢印 130"/>
          <p:cNvSpPr/>
          <p:nvPr/>
        </p:nvSpPr>
        <p:spPr>
          <a:xfrm>
            <a:off x="3500367" y="5075834"/>
            <a:ext cx="187200" cy="68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2928482" y="5305285"/>
            <a:ext cx="2278896" cy="290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pPr algn="ctr"/>
            <a:r>
              <a:rPr kumimoji="1" lang="ja-JP" altLang="en-US" sz="1400" dirty="0" smtClean="0"/>
              <a:t>債務名義取得</a:t>
            </a:r>
            <a:endParaRPr kumimoji="1" lang="ja-JP" altLang="en-US" sz="1400" dirty="0"/>
          </a:p>
        </p:txBody>
      </p:sp>
      <p:sp>
        <p:nvSpPr>
          <p:cNvPr id="136" name="下矢印 135"/>
          <p:cNvSpPr/>
          <p:nvPr/>
        </p:nvSpPr>
        <p:spPr>
          <a:xfrm>
            <a:off x="7982173" y="4427162"/>
            <a:ext cx="199718" cy="198925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右矢印 132"/>
          <p:cNvSpPr/>
          <p:nvPr/>
        </p:nvSpPr>
        <p:spPr>
          <a:xfrm>
            <a:off x="4139951" y="5013176"/>
            <a:ext cx="1332000" cy="216024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下矢印 136"/>
          <p:cNvSpPr/>
          <p:nvPr/>
        </p:nvSpPr>
        <p:spPr>
          <a:xfrm>
            <a:off x="7420155" y="3752719"/>
            <a:ext cx="190227" cy="1188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下矢印 138"/>
          <p:cNvSpPr/>
          <p:nvPr/>
        </p:nvSpPr>
        <p:spPr>
          <a:xfrm>
            <a:off x="1915013" y="3717032"/>
            <a:ext cx="190800" cy="158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4098608" y="6067029"/>
            <a:ext cx="192771" cy="273003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六角形 147"/>
          <p:cNvSpPr/>
          <p:nvPr/>
        </p:nvSpPr>
        <p:spPr>
          <a:xfrm>
            <a:off x="3052008" y="3456410"/>
            <a:ext cx="5547773" cy="28019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債　権　回　収</a:t>
            </a:r>
            <a:endParaRPr kumimoji="1" lang="ja-JP" alt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下矢印 51"/>
          <p:cNvSpPr/>
          <p:nvPr/>
        </p:nvSpPr>
        <p:spPr>
          <a:xfrm>
            <a:off x="1907703" y="5409312"/>
            <a:ext cx="198109" cy="75581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2944309" y="5787069"/>
            <a:ext cx="2278896" cy="290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pPr algn="ctr"/>
            <a:r>
              <a:rPr kumimoji="1" lang="ja-JP" altLang="en-US" sz="1400" dirty="0" smtClean="0"/>
              <a:t>強制執行</a:t>
            </a:r>
            <a:endParaRPr kumimoji="1" lang="ja-JP" altLang="en-US" sz="1400" dirty="0"/>
          </a:p>
        </p:txBody>
      </p:sp>
      <p:sp>
        <p:nvSpPr>
          <p:cNvPr id="112" name="正方形/長方形 111"/>
          <p:cNvSpPr/>
          <p:nvPr/>
        </p:nvSpPr>
        <p:spPr>
          <a:xfrm>
            <a:off x="2966646" y="4915178"/>
            <a:ext cx="1177925" cy="305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i="1" dirty="0" smtClean="0"/>
              <a:t>通常訴訟 </a:t>
            </a:r>
            <a:r>
              <a:rPr lang="en-US" altLang="ja-JP" sz="1400" b="1" i="1" dirty="0" smtClean="0"/>
              <a:t>※</a:t>
            </a:r>
            <a:endParaRPr kumimoji="1" lang="ja-JP" altLang="en-US" sz="1400" b="1" i="1" dirty="0"/>
          </a:p>
        </p:txBody>
      </p:sp>
      <p:sp>
        <p:nvSpPr>
          <p:cNvPr id="114" name="正方形/長方形 113"/>
          <p:cNvSpPr/>
          <p:nvPr/>
        </p:nvSpPr>
        <p:spPr>
          <a:xfrm>
            <a:off x="5507556" y="4923578"/>
            <a:ext cx="972381" cy="305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i="1" dirty="0" smtClean="0"/>
              <a:t>和　解 </a:t>
            </a:r>
            <a:r>
              <a:rPr lang="en-US" altLang="ja-JP" sz="1400" b="1" i="1" dirty="0"/>
              <a:t>※</a:t>
            </a:r>
            <a:endParaRPr kumimoji="1" lang="ja-JP" altLang="en-US" sz="1400" b="1" i="1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5870926" y="6456614"/>
            <a:ext cx="2895600" cy="462955"/>
          </a:xfrm>
        </p:spPr>
        <p:txBody>
          <a:bodyPr rIns="0"/>
          <a:lstStyle/>
          <a:p>
            <a:r>
              <a:rPr kumimoji="1" lang="en-US" altLang="ja-JP" dirty="0" smtClean="0"/>
              <a:t>                             </a:t>
            </a:r>
            <a:r>
              <a:rPr kumimoji="1" lang="ja-JP" altLang="en-US" dirty="0" smtClean="0"/>
              <a:t>　　　　　　　　　</a:t>
            </a:r>
            <a:r>
              <a:rPr kumimoji="1" lang="ja-JP" altLang="en-US" b="1" i="1" dirty="0" smtClean="0"/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b="1" i="1" dirty="0" smtClean="0">
                <a:solidFill>
                  <a:schemeClr val="tx1"/>
                </a:solidFill>
              </a:rPr>
              <a:t>議決事項</a:t>
            </a:r>
            <a:endParaRPr kumimoji="1" lang="ja-JP" altLang="en-US" b="1" i="1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618704" y="4176514"/>
            <a:ext cx="936104" cy="260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一括納付</a:t>
            </a:r>
            <a:endParaRPr kumimoji="1" lang="ja-JP" altLang="en-US" sz="1400" dirty="0"/>
          </a:p>
        </p:txBody>
      </p:sp>
      <p:sp>
        <p:nvSpPr>
          <p:cNvPr id="3" name="曲折矢印 2"/>
          <p:cNvSpPr/>
          <p:nvPr/>
        </p:nvSpPr>
        <p:spPr>
          <a:xfrm rot="10800000">
            <a:off x="4188564" y="4653135"/>
            <a:ext cx="396000" cy="395819"/>
          </a:xfrm>
          <a:prstGeom prst="bentArrow">
            <a:avLst>
              <a:gd name="adj1" fmla="val 18826"/>
              <a:gd name="adj2" fmla="val 25000"/>
              <a:gd name="adj3" fmla="val 25000"/>
              <a:gd name="adj4" fmla="val 4375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066233" y="4437112"/>
            <a:ext cx="1497870" cy="260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仮執行宣言申立</a:t>
            </a:r>
            <a:endParaRPr kumimoji="1" lang="ja-JP" altLang="en-US" sz="1400" dirty="0"/>
          </a:p>
        </p:txBody>
      </p:sp>
      <p:sp>
        <p:nvSpPr>
          <p:cNvPr id="56" name="正方形/長方形 55"/>
          <p:cNvSpPr/>
          <p:nvPr/>
        </p:nvSpPr>
        <p:spPr>
          <a:xfrm>
            <a:off x="3707904" y="4650795"/>
            <a:ext cx="1145861" cy="29037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異議申立あり</a:t>
            </a:r>
            <a:endParaRPr kumimoji="1" lang="ja-JP" altLang="en-US" sz="1100" dirty="0"/>
          </a:p>
        </p:txBody>
      </p:sp>
      <p:sp>
        <p:nvSpPr>
          <p:cNvPr id="57" name="正方形/長方形 56"/>
          <p:cNvSpPr/>
          <p:nvPr/>
        </p:nvSpPr>
        <p:spPr>
          <a:xfrm>
            <a:off x="4650275" y="4669980"/>
            <a:ext cx="1145861" cy="29037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異議申立なし</a:t>
            </a:r>
            <a:endParaRPr kumimoji="1" lang="ja-JP" altLang="en-US" sz="1100" dirty="0"/>
          </a:p>
        </p:txBody>
      </p:sp>
      <p:sp>
        <p:nvSpPr>
          <p:cNvPr id="147" name="六角形 146"/>
          <p:cNvSpPr/>
          <p:nvPr/>
        </p:nvSpPr>
        <p:spPr>
          <a:xfrm>
            <a:off x="251520" y="3428997"/>
            <a:ext cx="2164365" cy="280800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債権</a:t>
            </a: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整理</a:t>
            </a:r>
            <a:endParaRPr kumimoji="1" lang="ja-JP" alt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2411" y="522927"/>
            <a:ext cx="286629" cy="343438"/>
          </a:xfrm>
          <a:prstGeom prst="rect">
            <a:avLst/>
          </a:prstGeom>
          <a:noFill/>
        </p:spPr>
        <p:txBody>
          <a:bodyPr wrap="square" tIns="72000" rtlCol="0" anchor="ctr" anchorCtr="0">
            <a:spAutoFit/>
          </a:bodyPr>
          <a:lstStyle/>
          <a:p>
            <a:r>
              <a:rPr kumimoji="1" lang="ja-JP" altLang="en-US" sz="1400" dirty="0" smtClean="0"/>
              <a:t>①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501282" y="978150"/>
            <a:ext cx="439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②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02378" y="1358805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③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 bwMode="white">
          <a:xfrm>
            <a:off x="3826851" y="2653652"/>
            <a:ext cx="294512" cy="334313"/>
          </a:xfrm>
          <a:prstGeom prst="rect">
            <a:avLst/>
          </a:prstGeom>
          <a:noFill/>
        </p:spPr>
        <p:txBody>
          <a:bodyPr wrap="square" tIns="72000" rtlCol="0" anchor="ctr" anchorCtr="0">
            <a:spAutoFit/>
          </a:bodyPr>
          <a:lstStyle/>
          <a:p>
            <a:r>
              <a:rPr kumimoji="1" lang="ja-JP" altLang="en-US" sz="1400" dirty="0" smtClean="0">
                <a:solidFill>
                  <a:schemeClr val="lt1"/>
                </a:solidFill>
              </a:rPr>
              <a:t>⑤</a:t>
            </a:r>
            <a:endParaRPr kumimoji="1" lang="ja-JP" altLang="en-US" sz="1400" dirty="0">
              <a:solidFill>
                <a:schemeClr val="lt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 bwMode="white">
          <a:xfrm>
            <a:off x="3213962" y="2326201"/>
            <a:ext cx="57281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④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-B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029893" y="4201343"/>
            <a:ext cx="294512" cy="307777"/>
          </a:xfrm>
          <a:prstGeom prst="rect">
            <a:avLst/>
          </a:prstGeom>
          <a:noFill/>
        </p:spPr>
        <p:txBody>
          <a:bodyPr wrap="square" tIns="36000" rtlCol="0" anchor="ctr" anchorCtr="0">
            <a:spAutoFit/>
          </a:bodyPr>
          <a:lstStyle/>
          <a:p>
            <a:r>
              <a:rPr kumimoji="1" lang="ja-JP" altLang="en-US" sz="1400" dirty="0" smtClean="0"/>
              <a:t>⑧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 bwMode="white">
          <a:xfrm>
            <a:off x="4778694" y="2669135"/>
            <a:ext cx="294512" cy="327043"/>
          </a:xfrm>
          <a:prstGeom prst="rect">
            <a:avLst/>
          </a:prstGeom>
          <a:noFill/>
        </p:spPr>
        <p:txBody>
          <a:bodyPr wrap="square" tIns="64800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⑥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77088" y="6093296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⑯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641154" y="5778413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⑫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31305" y="5317778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⑪</a:t>
            </a:r>
            <a:endParaRPr kumimoji="1" lang="ja-JP" altLang="en-US" sz="14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580112" y="4697710"/>
            <a:ext cx="294512" cy="307777"/>
          </a:xfrm>
          <a:prstGeom prst="rect">
            <a:avLst/>
          </a:prstGeom>
          <a:noFill/>
        </p:spPr>
        <p:txBody>
          <a:bodyPr wrap="square" tIns="36000" rtlCol="0" anchor="ctr" anchorCtr="0">
            <a:spAutoFit/>
          </a:bodyPr>
          <a:lstStyle/>
          <a:p>
            <a:r>
              <a:rPr lang="ja-JP" altLang="en-US" sz="1400" dirty="0"/>
              <a:t>⑩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917448" y="3861048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⑦</a:t>
            </a:r>
            <a:endParaRPr kumimoji="1" lang="ja-JP" altLang="en-US" sz="1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95994" y="5085184"/>
            <a:ext cx="294512" cy="307777"/>
          </a:xfrm>
          <a:prstGeom prst="rect">
            <a:avLst/>
          </a:prstGeom>
          <a:noFill/>
        </p:spPr>
        <p:txBody>
          <a:bodyPr wrap="square" tIns="36000" rtlCol="0" anchor="ctr" anchorCtr="0">
            <a:spAutoFit/>
          </a:bodyPr>
          <a:lstStyle/>
          <a:p>
            <a:r>
              <a:rPr kumimoji="1" lang="ja-JP" altLang="en-US" sz="1400" dirty="0" smtClean="0"/>
              <a:t>⑮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55218" y="4587454"/>
            <a:ext cx="24437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1400" dirty="0" smtClean="0"/>
              <a:t>⑭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73032" y="3789040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⑬</a:t>
            </a:r>
            <a:endParaRPr kumimoji="1" lang="ja-JP" altLang="en-US" sz="14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191547" y="1692020"/>
            <a:ext cx="683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②</a:t>
            </a:r>
            <a:endParaRPr lang="en-US" altLang="ja-JP" sz="1400" dirty="0" smtClean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527046" y="3933031"/>
            <a:ext cx="1334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⑩</a:t>
            </a:r>
            <a:r>
              <a:rPr kumimoji="1" lang="en-US" altLang="ja-JP" sz="1400" dirty="0" smtClean="0"/>
              <a:t>‐2       </a:t>
            </a:r>
            <a:r>
              <a:rPr kumimoji="1" lang="ja-JP" altLang="en-US" sz="1400" dirty="0" smtClean="0"/>
              <a:t>⑩</a:t>
            </a:r>
            <a:r>
              <a:rPr kumimoji="1" lang="en-US" altLang="ja-JP" sz="1400" dirty="0" smtClean="0"/>
              <a:t>-3</a:t>
            </a:r>
            <a:endParaRPr kumimoji="1" lang="ja-JP" altLang="en-US" sz="14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773371" y="1507979"/>
            <a:ext cx="3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②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906234" y="4713651"/>
            <a:ext cx="12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  ⑩</a:t>
            </a:r>
            <a:r>
              <a:rPr kumimoji="1" lang="en-US" altLang="ja-JP" sz="1400" dirty="0" smtClean="0"/>
              <a:t>‐2      </a:t>
            </a:r>
            <a:r>
              <a:rPr kumimoji="1" lang="ja-JP" altLang="en-US" sz="1400" dirty="0" smtClean="0"/>
              <a:t>⑩</a:t>
            </a:r>
            <a:r>
              <a:rPr kumimoji="1" lang="en-US" altLang="ja-JP" sz="1400" dirty="0" smtClean="0"/>
              <a:t>-3</a:t>
            </a:r>
            <a:endParaRPr kumimoji="1" lang="ja-JP" altLang="en-US" sz="1400" dirty="0"/>
          </a:p>
        </p:txBody>
      </p:sp>
      <p:sp>
        <p:nvSpPr>
          <p:cNvPr id="90" name="正方形/長方形 89"/>
          <p:cNvSpPr/>
          <p:nvPr/>
        </p:nvSpPr>
        <p:spPr>
          <a:xfrm>
            <a:off x="858149" y="4608474"/>
            <a:ext cx="977547" cy="47671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r>
              <a:rPr lang="ja-JP" altLang="en-US" sz="1400" dirty="0"/>
              <a:t> </a:t>
            </a:r>
            <a:r>
              <a:rPr lang="ja-JP" altLang="en-US" sz="1200" dirty="0" smtClean="0"/>
              <a:t>時効の援用・ </a:t>
            </a:r>
            <a:endParaRPr lang="en-US" altLang="ja-JP" sz="1200" dirty="0" smtClean="0"/>
          </a:p>
          <a:p>
            <a:r>
              <a:rPr lang="ja-JP" altLang="en-US" sz="1200" dirty="0" smtClean="0"/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徴収停止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51520" y="4032410"/>
            <a:ext cx="1552601" cy="47671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r>
              <a:rPr lang="ja-JP" altLang="en-US" sz="1200" dirty="0" smtClean="0"/>
              <a:t>債権者集会への出席・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破産管財人との協議等</a:t>
            </a:r>
            <a:endParaRPr lang="en-US" altLang="ja-JP" sz="1200" dirty="0" smtClean="0"/>
          </a:p>
        </p:txBody>
      </p:sp>
      <p:sp>
        <p:nvSpPr>
          <p:cNvPr id="119" name="正方形/長方形 118"/>
          <p:cNvSpPr/>
          <p:nvPr/>
        </p:nvSpPr>
        <p:spPr>
          <a:xfrm>
            <a:off x="1187624" y="5328642"/>
            <a:ext cx="1280499" cy="260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i="1" dirty="0" smtClean="0"/>
              <a:t>債権放棄 </a:t>
            </a:r>
            <a:r>
              <a:rPr kumimoji="1" lang="en-US" altLang="ja-JP" sz="1200" b="1" i="1" dirty="0" smtClean="0"/>
              <a:t>※</a:t>
            </a:r>
            <a:endParaRPr kumimoji="1" lang="ja-JP" altLang="en-US" sz="1400" b="1" i="1" dirty="0"/>
          </a:p>
        </p:txBody>
      </p:sp>
      <p:sp>
        <p:nvSpPr>
          <p:cNvPr id="92" name="下矢印 91"/>
          <p:cNvSpPr/>
          <p:nvPr/>
        </p:nvSpPr>
        <p:spPr>
          <a:xfrm>
            <a:off x="971599" y="5085184"/>
            <a:ext cx="198109" cy="105157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下矢印 92"/>
          <p:cNvSpPr/>
          <p:nvPr/>
        </p:nvSpPr>
        <p:spPr>
          <a:xfrm>
            <a:off x="420759" y="4509120"/>
            <a:ext cx="198109" cy="1643078"/>
          </a:xfrm>
          <a:prstGeom prst="downArrow">
            <a:avLst/>
          </a:prstGeom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73442" y="667172"/>
            <a:ext cx="439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②</a:t>
            </a:r>
            <a:endParaRPr kumimoji="1" lang="ja-JP" altLang="en-US" sz="14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36397" y="4921423"/>
            <a:ext cx="29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⑨</a:t>
            </a:r>
            <a:endParaRPr kumimoji="1" lang="ja-JP" altLang="en-US" sz="1400" dirty="0"/>
          </a:p>
        </p:txBody>
      </p:sp>
      <p:sp>
        <p:nvSpPr>
          <p:cNvPr id="95" name="正方形/長方形 94"/>
          <p:cNvSpPr/>
          <p:nvPr/>
        </p:nvSpPr>
        <p:spPr>
          <a:xfrm>
            <a:off x="7527046" y="160738"/>
            <a:ext cx="1342106" cy="26359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 smtClean="0"/>
              <a:t>資 料 </a:t>
            </a:r>
            <a:r>
              <a:rPr kumimoji="1" lang="ja-JP" altLang="en-US" sz="1400" b="1" dirty="0" smtClean="0"/>
              <a:t>９－</a:t>
            </a:r>
            <a:r>
              <a:rPr lang="ja-JP" altLang="en-US" sz="1400" b="1" dirty="0" smtClean="0"/>
              <a:t>３</a:t>
            </a:r>
            <a:endParaRPr kumimoji="1" lang="ja-JP" altLang="en-US" sz="1400" b="1" dirty="0"/>
          </a:p>
        </p:txBody>
      </p:sp>
      <p:sp>
        <p:nvSpPr>
          <p:cNvPr id="12" name="爆発 1 11"/>
          <p:cNvSpPr/>
          <p:nvPr/>
        </p:nvSpPr>
        <p:spPr>
          <a:xfrm>
            <a:off x="3676557" y="-12824"/>
            <a:ext cx="1718355" cy="54514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dirty="0" smtClean="0"/>
              <a:t>債権の発生</a:t>
            </a:r>
            <a:endParaRPr kumimoji="1" lang="ja-JP" altLang="en-US" sz="1400" dirty="0"/>
          </a:p>
        </p:txBody>
      </p:sp>
      <p:sp>
        <p:nvSpPr>
          <p:cNvPr id="110" name="対角する 2 つの角を丸めた四角形 109"/>
          <p:cNvSpPr/>
          <p:nvPr/>
        </p:nvSpPr>
        <p:spPr>
          <a:xfrm>
            <a:off x="582074" y="44624"/>
            <a:ext cx="2448272" cy="459482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b="1" dirty="0" smtClean="0"/>
              <a:t>債権回収・整理のフロー図</a:t>
            </a:r>
            <a:endParaRPr kumimoji="1" lang="ja-JP" altLang="en-US" sz="1400" b="1" dirty="0"/>
          </a:p>
        </p:txBody>
      </p:sp>
      <p:sp>
        <p:nvSpPr>
          <p:cNvPr id="97" name="テキスト ボックス 4"/>
          <p:cNvSpPr txBox="1"/>
          <p:nvPr/>
        </p:nvSpPr>
        <p:spPr>
          <a:xfrm>
            <a:off x="356459" y="3742735"/>
            <a:ext cx="1853823" cy="2403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1200" kern="100" dirty="0" smtClean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 無</a:t>
            </a:r>
            <a:r>
              <a:rPr lang="ja-JP" altLang="en-US" sz="1200" kern="1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資力</a:t>
            </a:r>
            <a:r>
              <a:rPr lang="ja-JP" altLang="en-US" sz="1200" kern="100" dirty="0" smtClean="0">
                <a:solidFill>
                  <a:srgbClr val="FF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破産等 ～</a:t>
            </a:r>
            <a:endParaRPr lang="ja-JP" sz="1200" kern="100" dirty="0">
              <a:solidFill>
                <a:srgbClr val="FF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8" name="フッター プレースホルダー 1"/>
          <p:cNvSpPr txBox="1">
            <a:spLocks/>
          </p:cNvSpPr>
          <p:nvPr/>
        </p:nvSpPr>
        <p:spPr>
          <a:xfrm>
            <a:off x="265981" y="6370739"/>
            <a:ext cx="2895600" cy="46295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＊⑮⑯は債権保有者のみ実施可能</a:t>
            </a:r>
            <a:endParaRPr lang="ja-JP" altLang="en-US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39470" y="5397687"/>
            <a:ext cx="1732365" cy="502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 smtClean="0"/>
              <a:t>＊⑦～⑫は一連の業務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④～⑥は法的措置の前提</a:t>
            </a:r>
            <a:endParaRPr kumimoji="1" lang="ja-JP" altLang="en-US" sz="1200" dirty="0"/>
          </a:p>
        </p:txBody>
      </p:sp>
      <p:sp>
        <p:nvSpPr>
          <p:cNvPr id="102" name="下矢印 101"/>
          <p:cNvSpPr/>
          <p:nvPr/>
        </p:nvSpPr>
        <p:spPr>
          <a:xfrm>
            <a:off x="4459835" y="1623922"/>
            <a:ext cx="190227" cy="216024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1080" y="1403899"/>
            <a:ext cx="1308390" cy="260598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督　促</a:t>
            </a:r>
            <a:endParaRPr kumimoji="1" lang="ja-JP" altLang="en-US" sz="1400" dirty="0"/>
          </a:p>
        </p:txBody>
      </p:sp>
      <p:sp>
        <p:nvSpPr>
          <p:cNvPr id="117" name="右矢印 116"/>
          <p:cNvSpPr/>
          <p:nvPr/>
        </p:nvSpPr>
        <p:spPr>
          <a:xfrm rot="19961533">
            <a:off x="5263623" y="2003311"/>
            <a:ext cx="2333987" cy="164629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11530" y="1835043"/>
            <a:ext cx="5797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④−</a:t>
            </a:r>
            <a:r>
              <a:rPr lang="en-US" altLang="ja-JP" sz="1400" dirty="0"/>
              <a:t>A</a:t>
            </a:r>
            <a:endParaRPr lang="ja-JP" altLang="en-US" sz="1400" dirty="0"/>
          </a:p>
        </p:txBody>
      </p:sp>
      <p:sp>
        <p:nvSpPr>
          <p:cNvPr id="125" name="下矢印 124"/>
          <p:cNvSpPr/>
          <p:nvPr/>
        </p:nvSpPr>
        <p:spPr>
          <a:xfrm>
            <a:off x="4459835" y="2132604"/>
            <a:ext cx="190227" cy="216024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3682955" y="1826656"/>
            <a:ext cx="1803217" cy="35220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0"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400" dirty="0" smtClean="0"/>
              <a:t>催　　　告</a:t>
            </a:r>
            <a:endParaRPr kumimoji="1" lang="en-US" altLang="ja-JP" sz="1400" dirty="0" smtClean="0"/>
          </a:p>
          <a:p>
            <a:pPr algn="ctr">
              <a:lnSpc>
                <a:spcPts val="1200"/>
              </a:lnSpc>
            </a:pPr>
            <a:r>
              <a:rPr kumimoji="1" lang="ja-JP" altLang="en-US" sz="1100" dirty="0" smtClean="0"/>
              <a:t>（催告状の発行及び発送）</a:t>
            </a:r>
            <a:endParaRPr kumimoji="1" lang="ja-JP" altLang="en-US" sz="1100" dirty="0"/>
          </a:p>
        </p:txBody>
      </p:sp>
      <p:sp>
        <p:nvSpPr>
          <p:cNvPr id="85" name="正方形/長方形 84"/>
          <p:cNvSpPr/>
          <p:nvPr/>
        </p:nvSpPr>
        <p:spPr>
          <a:xfrm>
            <a:off x="3671197" y="2365396"/>
            <a:ext cx="1826731" cy="35445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0"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400" dirty="0" smtClean="0"/>
              <a:t>催　　　告</a:t>
            </a:r>
            <a:endParaRPr kumimoji="1" lang="en-US" altLang="ja-JP" sz="1400" dirty="0" smtClean="0"/>
          </a:p>
          <a:p>
            <a:pPr algn="ctr">
              <a:lnSpc>
                <a:spcPts val="1200"/>
              </a:lnSpc>
            </a:pPr>
            <a:r>
              <a:rPr kumimoji="1" lang="ja-JP" altLang="en-US" sz="1100" dirty="0" smtClean="0"/>
              <a:t>（</a:t>
            </a:r>
            <a:r>
              <a:rPr lang="ja-JP" altLang="en-US" sz="1100" dirty="0"/>
              <a:t>納付</a:t>
            </a:r>
            <a:r>
              <a:rPr lang="ja-JP" altLang="en-US" sz="1100" dirty="0" smtClean="0"/>
              <a:t>の勧奨</a:t>
            </a:r>
            <a:r>
              <a:rPr kumimoji="1" lang="ja-JP" altLang="en-US" sz="1100" dirty="0" smtClean="0"/>
              <a:t>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984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160</Words>
  <Application>Microsoft Office PowerPoint</Application>
  <PresentationFormat>画面に合わせる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UD デジタル 教科書体 NK-R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阪口　功一</cp:lastModifiedBy>
  <cp:revision>110</cp:revision>
  <cp:lastPrinted>2019-02-21T01:55:51Z</cp:lastPrinted>
  <dcterms:created xsi:type="dcterms:W3CDTF">2018-09-28T05:57:28Z</dcterms:created>
  <dcterms:modified xsi:type="dcterms:W3CDTF">2019-03-22T09:24:07Z</dcterms:modified>
</cp:coreProperties>
</file>