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1" r:id="rId1"/>
    <p:sldMasterId id="2147483911" r:id="rId2"/>
  </p:sldMasterIdLst>
  <p:notesMasterIdLst>
    <p:notesMasterId r:id="rId12"/>
  </p:notesMasterIdLst>
  <p:handoutMasterIdLst>
    <p:handoutMasterId r:id="rId13"/>
  </p:handoutMasterIdLst>
  <p:sldIdLst>
    <p:sldId id="307" r:id="rId3"/>
    <p:sldId id="306" r:id="rId4"/>
    <p:sldId id="266" r:id="rId5"/>
    <p:sldId id="311" r:id="rId6"/>
    <p:sldId id="312" r:id="rId7"/>
    <p:sldId id="271" r:id="rId8"/>
    <p:sldId id="272" r:id="rId9"/>
    <p:sldId id="318" r:id="rId10"/>
    <p:sldId id="313" r:id="rId11"/>
  </p:sldIdLst>
  <p:sldSz cx="9906000" cy="6858000" type="A4"/>
  <p:notesSz cx="6807200" cy="9939338"/>
  <p:defaultTextStyle>
    <a:defPPr>
      <a:defRPr lang="ja-JP"/>
    </a:defPPr>
    <a:lvl1pPr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1pPr>
    <a:lvl2pPr marL="4572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2pPr>
    <a:lvl3pPr marL="9144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3pPr>
    <a:lvl4pPr marL="13716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4pPr>
    <a:lvl5pPr marL="18288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a:srgbClr val="000099"/>
    <a:srgbClr val="FF3300"/>
    <a:srgbClr val="FF5050"/>
    <a:srgbClr val="FF0000"/>
    <a:srgbClr val="33CC33"/>
    <a:srgbClr val="00CC00"/>
    <a:srgbClr val="FF9900"/>
    <a:srgbClr val="99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53" autoAdjust="0"/>
    <p:restoredTop sz="99117" autoAdjust="0"/>
  </p:normalViewPr>
  <p:slideViewPr>
    <p:cSldViewPr snapToGrid="0">
      <p:cViewPr>
        <p:scale>
          <a:sx n="75" d="100"/>
          <a:sy n="75" d="100"/>
        </p:scale>
        <p:origin x="-1188" y="-54"/>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3" d="100"/>
          <a:sy n="53" d="100"/>
        </p:scale>
        <p:origin x="-1842" y="-90"/>
      </p:cViewPr>
      <p:guideLst>
        <p:guide orient="horz" pos="3131"/>
        <p:guide pos="2145"/>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G0000sv0ns501\d11484$\doc\&#26032;_&#36001;&#25919;&#20225;&#30011;&#65319;\&#9733;&#31895;&#12356;&#35430;&#31639;&#65288;&#20013;&#36001;&#23637;&#65289;\29.2&#24403;&#21021;\08_&#12524;&#12463;&#38306;&#20418;\&#12304;0210&#12305;&#21454;&#25903;&#25913;&#21892;_&#12464;&#12521;&#1250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2484907693762019E-2"/>
          <c:y val="2.4225653205050011E-2"/>
          <c:w val="0.86809390084980631"/>
          <c:h val="0.85471521504547565"/>
        </c:manualLayout>
      </c:layout>
      <c:barChart>
        <c:barDir val="col"/>
        <c:grouping val="stacked"/>
        <c:varyColors val="0"/>
        <c:ser>
          <c:idx val="0"/>
          <c:order val="0"/>
          <c:spPr>
            <a:solidFill>
              <a:schemeClr val="bg1">
                <a:lumMod val="75000"/>
              </a:schemeClr>
            </a:solidFill>
            <a:ln w="15875" cmpd="sng">
              <a:solidFill>
                <a:schemeClr val="tx1"/>
              </a:solidFill>
              <a:prstDash val="solid"/>
            </a:ln>
          </c:spPr>
          <c:invertIfNegative val="0"/>
          <c:dPt>
            <c:idx val="0"/>
            <c:invertIfNegative val="0"/>
            <c:bubble3D val="0"/>
            <c:spPr>
              <a:solidFill>
                <a:srgbClr val="FF0000"/>
              </a:solidFill>
              <a:ln w="15875" cmpd="sng">
                <a:solidFill>
                  <a:srgbClr val="FF0000"/>
                </a:solidFill>
                <a:prstDash val="solid"/>
              </a:ln>
            </c:spPr>
          </c:dPt>
          <c:dPt>
            <c:idx val="1"/>
            <c:invertIfNegative val="0"/>
            <c:bubble3D val="0"/>
            <c:spPr>
              <a:solidFill>
                <a:srgbClr val="FF0000"/>
              </a:solidFill>
              <a:ln w="15875" cmpd="sng">
                <a:solidFill>
                  <a:srgbClr val="FF0000"/>
                </a:solidFill>
                <a:prstDash val="solid"/>
              </a:ln>
            </c:spPr>
          </c:dPt>
          <c:dPt>
            <c:idx val="2"/>
            <c:invertIfNegative val="0"/>
            <c:bubble3D val="0"/>
            <c:spPr>
              <a:solidFill>
                <a:srgbClr val="FF0000"/>
              </a:solidFill>
              <a:ln w="15875" cmpd="sng">
                <a:solidFill>
                  <a:srgbClr val="FF0000"/>
                </a:solidFill>
                <a:prstDash val="solid"/>
              </a:ln>
            </c:spPr>
          </c:dPt>
          <c:dPt>
            <c:idx val="3"/>
            <c:invertIfNegative val="0"/>
            <c:bubble3D val="0"/>
            <c:spPr>
              <a:solidFill>
                <a:srgbClr val="FF0000"/>
              </a:solidFill>
              <a:ln w="15875" cmpd="sng">
                <a:solidFill>
                  <a:srgbClr val="FF0000"/>
                </a:solidFill>
                <a:prstDash val="solid"/>
              </a:ln>
            </c:spPr>
          </c:dPt>
          <c:dPt>
            <c:idx val="4"/>
            <c:invertIfNegative val="0"/>
            <c:bubble3D val="0"/>
            <c:spPr>
              <a:gradFill>
                <a:gsLst>
                  <a:gs pos="100000">
                    <a:srgbClr val="FF0000"/>
                  </a:gs>
                  <a:gs pos="73000">
                    <a:srgbClr val="FF0000"/>
                  </a:gs>
                  <a:gs pos="18000">
                    <a:schemeClr val="bg1"/>
                  </a:gs>
                </a:gsLst>
                <a:lin ang="5400000" scaled="0"/>
              </a:gradFill>
              <a:ln w="15875" cmpd="sng">
                <a:solidFill>
                  <a:srgbClr val="FF0000"/>
                </a:solidFill>
                <a:prstDash val="solid"/>
              </a:ln>
            </c:spPr>
          </c:dPt>
          <c:dPt>
            <c:idx val="5"/>
            <c:invertIfNegative val="0"/>
            <c:bubble3D val="0"/>
            <c:spPr>
              <a:gradFill>
                <a:gsLst>
                  <a:gs pos="100000">
                    <a:srgbClr val="FF0000"/>
                  </a:gs>
                  <a:gs pos="74000">
                    <a:srgbClr val="FF0000"/>
                  </a:gs>
                  <a:gs pos="40000">
                    <a:schemeClr val="bg1"/>
                  </a:gs>
                </a:gsLst>
                <a:lin ang="5400000" scaled="0"/>
              </a:gradFill>
              <a:ln w="15875" cmpd="sng">
                <a:solidFill>
                  <a:srgbClr val="FF0000"/>
                </a:solidFill>
                <a:prstDash val="solid"/>
              </a:ln>
            </c:spPr>
          </c:dPt>
          <c:dPt>
            <c:idx val="6"/>
            <c:invertIfNegative val="0"/>
            <c:bubble3D val="0"/>
            <c:spPr>
              <a:gradFill>
                <a:gsLst>
                  <a:gs pos="100000">
                    <a:srgbClr val="FF0000"/>
                  </a:gs>
                  <a:gs pos="73000">
                    <a:srgbClr val="FF0000"/>
                  </a:gs>
                  <a:gs pos="34000">
                    <a:schemeClr val="bg1"/>
                  </a:gs>
                </a:gsLst>
                <a:lin ang="5400000" scaled="0"/>
              </a:gradFill>
              <a:ln w="15875" cmpd="sng">
                <a:solidFill>
                  <a:srgbClr val="FF0000"/>
                </a:solidFill>
                <a:prstDash val="solid"/>
              </a:ln>
            </c:spPr>
          </c:dPt>
          <c:dPt>
            <c:idx val="7"/>
            <c:invertIfNegative val="0"/>
            <c:bubble3D val="0"/>
            <c:spPr>
              <a:gradFill>
                <a:gsLst>
                  <a:gs pos="100000">
                    <a:srgbClr val="FF0000"/>
                  </a:gs>
                  <a:gs pos="73000">
                    <a:srgbClr val="FF0000"/>
                  </a:gs>
                  <a:gs pos="34000">
                    <a:schemeClr val="bg1"/>
                  </a:gs>
                </a:gsLst>
                <a:lin ang="5400000" scaled="0"/>
              </a:gradFill>
              <a:ln w="15875" cmpd="sng">
                <a:solidFill>
                  <a:srgbClr val="FF0000"/>
                </a:solidFill>
                <a:prstDash val="solid"/>
              </a:ln>
            </c:spPr>
          </c:dPt>
          <c:dPt>
            <c:idx val="8"/>
            <c:invertIfNegative val="0"/>
            <c:bubble3D val="0"/>
            <c:spPr>
              <a:gradFill>
                <a:gsLst>
                  <a:gs pos="100000">
                    <a:srgbClr val="FF0000"/>
                  </a:gs>
                  <a:gs pos="91000">
                    <a:srgbClr val="FF0000"/>
                  </a:gs>
                  <a:gs pos="60000">
                    <a:schemeClr val="bg1"/>
                  </a:gs>
                </a:gsLst>
                <a:lin ang="5400000" scaled="0"/>
              </a:gradFill>
              <a:ln w="15875" cmpd="sng">
                <a:solidFill>
                  <a:srgbClr val="FF0000"/>
                </a:solidFill>
                <a:prstDash val="solid"/>
              </a:ln>
            </c:spPr>
          </c:dPt>
          <c:dPt>
            <c:idx val="9"/>
            <c:invertIfNegative val="0"/>
            <c:bubble3D val="0"/>
            <c:spPr>
              <a:solidFill>
                <a:schemeClr val="bg1"/>
              </a:solidFill>
              <a:ln w="6350" cmpd="sng">
                <a:solidFill>
                  <a:srgbClr val="FF0000"/>
                </a:solidFill>
                <a:prstDash val="dash"/>
              </a:ln>
            </c:spPr>
          </c:dPt>
          <c:dPt>
            <c:idx val="10"/>
            <c:invertIfNegative val="0"/>
            <c:bubble3D val="0"/>
            <c:spPr>
              <a:solidFill>
                <a:schemeClr val="bg1"/>
              </a:solidFill>
              <a:ln w="6350" cmpd="sng">
                <a:solidFill>
                  <a:srgbClr val="FF0000"/>
                </a:solidFill>
                <a:prstDash val="dash"/>
              </a:ln>
            </c:spPr>
          </c:dPt>
          <c:dPt>
            <c:idx val="11"/>
            <c:invertIfNegative val="0"/>
            <c:bubble3D val="0"/>
            <c:spPr>
              <a:solidFill>
                <a:schemeClr val="bg1"/>
              </a:solidFill>
              <a:ln w="6350" cmpd="sng">
                <a:solidFill>
                  <a:srgbClr val="FF0000"/>
                </a:solidFill>
                <a:prstDash val="dash"/>
              </a:ln>
            </c:spPr>
          </c:dPt>
          <c:dPt>
            <c:idx val="12"/>
            <c:invertIfNegative val="0"/>
            <c:bubble3D val="0"/>
            <c:spPr>
              <a:solidFill>
                <a:schemeClr val="bg1"/>
              </a:solidFill>
              <a:ln w="6350" cmpd="sng">
                <a:solidFill>
                  <a:srgbClr val="FF0000"/>
                </a:solidFill>
                <a:prstDash val="dash"/>
              </a:ln>
            </c:spPr>
          </c:dPt>
          <c:dPt>
            <c:idx val="13"/>
            <c:invertIfNegative val="0"/>
            <c:bubble3D val="0"/>
            <c:spPr>
              <a:solidFill>
                <a:schemeClr val="bg1"/>
              </a:solidFill>
              <a:ln w="6350" cmpd="sng">
                <a:solidFill>
                  <a:srgbClr val="FF0000"/>
                </a:solidFill>
                <a:prstDash val="dash"/>
              </a:ln>
            </c:spPr>
          </c:dPt>
          <c:dPt>
            <c:idx val="14"/>
            <c:invertIfNegative val="0"/>
            <c:bubble3D val="0"/>
            <c:spPr>
              <a:solidFill>
                <a:schemeClr val="bg1"/>
              </a:solidFill>
              <a:ln w="6350" cmpd="sng">
                <a:solidFill>
                  <a:srgbClr val="FF0000"/>
                </a:solidFill>
                <a:prstDash val="dash"/>
              </a:ln>
            </c:spPr>
          </c:dPt>
          <c:dPt>
            <c:idx val="15"/>
            <c:invertIfNegative val="0"/>
            <c:bubble3D val="0"/>
            <c:spPr>
              <a:solidFill>
                <a:schemeClr val="bg1"/>
              </a:solidFill>
              <a:ln w="6350" cmpd="sng">
                <a:solidFill>
                  <a:srgbClr val="FF0000"/>
                </a:solidFill>
                <a:prstDash val="dash"/>
              </a:ln>
            </c:spPr>
          </c:dPt>
          <c:dPt>
            <c:idx val="16"/>
            <c:invertIfNegative val="0"/>
            <c:bubble3D val="0"/>
            <c:spPr>
              <a:solidFill>
                <a:schemeClr val="bg1"/>
              </a:solidFill>
              <a:ln w="6350" cmpd="sng">
                <a:solidFill>
                  <a:srgbClr val="FF0000"/>
                </a:solidFill>
                <a:prstDash val="dash"/>
              </a:ln>
            </c:spPr>
          </c:dPt>
          <c:dPt>
            <c:idx val="17"/>
            <c:invertIfNegative val="0"/>
            <c:bubble3D val="0"/>
            <c:spPr>
              <a:solidFill>
                <a:schemeClr val="bg1"/>
              </a:solidFill>
              <a:ln w="6350" cmpd="sng">
                <a:solidFill>
                  <a:srgbClr val="FF0000"/>
                </a:solidFill>
                <a:prstDash val="dash"/>
              </a:ln>
            </c:spPr>
          </c:dPt>
          <c:dPt>
            <c:idx val="18"/>
            <c:invertIfNegative val="0"/>
            <c:bubble3D val="0"/>
            <c:spPr>
              <a:solidFill>
                <a:schemeClr val="bg1"/>
              </a:solidFill>
              <a:ln w="6350" cmpd="sng">
                <a:solidFill>
                  <a:srgbClr val="FF0000"/>
                </a:solidFill>
                <a:prstDash val="dash"/>
              </a:ln>
            </c:spPr>
          </c:dPt>
          <c:dPt>
            <c:idx val="19"/>
            <c:invertIfNegative val="0"/>
            <c:bubble3D val="0"/>
            <c:spPr>
              <a:solidFill>
                <a:schemeClr val="bg1"/>
              </a:solidFill>
              <a:ln w="6350" cmpd="sng">
                <a:solidFill>
                  <a:srgbClr val="FF0000"/>
                </a:solidFill>
                <a:prstDash val="dash"/>
              </a:ln>
            </c:spPr>
          </c:dPt>
          <c:dLbls>
            <c:dLbl>
              <c:idx val="0"/>
              <c:layout>
                <c:manualLayout>
                  <c:x val="4.125413224766521E-3"/>
                  <c:y val="3.9121196238631112E-2"/>
                </c:manualLayout>
              </c:layout>
              <c:dLblPos val="ctr"/>
              <c:showLegendKey val="0"/>
              <c:showVal val="1"/>
              <c:showCatName val="0"/>
              <c:showSerName val="0"/>
              <c:showPercent val="0"/>
              <c:showBubbleSize val="0"/>
            </c:dLbl>
            <c:dLbl>
              <c:idx val="1"/>
              <c:layout>
                <c:manualLayout>
                  <c:x val="-2.4501468990486873E-3"/>
                  <c:y val="-2.0465546477570526E-2"/>
                </c:manualLayout>
              </c:layout>
              <c:dLblPos val="ctr"/>
              <c:showLegendKey val="0"/>
              <c:showVal val="1"/>
              <c:showCatName val="0"/>
              <c:showSerName val="0"/>
              <c:showPercent val="0"/>
              <c:showBubbleSize val="0"/>
            </c:dLbl>
            <c:dLbl>
              <c:idx val="2"/>
              <c:layout>
                <c:manualLayout>
                  <c:x val="-1.2212998025232899E-3"/>
                  <c:y val="4.0538848854604161E-2"/>
                </c:manualLayout>
              </c:layout>
              <c:dLblPos val="ctr"/>
              <c:showLegendKey val="0"/>
              <c:showVal val="1"/>
              <c:showCatName val="0"/>
              <c:showSerName val="0"/>
              <c:showPercent val="0"/>
              <c:showBubbleSize val="0"/>
            </c:dLbl>
            <c:dLbl>
              <c:idx val="3"/>
              <c:layout>
                <c:manualLayout>
                  <c:x val="3.4708602240950889E-3"/>
                  <c:y val="5.4908093109295515E-2"/>
                </c:manualLayout>
              </c:layout>
              <c:dLblPos val="ctr"/>
              <c:showLegendKey val="0"/>
              <c:showVal val="1"/>
              <c:showCatName val="0"/>
              <c:showSerName val="0"/>
              <c:showPercent val="0"/>
              <c:showBubbleSize val="0"/>
            </c:dLbl>
            <c:dLbl>
              <c:idx val="4"/>
              <c:layout>
                <c:manualLayout>
                  <c:x val="-1.7915624574503916E-5"/>
                  <c:y val="-1.0709125961024784E-2"/>
                </c:manualLayout>
              </c:layout>
              <c:dLblPos val="ctr"/>
              <c:showLegendKey val="0"/>
              <c:showVal val="1"/>
              <c:showCatName val="0"/>
              <c:showSerName val="0"/>
              <c:showPercent val="0"/>
              <c:showBubbleSize val="0"/>
            </c:dLbl>
            <c:dLbl>
              <c:idx val="5"/>
              <c:layout>
                <c:manualLayout>
                  <c:x val="2.2626375506137461E-3"/>
                  <c:y val="-2.3961473842318382E-2"/>
                </c:manualLayout>
              </c:layout>
              <c:dLblPos val="ctr"/>
              <c:showLegendKey val="0"/>
              <c:showVal val="1"/>
              <c:showCatName val="0"/>
              <c:showSerName val="0"/>
              <c:showPercent val="0"/>
              <c:showBubbleSize val="0"/>
            </c:dLbl>
            <c:dLbl>
              <c:idx val="6"/>
              <c:layout>
                <c:manualLayout>
                  <c:x val="1.1170638995584474E-3"/>
                  <c:y val="-1.9336012202014571E-2"/>
                </c:manualLayout>
              </c:layout>
              <c:dLblPos val="ctr"/>
              <c:showLegendKey val="0"/>
              <c:showVal val="1"/>
              <c:showCatName val="0"/>
              <c:showSerName val="0"/>
              <c:showPercent val="0"/>
              <c:showBubbleSize val="0"/>
            </c:dLbl>
            <c:dLbl>
              <c:idx val="7"/>
              <c:layout>
                <c:manualLayout>
                  <c:x val="-2.1060431779236803E-3"/>
                  <c:y val="-0.24314499768768305"/>
                </c:manualLayout>
              </c:layout>
              <c:spPr>
                <a:noFill/>
                <a:ln>
                  <a:noFill/>
                </a:ln>
              </c:spPr>
              <c:txPr>
                <a:bodyPr/>
                <a:lstStyle/>
                <a:p>
                  <a:pPr>
                    <a:defRPr sz="12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defRPr>
                  </a:pPr>
                  <a:endParaRPr lang="ja-JP"/>
                </a:p>
              </c:txPr>
              <c:dLblPos val="ctr"/>
              <c:showLegendKey val="0"/>
              <c:showVal val="1"/>
              <c:showCatName val="0"/>
              <c:showSerName val="0"/>
              <c:showPercent val="0"/>
              <c:showBubbleSize val="0"/>
            </c:dLbl>
            <c:dLbl>
              <c:idx val="8"/>
              <c:layout>
                <c:manualLayout>
                  <c:x val="-2.7125479912336911E-3"/>
                  <c:y val="-0.21206153846153847"/>
                </c:manualLayout>
              </c:layout>
              <c:spPr>
                <a:noFill/>
                <a:ln>
                  <a:noFill/>
                </a:ln>
              </c:spPr>
              <c:txPr>
                <a:bodyPr/>
                <a:lstStyle/>
                <a:p>
                  <a:pPr>
                    <a:defRPr sz="12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defRPr>
                  </a:pPr>
                  <a:endParaRPr lang="ja-JP"/>
                </a:p>
              </c:txPr>
              <c:dLblPos val="ctr"/>
              <c:showLegendKey val="0"/>
              <c:showVal val="1"/>
              <c:showCatName val="0"/>
              <c:showSerName val="0"/>
              <c:showPercent val="0"/>
              <c:showBubbleSize val="0"/>
            </c:dLbl>
            <c:dLbl>
              <c:idx val="9"/>
              <c:layout>
                <c:manualLayout>
                  <c:x val="-2.8180676095985366E-3"/>
                  <c:y val="-0.18745207337752429"/>
                </c:manualLayout>
              </c:layout>
              <c:spPr>
                <a:noFill/>
                <a:ln>
                  <a:noFill/>
                </a:ln>
              </c:spPr>
              <c:txPr>
                <a:bodyPr/>
                <a:lstStyle/>
                <a:p>
                  <a:pPr>
                    <a:defRPr sz="12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defRPr>
                  </a:pPr>
                  <a:endParaRPr lang="ja-JP"/>
                </a:p>
              </c:txPr>
              <c:dLblPos val="ctr"/>
              <c:showLegendKey val="0"/>
              <c:showVal val="1"/>
              <c:showCatName val="0"/>
              <c:showSerName val="0"/>
              <c:showPercent val="0"/>
              <c:showBubbleSize val="0"/>
            </c:dLbl>
            <c:dLbl>
              <c:idx val="10"/>
              <c:layout>
                <c:manualLayout>
                  <c:x val="-4.4488065203047086E-3"/>
                  <c:y val="-0.2852634499768768"/>
                </c:manualLayout>
              </c:layout>
              <c:spPr>
                <a:noFill/>
                <a:ln>
                  <a:noFill/>
                </a:ln>
              </c:spPr>
              <c:txPr>
                <a:bodyPr/>
                <a:lstStyle/>
                <a:p>
                  <a:pPr>
                    <a:defRPr sz="12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defRPr>
                  </a:pPr>
                  <a:endParaRPr lang="ja-JP"/>
                </a:p>
              </c:txPr>
              <c:dLblPos val="ctr"/>
              <c:showLegendKey val="0"/>
              <c:showVal val="1"/>
              <c:showCatName val="0"/>
              <c:showSerName val="0"/>
              <c:showPercent val="0"/>
              <c:showBubbleSize val="0"/>
            </c:dLbl>
            <c:dLbl>
              <c:idx val="11"/>
              <c:layout>
                <c:manualLayout>
                  <c:x val="-7.2075387605970067E-3"/>
                  <c:y val="-0.30999130568829969"/>
                </c:manualLayout>
              </c:layout>
              <c:spPr>
                <a:noFill/>
                <a:ln>
                  <a:noFill/>
                </a:ln>
              </c:spPr>
              <c:txPr>
                <a:bodyPr/>
                <a:lstStyle/>
                <a:p>
                  <a:pPr>
                    <a:defRPr sz="12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defRPr>
                  </a:pPr>
                  <a:endParaRPr lang="ja-JP"/>
                </a:p>
              </c:txPr>
              <c:dLblPos val="ctr"/>
              <c:showLegendKey val="0"/>
              <c:showVal val="1"/>
              <c:showCatName val="0"/>
              <c:showSerName val="0"/>
              <c:showPercent val="0"/>
              <c:showBubbleSize val="0"/>
            </c:dLbl>
            <c:dLbl>
              <c:idx val="12"/>
              <c:layout>
                <c:manualLayout>
                  <c:x val="1.1122534061401442E-3"/>
                  <c:y val="-0.28347747803298906"/>
                </c:manualLayout>
              </c:layout>
              <c:spPr>
                <a:noFill/>
                <a:ln>
                  <a:noFill/>
                </a:ln>
              </c:spPr>
              <c:txPr>
                <a:bodyPr/>
                <a:lstStyle/>
                <a:p>
                  <a:pPr>
                    <a:defRPr sz="12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defRPr>
                  </a:pPr>
                  <a:endParaRPr lang="ja-JP"/>
                </a:p>
              </c:txPr>
              <c:dLblPos val="ctr"/>
              <c:showLegendKey val="0"/>
              <c:showVal val="1"/>
              <c:showCatName val="0"/>
              <c:showSerName val="0"/>
              <c:showPercent val="0"/>
              <c:showBubbleSize val="0"/>
            </c:dLbl>
            <c:dLbl>
              <c:idx val="13"/>
              <c:layout>
                <c:manualLayout>
                  <c:x val="-2.3564322232683286E-3"/>
                  <c:y val="-0.28230023123169429"/>
                </c:manualLayout>
              </c:layout>
              <c:spPr>
                <a:noFill/>
                <a:ln>
                  <a:noFill/>
                </a:ln>
              </c:spPr>
              <c:txPr>
                <a:bodyPr/>
                <a:lstStyle/>
                <a:p>
                  <a:pPr>
                    <a:defRPr sz="12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defRPr>
                  </a:pPr>
                  <a:endParaRPr lang="ja-JP"/>
                </a:p>
              </c:txPr>
              <c:dLblPos val="ctr"/>
              <c:showLegendKey val="0"/>
              <c:showVal val="1"/>
              <c:showCatName val="0"/>
              <c:showSerName val="0"/>
              <c:showPercent val="0"/>
              <c:showBubbleSize val="0"/>
            </c:dLbl>
            <c:dLbl>
              <c:idx val="14"/>
              <c:layout>
                <c:manualLayout>
                  <c:x val="-4.2042163941243696E-3"/>
                  <c:y val="-0.16643625712964391"/>
                </c:manualLayout>
              </c:layout>
              <c:spPr>
                <a:noFill/>
                <a:ln>
                  <a:noFill/>
                </a:ln>
              </c:spPr>
              <c:txPr>
                <a:bodyPr/>
                <a:lstStyle/>
                <a:p>
                  <a:pPr>
                    <a:defRPr sz="12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defRPr>
                  </a:pPr>
                  <a:endParaRPr lang="ja-JP"/>
                </a:p>
              </c:txPr>
              <c:dLblPos val="ctr"/>
              <c:showLegendKey val="0"/>
              <c:showVal val="1"/>
              <c:showCatName val="0"/>
              <c:showSerName val="0"/>
              <c:showPercent val="0"/>
              <c:showBubbleSize val="0"/>
            </c:dLbl>
            <c:dLbl>
              <c:idx val="15"/>
              <c:layout>
                <c:manualLayout>
                  <c:x val="-2.4172173223655476E-3"/>
                  <c:y val="-0.11620632033297364"/>
                </c:manualLayout>
              </c:layout>
              <c:spPr>
                <a:noFill/>
                <a:ln>
                  <a:noFill/>
                </a:ln>
              </c:spPr>
              <c:txPr>
                <a:bodyPr/>
                <a:lstStyle/>
                <a:p>
                  <a:pPr>
                    <a:defRPr sz="12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defRPr>
                  </a:pPr>
                  <a:endParaRPr lang="ja-JP"/>
                </a:p>
              </c:txPr>
              <c:dLblPos val="ctr"/>
              <c:showLegendKey val="0"/>
              <c:showVal val="1"/>
              <c:showCatName val="0"/>
              <c:showSerName val="0"/>
              <c:showPercent val="0"/>
              <c:showBubbleSize val="0"/>
            </c:dLbl>
            <c:dLbl>
              <c:idx val="16"/>
              <c:layout>
                <c:manualLayout>
                  <c:x val="-2.3618169339208054E-3"/>
                  <c:y val="-8.2822383227994456E-2"/>
                </c:manualLayout>
              </c:layout>
              <c:spPr>
                <a:noFill/>
                <a:ln>
                  <a:noFill/>
                  <a:prstDash val="dash"/>
                </a:ln>
              </c:spPr>
              <c:txPr>
                <a:bodyPr/>
                <a:lstStyle/>
                <a:p>
                  <a:pPr>
                    <a:defRPr sz="12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defRPr>
                  </a:pPr>
                  <a:endParaRPr lang="ja-JP"/>
                </a:p>
              </c:txPr>
              <c:dLblPos val="ctr"/>
              <c:showLegendKey val="0"/>
              <c:showVal val="1"/>
              <c:showCatName val="0"/>
              <c:showSerName val="0"/>
              <c:showPercent val="0"/>
              <c:showBubbleSize val="0"/>
            </c:dLbl>
            <c:dLbl>
              <c:idx val="17"/>
              <c:layout>
                <c:manualLayout>
                  <c:x val="3.8155852579877967E-3"/>
                  <c:y val="-7.4743209495914911E-2"/>
                </c:manualLayout>
              </c:layout>
              <c:spPr>
                <a:noFill/>
                <a:ln>
                  <a:noFill/>
                </a:ln>
              </c:spPr>
              <c:txPr>
                <a:bodyPr/>
                <a:lstStyle/>
                <a:p>
                  <a:pPr>
                    <a:defRPr sz="12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defRPr>
                  </a:pPr>
                  <a:endParaRPr lang="ja-JP"/>
                </a:p>
              </c:txPr>
              <c:dLblPos val="ctr"/>
              <c:showLegendKey val="0"/>
              <c:showVal val="1"/>
              <c:showCatName val="0"/>
              <c:showSerName val="0"/>
              <c:showPercent val="0"/>
              <c:showBubbleSize val="0"/>
            </c:dLbl>
            <c:dLbl>
              <c:idx val="18"/>
              <c:layout>
                <c:manualLayout>
                  <c:x val="-1.2378173008094268E-3"/>
                  <c:y val="-3.4344779852257618E-2"/>
                </c:manualLayout>
              </c:layout>
              <c:spPr>
                <a:noFill/>
                <a:ln>
                  <a:noFill/>
                </a:ln>
              </c:spPr>
              <c:txPr>
                <a:bodyPr/>
                <a:lstStyle/>
                <a:p>
                  <a:pPr>
                    <a:defRPr sz="12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defRPr>
                  </a:pPr>
                  <a:endParaRPr lang="ja-JP"/>
                </a:p>
              </c:txPr>
              <c:dLblPos val="ctr"/>
              <c:showLegendKey val="0"/>
              <c:showVal val="1"/>
              <c:showCatName val="0"/>
              <c:showSerName val="0"/>
              <c:showPercent val="0"/>
              <c:showBubbleSize val="0"/>
            </c:dLbl>
            <c:dLbl>
              <c:idx val="19"/>
              <c:layout>
                <c:manualLayout>
                  <c:x val="-1.2034946680615972E-3"/>
                  <c:y val="-3.6739140543968554E-2"/>
                </c:manualLayout>
              </c:layout>
              <c:tx>
                <c:rich>
                  <a:bodyPr/>
                  <a:lstStyle/>
                  <a:p>
                    <a:pPr>
                      <a:defRPr sz="12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defRPr>
                    </a:pPr>
                    <a:r>
                      <a:rPr lang="en-US" altLang="en-US" b="1">
                        <a:latin typeface="HGSｺﾞｼｯｸM" panose="020B0600000000000000" pitchFamily="50" charset="-128"/>
                        <a:ea typeface="HGSｺﾞｼｯｸM" panose="020B0600000000000000" pitchFamily="50" charset="-128"/>
                      </a:rPr>
                      <a:t>30</a:t>
                    </a:r>
                    <a:endParaRPr lang="en-US" altLang="en-US" b="1"/>
                  </a:p>
                </c:rich>
              </c:tx>
              <c:spPr>
                <a:noFill/>
                <a:ln>
                  <a:noFill/>
                </a:ln>
              </c:spPr>
              <c:dLblPos val="ctr"/>
              <c:showLegendKey val="0"/>
              <c:showVal val="0"/>
              <c:showCatName val="0"/>
              <c:showSerName val="0"/>
              <c:showPercent val="0"/>
              <c:showBubbleSize val="0"/>
            </c:dLbl>
            <c:spPr>
              <a:noFill/>
              <a:ln>
                <a:noFill/>
              </a:ln>
            </c:spPr>
            <c:txPr>
              <a:bodyPr/>
              <a:lstStyle/>
              <a:p>
                <a:pPr>
                  <a:defRPr sz="1200" b="0">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defRPr>
                </a:pPr>
                <a:endParaRPr lang="ja-JP"/>
              </a:p>
            </c:txPr>
            <c:showLegendKey val="0"/>
            <c:showVal val="1"/>
            <c:showCatName val="0"/>
            <c:showSerName val="0"/>
            <c:showPercent val="0"/>
            <c:showBubbleSize val="0"/>
            <c:showLeaderLines val="0"/>
          </c:dLbls>
          <c:cat>
            <c:strRef>
              <c:f>'H29.2月版 (208)'!$C$2:$V$2</c:f>
              <c:strCache>
                <c:ptCount val="20"/>
                <c:pt idx="0">
                  <c:v>H30
(2018)</c:v>
                </c:pt>
                <c:pt idx="1">
                  <c:v>H31
(2019)</c:v>
                </c:pt>
                <c:pt idx="2">
                  <c:v>H32
(2020)</c:v>
                </c:pt>
                <c:pt idx="3">
                  <c:v>H33
(2021)</c:v>
                </c:pt>
                <c:pt idx="4">
                  <c:v>H34
(2022)</c:v>
                </c:pt>
                <c:pt idx="5">
                  <c:v>H35
(2023)</c:v>
                </c:pt>
                <c:pt idx="6">
                  <c:v>H36
(2024)</c:v>
                </c:pt>
                <c:pt idx="7">
                  <c:v>H37
(2025)</c:v>
                </c:pt>
                <c:pt idx="8">
                  <c:v>H38
(2026)</c:v>
                </c:pt>
                <c:pt idx="9">
                  <c:v>H39
(2027)</c:v>
                </c:pt>
                <c:pt idx="10">
                  <c:v>H40
(2028)</c:v>
                </c:pt>
                <c:pt idx="11">
                  <c:v>H41
(2029)</c:v>
                </c:pt>
                <c:pt idx="12">
                  <c:v>H42
(2030)</c:v>
                </c:pt>
                <c:pt idx="13">
                  <c:v>H43
(2031)</c:v>
                </c:pt>
                <c:pt idx="14">
                  <c:v>H44
(2032)</c:v>
                </c:pt>
                <c:pt idx="15">
                  <c:v>H45
(2033)</c:v>
                </c:pt>
                <c:pt idx="16">
                  <c:v>H46
(2034)</c:v>
                </c:pt>
                <c:pt idx="17">
                  <c:v>H47
(2035)</c:v>
                </c:pt>
                <c:pt idx="18">
                  <c:v>H48
(2036)</c:v>
                </c:pt>
                <c:pt idx="19">
                  <c:v>H49
(2037)</c:v>
                </c:pt>
              </c:strCache>
            </c:strRef>
          </c:cat>
          <c:val>
            <c:numRef>
              <c:f>'H29.2月版 (208)'!$C$3:$V$3</c:f>
              <c:numCache>
                <c:formatCode>#,##0;"▲ "#,##0</c:formatCode>
                <c:ptCount val="20"/>
                <c:pt idx="0">
                  <c:v>-290</c:v>
                </c:pt>
                <c:pt idx="1">
                  <c:v>-260</c:v>
                </c:pt>
                <c:pt idx="2">
                  <c:v>-50</c:v>
                </c:pt>
                <c:pt idx="3">
                  <c:v>-90</c:v>
                </c:pt>
                <c:pt idx="4">
                  <c:v>-160</c:v>
                </c:pt>
                <c:pt idx="5">
                  <c:v>-230</c:v>
                </c:pt>
                <c:pt idx="6">
                  <c:v>-320</c:v>
                </c:pt>
                <c:pt idx="7">
                  <c:v>-500</c:v>
                </c:pt>
                <c:pt idx="8">
                  <c:v>-410</c:v>
                </c:pt>
                <c:pt idx="9">
                  <c:v>-380</c:v>
                </c:pt>
                <c:pt idx="10">
                  <c:v>-610</c:v>
                </c:pt>
                <c:pt idx="11">
                  <c:v>-630</c:v>
                </c:pt>
                <c:pt idx="12">
                  <c:v>-610</c:v>
                </c:pt>
                <c:pt idx="13">
                  <c:v>-970</c:v>
                </c:pt>
                <c:pt idx="14">
                  <c:v>-340</c:v>
                </c:pt>
                <c:pt idx="15">
                  <c:v>-220</c:v>
                </c:pt>
                <c:pt idx="16">
                  <c:v>-130</c:v>
                </c:pt>
                <c:pt idx="17">
                  <c:v>-110</c:v>
                </c:pt>
                <c:pt idx="18">
                  <c:v>-10</c:v>
                </c:pt>
                <c:pt idx="19">
                  <c:v>30</c:v>
                </c:pt>
              </c:numCache>
            </c:numRef>
          </c:val>
        </c:ser>
        <c:ser>
          <c:idx val="1"/>
          <c:order val="1"/>
          <c:spPr>
            <a:solidFill>
              <a:schemeClr val="bg1"/>
            </a:solidFill>
            <a:ln w="15875">
              <a:solidFill>
                <a:schemeClr val="tx1"/>
              </a:solidFill>
              <a:prstDash val="solid"/>
            </a:ln>
          </c:spPr>
          <c:invertIfNegative val="0"/>
          <c:dPt>
            <c:idx val="0"/>
            <c:invertIfNegative val="0"/>
            <c:bubble3D val="0"/>
            <c:spPr>
              <a:solidFill>
                <a:schemeClr val="bg1">
                  <a:lumMod val="75000"/>
                </a:schemeClr>
              </a:solidFill>
              <a:ln w="15875">
                <a:solidFill>
                  <a:schemeClr val="tx1"/>
                </a:solidFill>
                <a:prstDash val="solid"/>
              </a:ln>
            </c:spPr>
          </c:dPt>
          <c:dPt>
            <c:idx val="1"/>
            <c:invertIfNegative val="0"/>
            <c:bubble3D val="0"/>
            <c:spPr>
              <a:solidFill>
                <a:schemeClr val="bg1">
                  <a:lumMod val="75000"/>
                </a:schemeClr>
              </a:solidFill>
              <a:ln w="15875">
                <a:solidFill>
                  <a:schemeClr val="tx1"/>
                </a:solidFill>
                <a:prstDash val="solid"/>
              </a:ln>
            </c:spPr>
          </c:dPt>
          <c:dPt>
            <c:idx val="2"/>
            <c:invertIfNegative val="0"/>
            <c:bubble3D val="0"/>
            <c:spPr>
              <a:solidFill>
                <a:schemeClr val="bg1">
                  <a:lumMod val="75000"/>
                </a:schemeClr>
              </a:solidFill>
              <a:ln w="15875">
                <a:solidFill>
                  <a:schemeClr val="tx1"/>
                </a:solidFill>
                <a:prstDash val="solid"/>
              </a:ln>
            </c:spPr>
          </c:dPt>
          <c:dPt>
            <c:idx val="3"/>
            <c:invertIfNegative val="0"/>
            <c:bubble3D val="0"/>
            <c:spPr>
              <a:solidFill>
                <a:schemeClr val="bg1">
                  <a:lumMod val="75000"/>
                </a:schemeClr>
              </a:solidFill>
              <a:ln w="15875">
                <a:solidFill>
                  <a:schemeClr val="tx1"/>
                </a:solidFill>
                <a:prstDash val="solid"/>
              </a:ln>
            </c:spPr>
          </c:dPt>
          <c:dPt>
            <c:idx val="4"/>
            <c:invertIfNegative val="0"/>
            <c:bubble3D val="0"/>
            <c:spPr>
              <a:solidFill>
                <a:schemeClr val="bg1">
                  <a:lumMod val="75000"/>
                </a:schemeClr>
              </a:solidFill>
              <a:ln w="15875">
                <a:solidFill>
                  <a:schemeClr val="tx1"/>
                </a:solidFill>
                <a:prstDash val="solid"/>
              </a:ln>
            </c:spPr>
          </c:dPt>
          <c:dPt>
            <c:idx val="5"/>
            <c:invertIfNegative val="0"/>
            <c:bubble3D val="0"/>
            <c:spPr>
              <a:solidFill>
                <a:schemeClr val="bg1">
                  <a:lumMod val="75000"/>
                </a:schemeClr>
              </a:solidFill>
              <a:ln w="15875">
                <a:solidFill>
                  <a:schemeClr val="tx1"/>
                </a:solidFill>
                <a:prstDash val="solid"/>
              </a:ln>
            </c:spPr>
          </c:dPt>
          <c:dPt>
            <c:idx val="6"/>
            <c:invertIfNegative val="0"/>
            <c:bubble3D val="0"/>
            <c:spPr>
              <a:solidFill>
                <a:schemeClr val="bg1">
                  <a:lumMod val="75000"/>
                </a:schemeClr>
              </a:solidFill>
              <a:ln w="15875">
                <a:solidFill>
                  <a:schemeClr val="tx1"/>
                </a:solidFill>
                <a:prstDash val="solid"/>
              </a:ln>
            </c:spPr>
          </c:dPt>
          <c:dLbls>
            <c:dLbl>
              <c:idx val="0"/>
              <c:layout>
                <c:manualLayout>
                  <c:x val="2.6302240495260833E-3"/>
                  <c:y val="-5.7253707414829658E-2"/>
                </c:manualLayout>
              </c:layout>
              <c:dLblPos val="ctr"/>
              <c:showLegendKey val="0"/>
              <c:showVal val="1"/>
              <c:showCatName val="0"/>
              <c:showSerName val="0"/>
              <c:showPercent val="0"/>
              <c:showBubbleSize val="0"/>
            </c:dLbl>
            <c:dLbl>
              <c:idx val="1"/>
              <c:layout>
                <c:manualLayout>
                  <c:x val="-6.5755601238152083E-3"/>
                  <c:y val="-1.2439401880684446E-2"/>
                </c:manualLayout>
              </c:layout>
              <c:dLblPos val="ctr"/>
              <c:showLegendKey val="0"/>
              <c:showVal val="1"/>
              <c:showCatName val="0"/>
              <c:showSerName val="0"/>
              <c:showPercent val="0"/>
              <c:showBubbleSize val="0"/>
            </c:dLbl>
            <c:dLbl>
              <c:idx val="2"/>
              <c:layout>
                <c:manualLayout>
                  <c:x val="-3.5452106519517712E-3"/>
                  <c:y val="7.5676275628179437E-3"/>
                </c:manualLayout>
              </c:layout>
              <c:dLblPos val="ctr"/>
              <c:showLegendKey val="0"/>
              <c:showVal val="1"/>
              <c:showCatName val="0"/>
              <c:showSerName val="0"/>
              <c:showPercent val="0"/>
              <c:showBubbleSize val="0"/>
            </c:dLbl>
            <c:dLbl>
              <c:idx val="3"/>
              <c:layout>
                <c:manualLayout>
                  <c:x val="-2.366373227550002E-3"/>
                  <c:y val="-2.8250963465392322E-3"/>
                </c:manualLayout>
              </c:layout>
              <c:dLblPos val="ctr"/>
              <c:showLegendKey val="0"/>
              <c:showVal val="1"/>
              <c:showCatName val="0"/>
              <c:showSerName val="0"/>
              <c:showPercent val="0"/>
              <c:showBubbleSize val="0"/>
            </c:dLbl>
            <c:dLbl>
              <c:idx val="4"/>
              <c:layout>
                <c:manualLayout>
                  <c:x val="-2.3958613499989413E-3"/>
                  <c:y val="4.8126464568314176E-3"/>
                </c:manualLayout>
              </c:layout>
              <c:dLblPos val="ctr"/>
              <c:showLegendKey val="0"/>
              <c:showVal val="1"/>
              <c:showCatName val="0"/>
              <c:showSerName val="0"/>
              <c:showPercent val="0"/>
              <c:showBubbleSize val="0"/>
            </c:dLbl>
            <c:dLbl>
              <c:idx val="5"/>
              <c:layout>
                <c:manualLayout>
                  <c:x val="-1.1744882350285368E-3"/>
                  <c:y val="-7.0435023893941733E-3"/>
                </c:manualLayout>
              </c:layout>
              <c:dLblPos val="ctr"/>
              <c:showLegendKey val="0"/>
              <c:showVal val="1"/>
              <c:showCatName val="0"/>
              <c:showSerName val="0"/>
              <c:showPercent val="0"/>
              <c:showBubbleSize val="0"/>
            </c:dLbl>
            <c:dLbl>
              <c:idx val="6"/>
              <c:layout>
                <c:manualLayout>
                  <c:x val="-2.4101878620203716E-3"/>
                  <c:y val="-1.195579724747085E-3"/>
                </c:manualLayout>
              </c:layout>
              <c:dLblPos val="ctr"/>
              <c:showLegendKey val="0"/>
              <c:showVal val="1"/>
              <c:showCatName val="0"/>
              <c:showSerName val="0"/>
              <c:showPercent val="0"/>
              <c:showBubbleSize val="0"/>
            </c:dLbl>
            <c:dLbl>
              <c:idx val="7"/>
              <c:layout>
                <c:manualLayout>
                  <c:x val="0"/>
                  <c:y val="4.4531490892139487E-3"/>
                </c:manualLayout>
              </c:layout>
              <c:dLblPos val="ctr"/>
              <c:showLegendKey val="0"/>
              <c:showVal val="1"/>
              <c:showCatName val="0"/>
              <c:showSerName val="0"/>
              <c:showPercent val="0"/>
              <c:showBubbleSize val="0"/>
            </c:dLbl>
            <c:dLbl>
              <c:idx val="8"/>
              <c:layout>
                <c:manualLayout>
                  <c:x val="1.1565007403715832E-3"/>
                  <c:y val="-1.7733014628880149E-3"/>
                </c:manualLayout>
              </c:layout>
              <c:dLblPos val="ctr"/>
              <c:showLegendKey val="0"/>
              <c:showVal val="1"/>
              <c:showCatName val="0"/>
              <c:showSerName val="0"/>
              <c:showPercent val="0"/>
              <c:showBubbleSize val="0"/>
            </c:dLbl>
            <c:dLbl>
              <c:idx val="9"/>
              <c:layout>
                <c:manualLayout>
                  <c:x val="1.1350289269533419E-3"/>
                  <c:y val="8.780163537360215E-4"/>
                </c:manualLayout>
              </c:layout>
              <c:dLblPos val="ctr"/>
              <c:showLegendKey val="0"/>
              <c:showVal val="1"/>
              <c:showCatName val="0"/>
              <c:showSerName val="0"/>
              <c:showPercent val="0"/>
              <c:showBubbleSize val="0"/>
            </c:dLbl>
            <c:dLbl>
              <c:idx val="11"/>
              <c:delete val="1"/>
            </c:dLbl>
            <c:dLbl>
              <c:idx val="12"/>
              <c:delete val="1"/>
            </c:dLbl>
            <c:dLbl>
              <c:idx val="13"/>
              <c:delete val="1"/>
            </c:dLbl>
            <c:dLbl>
              <c:idx val="14"/>
              <c:delete val="1"/>
            </c:dLbl>
            <c:dLbl>
              <c:idx val="15"/>
              <c:delete val="1"/>
            </c:dLbl>
            <c:dLbl>
              <c:idx val="16"/>
              <c:delete val="1"/>
            </c:dLbl>
            <c:dLbl>
              <c:idx val="17"/>
              <c:delete val="1"/>
            </c:dLbl>
            <c:dLbl>
              <c:idx val="18"/>
              <c:delete val="1"/>
            </c:dLbl>
            <c:txPr>
              <a:bodyPr/>
              <a:lstStyle/>
              <a:p>
                <a:pPr>
                  <a:defRPr sz="1200" b="0" baseline="0">
                    <a:solidFill>
                      <a:schemeClr val="tx1"/>
                    </a:solidFill>
                    <a:latin typeface="HGｺﾞｼｯｸM" panose="020B0609000000000000" pitchFamily="49" charset="-128"/>
                    <a:ea typeface="HGｺﾞｼｯｸM" panose="020B0609000000000000" pitchFamily="49" charset="-128"/>
                    <a:cs typeface="Meiryo UI" panose="020B0604030504040204" pitchFamily="50" charset="-128"/>
                  </a:defRPr>
                </a:pPr>
                <a:endParaRPr lang="ja-JP"/>
              </a:p>
            </c:txPr>
            <c:showLegendKey val="0"/>
            <c:showVal val="1"/>
            <c:showCatName val="0"/>
            <c:showSerName val="0"/>
            <c:showPercent val="0"/>
            <c:showBubbleSize val="0"/>
            <c:showLeaderLines val="0"/>
          </c:dLbls>
          <c:cat>
            <c:strRef>
              <c:f>'H29.2月版 (208)'!$C$2:$V$2</c:f>
              <c:strCache>
                <c:ptCount val="20"/>
                <c:pt idx="0">
                  <c:v>H30
(2018)</c:v>
                </c:pt>
                <c:pt idx="1">
                  <c:v>H31
(2019)</c:v>
                </c:pt>
                <c:pt idx="2">
                  <c:v>H32
(2020)</c:v>
                </c:pt>
                <c:pt idx="3">
                  <c:v>H33
(2021)</c:v>
                </c:pt>
                <c:pt idx="4">
                  <c:v>H34
(2022)</c:v>
                </c:pt>
                <c:pt idx="5">
                  <c:v>H35
(2023)</c:v>
                </c:pt>
                <c:pt idx="6">
                  <c:v>H36
(2024)</c:v>
                </c:pt>
                <c:pt idx="7">
                  <c:v>H37
(2025)</c:v>
                </c:pt>
                <c:pt idx="8">
                  <c:v>H38
(2026)</c:v>
                </c:pt>
                <c:pt idx="9">
                  <c:v>H39
(2027)</c:v>
                </c:pt>
                <c:pt idx="10">
                  <c:v>H40
(2028)</c:v>
                </c:pt>
                <c:pt idx="11">
                  <c:v>H41
(2029)</c:v>
                </c:pt>
                <c:pt idx="12">
                  <c:v>H42
(2030)</c:v>
                </c:pt>
                <c:pt idx="13">
                  <c:v>H43
(2031)</c:v>
                </c:pt>
                <c:pt idx="14">
                  <c:v>H44
(2032)</c:v>
                </c:pt>
                <c:pt idx="15">
                  <c:v>H45
(2033)</c:v>
                </c:pt>
                <c:pt idx="16">
                  <c:v>H46
(2034)</c:v>
                </c:pt>
                <c:pt idx="17">
                  <c:v>H47
(2035)</c:v>
                </c:pt>
                <c:pt idx="18">
                  <c:v>H48
(2036)</c:v>
                </c:pt>
                <c:pt idx="19">
                  <c:v>H49
(2037)</c:v>
                </c:pt>
              </c:strCache>
            </c:strRef>
          </c:cat>
          <c:val>
            <c:numRef>
              <c:f>'H29.2月版 (208)'!$C$4:$V$4</c:f>
              <c:numCache>
                <c:formatCode>#,##0;"▲ "#,##0</c:formatCode>
                <c:ptCount val="20"/>
                <c:pt idx="0">
                  <c:v>-270</c:v>
                </c:pt>
                <c:pt idx="1">
                  <c:v>-270</c:v>
                </c:pt>
                <c:pt idx="2">
                  <c:v>-270</c:v>
                </c:pt>
                <c:pt idx="3">
                  <c:v>-270</c:v>
                </c:pt>
                <c:pt idx="4">
                  <c:v>-270</c:v>
                </c:pt>
                <c:pt idx="5">
                  <c:v>-270</c:v>
                </c:pt>
                <c:pt idx="6">
                  <c:v>-270</c:v>
                </c:pt>
              </c:numCache>
            </c:numRef>
          </c:val>
        </c:ser>
        <c:ser>
          <c:idx val="4"/>
          <c:order val="2"/>
          <c:spPr>
            <a:solidFill>
              <a:schemeClr val="accent1">
                <a:lumMod val="20000"/>
                <a:lumOff val="80000"/>
              </a:schemeClr>
            </a:solidFill>
          </c:spPr>
          <c:invertIfNegative val="0"/>
          <c:dLbls>
            <c:dLbl>
              <c:idx val="14"/>
              <c:layout>
                <c:manualLayout>
                  <c:x val="-4.6672498891528148E-3"/>
                  <c:y val="4.1297935103244837E-2"/>
                </c:manualLayout>
              </c:layout>
              <c:dLblPos val="ctr"/>
              <c:showLegendKey val="0"/>
              <c:showVal val="1"/>
              <c:showCatName val="0"/>
              <c:showSerName val="0"/>
              <c:showPercent val="0"/>
              <c:showBubbleSize val="0"/>
            </c:dLbl>
            <c:dLbl>
              <c:idx val="16"/>
              <c:layout>
                <c:manualLayout>
                  <c:x val="0"/>
                  <c:y val="3.7364953274645979E-2"/>
                </c:manualLayout>
              </c:layout>
              <c:dLblPos val="ctr"/>
              <c:showLegendKey val="0"/>
              <c:showVal val="1"/>
              <c:showCatName val="0"/>
              <c:showSerName val="0"/>
              <c:showPercent val="0"/>
              <c:showBubbleSize val="0"/>
            </c:dLbl>
            <c:txPr>
              <a:bodyPr/>
              <a:lstStyle/>
              <a:p>
                <a:pPr>
                  <a:defRPr sz="1200">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dLbls>
          <c:cat>
            <c:strRef>
              <c:f>'H29.2月版 (208)'!$C$2:$V$2</c:f>
              <c:strCache>
                <c:ptCount val="20"/>
                <c:pt idx="0">
                  <c:v>H30
(2018)</c:v>
                </c:pt>
                <c:pt idx="1">
                  <c:v>H31
(2019)</c:v>
                </c:pt>
                <c:pt idx="2">
                  <c:v>H32
(2020)</c:v>
                </c:pt>
                <c:pt idx="3">
                  <c:v>H33
(2021)</c:v>
                </c:pt>
                <c:pt idx="4">
                  <c:v>H34
(2022)</c:v>
                </c:pt>
                <c:pt idx="5">
                  <c:v>H35
(2023)</c:v>
                </c:pt>
                <c:pt idx="6">
                  <c:v>H36
(2024)</c:v>
                </c:pt>
                <c:pt idx="7">
                  <c:v>H37
(2025)</c:v>
                </c:pt>
                <c:pt idx="8">
                  <c:v>H38
(2026)</c:v>
                </c:pt>
                <c:pt idx="9">
                  <c:v>H39
(2027)</c:v>
                </c:pt>
                <c:pt idx="10">
                  <c:v>H40
(2028)</c:v>
                </c:pt>
                <c:pt idx="11">
                  <c:v>H41
(2029)</c:v>
                </c:pt>
                <c:pt idx="12">
                  <c:v>H42
(2030)</c:v>
                </c:pt>
                <c:pt idx="13">
                  <c:v>H43
(2031)</c:v>
                </c:pt>
                <c:pt idx="14">
                  <c:v>H44
(2032)</c:v>
                </c:pt>
                <c:pt idx="15">
                  <c:v>H45
(2033)</c:v>
                </c:pt>
                <c:pt idx="16">
                  <c:v>H46
(2034)</c:v>
                </c:pt>
                <c:pt idx="17">
                  <c:v>H47
(2035)</c:v>
                </c:pt>
                <c:pt idx="18">
                  <c:v>H48
(2036)</c:v>
                </c:pt>
                <c:pt idx="19">
                  <c:v>H49
(2037)</c:v>
                </c:pt>
              </c:strCache>
            </c:strRef>
          </c:cat>
          <c:val>
            <c:numRef>
              <c:f>'H29.2月版 (208)'!$C$5:$V$5</c:f>
              <c:numCache>
                <c:formatCode>General</c:formatCode>
                <c:ptCount val="20"/>
              </c:numCache>
            </c:numRef>
          </c:val>
        </c:ser>
        <c:dLbls>
          <c:showLegendKey val="0"/>
          <c:showVal val="0"/>
          <c:showCatName val="0"/>
          <c:showSerName val="0"/>
          <c:showPercent val="0"/>
          <c:showBubbleSize val="0"/>
        </c:dLbls>
        <c:gapWidth val="39"/>
        <c:overlap val="100"/>
        <c:axId val="97426816"/>
        <c:axId val="97432704"/>
      </c:barChart>
      <c:catAx>
        <c:axId val="97426816"/>
        <c:scaling>
          <c:orientation val="minMax"/>
        </c:scaling>
        <c:delete val="0"/>
        <c:axPos val="b"/>
        <c:numFmt formatCode="General" sourceLinked="1"/>
        <c:majorTickMark val="out"/>
        <c:minorTickMark val="none"/>
        <c:tickLblPos val="high"/>
        <c:spPr>
          <a:ln w="12700">
            <a:solidFill>
              <a:srgbClr val="000000"/>
            </a:solidFill>
            <a:prstDash val="solid"/>
          </a:ln>
        </c:spPr>
        <c:txPr>
          <a:bodyPr rot="0" vert="horz"/>
          <a:lstStyle/>
          <a:p>
            <a:pPr>
              <a:defRPr sz="1000" b="1"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7432704"/>
        <c:crossesAt val="0"/>
        <c:auto val="1"/>
        <c:lblAlgn val="ctr"/>
        <c:lblOffset val="0"/>
        <c:tickLblSkip val="1"/>
        <c:tickMarkSkip val="1"/>
        <c:noMultiLvlLbl val="0"/>
      </c:catAx>
      <c:valAx>
        <c:axId val="97432704"/>
        <c:scaling>
          <c:orientation val="minMax"/>
          <c:max val="100"/>
          <c:min val="-1000"/>
        </c:scaling>
        <c:delete val="0"/>
        <c:axPos val="l"/>
        <c:majorGridlines>
          <c:spPr>
            <a:ln w="3175">
              <a:solidFill>
                <a:schemeClr val="tx1">
                  <a:lumMod val="75000"/>
                  <a:lumOff val="25000"/>
                </a:schemeClr>
              </a:solidFill>
              <a:prstDash val="solid"/>
            </a:ln>
          </c:spPr>
        </c:majorGridlines>
        <c:title>
          <c:tx>
            <c:rich>
              <a:bodyPr rot="0" vert="horz"/>
              <a:lstStyle/>
              <a:p>
                <a:pPr algn="ctr">
                  <a:defRPr sz="1100" b="0"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r>
                  <a:rPr lang="ja-JP" altLang="en-US">
                    <a:latin typeface="HGPｺﾞｼｯｸM" panose="020B0600000000000000" pitchFamily="50" charset="-128"/>
                    <a:ea typeface="HGPｺﾞｼｯｸM" panose="020B0600000000000000" pitchFamily="50" charset="-128"/>
                  </a:rPr>
                  <a:t>（億円）</a:t>
                </a:r>
              </a:p>
            </c:rich>
          </c:tx>
          <c:layout>
            <c:manualLayout>
              <c:xMode val="edge"/>
              <c:yMode val="edge"/>
              <c:x val="1.3105038516891975E-2"/>
              <c:y val="5.3519197722434533E-2"/>
            </c:manualLayout>
          </c:layout>
          <c:overlay val="0"/>
          <c:spPr>
            <a:noFill/>
            <a:ln w="25400">
              <a:noFill/>
            </a:ln>
          </c:spPr>
        </c:title>
        <c:numFmt formatCode="#,##0;&quot;▲ &quot;#,##0" sourceLinked="1"/>
        <c:majorTickMark val="none"/>
        <c:minorTickMark val="none"/>
        <c:tickLblPos val="nextTo"/>
        <c:spPr>
          <a:noFill/>
          <a:ln w="3175">
            <a:solidFill>
              <a:schemeClr val="tx2">
                <a:lumMod val="60000"/>
                <a:lumOff val="40000"/>
              </a:schemeClr>
            </a:solidFill>
            <a:prstDash val="dash"/>
          </a:ln>
        </c:spPr>
        <c:txPr>
          <a:bodyPr rot="0" vert="horz"/>
          <a:lstStyle/>
          <a:p>
            <a:pPr>
              <a:defRPr sz="1100" b="0"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7426816"/>
        <c:crosses val="autoZero"/>
        <c:crossBetween val="between"/>
        <c:majorUnit val="200"/>
        <c:minorUnit val="100"/>
      </c:valAx>
      <c:spPr>
        <a:noFill/>
        <a:ln w="25400">
          <a:solidFill>
            <a:schemeClr val="tx1">
              <a:lumMod val="50000"/>
              <a:lumOff val="50000"/>
            </a:schemeClr>
          </a:solidFill>
        </a:ln>
      </c:spPr>
    </c:plotArea>
    <c:plotVisOnly val="1"/>
    <c:dispBlanksAs val="gap"/>
    <c:showDLblsOverMax val="0"/>
  </c:chart>
  <c:spPr>
    <a:noFill/>
    <a:ln w="9525">
      <a:noFill/>
    </a:ln>
  </c:spPr>
  <c:txPr>
    <a:bodyPr/>
    <a:lstStyle/>
    <a:p>
      <a:pPr>
        <a:defRPr sz="2275" b="0" i="0" u="none" strike="noStrike" baseline="0">
          <a:solidFill>
            <a:srgbClr val="000000"/>
          </a:solidFill>
          <a:latin typeface="ＭＳ Ｐゴシック"/>
          <a:ea typeface="ＭＳ Ｐゴシック"/>
          <a:cs typeface="ＭＳ Ｐゴシック"/>
        </a:defRPr>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0.10275</cdr:x>
      <cdr:y>0.56972</cdr:y>
    </cdr:from>
    <cdr:to>
      <cdr:x>0.1798</cdr:x>
      <cdr:y>0.62984</cdr:y>
    </cdr:to>
    <cdr:sp macro="" textlink="">
      <cdr:nvSpPr>
        <cdr:cNvPr id="2" name="テキスト ボックス 11"/>
        <cdr:cNvSpPr txBox="1"/>
      </cdr:nvSpPr>
      <cdr:spPr>
        <a:xfrm xmlns:a="http://schemas.openxmlformats.org/drawingml/2006/main">
          <a:off x="992220" y="2309863"/>
          <a:ext cx="744069" cy="24374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a:latin typeface="HGSｺﾞｼｯｸM" panose="020B0600000000000000" pitchFamily="50" charset="-128"/>
              <a:ea typeface="HGSｺﾞｼｯｸM" panose="020B0600000000000000" pitchFamily="50" charset="-128"/>
              <a:cs typeface="Meiryo UI" panose="020B0604030504040204" pitchFamily="50" charset="-128"/>
            </a:rPr>
            <a:t>530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0.14084</cdr:x>
      <cdr:y>0.41186</cdr:y>
    </cdr:from>
    <cdr:to>
      <cdr:x>0.21789</cdr:x>
      <cdr:y>0.47198</cdr:y>
    </cdr:to>
    <cdr:sp macro="" textlink="">
      <cdr:nvSpPr>
        <cdr:cNvPr id="3" name="テキスト ボックス 11"/>
        <cdr:cNvSpPr txBox="1"/>
      </cdr:nvSpPr>
      <cdr:spPr>
        <a:xfrm xmlns:a="http://schemas.openxmlformats.org/drawingml/2006/main">
          <a:off x="1360121" y="1669843"/>
          <a:ext cx="744070" cy="24374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a:latin typeface="HGSｺﾞｼｯｸM" panose="020B0600000000000000" pitchFamily="50" charset="-128"/>
              <a:ea typeface="HGSｺﾞｼｯｸM" panose="020B0600000000000000" pitchFamily="50" charset="-128"/>
              <a:cs typeface="Meiryo UI" panose="020B0604030504040204" pitchFamily="50" charset="-128"/>
            </a:rPr>
            <a:t>320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0.18162</cdr:x>
      <cdr:y>0.46197</cdr:y>
    </cdr:from>
    <cdr:to>
      <cdr:x>0.25243</cdr:x>
      <cdr:y>0.52209</cdr:y>
    </cdr:to>
    <cdr:sp macro="" textlink="">
      <cdr:nvSpPr>
        <cdr:cNvPr id="4" name="テキスト ボックス 11"/>
        <cdr:cNvSpPr txBox="1"/>
      </cdr:nvSpPr>
      <cdr:spPr>
        <a:xfrm xmlns:a="http://schemas.openxmlformats.org/drawingml/2006/main">
          <a:off x="1753899" y="1872981"/>
          <a:ext cx="683810" cy="243750"/>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a:latin typeface="HGSｺﾞｼｯｸM" panose="020B0600000000000000" pitchFamily="50" charset="-128"/>
              <a:ea typeface="HGSｺﾞｼｯｸM" panose="020B0600000000000000" pitchFamily="50" charset="-128"/>
              <a:cs typeface="Meiryo UI" panose="020B0604030504040204" pitchFamily="50" charset="-128"/>
            </a:rPr>
            <a:t>360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0.22528</cdr:x>
      <cdr:y>0.50967</cdr:y>
    </cdr:from>
    <cdr:to>
      <cdr:x>0.29818</cdr:x>
      <cdr:y>0.56979</cdr:y>
    </cdr:to>
    <cdr:sp macro="" textlink="">
      <cdr:nvSpPr>
        <cdr:cNvPr id="5" name="テキスト ボックス 11"/>
        <cdr:cNvSpPr txBox="1"/>
      </cdr:nvSpPr>
      <cdr:spPr>
        <a:xfrm xmlns:a="http://schemas.openxmlformats.org/drawingml/2006/main">
          <a:off x="2175523" y="2066404"/>
          <a:ext cx="703993" cy="24374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a:latin typeface="HGSｺﾞｼｯｸM" panose="020B0600000000000000" pitchFamily="50" charset="-128"/>
              <a:ea typeface="HGSｺﾞｼｯｸM" panose="020B0600000000000000" pitchFamily="50" charset="-128"/>
              <a:cs typeface="Meiryo UI" panose="020B0604030504040204" pitchFamily="50" charset="-128"/>
            </a:rPr>
            <a:t>430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0.26894</cdr:x>
      <cdr:y>0.5814</cdr:y>
    </cdr:from>
    <cdr:to>
      <cdr:x>0.3408</cdr:x>
      <cdr:y>0.64152</cdr:y>
    </cdr:to>
    <cdr:sp macro="" textlink="">
      <cdr:nvSpPr>
        <cdr:cNvPr id="6" name="テキスト ボックス 11"/>
        <cdr:cNvSpPr txBox="1"/>
      </cdr:nvSpPr>
      <cdr:spPr>
        <a:xfrm xmlns:a="http://schemas.openxmlformats.org/drawingml/2006/main">
          <a:off x="2597146" y="2357211"/>
          <a:ext cx="693950" cy="24374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a:latin typeface="HGSｺﾞｼｯｸM" panose="020B0600000000000000" pitchFamily="50" charset="-128"/>
              <a:ea typeface="HGSｺﾞｼｯｸM" panose="020B0600000000000000" pitchFamily="50" charset="-128"/>
              <a:cs typeface="Meiryo UI" panose="020B0604030504040204" pitchFamily="50" charset="-128"/>
            </a:rPr>
            <a:t>500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0.15123</cdr:x>
      <cdr:y>0.54704</cdr:y>
    </cdr:from>
    <cdr:to>
      <cdr:x>0.21444</cdr:x>
      <cdr:y>0.66973</cdr:y>
    </cdr:to>
    <cdr:cxnSp macro="">
      <cdr:nvCxnSpPr>
        <cdr:cNvPr id="9" name="直線矢印コネクタ 8"/>
        <cdr:cNvCxnSpPr/>
      </cdr:nvCxnSpPr>
      <cdr:spPr>
        <a:xfrm xmlns:a="http://schemas.openxmlformats.org/drawingml/2006/main" flipH="1" flipV="1">
          <a:off x="1460377" y="2217916"/>
          <a:ext cx="610429" cy="497435"/>
        </a:xfrm>
        <a:prstGeom xmlns:a="http://schemas.openxmlformats.org/drawingml/2006/main" prst="straightConnector1">
          <a:avLst/>
        </a:prstGeom>
        <a:ln xmlns:a="http://schemas.openxmlformats.org/drawingml/2006/main" w="28575">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0.14802</cdr:x>
      <cdr:y>0.66701</cdr:y>
    </cdr:from>
    <cdr:to>
      <cdr:x>0.32102</cdr:x>
      <cdr:y>0.74994</cdr:y>
    </cdr:to>
    <cdr:sp macro="" textlink="">
      <cdr:nvSpPr>
        <cdr:cNvPr id="7" name="角丸四角形 6"/>
        <cdr:cNvSpPr/>
      </cdr:nvSpPr>
      <cdr:spPr>
        <a:xfrm xmlns:a="http://schemas.openxmlformats.org/drawingml/2006/main">
          <a:off x="1429382" y="2704307"/>
          <a:ext cx="1670656" cy="336223"/>
        </a:xfrm>
        <a:prstGeom xmlns:a="http://schemas.openxmlformats.org/drawingml/2006/main" prst="roundRect">
          <a:avLst/>
        </a:prstGeom>
        <a:solidFill xmlns:a="http://schemas.openxmlformats.org/drawingml/2006/main">
          <a:schemeClr val="bg1">
            <a:lumMod val="75000"/>
          </a:schemeClr>
        </a:solidFill>
        <a:ln xmlns:a="http://schemas.openxmlformats.org/drawingml/2006/mai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kumimoji="1" lang="ja-JP" altLang="en-US" sz="1400" b="1" dirty="0">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rPr>
            <a:t>減債基金復元額</a:t>
          </a:r>
        </a:p>
      </cdr:txBody>
    </cdr:sp>
  </cdr:relSizeAnchor>
  <cdr:relSizeAnchor xmlns:cdr="http://schemas.openxmlformats.org/drawingml/2006/chartDrawing">
    <cdr:from>
      <cdr:x>0.06672</cdr:x>
      <cdr:y>0.62984</cdr:y>
    </cdr:from>
    <cdr:to>
      <cdr:x>0.14377</cdr:x>
      <cdr:y>0.68996</cdr:y>
    </cdr:to>
    <cdr:sp macro="" textlink="">
      <cdr:nvSpPr>
        <cdr:cNvPr id="15" name="テキスト ボックス 11"/>
        <cdr:cNvSpPr txBox="1"/>
      </cdr:nvSpPr>
      <cdr:spPr>
        <a:xfrm xmlns:a="http://schemas.openxmlformats.org/drawingml/2006/main">
          <a:off x="644333" y="2553612"/>
          <a:ext cx="744070" cy="24374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560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0.10811</cdr:x>
      <cdr:y>0.82603</cdr:y>
    </cdr:from>
    <cdr:to>
      <cdr:x>0.30333</cdr:x>
      <cdr:y>0.91171</cdr:y>
    </cdr:to>
    <cdr:sp macro="" textlink="">
      <cdr:nvSpPr>
        <cdr:cNvPr id="14" name="角丸四角形 13"/>
        <cdr:cNvSpPr/>
      </cdr:nvSpPr>
      <cdr:spPr>
        <a:xfrm xmlns:a="http://schemas.openxmlformats.org/drawingml/2006/main">
          <a:off x="1044012" y="3349046"/>
          <a:ext cx="1885234" cy="347379"/>
        </a:xfrm>
        <a:prstGeom xmlns:a="http://schemas.openxmlformats.org/drawingml/2006/main" prst="roundRect">
          <a:avLst/>
        </a:prstGeom>
        <a:solidFill xmlns:a="http://schemas.openxmlformats.org/drawingml/2006/main">
          <a:schemeClr val="bg1"/>
        </a:solidFill>
        <a:ln xmlns:a="http://schemas.openxmlformats.org/drawingml/2006/main">
          <a:solidFill>
            <a:srgbClr val="C00000"/>
          </a:solidFill>
        </a:ln>
      </cdr:spPr>
      <cdr:style>
        <a:lnRef xmlns:a="http://schemas.openxmlformats.org/drawingml/2006/main" idx="2">
          <a:schemeClr val="accent2"/>
        </a:lnRef>
        <a:fillRef xmlns:a="http://schemas.openxmlformats.org/drawingml/2006/main" idx="1">
          <a:schemeClr val="lt1"/>
        </a:fillRef>
        <a:effectRef xmlns:a="http://schemas.openxmlformats.org/drawingml/2006/main" idx="0">
          <a:schemeClr val="accent2"/>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400" b="1">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単年度収支不足額</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3" y="0"/>
            <a:ext cx="29527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84" tIns="45645" rIns="91284" bIns="45645" numCol="1" anchor="t"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17411" name="Rectangle 3"/>
          <p:cNvSpPr>
            <a:spLocks noGrp="1" noChangeArrowheads="1"/>
          </p:cNvSpPr>
          <p:nvPr>
            <p:ph type="dt" sz="quarter" idx="1"/>
          </p:nvPr>
        </p:nvSpPr>
        <p:spPr bwMode="auto">
          <a:xfrm>
            <a:off x="3854465" y="0"/>
            <a:ext cx="295116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84" tIns="45645" rIns="91284" bIns="45645" numCol="1" anchor="t" anchorCtr="0" compatLnSpc="1">
            <a:prstTxWarp prst="textNoShape">
              <a:avLst/>
            </a:prstTxWarp>
          </a:bodyPr>
          <a:lstStyle>
            <a:lvl1pPr algn="r">
              <a:spcBef>
                <a:spcPct val="0"/>
              </a:spcBef>
              <a:buClrTx/>
              <a:buSzTx/>
              <a:buFontTx/>
              <a:buNone/>
              <a:defRPr sz="1200"/>
            </a:lvl1pPr>
          </a:lstStyle>
          <a:p>
            <a:pPr>
              <a:defRPr/>
            </a:pPr>
            <a:fld id="{9728C3D9-C130-4AB8-B6F1-26A40C0FD8C4}" type="datetime8">
              <a:rPr lang="ja-JP" altLang="en-US"/>
              <a:pPr>
                <a:defRPr/>
              </a:pPr>
              <a:t>18/6/21 16時56分</a:t>
            </a:fld>
            <a:endParaRPr lang="en-US" altLang="ja-JP"/>
          </a:p>
        </p:txBody>
      </p:sp>
      <p:sp>
        <p:nvSpPr>
          <p:cNvPr id="17412" name="Rectangle 4"/>
          <p:cNvSpPr>
            <a:spLocks noGrp="1" noChangeArrowheads="1"/>
          </p:cNvSpPr>
          <p:nvPr>
            <p:ph type="ftr" sz="quarter" idx="2"/>
          </p:nvPr>
        </p:nvSpPr>
        <p:spPr bwMode="auto">
          <a:xfrm>
            <a:off x="13" y="9440863"/>
            <a:ext cx="295275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84" tIns="45645" rIns="91284" bIns="45645" numCol="1" anchor="b"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17413" name="Rectangle 5"/>
          <p:cNvSpPr>
            <a:spLocks noGrp="1" noChangeArrowheads="1"/>
          </p:cNvSpPr>
          <p:nvPr>
            <p:ph type="sldNum" sz="quarter" idx="3"/>
          </p:nvPr>
        </p:nvSpPr>
        <p:spPr bwMode="auto">
          <a:xfrm>
            <a:off x="3854465" y="9440863"/>
            <a:ext cx="295116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84" tIns="45645" rIns="91284" bIns="45645" numCol="1" anchor="b" anchorCtr="0" compatLnSpc="1">
            <a:prstTxWarp prst="textNoShape">
              <a:avLst/>
            </a:prstTxWarp>
          </a:bodyPr>
          <a:lstStyle>
            <a:lvl1pPr algn="r">
              <a:spcBef>
                <a:spcPct val="0"/>
              </a:spcBef>
              <a:buClrTx/>
              <a:buSzTx/>
              <a:buFontTx/>
              <a:buNone/>
              <a:defRPr sz="1200"/>
            </a:lvl1pPr>
          </a:lstStyle>
          <a:p>
            <a:pPr>
              <a:defRPr/>
            </a:pPr>
            <a:fld id="{6A625DE7-4704-4017-958D-D379CA32C6F3}" type="slidenum">
              <a:rPr lang="en-US" altLang="ja-JP"/>
              <a:pPr>
                <a:defRPr/>
              </a:pPr>
              <a:t>‹#›</a:t>
            </a:fld>
            <a:endParaRPr lang="en-US" altLang="ja-JP"/>
          </a:p>
        </p:txBody>
      </p:sp>
    </p:spTree>
    <p:extLst>
      <p:ext uri="{BB962C8B-B14F-4D97-AF65-F5344CB8AC3E}">
        <p14:creationId xmlns:p14="http://schemas.microsoft.com/office/powerpoint/2010/main" val="1402143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13" y="0"/>
            <a:ext cx="29527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84" tIns="45645" rIns="91284" bIns="45645" numCol="1" anchor="t"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21507" name="Rectangle 3"/>
          <p:cNvSpPr>
            <a:spLocks noGrp="1" noChangeArrowheads="1"/>
          </p:cNvSpPr>
          <p:nvPr>
            <p:ph type="dt" idx="1"/>
          </p:nvPr>
        </p:nvSpPr>
        <p:spPr bwMode="auto">
          <a:xfrm>
            <a:off x="3854465" y="0"/>
            <a:ext cx="295116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84" tIns="45645" rIns="91284" bIns="45645" numCol="1" anchor="t" anchorCtr="0" compatLnSpc="1">
            <a:prstTxWarp prst="textNoShape">
              <a:avLst/>
            </a:prstTxWarp>
          </a:bodyPr>
          <a:lstStyle>
            <a:lvl1pPr algn="r">
              <a:spcBef>
                <a:spcPct val="0"/>
              </a:spcBef>
              <a:buClrTx/>
              <a:buSzTx/>
              <a:buFontTx/>
              <a:buNone/>
              <a:defRPr sz="1200"/>
            </a:lvl1pPr>
          </a:lstStyle>
          <a:p>
            <a:pPr>
              <a:defRPr/>
            </a:pPr>
            <a:fld id="{95989334-0B56-40B1-83A8-B1CE541C6AAC}" type="datetime8">
              <a:rPr lang="ja-JP" altLang="en-US"/>
              <a:pPr>
                <a:defRPr/>
              </a:pPr>
              <a:t>18/6/21 16時56分</a:t>
            </a:fld>
            <a:endParaRPr lang="en-US" altLang="ja-JP"/>
          </a:p>
        </p:txBody>
      </p:sp>
      <p:sp>
        <p:nvSpPr>
          <p:cNvPr id="15364" name="Rectangle 4"/>
          <p:cNvSpPr>
            <a:spLocks noGrp="1" noRot="1" noChangeAspect="1" noChangeArrowheads="1" noTextEdit="1"/>
          </p:cNvSpPr>
          <p:nvPr>
            <p:ph type="sldImg" idx="2"/>
          </p:nvPr>
        </p:nvSpPr>
        <p:spPr bwMode="auto">
          <a:xfrm>
            <a:off x="717550" y="746125"/>
            <a:ext cx="5381625"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679463" y="4722813"/>
            <a:ext cx="5448300" cy="447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84" tIns="45645" rIns="91284" bIns="4564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1510" name="Rectangle 6"/>
          <p:cNvSpPr>
            <a:spLocks noGrp="1" noChangeArrowheads="1"/>
          </p:cNvSpPr>
          <p:nvPr>
            <p:ph type="ftr" sz="quarter" idx="4"/>
          </p:nvPr>
        </p:nvSpPr>
        <p:spPr bwMode="auto">
          <a:xfrm>
            <a:off x="13" y="9440863"/>
            <a:ext cx="295275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84" tIns="45645" rIns="91284" bIns="45645" numCol="1" anchor="b"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21511" name="Rectangle 7"/>
          <p:cNvSpPr>
            <a:spLocks noGrp="1" noChangeArrowheads="1"/>
          </p:cNvSpPr>
          <p:nvPr>
            <p:ph type="sldNum" sz="quarter" idx="5"/>
          </p:nvPr>
        </p:nvSpPr>
        <p:spPr bwMode="auto">
          <a:xfrm>
            <a:off x="3854465" y="9440863"/>
            <a:ext cx="295116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84" tIns="45645" rIns="91284" bIns="45645" numCol="1" anchor="b" anchorCtr="0" compatLnSpc="1">
            <a:prstTxWarp prst="textNoShape">
              <a:avLst/>
            </a:prstTxWarp>
          </a:bodyPr>
          <a:lstStyle>
            <a:lvl1pPr algn="r">
              <a:spcBef>
                <a:spcPct val="0"/>
              </a:spcBef>
              <a:buClrTx/>
              <a:buSzTx/>
              <a:buFontTx/>
              <a:buNone/>
              <a:defRPr sz="1200"/>
            </a:lvl1pPr>
          </a:lstStyle>
          <a:p>
            <a:pPr>
              <a:defRPr/>
            </a:pPr>
            <a:fld id="{E6597596-FBBC-489F-991C-4B46FCCBB720}" type="slidenum">
              <a:rPr lang="en-US" altLang="ja-JP"/>
              <a:pPr>
                <a:defRPr/>
              </a:pPr>
              <a:t>‹#›</a:t>
            </a:fld>
            <a:endParaRPr lang="en-US" altLang="ja-JP"/>
          </a:p>
        </p:txBody>
      </p:sp>
    </p:spTree>
    <p:extLst>
      <p:ext uri="{BB962C8B-B14F-4D97-AF65-F5344CB8AC3E}">
        <p14:creationId xmlns:p14="http://schemas.microsoft.com/office/powerpoint/2010/main" val="21874636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6597596-FBBC-489F-991C-4B46FCCBB720}" type="slidenum">
              <a:rPr lang="en-US" altLang="ja-JP" smtClean="0"/>
              <a:pPr>
                <a:defRPr/>
              </a:pPr>
              <a:t>2</a:t>
            </a:fld>
            <a:endParaRPr lang="en-US" altLang="ja-JP"/>
          </a:p>
        </p:txBody>
      </p:sp>
    </p:spTree>
    <p:extLst>
      <p:ext uri="{BB962C8B-B14F-4D97-AF65-F5344CB8AC3E}">
        <p14:creationId xmlns:p14="http://schemas.microsoft.com/office/powerpoint/2010/main" val="200830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717550" y="746125"/>
            <a:ext cx="5381625" cy="3725863"/>
          </a:xfrm>
          <a:ln/>
        </p:spPr>
      </p:sp>
      <p:sp>
        <p:nvSpPr>
          <p:cNvPr id="18435"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717550" y="746125"/>
            <a:ext cx="5381625" cy="3725863"/>
          </a:xfrm>
          <a:ln/>
        </p:spPr>
      </p:sp>
      <p:sp>
        <p:nvSpPr>
          <p:cNvPr id="18435" name="Rectangle 3"/>
          <p:cNvSpPr>
            <a:spLocks noGrp="1" noChangeArrowheads="1"/>
          </p:cNvSpPr>
          <p:nvPr>
            <p:ph type="body" idx="1"/>
          </p:nvPr>
        </p:nvSpPr>
        <p:spPr>
          <a:noFill/>
        </p:spPr>
        <p:txBody>
          <a:bodyPr/>
          <a:lstStyle/>
          <a:p>
            <a:pPr eaLnBrk="1" hangingPunct="1"/>
            <a:endParaRPr lang="ja-JP" altLang="ja-JP"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3070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6597596-FBBC-489F-991C-4B46FCCBB720}" type="slidenum">
              <a:rPr lang="en-US" altLang="ja-JP" smtClean="0"/>
              <a:pPr>
                <a:defRPr/>
              </a:pPr>
              <a:t>9</a:t>
            </a:fld>
            <a:endParaRPr lang="en-US" altLang="ja-JP"/>
          </a:p>
        </p:txBody>
      </p:sp>
    </p:spTree>
    <p:extLst>
      <p:ext uri="{BB962C8B-B14F-4D97-AF65-F5344CB8AC3E}">
        <p14:creationId xmlns:p14="http://schemas.microsoft.com/office/powerpoint/2010/main" val="200830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6"/>
          <p:cNvSpPr>
            <a:spLocks noChangeArrowheads="1"/>
          </p:cNvSpPr>
          <p:nvPr/>
        </p:nvSpPr>
        <p:spPr bwMode="gray">
          <a:xfrm>
            <a:off x="271468" y="3357566"/>
            <a:ext cx="9361487" cy="142875"/>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144386" name="Rectangle 2"/>
          <p:cNvSpPr>
            <a:spLocks noGrp="1" noChangeArrowheads="1"/>
          </p:cNvSpPr>
          <p:nvPr>
            <p:ph type="ctrTitle"/>
          </p:nvPr>
        </p:nvSpPr>
        <p:spPr>
          <a:xfrm>
            <a:off x="742950" y="2349510"/>
            <a:ext cx="8420100" cy="1008063"/>
          </a:xfrm>
        </p:spPr>
        <p:txBody>
          <a:bodyPr/>
          <a:lstStyle>
            <a:lvl1pPr algn="ctr">
              <a:defRPr sz="3200"/>
            </a:lvl1pPr>
          </a:lstStyle>
          <a:p>
            <a:pPr lvl="0"/>
            <a:r>
              <a:rPr lang="ja-JP" altLang="en-US" noProof="0" smtClean="0"/>
              <a:t>マスタ タイトルの書式設定</a:t>
            </a:r>
          </a:p>
        </p:txBody>
      </p:sp>
      <p:sp>
        <p:nvSpPr>
          <p:cNvPr id="144387" name="Rectangle 3"/>
          <p:cNvSpPr>
            <a:spLocks noGrp="1" noChangeArrowheads="1"/>
          </p:cNvSpPr>
          <p:nvPr>
            <p:ph type="subTitle" idx="1"/>
          </p:nvPr>
        </p:nvSpPr>
        <p:spPr>
          <a:xfrm>
            <a:off x="1485900" y="3716338"/>
            <a:ext cx="6934200" cy="766762"/>
          </a:xfrm>
        </p:spPr>
        <p:txBody>
          <a:bodyPr/>
          <a:lstStyle>
            <a:lvl1pPr marL="0" indent="0" algn="ctr">
              <a:buFontTx/>
              <a:buNone/>
              <a:defRPr sz="1400"/>
            </a:lvl1pPr>
          </a:lstStyle>
          <a:p>
            <a:pPr lvl="0"/>
            <a:r>
              <a:rPr lang="ja-JP" altLang="en-US" noProof="0" smtClean="0"/>
              <a:t>マスタ サブタイトルの書式設定</a:t>
            </a:r>
          </a:p>
        </p:txBody>
      </p:sp>
      <p:sp>
        <p:nvSpPr>
          <p:cNvPr id="5" name="Rectangle 4"/>
          <p:cNvSpPr>
            <a:spLocks noGrp="1" noChangeArrowheads="1"/>
          </p:cNvSpPr>
          <p:nvPr>
            <p:ph type="dt" sz="half" idx="10"/>
          </p:nvPr>
        </p:nvSpPr>
        <p:spPr>
          <a:xfrm>
            <a:off x="3797300" y="5059373"/>
            <a:ext cx="2311400" cy="287337"/>
          </a:xfrm>
        </p:spPr>
        <p:txBody>
          <a:bodyPr/>
          <a:lstStyle>
            <a:lvl1pPr algn="ctr">
              <a:defRPr sz="1200"/>
            </a:lvl1pPr>
          </a:lstStyle>
          <a:p>
            <a:pPr>
              <a:defRPr/>
            </a:pPr>
            <a:fld id="{9A7C6769-DCA7-4B67-8C35-646205219841}" type="datetime8">
              <a:rPr lang="ja-JP" altLang="en-US"/>
              <a:pPr>
                <a:defRPr/>
              </a:pPr>
              <a:t>18/6/21 16時56分</a:t>
            </a:fld>
            <a:endParaRPr lang="en-US" altLang="ja-JP"/>
          </a:p>
        </p:txBody>
      </p:sp>
      <p:sp>
        <p:nvSpPr>
          <p:cNvPr id="6" name="Rectangle 5"/>
          <p:cNvSpPr>
            <a:spLocks noGrp="1" noChangeArrowheads="1"/>
          </p:cNvSpPr>
          <p:nvPr>
            <p:ph type="ftr" sz="quarter" idx="11"/>
          </p:nvPr>
        </p:nvSpPr>
        <p:spPr>
          <a:xfrm>
            <a:off x="3384550" y="4627563"/>
            <a:ext cx="3136900" cy="279400"/>
          </a:xfrm>
        </p:spPr>
        <p:txBody>
          <a:bodyPr/>
          <a:lstStyle>
            <a:lvl1pPr>
              <a:defRPr sz="1200"/>
            </a:lvl1pPr>
          </a:lstStyle>
          <a:p>
            <a:pPr>
              <a:defRPr/>
            </a:pPr>
            <a:endParaRPr lang="en-US" altLang="ja-JP"/>
          </a:p>
        </p:txBody>
      </p:sp>
    </p:spTree>
    <p:extLst>
      <p:ext uri="{BB962C8B-B14F-4D97-AF65-F5344CB8AC3E}">
        <p14:creationId xmlns:p14="http://schemas.microsoft.com/office/powerpoint/2010/main" val="2346757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66B444F4-C1DE-4B72-BEAA-40281524D64E}" type="datetime8">
              <a:rPr lang="ja-JP" altLang="en-US"/>
              <a:pPr>
                <a:defRPr/>
              </a:pPr>
              <a:t>18/6/21 16時56分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3209B98-B03A-444B-86BC-61F7CFE02FB9}" type="slidenum">
              <a:rPr lang="en-US" altLang="ja-JP"/>
              <a:pPr>
                <a:defRPr/>
              </a:pPr>
              <a:t>‹#›</a:t>
            </a:fld>
            <a:endParaRPr lang="en-US" altLang="ja-JP"/>
          </a:p>
        </p:txBody>
      </p:sp>
    </p:spTree>
    <p:extLst>
      <p:ext uri="{BB962C8B-B14F-4D97-AF65-F5344CB8AC3E}">
        <p14:creationId xmlns:p14="http://schemas.microsoft.com/office/powerpoint/2010/main" val="3285991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94568" y="115897"/>
            <a:ext cx="2339975" cy="601027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273050" y="115897"/>
            <a:ext cx="6869113" cy="60102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292DE038-6A49-42C6-8B03-C1FC7CD470F3}" type="datetime8">
              <a:rPr lang="ja-JP" altLang="en-US"/>
              <a:pPr>
                <a:defRPr/>
              </a:pPr>
              <a:t>18/6/21 16時56分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8378452-97DB-44C4-83D8-80B06336607D}" type="slidenum">
              <a:rPr lang="en-US" altLang="ja-JP"/>
              <a:pPr>
                <a:defRPr/>
              </a:pPr>
              <a:t>‹#›</a:t>
            </a:fld>
            <a:endParaRPr lang="en-US" altLang="ja-JP"/>
          </a:p>
        </p:txBody>
      </p:sp>
    </p:spTree>
    <p:extLst>
      <p:ext uri="{BB962C8B-B14F-4D97-AF65-F5344CB8AC3E}">
        <p14:creationId xmlns:p14="http://schemas.microsoft.com/office/powerpoint/2010/main" val="2142432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sp>
        <p:nvSpPr>
          <p:cNvPr id="180243" name="Rectangle 19"/>
          <p:cNvSpPr>
            <a:spLocks noGrp="1" noChangeArrowheads="1"/>
          </p:cNvSpPr>
          <p:nvPr>
            <p:ph type="ctrTitle"/>
          </p:nvPr>
        </p:nvSpPr>
        <p:spPr>
          <a:xfrm>
            <a:off x="3219450" y="1828800"/>
            <a:ext cx="6521450" cy="2209800"/>
          </a:xfrm>
        </p:spPr>
        <p:txBody>
          <a:bodyPr/>
          <a:lstStyle>
            <a:lvl1pPr>
              <a:defRPr sz="4200">
                <a:solidFill>
                  <a:srgbClr val="FFFFFF"/>
                </a:solidFill>
              </a:defRPr>
            </a:lvl1pPr>
          </a:lstStyle>
          <a:p>
            <a:pPr lvl="0"/>
            <a:r>
              <a:rPr lang="ja-JP" altLang="en-US" noProof="0" smtClean="0"/>
              <a:t>マスタ タイトルの書式設定</a:t>
            </a:r>
          </a:p>
        </p:txBody>
      </p:sp>
    </p:spTree>
    <p:extLst>
      <p:ext uri="{BB962C8B-B14F-4D97-AF65-F5344CB8AC3E}">
        <p14:creationId xmlns:p14="http://schemas.microsoft.com/office/powerpoint/2010/main" val="2251101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593726"/>
            <a:ext cx="8915400" cy="63341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495303" y="1341438"/>
            <a:ext cx="4381501"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199" y="1341438"/>
            <a:ext cx="4381501"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08C5F54A-9A19-4544-A49A-D8C8DDFC12F2}"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fld id="{1166F969-7CB9-4A7A-A641-88DC5DD2BA7D}" type="datetime8">
              <a:rPr lang="ja-JP" altLang="en-US"/>
              <a:pPr>
                <a:defRPr/>
              </a:pPr>
              <a:t>18/6/21 16時56分</a:t>
            </a:fld>
            <a:endParaRPr lang="en-US" altLang="ja-JP"/>
          </a:p>
        </p:txBody>
      </p:sp>
    </p:spTree>
    <p:extLst>
      <p:ext uri="{BB962C8B-B14F-4D97-AF65-F5344CB8AC3E}">
        <p14:creationId xmlns:p14="http://schemas.microsoft.com/office/powerpoint/2010/main" val="1702921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9A7C6769-DCA7-4B67-8C35-646205219841}" type="datetime8">
              <a:rPr lang="ja-JP" altLang="en-US" smtClean="0"/>
              <a:pPr>
                <a:defRPr/>
              </a:pPr>
              <a:t>18/6/21 16時56分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fld id="{E1E3B82A-ACB5-46E6-B7FF-C8FF24151CB3}" type="slidenum">
              <a:rPr kumimoji="1" lang="ja-JP" altLang="en-US" smtClean="0"/>
              <a:t>‹#›</a:t>
            </a:fld>
            <a:endParaRPr kumimoji="1" lang="ja-JP" altLang="en-US"/>
          </a:p>
        </p:txBody>
      </p:sp>
    </p:spTree>
    <p:extLst>
      <p:ext uri="{BB962C8B-B14F-4D97-AF65-F5344CB8AC3E}">
        <p14:creationId xmlns:p14="http://schemas.microsoft.com/office/powerpoint/2010/main" val="1263019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D18026D0-2298-4992-9689-74AFC23AE9B7}" type="datetime8">
              <a:rPr lang="ja-JP" altLang="en-US" smtClean="0"/>
              <a:pPr>
                <a:defRPr/>
              </a:pPr>
              <a:t>18/6/21 16時56分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4960813-D6A6-47AF-B8CA-181915FDF3DD}" type="slidenum">
              <a:rPr lang="en-US" altLang="ja-JP" smtClean="0"/>
              <a:pPr>
                <a:defRPr/>
              </a:pPr>
              <a:t>‹#›</a:t>
            </a:fld>
            <a:endParaRPr lang="en-US" altLang="ja-JP"/>
          </a:p>
        </p:txBody>
      </p:sp>
    </p:spTree>
    <p:extLst>
      <p:ext uri="{BB962C8B-B14F-4D97-AF65-F5344CB8AC3E}">
        <p14:creationId xmlns:p14="http://schemas.microsoft.com/office/powerpoint/2010/main" val="183310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fld id="{384A1CDC-B3BF-46B4-8E5E-EA1003D1AA2C}" type="datetime8">
              <a:rPr lang="ja-JP" altLang="en-US" smtClean="0"/>
              <a:pPr>
                <a:defRPr/>
              </a:pPr>
              <a:t>18/6/21 16時56分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E36032B6-51FC-46D0-AE8E-8E4062363AAB}" type="slidenum">
              <a:rPr lang="en-US" altLang="ja-JP" smtClean="0"/>
              <a:pPr>
                <a:defRPr/>
              </a:pPr>
              <a:t>‹#›</a:t>
            </a:fld>
            <a:endParaRPr lang="en-US" altLang="ja-JP"/>
          </a:p>
        </p:txBody>
      </p:sp>
    </p:spTree>
    <p:extLst>
      <p:ext uri="{BB962C8B-B14F-4D97-AF65-F5344CB8AC3E}">
        <p14:creationId xmlns:p14="http://schemas.microsoft.com/office/powerpoint/2010/main" val="2848145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fld id="{4E2DFC5B-1B52-405C-AB2C-0BF2BB0DDB31}" type="datetime8">
              <a:rPr lang="ja-JP" altLang="en-US" smtClean="0"/>
              <a:pPr>
                <a:defRPr/>
              </a:pPr>
              <a:t>18/6/21 16時56分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7EB9505B-6F77-4C09-B6C7-E70B3B4B6B0A}" type="slidenum">
              <a:rPr lang="en-US" altLang="ja-JP" smtClean="0"/>
              <a:pPr>
                <a:defRPr/>
              </a:pPr>
              <a:t>‹#›</a:t>
            </a:fld>
            <a:endParaRPr lang="en-US" altLang="ja-JP"/>
          </a:p>
        </p:txBody>
      </p:sp>
    </p:spTree>
    <p:extLst>
      <p:ext uri="{BB962C8B-B14F-4D97-AF65-F5344CB8AC3E}">
        <p14:creationId xmlns:p14="http://schemas.microsoft.com/office/powerpoint/2010/main" val="27039907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fld id="{CA576A1E-08D2-4996-8EB3-07AE1395FF6E}" type="datetime8">
              <a:rPr lang="ja-JP" altLang="en-US" smtClean="0"/>
              <a:pPr>
                <a:defRPr/>
              </a:pPr>
              <a:t>18/6/21 16時56分</a:t>
            </a:fld>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FB8EA636-911E-4ECA-A4BE-EC2AAE6EEFE3}" type="slidenum">
              <a:rPr lang="en-US" altLang="ja-JP" smtClean="0"/>
              <a:pPr>
                <a:defRPr/>
              </a:pPr>
              <a:t>‹#›</a:t>
            </a:fld>
            <a:endParaRPr lang="en-US" altLang="ja-JP"/>
          </a:p>
        </p:txBody>
      </p:sp>
    </p:spTree>
    <p:extLst>
      <p:ext uri="{BB962C8B-B14F-4D97-AF65-F5344CB8AC3E}">
        <p14:creationId xmlns:p14="http://schemas.microsoft.com/office/powerpoint/2010/main" val="28637185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5AFC2A9E-3697-4066-B3EB-AEEA92FEF08E}" type="datetime8">
              <a:rPr lang="ja-JP" altLang="en-US" smtClean="0"/>
              <a:pPr>
                <a:defRPr/>
              </a:pPr>
              <a:t>18/6/21 16時56分</a:t>
            </a:fld>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9303B85A-85E8-4151-AC12-DA0E875F60ED}" type="slidenum">
              <a:rPr lang="en-US" altLang="ja-JP" smtClean="0"/>
              <a:pPr>
                <a:defRPr/>
              </a:pPr>
              <a:t>‹#›</a:t>
            </a:fld>
            <a:endParaRPr lang="en-US" altLang="ja-JP"/>
          </a:p>
        </p:txBody>
      </p:sp>
    </p:spTree>
    <p:extLst>
      <p:ext uri="{BB962C8B-B14F-4D97-AF65-F5344CB8AC3E}">
        <p14:creationId xmlns:p14="http://schemas.microsoft.com/office/powerpoint/2010/main" val="2233464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D18026D0-2298-4992-9689-74AFC23AE9B7}" type="datetime8">
              <a:rPr lang="ja-JP" altLang="en-US"/>
              <a:pPr>
                <a:defRPr/>
              </a:pPr>
              <a:t>18/6/21 16時56分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4960813-D6A6-47AF-B8CA-181915FDF3DD}" type="slidenum">
              <a:rPr lang="en-US" altLang="ja-JP"/>
              <a:pPr>
                <a:defRPr/>
              </a:pPr>
              <a:t>‹#›</a:t>
            </a:fld>
            <a:endParaRPr lang="en-US" altLang="ja-JP"/>
          </a:p>
        </p:txBody>
      </p:sp>
    </p:spTree>
    <p:extLst>
      <p:ext uri="{BB962C8B-B14F-4D97-AF65-F5344CB8AC3E}">
        <p14:creationId xmlns:p14="http://schemas.microsoft.com/office/powerpoint/2010/main" val="34858861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9BD55C04-0E4D-4057-B3EE-604A6B3D64D6}" type="datetime8">
              <a:rPr lang="ja-JP" altLang="en-US" smtClean="0"/>
              <a:pPr>
                <a:defRPr/>
              </a:pPr>
              <a:t>18/6/21 16時56分</a:t>
            </a:fld>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CE336110-AF16-4DFD-84B5-49F5F62D5771}" type="slidenum">
              <a:rPr lang="en-US" altLang="ja-JP" smtClean="0"/>
              <a:pPr>
                <a:defRPr/>
              </a:pPr>
              <a:t>‹#›</a:t>
            </a:fld>
            <a:endParaRPr lang="en-US" altLang="ja-JP"/>
          </a:p>
        </p:txBody>
      </p:sp>
    </p:spTree>
    <p:extLst>
      <p:ext uri="{BB962C8B-B14F-4D97-AF65-F5344CB8AC3E}">
        <p14:creationId xmlns:p14="http://schemas.microsoft.com/office/powerpoint/2010/main" val="11307723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6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8987BD14-5576-4E87-91E0-2847D6C424AD}" type="datetime8">
              <a:rPr lang="ja-JP" altLang="en-US" smtClean="0"/>
              <a:pPr>
                <a:defRPr/>
              </a:pPr>
              <a:t>18/6/21 16時56分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0D3006B4-28CF-474E-A3B3-AC72CBEAA0A8}" type="slidenum">
              <a:rPr lang="en-US" altLang="ja-JP" smtClean="0"/>
              <a:pPr>
                <a:defRPr/>
              </a:pPr>
              <a:t>‹#›</a:t>
            </a:fld>
            <a:endParaRPr lang="en-US" altLang="ja-JP"/>
          </a:p>
        </p:txBody>
      </p:sp>
    </p:spTree>
    <p:extLst>
      <p:ext uri="{BB962C8B-B14F-4D97-AF65-F5344CB8AC3E}">
        <p14:creationId xmlns:p14="http://schemas.microsoft.com/office/powerpoint/2010/main" val="33601334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55D99D18-C6E9-4984-B238-E404DA78650F}" type="datetime8">
              <a:rPr lang="ja-JP" altLang="en-US" smtClean="0"/>
              <a:pPr>
                <a:defRPr/>
              </a:pPr>
              <a:t>18/6/21 16時56分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A3F5E68E-8A7F-484C-B059-8EF9329CAB06}" type="slidenum">
              <a:rPr lang="en-US" altLang="ja-JP" smtClean="0"/>
              <a:pPr>
                <a:defRPr/>
              </a:pPr>
              <a:t>‹#›</a:t>
            </a:fld>
            <a:endParaRPr lang="en-US" altLang="ja-JP"/>
          </a:p>
        </p:txBody>
      </p:sp>
    </p:spTree>
    <p:extLst>
      <p:ext uri="{BB962C8B-B14F-4D97-AF65-F5344CB8AC3E}">
        <p14:creationId xmlns:p14="http://schemas.microsoft.com/office/powerpoint/2010/main" val="9056979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66B444F4-C1DE-4B72-BEAA-40281524D64E}" type="datetime8">
              <a:rPr lang="ja-JP" altLang="en-US" smtClean="0"/>
              <a:pPr>
                <a:defRPr/>
              </a:pPr>
              <a:t>18/6/21 16時56分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D3209B98-B03A-444B-86BC-61F7CFE02FB9}" type="slidenum">
              <a:rPr lang="en-US" altLang="ja-JP" smtClean="0"/>
              <a:pPr>
                <a:defRPr/>
              </a:pPr>
              <a:t>‹#›</a:t>
            </a:fld>
            <a:endParaRPr lang="en-US" altLang="ja-JP"/>
          </a:p>
        </p:txBody>
      </p:sp>
    </p:spTree>
    <p:extLst>
      <p:ext uri="{BB962C8B-B14F-4D97-AF65-F5344CB8AC3E}">
        <p14:creationId xmlns:p14="http://schemas.microsoft.com/office/powerpoint/2010/main" val="40991658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4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8" y="27464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292DE038-6A49-42C6-8B03-C1FC7CD470F3}" type="datetime8">
              <a:rPr lang="ja-JP" altLang="en-US" smtClean="0"/>
              <a:pPr>
                <a:defRPr/>
              </a:pPr>
              <a:t>18/6/21 16時56分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8378452-97DB-44C4-83D8-80B06336607D}" type="slidenum">
              <a:rPr lang="en-US" altLang="ja-JP" smtClean="0"/>
              <a:pPr>
                <a:defRPr/>
              </a:pPr>
              <a:t>‹#›</a:t>
            </a:fld>
            <a:endParaRPr lang="en-US" altLang="ja-JP"/>
          </a:p>
        </p:txBody>
      </p:sp>
    </p:spTree>
    <p:extLst>
      <p:ext uri="{BB962C8B-B14F-4D97-AF65-F5344CB8AC3E}">
        <p14:creationId xmlns:p14="http://schemas.microsoft.com/office/powerpoint/2010/main" val="19321013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593726"/>
            <a:ext cx="8915400" cy="63341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495303" y="1341438"/>
            <a:ext cx="4381501"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199" y="1341438"/>
            <a:ext cx="4381501"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08C5F54A-9A19-4544-A49A-D8C8DDFC12F2}"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fld id="{1166F969-7CB9-4A7A-A641-88DC5DD2BA7D}" type="datetime8">
              <a:rPr lang="ja-JP" altLang="en-US"/>
              <a:pPr>
                <a:defRPr/>
              </a:pPr>
              <a:t>18/6/21 16時56分</a:t>
            </a:fld>
            <a:endParaRPr lang="en-US" altLang="ja-JP"/>
          </a:p>
        </p:txBody>
      </p:sp>
    </p:spTree>
    <p:extLst>
      <p:ext uri="{BB962C8B-B14F-4D97-AF65-F5344CB8AC3E}">
        <p14:creationId xmlns:p14="http://schemas.microsoft.com/office/powerpoint/2010/main" val="17029211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sp>
        <p:nvSpPr>
          <p:cNvPr id="180243" name="Rectangle 19"/>
          <p:cNvSpPr>
            <a:spLocks noGrp="1" noChangeArrowheads="1"/>
          </p:cNvSpPr>
          <p:nvPr>
            <p:ph type="ctrTitle"/>
          </p:nvPr>
        </p:nvSpPr>
        <p:spPr>
          <a:xfrm>
            <a:off x="3219450" y="1828800"/>
            <a:ext cx="6521450" cy="2209800"/>
          </a:xfrm>
        </p:spPr>
        <p:txBody>
          <a:bodyPr/>
          <a:lstStyle>
            <a:lvl1pPr>
              <a:defRPr sz="4200">
                <a:solidFill>
                  <a:srgbClr val="FFFFFF"/>
                </a:solidFill>
              </a:defRPr>
            </a:lvl1pPr>
          </a:lstStyle>
          <a:p>
            <a:pPr lvl="0"/>
            <a:r>
              <a:rPr lang="ja-JP" altLang="en-US" noProof="0" smtClean="0"/>
              <a:t>マスタ タイトルの書式設定</a:t>
            </a:r>
          </a:p>
        </p:txBody>
      </p:sp>
    </p:spTree>
    <p:extLst>
      <p:ext uri="{BB962C8B-B14F-4D97-AF65-F5344CB8AC3E}">
        <p14:creationId xmlns:p14="http://schemas.microsoft.com/office/powerpoint/2010/main" val="969855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10"/>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384A1CDC-B3BF-46B4-8E5E-EA1003D1AA2C}" type="datetime8">
              <a:rPr lang="ja-JP" altLang="en-US"/>
              <a:pPr>
                <a:defRPr/>
              </a:pPr>
              <a:t>18/6/21 16時56分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36032B6-51FC-46D0-AE8E-8E4062363AAB}" type="slidenum">
              <a:rPr lang="en-US" altLang="ja-JP"/>
              <a:pPr>
                <a:defRPr/>
              </a:pPr>
              <a:t>‹#›</a:t>
            </a:fld>
            <a:endParaRPr lang="en-US" altLang="ja-JP"/>
          </a:p>
        </p:txBody>
      </p:sp>
    </p:spTree>
    <p:extLst>
      <p:ext uri="{BB962C8B-B14F-4D97-AF65-F5344CB8AC3E}">
        <p14:creationId xmlns:p14="http://schemas.microsoft.com/office/powerpoint/2010/main" val="1693384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3" y="1341446"/>
            <a:ext cx="4381501"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199" y="1341446"/>
            <a:ext cx="4381501"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4E2DFC5B-1B52-405C-AB2C-0BF2BB0DDB31}" type="datetime8">
              <a:rPr lang="ja-JP" altLang="en-US"/>
              <a:pPr>
                <a:defRPr/>
              </a:pPr>
              <a:t>18/6/21 16時56分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EB9505B-6F77-4C09-B6C7-E70B3B4B6B0A}" type="slidenum">
              <a:rPr lang="en-US" altLang="ja-JP"/>
              <a:pPr>
                <a:defRPr/>
              </a:pPr>
              <a:t>‹#›</a:t>
            </a:fld>
            <a:endParaRPr lang="en-US" altLang="ja-JP"/>
          </a:p>
        </p:txBody>
      </p:sp>
    </p:spTree>
    <p:extLst>
      <p:ext uri="{BB962C8B-B14F-4D97-AF65-F5344CB8AC3E}">
        <p14:creationId xmlns:p14="http://schemas.microsoft.com/office/powerpoint/2010/main" val="1244558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381"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381"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CA576A1E-08D2-4996-8EB3-07AE1395FF6E}" type="datetime8">
              <a:rPr lang="ja-JP" altLang="en-US"/>
              <a:pPr>
                <a:defRPr/>
              </a:pPr>
              <a:t>18/6/21 16時56分</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B8EA636-911E-4ECA-A4BE-EC2AAE6EEFE3}" type="slidenum">
              <a:rPr lang="en-US" altLang="ja-JP"/>
              <a:pPr>
                <a:defRPr/>
              </a:pPr>
              <a:t>‹#›</a:t>
            </a:fld>
            <a:endParaRPr lang="en-US" altLang="ja-JP"/>
          </a:p>
        </p:txBody>
      </p:sp>
    </p:spTree>
    <p:extLst>
      <p:ext uri="{BB962C8B-B14F-4D97-AF65-F5344CB8AC3E}">
        <p14:creationId xmlns:p14="http://schemas.microsoft.com/office/powerpoint/2010/main" val="671645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5AFC2A9E-3697-4066-B3EB-AEEA92FEF08E}" type="datetime8">
              <a:rPr lang="ja-JP" altLang="en-US"/>
              <a:pPr>
                <a:defRPr/>
              </a:pPr>
              <a:t>18/6/21 16時56分</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303B85A-85E8-4151-AC12-DA0E875F60ED}" type="slidenum">
              <a:rPr lang="en-US" altLang="ja-JP"/>
              <a:pPr>
                <a:defRPr/>
              </a:pPr>
              <a:t>‹#›</a:t>
            </a:fld>
            <a:endParaRPr lang="en-US" altLang="ja-JP"/>
          </a:p>
        </p:txBody>
      </p:sp>
    </p:spTree>
    <p:extLst>
      <p:ext uri="{BB962C8B-B14F-4D97-AF65-F5344CB8AC3E}">
        <p14:creationId xmlns:p14="http://schemas.microsoft.com/office/powerpoint/2010/main" val="1854191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BD55C04-0E4D-4057-B3EE-604A6B3D64D6}" type="datetime8">
              <a:rPr lang="ja-JP" altLang="en-US"/>
              <a:pPr>
                <a:defRPr/>
              </a:pPr>
              <a:t>18/6/21 16時56分</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CE336110-AF16-4DFD-84B5-49F5F62D5771}" type="slidenum">
              <a:rPr lang="en-US" altLang="ja-JP"/>
              <a:pPr>
                <a:defRPr/>
              </a:pPr>
              <a:t>‹#›</a:t>
            </a:fld>
            <a:endParaRPr lang="en-US" altLang="ja-JP"/>
          </a:p>
        </p:txBody>
      </p:sp>
    </p:spTree>
    <p:extLst>
      <p:ext uri="{BB962C8B-B14F-4D97-AF65-F5344CB8AC3E}">
        <p14:creationId xmlns:p14="http://schemas.microsoft.com/office/powerpoint/2010/main" val="247538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4" y="273050"/>
            <a:ext cx="3259138"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3499" y="273060"/>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4"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8987BD14-5576-4E87-91E0-2847D6C424AD}" type="datetime8">
              <a:rPr lang="ja-JP" altLang="en-US"/>
              <a:pPr>
                <a:defRPr/>
              </a:pPr>
              <a:t>18/6/21 16時56分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D3006B4-28CF-474E-A3B3-AC72CBEAA0A8}" type="slidenum">
              <a:rPr lang="en-US" altLang="ja-JP"/>
              <a:pPr>
                <a:defRPr/>
              </a:pPr>
              <a:t>‹#›</a:t>
            </a:fld>
            <a:endParaRPr lang="en-US" altLang="ja-JP"/>
          </a:p>
        </p:txBody>
      </p:sp>
    </p:spTree>
    <p:extLst>
      <p:ext uri="{BB962C8B-B14F-4D97-AF65-F5344CB8AC3E}">
        <p14:creationId xmlns:p14="http://schemas.microsoft.com/office/powerpoint/2010/main" val="283405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55D99D18-C6E9-4984-B238-E404DA78650F}" type="datetime8">
              <a:rPr lang="ja-JP" altLang="en-US"/>
              <a:pPr>
                <a:defRPr/>
              </a:pPr>
              <a:t>18/6/21 16時56分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3F5E68E-8A7F-484C-B059-8EF9329CAB06}" type="slidenum">
              <a:rPr lang="en-US" altLang="ja-JP"/>
              <a:pPr>
                <a:defRPr/>
              </a:pPr>
              <a:t>‹#›</a:t>
            </a:fld>
            <a:endParaRPr lang="en-US" altLang="ja-JP"/>
          </a:p>
        </p:txBody>
      </p:sp>
    </p:spTree>
    <p:extLst>
      <p:ext uri="{BB962C8B-B14F-4D97-AF65-F5344CB8AC3E}">
        <p14:creationId xmlns:p14="http://schemas.microsoft.com/office/powerpoint/2010/main" val="1129931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gray">
          <a:xfrm>
            <a:off x="273054" y="115896"/>
            <a:ext cx="9361489"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gray">
          <a:xfrm>
            <a:off x="495300" y="1341446"/>
            <a:ext cx="8915400" cy="478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43364" name="Rectangle 4"/>
          <p:cNvSpPr>
            <a:spLocks noGrp="1" noChangeArrowheads="1"/>
          </p:cNvSpPr>
          <p:nvPr>
            <p:ph type="dt" sz="half" idx="2"/>
          </p:nvPr>
        </p:nvSpPr>
        <p:spPr bwMode="gray">
          <a:xfrm>
            <a:off x="273050" y="6597650"/>
            <a:ext cx="2311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buClrTx/>
              <a:buSzTx/>
              <a:buFontTx/>
              <a:buNone/>
              <a:defRPr sz="1000"/>
            </a:lvl1pPr>
          </a:lstStyle>
          <a:p>
            <a:pPr>
              <a:defRPr/>
            </a:pPr>
            <a:fld id="{762D76FB-362E-452F-A462-7EF4769B5C70}" type="datetime8">
              <a:rPr lang="ja-JP" altLang="en-US"/>
              <a:pPr>
                <a:defRPr/>
              </a:pPr>
              <a:t>18/6/21 16時56分</a:t>
            </a:fld>
            <a:endParaRPr lang="en-US" altLang="ja-JP"/>
          </a:p>
        </p:txBody>
      </p:sp>
      <p:sp>
        <p:nvSpPr>
          <p:cNvPr id="143365" name="Rectangle 5"/>
          <p:cNvSpPr>
            <a:spLocks noGrp="1" noChangeArrowheads="1"/>
          </p:cNvSpPr>
          <p:nvPr>
            <p:ph type="ftr" sz="quarter" idx="3"/>
          </p:nvPr>
        </p:nvSpPr>
        <p:spPr bwMode="gray">
          <a:xfrm>
            <a:off x="3463925" y="6597650"/>
            <a:ext cx="31369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a:lvl1pPr>
          </a:lstStyle>
          <a:p>
            <a:pPr>
              <a:defRPr/>
            </a:pPr>
            <a:endParaRPr lang="en-US" altLang="ja-JP"/>
          </a:p>
        </p:txBody>
      </p:sp>
      <p:sp>
        <p:nvSpPr>
          <p:cNvPr id="143366" name="Rectangle 6"/>
          <p:cNvSpPr>
            <a:spLocks noGrp="1" noChangeArrowheads="1"/>
          </p:cNvSpPr>
          <p:nvPr>
            <p:ph type="sldNum" sz="quarter" idx="4"/>
          </p:nvPr>
        </p:nvSpPr>
        <p:spPr bwMode="gray">
          <a:xfrm>
            <a:off x="7323138" y="6597650"/>
            <a:ext cx="2311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a:lvl1pPr>
          </a:lstStyle>
          <a:p>
            <a:pPr>
              <a:defRPr/>
            </a:pPr>
            <a:fld id="{510989B0-3D10-4F31-8EFD-BA8E73401EE1}" type="slidenum">
              <a:rPr lang="en-US" altLang="ja-JP"/>
              <a:pPr>
                <a:defRPr/>
              </a:pPr>
              <a:t>‹#›</a:t>
            </a:fld>
            <a:endParaRPr lang="en-US" altLang="ja-JP"/>
          </a:p>
        </p:txBody>
      </p:sp>
      <p:sp>
        <p:nvSpPr>
          <p:cNvPr id="1031" name="Rectangle 7"/>
          <p:cNvSpPr>
            <a:spLocks noChangeArrowheads="1"/>
          </p:cNvSpPr>
          <p:nvPr/>
        </p:nvSpPr>
        <p:spPr bwMode="gray">
          <a:xfrm>
            <a:off x="271468" y="549285"/>
            <a:ext cx="9361487" cy="142875"/>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1032" name="Rectangle 8"/>
          <p:cNvSpPr>
            <a:spLocks noChangeArrowheads="1"/>
          </p:cNvSpPr>
          <p:nvPr/>
        </p:nvSpPr>
        <p:spPr bwMode="gray">
          <a:xfrm>
            <a:off x="271468" y="6524625"/>
            <a:ext cx="9361487" cy="71438"/>
          </a:xfrm>
          <a:prstGeom prst="rect">
            <a:avLst/>
          </a:prstGeom>
          <a:solidFill>
            <a:srgbClr val="4D4D4D"/>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909" r:id="rId12"/>
    <p:sldLayoutId id="2147483910" r:id="rId13"/>
  </p:sldLayoutIdLst>
  <p:txStyles>
    <p:titleStyle>
      <a:lvl1pPr algn="l" rtl="0" eaLnBrk="0" fontAlgn="base" hangingPunct="0">
        <a:spcBef>
          <a:spcPct val="0"/>
        </a:spcBef>
        <a:spcAft>
          <a:spcPct val="0"/>
        </a:spcAft>
        <a:defRPr kumimoji="1" sz="2000">
          <a:solidFill>
            <a:schemeClr val="tx2"/>
          </a:solidFill>
          <a:latin typeface="+mj-lt"/>
          <a:ea typeface="+mj-ea"/>
          <a:cs typeface="+mj-cs"/>
        </a:defRPr>
      </a:lvl1pPr>
      <a:lvl2pPr algn="l" rtl="0" eaLnBrk="0" fontAlgn="base" hangingPunct="0">
        <a:spcBef>
          <a:spcPct val="0"/>
        </a:spcBef>
        <a:spcAft>
          <a:spcPct val="0"/>
        </a:spcAft>
        <a:defRPr kumimoji="1" sz="2000">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2000">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2000">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2000">
          <a:solidFill>
            <a:schemeClr val="tx2"/>
          </a:solidFill>
          <a:latin typeface="Arial" charset="0"/>
          <a:ea typeface="ＭＳ Ｐゴシック" pitchFamily="50" charset="-128"/>
        </a:defRPr>
      </a:lvl5pPr>
      <a:lvl6pPr marL="457200" algn="l" rtl="0" fontAlgn="base">
        <a:spcBef>
          <a:spcPct val="0"/>
        </a:spcBef>
        <a:spcAft>
          <a:spcPct val="0"/>
        </a:spcAft>
        <a:defRPr kumimoji="1" sz="2000">
          <a:solidFill>
            <a:schemeClr val="tx2"/>
          </a:solidFill>
          <a:latin typeface="Arial" charset="0"/>
          <a:ea typeface="ＭＳ Ｐゴシック" pitchFamily="50" charset="-128"/>
        </a:defRPr>
      </a:lvl6pPr>
      <a:lvl7pPr marL="914400" algn="l" rtl="0" fontAlgn="base">
        <a:spcBef>
          <a:spcPct val="0"/>
        </a:spcBef>
        <a:spcAft>
          <a:spcPct val="0"/>
        </a:spcAft>
        <a:defRPr kumimoji="1" sz="2000">
          <a:solidFill>
            <a:schemeClr val="tx2"/>
          </a:solidFill>
          <a:latin typeface="Arial" charset="0"/>
          <a:ea typeface="ＭＳ Ｐゴシック" pitchFamily="50" charset="-128"/>
        </a:defRPr>
      </a:lvl7pPr>
      <a:lvl8pPr marL="1371600" algn="l" rtl="0" fontAlgn="base">
        <a:spcBef>
          <a:spcPct val="0"/>
        </a:spcBef>
        <a:spcAft>
          <a:spcPct val="0"/>
        </a:spcAft>
        <a:defRPr kumimoji="1" sz="2000">
          <a:solidFill>
            <a:schemeClr val="tx2"/>
          </a:solidFill>
          <a:latin typeface="Arial" charset="0"/>
          <a:ea typeface="ＭＳ Ｐゴシック" pitchFamily="50" charset="-128"/>
        </a:defRPr>
      </a:lvl8pPr>
      <a:lvl9pPr marL="1828800" algn="l" rtl="0" fontAlgn="base">
        <a:spcBef>
          <a:spcPct val="0"/>
        </a:spcBef>
        <a:spcAft>
          <a:spcPct val="0"/>
        </a:spcAft>
        <a:defRPr kumimoji="1" sz="20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a:solidFill>
            <a:schemeClr val="tx1"/>
          </a:solidFill>
          <a:latin typeface="+mn-lt"/>
          <a:ea typeface="+mn-ea"/>
        </a:defRPr>
      </a:lvl2pPr>
      <a:lvl3pPr marL="1143000" indent="-228600" algn="l" rtl="0" eaLnBrk="0" fontAlgn="base" hangingPunct="0">
        <a:spcBef>
          <a:spcPct val="20000"/>
        </a:spcBef>
        <a:spcAft>
          <a:spcPct val="0"/>
        </a:spcAft>
        <a:buChar char="•"/>
        <a:defRPr kumimoji="1" sz="1600">
          <a:solidFill>
            <a:schemeClr val="tx1"/>
          </a:solidFill>
          <a:latin typeface="+mn-lt"/>
          <a:ea typeface="+mn-ea"/>
        </a:defRPr>
      </a:lvl3pPr>
      <a:lvl4pPr marL="1600200" indent="-228600" algn="l" rtl="0" eaLnBrk="0" fontAlgn="base" hangingPunct="0">
        <a:spcBef>
          <a:spcPct val="20000"/>
        </a:spcBef>
        <a:spcAft>
          <a:spcPct val="0"/>
        </a:spcAft>
        <a:buChar char="–"/>
        <a:defRPr kumimoji="1" sz="1400">
          <a:solidFill>
            <a:schemeClr val="tx1"/>
          </a:solidFill>
          <a:latin typeface="+mn-lt"/>
          <a:ea typeface="+mn-ea"/>
        </a:defRPr>
      </a:lvl4pPr>
      <a:lvl5pPr marL="2057400" indent="-228600" algn="l" rtl="0" eaLnBrk="0" fontAlgn="base" hangingPunct="0">
        <a:spcBef>
          <a:spcPct val="20000"/>
        </a:spcBef>
        <a:spcAft>
          <a:spcPct val="0"/>
        </a:spcAft>
        <a:buChar char="»"/>
        <a:defRPr kumimoji="1" sz="1400">
          <a:solidFill>
            <a:schemeClr val="tx1"/>
          </a:solidFill>
          <a:latin typeface="+mn-lt"/>
          <a:ea typeface="+mn-ea"/>
        </a:defRPr>
      </a:lvl5pPr>
      <a:lvl6pPr marL="2514600" indent="-228600" algn="l" rtl="0" fontAlgn="base">
        <a:spcBef>
          <a:spcPct val="20000"/>
        </a:spcBef>
        <a:spcAft>
          <a:spcPct val="0"/>
        </a:spcAft>
        <a:buChar char="»"/>
        <a:defRPr kumimoji="1" sz="1400">
          <a:solidFill>
            <a:schemeClr val="tx1"/>
          </a:solidFill>
          <a:latin typeface="+mn-lt"/>
          <a:ea typeface="+mn-ea"/>
        </a:defRPr>
      </a:lvl6pPr>
      <a:lvl7pPr marL="2971800" indent="-228600" algn="l" rtl="0" fontAlgn="base">
        <a:spcBef>
          <a:spcPct val="20000"/>
        </a:spcBef>
        <a:spcAft>
          <a:spcPct val="0"/>
        </a:spcAft>
        <a:buChar char="»"/>
        <a:defRPr kumimoji="1" sz="1400">
          <a:solidFill>
            <a:schemeClr val="tx1"/>
          </a:solidFill>
          <a:latin typeface="+mn-lt"/>
          <a:ea typeface="+mn-ea"/>
        </a:defRPr>
      </a:lvl7pPr>
      <a:lvl8pPr marL="3429000" indent="-228600" algn="l" rtl="0" fontAlgn="base">
        <a:spcBef>
          <a:spcPct val="20000"/>
        </a:spcBef>
        <a:spcAft>
          <a:spcPct val="0"/>
        </a:spcAft>
        <a:buChar char="»"/>
        <a:defRPr kumimoji="1" sz="1400">
          <a:solidFill>
            <a:schemeClr val="tx1"/>
          </a:solidFill>
          <a:latin typeface="+mn-lt"/>
          <a:ea typeface="+mn-ea"/>
        </a:defRPr>
      </a:lvl8pPr>
      <a:lvl9pPr marL="3886200" indent="-228600" algn="l" rtl="0" fontAlgn="base">
        <a:spcBef>
          <a:spcPct val="20000"/>
        </a:spcBef>
        <a:spcAft>
          <a:spcPct val="0"/>
        </a:spcAft>
        <a:buChar char="»"/>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6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62D76FB-362E-452F-A462-7EF4769B5C70}" type="datetime8">
              <a:rPr lang="ja-JP" altLang="en-US" smtClean="0"/>
              <a:pPr>
                <a:defRPr/>
              </a:pPr>
              <a:t>18/6/21 16時56分</a:t>
            </a:fld>
            <a:endParaRPr lang="en-US" altLang="ja-JP"/>
          </a:p>
        </p:txBody>
      </p:sp>
      <p:sp>
        <p:nvSpPr>
          <p:cNvPr id="5" name="フッター プレースホルダー 4"/>
          <p:cNvSpPr>
            <a:spLocks noGrp="1"/>
          </p:cNvSpPr>
          <p:nvPr>
            <p:ph type="ftr" sz="quarter" idx="3"/>
          </p:nvPr>
        </p:nvSpPr>
        <p:spPr>
          <a:xfrm>
            <a:off x="3384550" y="635636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7099300" y="635636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10989B0-3D10-4F31-8EFD-BA8E73401EE1}" type="slidenum">
              <a:rPr lang="en-US" altLang="ja-JP" smtClean="0"/>
              <a:pPr>
                <a:defRPr/>
              </a:pPr>
              <a:t>‹#›</a:t>
            </a:fld>
            <a:endParaRPr lang="en-US" altLang="ja-JP"/>
          </a:p>
        </p:txBody>
      </p:sp>
    </p:spTree>
    <p:extLst>
      <p:ext uri="{BB962C8B-B14F-4D97-AF65-F5344CB8AC3E}">
        <p14:creationId xmlns:p14="http://schemas.microsoft.com/office/powerpoint/2010/main" val="3078804966"/>
      </p:ext>
    </p:extLst>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 id="2147483924" r:id="rId12"/>
    <p:sldLayoutId id="2147483925" r:id="rId13"/>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 Box 21"/>
          <p:cNvSpPr txBox="1">
            <a:spLocks noChangeArrowheads="1"/>
          </p:cNvSpPr>
          <p:nvPr/>
        </p:nvSpPr>
        <p:spPr bwMode="auto">
          <a:xfrm>
            <a:off x="5439684" y="5972593"/>
            <a:ext cx="41338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r" eaLnBrk="1" hangingPunct="1">
              <a:spcBef>
                <a:spcPct val="0"/>
              </a:spcBef>
              <a:buClrTx/>
              <a:buSzTx/>
              <a:buFontTx/>
              <a:buNone/>
            </a:pPr>
            <a:r>
              <a:rPr lang="ja-JP" altLang="en-US" sz="2800" dirty="0">
                <a:latin typeface="ＭＳ Ｐゴシック" pitchFamily="50" charset="-128"/>
              </a:rPr>
              <a:t>大阪府</a:t>
            </a:r>
          </a:p>
        </p:txBody>
      </p:sp>
      <p:sp>
        <p:nvSpPr>
          <p:cNvPr id="2" name="AutoShape 38"/>
          <p:cNvSpPr>
            <a:spLocks noChangeArrowheads="1"/>
          </p:cNvSpPr>
          <p:nvPr/>
        </p:nvSpPr>
        <p:spPr bwMode="auto">
          <a:xfrm>
            <a:off x="595423" y="3681760"/>
            <a:ext cx="9124613" cy="131763"/>
          </a:xfrm>
          <a:prstGeom prst="parallelogram">
            <a:avLst>
              <a:gd name="adj" fmla="val 23443"/>
            </a:avLst>
          </a:prstGeom>
          <a:gradFill rotWithShape="1">
            <a:gsLst>
              <a:gs pos="0">
                <a:schemeClr val="bg2"/>
              </a:gs>
              <a:gs pos="100000">
                <a:srgbClr val="99CCFF"/>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154800" rIns="90000" bIns="154800" anchor="ctr"/>
          <a:lstStyle/>
          <a:p>
            <a:endParaRPr lang="ja-JP" altLang="en-US"/>
          </a:p>
        </p:txBody>
      </p:sp>
      <p:sp>
        <p:nvSpPr>
          <p:cNvPr id="6" name="Rectangle 3"/>
          <p:cNvSpPr txBox="1">
            <a:spLocks noChangeArrowheads="1"/>
          </p:cNvSpPr>
          <p:nvPr/>
        </p:nvSpPr>
        <p:spPr>
          <a:xfrm>
            <a:off x="991673" y="3786389"/>
            <a:ext cx="8006010" cy="2214340"/>
          </a:xfrm>
          <a:prstGeom prst="rect">
            <a:avLst/>
          </a:prstGeom>
          <a:noFill/>
        </p:spPr>
        <p:txBody>
          <a:bodyPr anchor="ctr" anchorCtr="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265113" indent="-265113" fontAlgn="auto">
              <a:lnSpc>
                <a:spcPct val="120000"/>
              </a:lnSpc>
              <a:spcBef>
                <a:spcPts val="600"/>
              </a:spcBef>
              <a:spcAft>
                <a:spcPts val="0"/>
              </a:spcAft>
              <a:buClrTx/>
              <a:buSzTx/>
              <a:buFont typeface="Arial" pitchFamily="34" charset="0"/>
              <a:buNone/>
            </a:pPr>
            <a:r>
              <a:rPr lang="ja-JP" altLang="en-US" sz="1400" dirty="0" smtClean="0">
                <a:latin typeface="ＭＳ Ｐゴシック" pitchFamily="50" charset="-128"/>
              </a:rPr>
              <a:t>◆ 「財政運営基本条例」に基づき、財政状況に関する中長期試算を作成。</a:t>
            </a:r>
            <a:r>
              <a:rPr lang="en-US" altLang="ja-JP" sz="1400" dirty="0" smtClean="0">
                <a:latin typeface="ＭＳ Ｐゴシック" pitchFamily="50" charset="-128"/>
              </a:rPr>
              <a:t/>
            </a:r>
            <a:br>
              <a:rPr lang="en-US" altLang="ja-JP" sz="1400" dirty="0" smtClean="0">
                <a:latin typeface="ＭＳ Ｐゴシック" pitchFamily="50" charset="-128"/>
              </a:rPr>
            </a:br>
            <a:r>
              <a:rPr lang="ja-JP" altLang="en-US" sz="1400" dirty="0" smtClean="0">
                <a:latin typeface="ＭＳ Ｐゴシック" pitchFamily="50" charset="-128"/>
              </a:rPr>
              <a:t>（発射台となる毎年度の当初予算毎に作成）</a:t>
            </a:r>
            <a:endParaRPr lang="en-US" altLang="ja-JP" sz="1400" dirty="0" smtClean="0">
              <a:latin typeface="ＭＳ Ｐゴシック" pitchFamily="50" charset="-128"/>
            </a:endParaRPr>
          </a:p>
          <a:p>
            <a:pPr marL="265113" indent="-265113" fontAlgn="auto">
              <a:lnSpc>
                <a:spcPct val="120000"/>
              </a:lnSpc>
              <a:spcBef>
                <a:spcPts val="1200"/>
              </a:spcBef>
              <a:spcAft>
                <a:spcPts val="0"/>
              </a:spcAft>
              <a:buClrTx/>
              <a:buSzTx/>
              <a:buFont typeface="Arial" pitchFamily="34" charset="0"/>
              <a:buNone/>
            </a:pPr>
            <a:r>
              <a:rPr lang="ja-JP" altLang="en-US" sz="1400" dirty="0" smtClean="0">
                <a:latin typeface="ＭＳ Ｐゴシック" pitchFamily="50" charset="-128"/>
              </a:rPr>
              <a:t>◆ 試算にあたっては、「中長期の経済財政に関する試算」（内閣府）で示された経済成長率・長期金利や歳入・歳出の</a:t>
            </a:r>
            <a:r>
              <a:rPr lang="ja-JP" altLang="en-US" sz="1400" dirty="0">
                <a:latin typeface="ＭＳ Ｐゴシック" pitchFamily="50" charset="-128"/>
              </a:rPr>
              <a:t>状況</a:t>
            </a:r>
            <a:r>
              <a:rPr lang="ja-JP" altLang="en-US" sz="1400" dirty="0" smtClean="0">
                <a:latin typeface="ＭＳ Ｐゴシック" pitchFamily="50" charset="-128"/>
              </a:rPr>
              <a:t>など、現時点で見込むことができる条件を前提に推計。なお、この試算は不確定要素を多く含んでおり、将来に向かって相当の幅をもってみる必要。</a:t>
            </a:r>
          </a:p>
        </p:txBody>
      </p:sp>
      <p:sp>
        <p:nvSpPr>
          <p:cNvPr id="3" name="正方形/長方形 2"/>
          <p:cNvSpPr/>
          <p:nvPr/>
        </p:nvSpPr>
        <p:spPr>
          <a:xfrm>
            <a:off x="760567" y="2210035"/>
            <a:ext cx="8468221" cy="830997"/>
          </a:xfrm>
          <a:prstGeom prst="rect">
            <a:avLst/>
          </a:prstGeom>
          <a:noFill/>
        </p:spPr>
        <p:txBody>
          <a:bodyPr wrap="square" lIns="91440" tIns="45720" rIns="91440" bIns="45720">
            <a:spAutoFit/>
          </a:bodyPr>
          <a:lstStyle/>
          <a:p>
            <a:pPr algn="ctr"/>
            <a:r>
              <a:rPr lang="ja-JP" altLang="en-US" sz="4800" b="1" dirty="0" smtClean="0"/>
              <a:t>財政状況に関する中長期試算</a:t>
            </a:r>
            <a:endParaRPr lang="ja-JP" altLang="en-US" sz="4800" b="1" dirty="0"/>
          </a:p>
        </p:txBody>
      </p:sp>
      <p:sp>
        <p:nvSpPr>
          <p:cNvPr id="8" name="正方形/長方形 7"/>
          <p:cNvSpPr/>
          <p:nvPr/>
        </p:nvSpPr>
        <p:spPr>
          <a:xfrm>
            <a:off x="760567" y="3021163"/>
            <a:ext cx="8468221" cy="646331"/>
          </a:xfrm>
          <a:prstGeom prst="rect">
            <a:avLst/>
          </a:prstGeom>
          <a:noFill/>
        </p:spPr>
        <p:txBody>
          <a:bodyPr wrap="square" lIns="91440" tIns="45720" rIns="91440" bIns="45720">
            <a:spAutoFit/>
          </a:bodyPr>
          <a:lstStyle/>
          <a:p>
            <a:pPr algn="ctr"/>
            <a:r>
              <a:rPr lang="en-US" altLang="ja-JP" sz="3600" b="1" dirty="0" smtClean="0"/>
              <a:t>〔</a:t>
            </a:r>
            <a:r>
              <a:rPr lang="ja-JP" altLang="en-US" sz="3600" b="1" dirty="0" smtClean="0"/>
              <a:t>粗い試算</a:t>
            </a:r>
            <a:r>
              <a:rPr lang="en-US" altLang="ja-JP" sz="3600" b="1" dirty="0" smtClean="0"/>
              <a:t>〕</a:t>
            </a:r>
            <a:r>
              <a:rPr lang="ja-JP" altLang="en-US" sz="3600" b="1" dirty="0" smtClean="0"/>
              <a:t>平成</a:t>
            </a:r>
            <a:r>
              <a:rPr lang="en-US" altLang="ja-JP" sz="3600" b="1" dirty="0" smtClean="0"/>
              <a:t>30</a:t>
            </a:r>
            <a:r>
              <a:rPr lang="ja-JP" altLang="en-US" sz="3600" b="1" dirty="0" smtClean="0"/>
              <a:t>年</a:t>
            </a:r>
            <a:r>
              <a:rPr lang="en-US" altLang="ja-JP" sz="3600" b="1" dirty="0" smtClean="0"/>
              <a:t>2</a:t>
            </a:r>
            <a:r>
              <a:rPr lang="ja-JP" altLang="en-US" sz="3600" b="1" dirty="0" smtClean="0"/>
              <a:t>月版</a:t>
            </a:r>
            <a:endParaRPr lang="ja-JP" altLang="en-US" sz="4800" b="1" dirty="0"/>
          </a:p>
        </p:txBody>
      </p:sp>
      <p:sp>
        <p:nvSpPr>
          <p:cNvPr id="7" name="テキスト ボックス 6"/>
          <p:cNvSpPr txBox="1"/>
          <p:nvPr/>
        </p:nvSpPr>
        <p:spPr>
          <a:xfrm>
            <a:off x="8215952" y="477670"/>
            <a:ext cx="1012836"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資料</a:t>
            </a:r>
            <a:r>
              <a:rPr lang="en-US" altLang="ja-JP" dirty="0">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316719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697" y="1957127"/>
            <a:ext cx="9632950" cy="5157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 name="テキスト ボックス 12"/>
          <p:cNvSpPr txBox="1"/>
          <p:nvPr/>
        </p:nvSpPr>
        <p:spPr>
          <a:xfrm>
            <a:off x="49545" y="3014393"/>
            <a:ext cx="430887" cy="3068656"/>
          </a:xfrm>
          <a:prstGeom prst="rect">
            <a:avLst/>
          </a:prstGeom>
          <a:noFill/>
        </p:spPr>
        <p:txBody>
          <a:bodyPr vert="eaVert"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600" b="1" dirty="0">
                <a:latin typeface="HGSｺﾞｼｯｸM" panose="020B0600000000000000" pitchFamily="50" charset="-128"/>
                <a:ea typeface="HGSｺﾞｼｯｸM" panose="020B0600000000000000" pitchFamily="50" charset="-128"/>
              </a:rPr>
              <a:t>収　支　不　足　額</a:t>
            </a:r>
          </a:p>
        </p:txBody>
      </p:sp>
      <p:sp>
        <p:nvSpPr>
          <p:cNvPr id="5" name="大かっこ 4"/>
          <p:cNvSpPr/>
          <p:nvPr/>
        </p:nvSpPr>
        <p:spPr>
          <a:xfrm>
            <a:off x="1008023" y="6216631"/>
            <a:ext cx="8374046" cy="416187"/>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l"/>
            <a:r>
              <a:rPr lang="ja-JP" altLang="en-US" sz="1050" dirty="0" smtClean="0">
                <a:latin typeface="ＭＳ Ｐゴシック" pitchFamily="50" charset="-128"/>
              </a:rPr>
              <a:t>      内閣府試算の経済</a:t>
            </a:r>
            <a:r>
              <a:rPr lang="ja-JP" altLang="en-US" sz="1050" dirty="0">
                <a:latin typeface="ＭＳ Ｐゴシック" pitchFamily="50" charset="-128"/>
              </a:rPr>
              <a:t>成長率・長期金利や歳入・歳出の状況など、現時点で見込むことができる条件を前提に</a:t>
            </a:r>
            <a:r>
              <a:rPr lang="ja-JP" altLang="en-US" sz="1050" dirty="0" smtClean="0">
                <a:latin typeface="ＭＳ Ｐゴシック" pitchFamily="50" charset="-128"/>
              </a:rPr>
              <a:t>推計</a:t>
            </a:r>
            <a:endParaRPr lang="en-US" altLang="ja-JP" sz="1050" dirty="0" smtClean="0">
              <a:latin typeface="ＭＳ Ｐゴシック" pitchFamily="50" charset="-128"/>
            </a:endParaRPr>
          </a:p>
          <a:p>
            <a:pPr algn="l"/>
            <a:r>
              <a:rPr lang="ja-JP" altLang="en-US" sz="1050" dirty="0" smtClean="0">
                <a:latin typeface="ＭＳ Ｐゴシック" pitchFamily="50" charset="-128"/>
              </a:rPr>
              <a:t>      この</a:t>
            </a:r>
            <a:r>
              <a:rPr lang="ja-JP" altLang="en-US" sz="1050" dirty="0">
                <a:latin typeface="ＭＳ Ｐゴシック" pitchFamily="50" charset="-128"/>
              </a:rPr>
              <a:t>試算は不確定要素を多く含んでおり</a:t>
            </a:r>
            <a:r>
              <a:rPr lang="ja-JP" altLang="en-US" sz="1050" dirty="0" smtClean="0">
                <a:latin typeface="ＭＳ Ｐゴシック" pitchFamily="50" charset="-128"/>
              </a:rPr>
              <a:t>、将来に向かって相当</a:t>
            </a:r>
            <a:r>
              <a:rPr lang="ja-JP" altLang="en-US" sz="1050" dirty="0">
                <a:latin typeface="ＭＳ Ｐゴシック" pitchFamily="50" charset="-128"/>
              </a:rPr>
              <a:t>の幅をもってみる</a:t>
            </a:r>
            <a:r>
              <a:rPr lang="ja-JP" altLang="en-US" sz="1050" dirty="0" smtClean="0">
                <a:latin typeface="ＭＳ Ｐゴシック" pitchFamily="50" charset="-128"/>
              </a:rPr>
              <a:t>必要</a:t>
            </a:r>
            <a:endParaRPr kumimoji="1" lang="ja-JP" altLang="en-US" sz="1050" dirty="0"/>
          </a:p>
        </p:txBody>
      </p:sp>
      <p:sp>
        <p:nvSpPr>
          <p:cNvPr id="4" name="メモ 3"/>
          <p:cNvSpPr/>
          <p:nvPr/>
        </p:nvSpPr>
        <p:spPr>
          <a:xfrm>
            <a:off x="850019" y="1068868"/>
            <a:ext cx="8368307" cy="721832"/>
          </a:xfrm>
          <a:prstGeom prst="foldedCorner">
            <a:avLst>
              <a:gd name="adj" fmla="val 19534"/>
            </a:avLst>
          </a:prstGeom>
          <a:solidFill>
            <a:schemeClr val="bg1"/>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spcBef>
                <a:spcPts val="600"/>
              </a:spcBef>
            </a:pPr>
            <a:endPar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600"/>
              </a:spcBef>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減債基金の積立不足額の復元</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積立不足額：</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1,625</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億円（平成</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年度当初後）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※H13</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の間に累計</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5,202</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億円を借入れ</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600"/>
              </a:spcBef>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・財政</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調整</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基金　　　　　　　　　　　　残高見込額：</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1,117</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億円（平成</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年度末見込）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積立</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目標額：</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1,400</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endParaRPr kumimoji="1" lang="ja-JP" altLang="en-US" sz="1050" dirty="0">
              <a:solidFill>
                <a:schemeClr val="tx1"/>
              </a:solidFill>
              <a:latin typeface="Arial Unicode MS" panose="020B0604020202020204" pitchFamily="50" charset="-128"/>
              <a:cs typeface="Meiryo UI" panose="020B0604030504040204" pitchFamily="50" charset="-128"/>
            </a:endParaRPr>
          </a:p>
        </p:txBody>
      </p:sp>
      <p:sp>
        <p:nvSpPr>
          <p:cNvPr id="8195" name="Rectangle 2"/>
          <p:cNvSpPr>
            <a:spLocks noGrp="1" noChangeArrowheads="1"/>
          </p:cNvSpPr>
          <p:nvPr>
            <p:ph type="title"/>
          </p:nvPr>
        </p:nvSpPr>
        <p:spPr>
          <a:xfrm>
            <a:off x="507406" y="378572"/>
            <a:ext cx="8917201" cy="637200"/>
          </a:xfrm>
          <a:solidFill>
            <a:srgbClr val="000099"/>
          </a:solidFill>
        </p:spPr>
        <p:txBody>
          <a:bodyPr/>
          <a:lstStyle/>
          <a:p>
            <a:pPr eaLnBrk="1" hangingPunct="1"/>
            <a:r>
              <a:rPr lang="ja-JP" altLang="en-US" sz="3200" b="1" dirty="0" smtClean="0">
                <a:solidFill>
                  <a:schemeClr val="bg1"/>
                </a:solidFill>
                <a:latin typeface="HGSｺﾞｼｯｸM" panose="020B0600000000000000" pitchFamily="50" charset="-128"/>
                <a:ea typeface="HGSｺﾞｼｯｸM" panose="020B0600000000000000" pitchFamily="50" charset="-128"/>
              </a:rPr>
              <a:t>　財政収支の見通し </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平成</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30</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年</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2</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月版</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a:t>
            </a:r>
          </a:p>
        </p:txBody>
      </p:sp>
      <p:sp>
        <p:nvSpPr>
          <p:cNvPr id="38" name="ホームベース 37"/>
          <p:cNvSpPr/>
          <p:nvPr/>
        </p:nvSpPr>
        <p:spPr bwMode="auto">
          <a:xfrm rot="5400000">
            <a:off x="-1146856" y="4534471"/>
            <a:ext cx="2808000" cy="288000"/>
          </a:xfrm>
          <a:prstGeom prst="homePlate">
            <a:avLst/>
          </a:prstGeom>
          <a:noFill/>
          <a:ln w="19050" cap="flat" cmpd="sng" algn="ctr">
            <a:solidFill>
              <a:schemeClr val="tx1"/>
            </a:solidFill>
            <a:prstDash val="solid"/>
            <a:round/>
            <a:headEnd type="none" w="med" len="med"/>
            <a:tailEnd type="none" w="med" len="med"/>
          </a:ln>
          <a:effectLst/>
          <a:extLst/>
        </p:spPr>
        <p:txBody>
          <a:bodyPr vert="horz" wrap="square" lIns="90000" tIns="154800" rIns="90000" bIns="154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44" name="Text Box 4"/>
          <p:cNvSpPr txBox="1">
            <a:spLocks noChangeArrowheads="1"/>
          </p:cNvSpPr>
          <p:nvPr/>
        </p:nvSpPr>
        <p:spPr bwMode="auto">
          <a:xfrm>
            <a:off x="9497236" y="71988"/>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1</a:t>
            </a:r>
          </a:p>
        </p:txBody>
      </p:sp>
      <p:sp>
        <p:nvSpPr>
          <p:cNvPr id="17" name="角丸四角形 16"/>
          <p:cNvSpPr/>
          <p:nvPr/>
        </p:nvSpPr>
        <p:spPr>
          <a:xfrm>
            <a:off x="1483337" y="2470841"/>
            <a:ext cx="1590960" cy="360000"/>
          </a:xfrm>
          <a:prstGeom prst="roundRect">
            <a:avLst/>
          </a:prstGeom>
          <a:ln/>
        </p:spPr>
        <p:style>
          <a:lnRef idx="2">
            <a:schemeClr val="accent2"/>
          </a:lnRef>
          <a:fillRef idx="1">
            <a:schemeClr val="lt1"/>
          </a:fillRef>
          <a:effectRef idx="0">
            <a:schemeClr val="accent2"/>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b="1"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単年度</a:t>
            </a:r>
            <a:r>
              <a:rPr kumimoji="1" lang="ja-JP" altLang="en-US" sz="1400" b="1"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収支</a:t>
            </a:r>
            <a:endParaRPr kumimoji="1" lang="ja-JP" altLang="en-US" sz="1400" b="1"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22" name="テキスト ボックス 11"/>
          <p:cNvSpPr txBox="1"/>
          <p:nvPr/>
        </p:nvSpPr>
        <p:spPr>
          <a:xfrm>
            <a:off x="920978" y="5148707"/>
            <a:ext cx="748829" cy="31261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53</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cxnSp>
        <p:nvCxnSpPr>
          <p:cNvPr id="23" name="直線矢印コネクタ 22"/>
          <p:cNvCxnSpPr/>
          <p:nvPr/>
        </p:nvCxnSpPr>
        <p:spPr>
          <a:xfrm flipH="1">
            <a:off x="1260871" y="2830841"/>
            <a:ext cx="388777" cy="723259"/>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flipH="1">
            <a:off x="3510433" y="2653878"/>
            <a:ext cx="655168" cy="1077184"/>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36" name="角丸四角形 35"/>
          <p:cNvSpPr/>
          <p:nvPr/>
        </p:nvSpPr>
        <p:spPr>
          <a:xfrm>
            <a:off x="3711017" y="2473878"/>
            <a:ext cx="1692000" cy="360000"/>
          </a:xfrm>
          <a:prstGeom prst="round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rPr>
              <a:t>減債基金復元額</a:t>
            </a:r>
          </a:p>
        </p:txBody>
      </p:sp>
    </p:spTree>
    <p:extLst>
      <p:ext uri="{BB962C8B-B14F-4D97-AF65-F5344CB8AC3E}">
        <p14:creationId xmlns:p14="http://schemas.microsoft.com/office/powerpoint/2010/main" val="17613830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10"/>
          <p:cNvSpPr txBox="1">
            <a:spLocks noChangeArrowheads="1"/>
          </p:cNvSpPr>
          <p:nvPr/>
        </p:nvSpPr>
        <p:spPr bwMode="auto">
          <a:xfrm>
            <a:off x="9501880" y="6636622"/>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2</a:t>
            </a:r>
          </a:p>
        </p:txBody>
      </p:sp>
      <p:sp>
        <p:nvSpPr>
          <p:cNvPr id="10242" name="Rectangle 2"/>
          <p:cNvSpPr>
            <a:spLocks noGrp="1" noChangeArrowheads="1"/>
          </p:cNvSpPr>
          <p:nvPr>
            <p:ph type="title"/>
          </p:nvPr>
        </p:nvSpPr>
        <p:spPr>
          <a:xfrm>
            <a:off x="495300" y="374673"/>
            <a:ext cx="8915400" cy="637200"/>
          </a:xfrm>
          <a:solidFill>
            <a:srgbClr val="000099"/>
          </a:solidFill>
        </p:spPr>
        <p:txBody>
          <a:bodyPr>
            <a:normAutofit/>
          </a:bodyPr>
          <a:lstStyle/>
          <a:p>
            <a:pPr eaLnBrk="1" hangingPunct="1"/>
            <a:r>
              <a:rPr lang="ja-JP" altLang="en-US" sz="3200" b="1" dirty="0" smtClean="0">
                <a:solidFill>
                  <a:schemeClr val="bg1"/>
                </a:solidFill>
                <a:latin typeface="HGSｺﾞｼｯｸM" panose="020B0600000000000000" pitchFamily="50" charset="-128"/>
                <a:ea typeface="HGSｺﾞｼｯｸM" panose="020B0600000000000000" pitchFamily="50" charset="-128"/>
              </a:rPr>
              <a:t>　試算の前提条件 </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平成</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30</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年</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2</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月版　</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950" y="1032600"/>
            <a:ext cx="8974390" cy="5756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495300" y="367763"/>
            <a:ext cx="8915400" cy="638628"/>
          </a:xfrm>
          <a:solidFill>
            <a:srgbClr val="000099"/>
          </a:solidFill>
        </p:spPr>
        <p:txBody>
          <a:bodyPr>
            <a:normAutofit/>
          </a:bodyPr>
          <a:lstStyle/>
          <a:p>
            <a:pPr eaLnBrk="1" hangingPunct="1"/>
            <a:r>
              <a:rPr lang="ja-JP" altLang="en-US" sz="3200" b="1" dirty="0" smtClean="0">
                <a:solidFill>
                  <a:schemeClr val="bg1"/>
                </a:solidFill>
                <a:latin typeface="HGSｺﾞｼｯｸM" panose="020B0600000000000000" pitchFamily="50" charset="-128"/>
                <a:ea typeface="HGSｺﾞｼｯｸM" panose="020B0600000000000000" pitchFamily="50" charset="-128"/>
              </a:rPr>
              <a:t>　前回試算（平成</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29</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年</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2</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月版）からの変動</a:t>
            </a:r>
            <a:endParaRPr lang="en-US" altLang="ja-JP" sz="3200" b="1" dirty="0" smtClean="0">
              <a:solidFill>
                <a:schemeClr val="bg1"/>
              </a:solidFill>
              <a:latin typeface="HGSｺﾞｼｯｸM" panose="020B0600000000000000" pitchFamily="50" charset="-128"/>
              <a:ea typeface="HGSｺﾞｼｯｸM" panose="020B0600000000000000" pitchFamily="50" charset="-128"/>
            </a:endParaRPr>
          </a:p>
        </p:txBody>
      </p:sp>
      <p:graphicFrame>
        <p:nvGraphicFramePr>
          <p:cNvPr id="3" name="表 2"/>
          <p:cNvGraphicFramePr>
            <a:graphicFrameLocks noGrp="1" noChangeAspect="1"/>
          </p:cNvGraphicFramePr>
          <p:nvPr>
            <p:extLst>
              <p:ext uri="{D42A27DB-BD31-4B8C-83A1-F6EECF244321}">
                <p14:modId xmlns:p14="http://schemas.microsoft.com/office/powerpoint/2010/main" val="2897118049"/>
              </p:ext>
            </p:extLst>
          </p:nvPr>
        </p:nvGraphicFramePr>
        <p:xfrm>
          <a:off x="655096" y="2324099"/>
          <a:ext cx="8759216" cy="3978271"/>
        </p:xfrm>
        <a:graphic>
          <a:graphicData uri="http://schemas.openxmlformats.org/drawingml/2006/table">
            <a:tbl>
              <a:tblPr firstRow="1" bandRow="1">
                <a:tableStyleId>{5940675A-B579-460E-94D1-54222C63F5DA}</a:tableStyleId>
              </a:tblPr>
              <a:tblGrid>
                <a:gridCol w="409428"/>
                <a:gridCol w="1272276"/>
                <a:gridCol w="4318000"/>
                <a:gridCol w="2759512"/>
              </a:tblGrid>
              <a:tr h="793537">
                <a:tc>
                  <a:txBody>
                    <a:bodyPr/>
                    <a:lstStyle/>
                    <a:p>
                      <a:pPr algn="dist"/>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1600" dirty="0" smtClean="0">
                          <a:latin typeface="HGSｺﾞｼｯｸM" panose="020B0600000000000000" pitchFamily="50" charset="-128"/>
                          <a:ea typeface="HGSｺﾞｼｯｸM" panose="020B0600000000000000" pitchFamily="50" charset="-128"/>
                        </a:rPr>
                        <a:t>項　　　　　目</a:t>
                      </a:r>
                      <a:endParaRPr kumimoji="1" lang="ja-JP" altLang="en-US" sz="16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800" dirty="0">
                        <a:latin typeface="ＭＳ Ｐ明朝" panose="02020600040205080304" pitchFamily="18" charset="-128"/>
                        <a:ea typeface="ＭＳ Ｐ明朝" panose="02020600040205080304" pitchFamily="18" charset="-128"/>
                      </a:endParaRPr>
                    </a:p>
                  </a:txBody>
                  <a:tcPr marL="144000" marR="144000" marT="144000" marB="144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pPr algn="dist"/>
                      <a:r>
                        <a:rPr kumimoji="1" lang="ja-JP" altLang="en-US" sz="1400" dirty="0" smtClean="0">
                          <a:latin typeface="HGSｺﾞｼｯｸM" panose="020B0600000000000000" pitchFamily="50" charset="-128"/>
                          <a:ea typeface="HGSｺﾞｼｯｸM" panose="020B0600000000000000" pitchFamily="50" charset="-128"/>
                        </a:rPr>
                        <a:t>各年度の収支</a:t>
                      </a:r>
                      <a:endParaRPr kumimoji="1" lang="en-US" altLang="ja-JP" sz="1400" dirty="0" smtClean="0">
                        <a:latin typeface="HGSｺﾞｼｯｸM" panose="020B0600000000000000" pitchFamily="50" charset="-128"/>
                        <a:ea typeface="HGSｺﾞｼｯｸM" panose="020B0600000000000000" pitchFamily="50" charset="-128"/>
                      </a:endParaRPr>
                    </a:p>
                    <a:p>
                      <a:pPr algn="dist"/>
                      <a:r>
                        <a:rPr kumimoji="1" lang="ja-JP" altLang="en-US" sz="1400" dirty="0" err="1" smtClean="0">
                          <a:latin typeface="HGSｺﾞｼｯｸM" panose="020B0600000000000000" pitchFamily="50" charset="-128"/>
                          <a:ea typeface="HGSｺﾞｼｯｸM" panose="020B0600000000000000" pitchFamily="50" charset="-128"/>
                        </a:rPr>
                        <a:t>への</a:t>
                      </a:r>
                      <a:r>
                        <a:rPr kumimoji="1" lang="ja-JP" altLang="en-US" sz="1400" dirty="0" smtClean="0">
                          <a:latin typeface="HGSｺﾞｼｯｸM" panose="020B0600000000000000" pitchFamily="50" charset="-128"/>
                          <a:ea typeface="HGSｺﾞｼｯｸM" panose="020B0600000000000000" pitchFamily="50" charset="-128"/>
                        </a:rPr>
                        <a:t>影響額</a:t>
                      </a:r>
                      <a:endParaRPr kumimoji="1" lang="en-US" altLang="ja-JP" sz="1400" dirty="0" smtClean="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93537">
                <a:tc rowSpan="2">
                  <a:txBody>
                    <a:bodyPr/>
                    <a:lstStyle/>
                    <a:p>
                      <a:pPr algn="dist"/>
                      <a:r>
                        <a:rPr kumimoji="1" lang="ja-JP" altLang="en-US" sz="1400" b="1" dirty="0" smtClean="0">
                          <a:latin typeface="HGSｺﾞｼｯｸM" panose="020B0600000000000000" pitchFamily="50" charset="-128"/>
                          <a:ea typeface="HGSｺﾞｼｯｸM" panose="020B0600000000000000" pitchFamily="50" charset="-128"/>
                        </a:rPr>
                        <a:t>歳入</a:t>
                      </a:r>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smtClean="0">
                          <a:latin typeface="HGSｺﾞｼｯｸM" panose="020B0600000000000000" pitchFamily="50" charset="-128"/>
                          <a:ea typeface="HGSｺﾞｼｯｸM" panose="020B0600000000000000" pitchFamily="50" charset="-128"/>
                        </a:rPr>
                        <a:t>府税</a:t>
                      </a:r>
                      <a:endParaRPr kumimoji="1" lang="ja-JP"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smtClean="0">
                          <a:latin typeface="HGSｺﾞｼｯｸM" panose="020B0600000000000000" pitchFamily="50" charset="-128"/>
                          <a:ea typeface="HGSｺﾞｼｯｸM" panose="020B0600000000000000" pitchFamily="50" charset="-128"/>
                        </a:rPr>
                        <a:t>景気の緩やかな回復を背景に、平成</a:t>
                      </a:r>
                      <a:r>
                        <a:rPr kumimoji="1" lang="en-US" altLang="ja-JP" sz="1200" dirty="0" smtClean="0">
                          <a:latin typeface="HGSｺﾞｼｯｸM" panose="020B0600000000000000" pitchFamily="50" charset="-128"/>
                          <a:ea typeface="HGSｺﾞｼｯｸM" panose="020B0600000000000000" pitchFamily="50" charset="-128"/>
                        </a:rPr>
                        <a:t>30</a:t>
                      </a:r>
                      <a:r>
                        <a:rPr kumimoji="1" lang="ja-JP" altLang="en-US" sz="1200" dirty="0" smtClean="0">
                          <a:latin typeface="HGSｺﾞｼｯｸM" panose="020B0600000000000000" pitchFamily="50" charset="-128"/>
                          <a:ea typeface="HGSｺﾞｼｯｸM" panose="020B0600000000000000" pitchFamily="50" charset="-128"/>
                        </a:rPr>
                        <a:t>年度の府税見込みが増加するとともに、内閣府試算を踏まえた伸び率の上昇により増加</a:t>
                      </a:r>
                      <a:endParaRPr kumimoji="1" lang="ja-JP"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kumimoji="1" lang="en-US" altLang="ja-JP" sz="1200" dirty="0" smtClean="0">
                          <a:latin typeface="HGSｺﾞｼｯｸM" panose="020B0600000000000000" pitchFamily="50" charset="-128"/>
                          <a:ea typeface="HGSｺﾞｼｯｸM" panose="020B0600000000000000" pitchFamily="50" charset="-128"/>
                        </a:rPr>
                        <a:t>130</a:t>
                      </a:r>
                      <a:r>
                        <a:rPr kumimoji="1" lang="ja-JP" altLang="en-US" sz="1200" dirty="0" smtClean="0">
                          <a:latin typeface="HGSｺﾞｼｯｸM" panose="020B0600000000000000" pitchFamily="50" charset="-128"/>
                          <a:ea typeface="HGSｺﾞｼｯｸM" panose="020B0600000000000000" pitchFamily="50" charset="-128"/>
                        </a:rPr>
                        <a:t>億～</a:t>
                      </a:r>
                      <a:r>
                        <a:rPr kumimoji="1" lang="en-US" altLang="ja-JP" sz="1200" dirty="0" smtClean="0">
                          <a:latin typeface="HGSｺﾞｼｯｸM" panose="020B0600000000000000" pitchFamily="50" charset="-128"/>
                          <a:ea typeface="HGSｺﾞｼｯｸM" panose="020B0600000000000000" pitchFamily="50" charset="-128"/>
                        </a:rPr>
                        <a:t>340</a:t>
                      </a:r>
                      <a:r>
                        <a:rPr kumimoji="1" lang="ja-JP" altLang="en-US" sz="1200" dirty="0" smtClean="0">
                          <a:latin typeface="HGSｺﾞｼｯｸM" panose="020B0600000000000000" pitchFamily="50" charset="-128"/>
                          <a:ea typeface="HGSｺﾞｼｯｸM" panose="020B0600000000000000" pitchFamily="50" charset="-128"/>
                        </a:rPr>
                        <a:t>億円程度改善</a:t>
                      </a:r>
                      <a:endParaRPr kumimoji="1" lang="ja-JP"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04618">
                <a:tc vMerge="1">
                  <a:txBody>
                    <a:bodyPr/>
                    <a:lstStyle/>
                    <a:p>
                      <a:pPr algn="dist"/>
                      <a:endParaRPr lang="en-US" altLang="ja-JP" sz="1800" b="1" dirty="0" smtClean="0">
                        <a:latin typeface="+mn-ea"/>
                      </a:endParaRPr>
                    </a:p>
                  </a:txBody>
                  <a:tcPr marL="144000" marR="144000" marT="144000" marB="144000"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dist"/>
                      <a:r>
                        <a:rPr kumimoji="1" lang="ja-JP" altLang="en-US" sz="1200" dirty="0" smtClean="0">
                          <a:latin typeface="HGSｺﾞｼｯｸM" panose="020B0600000000000000" pitchFamily="50" charset="-128"/>
                          <a:ea typeface="HGSｺﾞｼｯｸM" panose="020B0600000000000000" pitchFamily="50" charset="-128"/>
                        </a:rPr>
                        <a:t>交付税等</a:t>
                      </a:r>
                      <a:endParaRPr kumimoji="1" lang="ja-JP"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smtClean="0">
                          <a:latin typeface="HGSｺﾞｼｯｸM" panose="020B0600000000000000" pitchFamily="50" charset="-128"/>
                          <a:ea typeface="HGSｺﾞｼｯｸM" panose="020B0600000000000000" pitchFamily="50" charset="-128"/>
                        </a:rPr>
                        <a:t>府税の増加等により減少</a:t>
                      </a:r>
                      <a:endParaRPr kumimoji="1" lang="ja-JP"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sz="14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764680">
                <a:tc rowSpan="2">
                  <a:txBody>
                    <a:bodyPr/>
                    <a:lstStyle/>
                    <a:p>
                      <a:pPr algn="dist"/>
                      <a:r>
                        <a:rPr kumimoji="1" lang="ja-JP" altLang="en-US" sz="1400" b="1" dirty="0" smtClean="0">
                          <a:latin typeface="HGSｺﾞｼｯｸM" panose="020B0600000000000000" pitchFamily="50" charset="-128"/>
                          <a:ea typeface="HGSｺﾞｼｯｸM" panose="020B0600000000000000" pitchFamily="50" charset="-128"/>
                        </a:rPr>
                        <a:t>歳出</a:t>
                      </a:r>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smtClean="0">
                          <a:latin typeface="HGSｺﾞｼｯｸM" panose="020B0600000000000000" pitchFamily="50" charset="-128"/>
                          <a:ea typeface="HGSｺﾞｼｯｸM" panose="020B0600000000000000" pitchFamily="50" charset="-128"/>
                        </a:rPr>
                        <a:t>人件費</a:t>
                      </a:r>
                      <a:endParaRPr kumimoji="1" lang="ja-JP"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smtClean="0">
                          <a:latin typeface="HGSｺﾞｼｯｸM" panose="020B0600000000000000" pitchFamily="50" charset="-128"/>
                          <a:ea typeface="HGSｺﾞｼｯｸM" panose="020B0600000000000000" pitchFamily="50" charset="-128"/>
                        </a:rPr>
                        <a:t>前回試算での見込みより新陳代謝効果が減少したこと等により増加</a:t>
                      </a:r>
                      <a:endParaRPr kumimoji="1" lang="ja-JP"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dirty="0" smtClean="0">
                          <a:latin typeface="HGSｺﾞｼｯｸM" panose="020B0600000000000000" pitchFamily="50" charset="-128"/>
                          <a:ea typeface="HGSｺﾞｼｯｸM" panose="020B0600000000000000" pitchFamily="50" charset="-128"/>
                        </a:rPr>
                        <a:t>10</a:t>
                      </a:r>
                      <a:r>
                        <a:rPr kumimoji="1" lang="ja-JP" altLang="en-US" sz="1200" dirty="0" smtClean="0">
                          <a:latin typeface="HGSｺﾞｼｯｸM" panose="020B0600000000000000" pitchFamily="50" charset="-128"/>
                          <a:ea typeface="HGSｺﾞｼｯｸM" panose="020B0600000000000000" pitchFamily="50" charset="-128"/>
                        </a:rPr>
                        <a:t>億～</a:t>
                      </a:r>
                      <a:r>
                        <a:rPr kumimoji="1" lang="en-US" altLang="ja-JP" sz="1200" dirty="0" smtClean="0">
                          <a:latin typeface="HGSｺﾞｼｯｸM" panose="020B0600000000000000" pitchFamily="50" charset="-128"/>
                          <a:ea typeface="HGSｺﾞｼｯｸM" panose="020B0600000000000000" pitchFamily="50" charset="-128"/>
                        </a:rPr>
                        <a:t>250</a:t>
                      </a:r>
                      <a:r>
                        <a:rPr kumimoji="1" lang="ja-JP" altLang="en-US" sz="1200" dirty="0" smtClean="0">
                          <a:latin typeface="HGSｺﾞｼｯｸM" panose="020B0600000000000000" pitchFamily="50" charset="-128"/>
                          <a:ea typeface="HGSｺﾞｼｯｸM" panose="020B0600000000000000" pitchFamily="50" charset="-128"/>
                        </a:rPr>
                        <a:t>億円程度悪化</a:t>
                      </a:r>
                      <a:endParaRPr kumimoji="1" lang="en-US" altLang="ja-JP" sz="1200" dirty="0" smtClean="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80628">
                <a:tc vMerge="1">
                  <a:txBody>
                    <a:bodyPr/>
                    <a:lstStyle/>
                    <a:p>
                      <a:pPr algn="dist"/>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smtClean="0">
                          <a:latin typeface="HGSｺﾞｼｯｸM" panose="020B0600000000000000" pitchFamily="50" charset="-128"/>
                          <a:ea typeface="HGSｺﾞｼｯｸM" panose="020B0600000000000000" pitchFamily="50" charset="-128"/>
                        </a:rPr>
                        <a:t>公債費</a:t>
                      </a:r>
                      <a:endParaRPr kumimoji="1" lang="ja-JP"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l">
                        <a:buFont typeface="Wingdings" panose="05000000000000000000" pitchFamily="2" charset="2"/>
                        <a:buNone/>
                      </a:pPr>
                      <a:r>
                        <a:rPr kumimoji="1" lang="ja-JP" altLang="en-US" sz="1200" dirty="0" smtClean="0">
                          <a:latin typeface="HGSｺﾞｼｯｸM" panose="020B0600000000000000" pitchFamily="50" charset="-128"/>
                          <a:ea typeface="HGSｺﾞｼｯｸM" panose="020B0600000000000000" pitchFamily="50" charset="-128"/>
                        </a:rPr>
                        <a:t>内閣府試算を踏まえた金利の低下等によりおおむね減少</a:t>
                      </a:r>
                      <a:endParaRPr kumimoji="1" lang="en-US" altLang="ja-JP" sz="1200" dirty="0" smtClean="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dirty="0" smtClean="0">
                          <a:latin typeface="HGSｺﾞｼｯｸM" panose="020B0600000000000000" pitchFamily="50" charset="-128"/>
                          <a:ea typeface="HGSｺﾞｼｯｸM" panose="020B0600000000000000" pitchFamily="50" charset="-128"/>
                        </a:rPr>
                        <a:t>10</a:t>
                      </a:r>
                      <a:r>
                        <a:rPr kumimoji="1" lang="ja-JP" altLang="en-US" sz="1200" dirty="0" smtClean="0">
                          <a:latin typeface="HGSｺﾞｼｯｸM" panose="020B0600000000000000" pitchFamily="50" charset="-128"/>
                          <a:ea typeface="HGSｺﾞｼｯｸM" panose="020B0600000000000000" pitchFamily="50" charset="-128"/>
                        </a:rPr>
                        <a:t>億円程度悪化～</a:t>
                      </a:r>
                      <a:r>
                        <a:rPr kumimoji="1" lang="en-US" altLang="ja-JP" sz="1200" dirty="0" smtClean="0">
                          <a:latin typeface="HGSｺﾞｼｯｸM" panose="020B0600000000000000" pitchFamily="50" charset="-128"/>
                          <a:ea typeface="HGSｺﾞｼｯｸM" panose="020B0600000000000000" pitchFamily="50" charset="-128"/>
                        </a:rPr>
                        <a:t>260</a:t>
                      </a:r>
                      <a:r>
                        <a:rPr kumimoji="1" lang="ja-JP" altLang="en-US" sz="1200" dirty="0" smtClean="0">
                          <a:latin typeface="HGSｺﾞｼｯｸM" panose="020B0600000000000000" pitchFamily="50" charset="-128"/>
                          <a:ea typeface="HGSｺﾞｼｯｸM" panose="020B0600000000000000" pitchFamily="50" charset="-128"/>
                        </a:rPr>
                        <a:t>億円程度改善</a:t>
                      </a:r>
                      <a:endParaRPr kumimoji="1" lang="ja-JP"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テキスト ボックス 4"/>
          <p:cNvSpPr txBox="1"/>
          <p:nvPr/>
        </p:nvSpPr>
        <p:spPr>
          <a:xfrm>
            <a:off x="537561" y="1241562"/>
            <a:ext cx="9045461" cy="369332"/>
          </a:xfrm>
          <a:prstGeom prst="rect">
            <a:avLst/>
          </a:prstGeom>
          <a:noFill/>
        </p:spPr>
        <p:txBody>
          <a:bodyPr wrap="square" rtlCol="0">
            <a:spAutoFit/>
          </a:bodyPr>
          <a:lstStyle/>
          <a:p>
            <a:pPr algn="l"/>
            <a:r>
              <a:rPr lang="ja-JP" altLang="en-US" dirty="0" smtClean="0">
                <a:latin typeface="HGSｺﾞｼｯｸM" panose="020B0600000000000000" pitchFamily="50" charset="-128"/>
                <a:ea typeface="HGSｺﾞｼｯｸM" panose="020B0600000000000000" pitchFamily="50" charset="-128"/>
              </a:rPr>
              <a:t>府税の増加や、公債費の減少などにより、各年度の収支が</a:t>
            </a:r>
            <a:r>
              <a:rPr kumimoji="1" lang="ja-JP" altLang="en-US" dirty="0" smtClean="0">
                <a:latin typeface="HGSｺﾞｼｯｸM" panose="020B0600000000000000" pitchFamily="50" charset="-128"/>
                <a:ea typeface="HGSｺﾞｼｯｸM" panose="020B0600000000000000" pitchFamily="50" charset="-128"/>
              </a:rPr>
              <a:t>おおむね</a:t>
            </a:r>
            <a:r>
              <a:rPr kumimoji="1" lang="en-US" altLang="ja-JP" dirty="0" smtClean="0">
                <a:latin typeface="HGSｺﾞｼｯｸM" panose="020B0600000000000000" pitchFamily="50" charset="-128"/>
                <a:ea typeface="HGSｺﾞｼｯｸM" panose="020B0600000000000000" pitchFamily="50" charset="-128"/>
              </a:rPr>
              <a:t>0</a:t>
            </a:r>
            <a:r>
              <a:rPr kumimoji="1" lang="ja-JP" altLang="en-US" dirty="0" smtClean="0">
                <a:latin typeface="HGSｺﾞｼｯｸM" panose="020B0600000000000000" pitchFamily="50" charset="-128"/>
                <a:ea typeface="HGSｺﾞｼｯｸM" panose="020B0600000000000000" pitchFamily="50" charset="-128"/>
              </a:rPr>
              <a:t>～</a:t>
            </a:r>
            <a:r>
              <a:rPr lang="en-US" altLang="ja-JP" dirty="0" smtClean="0">
                <a:latin typeface="HGSｺﾞｼｯｸM" panose="020B0600000000000000" pitchFamily="50" charset="-128"/>
                <a:ea typeface="HGSｺﾞｼｯｸM" panose="020B0600000000000000" pitchFamily="50" charset="-128"/>
              </a:rPr>
              <a:t>32</a:t>
            </a:r>
            <a:r>
              <a:rPr kumimoji="1" lang="en-US" altLang="ja-JP" dirty="0" smtClean="0">
                <a:latin typeface="HGSｺﾞｼｯｸM" panose="020B0600000000000000" pitchFamily="50" charset="-128"/>
                <a:ea typeface="HGSｺﾞｼｯｸM" panose="020B0600000000000000" pitchFamily="50" charset="-128"/>
              </a:rPr>
              <a:t>0</a:t>
            </a:r>
            <a:r>
              <a:rPr kumimoji="1" lang="ja-JP" altLang="en-US" dirty="0" smtClean="0">
                <a:latin typeface="HGSｺﾞｼｯｸM" panose="020B0600000000000000" pitchFamily="50" charset="-128"/>
                <a:ea typeface="HGSｺﾞｼｯｸM" panose="020B0600000000000000" pitchFamily="50" charset="-128"/>
              </a:rPr>
              <a:t>億円</a:t>
            </a:r>
            <a:r>
              <a:rPr lang="ja-JP" altLang="en-US" dirty="0" smtClean="0">
                <a:latin typeface="HGSｺﾞｼｯｸM" panose="020B0600000000000000" pitchFamily="50" charset="-128"/>
                <a:ea typeface="HGSｺﾞｼｯｸM" panose="020B0600000000000000" pitchFamily="50" charset="-128"/>
              </a:rPr>
              <a:t>改善</a:t>
            </a:r>
            <a:r>
              <a:rPr kumimoji="1" lang="ja-JP" altLang="en-US" dirty="0" smtClean="0">
                <a:latin typeface="HGSｺﾞｼｯｸM" panose="020B0600000000000000" pitchFamily="50" charset="-128"/>
                <a:ea typeface="HGSｺﾞｼｯｸM" panose="020B0600000000000000" pitchFamily="50" charset="-128"/>
              </a:rPr>
              <a:t>。</a:t>
            </a:r>
            <a:endParaRPr kumimoji="1" lang="ja-JP" altLang="en-US" dirty="0">
              <a:latin typeface="HGSｺﾞｼｯｸM" panose="020B0600000000000000" pitchFamily="50" charset="-128"/>
              <a:ea typeface="HGSｺﾞｼｯｸM" panose="020B0600000000000000" pitchFamily="50" charset="-128"/>
            </a:endParaRPr>
          </a:p>
        </p:txBody>
      </p:sp>
      <p:sp>
        <p:nvSpPr>
          <p:cNvPr id="8" name="テキスト ボックス 7"/>
          <p:cNvSpPr txBox="1">
            <a:spLocks noChangeAspect="1"/>
          </p:cNvSpPr>
          <p:nvPr/>
        </p:nvSpPr>
        <p:spPr>
          <a:xfrm>
            <a:off x="423261" y="1750790"/>
            <a:ext cx="2511008" cy="369332"/>
          </a:xfrm>
          <a:prstGeom prst="rect">
            <a:avLst/>
          </a:prstGeom>
          <a:noFill/>
        </p:spPr>
        <p:txBody>
          <a:bodyPr wrap="square" rtlCol="0">
            <a:spAutoFit/>
          </a:bodyPr>
          <a:lstStyle/>
          <a:p>
            <a:pPr algn="l"/>
            <a:r>
              <a:rPr lang="ja-JP" altLang="en-US" b="1" dirty="0" smtClean="0">
                <a:latin typeface="HGSｺﾞｼｯｸM" panose="020B0600000000000000" pitchFamily="50" charset="-128"/>
                <a:ea typeface="HGSｺﾞｼｯｸM" panose="020B0600000000000000" pitchFamily="50" charset="-128"/>
              </a:rPr>
              <a:t>（主な要因）</a:t>
            </a:r>
            <a:endParaRPr kumimoji="1" lang="ja-JP" altLang="en-US" b="1" dirty="0">
              <a:latin typeface="HGSｺﾞｼｯｸM" panose="020B0600000000000000" pitchFamily="50" charset="-128"/>
              <a:ea typeface="HGSｺﾞｼｯｸM" panose="020B0600000000000000" pitchFamily="50" charset="-128"/>
            </a:endParaRPr>
          </a:p>
        </p:txBody>
      </p:sp>
      <p:sp>
        <p:nvSpPr>
          <p:cNvPr id="9" name="Text Box 4"/>
          <p:cNvSpPr txBox="1">
            <a:spLocks noChangeArrowheads="1"/>
          </p:cNvSpPr>
          <p:nvPr/>
        </p:nvSpPr>
        <p:spPr bwMode="auto">
          <a:xfrm>
            <a:off x="9497236" y="71988"/>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3</a:t>
            </a:r>
          </a:p>
        </p:txBody>
      </p:sp>
    </p:spTree>
    <p:extLst>
      <p:ext uri="{BB962C8B-B14F-4D97-AF65-F5344CB8AC3E}">
        <p14:creationId xmlns:p14="http://schemas.microsoft.com/office/powerpoint/2010/main" val="3998618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507406" y="488088"/>
            <a:ext cx="8917201" cy="637200"/>
          </a:xfrm>
          <a:solidFill>
            <a:srgbClr val="000099"/>
          </a:solidFill>
        </p:spPr>
        <p:txBody>
          <a:bodyPr>
            <a:normAutofit/>
          </a:bodyPr>
          <a:lstStyle/>
          <a:p>
            <a:pPr eaLnBrk="1" hangingPunct="1"/>
            <a:r>
              <a:rPr lang="ja-JP" altLang="en-US" sz="3200" b="1" dirty="0" smtClean="0">
                <a:solidFill>
                  <a:schemeClr val="bg1"/>
                </a:solidFill>
                <a:latin typeface="HGSｺﾞｼｯｸM" panose="020B0600000000000000" pitchFamily="50" charset="-128"/>
                <a:ea typeface="HGSｺﾞｼｯｸM" panose="020B0600000000000000" pitchFamily="50" charset="-128"/>
              </a:rPr>
              <a:t>今後の変動の可能性</a:t>
            </a:r>
            <a:endParaRPr lang="en-US" altLang="ja-JP" sz="3200" b="1" dirty="0" smtClean="0">
              <a:solidFill>
                <a:schemeClr val="bg1"/>
              </a:solidFill>
              <a:latin typeface="HGSｺﾞｼｯｸM" panose="020B0600000000000000" pitchFamily="50" charset="-128"/>
              <a:ea typeface="HGSｺﾞｼｯｸM" panose="020B0600000000000000" pitchFamily="50" charset="-128"/>
            </a:endParaRPr>
          </a:p>
        </p:txBody>
      </p:sp>
      <p:sp>
        <p:nvSpPr>
          <p:cNvPr id="18" name="Text Box 4"/>
          <p:cNvSpPr txBox="1">
            <a:spLocks noChangeArrowheads="1"/>
          </p:cNvSpPr>
          <p:nvPr/>
        </p:nvSpPr>
        <p:spPr bwMode="auto">
          <a:xfrm>
            <a:off x="9523317" y="6576023"/>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4</a:t>
            </a:r>
          </a:p>
        </p:txBody>
      </p:sp>
      <p:sp>
        <p:nvSpPr>
          <p:cNvPr id="22" name="Rectangle 3"/>
          <p:cNvSpPr txBox="1">
            <a:spLocks noChangeArrowheads="1"/>
          </p:cNvSpPr>
          <p:nvPr/>
        </p:nvSpPr>
        <p:spPr>
          <a:xfrm>
            <a:off x="520700" y="1384022"/>
            <a:ext cx="9736042" cy="5664478"/>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44000" indent="-265113" fontAlgn="auto">
              <a:lnSpc>
                <a:spcPts val="1800"/>
              </a:lnSpc>
              <a:spcBef>
                <a:spcPts val="1200"/>
              </a:spcBef>
              <a:spcAft>
                <a:spcPts val="0"/>
              </a:spcAft>
              <a:buClrTx/>
              <a:buSzTx/>
              <a:buNone/>
            </a:pPr>
            <a:r>
              <a:rPr lang="ja-JP" altLang="en-US" sz="1600" b="1" dirty="0" smtClean="0">
                <a:latin typeface="HGSｺﾞｼｯｸM" panose="020B0600000000000000" pitchFamily="50" charset="-128"/>
                <a:ea typeface="HGSｺﾞｼｯｸM" panose="020B0600000000000000" pitchFamily="50" charset="-128"/>
              </a:rPr>
              <a:t>①　地方税財政</a:t>
            </a:r>
            <a:r>
              <a:rPr lang="ja-JP" altLang="en-US" sz="1600" b="1" dirty="0">
                <a:latin typeface="HGSｺﾞｼｯｸM" panose="020B0600000000000000" pitchFamily="50" charset="-128"/>
                <a:ea typeface="HGSｺﾞｼｯｸM" panose="020B0600000000000000" pitchFamily="50" charset="-128"/>
              </a:rPr>
              <a:t>制度</a:t>
            </a:r>
            <a:r>
              <a:rPr lang="en-US" altLang="ja-JP" sz="1600" b="1" dirty="0" smtClean="0">
                <a:latin typeface="HGSｺﾞｼｯｸM" panose="020B0600000000000000" pitchFamily="50" charset="-128"/>
                <a:ea typeface="HGSｺﾞｼｯｸM" panose="020B0600000000000000" pitchFamily="50" charset="-128"/>
              </a:rPr>
              <a:t/>
            </a:r>
            <a:br>
              <a:rPr lang="en-US" altLang="ja-JP" sz="1600" b="1" dirty="0" smtClean="0">
                <a:latin typeface="HGSｺﾞｼｯｸM" panose="020B0600000000000000" pitchFamily="50" charset="-128"/>
                <a:ea typeface="HGSｺﾞｼｯｸM" panose="020B0600000000000000" pitchFamily="50" charset="-128"/>
              </a:rPr>
            </a:br>
            <a:r>
              <a:rPr lang="ja-JP" altLang="en-US" sz="1400" b="1" dirty="0" smtClean="0">
                <a:latin typeface="HGSｺﾞｼｯｸM" panose="020B0600000000000000" pitchFamily="50" charset="-128"/>
                <a:ea typeface="HGSｺﾞｼｯｸM" panose="020B0600000000000000" pitchFamily="50" charset="-128"/>
              </a:rPr>
              <a:t>　</a:t>
            </a:r>
            <a:r>
              <a:rPr lang="en-US" altLang="ja-JP" sz="1400" b="1" dirty="0" smtClean="0">
                <a:latin typeface="HGSｺﾞｼｯｸM" panose="020B0600000000000000" pitchFamily="50" charset="-128"/>
                <a:ea typeface="HGSｺﾞｼｯｸM" panose="020B0600000000000000" pitchFamily="50" charset="-128"/>
              </a:rPr>
              <a:t>『</a:t>
            </a:r>
            <a:r>
              <a:rPr lang="ja-JP" altLang="en-US" sz="1400" b="1" dirty="0" smtClean="0">
                <a:latin typeface="HGSｺﾞｼｯｸM" panose="020B0600000000000000" pitchFamily="50" charset="-128"/>
                <a:ea typeface="HGSｺﾞｼｯｸM" panose="020B0600000000000000" pitchFamily="50" charset="-128"/>
              </a:rPr>
              <a:t>経済財政運営と改革の基本方針（骨太の方針）</a:t>
            </a:r>
            <a:r>
              <a:rPr lang="en-US" altLang="ja-JP" sz="1400" b="1" dirty="0" smtClean="0">
                <a:latin typeface="HGSｺﾞｼｯｸM" panose="020B0600000000000000" pitchFamily="50" charset="-128"/>
                <a:ea typeface="HGSｺﾞｼｯｸM" panose="020B0600000000000000" pitchFamily="50" charset="-128"/>
              </a:rPr>
              <a:t>2015』</a:t>
            </a:r>
            <a:r>
              <a:rPr lang="ja-JP" altLang="en-US" sz="1400" b="1" dirty="0" smtClean="0">
                <a:latin typeface="HGSｺﾞｼｯｸM" panose="020B0600000000000000" pitchFamily="50" charset="-128"/>
                <a:ea typeface="HGSｺﾞｼｯｸM" panose="020B0600000000000000" pitchFamily="50" charset="-128"/>
              </a:rPr>
              <a:t>（抄）</a:t>
            </a:r>
            <a:r>
              <a:rPr lang="en-US" altLang="ja-JP" sz="1600" b="1" dirty="0" smtClean="0">
                <a:latin typeface="HGSｺﾞｼｯｸM" panose="020B0600000000000000" pitchFamily="50" charset="-128"/>
                <a:ea typeface="HGSｺﾞｼｯｸM" panose="020B0600000000000000" pitchFamily="50" charset="-128"/>
              </a:rPr>
              <a:t/>
            </a:r>
            <a:br>
              <a:rPr lang="en-US" altLang="ja-JP" sz="1600" b="1" dirty="0" smtClean="0">
                <a:latin typeface="HGSｺﾞｼｯｸM" panose="020B0600000000000000" pitchFamily="50" charset="-128"/>
                <a:ea typeface="HGSｺﾞｼｯｸM" panose="020B0600000000000000" pitchFamily="50" charset="-128"/>
              </a:rPr>
            </a:br>
            <a:r>
              <a:rPr lang="ja-JP" altLang="en-US" sz="1400" dirty="0" smtClean="0">
                <a:latin typeface="HGSｺﾞｼｯｸM" panose="020B0600000000000000" pitchFamily="50" charset="-128"/>
                <a:ea typeface="HGSｺﾞｼｯｸM" panose="020B0600000000000000" pitchFamily="50" charset="-128"/>
              </a:rPr>
              <a:t>　　「地方の安定的な財政運営に必要となる一般財源の総額について、平成</a:t>
            </a:r>
            <a:r>
              <a:rPr lang="en-US" altLang="ja-JP" sz="1400" dirty="0" smtClean="0">
                <a:latin typeface="HGSｺﾞｼｯｸM" panose="020B0600000000000000" pitchFamily="50" charset="-128"/>
                <a:ea typeface="HGSｺﾞｼｯｸM" panose="020B0600000000000000" pitchFamily="50" charset="-128"/>
              </a:rPr>
              <a:t>30</a:t>
            </a:r>
            <a:r>
              <a:rPr lang="ja-JP" altLang="en-US" sz="1400" dirty="0" smtClean="0">
                <a:latin typeface="HGSｺﾞｼｯｸM" panose="020B0600000000000000" pitchFamily="50" charset="-128"/>
                <a:ea typeface="HGSｺﾞｼｯｸM" panose="020B0600000000000000" pitchFamily="50" charset="-128"/>
              </a:rPr>
              <a:t>年度までにおいて、</a:t>
            </a:r>
            <a:r>
              <a:rPr lang="en-US" altLang="ja-JP" sz="1400" dirty="0" smtClean="0">
                <a:latin typeface="HGSｺﾞｼｯｸM" panose="020B0600000000000000" pitchFamily="50" charset="-128"/>
                <a:ea typeface="HGSｺﾞｼｯｸM" panose="020B0600000000000000" pitchFamily="50" charset="-128"/>
              </a:rPr>
              <a:t/>
            </a:r>
            <a:br>
              <a:rPr lang="en-US" altLang="ja-JP" sz="1400" dirty="0" smtClean="0">
                <a:latin typeface="HGSｺﾞｼｯｸM" panose="020B0600000000000000" pitchFamily="50" charset="-128"/>
                <a:ea typeface="HGSｺﾞｼｯｸM" panose="020B0600000000000000" pitchFamily="50" charset="-128"/>
              </a:rPr>
            </a:br>
            <a:r>
              <a:rPr lang="ja-JP" altLang="en-US" sz="1400" dirty="0" smtClean="0">
                <a:latin typeface="HGSｺﾞｼｯｸM" panose="020B0600000000000000" pitchFamily="50" charset="-128"/>
                <a:ea typeface="HGSｺﾞｼｯｸM" panose="020B0600000000000000" pitchFamily="50" charset="-128"/>
              </a:rPr>
              <a:t>　　　平成</a:t>
            </a:r>
            <a:r>
              <a:rPr lang="en-US" altLang="ja-JP" sz="1400" dirty="0" smtClean="0">
                <a:latin typeface="HGSｺﾞｼｯｸM" panose="020B0600000000000000" pitchFamily="50" charset="-128"/>
                <a:ea typeface="HGSｺﾞｼｯｸM" panose="020B0600000000000000" pitchFamily="50" charset="-128"/>
              </a:rPr>
              <a:t>27</a:t>
            </a:r>
            <a:r>
              <a:rPr lang="ja-JP" altLang="en-US" sz="1400" dirty="0" smtClean="0">
                <a:latin typeface="HGSｺﾞｼｯｸM" panose="020B0600000000000000" pitchFamily="50" charset="-128"/>
                <a:ea typeface="HGSｺﾞｼｯｸM" panose="020B0600000000000000" pitchFamily="50" charset="-128"/>
              </a:rPr>
              <a:t>年度地方財政計画の水準を下回らないよう実質的に同水準を確保」</a:t>
            </a:r>
            <a:r>
              <a:rPr lang="en-US" altLang="ja-JP" sz="1400" dirty="0" smtClean="0">
                <a:latin typeface="HGSｺﾞｼｯｸM" panose="020B0600000000000000" pitchFamily="50" charset="-128"/>
                <a:ea typeface="HGSｺﾞｼｯｸM" panose="020B0600000000000000" pitchFamily="50" charset="-128"/>
              </a:rPr>
              <a:t/>
            </a:r>
            <a:br>
              <a:rPr lang="en-US" altLang="ja-JP" sz="1400" dirty="0" smtClean="0">
                <a:latin typeface="HGSｺﾞｼｯｸM" panose="020B0600000000000000" pitchFamily="50" charset="-128"/>
                <a:ea typeface="HGSｺﾞｼｯｸM" panose="020B0600000000000000" pitchFamily="50" charset="-128"/>
              </a:rPr>
            </a:br>
            <a:r>
              <a:rPr lang="ja-JP" altLang="en-US" sz="1400" b="1" dirty="0" smtClean="0">
                <a:latin typeface="HGSｺﾞｼｯｸM" panose="020B0600000000000000" pitchFamily="50" charset="-128"/>
                <a:ea typeface="HGSｺﾞｼｯｸM" panose="020B0600000000000000" pitchFamily="50" charset="-128"/>
              </a:rPr>
              <a:t>　　　　⇒　</a:t>
            </a:r>
            <a:r>
              <a:rPr lang="ja-JP" altLang="en-US" sz="1400" dirty="0" smtClean="0">
                <a:latin typeface="HGSｺﾞｼｯｸM" panose="020B0600000000000000" pitchFamily="50" charset="-128"/>
                <a:ea typeface="HGSｺﾞｼｯｸM" panose="020B0600000000000000" pitchFamily="50" charset="-128"/>
              </a:rPr>
              <a:t>平成</a:t>
            </a:r>
            <a:r>
              <a:rPr lang="en-US" altLang="ja-JP" sz="1400" dirty="0" smtClean="0">
                <a:latin typeface="HGSｺﾞｼｯｸM" panose="020B0600000000000000" pitchFamily="50" charset="-128"/>
                <a:ea typeface="HGSｺﾞｼｯｸM" panose="020B0600000000000000" pitchFamily="50" charset="-128"/>
              </a:rPr>
              <a:t>31</a:t>
            </a:r>
            <a:r>
              <a:rPr lang="ja-JP" altLang="en-US" sz="1400" dirty="0" smtClean="0">
                <a:latin typeface="HGSｺﾞｼｯｸM" panose="020B0600000000000000" pitchFamily="50" charset="-128"/>
                <a:ea typeface="HGSｺﾞｼｯｸM" panose="020B0600000000000000" pitchFamily="50" charset="-128"/>
              </a:rPr>
              <a:t>年度以降、安定的な財政運営に必要となる</a:t>
            </a:r>
            <a:r>
              <a:rPr lang="ja-JP" altLang="en-US" sz="1400" b="1" u="sng" dirty="0" smtClean="0">
                <a:latin typeface="HGSｺﾞｼｯｸM" panose="020B0600000000000000" pitchFamily="50" charset="-128"/>
                <a:ea typeface="HGSｺﾞｼｯｸM" panose="020B0600000000000000" pitchFamily="50" charset="-128"/>
              </a:rPr>
              <a:t>地方一般財源総額の確保</a:t>
            </a:r>
            <a:r>
              <a:rPr lang="ja-JP" altLang="en-US" sz="1400" dirty="0" smtClean="0">
                <a:latin typeface="HGSｺﾞｼｯｸM" panose="020B0600000000000000" pitchFamily="50" charset="-128"/>
                <a:ea typeface="HGSｺﾞｼｯｸM" panose="020B0600000000000000" pitchFamily="50" charset="-128"/>
              </a:rPr>
              <a:t>が課題</a:t>
            </a:r>
            <a:r>
              <a:rPr lang="en-US" altLang="ja-JP" sz="1400" b="1" u="sng" dirty="0">
                <a:latin typeface="HGSｺﾞｼｯｸM" panose="020B0600000000000000" pitchFamily="50" charset="-128"/>
                <a:ea typeface="HGSｺﾞｼｯｸM" panose="020B0600000000000000" pitchFamily="50" charset="-128"/>
              </a:rPr>
              <a:t/>
            </a:r>
            <a:br>
              <a:rPr lang="en-US" altLang="ja-JP" sz="1400" b="1" u="sng" dirty="0">
                <a:latin typeface="HGSｺﾞｼｯｸM" panose="020B0600000000000000" pitchFamily="50" charset="-128"/>
                <a:ea typeface="HGSｺﾞｼｯｸM" panose="020B0600000000000000" pitchFamily="50" charset="-128"/>
              </a:rPr>
            </a:br>
            <a:r>
              <a:rPr lang="en-US" altLang="ja-JP" sz="300" u="sng" dirty="0" smtClean="0">
                <a:latin typeface="HGSｺﾞｼｯｸM" panose="020B0600000000000000" pitchFamily="50" charset="-128"/>
                <a:ea typeface="HGSｺﾞｼｯｸM" panose="020B0600000000000000" pitchFamily="50" charset="-128"/>
              </a:rPr>
              <a:t/>
            </a:r>
            <a:br>
              <a:rPr lang="en-US" altLang="ja-JP" sz="300" u="sng" dirty="0" smtClean="0">
                <a:latin typeface="HGSｺﾞｼｯｸM" panose="020B0600000000000000" pitchFamily="50" charset="-128"/>
                <a:ea typeface="HGSｺﾞｼｯｸM" panose="020B0600000000000000" pitchFamily="50" charset="-128"/>
              </a:rPr>
            </a:br>
            <a:r>
              <a:rPr lang="ja-JP" altLang="en-US" sz="1400" b="1" dirty="0" smtClean="0">
                <a:latin typeface="HGSｺﾞｼｯｸM" panose="020B0600000000000000" pitchFamily="50" charset="-128"/>
                <a:ea typeface="HGSｺﾞｼｯｸM" panose="020B0600000000000000" pitchFamily="50" charset="-128"/>
              </a:rPr>
              <a:t>　</a:t>
            </a:r>
            <a:r>
              <a:rPr lang="en-US" altLang="ja-JP" sz="1400" b="1" dirty="0" smtClean="0">
                <a:latin typeface="HGSｺﾞｼｯｸM" panose="020B0600000000000000" pitchFamily="50" charset="-128"/>
                <a:ea typeface="HGSｺﾞｼｯｸM" panose="020B0600000000000000" pitchFamily="50" charset="-128"/>
              </a:rPr>
              <a:t>『</a:t>
            </a:r>
            <a:r>
              <a:rPr lang="ja-JP" altLang="en-US" sz="1400" b="1" dirty="0" smtClean="0">
                <a:latin typeface="HGSｺﾞｼｯｸM" panose="020B0600000000000000" pitchFamily="50" charset="-128"/>
                <a:ea typeface="HGSｺﾞｼｯｸM" panose="020B0600000000000000" pitchFamily="50" charset="-128"/>
              </a:rPr>
              <a:t>平成</a:t>
            </a:r>
            <a:r>
              <a:rPr lang="en-US" altLang="ja-JP" sz="1400" b="1" dirty="0" smtClean="0">
                <a:latin typeface="HGSｺﾞｼｯｸM" panose="020B0600000000000000" pitchFamily="50" charset="-128"/>
                <a:ea typeface="HGSｺﾞｼｯｸM" panose="020B0600000000000000" pitchFamily="50" charset="-128"/>
              </a:rPr>
              <a:t>30</a:t>
            </a:r>
            <a:r>
              <a:rPr lang="ja-JP" altLang="en-US" sz="1400" b="1" dirty="0" smtClean="0">
                <a:latin typeface="HGSｺﾞｼｯｸM" panose="020B0600000000000000" pitchFamily="50" charset="-128"/>
                <a:ea typeface="HGSｺﾞｼｯｸM" panose="020B0600000000000000" pitchFamily="50" charset="-128"/>
              </a:rPr>
              <a:t>年度与党税制改正大綱</a:t>
            </a:r>
            <a:r>
              <a:rPr lang="en-US" altLang="ja-JP" sz="1400" b="1" dirty="0" smtClean="0">
                <a:latin typeface="HGSｺﾞｼｯｸM" panose="020B0600000000000000" pitchFamily="50" charset="-128"/>
                <a:ea typeface="HGSｺﾞｼｯｸM" panose="020B0600000000000000" pitchFamily="50" charset="-128"/>
              </a:rPr>
              <a:t>』</a:t>
            </a:r>
            <a:r>
              <a:rPr lang="ja-JP" altLang="en-US" sz="1400" b="1" dirty="0" smtClean="0">
                <a:latin typeface="HGSｺﾞｼｯｸM" panose="020B0600000000000000" pitchFamily="50" charset="-128"/>
                <a:ea typeface="HGSｺﾞｼｯｸM" panose="020B0600000000000000" pitchFamily="50" charset="-128"/>
              </a:rPr>
              <a:t>（抄）</a:t>
            </a:r>
            <a:r>
              <a:rPr lang="en-US" altLang="ja-JP" sz="1600" b="1" dirty="0" smtClean="0">
                <a:latin typeface="HGSｺﾞｼｯｸM" panose="020B0600000000000000" pitchFamily="50" charset="-128"/>
                <a:ea typeface="HGSｺﾞｼｯｸM" panose="020B0600000000000000" pitchFamily="50" charset="-128"/>
              </a:rPr>
              <a:t/>
            </a:r>
            <a:br>
              <a:rPr lang="en-US" altLang="ja-JP" sz="1600" b="1" dirty="0" smtClean="0">
                <a:latin typeface="HGSｺﾞｼｯｸM" panose="020B0600000000000000" pitchFamily="50" charset="-128"/>
                <a:ea typeface="HGSｺﾞｼｯｸM" panose="020B0600000000000000" pitchFamily="50" charset="-128"/>
              </a:rPr>
            </a:br>
            <a:r>
              <a:rPr lang="ja-JP" altLang="en-US" sz="1400" dirty="0" smtClean="0">
                <a:latin typeface="HGSｺﾞｼｯｸM" panose="020B0600000000000000" pitchFamily="50" charset="-128"/>
                <a:ea typeface="HGSｺﾞｼｯｸM" panose="020B0600000000000000" pitchFamily="50" charset="-128"/>
              </a:rPr>
              <a:t>　　「地方法人課税における税源の偏在を是正する新たな措置について、消費税</a:t>
            </a:r>
            <a:r>
              <a:rPr lang="en-US" altLang="ja-JP" sz="1400" dirty="0" smtClean="0">
                <a:latin typeface="HGSｺﾞｼｯｸM" panose="020B0600000000000000" pitchFamily="50" charset="-128"/>
                <a:ea typeface="HGSｺﾞｼｯｸM" panose="020B0600000000000000" pitchFamily="50" charset="-128"/>
              </a:rPr>
              <a:t>10</a:t>
            </a:r>
            <a:r>
              <a:rPr lang="ja-JP" altLang="en-US" sz="1400" dirty="0" smtClean="0">
                <a:latin typeface="HGSｺﾞｼｯｸM" panose="020B0600000000000000" pitchFamily="50" charset="-128"/>
                <a:ea typeface="HGSｺﾞｼｯｸM" panose="020B0600000000000000" pitchFamily="50" charset="-128"/>
              </a:rPr>
              <a:t>％段階において</a:t>
            </a:r>
            <a:r>
              <a:rPr lang="en-US" altLang="ja-JP" sz="1400" dirty="0" smtClean="0">
                <a:latin typeface="HGSｺﾞｼｯｸM" panose="020B0600000000000000" pitchFamily="50" charset="-128"/>
                <a:ea typeface="HGSｺﾞｼｯｸM" panose="020B0600000000000000" pitchFamily="50" charset="-128"/>
              </a:rPr>
              <a:t/>
            </a:r>
            <a:br>
              <a:rPr lang="en-US" altLang="ja-JP" sz="1400" dirty="0" smtClean="0">
                <a:latin typeface="HGSｺﾞｼｯｸM" panose="020B0600000000000000" pitchFamily="50" charset="-128"/>
                <a:ea typeface="HGSｺﾞｼｯｸM" panose="020B0600000000000000" pitchFamily="50" charset="-128"/>
              </a:rPr>
            </a:br>
            <a:r>
              <a:rPr lang="ja-JP" altLang="en-US" sz="1400" dirty="0" smtClean="0">
                <a:latin typeface="HGSｺﾞｼｯｸM" panose="020B0600000000000000" pitchFamily="50" charset="-128"/>
                <a:ea typeface="HGSｺﾞｼｯｸM" panose="020B0600000000000000" pitchFamily="50" charset="-128"/>
              </a:rPr>
              <a:t>　　　地方法人特別税・譲与税が廃止され法人事業税に復元されること等も踏まえて検討し、平成</a:t>
            </a:r>
            <a:r>
              <a:rPr lang="en-US" altLang="ja-JP" sz="1400" dirty="0" smtClean="0">
                <a:latin typeface="HGSｺﾞｼｯｸM" panose="020B0600000000000000" pitchFamily="50" charset="-128"/>
                <a:ea typeface="HGSｺﾞｼｯｸM" panose="020B0600000000000000" pitchFamily="50" charset="-128"/>
              </a:rPr>
              <a:t/>
            </a:r>
            <a:br>
              <a:rPr lang="en-US" altLang="ja-JP" sz="1400" dirty="0" smtClean="0">
                <a:latin typeface="HGSｺﾞｼｯｸM" panose="020B0600000000000000" pitchFamily="50" charset="-128"/>
                <a:ea typeface="HGSｺﾞｼｯｸM" panose="020B0600000000000000" pitchFamily="50" charset="-128"/>
              </a:rPr>
            </a:br>
            <a:r>
              <a:rPr lang="ja-JP" altLang="en-US" sz="1400" dirty="0" smtClean="0">
                <a:latin typeface="HGSｺﾞｼｯｸM" panose="020B0600000000000000" pitchFamily="50" charset="-128"/>
                <a:ea typeface="HGSｺﾞｼｯｸM" panose="020B0600000000000000" pitchFamily="50" charset="-128"/>
              </a:rPr>
              <a:t>　　　</a:t>
            </a:r>
            <a:r>
              <a:rPr lang="en-US" altLang="ja-JP" sz="1400" dirty="0" smtClean="0">
                <a:latin typeface="HGSｺﾞｼｯｸM" panose="020B0600000000000000" pitchFamily="50" charset="-128"/>
                <a:ea typeface="HGSｺﾞｼｯｸM" panose="020B0600000000000000" pitchFamily="50" charset="-128"/>
              </a:rPr>
              <a:t>31</a:t>
            </a:r>
            <a:r>
              <a:rPr lang="ja-JP" altLang="en-US" sz="1400" dirty="0" smtClean="0">
                <a:latin typeface="HGSｺﾞｼｯｸM" panose="020B0600000000000000" pitchFamily="50" charset="-128"/>
                <a:ea typeface="HGSｺﾞｼｯｸM" panose="020B0600000000000000" pitchFamily="50" charset="-128"/>
              </a:rPr>
              <a:t>年度税制改正において結論を得る」</a:t>
            </a:r>
            <a:r>
              <a:rPr lang="en-US" altLang="ja-JP" sz="1400" dirty="0" smtClean="0">
                <a:latin typeface="HGSｺﾞｼｯｸM" panose="020B0600000000000000" pitchFamily="50" charset="-128"/>
                <a:ea typeface="HGSｺﾞｼｯｸM" panose="020B0600000000000000" pitchFamily="50" charset="-128"/>
              </a:rPr>
              <a:t/>
            </a:r>
            <a:br>
              <a:rPr lang="en-US" altLang="ja-JP" sz="1400" dirty="0" smtClean="0">
                <a:latin typeface="HGSｺﾞｼｯｸM" panose="020B0600000000000000" pitchFamily="50" charset="-128"/>
                <a:ea typeface="HGSｺﾞｼｯｸM" panose="020B0600000000000000" pitchFamily="50" charset="-128"/>
              </a:rPr>
            </a:br>
            <a:r>
              <a:rPr lang="ja-JP" altLang="en-US" sz="1400" b="1" dirty="0">
                <a:latin typeface="HGSｺﾞｼｯｸM" panose="020B0600000000000000" pitchFamily="50" charset="-128"/>
                <a:ea typeface="HGSｺﾞｼｯｸM" panose="020B0600000000000000" pitchFamily="50" charset="-128"/>
              </a:rPr>
              <a:t>　　　</a:t>
            </a:r>
            <a:r>
              <a:rPr lang="ja-JP" altLang="en-US" sz="1400" b="1" dirty="0" smtClean="0">
                <a:latin typeface="HGSｺﾞｼｯｸM" panose="020B0600000000000000" pitchFamily="50" charset="-128"/>
                <a:ea typeface="HGSｺﾞｼｯｸM" panose="020B0600000000000000" pitchFamily="50" charset="-128"/>
              </a:rPr>
              <a:t>　⇒　</a:t>
            </a:r>
            <a:r>
              <a:rPr lang="ja-JP" altLang="en-US" sz="1400" b="1" u="sng" dirty="0" smtClean="0">
                <a:latin typeface="HGSｺﾞｼｯｸM" panose="020B0600000000000000" pitchFamily="50" charset="-128"/>
                <a:ea typeface="HGSｺﾞｼｯｸM" panose="020B0600000000000000" pitchFamily="50" charset="-128"/>
              </a:rPr>
              <a:t>都市部に不利な税制改正が行われる可能性</a:t>
            </a:r>
            <a:r>
              <a:rPr lang="ja-JP" altLang="en-US" sz="1400" dirty="0" smtClean="0">
                <a:latin typeface="HGSｺﾞｼｯｸM" panose="020B0600000000000000" pitchFamily="50" charset="-128"/>
                <a:ea typeface="HGSｺﾞｼｯｸM" panose="020B0600000000000000" pitchFamily="50" charset="-128"/>
              </a:rPr>
              <a:t>がある</a:t>
            </a:r>
            <a:endParaRPr lang="en-US" altLang="ja-JP" sz="1400" dirty="0" smtClean="0">
              <a:latin typeface="HGSｺﾞｼｯｸM" panose="020B0600000000000000" pitchFamily="50" charset="-128"/>
              <a:ea typeface="HGSｺﾞｼｯｸM" panose="020B0600000000000000" pitchFamily="50" charset="-128"/>
            </a:endParaRPr>
          </a:p>
          <a:p>
            <a:pPr marL="144000" indent="-265113" fontAlgn="auto">
              <a:lnSpc>
                <a:spcPts val="1800"/>
              </a:lnSpc>
              <a:spcBef>
                <a:spcPts val="1200"/>
              </a:spcBef>
              <a:spcAft>
                <a:spcPts val="0"/>
              </a:spcAft>
              <a:buClrTx/>
              <a:buSzTx/>
              <a:buNone/>
            </a:pPr>
            <a:r>
              <a:rPr lang="ja-JP" altLang="en-US" sz="1600" b="1" dirty="0" smtClean="0">
                <a:latin typeface="HGSｺﾞｼｯｸM" panose="020B0600000000000000" pitchFamily="50" charset="-128"/>
                <a:ea typeface="HGSｺﾞｼｯｸM" panose="020B0600000000000000" pitchFamily="50" charset="-128"/>
              </a:rPr>
              <a:t>②　社会保障制度</a:t>
            </a:r>
            <a:r>
              <a:rPr lang="en-US" altLang="ja-JP" sz="1600" b="1" dirty="0" smtClean="0">
                <a:latin typeface="HGSｺﾞｼｯｸM" panose="020B0600000000000000" pitchFamily="50" charset="-128"/>
                <a:ea typeface="HGSｺﾞｼｯｸM" panose="020B0600000000000000" pitchFamily="50" charset="-128"/>
              </a:rPr>
              <a:t/>
            </a:r>
            <a:br>
              <a:rPr lang="en-US" altLang="ja-JP" sz="1600" b="1" dirty="0" smtClean="0">
                <a:latin typeface="HGSｺﾞｼｯｸM" panose="020B0600000000000000" pitchFamily="50" charset="-128"/>
                <a:ea typeface="HGSｺﾞｼｯｸM" panose="020B0600000000000000" pitchFamily="50" charset="-128"/>
              </a:rPr>
            </a:br>
            <a:r>
              <a:rPr lang="ja-JP" altLang="en-US" sz="1400" dirty="0" smtClean="0">
                <a:latin typeface="HGSｺﾞｼｯｸM" panose="020B0600000000000000" pitchFamily="50" charset="-128"/>
                <a:ea typeface="HGSｺﾞｼｯｸM" panose="020B0600000000000000" pitchFamily="50" charset="-128"/>
              </a:rPr>
              <a:t>　　保育、医療、介護、</a:t>
            </a:r>
            <a:r>
              <a:rPr lang="ja-JP" altLang="en-US" sz="1400" dirty="0" err="1" smtClean="0">
                <a:latin typeface="HGSｺﾞｼｯｸM" panose="020B0600000000000000" pitchFamily="50" charset="-128"/>
                <a:ea typeface="HGSｺﾞｼｯｸM" panose="020B0600000000000000" pitchFamily="50" charset="-128"/>
              </a:rPr>
              <a:t>障がい</a:t>
            </a:r>
            <a:r>
              <a:rPr lang="ja-JP" altLang="en-US" sz="1400" dirty="0" smtClean="0">
                <a:latin typeface="HGSｺﾞｼｯｸM" panose="020B0600000000000000" pitchFamily="50" charset="-128"/>
                <a:ea typeface="HGSｺﾞｼｯｸM" panose="020B0600000000000000" pitchFamily="50" charset="-128"/>
              </a:rPr>
              <a:t>者自立支援などの制度充実等については、必要な財源が確保される</a:t>
            </a:r>
            <a:r>
              <a:rPr lang="en-US" altLang="ja-JP" sz="1400" dirty="0" smtClean="0">
                <a:latin typeface="HGSｺﾞｼｯｸM" panose="020B0600000000000000" pitchFamily="50" charset="-128"/>
                <a:ea typeface="HGSｺﾞｼｯｸM" panose="020B0600000000000000" pitchFamily="50" charset="-128"/>
              </a:rPr>
              <a:t/>
            </a:r>
            <a:br>
              <a:rPr lang="en-US" altLang="ja-JP" sz="1400" dirty="0" smtClean="0">
                <a:latin typeface="HGSｺﾞｼｯｸM" panose="020B0600000000000000" pitchFamily="50" charset="-128"/>
                <a:ea typeface="HGSｺﾞｼｯｸM" panose="020B0600000000000000" pitchFamily="50" charset="-128"/>
              </a:rPr>
            </a:br>
            <a:r>
              <a:rPr lang="ja-JP" altLang="en-US" sz="1400" dirty="0" smtClean="0">
                <a:latin typeface="HGSｺﾞｼｯｸM" panose="020B0600000000000000" pitchFamily="50" charset="-128"/>
                <a:ea typeface="HGSｺﾞｼｯｸM" panose="020B0600000000000000" pitchFamily="50" charset="-128"/>
              </a:rPr>
              <a:t>　　と見込んでいるが、</a:t>
            </a:r>
            <a:r>
              <a:rPr lang="ja-JP" altLang="en-US" sz="1400" b="1" u="sng" dirty="0" smtClean="0">
                <a:latin typeface="HGSｺﾞｼｯｸM" panose="020B0600000000000000" pitchFamily="50" charset="-128"/>
                <a:ea typeface="HGSｺﾞｼｯｸM" panose="020B0600000000000000" pitchFamily="50" charset="-128"/>
              </a:rPr>
              <a:t>各年度の地方財政対策の内容を見極めていく必要</a:t>
            </a:r>
            <a:r>
              <a:rPr lang="ja-JP" altLang="en-US" sz="1400" dirty="0" smtClean="0">
                <a:latin typeface="HGSｺﾞｼｯｸM" panose="020B0600000000000000" pitchFamily="50" charset="-128"/>
                <a:ea typeface="HGSｺﾞｼｯｸM" panose="020B0600000000000000" pitchFamily="50" charset="-128"/>
              </a:rPr>
              <a:t>がある</a:t>
            </a:r>
            <a:endParaRPr lang="en-US" altLang="ja-JP" sz="1400" dirty="0" smtClean="0">
              <a:latin typeface="HGSｺﾞｼｯｸM" panose="020B0600000000000000" pitchFamily="50" charset="-128"/>
              <a:ea typeface="HGSｺﾞｼｯｸM" panose="020B0600000000000000" pitchFamily="50" charset="-128"/>
            </a:endParaRPr>
          </a:p>
          <a:p>
            <a:pPr marL="144000" indent="-265113" fontAlgn="auto">
              <a:lnSpc>
                <a:spcPts val="1800"/>
              </a:lnSpc>
              <a:spcBef>
                <a:spcPts val="1200"/>
              </a:spcBef>
              <a:spcAft>
                <a:spcPts val="0"/>
              </a:spcAft>
              <a:buClrTx/>
              <a:buSzTx/>
              <a:buNone/>
            </a:pPr>
            <a:r>
              <a:rPr lang="ja-JP" altLang="en-US" sz="1600" b="1" dirty="0" smtClean="0">
                <a:latin typeface="HGSｺﾞｼｯｸM" panose="020B0600000000000000" pitchFamily="50" charset="-128"/>
                <a:ea typeface="HGSｺﾞｼｯｸM" panose="020B0600000000000000" pitchFamily="50" charset="-128"/>
              </a:rPr>
              <a:t>③　府税伸び率</a:t>
            </a:r>
            <a:endParaRPr lang="en-US" altLang="ja-JP" sz="1400" dirty="0">
              <a:latin typeface="HGSｺﾞｼｯｸM" panose="020B0600000000000000" pitchFamily="50" charset="-128"/>
              <a:ea typeface="HGSｺﾞｼｯｸM" panose="020B0600000000000000" pitchFamily="50" charset="-128"/>
            </a:endParaRPr>
          </a:p>
          <a:p>
            <a:pPr marL="144000" indent="-265113" fontAlgn="auto">
              <a:lnSpc>
                <a:spcPts val="1800"/>
              </a:lnSpc>
              <a:spcBef>
                <a:spcPts val="1200"/>
              </a:spcBef>
              <a:spcAft>
                <a:spcPts val="0"/>
              </a:spcAft>
              <a:buClrTx/>
              <a:buSzTx/>
              <a:buNone/>
            </a:pPr>
            <a:r>
              <a:rPr lang="ja-JP" altLang="en-US" sz="1600" b="1" dirty="0" smtClean="0">
                <a:latin typeface="HGSｺﾞｼｯｸM" panose="020B0600000000000000" pitchFamily="50" charset="-128"/>
                <a:ea typeface="HGSｺﾞｼｯｸM" panose="020B0600000000000000" pitchFamily="50" charset="-128"/>
              </a:rPr>
              <a:t>④　</a:t>
            </a:r>
            <a:r>
              <a:rPr lang="ja-JP" altLang="en-US" sz="1600" b="1" dirty="0">
                <a:latin typeface="HGSｺﾞｼｯｸM" panose="020B0600000000000000" pitchFamily="50" charset="-128"/>
                <a:ea typeface="HGSｺﾞｼｯｸM" panose="020B0600000000000000" pitchFamily="50" charset="-128"/>
              </a:rPr>
              <a:t>公債費</a:t>
            </a:r>
            <a:br>
              <a:rPr lang="ja-JP" altLang="en-US" sz="1600" b="1" dirty="0">
                <a:latin typeface="HGSｺﾞｼｯｸM" panose="020B0600000000000000" pitchFamily="50" charset="-128"/>
                <a:ea typeface="HGSｺﾞｼｯｸM" panose="020B0600000000000000" pitchFamily="50" charset="-128"/>
              </a:rPr>
            </a:br>
            <a:r>
              <a:rPr lang="ja-JP" altLang="en-US" sz="1400" dirty="0">
                <a:latin typeface="HGSｺﾞｼｯｸM" panose="020B0600000000000000" pitchFamily="50" charset="-128"/>
                <a:ea typeface="HGSｺﾞｼｯｸM" panose="020B0600000000000000" pitchFamily="50" charset="-128"/>
              </a:rPr>
              <a:t>　</a:t>
            </a:r>
            <a:r>
              <a:rPr lang="ja-JP" altLang="en-US" sz="1400" dirty="0" smtClean="0">
                <a:latin typeface="HGSｺﾞｼｯｸM" panose="020B0600000000000000" pitchFamily="50" charset="-128"/>
                <a:ea typeface="HGSｺﾞｼｯｸM" panose="020B0600000000000000" pitchFamily="50" charset="-128"/>
              </a:rPr>
              <a:t>　仮に金利が、前提条件より単年のみ１</a:t>
            </a:r>
            <a:r>
              <a:rPr lang="en-US" altLang="ja-JP" sz="1400" dirty="0" smtClean="0">
                <a:latin typeface="HGSｺﾞｼｯｸM" panose="020B0600000000000000" pitchFamily="50" charset="-128"/>
                <a:ea typeface="HGSｺﾞｼｯｸM" panose="020B0600000000000000" pitchFamily="50" charset="-128"/>
              </a:rPr>
              <a:t>%</a:t>
            </a:r>
            <a:r>
              <a:rPr lang="ja-JP" altLang="en-US" sz="1400" dirty="0">
                <a:latin typeface="HGSｺﾞｼｯｸM" panose="020B0600000000000000" pitchFamily="50" charset="-128"/>
                <a:ea typeface="HGSｺﾞｼｯｸM" panose="020B0600000000000000" pitchFamily="50" charset="-128"/>
              </a:rPr>
              <a:t>上昇した場合、償還まで毎年度</a:t>
            </a:r>
            <a:r>
              <a:rPr lang="en-US" altLang="ja-JP" sz="1400" dirty="0">
                <a:latin typeface="HGSｺﾞｼｯｸM" panose="020B0600000000000000" pitchFamily="50" charset="-128"/>
                <a:ea typeface="HGSｺﾞｼｯｸM" panose="020B0600000000000000" pitchFamily="50" charset="-128"/>
              </a:rPr>
              <a:t>70</a:t>
            </a:r>
            <a:r>
              <a:rPr lang="ja-JP" altLang="en-US" sz="1400" dirty="0">
                <a:latin typeface="HGSｺﾞｼｯｸM" panose="020B0600000000000000" pitchFamily="50" charset="-128"/>
                <a:ea typeface="HGSｺﾞｼｯｸM" panose="020B0600000000000000" pitchFamily="50" charset="-128"/>
              </a:rPr>
              <a:t>億円程度増加</a:t>
            </a:r>
          </a:p>
          <a:p>
            <a:pPr marL="144000" indent="-265113" fontAlgn="auto">
              <a:lnSpc>
                <a:spcPts val="1800"/>
              </a:lnSpc>
              <a:spcBef>
                <a:spcPts val="1200"/>
              </a:spcBef>
              <a:spcAft>
                <a:spcPts val="0"/>
              </a:spcAft>
              <a:buClrTx/>
              <a:buSzTx/>
              <a:buNone/>
            </a:pPr>
            <a:r>
              <a:rPr lang="ja-JP" altLang="en-US" sz="1600" b="1" dirty="0" smtClean="0">
                <a:latin typeface="HGSｺﾞｼｯｸM" panose="020B0600000000000000" pitchFamily="50" charset="-128"/>
                <a:ea typeface="HGSｺﾞｼｯｸM" panose="020B0600000000000000" pitchFamily="50" charset="-128"/>
              </a:rPr>
              <a:t>⑤　投資的経費</a:t>
            </a:r>
            <a:r>
              <a:rPr lang="ja-JP" altLang="en-US" sz="1600" b="1" dirty="0">
                <a:latin typeface="HGSｺﾞｼｯｸM" panose="020B0600000000000000" pitchFamily="50" charset="-128"/>
                <a:ea typeface="HGSｺﾞｼｯｸM" panose="020B0600000000000000" pitchFamily="50" charset="-128"/>
              </a:rPr>
              <a:t>など</a:t>
            </a:r>
            <a:r>
              <a:rPr lang="en-US" altLang="ja-JP" sz="1600" b="1" dirty="0" smtClean="0">
                <a:latin typeface="HGSｺﾞｼｯｸM" panose="020B0600000000000000" pitchFamily="50" charset="-128"/>
                <a:ea typeface="HGSｺﾞｼｯｸM" panose="020B0600000000000000" pitchFamily="50" charset="-128"/>
              </a:rPr>
              <a:t/>
            </a:r>
            <a:br>
              <a:rPr lang="en-US" altLang="ja-JP" sz="1600" b="1" dirty="0" smtClean="0">
                <a:latin typeface="HGSｺﾞｼｯｸM" panose="020B0600000000000000" pitchFamily="50" charset="-128"/>
                <a:ea typeface="HGSｺﾞｼｯｸM" panose="020B0600000000000000" pitchFamily="50" charset="-128"/>
              </a:rPr>
            </a:br>
            <a:r>
              <a:rPr lang="ja-JP" altLang="en-US" sz="1400" dirty="0" smtClean="0">
                <a:latin typeface="HGSｺﾞｼｯｸM" panose="020B0600000000000000" pitchFamily="50" charset="-128"/>
                <a:ea typeface="HGSｺﾞｼｯｸM" panose="020B0600000000000000" pitchFamily="50" charset="-128"/>
              </a:rPr>
              <a:t>　　大阪府ファシリティマネジメント基本方針に基づく更新・修繕等の費用　　など</a:t>
            </a:r>
            <a:r>
              <a:rPr lang="en-US" altLang="ja-JP" sz="1400" dirty="0" smtClean="0">
                <a:latin typeface="HGSｺﾞｼｯｸM" panose="020B0600000000000000" pitchFamily="50" charset="-128"/>
                <a:ea typeface="HGSｺﾞｼｯｸM" panose="020B0600000000000000" pitchFamily="50" charset="-128"/>
              </a:rPr>
              <a:t/>
            </a:r>
            <a:br>
              <a:rPr lang="en-US" altLang="ja-JP" sz="1400" dirty="0" smtClean="0">
                <a:latin typeface="HGSｺﾞｼｯｸM" panose="020B0600000000000000" pitchFamily="50" charset="-128"/>
                <a:ea typeface="HGSｺﾞｼｯｸM" panose="020B0600000000000000" pitchFamily="50" charset="-128"/>
              </a:rPr>
            </a:br>
            <a:r>
              <a:rPr lang="ja-JP" altLang="en-US" sz="1400" dirty="0" smtClean="0">
                <a:latin typeface="HGSｺﾞｼｯｸM" panose="020B0600000000000000" pitchFamily="50" charset="-128"/>
                <a:ea typeface="HGSｺﾞｼｯｸM" panose="020B0600000000000000" pitchFamily="50" charset="-128"/>
              </a:rPr>
              <a:t>　　　　　　平成</a:t>
            </a:r>
            <a:r>
              <a:rPr lang="en-US" altLang="ja-JP" sz="1400" dirty="0" smtClean="0">
                <a:latin typeface="HGSｺﾞｼｯｸM" panose="020B0600000000000000" pitchFamily="50" charset="-128"/>
                <a:ea typeface="HGSｺﾞｼｯｸM" panose="020B0600000000000000" pitchFamily="50" charset="-128"/>
              </a:rPr>
              <a:t>30</a:t>
            </a:r>
            <a:r>
              <a:rPr lang="ja-JP" altLang="en-US" sz="1400" dirty="0" smtClean="0">
                <a:latin typeface="HGSｺﾞｼｯｸM" panose="020B0600000000000000" pitchFamily="50" charset="-128"/>
                <a:ea typeface="HGSｺﾞｼｯｸM" panose="020B0600000000000000" pitchFamily="50" charset="-128"/>
              </a:rPr>
              <a:t>年度の中長期保全計画等を踏まえて算出予定</a:t>
            </a:r>
            <a:r>
              <a:rPr lang="en-US" altLang="ja-JP" sz="1400" dirty="0" smtClean="0">
                <a:latin typeface="HGSｺﾞｼｯｸM" panose="020B0600000000000000" pitchFamily="50" charset="-128"/>
                <a:ea typeface="HGSｺﾞｼｯｸM" panose="020B0600000000000000" pitchFamily="50" charset="-128"/>
              </a:rPr>
              <a:t/>
            </a:r>
            <a:br>
              <a:rPr lang="en-US" altLang="ja-JP" sz="1400" dirty="0" smtClean="0">
                <a:latin typeface="HGSｺﾞｼｯｸM" panose="020B0600000000000000" pitchFamily="50" charset="-128"/>
                <a:ea typeface="HGSｺﾞｼｯｸM" panose="020B0600000000000000" pitchFamily="50" charset="-128"/>
              </a:rPr>
            </a:br>
            <a:r>
              <a:rPr lang="ja-JP" altLang="en-US" sz="1400" dirty="0" smtClean="0">
                <a:latin typeface="HGSｺﾞｼｯｸM" panose="020B0600000000000000" pitchFamily="50" charset="-128"/>
                <a:ea typeface="HGSｺﾞｼｯｸM" panose="020B0600000000000000" pitchFamily="50" charset="-128"/>
              </a:rPr>
              <a:t>　</a:t>
            </a:r>
            <a:endParaRPr lang="en-US" altLang="ja-JP" sz="1400" dirty="0" smtClean="0">
              <a:latin typeface="HGSｺﾞｼｯｸM" panose="020B0600000000000000" pitchFamily="50" charset="-128"/>
              <a:ea typeface="HGSｺﾞｼｯｸM" panose="020B0600000000000000" pitchFamily="50" charset="-128"/>
            </a:endParaRPr>
          </a:p>
        </p:txBody>
      </p:sp>
      <p:sp>
        <p:nvSpPr>
          <p:cNvPr id="2" name="大かっこ 1"/>
          <p:cNvSpPr/>
          <p:nvPr/>
        </p:nvSpPr>
        <p:spPr>
          <a:xfrm>
            <a:off x="1612900" y="6400800"/>
            <a:ext cx="4572000" cy="18000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r>
              <a:rPr kumimoji="1" lang="ja-JP" altLang="en-US" dirty="0" smtClean="0"/>
              <a:t>　</a:t>
            </a:r>
            <a:endParaRPr kumimoji="1" lang="ja-JP" altLang="en-US" dirty="0"/>
          </a:p>
        </p:txBody>
      </p:sp>
    </p:spTree>
    <p:extLst>
      <p:ext uri="{BB962C8B-B14F-4D97-AF65-F5344CB8AC3E}">
        <p14:creationId xmlns:p14="http://schemas.microsoft.com/office/powerpoint/2010/main" val="3980830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567259" y="5943567"/>
            <a:ext cx="8805440" cy="561012"/>
          </a:xfrm>
          <a:prstGeom prst="roundRect">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ja-JP" altLang="en-US" sz="800" dirty="0" smtClean="0">
                <a:solidFill>
                  <a:schemeClr val="tx1"/>
                </a:solidFill>
                <a:latin typeface="ＭＳ ゴシック" pitchFamily="49" charset="-128"/>
                <a:ea typeface="ＭＳ ゴシック" pitchFamily="49" charset="-128"/>
              </a:rPr>
              <a:t>■実質公債費比率</a:t>
            </a:r>
            <a:endParaRPr lang="en-US" altLang="ja-JP" sz="800" dirty="0" smtClean="0">
              <a:solidFill>
                <a:schemeClr val="tx1"/>
              </a:solidFill>
              <a:latin typeface="ＭＳ ゴシック" pitchFamily="49" charset="-128"/>
              <a:ea typeface="ＭＳ ゴシック" pitchFamily="49" charset="-128"/>
            </a:endParaRPr>
          </a:p>
          <a:p>
            <a:pPr algn="l"/>
            <a:r>
              <a:rPr kumimoji="1" lang="ja-JP" altLang="en-US" sz="800" dirty="0">
                <a:solidFill>
                  <a:schemeClr val="tx1"/>
                </a:solidFill>
                <a:latin typeface="ＭＳ ゴシック" pitchFamily="49" charset="-128"/>
                <a:ea typeface="ＭＳ ゴシック" pitchFamily="49" charset="-128"/>
              </a:rPr>
              <a:t>　</a:t>
            </a:r>
            <a:r>
              <a:rPr kumimoji="1" lang="ja-JP" altLang="en-US" sz="800" dirty="0" smtClean="0">
                <a:solidFill>
                  <a:schemeClr val="tx1"/>
                </a:solidFill>
                <a:latin typeface="ＭＳ ゴシック" pitchFamily="49" charset="-128"/>
                <a:ea typeface="ＭＳ ゴシック" pitchFamily="49" charset="-128"/>
              </a:rPr>
              <a:t>地方財政法及び財政健全化法に基づく指標で、標準的な財政規模に対する実質的な公債費相当額の占める割合の過去３年度間平均のこと。</a:t>
            </a:r>
            <a:endParaRPr kumimoji="1" lang="en-US" altLang="ja-JP" sz="800" dirty="0" smtClean="0">
              <a:solidFill>
                <a:schemeClr val="tx1"/>
              </a:solidFill>
              <a:latin typeface="ＭＳ ゴシック" pitchFamily="49" charset="-128"/>
              <a:ea typeface="ＭＳ ゴシック" pitchFamily="49" charset="-128"/>
            </a:endParaRPr>
          </a:p>
          <a:p>
            <a:pPr algn="l"/>
            <a:r>
              <a:rPr lang="ja-JP" altLang="en-US" sz="800" dirty="0">
                <a:solidFill>
                  <a:schemeClr val="tx1"/>
                </a:solidFill>
                <a:latin typeface="ＭＳ ゴシック" pitchFamily="49" charset="-128"/>
                <a:ea typeface="ＭＳ ゴシック" pitchFamily="49" charset="-128"/>
              </a:rPr>
              <a:t>　</a:t>
            </a:r>
            <a:r>
              <a:rPr kumimoji="1" lang="ja-JP" altLang="en-US" sz="800" dirty="0" smtClean="0">
                <a:solidFill>
                  <a:schemeClr val="tx1"/>
                </a:solidFill>
                <a:latin typeface="ＭＳ ゴシック" pitchFamily="49" charset="-128"/>
                <a:ea typeface="ＭＳ ゴシック" pitchFamily="49" charset="-128"/>
              </a:rPr>
              <a:t>この比率が</a:t>
            </a:r>
            <a:r>
              <a:rPr kumimoji="1" lang="en-US" altLang="ja-JP" sz="800" dirty="0" smtClean="0">
                <a:solidFill>
                  <a:schemeClr val="tx1"/>
                </a:solidFill>
                <a:latin typeface="ＭＳ ゴシック" pitchFamily="49" charset="-128"/>
                <a:ea typeface="ＭＳ ゴシック" pitchFamily="49" charset="-128"/>
              </a:rPr>
              <a:t>18%</a:t>
            </a:r>
            <a:r>
              <a:rPr kumimoji="1" lang="ja-JP" altLang="en-US" sz="800" dirty="0" smtClean="0">
                <a:solidFill>
                  <a:schemeClr val="tx1"/>
                </a:solidFill>
                <a:latin typeface="ＭＳ ゴシック" pitchFamily="49" charset="-128"/>
                <a:ea typeface="ＭＳ ゴシック" pitchFamily="49" charset="-128"/>
              </a:rPr>
              <a:t>以上になると</a:t>
            </a:r>
            <a:r>
              <a:rPr lang="ja-JP" altLang="en-US" sz="800" dirty="0">
                <a:solidFill>
                  <a:schemeClr val="tx1"/>
                </a:solidFill>
                <a:latin typeface="ＭＳ ゴシック" pitchFamily="49" charset="-128"/>
                <a:ea typeface="ＭＳ ゴシック" pitchFamily="49" charset="-128"/>
              </a:rPr>
              <a:t>起債</a:t>
            </a:r>
            <a:r>
              <a:rPr kumimoji="1" lang="ja-JP" altLang="en-US" sz="800" dirty="0" smtClean="0">
                <a:solidFill>
                  <a:schemeClr val="tx1"/>
                </a:solidFill>
                <a:latin typeface="ＭＳ ゴシック" pitchFamily="49" charset="-128"/>
                <a:ea typeface="ＭＳ ゴシック" pitchFamily="49" charset="-128"/>
              </a:rPr>
              <a:t>許可団体に、</a:t>
            </a:r>
            <a:r>
              <a:rPr kumimoji="1" lang="en-US" altLang="ja-JP" sz="800" dirty="0" smtClean="0">
                <a:solidFill>
                  <a:schemeClr val="tx1"/>
                </a:solidFill>
                <a:latin typeface="ＭＳ ゴシック" pitchFamily="49" charset="-128"/>
                <a:ea typeface="ＭＳ ゴシック" pitchFamily="49" charset="-128"/>
              </a:rPr>
              <a:t>25%</a:t>
            </a:r>
            <a:r>
              <a:rPr lang="ja-JP" altLang="en-US" sz="800" dirty="0">
                <a:solidFill>
                  <a:schemeClr val="tx1"/>
                </a:solidFill>
                <a:latin typeface="ＭＳ ゴシック" pitchFamily="49" charset="-128"/>
                <a:ea typeface="ＭＳ ゴシック" pitchFamily="49" charset="-128"/>
              </a:rPr>
              <a:t>以上</a:t>
            </a:r>
            <a:r>
              <a:rPr lang="ja-JP" altLang="en-US" sz="800" dirty="0" smtClean="0">
                <a:solidFill>
                  <a:schemeClr val="tx1"/>
                </a:solidFill>
                <a:latin typeface="ＭＳ ゴシック" pitchFamily="49" charset="-128"/>
                <a:ea typeface="ＭＳ ゴシック" pitchFamily="49" charset="-128"/>
              </a:rPr>
              <a:t>に</a:t>
            </a:r>
            <a:r>
              <a:rPr lang="ja-JP" altLang="en-US" sz="800" dirty="0">
                <a:solidFill>
                  <a:schemeClr val="tx1"/>
                </a:solidFill>
                <a:latin typeface="ＭＳ ゴシック" pitchFamily="49" charset="-128"/>
                <a:ea typeface="ＭＳ ゴシック" pitchFamily="49" charset="-128"/>
              </a:rPr>
              <a:t>なる</a:t>
            </a:r>
            <a:r>
              <a:rPr lang="ja-JP" altLang="en-US" sz="800" dirty="0" smtClean="0">
                <a:solidFill>
                  <a:schemeClr val="tx1"/>
                </a:solidFill>
                <a:latin typeface="ＭＳ ゴシック" pitchFamily="49" charset="-128"/>
                <a:ea typeface="ＭＳ ゴシック" pitchFamily="49" charset="-128"/>
              </a:rPr>
              <a:t>と「財政健全化団体」に、</a:t>
            </a:r>
            <a:r>
              <a:rPr lang="en-US" altLang="ja-JP" sz="800" dirty="0" smtClean="0">
                <a:solidFill>
                  <a:schemeClr val="tx1"/>
                </a:solidFill>
                <a:latin typeface="ＭＳ ゴシック" pitchFamily="49" charset="-128"/>
                <a:ea typeface="ＭＳ ゴシック" pitchFamily="49" charset="-128"/>
              </a:rPr>
              <a:t>35%</a:t>
            </a:r>
            <a:r>
              <a:rPr lang="ja-JP" altLang="en-US" sz="800" dirty="0" smtClean="0">
                <a:solidFill>
                  <a:schemeClr val="tx1"/>
                </a:solidFill>
                <a:latin typeface="ＭＳ ゴシック" pitchFamily="49" charset="-128"/>
                <a:ea typeface="ＭＳ ゴシック" pitchFamily="49" charset="-128"/>
              </a:rPr>
              <a:t>以上になると「財政再生団体」になる。</a:t>
            </a:r>
            <a:endParaRPr kumimoji="1" lang="ja-JP" altLang="en-US" sz="800" dirty="0">
              <a:solidFill>
                <a:schemeClr val="tx1"/>
              </a:solidFill>
              <a:latin typeface="ＭＳ ゴシック" pitchFamily="49" charset="-128"/>
              <a:ea typeface="ＭＳ ゴシック" pitchFamily="49" charset="-128"/>
            </a:endParaRPr>
          </a:p>
        </p:txBody>
      </p:sp>
      <p:sp>
        <p:nvSpPr>
          <p:cNvPr id="6" name="Text Box 4"/>
          <p:cNvSpPr txBox="1">
            <a:spLocks noChangeArrowheads="1"/>
          </p:cNvSpPr>
          <p:nvPr/>
        </p:nvSpPr>
        <p:spPr bwMode="auto">
          <a:xfrm>
            <a:off x="9501879" y="149650"/>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5</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062" y="449262"/>
            <a:ext cx="8963084" cy="5304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9512334" y="6559348"/>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6</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876" y="576262"/>
            <a:ext cx="8477203" cy="5304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439755495"/>
              </p:ext>
            </p:extLst>
          </p:nvPr>
        </p:nvGraphicFramePr>
        <p:xfrm>
          <a:off x="755373" y="1584439"/>
          <a:ext cx="8481392" cy="3960845"/>
        </p:xfrm>
        <a:graphic>
          <a:graphicData uri="http://schemas.openxmlformats.org/drawingml/2006/table">
            <a:tbl>
              <a:tblPr>
                <a:tableStyleId>{5C22544A-7EE6-4342-B048-85BDC9FD1C3A}</a:tableStyleId>
              </a:tblPr>
              <a:tblGrid>
                <a:gridCol w="1245705"/>
                <a:gridCol w="1139687"/>
                <a:gridCol w="954157"/>
                <a:gridCol w="954156"/>
                <a:gridCol w="1179444"/>
                <a:gridCol w="424069"/>
                <a:gridCol w="1510748"/>
                <a:gridCol w="1073426"/>
              </a:tblGrid>
              <a:tr h="279478">
                <a:tc rowSpan="2" gridSpan="2">
                  <a:txBody>
                    <a:bodyPr/>
                    <a:lstStyle/>
                    <a:p>
                      <a:pPr algn="ctr" fontAlgn="b"/>
                      <a:r>
                        <a:rPr lang="ja-JP" altLang="en-US" sz="900" b="0" i="0" u="none" strike="noStrike" dirty="0" smtClean="0">
                          <a:solidFill>
                            <a:srgbClr val="000000"/>
                          </a:solidFill>
                          <a:effectLst/>
                          <a:latin typeface="ＭＳ Ｐゴシック"/>
                        </a:rPr>
                        <a:t>区　　　　　　分</a:t>
                      </a:r>
                      <a:endParaRPr lang="ja-JP" altLang="en-US" sz="900" b="0" i="0" u="none" strike="noStrike" dirty="0">
                        <a:solidFill>
                          <a:srgbClr val="000000"/>
                        </a:solidFill>
                        <a:effectLst/>
                        <a:latin typeface="ＭＳ Ｐゴシック"/>
                      </a:endParaRPr>
                    </a:p>
                    <a:p>
                      <a:pPr algn="ctr" fontAlgn="b"/>
                      <a:r>
                        <a:rPr lang="ja-JP" altLang="en-US" sz="900" b="0" i="0" u="none" strike="noStrike" dirty="0" smtClean="0">
                          <a:solidFill>
                            <a:srgbClr val="000000"/>
                          </a:solidFill>
                          <a:effectLst/>
                          <a:latin typeface="ＭＳ Ｐゴシック"/>
                        </a:rPr>
                        <a:t>（算出の考え方）</a:t>
                      </a:r>
                      <a:endParaRPr lang="ja-JP" altLang="en-US" sz="900" b="0"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a:txBody>
                    <a:bodyPr/>
                    <a:lstStyle/>
                    <a:p>
                      <a:pPr algn="ctr" fontAlgn="b"/>
                      <a:r>
                        <a:rPr lang="ja-JP" altLang="en-US" sz="1000" b="0" i="0" u="none" strike="noStrike" dirty="0" smtClean="0">
                          <a:solidFill>
                            <a:srgbClr val="000000"/>
                          </a:solidFill>
                          <a:effectLst/>
                          <a:latin typeface="ＭＳ Ｐゴシック"/>
                        </a:rPr>
                        <a:t>名称</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r>
                        <a:rPr lang="ja-JP" altLang="en-US" sz="1000" b="0" i="0" u="none" strike="noStrike" dirty="0" smtClean="0">
                          <a:solidFill>
                            <a:srgbClr val="000000"/>
                          </a:solidFill>
                          <a:effectLst/>
                          <a:latin typeface="ＭＳ Ｐゴシック"/>
                        </a:rPr>
                        <a:t>発生</a:t>
                      </a:r>
                      <a:endParaRPr lang="en-US" altLang="ja-JP" sz="1000" b="0" i="0" u="none" strike="noStrike" dirty="0" smtClean="0">
                        <a:solidFill>
                          <a:srgbClr val="000000"/>
                        </a:solidFill>
                        <a:effectLst/>
                        <a:latin typeface="ＭＳ Ｐゴシック"/>
                      </a:endParaRPr>
                    </a:p>
                    <a:p>
                      <a:pPr algn="ctr" fontAlgn="b"/>
                      <a:r>
                        <a:rPr lang="ja-JP" altLang="en-US" sz="1000" b="0" i="0" u="none" strike="noStrike" dirty="0" smtClean="0">
                          <a:solidFill>
                            <a:srgbClr val="000000"/>
                          </a:solidFill>
                          <a:effectLst/>
                          <a:latin typeface="ＭＳ Ｐゴシック"/>
                        </a:rPr>
                        <a:t>時期</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fontAlgn="b"/>
                      <a:r>
                        <a:rPr lang="ja-JP" altLang="en-US" sz="1000" b="0" i="0" u="none" strike="noStrike" dirty="0" smtClean="0">
                          <a:solidFill>
                            <a:srgbClr val="000000"/>
                          </a:solidFill>
                          <a:effectLst/>
                          <a:latin typeface="+mn-ea"/>
                          <a:ea typeface="+mn-ea"/>
                        </a:rPr>
                        <a:t>平成</a:t>
                      </a:r>
                      <a:r>
                        <a:rPr lang="en-US" altLang="ja-JP" sz="1000" b="0" i="0" u="none" strike="noStrike" dirty="0" smtClean="0">
                          <a:solidFill>
                            <a:srgbClr val="000000"/>
                          </a:solidFill>
                          <a:effectLst/>
                          <a:latin typeface="+mn-ea"/>
                          <a:ea typeface="+mn-ea"/>
                        </a:rPr>
                        <a:t>29</a:t>
                      </a:r>
                      <a:r>
                        <a:rPr lang="ja-JP" altLang="en-US" sz="1000" b="0" i="0" u="none" strike="noStrike" dirty="0" smtClean="0">
                          <a:solidFill>
                            <a:srgbClr val="000000"/>
                          </a:solidFill>
                          <a:effectLst/>
                          <a:latin typeface="+mn-ea"/>
                          <a:ea typeface="+mn-ea"/>
                        </a:rPr>
                        <a:t>年度末試算</a:t>
                      </a:r>
                      <a:endParaRPr lang="ja-JP" altLang="en-US" sz="1000" b="0" i="0" u="none" strike="noStrike" dirty="0">
                        <a:solidFill>
                          <a:srgbClr val="000000"/>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hMerge="1">
                  <a:txBody>
                    <a:bodyPr/>
                    <a:lstStyle/>
                    <a:p>
                      <a:pPr algn="ctr" fontAlgn="b"/>
                      <a:endParaRPr lang="ja-JP" altLang="en-US" sz="1200" b="0" i="0" u="none" strike="noStrike" dirty="0" smtClean="0">
                        <a:solidFill>
                          <a:srgbClr val="000000"/>
                        </a:solidFill>
                        <a:effectLst/>
                        <a:latin typeface="ＭＳ Ｐ明朝" pitchFamily="18" charset="-128"/>
                        <a:ea typeface="ＭＳ Ｐ明朝" pitchFamily="18" charset="-128"/>
                      </a:endParaRPr>
                    </a:p>
                  </a:txBody>
                  <a:tcPr marL="7642" marR="7642" marT="7054" marB="0"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n-ea"/>
                          <a:ea typeface="+mn-ea"/>
                        </a:rPr>
                        <a:t>（参　　　　　考）</a:t>
                      </a:r>
                      <a:endParaRPr lang="en-US" altLang="ja-JP" sz="900" b="0" i="0" u="none" strike="noStrike" dirty="0" smtClean="0">
                        <a:solidFill>
                          <a:srgbClr val="000000"/>
                        </a:solidFill>
                        <a:effectLst/>
                        <a:latin typeface="+mn-ea"/>
                        <a:ea typeface="+mn-ea"/>
                      </a:endParaRPr>
                    </a:p>
                    <a:p>
                      <a:pPr marL="0" marR="0" indent="0" algn="ctr" defTabSz="914400" rtl="0" eaLnBrk="1" fontAlgn="b"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n-ea"/>
                          <a:ea typeface="+mn-ea"/>
                        </a:rPr>
                        <a:t>平成</a:t>
                      </a:r>
                      <a:r>
                        <a:rPr lang="en-US" altLang="ja-JP" sz="900" b="0" i="0" u="none" strike="noStrike" dirty="0" smtClean="0">
                          <a:solidFill>
                            <a:srgbClr val="000000"/>
                          </a:solidFill>
                          <a:effectLst/>
                          <a:latin typeface="+mn-ea"/>
                          <a:ea typeface="+mn-ea"/>
                        </a:rPr>
                        <a:t>26</a:t>
                      </a:r>
                      <a:r>
                        <a:rPr lang="ja-JP" altLang="en-US" sz="900" b="0" i="0" u="none" strike="noStrike" dirty="0" smtClean="0">
                          <a:solidFill>
                            <a:srgbClr val="000000"/>
                          </a:solidFill>
                          <a:effectLst/>
                          <a:latin typeface="+mn-ea"/>
                          <a:ea typeface="+mn-ea"/>
                        </a:rPr>
                        <a:t>年度末試算</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2884">
                <a:tc gridSpan="2" vMerge="1">
                  <a:txBody>
                    <a:bodyPr/>
                    <a:lstStyle/>
                    <a:p>
                      <a:pPr algn="ctr" fontAlgn="b"/>
                      <a:endParaRPr lang="ja-JP" altLang="en-US" sz="1400" b="0" i="0" u="none" strike="noStrike" dirty="0">
                        <a:solidFill>
                          <a:srgbClr val="000000"/>
                        </a:solidFill>
                        <a:effectLst/>
                        <a:latin typeface="ＭＳ Ｐゴシック"/>
                      </a:endParaRPr>
                    </a:p>
                  </a:txBody>
                  <a:tcPr marL="7642" marR="7642" marT="7054"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vMerge="1">
                  <a:txBody>
                    <a:bodyPr/>
                    <a:lstStyle/>
                    <a:p>
                      <a:endParaRPr kumimoji="1" lang="ja-JP" altLang="en-US"/>
                    </a:p>
                  </a:txBody>
                  <a:tcPr/>
                </a:tc>
                <a:tc vMerge="1">
                  <a:txBody>
                    <a:bodyPr/>
                    <a:lstStyle/>
                    <a:p>
                      <a:pPr algn="ctr" fontAlgn="b"/>
                      <a:endParaRPr lang="ja-JP" altLang="en-US" sz="1400" b="0" i="0" u="none" strike="noStrike" dirty="0">
                        <a:solidFill>
                          <a:srgbClr val="000000"/>
                        </a:solidFill>
                        <a:effectLst/>
                        <a:latin typeface="ＭＳ Ｐゴシック"/>
                      </a:endParaRPr>
                    </a:p>
                  </a:txBody>
                  <a:tcPr marL="7642" marR="7642" marT="70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gridSpan="2">
                  <a:txBody>
                    <a:bodyPr/>
                    <a:lstStyle/>
                    <a:p>
                      <a:pPr algn="ctr" fontAlgn="b"/>
                      <a:r>
                        <a:rPr lang="ja-JP" altLang="en-US" sz="1000" b="0" i="0" u="none" strike="noStrike" dirty="0" smtClean="0">
                          <a:solidFill>
                            <a:srgbClr val="000000"/>
                          </a:solidFill>
                          <a:effectLst/>
                          <a:latin typeface="+mn-ea"/>
                          <a:ea typeface="+mn-ea"/>
                        </a:rPr>
                        <a:t>想定されるリスク</a:t>
                      </a:r>
                      <a:endParaRPr lang="ja-JP" altLang="en-US" sz="1000" b="0" i="0" u="none" strike="noStrike" dirty="0">
                        <a:solidFill>
                          <a:srgbClr val="000000"/>
                        </a:solidFill>
                        <a:effectLst/>
                        <a:latin typeface="+mn-ea"/>
                        <a:ea typeface="+mn-ea"/>
                      </a:endParaRPr>
                    </a:p>
                  </a:txBody>
                  <a:tcPr marL="7642" marR="7642" marT="7054"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algn="ctr" fontAlgn="b"/>
                      <a:r>
                        <a:rPr lang="ja-JP" altLang="en-US" sz="1000" b="0" i="0" u="none" strike="noStrike" dirty="0" smtClean="0">
                          <a:solidFill>
                            <a:srgbClr val="000000"/>
                          </a:solidFill>
                          <a:effectLst/>
                          <a:latin typeface="+mn-ea"/>
                          <a:ea typeface="+mn-ea"/>
                        </a:rPr>
                        <a:t>積立目標額</a:t>
                      </a:r>
                      <a:endParaRPr lang="en-US" altLang="ja-JP" sz="1000" b="0" i="0" u="none" strike="noStrike" dirty="0" smtClean="0">
                        <a:solidFill>
                          <a:srgbClr val="000000"/>
                        </a:solidFill>
                        <a:effectLst/>
                        <a:latin typeface="+mn-ea"/>
                        <a:ea typeface="+mn-ea"/>
                      </a:endParaRPr>
                    </a:p>
                    <a:p>
                      <a:pPr algn="ctr" fontAlgn="b"/>
                      <a:r>
                        <a:rPr lang="ja-JP" altLang="en-US" sz="1000" b="0" i="0" u="none" strike="noStrike" dirty="0" smtClean="0">
                          <a:solidFill>
                            <a:srgbClr val="000000"/>
                          </a:solidFill>
                          <a:effectLst/>
                          <a:latin typeface="+mn-ea"/>
                          <a:ea typeface="+mn-ea"/>
                        </a:rPr>
                        <a:t>に積算する額</a:t>
                      </a:r>
                    </a:p>
                  </a:txBody>
                  <a:tcPr marL="7642" marR="7642" marT="7054" marB="0" anchor="ctr" anchorCtr="1">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b"/>
                      <a:r>
                        <a:rPr lang="ja-JP" altLang="en-US" sz="900" b="0" i="0" u="none" strike="noStrike" dirty="0" smtClean="0">
                          <a:solidFill>
                            <a:srgbClr val="000000"/>
                          </a:solidFill>
                          <a:effectLst/>
                          <a:latin typeface="+mn-ea"/>
                          <a:ea typeface="+mn-ea"/>
                        </a:rPr>
                        <a:t>積立目標額</a:t>
                      </a:r>
                      <a:endParaRPr lang="en-US" altLang="ja-JP" sz="900" b="0" i="0" u="none" strike="noStrike" dirty="0" smtClean="0">
                        <a:solidFill>
                          <a:srgbClr val="000000"/>
                        </a:solidFill>
                        <a:effectLst/>
                        <a:latin typeface="+mn-ea"/>
                        <a:ea typeface="+mn-ea"/>
                      </a:endParaRPr>
                    </a:p>
                    <a:p>
                      <a:pPr algn="ctr" fontAlgn="b"/>
                      <a:r>
                        <a:rPr lang="ja-JP" altLang="en-US" sz="900" b="0" i="0" u="none" strike="noStrike" dirty="0" smtClean="0">
                          <a:solidFill>
                            <a:srgbClr val="000000"/>
                          </a:solidFill>
                          <a:effectLst/>
                          <a:latin typeface="+mn-ea"/>
                          <a:ea typeface="+mn-ea"/>
                        </a:rPr>
                        <a:t>に積算する額</a:t>
                      </a:r>
                    </a:p>
                  </a:txBody>
                  <a:tcPr marL="7642" marR="7642" marT="7054" marB="0" anchor="ctr" anchorCtr="1">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2814">
                <a:tc>
                  <a:txBody>
                    <a:bodyPr/>
                    <a:lstStyle/>
                    <a:p>
                      <a:pPr algn="l" fontAlgn="b"/>
                      <a:r>
                        <a:rPr lang="ja-JP" altLang="en-US" sz="1000" b="1" i="0" u="none" strike="noStrike" dirty="0" smtClean="0">
                          <a:solidFill>
                            <a:srgbClr val="000000"/>
                          </a:solidFill>
                          <a:effectLst/>
                          <a:latin typeface="ＭＳ Ｐゴシック"/>
                        </a:rPr>
                        <a:t>　１　</a:t>
                      </a:r>
                      <a:r>
                        <a:rPr lang="ja-JP" altLang="en-US" sz="1000" b="0" i="0" u="none" strike="noStrike" dirty="0" smtClean="0">
                          <a:solidFill>
                            <a:srgbClr val="000000"/>
                          </a:solidFill>
                          <a:effectLst/>
                          <a:latin typeface="ＭＳ Ｐゴシック"/>
                        </a:rPr>
                        <a:t>税収の急減、</a:t>
                      </a:r>
                      <a:endParaRPr lang="en-US" altLang="ja-JP" sz="1000" b="0" i="0" u="none" strike="noStrike" dirty="0" smtClean="0">
                        <a:solidFill>
                          <a:srgbClr val="000000"/>
                        </a:solidFill>
                        <a:effectLst/>
                        <a:latin typeface="ＭＳ Ｐゴシック"/>
                      </a:endParaRPr>
                    </a:p>
                    <a:p>
                      <a:pPr algn="l" fontAlgn="b"/>
                      <a:r>
                        <a:rPr lang="ja-JP" altLang="en-US" sz="1000" b="0" i="0" u="none" strike="noStrike" dirty="0" smtClean="0">
                          <a:solidFill>
                            <a:srgbClr val="000000"/>
                          </a:solidFill>
                          <a:effectLst/>
                          <a:latin typeface="ＭＳ Ｐゴシック"/>
                        </a:rPr>
                        <a:t>　　　</a:t>
                      </a:r>
                      <a:r>
                        <a:rPr lang="ja-JP" altLang="en-US" sz="900" b="0" i="0" u="none" strike="noStrike" dirty="0" smtClean="0">
                          <a:solidFill>
                            <a:srgbClr val="000000"/>
                          </a:solidFill>
                          <a:effectLst/>
                          <a:latin typeface="ＭＳ Ｐゴシック"/>
                        </a:rPr>
                        <a:t>災害等の発生</a:t>
                      </a:r>
                      <a:endParaRPr lang="en-US" altLang="ja-JP" sz="900" b="0" i="0" u="none" strike="noStrike" dirty="0" smtClean="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900" b="0" i="0" u="none" strike="noStrike" baseline="0" dirty="0" smtClean="0">
                          <a:solidFill>
                            <a:srgbClr val="000000"/>
                          </a:solidFill>
                          <a:effectLst/>
                          <a:latin typeface="ＭＳ Ｐゴシック"/>
                        </a:rPr>
                        <a:t> </a:t>
                      </a:r>
                      <a:r>
                        <a:rPr lang="ja-JP" altLang="en-US" sz="900" b="0" i="0" u="none" strike="noStrike" dirty="0" smtClean="0">
                          <a:solidFill>
                            <a:srgbClr val="000000"/>
                          </a:solidFill>
                          <a:effectLst/>
                          <a:latin typeface="ＭＳ Ｐゴシック"/>
                        </a:rPr>
                        <a:t>過去の発生</a:t>
                      </a:r>
                      <a:endParaRPr lang="en-US" altLang="ja-JP" sz="900" b="0" i="0" u="none" strike="noStrike" dirty="0" smtClean="0">
                        <a:solidFill>
                          <a:srgbClr val="000000"/>
                        </a:solidFill>
                        <a:effectLst/>
                        <a:latin typeface="ＭＳ Ｐゴシック"/>
                      </a:endParaRPr>
                    </a:p>
                    <a:p>
                      <a:pPr algn="ctr" fontAlgn="b"/>
                      <a:r>
                        <a:rPr lang="ja-JP" altLang="en-US" sz="900" b="0" i="0" u="none" strike="noStrike" dirty="0" smtClean="0">
                          <a:solidFill>
                            <a:srgbClr val="000000"/>
                          </a:solidFill>
                          <a:effectLst/>
                          <a:latin typeface="ＭＳ Ｐゴシック"/>
                        </a:rPr>
                        <a:t>状況から算出</a:t>
                      </a:r>
                      <a:endParaRPr lang="en-US" altLang="ja-JP" sz="900" b="0" i="0" u="none" strike="noStrike" dirty="0" smtClean="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r" fontAlgn="b"/>
                      <a:endParaRPr lang="en-US" altLang="ja-JP" sz="14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1400" dirty="0" smtClean="0">
                          <a:latin typeface="+mn-ea"/>
                          <a:ea typeface="+mn-ea"/>
                        </a:rPr>
                        <a:t>600</a:t>
                      </a:r>
                      <a:endParaRPr lang="ja-JP" altLang="en-US" sz="1400"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0" i="0" u="none" strike="noStrike" dirty="0" smtClean="0">
                          <a:solidFill>
                            <a:srgbClr val="000000"/>
                          </a:solidFill>
                          <a:effectLst/>
                          <a:latin typeface="+mn-ea"/>
                          <a:ea typeface="+mn-ea"/>
                        </a:rPr>
                        <a:t>600</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smtClean="0">
                          <a:solidFill>
                            <a:srgbClr val="000000"/>
                          </a:solidFill>
                          <a:effectLst/>
                          <a:latin typeface="+mn-ea"/>
                          <a:ea typeface="+mn-ea"/>
                        </a:rPr>
                        <a:t>600</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2814">
                <a:tc rowSpan="3">
                  <a:txBody>
                    <a:bodyPr/>
                    <a:lstStyle/>
                    <a:p>
                      <a:pPr marL="0" indent="0" algn="l" fontAlgn="b">
                        <a:buNone/>
                      </a:pPr>
                      <a:r>
                        <a:rPr lang="ja-JP" altLang="en-US" sz="1000" b="0" i="0" u="none" strike="noStrike" dirty="0" smtClean="0">
                          <a:solidFill>
                            <a:srgbClr val="000000"/>
                          </a:solidFill>
                          <a:effectLst/>
                          <a:latin typeface="ＭＳ Ｐゴシック"/>
                        </a:rPr>
                        <a:t>　２　出資法人債務に</a:t>
                      </a:r>
                      <a:endParaRPr lang="en-US" altLang="ja-JP" sz="1000" b="0" i="0" u="none" strike="noStrike" dirty="0" smtClean="0">
                        <a:solidFill>
                          <a:srgbClr val="000000"/>
                        </a:solidFill>
                        <a:effectLst/>
                        <a:latin typeface="ＭＳ Ｐゴシック"/>
                      </a:endParaRPr>
                    </a:p>
                    <a:p>
                      <a:pPr marL="0" indent="0" algn="l" fontAlgn="b">
                        <a:buNone/>
                      </a:pPr>
                      <a:r>
                        <a:rPr lang="ja-JP" altLang="en-US" sz="1000" b="0" i="0" u="none" strike="noStrike" dirty="0" smtClean="0">
                          <a:solidFill>
                            <a:srgbClr val="000000"/>
                          </a:solidFill>
                          <a:effectLst/>
                          <a:latin typeface="ＭＳ Ｐゴシック"/>
                        </a:rPr>
                        <a:t>　　　係る損失補償等　　　　</a:t>
                      </a:r>
                      <a:endParaRPr lang="en-US" altLang="ja-JP" sz="1000" b="0" i="0" u="none" strike="noStrike" dirty="0" smtClean="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fontAlgn="b"/>
                      <a:endParaRPr lang="en-US" altLang="ja-JP" sz="900" b="0" i="0" u="none" strike="noStrike" dirty="0" smtClean="0">
                        <a:solidFill>
                          <a:srgbClr val="000000"/>
                        </a:solidFill>
                        <a:effectLst/>
                        <a:latin typeface="ＭＳ Ｐゴシック"/>
                      </a:endParaRPr>
                    </a:p>
                    <a:p>
                      <a:pPr algn="ctr" fontAlgn="b"/>
                      <a:r>
                        <a:rPr lang="ja-JP" altLang="en-US" sz="900" b="0" i="0" u="none" strike="noStrike" dirty="0" smtClean="0">
                          <a:solidFill>
                            <a:srgbClr val="000000"/>
                          </a:solidFill>
                          <a:effectLst/>
                          <a:latin typeface="ＭＳ Ｐゴシック"/>
                        </a:rPr>
                        <a:t>財政健全化法</a:t>
                      </a:r>
                      <a:endParaRPr lang="en-US" altLang="ja-JP" sz="900" b="0" i="0" u="none" strike="noStrike" dirty="0" smtClean="0">
                        <a:solidFill>
                          <a:srgbClr val="000000"/>
                        </a:solidFill>
                        <a:effectLst/>
                        <a:latin typeface="ＭＳ Ｐゴシック"/>
                      </a:endParaRPr>
                    </a:p>
                    <a:p>
                      <a:pPr algn="ctr" fontAlgn="b"/>
                      <a:r>
                        <a:rPr lang="ja-JP" altLang="en-US" sz="900" b="0" i="0" u="none" strike="noStrike" dirty="0" smtClean="0">
                          <a:solidFill>
                            <a:srgbClr val="000000"/>
                          </a:solidFill>
                          <a:effectLst/>
                          <a:latin typeface="ＭＳ Ｐゴシック"/>
                        </a:rPr>
                        <a:t>将来負担比率の</a:t>
                      </a:r>
                      <a:endParaRPr lang="en-US" altLang="ja-JP" sz="900" b="0" i="0" u="none" strike="noStrike" dirty="0" smtClean="0">
                        <a:solidFill>
                          <a:srgbClr val="000000"/>
                        </a:solidFill>
                        <a:effectLst/>
                        <a:latin typeface="ＭＳ Ｐゴシック"/>
                      </a:endParaRPr>
                    </a:p>
                    <a:p>
                      <a:pPr algn="ctr" fontAlgn="b"/>
                      <a:r>
                        <a:rPr lang="ja-JP" altLang="en-US" sz="900" b="0" i="0" u="none" strike="noStrike" dirty="0" smtClean="0">
                          <a:solidFill>
                            <a:srgbClr val="000000"/>
                          </a:solidFill>
                          <a:effectLst/>
                          <a:latin typeface="ＭＳ Ｐゴシック"/>
                        </a:rPr>
                        <a:t>考え方を準用</a:t>
                      </a:r>
                      <a:endParaRPr lang="ja-JP" altLang="en-US" sz="9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fontAlgn="b"/>
                      <a:r>
                        <a:rPr lang="ja-JP" altLang="en-US" sz="1000" b="0" i="0" u="none" strike="noStrike" dirty="0" smtClean="0">
                          <a:solidFill>
                            <a:srgbClr val="000000"/>
                          </a:solidFill>
                          <a:effectLst/>
                          <a:latin typeface="ＭＳ Ｐゴシック"/>
                        </a:rPr>
                        <a:t>育英会</a:t>
                      </a:r>
                      <a:endParaRPr lang="en-US" altLang="ja-JP" sz="1000" b="0" i="0" u="none" strike="noStrike" dirty="0" smtClean="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1400" b="0" u="none" dirty="0" smtClean="0">
                          <a:latin typeface="+mn-ea"/>
                          <a:ea typeface="+mn-ea"/>
                        </a:rPr>
                        <a:t>20</a:t>
                      </a:r>
                      <a:endParaRPr lang="ja-JP" altLang="en-US" sz="1400" b="0" u="none"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lvl="0" algn="ctr" fontAlgn="b"/>
                      <a:r>
                        <a:rPr lang="en-US" altLang="ja-JP" sz="1400" b="0" i="0" u="none" strike="noStrike" dirty="0" smtClean="0">
                          <a:solidFill>
                            <a:srgbClr val="000000"/>
                          </a:solidFill>
                          <a:effectLst/>
                          <a:latin typeface="+mn-ea"/>
                          <a:ea typeface="+mn-ea"/>
                        </a:rPr>
                        <a:t>20</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altLang="ja-JP" sz="1200" b="0" u="none" dirty="0" smtClean="0">
                          <a:latin typeface="+mn-ea"/>
                          <a:ea typeface="+mn-ea"/>
                        </a:rPr>
                        <a:t>51</a:t>
                      </a:r>
                      <a:endParaRPr lang="ja-JP" altLang="en-US" sz="1200" b="0" u="none" dirty="0">
                        <a:latin typeface="+mn-ea"/>
                        <a:ea typeface="+mn-ea"/>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2814">
                <a:tc vMerge="1">
                  <a:txBody>
                    <a:bodyPr/>
                    <a:lstStyle/>
                    <a:p>
                      <a:pPr algn="ctr" fontAlgn="b"/>
                      <a:endParaRPr lang="ja-JP" altLang="en-US" sz="1400" b="0" i="0" u="none" strike="noStrike" dirty="0">
                        <a:solidFill>
                          <a:srgbClr val="000000"/>
                        </a:solidFill>
                        <a:effectLst/>
                        <a:latin typeface="ＭＳ Ｐゴシック"/>
                      </a:endParaRPr>
                    </a:p>
                  </a:txBody>
                  <a:tcPr marL="7054" marR="7054" marT="7054" marB="0" anchor="b"/>
                </a:tc>
                <a:tc vMerge="1">
                  <a:txBody>
                    <a:bodyPr/>
                    <a:lstStyle/>
                    <a:p>
                      <a:endParaRPr kumimoji="1" lang="ja-JP" altLang="en-US"/>
                    </a:p>
                  </a:txBody>
                  <a:tcPr/>
                </a:tc>
                <a:tc gridSpan="2">
                  <a:txBody>
                    <a:bodyPr/>
                    <a:lstStyle/>
                    <a:p>
                      <a:pPr algn="ctr" fontAlgn="b"/>
                      <a:r>
                        <a:rPr lang="ja-JP" altLang="en-US" sz="1000" b="0" i="0" u="none" strike="noStrike" dirty="0" smtClean="0">
                          <a:solidFill>
                            <a:srgbClr val="000000"/>
                          </a:solidFill>
                          <a:effectLst/>
                          <a:latin typeface="ＭＳ Ｐゴシック"/>
                        </a:rPr>
                        <a:t>産業振興機構</a:t>
                      </a:r>
                      <a:endParaRPr lang="en-US" altLang="ja-JP" sz="1000" b="0" i="0" u="none" strike="noStrike" dirty="0" smtClean="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ja-JP" altLang="en-US" sz="800" b="0" u="none" dirty="0" smtClean="0">
                          <a:latin typeface="+mn-ea"/>
                          <a:ea typeface="+mn-ea"/>
                        </a:rPr>
                        <a:t>平成２７年度末に事業終了</a:t>
                      </a:r>
                      <a:endParaRPr lang="ja-JP" altLang="en-US" sz="1100" b="0" u="none"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lvl="0" algn="ctr" fontAlgn="b"/>
                      <a:r>
                        <a:rPr lang="en-US" altLang="ja-JP" sz="1400" b="0" u="none" dirty="0" smtClean="0">
                          <a:latin typeface="+mn-ea"/>
                          <a:ea typeface="+mn-ea"/>
                        </a:rPr>
                        <a:t>―</a:t>
                      </a:r>
                      <a:endParaRPr lang="en-US" altLang="ja-JP" sz="1400" b="0" i="0" u="none" strike="noStrike" dirty="0" smtClean="0">
                        <a:solidFill>
                          <a:srgbClr val="000000"/>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altLang="ja-JP" sz="1200" b="0" u="none" dirty="0" smtClean="0">
                          <a:latin typeface="+mn-ea"/>
                          <a:ea typeface="+mn-ea"/>
                        </a:rPr>
                        <a:t>225</a:t>
                      </a:r>
                      <a:endParaRPr lang="ja-JP" altLang="en-US" sz="1200" b="0" u="none" dirty="0">
                        <a:latin typeface="+mn-ea"/>
                        <a:ea typeface="+mn-ea"/>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2814">
                <a:tc vMerge="1">
                  <a:txBody>
                    <a:bodyPr/>
                    <a:lstStyle/>
                    <a:p>
                      <a:endParaRPr kumimoji="1" lang="ja-JP" altLang="en-US"/>
                    </a:p>
                  </a:txBody>
                  <a:tcPr/>
                </a:tc>
                <a:tc vMerge="1">
                  <a:txBody>
                    <a:bodyPr/>
                    <a:lstStyle/>
                    <a:p>
                      <a:pPr algn="ctr" fontAlgn="b"/>
                      <a:endParaRPr lang="ja-JP" altLang="en-US" sz="9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fontAlgn="b"/>
                      <a:r>
                        <a:rPr lang="ja-JP" altLang="en-US" sz="1000" b="0" i="0" u="none" strike="noStrike" dirty="0" smtClean="0">
                          <a:solidFill>
                            <a:srgbClr val="000000"/>
                          </a:solidFill>
                          <a:effectLst/>
                          <a:latin typeface="ＭＳ Ｐゴシック"/>
                        </a:rPr>
                        <a:t>住宅供給公社</a:t>
                      </a:r>
                      <a:endParaRPr lang="en-US" altLang="ja-JP" sz="1000" b="0" i="0" u="none" strike="noStrike" dirty="0" smtClean="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1400" b="0" u="none" dirty="0" smtClean="0">
                          <a:latin typeface="+mn-ea"/>
                          <a:ea typeface="+mn-ea"/>
                        </a:rPr>
                        <a:t>54</a:t>
                      </a:r>
                      <a:endParaRPr lang="ja-JP" altLang="en-US" sz="1400" b="0" u="none"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lvl="0" algn="ctr" fontAlgn="b"/>
                      <a:r>
                        <a:rPr lang="en-US" altLang="ja-JP" sz="1400" b="0" i="0" u="none" strike="noStrike" dirty="0" smtClean="0">
                          <a:solidFill>
                            <a:srgbClr val="000000"/>
                          </a:solidFill>
                          <a:effectLst/>
                          <a:latin typeface="+mn-ea"/>
                          <a:ea typeface="+mn-ea"/>
                        </a:rPr>
                        <a:t>54</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altLang="ja-JP" sz="1200" b="0" u="none" dirty="0" smtClean="0">
                          <a:latin typeface="+mn-ea"/>
                          <a:ea typeface="+mn-ea"/>
                        </a:rPr>
                        <a:t>79</a:t>
                      </a:r>
                      <a:endParaRPr lang="ja-JP" altLang="en-US" sz="1200" b="0" u="none" dirty="0">
                        <a:latin typeface="+mn-ea"/>
                        <a:ea typeface="+mn-ea"/>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2814">
                <a:tc rowSpan="4">
                  <a:txBody>
                    <a:bodyPr/>
                    <a:lstStyle/>
                    <a:p>
                      <a:pPr marL="0" indent="0" algn="l" fontAlgn="b">
                        <a:buNone/>
                      </a:pPr>
                      <a:r>
                        <a:rPr lang="ja-JP" altLang="en-US" sz="1000" b="0" i="0" u="none" strike="noStrike" dirty="0" smtClean="0">
                          <a:solidFill>
                            <a:srgbClr val="000000"/>
                          </a:solidFill>
                          <a:effectLst/>
                          <a:latin typeface="ＭＳ Ｐゴシック"/>
                        </a:rPr>
                        <a:t>　３　その他</a:t>
                      </a:r>
                      <a:endParaRPr lang="en-US" altLang="ja-JP" sz="1000" b="0" i="0" u="none" strike="noStrike" dirty="0" smtClean="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marL="0" indent="0" algn="ctr" fontAlgn="b">
                        <a:buNone/>
                      </a:pPr>
                      <a:r>
                        <a:rPr lang="ja-JP" altLang="en-US" sz="900" b="0" i="0" u="none" strike="noStrike" dirty="0" smtClean="0">
                          <a:solidFill>
                            <a:srgbClr val="000000"/>
                          </a:solidFill>
                          <a:effectLst/>
                          <a:latin typeface="ＭＳ Ｐゴシック"/>
                        </a:rPr>
                        <a:t>事業進捗により</a:t>
                      </a:r>
                      <a:endParaRPr lang="en-US" altLang="ja-JP" sz="900" b="0" i="0" u="none" strike="noStrike" dirty="0" smtClean="0">
                        <a:solidFill>
                          <a:srgbClr val="000000"/>
                        </a:solidFill>
                        <a:effectLst/>
                        <a:latin typeface="ＭＳ Ｐゴシック"/>
                      </a:endParaRPr>
                    </a:p>
                    <a:p>
                      <a:pPr marL="0" indent="0" algn="ctr" fontAlgn="b">
                        <a:buNone/>
                      </a:pPr>
                      <a:r>
                        <a:rPr lang="ja-JP" altLang="en-US" sz="900" b="0" i="0" u="none" strike="noStrike" dirty="0" smtClean="0">
                          <a:solidFill>
                            <a:srgbClr val="000000"/>
                          </a:solidFill>
                          <a:effectLst/>
                          <a:latin typeface="ＭＳ Ｐゴシック"/>
                        </a:rPr>
                        <a:t>発生する可能性が</a:t>
                      </a:r>
                      <a:endParaRPr lang="en-US" altLang="ja-JP" sz="900" b="0" i="0" u="none" strike="noStrike" dirty="0" smtClean="0">
                        <a:solidFill>
                          <a:srgbClr val="000000"/>
                        </a:solidFill>
                        <a:effectLst/>
                        <a:latin typeface="ＭＳ Ｐゴシック"/>
                      </a:endParaRPr>
                    </a:p>
                    <a:p>
                      <a:pPr marL="0" indent="0" algn="ctr" fontAlgn="b">
                        <a:buNone/>
                      </a:pPr>
                      <a:r>
                        <a:rPr lang="ja-JP" altLang="en-US" sz="900" b="0" i="0" u="none" strike="noStrike" dirty="0" smtClean="0">
                          <a:solidFill>
                            <a:srgbClr val="000000"/>
                          </a:solidFill>
                          <a:effectLst/>
                          <a:latin typeface="ＭＳ Ｐゴシック"/>
                        </a:rPr>
                        <a:t>あるリスクのうち、</a:t>
                      </a:r>
                      <a:endParaRPr lang="en-US" altLang="ja-JP" sz="900" b="0" i="0" u="none" strike="noStrike" dirty="0" smtClean="0">
                        <a:solidFill>
                          <a:srgbClr val="000000"/>
                        </a:solidFill>
                        <a:effectLst/>
                        <a:latin typeface="ＭＳ Ｐゴシック"/>
                      </a:endParaRPr>
                    </a:p>
                    <a:p>
                      <a:pPr marL="0" indent="0" algn="ctr" fontAlgn="b">
                        <a:buNone/>
                      </a:pPr>
                      <a:r>
                        <a:rPr lang="ja-JP" altLang="en-US" sz="900" b="0" i="0" u="none" strike="noStrike" dirty="0" smtClean="0">
                          <a:solidFill>
                            <a:srgbClr val="000000"/>
                          </a:solidFill>
                          <a:effectLst/>
                          <a:latin typeface="ＭＳ Ｐゴシック"/>
                        </a:rPr>
                        <a:t>特に影響が大きい</a:t>
                      </a:r>
                      <a:endParaRPr lang="en-US" altLang="ja-JP" sz="900" b="0" i="0" u="none" strike="noStrike" dirty="0" smtClean="0">
                        <a:solidFill>
                          <a:srgbClr val="000000"/>
                        </a:solidFill>
                        <a:effectLst/>
                        <a:latin typeface="ＭＳ Ｐゴシック"/>
                      </a:endParaRPr>
                    </a:p>
                    <a:p>
                      <a:pPr marL="0" indent="0" algn="ctr" fontAlgn="b">
                        <a:buNone/>
                      </a:pPr>
                      <a:r>
                        <a:rPr lang="ja-JP" altLang="en-US" sz="900" b="0" i="0" u="none" strike="noStrike" dirty="0" smtClean="0">
                          <a:solidFill>
                            <a:srgbClr val="000000"/>
                          </a:solidFill>
                          <a:effectLst/>
                          <a:latin typeface="ＭＳ Ｐゴシック"/>
                        </a:rPr>
                        <a:t>ものを計上</a:t>
                      </a:r>
                      <a:endParaRPr lang="en-US" altLang="ja-JP" sz="900" b="0" i="0" u="none" strike="noStrike" dirty="0" smtClean="0">
                        <a:solidFill>
                          <a:srgbClr val="000000"/>
                        </a:solidFill>
                        <a:effectLst/>
                        <a:latin typeface="ＭＳ Ｐゴシック"/>
                      </a:endParaRPr>
                    </a:p>
                    <a:p>
                      <a:pPr marL="0" indent="0" algn="ctr" fontAlgn="b">
                        <a:buNone/>
                      </a:pPr>
                      <a:endParaRPr lang="en-US" altLang="ja-JP" sz="900" b="0" i="0" u="none" strike="noStrike" dirty="0" smtClean="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1000" b="0" i="0" u="none" strike="noStrike" dirty="0" smtClean="0">
                          <a:solidFill>
                            <a:srgbClr val="000000"/>
                          </a:solidFill>
                          <a:effectLst/>
                          <a:latin typeface="ＭＳ Ｐゴシック"/>
                        </a:rPr>
                        <a:t>道路公社</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000" b="0" i="0" u="none" strike="noStrike" dirty="0" smtClean="0">
                          <a:solidFill>
                            <a:srgbClr val="000000"/>
                          </a:solidFill>
                          <a:effectLst/>
                          <a:latin typeface="ＭＳ Ｐゴシック"/>
                        </a:rPr>
                        <a:t>S62</a:t>
                      </a:r>
                      <a:r>
                        <a:rPr lang="ja-JP" altLang="en-US" sz="1000" b="0" i="0" u="none" strike="noStrike" dirty="0" smtClean="0">
                          <a:solidFill>
                            <a:srgbClr val="000000"/>
                          </a:solidFill>
                          <a:effectLst/>
                          <a:latin typeface="ＭＳ Ｐゴシック"/>
                        </a:rPr>
                        <a:t>～</a:t>
                      </a:r>
                      <a:r>
                        <a:rPr lang="en-US" altLang="ja-JP" sz="1000" b="0" i="0" u="none" strike="noStrike" dirty="0" smtClean="0">
                          <a:solidFill>
                            <a:srgbClr val="000000"/>
                          </a:solidFill>
                          <a:effectLst/>
                          <a:latin typeface="ＭＳ Ｐゴシック"/>
                        </a:rPr>
                        <a:t>H59</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800" b="0" i="0" u="none" strike="noStrike" dirty="0" smtClean="0">
                          <a:solidFill>
                            <a:srgbClr val="000000"/>
                          </a:solidFill>
                          <a:effectLst/>
                          <a:latin typeface="+mn-ea"/>
                          <a:ea typeface="+mn-ea"/>
                        </a:rPr>
                        <a:t>現時点では更なる</a:t>
                      </a:r>
                      <a:endParaRPr lang="en-US" altLang="ja-JP" sz="800" b="0" i="0" u="none" strike="noStrike" dirty="0" smtClean="0">
                        <a:solidFill>
                          <a:srgbClr val="000000"/>
                        </a:solidFill>
                        <a:effectLst/>
                        <a:latin typeface="+mn-ea"/>
                        <a:ea typeface="+mn-ea"/>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800" b="0" i="0" u="none" strike="noStrike" dirty="0" smtClean="0">
                          <a:solidFill>
                            <a:srgbClr val="000000"/>
                          </a:solidFill>
                          <a:effectLst/>
                          <a:latin typeface="+mn-ea"/>
                          <a:ea typeface="+mn-ea"/>
                        </a:rPr>
                        <a:t>負担は見込まれない</a:t>
                      </a:r>
                      <a:endParaRPr lang="en-US" altLang="ja-JP" sz="700" b="0" i="0" u="none" strike="noStrike" dirty="0" smtClean="0">
                        <a:solidFill>
                          <a:srgbClr val="000000"/>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smtClean="0">
                          <a:solidFill>
                            <a:srgbClr val="000000"/>
                          </a:solidFill>
                          <a:effectLst/>
                          <a:latin typeface="ＭＳ Ｐゴシック"/>
                        </a:rPr>
                        <a:t>+</a:t>
                      </a:r>
                      <a:r>
                        <a:rPr lang="el-GR" altLang="ja-JP" sz="1200" b="0" i="0" u="none" strike="noStrike" dirty="0" smtClean="0">
                          <a:solidFill>
                            <a:srgbClr val="000000"/>
                          </a:solidFill>
                          <a:effectLst/>
                          <a:latin typeface="ＭＳ Ｐゴシック"/>
                        </a:rPr>
                        <a:t>α</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0" i="0" u="none" strike="noStrike" dirty="0" smtClean="0">
                          <a:solidFill>
                            <a:srgbClr val="000000"/>
                          </a:solidFill>
                          <a:effectLst/>
                          <a:latin typeface="+mn-ea"/>
                          <a:ea typeface="+mn-ea"/>
                        </a:rPr>
                        <a:t>―</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0" i="0" u="none" strike="noStrike" dirty="0" smtClean="0">
                          <a:solidFill>
                            <a:srgbClr val="000000"/>
                          </a:solidFill>
                          <a:effectLst/>
                          <a:latin typeface="+mn-ea"/>
                          <a:ea typeface="+mn-ea"/>
                        </a:rPr>
                        <a:t>―</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tr>
              <a:tr h="372814">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000" b="0" i="0" u="none" strike="noStrike" dirty="0" smtClean="0">
                          <a:solidFill>
                            <a:srgbClr val="000000"/>
                          </a:solidFill>
                          <a:effectLst/>
                          <a:latin typeface="ＭＳ Ｐゴシック"/>
                        </a:rPr>
                        <a:t>港湾</a:t>
                      </a:r>
                      <a:endParaRPr lang="en-US" altLang="ja-JP" sz="1000" b="0" i="0" u="none" strike="noStrike" dirty="0" smtClean="0">
                        <a:solidFill>
                          <a:srgbClr val="000000"/>
                        </a:solidFill>
                        <a:effectLst/>
                        <a:latin typeface="ＭＳ Ｐゴシック"/>
                      </a:endParaRPr>
                    </a:p>
                    <a:p>
                      <a:pPr algn="ctr" fontAlgn="b"/>
                      <a:r>
                        <a:rPr lang="ja-JP" altLang="en-US" sz="1000" b="0" i="0" u="none" strike="noStrike" dirty="0" smtClean="0">
                          <a:solidFill>
                            <a:srgbClr val="000000"/>
                          </a:solidFill>
                          <a:effectLst/>
                          <a:latin typeface="ＭＳ Ｐゴシック"/>
                        </a:rPr>
                        <a:t>特別会計</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effectLst/>
                          <a:latin typeface="+mn-ea"/>
                          <a:ea typeface="+mn-ea"/>
                        </a:rPr>
                        <a:t>H</a:t>
                      </a:r>
                      <a:r>
                        <a:rPr lang="ja-JP" altLang="en-US" sz="1000" b="0" i="0" u="none" strike="noStrike" dirty="0" smtClean="0">
                          <a:solidFill>
                            <a:srgbClr val="000000"/>
                          </a:solidFill>
                          <a:effectLst/>
                          <a:latin typeface="+mn-ea"/>
                          <a:ea typeface="+mn-ea"/>
                        </a:rPr>
                        <a:t>元～</a:t>
                      </a:r>
                      <a:r>
                        <a:rPr lang="en-US" altLang="ja-JP" sz="1000" b="0" i="0" u="none" strike="noStrike" dirty="0" smtClean="0">
                          <a:solidFill>
                            <a:srgbClr val="000000"/>
                          </a:solidFill>
                          <a:effectLst/>
                          <a:latin typeface="+mn-ea"/>
                          <a:ea typeface="+mn-ea"/>
                        </a:rPr>
                        <a:t>H40</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smtClean="0"/>
                        <a:t>現時点では事業の</a:t>
                      </a:r>
                      <a:endParaRPr kumimoji="1" lang="en-US" altLang="ja-JP" sz="800" dirty="0" smtClean="0"/>
                    </a:p>
                    <a:p>
                      <a:pPr algn="ctr"/>
                      <a:r>
                        <a:rPr kumimoji="1" lang="ja-JP" altLang="en-US" sz="800" dirty="0" smtClean="0"/>
                        <a:t>採算性が確保され</a:t>
                      </a:r>
                      <a:endParaRPr kumimoji="1" lang="en-US" altLang="ja-JP" sz="800" dirty="0" smtClean="0"/>
                    </a:p>
                    <a:p>
                      <a:pPr algn="l"/>
                      <a:r>
                        <a:rPr kumimoji="1" lang="ja-JP" altLang="en-US" sz="800" dirty="0" smtClean="0"/>
                        <a:t>　　</a:t>
                      </a:r>
                      <a:r>
                        <a:rPr kumimoji="1" lang="ja-JP" altLang="en-US" sz="800" baseline="0" dirty="0" smtClean="0"/>
                        <a:t>  </a:t>
                      </a:r>
                      <a:r>
                        <a:rPr kumimoji="1" lang="ja-JP" altLang="en-US" sz="800" dirty="0" smtClean="0"/>
                        <a:t>ている</a:t>
                      </a:r>
                      <a:endParaRPr kumimoji="1" lang="ja-JP" altLang="en-US" sz="1800" dirty="0"/>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lvl="0" algn="ctr" fontAlgn="b"/>
                      <a:r>
                        <a:rPr lang="en-US" altLang="ja-JP" sz="1400" b="0" i="0" u="none" strike="noStrike" dirty="0" smtClean="0">
                          <a:solidFill>
                            <a:srgbClr val="000000"/>
                          </a:solidFill>
                          <a:effectLst/>
                          <a:latin typeface="+mn-ea"/>
                          <a:ea typeface="+mn-ea"/>
                        </a:rPr>
                        <a:t>―</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0" i="0" u="none" strike="noStrike" dirty="0" smtClean="0">
                          <a:solidFill>
                            <a:srgbClr val="000000"/>
                          </a:solidFill>
                          <a:effectLst/>
                          <a:latin typeface="+mn-ea"/>
                          <a:ea typeface="+mn-ea"/>
                        </a:rPr>
                        <a:t>―</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2814">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000" b="0" i="0" u="none" strike="noStrike" dirty="0" smtClean="0">
                          <a:solidFill>
                            <a:srgbClr val="000000"/>
                          </a:solidFill>
                          <a:effectLst/>
                          <a:latin typeface="ＭＳ Ｐゴシック"/>
                        </a:rPr>
                        <a:t>箕面</a:t>
                      </a:r>
                      <a:endParaRPr lang="en-US" altLang="ja-JP" sz="1000" b="0" i="0" u="none" strike="noStrike" dirty="0" smtClean="0">
                        <a:solidFill>
                          <a:srgbClr val="000000"/>
                        </a:solidFill>
                        <a:effectLst/>
                        <a:latin typeface="ＭＳ Ｐゴシック"/>
                      </a:endParaRPr>
                    </a:p>
                    <a:p>
                      <a:pPr algn="ctr" fontAlgn="b"/>
                      <a:r>
                        <a:rPr lang="ja-JP" altLang="en-US" sz="1000" b="0" i="0" u="none" strike="noStrike" dirty="0" smtClean="0">
                          <a:solidFill>
                            <a:srgbClr val="000000"/>
                          </a:solidFill>
                          <a:effectLst/>
                          <a:latin typeface="ＭＳ Ｐゴシック"/>
                        </a:rPr>
                        <a:t>特別会計</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000" b="0" i="0" u="none" strike="noStrike" dirty="0" smtClean="0">
                          <a:solidFill>
                            <a:srgbClr val="000000"/>
                          </a:solidFill>
                          <a:effectLst/>
                          <a:latin typeface="ＭＳ Ｐゴシック"/>
                        </a:rPr>
                        <a:t>H13</a:t>
                      </a:r>
                      <a:r>
                        <a:rPr lang="ja-JP" altLang="en-US" sz="1000" b="0" i="0" u="none" strike="noStrike" dirty="0" smtClean="0">
                          <a:solidFill>
                            <a:srgbClr val="000000"/>
                          </a:solidFill>
                          <a:effectLst/>
                          <a:latin typeface="ＭＳ Ｐゴシック"/>
                        </a:rPr>
                        <a:t>～</a:t>
                      </a:r>
                      <a:r>
                        <a:rPr lang="en-US" altLang="ja-JP" sz="1000" b="0" i="0" u="none" strike="noStrike" dirty="0" smtClean="0">
                          <a:solidFill>
                            <a:srgbClr val="000000"/>
                          </a:solidFill>
                          <a:effectLst/>
                          <a:latin typeface="ＭＳ Ｐゴシック"/>
                        </a:rPr>
                        <a:t>H35</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b="0" i="0" u="none" strike="noStrike" dirty="0" smtClean="0">
                          <a:solidFill>
                            <a:srgbClr val="000000"/>
                          </a:solidFill>
                          <a:effectLst/>
                          <a:latin typeface="+mn-ea"/>
                          <a:ea typeface="+mn-ea"/>
                        </a:rPr>
                        <a:t>141</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smtClean="0">
                          <a:solidFill>
                            <a:srgbClr val="000000"/>
                          </a:solidFill>
                          <a:effectLst/>
                          <a:latin typeface="ＭＳ Ｐゴシック"/>
                        </a:rPr>
                        <a:t>-</a:t>
                      </a:r>
                      <a:r>
                        <a:rPr lang="el-GR" altLang="ja-JP" sz="1200" b="0" i="0" u="none" strike="noStrike" dirty="0" smtClean="0">
                          <a:solidFill>
                            <a:srgbClr val="000000"/>
                          </a:solidFill>
                          <a:effectLst/>
                          <a:latin typeface="ＭＳ Ｐゴシック"/>
                        </a:rPr>
                        <a:t>α</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400" b="0" i="0" u="none" strike="noStrike" dirty="0" smtClean="0">
                          <a:solidFill>
                            <a:srgbClr val="000000"/>
                          </a:solidFill>
                          <a:effectLst/>
                          <a:latin typeface="+mn-ea"/>
                          <a:ea typeface="+mn-ea"/>
                        </a:rPr>
                        <a:t>―</a:t>
                      </a:r>
                      <a:endParaRPr lang="ja-JP" altLang="en-US" sz="1400" b="0" i="0" u="none" strike="noStrike" dirty="0">
                        <a:solidFill>
                          <a:srgbClr val="000000"/>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b="0" i="0" u="none" strike="noStrike" dirty="0" smtClean="0">
                          <a:solidFill>
                            <a:srgbClr val="000000"/>
                          </a:solidFill>
                          <a:effectLst/>
                          <a:latin typeface="+mn-ea"/>
                          <a:ea typeface="+mn-ea"/>
                        </a:rPr>
                        <a:t>―</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2814">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000" b="0" i="0" u="none" strike="noStrike" dirty="0" smtClean="0">
                          <a:solidFill>
                            <a:srgbClr val="000000"/>
                          </a:solidFill>
                          <a:effectLst/>
                          <a:latin typeface="ＭＳ Ｐゴシック"/>
                        </a:rPr>
                        <a:t>まちづくり</a:t>
                      </a:r>
                      <a:endParaRPr lang="en-US" altLang="ja-JP" sz="1000" b="0" i="0" u="none" strike="noStrike" dirty="0" smtClean="0">
                        <a:solidFill>
                          <a:srgbClr val="000000"/>
                        </a:solidFill>
                        <a:effectLst/>
                        <a:latin typeface="ＭＳ Ｐゴシック"/>
                      </a:endParaRPr>
                    </a:p>
                    <a:p>
                      <a:pPr algn="ctr" fontAlgn="b"/>
                      <a:r>
                        <a:rPr lang="ja-JP" altLang="en-US" sz="1000" b="0" i="0" u="none" strike="noStrike" dirty="0" smtClean="0">
                          <a:solidFill>
                            <a:srgbClr val="000000"/>
                          </a:solidFill>
                          <a:effectLst/>
                          <a:latin typeface="ＭＳ Ｐゴシック"/>
                        </a:rPr>
                        <a:t>会計</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effectLst/>
                          <a:latin typeface="ＭＳ Ｐゴシック"/>
                        </a:rPr>
                        <a:t>H35</a:t>
                      </a:r>
                      <a:r>
                        <a:rPr lang="ja-JP" altLang="en-US" sz="1000" b="0" i="0" u="none" strike="noStrike" dirty="0" smtClean="0">
                          <a:solidFill>
                            <a:srgbClr val="000000"/>
                          </a:solidFill>
                          <a:effectLst/>
                          <a:latin typeface="ＭＳ Ｐゴシック"/>
                        </a:rPr>
                        <a:t>～</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dirty="0" smtClean="0">
                          <a:solidFill>
                            <a:srgbClr val="000000"/>
                          </a:solidFill>
                          <a:effectLst/>
                          <a:latin typeface="+mn-ea"/>
                          <a:ea typeface="+mn-ea"/>
                          <a:cs typeface="+mn-cs"/>
                        </a:rPr>
                        <a:t>1,027</a:t>
                      </a:r>
                      <a:endParaRPr kumimoji="1" lang="ja-JP" altLang="en-US" sz="1400" b="0" i="0" u="none" strike="noStrike" kern="1200" dirty="0">
                        <a:solidFill>
                          <a:srgbClr val="000000"/>
                        </a:solidFill>
                        <a:effectLst/>
                        <a:latin typeface="+mn-ea"/>
                        <a:ea typeface="+mn-ea"/>
                        <a:cs typeface="+mn-cs"/>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lvl="0" algn="ctr" fontAlgn="b"/>
                      <a:r>
                        <a:rPr lang="en-US" altLang="ja-JP" sz="1400" b="0" i="0" u="none" strike="noStrike" dirty="0" smtClean="0">
                          <a:solidFill>
                            <a:srgbClr val="000000"/>
                          </a:solidFill>
                          <a:effectLst/>
                          <a:latin typeface="+mn-ea"/>
                          <a:ea typeface="+mn-ea"/>
                        </a:rPr>
                        <a:t>640</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200" b="0" i="0" u="none" strike="noStrike" dirty="0" smtClean="0">
                          <a:solidFill>
                            <a:srgbClr val="000000"/>
                          </a:solidFill>
                          <a:effectLst/>
                          <a:latin typeface="+mn-ea"/>
                          <a:ea typeface="+mn-ea"/>
                        </a:rPr>
                        <a:t>428</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5105">
                <a:tc gridSpan="4">
                  <a:txBody>
                    <a:bodyPr/>
                    <a:lstStyle/>
                    <a:p>
                      <a:pPr algn="ctr" fontAlgn="b"/>
                      <a:r>
                        <a:rPr lang="ja-JP" altLang="en-US" sz="1000" b="1" i="0" u="none" strike="noStrike" dirty="0" smtClean="0">
                          <a:solidFill>
                            <a:srgbClr val="000000"/>
                          </a:solidFill>
                          <a:effectLst/>
                          <a:latin typeface="ＭＳ Ｐゴシック"/>
                        </a:rPr>
                        <a:t>　</a:t>
                      </a:r>
                      <a:endParaRPr lang="en-US" altLang="ja-JP" sz="1000" b="1" i="0" u="none" strike="noStrike" dirty="0" smtClean="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pPr algn="ctr" fontAlgn="b"/>
                      <a:endParaRPr lang="en-US" altLang="ja-JP" sz="1400" b="1"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fontAlgn="b"/>
                      <a:r>
                        <a:rPr lang="ja-JP" altLang="en-US" sz="1400" b="1" i="0" u="none" strike="noStrike" dirty="0" smtClean="0">
                          <a:solidFill>
                            <a:srgbClr val="000000"/>
                          </a:solidFill>
                          <a:effectLst/>
                          <a:latin typeface="ＭＳ Ｐゴシック"/>
                        </a:rPr>
                        <a:t>合　　計</a:t>
                      </a:r>
                      <a:endParaRPr lang="en-US" altLang="ja-JP" sz="1400" b="1"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lvl="0" algn="ctr" fontAlgn="b"/>
                      <a:r>
                        <a:rPr lang="en-US" altLang="ja-JP" sz="1400" b="1" i="0" u="none" strike="noStrike" dirty="0" smtClean="0">
                          <a:solidFill>
                            <a:srgbClr val="000000"/>
                          </a:solidFill>
                          <a:effectLst/>
                          <a:latin typeface="+mn-ea"/>
                          <a:ea typeface="+mn-ea"/>
                        </a:rPr>
                        <a:t>1,314</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400" b="1" i="0" u="none" strike="noStrike" dirty="0" smtClean="0">
                          <a:solidFill>
                            <a:srgbClr val="000000"/>
                          </a:solidFill>
                          <a:effectLst/>
                          <a:latin typeface="+mn-ea"/>
                          <a:ea typeface="+mn-ea"/>
                        </a:rPr>
                        <a:t>1,383</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5" name="テキスト ボックス 14"/>
          <p:cNvSpPr txBox="1"/>
          <p:nvPr/>
        </p:nvSpPr>
        <p:spPr>
          <a:xfrm>
            <a:off x="6155652" y="5923756"/>
            <a:ext cx="4390817" cy="840230"/>
          </a:xfrm>
          <a:prstGeom prst="rect">
            <a:avLst/>
          </a:prstGeom>
          <a:noFill/>
        </p:spPr>
        <p:txBody>
          <a:bodyPr wrap="square" rtlCol="0">
            <a:spAutoFit/>
          </a:bodyPr>
          <a:lstStyle/>
          <a:p>
            <a:pPr algn="l"/>
            <a:r>
              <a:rPr lang="ja-JP" altLang="en-US" sz="900" b="1" dirty="0" smtClean="0">
                <a:latin typeface="+mn-ea"/>
                <a:ea typeface="+mn-ea"/>
              </a:rPr>
              <a:t>（＊</a:t>
            </a:r>
            <a:r>
              <a:rPr lang="en-US" altLang="ja-JP" sz="900" b="1" dirty="0" smtClean="0">
                <a:latin typeface="+mn-ea"/>
                <a:ea typeface="+mn-ea"/>
              </a:rPr>
              <a:t>3</a:t>
            </a:r>
            <a:r>
              <a:rPr lang="ja-JP" altLang="en-US" sz="900" b="1" dirty="0" smtClean="0">
                <a:latin typeface="+mn-ea"/>
                <a:ea typeface="+mn-ea"/>
              </a:rPr>
              <a:t>）まちづくり会計（</a:t>
            </a:r>
            <a:r>
              <a:rPr lang="en-US" altLang="ja-JP" sz="900" b="1" dirty="0">
                <a:latin typeface="+mn-ea"/>
                <a:ea typeface="+mn-ea"/>
              </a:rPr>
              <a:t>640</a:t>
            </a:r>
            <a:r>
              <a:rPr lang="ja-JP" altLang="en-US" sz="900" b="1" dirty="0" smtClean="0">
                <a:latin typeface="+mn-ea"/>
                <a:ea typeface="+mn-ea"/>
              </a:rPr>
              <a:t>億円）</a:t>
            </a:r>
            <a:endParaRPr lang="en-US" altLang="ja-JP" sz="900" b="1" dirty="0" smtClean="0">
              <a:latin typeface="+mn-ea"/>
              <a:ea typeface="+mn-ea"/>
            </a:endParaRPr>
          </a:p>
          <a:p>
            <a:pPr algn="l"/>
            <a:r>
              <a:rPr lang="ja-JP" altLang="en-US" sz="900" dirty="0">
                <a:latin typeface="+mn-ea"/>
                <a:ea typeface="+mn-ea"/>
              </a:rPr>
              <a:t>　 </a:t>
            </a:r>
            <a:r>
              <a:rPr lang="ja-JP" altLang="en-US" sz="800" dirty="0" smtClean="0">
                <a:latin typeface="ＭＳ Ｐ明朝" panose="02020600040205080304" pitchFamily="18" charset="-128"/>
                <a:ea typeface="ＭＳ Ｐ明朝" panose="02020600040205080304" pitchFamily="18" charset="-128"/>
              </a:rPr>
              <a:t>○保有地に係る起債償還額の財政負担分</a:t>
            </a:r>
            <a:r>
              <a:rPr lang="en-US" altLang="ja-JP" sz="800" dirty="0" smtClean="0">
                <a:latin typeface="ＭＳ Ｐ明朝" panose="02020600040205080304" pitchFamily="18" charset="-128"/>
                <a:ea typeface="ＭＳ Ｐ明朝" panose="02020600040205080304" pitchFamily="18" charset="-128"/>
              </a:rPr>
              <a:t>(</a:t>
            </a:r>
            <a:r>
              <a:rPr lang="en-US" altLang="ja-JP" sz="800" dirty="0">
                <a:latin typeface="ＭＳ Ｐ明朝" panose="02020600040205080304" pitchFamily="18" charset="-128"/>
                <a:ea typeface="ＭＳ Ｐ明朝" panose="02020600040205080304" pitchFamily="18" charset="-128"/>
              </a:rPr>
              <a:t>1,027</a:t>
            </a:r>
            <a:r>
              <a:rPr lang="ja-JP" altLang="en-US" sz="800" dirty="0" smtClean="0">
                <a:latin typeface="ＭＳ Ｐ明朝" panose="02020600040205080304" pitchFamily="18" charset="-128"/>
                <a:ea typeface="ＭＳ Ｐ明朝" panose="02020600040205080304" pitchFamily="18" charset="-128"/>
              </a:rPr>
              <a:t>億円</a:t>
            </a:r>
            <a:r>
              <a:rPr lang="en-US" altLang="ja-JP" sz="800" dirty="0" smtClean="0">
                <a:latin typeface="ＭＳ Ｐ明朝" panose="02020600040205080304" pitchFamily="18" charset="-128"/>
                <a:ea typeface="ＭＳ Ｐ明朝" panose="02020600040205080304" pitchFamily="18" charset="-128"/>
              </a:rPr>
              <a:t>)</a:t>
            </a:r>
            <a:r>
              <a:rPr lang="ja-JP" altLang="en-US" sz="800" dirty="0">
                <a:latin typeface="ＭＳ Ｐ明朝" panose="02020600040205080304" pitchFamily="18" charset="-128"/>
                <a:ea typeface="ＭＳ Ｐ明朝" panose="02020600040205080304" pitchFamily="18" charset="-128"/>
              </a:rPr>
              <a:t>を</a:t>
            </a:r>
            <a:r>
              <a:rPr lang="ja-JP" altLang="en-US" sz="800" dirty="0" smtClean="0">
                <a:latin typeface="ＭＳ Ｐ明朝" panose="02020600040205080304" pitchFamily="18" charset="-128"/>
                <a:ea typeface="ＭＳ Ｐ明朝" panose="02020600040205080304" pitchFamily="18" charset="-128"/>
              </a:rPr>
              <a:t>想定されるリスクに</a:t>
            </a:r>
            <a:endParaRPr lang="en-US" altLang="ja-JP" sz="800" dirty="0" smtClean="0">
              <a:latin typeface="ＭＳ Ｐ明朝" panose="02020600040205080304" pitchFamily="18" charset="-128"/>
              <a:ea typeface="ＭＳ Ｐ明朝" panose="02020600040205080304" pitchFamily="18" charset="-128"/>
            </a:endParaRPr>
          </a:p>
          <a:p>
            <a:pPr algn="l"/>
            <a:r>
              <a:rPr lang="ja-JP" altLang="en-US" sz="800" dirty="0">
                <a:latin typeface="ＭＳ Ｐ明朝" panose="02020600040205080304" pitchFamily="18" charset="-128"/>
                <a:ea typeface="ＭＳ Ｐ明朝" panose="02020600040205080304" pitchFamily="18" charset="-128"/>
              </a:rPr>
              <a:t>　</a:t>
            </a:r>
            <a:r>
              <a:rPr lang="ja-JP" altLang="en-US" sz="800" dirty="0" smtClean="0">
                <a:latin typeface="ＭＳ Ｐ明朝" panose="02020600040205080304" pitchFamily="18" charset="-128"/>
                <a:ea typeface="ＭＳ Ｐ明朝" panose="02020600040205080304" pitchFamily="18" charset="-128"/>
              </a:rPr>
              <a:t>　　 算入。そのうち、土地売却に関わらず、現時点で、財政負担が見込まれ</a:t>
            </a:r>
            <a:endParaRPr lang="en-US" altLang="ja-JP" sz="800" dirty="0" smtClean="0">
              <a:latin typeface="ＭＳ Ｐ明朝" panose="02020600040205080304" pitchFamily="18" charset="-128"/>
              <a:ea typeface="ＭＳ Ｐ明朝" panose="02020600040205080304" pitchFamily="18" charset="-128"/>
            </a:endParaRPr>
          </a:p>
          <a:p>
            <a:pPr algn="l"/>
            <a:r>
              <a:rPr lang="ja-JP" altLang="en-US" sz="800" dirty="0">
                <a:latin typeface="ＭＳ Ｐ明朝" panose="02020600040205080304" pitchFamily="18" charset="-128"/>
                <a:ea typeface="ＭＳ Ｐ明朝" panose="02020600040205080304" pitchFamily="18" charset="-128"/>
              </a:rPr>
              <a:t>　</a:t>
            </a:r>
            <a:r>
              <a:rPr lang="ja-JP" altLang="en-US" sz="800" dirty="0" smtClean="0">
                <a:latin typeface="ＭＳ Ｐ明朝" panose="02020600040205080304" pitchFamily="18" charset="-128"/>
                <a:ea typeface="ＭＳ Ｐ明朝" panose="02020600040205080304" pitchFamily="18" charset="-128"/>
              </a:rPr>
              <a:t>　　 </a:t>
            </a:r>
            <a:r>
              <a:rPr lang="ja-JP" altLang="en-US" sz="800" dirty="0" err="1" smtClean="0">
                <a:latin typeface="ＭＳ Ｐ明朝" panose="02020600040205080304" pitchFamily="18" charset="-128"/>
                <a:ea typeface="ＭＳ Ｐ明朝" panose="02020600040205080304" pitchFamily="18" charset="-128"/>
              </a:rPr>
              <a:t>る</a:t>
            </a:r>
            <a:r>
              <a:rPr lang="ja-JP" altLang="en-US" sz="800" dirty="0" smtClean="0">
                <a:latin typeface="ＭＳ Ｐ明朝" panose="02020600040205080304" pitchFamily="18" charset="-128"/>
                <a:ea typeface="ＭＳ Ｐ明朝" panose="02020600040205080304" pitchFamily="18" charset="-128"/>
              </a:rPr>
              <a:t>取得価格と評価額の差（</a:t>
            </a:r>
            <a:r>
              <a:rPr lang="en-US" altLang="ja-JP" sz="800" dirty="0" smtClean="0">
                <a:latin typeface="ＭＳ Ｐ明朝" panose="02020600040205080304" pitchFamily="18" charset="-128"/>
                <a:ea typeface="ＭＳ Ｐ明朝" panose="02020600040205080304" pitchFamily="18" charset="-128"/>
              </a:rPr>
              <a:t>387</a:t>
            </a:r>
            <a:r>
              <a:rPr lang="ja-JP" altLang="en-US" sz="800" dirty="0" smtClean="0">
                <a:latin typeface="ＭＳ Ｐ明朝" panose="02020600040205080304" pitchFamily="18" charset="-128"/>
                <a:ea typeface="ＭＳ Ｐ明朝" panose="02020600040205080304" pitchFamily="18" charset="-128"/>
              </a:rPr>
              <a:t>億円）は、</a:t>
            </a:r>
            <a:r>
              <a:rPr lang="ja-JP" altLang="en-US" sz="800" dirty="0">
                <a:latin typeface="ＭＳ Ｐ明朝" panose="02020600040205080304" pitchFamily="18" charset="-128"/>
                <a:ea typeface="ＭＳ Ｐ明朝" panose="02020600040205080304" pitchFamily="18" charset="-128"/>
              </a:rPr>
              <a:t>粗い試算</a:t>
            </a:r>
            <a:r>
              <a:rPr lang="ja-JP" altLang="en-US" sz="800" dirty="0" smtClean="0">
                <a:latin typeface="ＭＳ Ｐ明朝" panose="02020600040205080304" pitchFamily="18" charset="-128"/>
                <a:ea typeface="ＭＳ Ｐ明朝" panose="02020600040205080304" pitchFamily="18" charset="-128"/>
              </a:rPr>
              <a:t>に織り込み済み。</a:t>
            </a:r>
            <a:endParaRPr lang="en-US" altLang="ja-JP" sz="800" dirty="0" smtClean="0">
              <a:latin typeface="ＭＳ Ｐ明朝" panose="02020600040205080304" pitchFamily="18" charset="-128"/>
              <a:ea typeface="ＭＳ Ｐ明朝" panose="02020600040205080304" pitchFamily="18" charset="-128"/>
            </a:endParaRPr>
          </a:p>
          <a:p>
            <a:pPr algn="l"/>
            <a:r>
              <a:rPr lang="ja-JP" altLang="en-US" sz="800" dirty="0">
                <a:latin typeface="ＭＳ Ｐ明朝" pitchFamily="18" charset="-128"/>
                <a:ea typeface="ＭＳ Ｐ明朝" pitchFamily="18" charset="-128"/>
              </a:rPr>
              <a:t>　</a:t>
            </a:r>
            <a:r>
              <a:rPr lang="ja-JP" altLang="en-US" sz="800" dirty="0" smtClean="0">
                <a:latin typeface="ＭＳ Ｐ明朝" pitchFamily="18" charset="-128"/>
                <a:ea typeface="ＭＳ Ｐ明朝" pitchFamily="18" charset="-128"/>
              </a:rPr>
              <a:t>　　</a:t>
            </a:r>
            <a:endParaRPr lang="en-US" altLang="ja-JP" sz="700" dirty="0">
              <a:latin typeface="ＭＳ Ｐ明朝" pitchFamily="18" charset="-128"/>
              <a:ea typeface="ＭＳ Ｐ明朝" pitchFamily="18" charset="-128"/>
            </a:endParaRPr>
          </a:p>
        </p:txBody>
      </p:sp>
      <p:sp>
        <p:nvSpPr>
          <p:cNvPr id="13" name="角丸四角形 12"/>
          <p:cNvSpPr/>
          <p:nvPr/>
        </p:nvSpPr>
        <p:spPr>
          <a:xfrm>
            <a:off x="556259" y="806903"/>
            <a:ext cx="8786377" cy="54564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l"/>
            <a:r>
              <a:rPr lang="ja-JP" altLang="en-US" sz="1200" dirty="0"/>
              <a:t>　</a:t>
            </a:r>
            <a:r>
              <a:rPr lang="ja-JP" altLang="en-US" sz="900" dirty="0" smtClean="0">
                <a:latin typeface="ＭＳ Ｐゴシック" panose="020B0600070205080204" pitchFamily="50" charset="-128"/>
                <a:ea typeface="ＭＳ Ｐゴシック" panose="020B0600070205080204" pitchFamily="50" charset="-128"/>
              </a:rPr>
              <a:t>〇　財政</a:t>
            </a:r>
            <a:r>
              <a:rPr lang="ja-JP" altLang="en-US" sz="900" dirty="0">
                <a:latin typeface="ＭＳ Ｐゴシック" panose="020B0600070205080204" pitchFamily="50" charset="-128"/>
                <a:ea typeface="ＭＳ Ｐゴシック" panose="020B0600070205080204" pitchFamily="50" charset="-128"/>
              </a:rPr>
              <a:t>運営基本条例第</a:t>
            </a:r>
            <a:r>
              <a:rPr lang="en-US" altLang="ja-JP" sz="900" dirty="0">
                <a:latin typeface="ＭＳ Ｐゴシック" panose="020B0600070205080204" pitchFamily="50" charset="-128"/>
                <a:ea typeface="ＭＳ Ｐゴシック" panose="020B0600070205080204" pitchFamily="50" charset="-128"/>
              </a:rPr>
              <a:t>19</a:t>
            </a:r>
            <a:r>
              <a:rPr lang="ja-JP" altLang="en-US" sz="900" dirty="0">
                <a:latin typeface="ＭＳ Ｐゴシック" panose="020B0600070205080204" pitchFamily="50" charset="-128"/>
                <a:ea typeface="ＭＳ Ｐゴシック" panose="020B0600070205080204" pitchFamily="50" charset="-128"/>
              </a:rPr>
              <a:t>条の規定に基づき、府税収入の急激な減少、災害に伴う歳出の増加その他臨時的</a:t>
            </a:r>
            <a:r>
              <a:rPr lang="ja-JP" altLang="en-US" sz="900" dirty="0" smtClean="0">
                <a:latin typeface="ＭＳ Ｐゴシック" panose="020B0600070205080204" pitchFamily="50" charset="-128"/>
                <a:ea typeface="ＭＳ Ｐゴシック" panose="020B0600070205080204" pitchFamily="50" charset="-128"/>
              </a:rPr>
              <a:t>な歳入</a:t>
            </a:r>
            <a:r>
              <a:rPr lang="ja-JP" altLang="en-US" sz="900" dirty="0">
                <a:latin typeface="ＭＳ Ｐゴシック" panose="020B0600070205080204" pitchFamily="50" charset="-128"/>
                <a:ea typeface="ＭＳ Ｐゴシック" panose="020B0600070205080204" pitchFamily="50" charset="-128"/>
              </a:rPr>
              <a:t>の減少又は</a:t>
            </a:r>
            <a:r>
              <a:rPr lang="ja-JP" altLang="en-US" sz="900" dirty="0" smtClean="0">
                <a:latin typeface="ＭＳ Ｐゴシック" panose="020B0600070205080204" pitchFamily="50" charset="-128"/>
                <a:ea typeface="ＭＳ Ｐゴシック" panose="020B0600070205080204" pitchFamily="50" charset="-128"/>
              </a:rPr>
              <a:t>歳出の増加を伴う事象</a:t>
            </a:r>
            <a:r>
              <a:rPr lang="ja-JP" altLang="en-US" sz="900" dirty="0">
                <a:latin typeface="ＭＳ Ｐゴシック" panose="020B0600070205080204" pitchFamily="50" charset="-128"/>
                <a:ea typeface="ＭＳ Ｐゴシック" panose="020B0600070205080204" pitchFamily="50" charset="-128"/>
              </a:rPr>
              <a:t>に対応するため</a:t>
            </a:r>
            <a:r>
              <a:rPr lang="ja-JP" altLang="en-US" sz="900" dirty="0" smtClean="0">
                <a:latin typeface="ＭＳ Ｐゴシック" panose="020B0600070205080204" pitchFamily="50" charset="-128"/>
                <a:ea typeface="ＭＳ Ｐゴシック" panose="020B0600070205080204" pitchFamily="50" charset="-128"/>
              </a:rPr>
              <a:t>に、</a:t>
            </a:r>
            <a:endParaRPr lang="en-US" altLang="ja-JP" sz="900" dirty="0" smtClean="0">
              <a:latin typeface="ＭＳ Ｐゴシック" panose="020B0600070205080204" pitchFamily="50" charset="-128"/>
              <a:ea typeface="ＭＳ Ｐゴシック" panose="020B0600070205080204" pitchFamily="50" charset="-128"/>
            </a:endParaRPr>
          </a:p>
          <a:p>
            <a:pPr algn="l"/>
            <a:r>
              <a:rPr lang="ja-JP" altLang="en-US" sz="900" dirty="0" smtClean="0">
                <a:latin typeface="ＭＳ Ｐゴシック" panose="020B0600070205080204" pitchFamily="50" charset="-128"/>
                <a:ea typeface="ＭＳ Ｐゴシック" panose="020B0600070205080204" pitchFamily="50" charset="-128"/>
              </a:rPr>
              <a:t>　　　 </a:t>
            </a:r>
            <a:r>
              <a:rPr lang="en-US" altLang="ja-JP" sz="900" dirty="0" smtClean="0">
                <a:latin typeface="ＭＳ Ｐゴシック" panose="020B0600070205080204" pitchFamily="50" charset="-128"/>
                <a:ea typeface="ＭＳ Ｐゴシック" panose="020B0600070205080204" pitchFamily="50" charset="-128"/>
              </a:rPr>
              <a:t>10</a:t>
            </a:r>
            <a:r>
              <a:rPr lang="ja-JP" altLang="en-US" sz="900" dirty="0" smtClean="0">
                <a:latin typeface="ＭＳ Ｐゴシック" panose="020B0600070205080204" pitchFamily="50" charset="-128"/>
                <a:ea typeface="ＭＳ Ｐゴシック" panose="020B0600070205080204" pitchFamily="50" charset="-128"/>
              </a:rPr>
              <a:t>年以内に達成すべき財政調整基金の積立目標額を積算。</a:t>
            </a:r>
            <a:endParaRPr lang="en-US" altLang="ja-JP" sz="900" dirty="0">
              <a:latin typeface="ＭＳ Ｐゴシック" panose="020B0600070205080204" pitchFamily="50" charset="-128"/>
              <a:ea typeface="ＭＳ Ｐゴシック" panose="020B0600070205080204" pitchFamily="50" charset="-128"/>
            </a:endParaRPr>
          </a:p>
        </p:txBody>
      </p:sp>
      <p:sp>
        <p:nvSpPr>
          <p:cNvPr id="16" name="Rectangle 2"/>
          <p:cNvSpPr>
            <a:spLocks noGrp="1" noChangeArrowheads="1"/>
          </p:cNvSpPr>
          <p:nvPr>
            <p:ph type="title"/>
          </p:nvPr>
        </p:nvSpPr>
        <p:spPr>
          <a:xfrm>
            <a:off x="215929" y="338824"/>
            <a:ext cx="7237928" cy="414270"/>
          </a:xfrm>
          <a:solidFill>
            <a:srgbClr val="000099"/>
          </a:solidFill>
        </p:spPr>
        <p:txBody>
          <a:bodyPr>
            <a:normAutofit/>
          </a:bodyPr>
          <a:lstStyle/>
          <a:p>
            <a:r>
              <a:rPr lang="ja-JP" altLang="en-US" sz="2000" b="1" i="1" dirty="0" smtClean="0">
                <a:solidFill>
                  <a:schemeClr val="bg1"/>
                </a:solidFill>
                <a:latin typeface="ＭＳ Ｐゴシック" pitchFamily="50" charset="-128"/>
              </a:rPr>
              <a:t>財政調整基金への積立目標額　</a:t>
            </a:r>
            <a:r>
              <a:rPr lang="en-US" altLang="ja-JP" sz="2000" b="1" i="1" dirty="0" smtClean="0">
                <a:solidFill>
                  <a:schemeClr val="bg1"/>
                </a:solidFill>
                <a:latin typeface="ＭＳ Ｐゴシック" pitchFamily="50" charset="-128"/>
              </a:rPr>
              <a:t>《1,400</a:t>
            </a:r>
            <a:r>
              <a:rPr lang="ja-JP" altLang="en-US" sz="2000" b="1" i="1" dirty="0" smtClean="0">
                <a:solidFill>
                  <a:schemeClr val="bg1"/>
                </a:solidFill>
                <a:latin typeface="ＭＳ Ｐゴシック" pitchFamily="50" charset="-128"/>
              </a:rPr>
              <a:t>億円</a:t>
            </a:r>
            <a:r>
              <a:rPr lang="ja-JP" altLang="en-US" sz="1800" b="1" i="1" dirty="0" smtClean="0">
                <a:solidFill>
                  <a:schemeClr val="bg1"/>
                </a:solidFill>
                <a:latin typeface="ＭＳ Ｐゴシック" pitchFamily="50" charset="-128"/>
              </a:rPr>
              <a:t>（</a:t>
            </a:r>
            <a:r>
              <a:rPr lang="en-US" altLang="ja-JP" sz="1800" b="1" i="1" dirty="0">
                <a:solidFill>
                  <a:schemeClr val="bg1"/>
                </a:solidFill>
                <a:latin typeface="ＭＳ Ｐゴシック" pitchFamily="50" charset="-128"/>
              </a:rPr>
              <a:t> </a:t>
            </a:r>
            <a:r>
              <a:rPr lang="ja-JP" altLang="en-US" sz="1800" b="1" i="1" dirty="0" smtClean="0">
                <a:solidFill>
                  <a:schemeClr val="bg1"/>
                </a:solidFill>
                <a:latin typeface="ＭＳ Ｐゴシック" pitchFamily="50" charset="-128"/>
              </a:rPr>
              <a:t>平成</a:t>
            </a:r>
            <a:r>
              <a:rPr lang="en-US" altLang="ja-JP" sz="1800" b="1" i="1" dirty="0" smtClean="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cs typeface="Meiryo UI" panose="020B0604030504040204" pitchFamily="50" charset="-128"/>
              </a:rPr>
              <a:t>39</a:t>
            </a:r>
            <a:r>
              <a:rPr lang="ja-JP" altLang="en-US" sz="1800" b="1" i="1" dirty="0" smtClean="0">
                <a:solidFill>
                  <a:schemeClr val="bg1"/>
                </a:solidFill>
                <a:latin typeface="ＭＳ Ｐゴシック" pitchFamily="50" charset="-128"/>
              </a:rPr>
              <a:t>年度末）</a:t>
            </a:r>
            <a:r>
              <a:rPr lang="en-US" altLang="ja-JP" sz="2000" b="1" i="1" dirty="0" smtClean="0">
                <a:solidFill>
                  <a:schemeClr val="bg1"/>
                </a:solidFill>
                <a:latin typeface="ＭＳ Ｐゴシック" pitchFamily="50" charset="-128"/>
              </a:rPr>
              <a:t>》</a:t>
            </a:r>
            <a:endParaRPr lang="ja-JP" altLang="en-US" sz="2000" b="1" i="1" dirty="0">
              <a:solidFill>
                <a:schemeClr val="bg1"/>
              </a:solidFill>
              <a:latin typeface="ＭＳ Ｐゴシック" pitchFamily="50" charset="-128"/>
            </a:endParaRPr>
          </a:p>
        </p:txBody>
      </p:sp>
      <p:sp>
        <p:nvSpPr>
          <p:cNvPr id="4" name="テキスト ボックス 3"/>
          <p:cNvSpPr txBox="1"/>
          <p:nvPr/>
        </p:nvSpPr>
        <p:spPr>
          <a:xfrm>
            <a:off x="8452649" y="1341501"/>
            <a:ext cx="889988" cy="246221"/>
          </a:xfrm>
          <a:prstGeom prst="rect">
            <a:avLst/>
          </a:prstGeom>
          <a:noFill/>
        </p:spPr>
        <p:txBody>
          <a:bodyPr wrap="none" rtlCol="0">
            <a:spAutoFit/>
          </a:bodyPr>
          <a:lstStyle/>
          <a:p>
            <a:r>
              <a:rPr lang="ja-JP" altLang="en-US" sz="1000" dirty="0"/>
              <a:t>（</a:t>
            </a:r>
            <a:r>
              <a:rPr kumimoji="1" lang="ja-JP" altLang="en-US" sz="1000" dirty="0" smtClean="0"/>
              <a:t>単位：億円</a:t>
            </a:r>
            <a:r>
              <a:rPr lang="ja-JP" altLang="en-US" sz="1000" dirty="0"/>
              <a:t>）</a:t>
            </a:r>
            <a:endParaRPr kumimoji="1" lang="ja-JP" altLang="en-US" sz="1000" dirty="0"/>
          </a:p>
        </p:txBody>
      </p:sp>
      <p:graphicFrame>
        <p:nvGraphicFramePr>
          <p:cNvPr id="14" name="表 13"/>
          <p:cNvGraphicFramePr>
            <a:graphicFrameLocks noGrp="1"/>
          </p:cNvGraphicFramePr>
          <p:nvPr>
            <p:extLst>
              <p:ext uri="{D42A27DB-BD31-4B8C-83A1-F6EECF244321}">
                <p14:modId xmlns:p14="http://schemas.microsoft.com/office/powerpoint/2010/main" val="1547354528"/>
              </p:ext>
            </p:extLst>
          </p:nvPr>
        </p:nvGraphicFramePr>
        <p:xfrm>
          <a:off x="5060485" y="5610226"/>
          <a:ext cx="3076349" cy="358734"/>
        </p:xfrm>
        <a:graphic>
          <a:graphicData uri="http://schemas.openxmlformats.org/drawingml/2006/table">
            <a:tbl>
              <a:tblPr firstRow="1" bandRow="1">
                <a:tableStyleId>{5C22544A-7EE6-4342-B048-85BDC9FD1C3A}</a:tableStyleId>
              </a:tblPr>
              <a:tblGrid>
                <a:gridCol w="1592106"/>
                <a:gridCol w="1484243"/>
              </a:tblGrid>
              <a:tr h="358734">
                <a:tc>
                  <a:txBody>
                    <a:bodyPr/>
                    <a:lstStyle/>
                    <a:p>
                      <a:pPr algn="ctr"/>
                      <a:r>
                        <a:rPr kumimoji="1" lang="ja-JP" altLang="en-US" sz="1000" dirty="0" smtClean="0">
                          <a:latin typeface="+mn-ea"/>
                          <a:ea typeface="+mn-ea"/>
                        </a:rPr>
                        <a:t>積立目標額</a:t>
                      </a:r>
                      <a:endParaRPr kumimoji="1" lang="ja-JP" altLang="en-US" sz="1600" dirty="0">
                        <a:latin typeface="+mn-ea"/>
                        <a:ea typeface="+mn-ea"/>
                      </a:endParaRPr>
                    </a:p>
                  </a:txBody>
                  <a:tcPr anchor="ctr" anchorCtr="1"/>
                </a:tc>
                <a:tc>
                  <a:txBody>
                    <a:bodyPr/>
                    <a:lstStyle/>
                    <a:p>
                      <a:pPr algn="ctr"/>
                      <a:r>
                        <a:rPr kumimoji="1" lang="en-US" altLang="ja-JP" sz="1400" dirty="0" smtClean="0"/>
                        <a:t>1,400</a:t>
                      </a:r>
                      <a:endParaRPr kumimoji="1" lang="ja-JP" altLang="en-US" sz="1800" dirty="0"/>
                    </a:p>
                  </a:txBody>
                  <a:tcPr anchor="ctr" anchorCtr="1"/>
                </a:tc>
              </a:tr>
            </a:tbl>
          </a:graphicData>
        </a:graphic>
      </p:graphicFrame>
      <p:graphicFrame>
        <p:nvGraphicFramePr>
          <p:cNvPr id="30" name="表 29"/>
          <p:cNvGraphicFramePr>
            <a:graphicFrameLocks noGrp="1"/>
          </p:cNvGraphicFramePr>
          <p:nvPr>
            <p:extLst>
              <p:ext uri="{D42A27DB-BD31-4B8C-83A1-F6EECF244321}">
                <p14:modId xmlns:p14="http://schemas.microsoft.com/office/powerpoint/2010/main" val="1656036955"/>
              </p:ext>
            </p:extLst>
          </p:nvPr>
        </p:nvGraphicFramePr>
        <p:xfrm>
          <a:off x="8163339" y="5600700"/>
          <a:ext cx="1092108" cy="375708"/>
        </p:xfrm>
        <a:graphic>
          <a:graphicData uri="http://schemas.openxmlformats.org/drawingml/2006/table">
            <a:tbl>
              <a:tblPr firstRow="1" bandRow="1">
                <a:tableStyleId>{5C22544A-7EE6-4342-B048-85BDC9FD1C3A}</a:tableStyleId>
              </a:tblPr>
              <a:tblGrid>
                <a:gridCol w="1092108"/>
              </a:tblGrid>
              <a:tr h="375708">
                <a:tc>
                  <a:txBody>
                    <a:bodyPr/>
                    <a:lstStyle/>
                    <a:p>
                      <a:pPr algn="ctr"/>
                      <a:r>
                        <a:rPr kumimoji="1" lang="en-US" altLang="ja-JP" sz="1400" dirty="0" smtClean="0"/>
                        <a:t>1,450</a:t>
                      </a:r>
                      <a:endParaRPr kumimoji="1" lang="ja-JP" altLang="en-US" sz="1800" dirty="0"/>
                    </a:p>
                  </a:txBody>
                  <a:tcPr anchor="ctr" anchorCtr="1"/>
                </a:tc>
              </a:tr>
            </a:tbl>
          </a:graphicData>
        </a:graphic>
      </p:graphicFrame>
      <p:sp>
        <p:nvSpPr>
          <p:cNvPr id="23" name="テキスト ボックス 22"/>
          <p:cNvSpPr txBox="1"/>
          <p:nvPr/>
        </p:nvSpPr>
        <p:spPr>
          <a:xfrm>
            <a:off x="234181" y="5917511"/>
            <a:ext cx="3298959" cy="969496"/>
          </a:xfrm>
          <a:prstGeom prst="rect">
            <a:avLst/>
          </a:prstGeom>
          <a:noFill/>
        </p:spPr>
        <p:txBody>
          <a:bodyPr wrap="square" rtlCol="0">
            <a:spAutoFit/>
          </a:bodyPr>
          <a:lstStyle/>
          <a:p>
            <a:pPr algn="l"/>
            <a:r>
              <a:rPr lang="ja-JP" altLang="en-US" sz="900" b="1" dirty="0" smtClean="0">
                <a:latin typeface="+mn-ea"/>
                <a:ea typeface="+mn-ea"/>
              </a:rPr>
              <a:t>（＊</a:t>
            </a:r>
            <a:r>
              <a:rPr lang="en-US" altLang="ja-JP" sz="900" b="1" dirty="0" smtClean="0">
                <a:latin typeface="+mn-ea"/>
                <a:ea typeface="+mn-ea"/>
              </a:rPr>
              <a:t>1</a:t>
            </a:r>
            <a:r>
              <a:rPr lang="ja-JP" altLang="en-US" sz="900" b="1" dirty="0" smtClean="0">
                <a:latin typeface="+mn-ea"/>
                <a:ea typeface="+mn-ea"/>
              </a:rPr>
              <a:t>）税収の急減・災害等の発生（</a:t>
            </a:r>
            <a:r>
              <a:rPr lang="en-US" altLang="ja-JP" sz="900" b="1" dirty="0">
                <a:latin typeface="+mn-ea"/>
                <a:ea typeface="+mn-ea"/>
              </a:rPr>
              <a:t>600</a:t>
            </a:r>
            <a:r>
              <a:rPr lang="ja-JP" altLang="en-US" sz="900" b="1" dirty="0" smtClean="0">
                <a:latin typeface="+mn-ea"/>
                <a:ea typeface="+mn-ea"/>
              </a:rPr>
              <a:t>億円）</a:t>
            </a:r>
            <a:r>
              <a:rPr lang="ja-JP" altLang="en-US" sz="900" dirty="0" smtClean="0">
                <a:latin typeface="ＭＳ Ｐ明朝" pitchFamily="18" charset="-128"/>
                <a:ea typeface="ＭＳ Ｐ明朝" pitchFamily="18" charset="-128"/>
              </a:rPr>
              <a:t>　　　</a:t>
            </a:r>
            <a:endParaRPr lang="en-US" altLang="ja-JP" sz="900" dirty="0" smtClean="0">
              <a:latin typeface="ＭＳ Ｐ明朝" pitchFamily="18" charset="-128"/>
              <a:ea typeface="ＭＳ Ｐ明朝" pitchFamily="18" charset="-128"/>
            </a:endParaRPr>
          </a:p>
          <a:p>
            <a:pPr algn="l"/>
            <a:r>
              <a:rPr lang="ja-JP" altLang="en-US" sz="800" dirty="0">
                <a:solidFill>
                  <a:schemeClr val="bg1"/>
                </a:solidFill>
                <a:latin typeface="ＭＳ Ｐ明朝" pitchFamily="18" charset="-128"/>
                <a:ea typeface="ＭＳ Ｐ明朝" pitchFamily="18" charset="-128"/>
              </a:rPr>
              <a:t>■</a:t>
            </a:r>
            <a:r>
              <a:rPr lang="ja-JP" altLang="en-US" sz="800" dirty="0" smtClean="0">
                <a:latin typeface="ＭＳ Ｐ明朝" pitchFamily="18" charset="-128"/>
                <a:ea typeface="ＭＳ Ｐ明朝" pitchFamily="18" charset="-128"/>
              </a:rPr>
              <a:t>○税収の急減（</a:t>
            </a:r>
            <a:r>
              <a:rPr lang="en-US" altLang="ja-JP" sz="800" dirty="0" smtClean="0">
                <a:latin typeface="ＭＳ Ｐ明朝" pitchFamily="18" charset="-128"/>
                <a:ea typeface="ＭＳ Ｐ明朝" pitchFamily="18" charset="-128"/>
              </a:rPr>
              <a:t>540</a:t>
            </a:r>
            <a:r>
              <a:rPr lang="ja-JP" altLang="en-US" sz="800" dirty="0" smtClean="0">
                <a:latin typeface="ＭＳ Ｐ明朝" pitchFamily="18" charset="-128"/>
                <a:ea typeface="ＭＳ Ｐ明朝" pitchFamily="18" charset="-128"/>
              </a:rPr>
              <a:t>億円）</a:t>
            </a:r>
            <a:endParaRPr lang="en-US" altLang="ja-JP" sz="800" dirty="0" smtClean="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a:t>
            </a:r>
            <a:r>
              <a:rPr lang="ja-JP" altLang="en-US" sz="800" dirty="0" smtClean="0">
                <a:latin typeface="ＭＳ Ｐ明朝" pitchFamily="18" charset="-128"/>
                <a:ea typeface="ＭＳ Ｐ明朝" pitchFamily="18" charset="-128"/>
              </a:rPr>
              <a:t>　　過去</a:t>
            </a:r>
            <a:r>
              <a:rPr lang="en-US" altLang="ja-JP" sz="800" dirty="0" smtClean="0">
                <a:latin typeface="ＭＳ Ｐ明朝" pitchFamily="18" charset="-128"/>
                <a:ea typeface="ＭＳ Ｐ明朝" pitchFamily="18" charset="-128"/>
              </a:rPr>
              <a:t>20</a:t>
            </a:r>
            <a:r>
              <a:rPr lang="ja-JP" altLang="en-US" sz="800" dirty="0" smtClean="0">
                <a:latin typeface="ＭＳ Ｐ明朝" pitchFamily="18" charset="-128"/>
                <a:ea typeface="ＭＳ Ｐ明朝" pitchFamily="18" charset="-128"/>
              </a:rPr>
              <a:t>年間の最大の税収の減収幅（</a:t>
            </a:r>
            <a:r>
              <a:rPr lang="en-US" altLang="ja-JP" sz="800" dirty="0" smtClean="0">
                <a:latin typeface="ＭＳ Ｐ明朝" pitchFamily="18" charset="-128"/>
                <a:ea typeface="ＭＳ Ｐ明朝" pitchFamily="18" charset="-128"/>
              </a:rPr>
              <a:t>2,171</a:t>
            </a:r>
            <a:r>
              <a:rPr lang="ja-JP" altLang="en-US" sz="800" dirty="0" smtClean="0">
                <a:latin typeface="ＭＳ Ｐ明朝" pitchFamily="18" charset="-128"/>
                <a:ea typeface="ＭＳ Ｐ明朝" pitchFamily="18" charset="-128"/>
              </a:rPr>
              <a:t>億円）のうち、</a:t>
            </a:r>
            <a:endParaRPr lang="en-US" altLang="ja-JP" sz="800" dirty="0" smtClean="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a:t>
            </a:r>
            <a:r>
              <a:rPr lang="ja-JP" altLang="en-US" sz="800" dirty="0" smtClean="0">
                <a:latin typeface="ＭＳ Ｐ明朝" pitchFamily="18" charset="-128"/>
                <a:ea typeface="ＭＳ Ｐ明朝" pitchFamily="18" charset="-128"/>
              </a:rPr>
              <a:t>　　交付税措置で補完できない</a:t>
            </a:r>
            <a:r>
              <a:rPr lang="en-US" altLang="ja-JP" sz="800" dirty="0" smtClean="0">
                <a:latin typeface="ＭＳ Ｐ明朝" pitchFamily="18" charset="-128"/>
                <a:ea typeface="ＭＳ Ｐ明朝" pitchFamily="18" charset="-128"/>
              </a:rPr>
              <a:t>25%</a:t>
            </a:r>
            <a:r>
              <a:rPr lang="ja-JP" altLang="en-US" sz="800" dirty="0">
                <a:latin typeface="ＭＳ Ｐ明朝" pitchFamily="18" charset="-128"/>
                <a:ea typeface="ＭＳ Ｐ明朝" pitchFamily="18" charset="-128"/>
              </a:rPr>
              <a:t>相当</a:t>
            </a:r>
            <a:r>
              <a:rPr lang="ja-JP" altLang="en-US" sz="800" dirty="0" smtClean="0">
                <a:latin typeface="ＭＳ Ｐ明朝" pitchFamily="18" charset="-128"/>
                <a:ea typeface="ＭＳ Ｐ明朝" pitchFamily="18" charset="-128"/>
              </a:rPr>
              <a:t>分を算入。</a:t>
            </a:r>
            <a:endParaRPr lang="en-US" altLang="ja-JP" sz="800" dirty="0">
              <a:latin typeface="ＭＳ Ｐ明朝" pitchFamily="18" charset="-128"/>
              <a:ea typeface="ＭＳ Ｐ明朝" pitchFamily="18" charset="-128"/>
            </a:endParaRPr>
          </a:p>
          <a:p>
            <a:pPr algn="l"/>
            <a:r>
              <a:rPr lang="ja-JP" altLang="en-US" sz="800" dirty="0" smtClean="0">
                <a:solidFill>
                  <a:schemeClr val="bg1"/>
                </a:solidFill>
                <a:latin typeface="ＭＳ Ｐ明朝" pitchFamily="18" charset="-128"/>
                <a:ea typeface="ＭＳ Ｐ明朝" pitchFamily="18" charset="-128"/>
              </a:rPr>
              <a:t>■</a:t>
            </a:r>
            <a:r>
              <a:rPr lang="ja-JP" altLang="en-US" sz="800" dirty="0" smtClean="0">
                <a:latin typeface="ＭＳ Ｐ明朝" pitchFamily="18" charset="-128"/>
                <a:ea typeface="ＭＳ Ｐ明朝" pitchFamily="18" charset="-128"/>
              </a:rPr>
              <a:t>○災害等の発生（</a:t>
            </a:r>
            <a:r>
              <a:rPr lang="en-US" altLang="ja-JP" sz="800" dirty="0" smtClean="0">
                <a:latin typeface="ＭＳ Ｐ明朝" pitchFamily="18" charset="-128"/>
                <a:ea typeface="ＭＳ Ｐ明朝" pitchFamily="18" charset="-128"/>
              </a:rPr>
              <a:t>60</a:t>
            </a:r>
            <a:r>
              <a:rPr lang="ja-JP" altLang="en-US" sz="800" dirty="0" smtClean="0">
                <a:latin typeface="ＭＳ Ｐ明朝" pitchFamily="18" charset="-128"/>
                <a:ea typeface="ＭＳ Ｐ明朝" pitchFamily="18" charset="-128"/>
              </a:rPr>
              <a:t>億円）</a:t>
            </a:r>
            <a:endParaRPr lang="en-US" altLang="ja-JP" sz="800" dirty="0" smtClean="0">
              <a:latin typeface="ＭＳ Ｐ明朝" pitchFamily="18" charset="-128"/>
              <a:ea typeface="ＭＳ Ｐ明朝" pitchFamily="18" charset="-128"/>
            </a:endParaRPr>
          </a:p>
          <a:p>
            <a:pPr algn="l"/>
            <a:endParaRPr lang="en-US" altLang="ja-JP" sz="800" dirty="0">
              <a:latin typeface="ＭＳ Ｐ明朝" pitchFamily="18" charset="-128"/>
              <a:ea typeface="ＭＳ Ｐ明朝" pitchFamily="18" charset="-128"/>
            </a:endParaRPr>
          </a:p>
        </p:txBody>
      </p:sp>
      <p:sp>
        <p:nvSpPr>
          <p:cNvPr id="17" name="テキスト ボックス 16"/>
          <p:cNvSpPr txBox="1"/>
          <p:nvPr/>
        </p:nvSpPr>
        <p:spPr>
          <a:xfrm>
            <a:off x="2877160" y="5925056"/>
            <a:ext cx="3200400" cy="674031"/>
          </a:xfrm>
          <a:prstGeom prst="rect">
            <a:avLst/>
          </a:prstGeom>
          <a:noFill/>
        </p:spPr>
        <p:txBody>
          <a:bodyPr wrap="square" rtlCol="0">
            <a:spAutoFit/>
          </a:bodyPr>
          <a:lstStyle/>
          <a:p>
            <a:pPr algn="l"/>
            <a:r>
              <a:rPr lang="ja-JP" altLang="en-US" sz="900" b="1" dirty="0">
                <a:latin typeface="+mn-ea"/>
                <a:ea typeface="+mn-ea"/>
              </a:rPr>
              <a:t>（</a:t>
            </a:r>
            <a:r>
              <a:rPr lang="ja-JP" altLang="en-US" sz="900" b="1" dirty="0" smtClean="0">
                <a:latin typeface="+mn-ea"/>
                <a:ea typeface="+mn-ea"/>
              </a:rPr>
              <a:t>＊</a:t>
            </a:r>
            <a:r>
              <a:rPr lang="en-US" altLang="ja-JP" sz="900" b="1" dirty="0" smtClean="0">
                <a:latin typeface="+mn-ea"/>
                <a:ea typeface="+mn-ea"/>
              </a:rPr>
              <a:t>2</a:t>
            </a:r>
            <a:r>
              <a:rPr lang="ja-JP" altLang="en-US" sz="900" b="1" dirty="0" smtClean="0">
                <a:latin typeface="+mn-ea"/>
                <a:ea typeface="+mn-ea"/>
              </a:rPr>
              <a:t>）箕面</a:t>
            </a:r>
            <a:r>
              <a:rPr lang="ja-JP" altLang="en-US" sz="900" b="1" dirty="0">
                <a:latin typeface="+mn-ea"/>
                <a:ea typeface="+mn-ea"/>
              </a:rPr>
              <a:t>特別</a:t>
            </a:r>
            <a:r>
              <a:rPr lang="ja-JP" altLang="en-US" sz="900" b="1" dirty="0" smtClean="0">
                <a:latin typeface="+mn-ea"/>
                <a:ea typeface="+mn-ea"/>
              </a:rPr>
              <a:t>会計（</a:t>
            </a:r>
            <a:r>
              <a:rPr lang="en-US" altLang="ja-JP" sz="900" b="1" dirty="0" smtClean="0">
                <a:latin typeface="+mn-ea"/>
                <a:ea typeface="+mn-ea"/>
              </a:rPr>
              <a:t>141</a:t>
            </a:r>
            <a:r>
              <a:rPr lang="ja-JP" altLang="en-US" sz="900" b="1" dirty="0" smtClean="0">
                <a:latin typeface="+mn-ea"/>
                <a:ea typeface="+mn-ea"/>
              </a:rPr>
              <a:t>億円）</a:t>
            </a:r>
            <a:r>
              <a:rPr lang="ja-JP" altLang="en-US" sz="900" dirty="0" smtClean="0">
                <a:latin typeface="ＭＳ Ｐ明朝" pitchFamily="18" charset="-128"/>
                <a:ea typeface="ＭＳ Ｐ明朝" pitchFamily="18" charset="-128"/>
              </a:rPr>
              <a:t>　　　</a:t>
            </a:r>
            <a:endParaRPr lang="en-US" altLang="ja-JP" sz="900" dirty="0" smtClean="0">
              <a:latin typeface="ＭＳ Ｐ明朝" pitchFamily="18" charset="-128"/>
              <a:ea typeface="ＭＳ Ｐ明朝" pitchFamily="18" charset="-128"/>
            </a:endParaRPr>
          </a:p>
          <a:p>
            <a:pPr algn="l"/>
            <a:r>
              <a:rPr lang="ja-JP" altLang="en-US" sz="800" dirty="0">
                <a:solidFill>
                  <a:schemeClr val="bg1"/>
                </a:solidFill>
                <a:latin typeface="ＭＳ Ｐ明朝" pitchFamily="18" charset="-128"/>
                <a:ea typeface="ＭＳ Ｐ明朝" pitchFamily="18" charset="-128"/>
              </a:rPr>
              <a:t>　</a:t>
            </a:r>
            <a:r>
              <a:rPr lang="ja-JP" altLang="en-US" sz="800" dirty="0" smtClean="0">
                <a:latin typeface="ＭＳ Ｐ明朝" pitchFamily="18" charset="-128"/>
                <a:ea typeface="ＭＳ Ｐ明朝" pitchFamily="18" charset="-128"/>
              </a:rPr>
              <a:t>○箕面森町事業の府費負担限度額（</a:t>
            </a:r>
            <a:r>
              <a:rPr lang="en-US" altLang="ja-JP" sz="800" dirty="0" smtClean="0">
                <a:latin typeface="ＭＳ Ｐ明朝" pitchFamily="18" charset="-128"/>
                <a:ea typeface="ＭＳ Ｐ明朝" pitchFamily="18" charset="-128"/>
              </a:rPr>
              <a:t>603</a:t>
            </a:r>
            <a:r>
              <a:rPr lang="ja-JP" altLang="en-US" sz="800" dirty="0" smtClean="0">
                <a:latin typeface="ＭＳ Ｐ明朝" pitchFamily="18" charset="-128"/>
                <a:ea typeface="ＭＳ Ｐ明朝" pitchFamily="18" charset="-128"/>
              </a:rPr>
              <a:t>億円）から</a:t>
            </a:r>
            <a:r>
              <a:rPr lang="ja-JP" altLang="en-US" sz="800" dirty="0" smtClean="0">
                <a:solidFill>
                  <a:schemeClr val="bg1"/>
                </a:solidFill>
                <a:latin typeface="ＭＳ Ｐ明朝" pitchFamily="18" charset="-128"/>
                <a:ea typeface="ＭＳ Ｐ明朝" pitchFamily="18" charset="-128"/>
              </a:rPr>
              <a:t> </a:t>
            </a:r>
            <a:r>
              <a:rPr lang="en-US" altLang="ja-JP" sz="800" dirty="0" smtClean="0">
                <a:latin typeface="ＭＳ Ｐ明朝" pitchFamily="18" charset="-128"/>
                <a:ea typeface="ＭＳ Ｐ明朝" pitchFamily="18" charset="-128"/>
              </a:rPr>
              <a:t>28</a:t>
            </a:r>
            <a:r>
              <a:rPr lang="ja-JP" altLang="en-US" sz="800" dirty="0" smtClean="0">
                <a:latin typeface="ＭＳ Ｐ明朝" pitchFamily="18" charset="-128"/>
                <a:ea typeface="ＭＳ Ｐ明朝" pitchFamily="18" charset="-128"/>
              </a:rPr>
              <a:t>年度末</a:t>
            </a:r>
            <a:r>
              <a:rPr lang="ja-JP" altLang="en-US" sz="800" dirty="0">
                <a:latin typeface="ＭＳ Ｐ明朝" pitchFamily="18" charset="-128"/>
                <a:ea typeface="ＭＳ Ｐ明朝" pitchFamily="18" charset="-128"/>
              </a:rPr>
              <a:t>まで</a:t>
            </a:r>
            <a:r>
              <a:rPr lang="ja-JP" altLang="en-US" sz="800" dirty="0" smtClean="0">
                <a:latin typeface="ＭＳ Ｐ明朝" pitchFamily="18" charset="-128"/>
                <a:ea typeface="ＭＳ Ｐ明朝" pitchFamily="18" charset="-128"/>
              </a:rPr>
              <a:t>の</a:t>
            </a:r>
            <a:endParaRPr lang="en-US" altLang="ja-JP" sz="800" dirty="0" smtClean="0">
              <a:latin typeface="ＭＳ Ｐ明朝" pitchFamily="18" charset="-128"/>
              <a:ea typeface="ＭＳ Ｐ明朝" pitchFamily="18" charset="-128"/>
            </a:endParaRPr>
          </a:p>
          <a:p>
            <a:pPr algn="l"/>
            <a:r>
              <a:rPr lang="en-US" altLang="ja-JP" sz="800" dirty="0">
                <a:latin typeface="ＭＳ Ｐ明朝" pitchFamily="18" charset="-128"/>
                <a:ea typeface="ＭＳ Ｐ明朝" pitchFamily="18" charset="-128"/>
              </a:rPr>
              <a:t> </a:t>
            </a:r>
            <a:r>
              <a:rPr lang="en-US" altLang="ja-JP" sz="800" dirty="0" smtClean="0">
                <a:latin typeface="ＭＳ Ｐ明朝" pitchFamily="18" charset="-128"/>
                <a:ea typeface="ＭＳ Ｐ明朝" pitchFamily="18" charset="-128"/>
              </a:rPr>
              <a:t>     </a:t>
            </a:r>
            <a:r>
              <a:rPr lang="ja-JP" altLang="en-US" sz="800" dirty="0" smtClean="0">
                <a:latin typeface="ＭＳ Ｐ明朝" pitchFamily="18" charset="-128"/>
                <a:ea typeface="ＭＳ Ｐ明朝" pitchFamily="18" charset="-128"/>
              </a:rPr>
              <a:t>支出済み額（</a:t>
            </a:r>
            <a:r>
              <a:rPr lang="en-US" altLang="ja-JP" sz="800" dirty="0" smtClean="0">
                <a:latin typeface="ＭＳ Ｐ明朝" pitchFamily="18" charset="-128"/>
                <a:ea typeface="ＭＳ Ｐ明朝" pitchFamily="18" charset="-128"/>
              </a:rPr>
              <a:t>462</a:t>
            </a:r>
            <a:r>
              <a:rPr lang="ja-JP" altLang="en-US" sz="800" dirty="0" smtClean="0">
                <a:latin typeface="ＭＳ Ｐ明朝" pitchFamily="18" charset="-128"/>
                <a:ea typeface="ＭＳ Ｐ明朝" pitchFamily="18" charset="-128"/>
              </a:rPr>
              <a:t>億円）を除いた額を想定されるリスク（</a:t>
            </a:r>
            <a:r>
              <a:rPr lang="en-US" altLang="ja-JP" sz="800" dirty="0" smtClean="0">
                <a:latin typeface="ＭＳ Ｐ明朝" pitchFamily="18" charset="-128"/>
                <a:ea typeface="ＭＳ Ｐ明朝" pitchFamily="18" charset="-128"/>
              </a:rPr>
              <a:t>141</a:t>
            </a:r>
            <a:r>
              <a:rPr lang="ja-JP" altLang="en-US" sz="800" dirty="0" smtClean="0">
                <a:latin typeface="ＭＳ Ｐ明朝" pitchFamily="18" charset="-128"/>
                <a:ea typeface="ＭＳ Ｐ明朝" pitchFamily="18" charset="-128"/>
              </a:rPr>
              <a:t>億円）に</a:t>
            </a:r>
            <a:endParaRPr lang="en-US" altLang="ja-JP" sz="800" dirty="0" smtClean="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a:t>
            </a:r>
            <a:r>
              <a:rPr lang="ja-JP" altLang="en-US" sz="800" dirty="0" smtClean="0">
                <a:latin typeface="ＭＳ Ｐ明朝" pitchFamily="18" charset="-128"/>
                <a:ea typeface="ＭＳ Ｐ明朝" pitchFamily="18" charset="-128"/>
              </a:rPr>
              <a:t>　　算入し、粗い試算等に織り込み済み。</a:t>
            </a:r>
            <a:endParaRPr lang="en-US" altLang="ja-JP" sz="800" dirty="0" smtClean="0">
              <a:latin typeface="ＭＳ Ｐ明朝" pitchFamily="18" charset="-128"/>
              <a:ea typeface="ＭＳ Ｐ明朝" pitchFamily="18" charset="-128"/>
            </a:endParaRPr>
          </a:p>
        </p:txBody>
      </p:sp>
      <p:sp>
        <p:nvSpPr>
          <p:cNvPr id="5" name="正方形/長方形 4"/>
          <p:cNvSpPr/>
          <p:nvPr/>
        </p:nvSpPr>
        <p:spPr>
          <a:xfrm>
            <a:off x="6020410" y="2202401"/>
            <a:ext cx="628650" cy="323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r>
              <a:rPr kumimoji="1" lang="en-US" altLang="ja-JP" sz="900" dirty="0" smtClean="0">
                <a:solidFill>
                  <a:schemeClr val="tx1"/>
                </a:solidFill>
                <a:latin typeface="ＭＳ Ｐゴシック" panose="020B0600070205080204" pitchFamily="50" charset="-128"/>
                <a:ea typeface="ＭＳ Ｐゴシック" panose="020B0600070205080204" pitchFamily="50" charset="-128"/>
              </a:rPr>
              <a:t>1</a:t>
            </a: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p:txBody>
      </p:sp>
      <p:sp>
        <p:nvSpPr>
          <p:cNvPr id="18" name="正方形/長方形 17"/>
          <p:cNvSpPr/>
          <p:nvPr/>
        </p:nvSpPr>
        <p:spPr>
          <a:xfrm>
            <a:off x="5703839" y="4437522"/>
            <a:ext cx="628650" cy="323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r>
              <a:rPr lang="en-US" altLang="ja-JP" sz="900" dirty="0">
                <a:solidFill>
                  <a:schemeClr val="tx1"/>
                </a:solidFill>
                <a:latin typeface="ＭＳ Ｐゴシック" panose="020B0600070205080204" pitchFamily="50" charset="-128"/>
                <a:ea typeface="ＭＳ Ｐゴシック" panose="020B0600070205080204" pitchFamily="50" charset="-128"/>
              </a:rPr>
              <a:t>2</a:t>
            </a: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p:txBody>
      </p:sp>
      <p:sp>
        <p:nvSpPr>
          <p:cNvPr id="20" name="正方形/長方形 19"/>
          <p:cNvSpPr/>
          <p:nvPr/>
        </p:nvSpPr>
        <p:spPr>
          <a:xfrm>
            <a:off x="7542250" y="4818389"/>
            <a:ext cx="628650" cy="323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r>
              <a:rPr lang="en-US" altLang="ja-JP" sz="900" dirty="0">
                <a:solidFill>
                  <a:schemeClr val="tx1"/>
                </a:solidFill>
                <a:latin typeface="ＭＳ Ｐゴシック" panose="020B0600070205080204" pitchFamily="50" charset="-128"/>
                <a:ea typeface="ＭＳ Ｐゴシック" panose="020B0600070205080204" pitchFamily="50" charset="-128"/>
              </a:rPr>
              <a:t>3</a:t>
            </a: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p:txBody>
      </p:sp>
      <p:sp>
        <p:nvSpPr>
          <p:cNvPr id="19" name="Text Box 4"/>
          <p:cNvSpPr txBox="1">
            <a:spLocks noChangeArrowheads="1"/>
          </p:cNvSpPr>
          <p:nvPr/>
        </p:nvSpPr>
        <p:spPr bwMode="auto">
          <a:xfrm>
            <a:off x="9501880" y="196338"/>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smtClean="0">
                <a:latin typeface="Verdana" pitchFamily="34" charset="0"/>
              </a:rPr>
              <a:t>7</a:t>
            </a:r>
          </a:p>
        </p:txBody>
      </p:sp>
      <p:sp>
        <p:nvSpPr>
          <p:cNvPr id="21" name="Text Box 13"/>
          <p:cNvSpPr txBox="1">
            <a:spLocks noChangeArrowheads="1"/>
          </p:cNvSpPr>
          <p:nvPr/>
        </p:nvSpPr>
        <p:spPr bwMode="auto">
          <a:xfrm>
            <a:off x="7512743" y="281269"/>
            <a:ext cx="1999588" cy="2746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eaLnBrk="1" hangingPunct="1">
              <a:spcBef>
                <a:spcPct val="50000"/>
              </a:spcBef>
              <a:buClrTx/>
              <a:buSzTx/>
              <a:buFontTx/>
              <a:buNone/>
            </a:pPr>
            <a:r>
              <a:rPr lang="en-US" altLang="ja-JP" sz="1200" b="1" i="1" dirty="0">
                <a:solidFill>
                  <a:schemeClr val="bg1"/>
                </a:solidFill>
              </a:rPr>
              <a:t>【</a:t>
            </a:r>
            <a:r>
              <a:rPr lang="ja-JP" altLang="en-US" sz="1200" b="1" i="1" dirty="0">
                <a:solidFill>
                  <a:schemeClr val="bg1"/>
                </a:solidFill>
              </a:rPr>
              <a:t>　参　考　資　料　</a:t>
            </a:r>
            <a:r>
              <a:rPr lang="en-US" altLang="ja-JP" sz="1200" b="1" i="1" dirty="0">
                <a:solidFill>
                  <a:schemeClr val="bg1"/>
                </a:solidFill>
              </a:rPr>
              <a:t>】</a:t>
            </a:r>
            <a:r>
              <a:rPr lang="ja-JP" altLang="en-US" sz="1200" b="1" i="1" dirty="0">
                <a:solidFill>
                  <a:schemeClr val="bg1"/>
                </a:solidFill>
              </a:rPr>
              <a:t>　</a:t>
            </a:r>
            <a:r>
              <a:rPr lang="ja-JP" altLang="en-US" sz="1200" b="1" i="1" dirty="0" smtClean="0">
                <a:solidFill>
                  <a:schemeClr val="bg1"/>
                </a:solidFill>
              </a:rPr>
              <a:t>①</a:t>
            </a:r>
            <a:endParaRPr lang="ja-JP" altLang="en-US" sz="1200" b="1" i="1" dirty="0">
              <a:solidFill>
                <a:schemeClr val="bg1"/>
              </a:solidFill>
            </a:endParaRPr>
          </a:p>
        </p:txBody>
      </p:sp>
    </p:spTree>
    <p:extLst>
      <p:ext uri="{BB962C8B-B14F-4D97-AF65-F5344CB8AC3E}">
        <p14:creationId xmlns:p14="http://schemas.microsoft.com/office/powerpoint/2010/main" val="2416550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グラフ 27"/>
          <p:cNvGraphicFramePr>
            <a:graphicFrameLocks/>
          </p:cNvGraphicFramePr>
          <p:nvPr>
            <p:extLst>
              <p:ext uri="{D42A27DB-BD31-4B8C-83A1-F6EECF244321}">
                <p14:modId xmlns:p14="http://schemas.microsoft.com/office/powerpoint/2010/main" val="3945585054"/>
              </p:ext>
            </p:extLst>
          </p:nvPr>
        </p:nvGraphicFramePr>
        <p:xfrm>
          <a:off x="421586" y="1818549"/>
          <a:ext cx="9656972" cy="4054375"/>
        </p:xfrm>
        <a:graphic>
          <a:graphicData uri="http://schemas.openxmlformats.org/drawingml/2006/chart">
            <c:chart xmlns:c="http://schemas.openxmlformats.org/drawingml/2006/chart" xmlns:r="http://schemas.openxmlformats.org/officeDocument/2006/relationships" r:id="rId3"/>
          </a:graphicData>
        </a:graphic>
      </p:graphicFrame>
      <p:sp>
        <p:nvSpPr>
          <p:cNvPr id="2" name="円弧 1"/>
          <p:cNvSpPr/>
          <p:nvPr/>
        </p:nvSpPr>
        <p:spPr>
          <a:xfrm rot="14711611">
            <a:off x="-24816" y="4361045"/>
            <a:ext cx="4265562" cy="1428502"/>
          </a:xfrm>
          <a:prstGeom prst="arc">
            <a:avLst>
              <a:gd name="adj1" fmla="val 16200000"/>
              <a:gd name="adj2" fmla="val 138451"/>
            </a:avLst>
          </a:prstGeom>
          <a:ln w="28575">
            <a:tailEnd type="arrow"/>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ln w="28575">
                <a:solidFill>
                  <a:schemeClr val="tx1"/>
                </a:solidFill>
              </a:ln>
            </a:endParaRPr>
          </a:p>
        </p:txBody>
      </p:sp>
      <p:sp>
        <p:nvSpPr>
          <p:cNvPr id="5" name="大かっこ 4"/>
          <p:cNvSpPr/>
          <p:nvPr/>
        </p:nvSpPr>
        <p:spPr>
          <a:xfrm>
            <a:off x="1244599" y="6050706"/>
            <a:ext cx="8031419" cy="416187"/>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l"/>
            <a:r>
              <a:rPr lang="ja-JP" altLang="en-US" sz="1050" dirty="0" smtClean="0">
                <a:latin typeface="ＭＳ Ｐゴシック" pitchFamily="50" charset="-128"/>
              </a:rPr>
              <a:t>         内閣府試算の経済</a:t>
            </a:r>
            <a:r>
              <a:rPr lang="ja-JP" altLang="en-US" sz="1050" dirty="0">
                <a:latin typeface="ＭＳ Ｐゴシック" pitchFamily="50" charset="-128"/>
              </a:rPr>
              <a:t>成長率・長期金利や歳入・歳出の状況など、現時点で見込むことができる条件を前提に</a:t>
            </a:r>
            <a:r>
              <a:rPr lang="ja-JP" altLang="en-US" sz="1050" dirty="0" smtClean="0">
                <a:latin typeface="ＭＳ Ｐゴシック" pitchFamily="50" charset="-128"/>
              </a:rPr>
              <a:t>推計</a:t>
            </a:r>
            <a:endParaRPr lang="en-US" altLang="ja-JP" sz="1050" dirty="0" smtClean="0">
              <a:latin typeface="ＭＳ Ｐゴシック" pitchFamily="50" charset="-128"/>
            </a:endParaRPr>
          </a:p>
          <a:p>
            <a:pPr algn="l"/>
            <a:r>
              <a:rPr lang="ja-JP" altLang="en-US" sz="1050" dirty="0" smtClean="0">
                <a:latin typeface="ＭＳ Ｐゴシック" pitchFamily="50" charset="-128"/>
              </a:rPr>
              <a:t>         この</a:t>
            </a:r>
            <a:r>
              <a:rPr lang="ja-JP" altLang="en-US" sz="1050" dirty="0">
                <a:latin typeface="ＭＳ Ｐゴシック" pitchFamily="50" charset="-128"/>
              </a:rPr>
              <a:t>試算は不確定要素を多く含んでおり</a:t>
            </a:r>
            <a:r>
              <a:rPr lang="ja-JP" altLang="en-US" sz="1050" dirty="0" smtClean="0">
                <a:latin typeface="ＭＳ Ｐゴシック" pitchFamily="50" charset="-128"/>
              </a:rPr>
              <a:t>、将来に向かって相当</a:t>
            </a:r>
            <a:r>
              <a:rPr lang="ja-JP" altLang="en-US" sz="1050" dirty="0">
                <a:latin typeface="ＭＳ Ｐゴシック" pitchFamily="50" charset="-128"/>
              </a:rPr>
              <a:t>の幅をもってみる</a:t>
            </a:r>
            <a:r>
              <a:rPr lang="ja-JP" altLang="en-US" sz="1050" dirty="0" smtClean="0">
                <a:latin typeface="ＭＳ Ｐゴシック" pitchFamily="50" charset="-128"/>
              </a:rPr>
              <a:t>必要</a:t>
            </a:r>
            <a:endParaRPr kumimoji="1" lang="ja-JP" altLang="en-US" sz="1050" dirty="0"/>
          </a:p>
        </p:txBody>
      </p:sp>
      <p:sp>
        <p:nvSpPr>
          <p:cNvPr id="4" name="メモ 3"/>
          <p:cNvSpPr/>
          <p:nvPr/>
        </p:nvSpPr>
        <p:spPr>
          <a:xfrm>
            <a:off x="1065919" y="1132368"/>
            <a:ext cx="8368307" cy="548515"/>
          </a:xfrm>
          <a:prstGeom prst="foldedCorner">
            <a:avLst>
              <a:gd name="adj" fmla="val 19534"/>
            </a:avLst>
          </a:prstGeom>
          <a:solidFill>
            <a:schemeClr val="bg1"/>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spcBef>
                <a:spcPts val="600"/>
              </a:spcBef>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減債基金の積立不足額の復元</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積立不足額：</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1,907</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年度当初後）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※H13</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の間に累計</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5,202</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億円を借入れ</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600"/>
              </a:spcBef>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・財政</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調整</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基金　　　　　　　　　　　　残高見込額：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584</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年度末見込）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積立</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目標額：</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1,450</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36</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endParaRPr kumimoji="1" lang="ja-JP" altLang="en-US" sz="1050" dirty="0">
              <a:solidFill>
                <a:schemeClr val="tx1"/>
              </a:solidFill>
              <a:latin typeface="Arial Unicode MS" panose="020B0604020202020204" pitchFamily="50" charset="-128"/>
              <a:cs typeface="Meiryo UI" panose="020B0604030504040204" pitchFamily="50" charset="-128"/>
            </a:endParaRPr>
          </a:p>
        </p:txBody>
      </p:sp>
      <p:sp>
        <p:nvSpPr>
          <p:cNvPr id="8195" name="Rectangle 2"/>
          <p:cNvSpPr>
            <a:spLocks noGrp="1" noChangeArrowheads="1"/>
          </p:cNvSpPr>
          <p:nvPr>
            <p:ph type="title"/>
          </p:nvPr>
        </p:nvSpPr>
        <p:spPr>
          <a:xfrm>
            <a:off x="507406" y="378572"/>
            <a:ext cx="8917201" cy="637200"/>
          </a:xfrm>
          <a:solidFill>
            <a:schemeClr val="bg1"/>
          </a:solidFill>
          <a:ln>
            <a:solidFill>
              <a:schemeClr val="tx1"/>
            </a:solidFill>
          </a:ln>
        </p:spPr>
        <p:txBody>
          <a:bodyPr/>
          <a:lstStyle/>
          <a:p>
            <a:pPr eaLnBrk="1" hangingPunct="1"/>
            <a:r>
              <a:rPr lang="ja-JP" altLang="en-US" sz="3200" b="1" dirty="0" smtClean="0">
                <a:latin typeface="HGSｺﾞｼｯｸM" panose="020B0600000000000000" pitchFamily="50" charset="-128"/>
                <a:ea typeface="HGSｺﾞｼｯｸM" panose="020B0600000000000000" pitchFamily="50" charset="-128"/>
              </a:rPr>
              <a:t>　（参考）前回試算</a:t>
            </a:r>
            <a:r>
              <a:rPr lang="en-US" altLang="ja-JP" sz="3200" b="1" dirty="0" smtClean="0">
                <a:latin typeface="HGSｺﾞｼｯｸM" panose="020B0600000000000000" pitchFamily="50" charset="-128"/>
                <a:ea typeface="HGSｺﾞｼｯｸM" panose="020B0600000000000000" pitchFamily="50" charset="-128"/>
              </a:rPr>
              <a:t>【</a:t>
            </a:r>
            <a:r>
              <a:rPr lang="ja-JP" altLang="en-US" sz="3200" b="1" dirty="0" smtClean="0">
                <a:latin typeface="HGSｺﾞｼｯｸM" panose="020B0600000000000000" pitchFamily="50" charset="-128"/>
                <a:ea typeface="HGSｺﾞｼｯｸM" panose="020B0600000000000000" pitchFamily="50" charset="-128"/>
              </a:rPr>
              <a:t>平成</a:t>
            </a:r>
            <a:r>
              <a:rPr lang="en-US" altLang="ja-JP" sz="3200" b="1" dirty="0" smtClean="0">
                <a:latin typeface="HGSｺﾞｼｯｸM" panose="020B0600000000000000" pitchFamily="50" charset="-128"/>
                <a:ea typeface="HGSｺﾞｼｯｸM" panose="020B0600000000000000" pitchFamily="50" charset="-128"/>
              </a:rPr>
              <a:t>29</a:t>
            </a:r>
            <a:r>
              <a:rPr lang="ja-JP" altLang="en-US" sz="3200" b="1" dirty="0" smtClean="0">
                <a:latin typeface="HGSｺﾞｼｯｸM" panose="020B0600000000000000" pitchFamily="50" charset="-128"/>
                <a:ea typeface="HGSｺﾞｼｯｸM" panose="020B0600000000000000" pitchFamily="50" charset="-128"/>
              </a:rPr>
              <a:t>年</a:t>
            </a:r>
            <a:r>
              <a:rPr lang="en-US" altLang="ja-JP" sz="3200" b="1" dirty="0" smtClean="0">
                <a:latin typeface="HGSｺﾞｼｯｸM" panose="020B0600000000000000" pitchFamily="50" charset="-128"/>
                <a:ea typeface="HGSｺﾞｼｯｸM" panose="020B0600000000000000" pitchFamily="50" charset="-128"/>
              </a:rPr>
              <a:t>2</a:t>
            </a:r>
            <a:r>
              <a:rPr lang="ja-JP" altLang="en-US" sz="3200" b="1" dirty="0" smtClean="0">
                <a:latin typeface="HGSｺﾞｼｯｸM" panose="020B0600000000000000" pitchFamily="50" charset="-128"/>
                <a:ea typeface="HGSｺﾞｼｯｸM" panose="020B0600000000000000" pitchFamily="50" charset="-128"/>
              </a:rPr>
              <a:t>月版</a:t>
            </a:r>
            <a:r>
              <a:rPr lang="en-US" altLang="ja-JP" sz="3200" b="1" dirty="0" smtClean="0">
                <a:latin typeface="HGSｺﾞｼｯｸM" panose="020B0600000000000000" pitchFamily="50" charset="-128"/>
                <a:ea typeface="HGSｺﾞｼｯｸM" panose="020B0600000000000000" pitchFamily="50" charset="-128"/>
              </a:rPr>
              <a:t>】</a:t>
            </a:r>
          </a:p>
        </p:txBody>
      </p:sp>
      <p:sp>
        <p:nvSpPr>
          <p:cNvPr id="38" name="ホームベース 37"/>
          <p:cNvSpPr/>
          <p:nvPr/>
        </p:nvSpPr>
        <p:spPr bwMode="auto">
          <a:xfrm rot="5400000">
            <a:off x="-1268333" y="3886307"/>
            <a:ext cx="3089989" cy="276017"/>
          </a:xfrm>
          <a:prstGeom prst="homePlate">
            <a:avLst/>
          </a:prstGeom>
          <a:solidFill>
            <a:schemeClr val="bg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154800" rIns="90000" bIns="154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39" name="テキスト ボックス 12"/>
          <p:cNvSpPr txBox="1"/>
          <p:nvPr/>
        </p:nvSpPr>
        <p:spPr>
          <a:xfrm>
            <a:off x="80115" y="2446318"/>
            <a:ext cx="430887" cy="3068656"/>
          </a:xfrm>
          <a:prstGeom prst="rect">
            <a:avLst/>
          </a:prstGeom>
          <a:noFill/>
        </p:spPr>
        <p:txBody>
          <a:bodyPr vert="eaVert"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600" b="1" dirty="0">
                <a:latin typeface="HGSｺﾞｼｯｸM" panose="020B0600000000000000" pitchFamily="50" charset="-128"/>
                <a:ea typeface="HGSｺﾞｼｯｸM" panose="020B0600000000000000" pitchFamily="50" charset="-128"/>
              </a:rPr>
              <a:t>収　支　不　足　額</a:t>
            </a:r>
          </a:p>
        </p:txBody>
      </p:sp>
      <p:sp>
        <p:nvSpPr>
          <p:cNvPr id="12" name="テキスト ボックス 11"/>
          <p:cNvSpPr txBox="1"/>
          <p:nvPr/>
        </p:nvSpPr>
        <p:spPr>
          <a:xfrm>
            <a:off x="3513497" y="4372161"/>
            <a:ext cx="693950" cy="24374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590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3" name="Text Box 13"/>
          <p:cNvSpPr txBox="1">
            <a:spLocks noChangeArrowheads="1"/>
          </p:cNvSpPr>
          <p:nvPr/>
        </p:nvSpPr>
        <p:spPr bwMode="auto">
          <a:xfrm>
            <a:off x="7525622" y="203995"/>
            <a:ext cx="1999588" cy="2746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eaLnBrk="1" hangingPunct="1">
              <a:spcBef>
                <a:spcPct val="50000"/>
              </a:spcBef>
              <a:buClrTx/>
              <a:buSzTx/>
              <a:buFontTx/>
              <a:buNone/>
            </a:pPr>
            <a:r>
              <a:rPr lang="en-US" altLang="ja-JP" sz="1200" b="1" i="1" dirty="0">
                <a:solidFill>
                  <a:schemeClr val="bg1"/>
                </a:solidFill>
              </a:rPr>
              <a:t>【</a:t>
            </a:r>
            <a:r>
              <a:rPr lang="ja-JP" altLang="en-US" sz="1200" b="1" i="1" dirty="0">
                <a:solidFill>
                  <a:schemeClr val="bg1"/>
                </a:solidFill>
              </a:rPr>
              <a:t>　参　考　資　料　</a:t>
            </a:r>
            <a:r>
              <a:rPr lang="en-US" altLang="ja-JP" sz="1200" b="1" i="1" dirty="0">
                <a:solidFill>
                  <a:schemeClr val="bg1"/>
                </a:solidFill>
              </a:rPr>
              <a:t>】</a:t>
            </a:r>
            <a:r>
              <a:rPr lang="ja-JP" altLang="en-US" sz="1200" b="1" i="1" dirty="0">
                <a:solidFill>
                  <a:schemeClr val="bg1"/>
                </a:solidFill>
              </a:rPr>
              <a:t>　②</a:t>
            </a:r>
          </a:p>
        </p:txBody>
      </p:sp>
      <p:sp>
        <p:nvSpPr>
          <p:cNvPr id="14" name="Text Box 4"/>
          <p:cNvSpPr txBox="1">
            <a:spLocks noChangeArrowheads="1"/>
          </p:cNvSpPr>
          <p:nvPr/>
        </p:nvSpPr>
        <p:spPr bwMode="auto">
          <a:xfrm>
            <a:off x="9501880" y="6501714"/>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8</a:t>
            </a:r>
            <a:endParaRPr lang="en-US" altLang="ja-JP" sz="1000" b="1" i="1" dirty="0" smtClean="0">
              <a:latin typeface="Verdana" pitchFamily="34" charset="0"/>
            </a:endParaRPr>
          </a:p>
        </p:txBody>
      </p:sp>
    </p:spTree>
    <p:extLst>
      <p:ext uri="{BB962C8B-B14F-4D97-AF65-F5344CB8AC3E}">
        <p14:creationId xmlns:p14="http://schemas.microsoft.com/office/powerpoint/2010/main" val="1947262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s-cool14">
  <a:themeElements>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ool14">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1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1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1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1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1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1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1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1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1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1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1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13883</TotalTime>
  <Words>602</Words>
  <Application>Microsoft Office PowerPoint</Application>
  <PresentationFormat>A4 210 x 297 mm</PresentationFormat>
  <Paragraphs>201</Paragraphs>
  <Slides>9</Slides>
  <Notes>6</Notes>
  <HiddenSlides>0</HiddenSlides>
  <MMClips>0</MMClips>
  <ScaleCrop>false</ScaleCrop>
  <HeadingPairs>
    <vt:vector size="4" baseType="variant">
      <vt:variant>
        <vt:lpstr>テーマ</vt:lpstr>
      </vt:variant>
      <vt:variant>
        <vt:i4>2</vt:i4>
      </vt:variant>
      <vt:variant>
        <vt:lpstr>スライド タイトル</vt:lpstr>
      </vt:variant>
      <vt:variant>
        <vt:i4>9</vt:i4>
      </vt:variant>
    </vt:vector>
  </HeadingPairs>
  <TitlesOfParts>
    <vt:vector size="11" baseType="lpstr">
      <vt:lpstr>s-cool14</vt:lpstr>
      <vt:lpstr>Office ​​テーマ</vt:lpstr>
      <vt:lpstr>PowerPoint プレゼンテーション</vt:lpstr>
      <vt:lpstr>　財政収支の見通し 【平成30年2月版】</vt:lpstr>
      <vt:lpstr>　試算の前提条件 【平成30年2月版　】</vt:lpstr>
      <vt:lpstr>　前回試算（平成29年2月版）からの変動</vt:lpstr>
      <vt:lpstr>今後の変動の可能性</vt:lpstr>
      <vt:lpstr>PowerPoint プレゼンテーション</vt:lpstr>
      <vt:lpstr>PowerPoint プレゼンテーション</vt:lpstr>
      <vt:lpstr>財政調整基金への積立目標額　《1,400億円（ 平成39年度末）》</vt:lpstr>
      <vt:lpstr>　（参考）前回試算【平成29年2月版】</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大阪府職員端末機１７年度１２月調達</dc:creator>
  <cp:lastModifiedBy>松浦　哲史</cp:lastModifiedBy>
  <cp:revision>1209</cp:revision>
  <cp:lastPrinted>2018-06-21T08:01:41Z</cp:lastPrinted>
  <dcterms:created xsi:type="dcterms:W3CDTF">2009-12-29T09:06:20Z</dcterms:created>
  <dcterms:modified xsi:type="dcterms:W3CDTF">2018-06-21T08:02:26Z</dcterms:modified>
</cp:coreProperties>
</file>