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9"/>
  </p:notesMasterIdLst>
  <p:sldIdLst>
    <p:sldId id="286" r:id="rId3"/>
    <p:sldId id="287" r:id="rId4"/>
    <p:sldId id="285" r:id="rId5"/>
    <p:sldId id="282" r:id="rId6"/>
    <p:sldId id="281" r:id="rId7"/>
    <p:sldId id="283"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94660"/>
  </p:normalViewPr>
  <p:slideViewPr>
    <p:cSldViewPr>
      <p:cViewPr>
        <p:scale>
          <a:sx n="75" d="100"/>
          <a:sy n="75" d="100"/>
        </p:scale>
        <p:origin x="-1452"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24874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2</a:t>
            </a:fld>
            <a:endParaRPr kumimoji="1" lang="ja-JP" altLang="en-US"/>
          </a:p>
        </p:txBody>
      </p:sp>
    </p:spTree>
    <p:extLst>
      <p:ext uri="{BB962C8B-B14F-4D97-AF65-F5344CB8AC3E}">
        <p14:creationId xmlns:p14="http://schemas.microsoft.com/office/powerpoint/2010/main" val="324874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FD0230-DDBC-4EF1-9B7E-B53C35BC65B8}" type="slidenum">
              <a:rPr kumimoji="1" lang="ja-JP" altLang="en-US" smtClean="0"/>
              <a:t>4</a:t>
            </a:fld>
            <a:endParaRPr kumimoji="1" lang="ja-JP" altLang="en-US"/>
          </a:p>
        </p:txBody>
      </p:sp>
    </p:spTree>
    <p:extLst>
      <p:ext uri="{BB962C8B-B14F-4D97-AF65-F5344CB8AC3E}">
        <p14:creationId xmlns:p14="http://schemas.microsoft.com/office/powerpoint/2010/main" val="3015617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5</a:t>
            </a:fld>
            <a:endParaRPr kumimoji="1" lang="ja-JP" altLang="en-US"/>
          </a:p>
        </p:txBody>
      </p:sp>
    </p:spTree>
    <p:extLst>
      <p:ext uri="{BB962C8B-B14F-4D97-AF65-F5344CB8AC3E}">
        <p14:creationId xmlns:p14="http://schemas.microsoft.com/office/powerpoint/2010/main" val="75949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6</a:t>
            </a:fld>
            <a:endParaRPr kumimoji="1" lang="ja-JP" altLang="en-US"/>
          </a:p>
        </p:txBody>
      </p:sp>
    </p:spTree>
    <p:extLst>
      <p:ext uri="{BB962C8B-B14F-4D97-AF65-F5344CB8AC3E}">
        <p14:creationId xmlns:p14="http://schemas.microsoft.com/office/powerpoint/2010/main" val="78910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193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9265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616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7867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4203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0733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7059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39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565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6458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807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2017/2/15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35E3-FA96-432B-9523-AFF6D16F7CAB}"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0718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44187971"/>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地方債を発行する３６団体）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a:t>
            </a:r>
            <a:r>
              <a:rPr lang="ja-JP" altLang="en-US" sz="1100" smtClean="0">
                <a:solidFill>
                  <a:schemeClr val="tx1"/>
                </a:solidFill>
              </a:rPr>
              <a:t>により優れた</a:t>
            </a:r>
            <a:r>
              <a:rPr lang="ja-JP" altLang="en-US" sz="1100" dirty="0" smtClean="0">
                <a:solidFill>
                  <a:schemeClr val="tx1"/>
                </a:solidFill>
              </a:rPr>
              <a:t>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して、全国型市場公募地方債を発行する地方公共団体のうち３６団体が共同して証券を発行するもの。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地方財政法第５条の７の規定に基づく連帯債務であり、３６団体の各々が発行額の全額について、償還及び利息の支払いの責任を負うもの。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678293040"/>
              </p:ext>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gridCol w="2848321"/>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smtClean="0">
                          <a:solidFill>
                            <a:schemeClr val="tx1"/>
                          </a:solidFill>
                        </a:rPr>
                        <a:t>Ｈ２９設定</a:t>
                      </a:r>
                      <a:r>
                        <a:rPr kumimoji="1" lang="ja-JP" altLang="en-US" sz="1100" b="0" u="none" dirty="0" smtClean="0">
                          <a:solidFill>
                            <a:schemeClr val="tx1"/>
                          </a:solidFill>
                        </a:rPr>
                        <a:t>額　：　１兆１，２６０億円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１４兆６，４７０億円）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rPr>
                        <a:t>（３６団体の各々が発行額の全額の責任を負うもの）</a:t>
                      </a:r>
                      <a:endParaRPr kumimoji="1" lang="ja-JP" altLang="en-US" sz="1100" b="0" u="none" strike="noStrike" baseline="0" dirty="0">
                        <a:solidFill>
                          <a:schemeClr val="tx1"/>
                        </a:solidFill>
                      </a:endParaRPr>
                    </a:p>
                  </a:txBody>
                  <a:tcPr/>
                </a:tc>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３６団体が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Tree>
    <p:extLst>
      <p:ext uri="{BB962C8B-B14F-4D97-AF65-F5344CB8AC3E}">
        <p14:creationId xmlns:p14="http://schemas.microsoft.com/office/powerpoint/2010/main" val="159400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554084773"/>
              </p:ext>
            </p:extLst>
          </p:nvPr>
        </p:nvGraphicFramePr>
        <p:xfrm>
          <a:off x="121143" y="102528"/>
          <a:ext cx="8928992" cy="518160"/>
        </p:xfrm>
        <a:graphic>
          <a:graphicData uri="http://schemas.openxmlformats.org/drawingml/2006/table">
            <a:tbl>
              <a:tblPr bandRow="1">
                <a:tableStyleId>{5C22544A-7EE6-4342-B048-85BDC9FD1C3A}</a:tableStyleId>
              </a:tblPr>
              <a:tblGrid>
                <a:gridCol w="814876"/>
                <a:gridCol w="3120381"/>
                <a:gridCol w="728751"/>
                <a:gridCol w="4264984"/>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solidFill>
                            <a:schemeClr val="tx1"/>
                          </a:solidFill>
                        </a:rPr>
                        <a:t>（公財）</a:t>
                      </a:r>
                      <a:r>
                        <a:rPr kumimoji="1" lang="ja-JP" altLang="en-US" sz="1400" dirty="0" smtClean="0"/>
                        <a:t>大阪産業振興機構</a:t>
                      </a:r>
                      <a:endParaRPr kumimoji="1" lang="en-US" altLang="ja-JP" sz="1400" dirty="0" smtClean="0"/>
                    </a:p>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○出資法人キャッシュ・マネジメント・システムによる事業資金の  </a:t>
                      </a:r>
                      <a:endParaRPr kumimoji="1" lang="en-US" altLang="ja-JP" sz="1200" dirty="0" smtClean="0"/>
                    </a:p>
                    <a:p>
                      <a:r>
                        <a:rPr kumimoji="1" lang="en-US" altLang="ja-JP" sz="1200" dirty="0" smtClean="0"/>
                        <a:t>    </a:t>
                      </a:r>
                      <a:r>
                        <a:rPr kumimoji="1" lang="ja-JP" altLang="en-US" sz="1200" dirty="0" smtClean="0"/>
                        <a:t>借入及び貸付に対する損失補償</a:t>
                      </a:r>
                      <a:endParaRPr kumimoji="1" lang="ja-JP" altLang="en-US" sz="1200" dirty="0"/>
                    </a:p>
                  </a:txBody>
                  <a:tcPr/>
                </a:tc>
              </a:tr>
            </a:tbl>
          </a:graphicData>
        </a:graphic>
      </p:graphicFrame>
      <p:sp>
        <p:nvSpPr>
          <p:cNvPr id="7" name="正方形/長方形 6"/>
          <p:cNvSpPr/>
          <p:nvPr/>
        </p:nvSpPr>
        <p:spPr>
          <a:xfrm>
            <a:off x="105076" y="4599663"/>
            <a:ext cx="4608512" cy="22048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788024" y="680545"/>
            <a:ext cx="4248472" cy="570078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47815" y="68054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2" name="フレーム 11"/>
          <p:cNvSpPr/>
          <p:nvPr/>
        </p:nvSpPr>
        <p:spPr>
          <a:xfrm>
            <a:off x="155394" y="4640556"/>
            <a:ext cx="1610263" cy="28500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4" name="フレーム 13"/>
          <p:cNvSpPr/>
          <p:nvPr/>
        </p:nvSpPr>
        <p:spPr>
          <a:xfrm>
            <a:off x="4859302" y="750773"/>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sp>
        <p:nvSpPr>
          <p:cNvPr id="44" name="正方形/長方形 43"/>
          <p:cNvSpPr/>
          <p:nvPr/>
        </p:nvSpPr>
        <p:spPr>
          <a:xfrm>
            <a:off x="105076" y="3212976"/>
            <a:ext cx="4606131" cy="1338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900" u="sng" dirty="0" smtClean="0">
                <a:solidFill>
                  <a:schemeClr val="tx1"/>
                </a:solidFill>
              </a:rPr>
              <a:t>○スキームの概要</a:t>
            </a:r>
            <a:endParaRPr lang="en-US" altLang="ja-JP" sz="900" u="sng" dirty="0" smtClean="0">
              <a:solidFill>
                <a:schemeClr val="tx1"/>
              </a:solidFill>
            </a:endParaRPr>
          </a:p>
          <a:p>
            <a:r>
              <a:rPr lang="ja-JP" altLang="en-US" sz="900" dirty="0">
                <a:solidFill>
                  <a:schemeClr val="tx1"/>
                </a:solidFill>
              </a:rPr>
              <a:t>　</a:t>
            </a:r>
            <a:r>
              <a:rPr lang="ja-JP" altLang="en-US" sz="900" dirty="0" smtClean="0">
                <a:solidFill>
                  <a:schemeClr val="tx1"/>
                </a:solidFill>
              </a:rPr>
              <a:t> 府指定出資法人をグループ化し、統括法人（大阪産業振興機構）が各法人の流動性資金等を借り入れることで資金を集約し、必要な法人に貸し付けるもの。グループ</a:t>
            </a:r>
            <a:r>
              <a:rPr lang="ja-JP" altLang="en-US" sz="900" dirty="0">
                <a:solidFill>
                  <a:schemeClr val="tx1"/>
                </a:solidFill>
              </a:rPr>
              <a:t>内</a:t>
            </a:r>
            <a:r>
              <a:rPr lang="ja-JP" altLang="en-US" sz="900" dirty="0" smtClean="0">
                <a:solidFill>
                  <a:schemeClr val="tx1"/>
                </a:solidFill>
              </a:rPr>
              <a:t>で資金不足が生じた場合は、一時的に金融機関から不足額を借り入れている。本事業により、指定</a:t>
            </a:r>
            <a:r>
              <a:rPr lang="ja-JP" altLang="en-US" sz="900" dirty="0">
                <a:solidFill>
                  <a:schemeClr val="tx1"/>
                </a:solidFill>
              </a:rPr>
              <a:t>出資法人全体の資金</a:t>
            </a:r>
            <a:r>
              <a:rPr lang="ja-JP" altLang="en-US" sz="900" dirty="0" smtClean="0">
                <a:solidFill>
                  <a:schemeClr val="tx1"/>
                </a:solidFill>
              </a:rPr>
              <a:t>効率を高め、資金調達コストの低減、資金運用益の向上等を図っている。</a:t>
            </a:r>
            <a:endParaRPr lang="en-US" altLang="ja-JP" sz="900" dirty="0" smtClean="0">
              <a:solidFill>
                <a:schemeClr val="tx1"/>
              </a:solidFill>
            </a:endParaRPr>
          </a:p>
          <a:p>
            <a:r>
              <a:rPr lang="ja-JP" altLang="en-US" sz="900" dirty="0" smtClean="0">
                <a:solidFill>
                  <a:schemeClr val="tx1"/>
                </a:solidFill>
              </a:rPr>
              <a:t>（平成</a:t>
            </a:r>
            <a:r>
              <a:rPr lang="en-US" altLang="ja-JP" sz="900" dirty="0" smtClean="0">
                <a:solidFill>
                  <a:schemeClr val="tx1"/>
                </a:solidFill>
                <a:latin typeface="+mj-ea"/>
                <a:ea typeface="+mj-ea"/>
              </a:rPr>
              <a:t>24</a:t>
            </a:r>
            <a:r>
              <a:rPr lang="ja-JP" altLang="en-US" sz="900" dirty="0" smtClean="0">
                <a:solidFill>
                  <a:schemeClr val="tx1"/>
                </a:solidFill>
              </a:rPr>
              <a:t>年度から、従来、各々の借入・貸付ごとに付していた損失補償を、システム全体への損失補償に変更。）</a:t>
            </a:r>
            <a:endParaRPr lang="en-US" altLang="ja-JP" sz="900" dirty="0" smtClean="0">
              <a:solidFill>
                <a:schemeClr val="tx1"/>
              </a:solidFill>
            </a:endParaRPr>
          </a:p>
          <a:p>
            <a:r>
              <a:rPr lang="ja-JP" altLang="en-US" sz="900" u="sng" dirty="0" smtClean="0">
                <a:solidFill>
                  <a:schemeClr val="tx1"/>
                </a:solidFill>
              </a:rPr>
              <a:t>○損失補償の内容</a:t>
            </a:r>
            <a:r>
              <a:rPr lang="en-US" altLang="ja-JP" sz="900" u="sng" dirty="0" smtClean="0">
                <a:solidFill>
                  <a:schemeClr val="tx1"/>
                </a:solidFill>
              </a:rPr>
              <a:t/>
            </a:r>
            <a:br>
              <a:rPr lang="en-US" altLang="ja-JP" sz="900" u="sng" dirty="0" smtClean="0">
                <a:solidFill>
                  <a:schemeClr val="tx1"/>
                </a:solidFill>
              </a:rPr>
            </a:br>
            <a:r>
              <a:rPr lang="ja-JP" altLang="en-US" sz="900" dirty="0" smtClean="0">
                <a:solidFill>
                  <a:schemeClr val="tx1"/>
                </a:solidFill>
              </a:rPr>
              <a:t>　  </a:t>
            </a:r>
            <a:r>
              <a:rPr lang="ja-JP" altLang="en-US" sz="900" dirty="0">
                <a:solidFill>
                  <a:schemeClr val="tx1"/>
                </a:solidFill>
              </a:rPr>
              <a:t>上記</a:t>
            </a:r>
            <a:r>
              <a:rPr lang="ja-JP" altLang="en-US" sz="900" dirty="0" smtClean="0">
                <a:solidFill>
                  <a:schemeClr val="tx1"/>
                </a:solidFill>
              </a:rPr>
              <a:t>の資金</a:t>
            </a:r>
            <a:r>
              <a:rPr lang="ja-JP" altLang="en-US" sz="900" dirty="0">
                <a:solidFill>
                  <a:schemeClr val="tx1"/>
                </a:solidFill>
              </a:rPr>
              <a:t>の借入及び</a:t>
            </a:r>
            <a:r>
              <a:rPr lang="ja-JP" altLang="en-US" sz="900" dirty="0" smtClean="0">
                <a:solidFill>
                  <a:schemeClr val="tx1"/>
                </a:solidFill>
              </a:rPr>
              <a:t>貸付に係る償還に対して、府が損失補償を行っている。</a:t>
            </a:r>
            <a:endParaRPr kumimoji="1" lang="ja-JP" altLang="en-US" sz="9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846820167"/>
              </p:ext>
            </p:extLst>
          </p:nvPr>
        </p:nvGraphicFramePr>
        <p:xfrm>
          <a:off x="4860032" y="1204929"/>
          <a:ext cx="4104456" cy="5075245"/>
        </p:xfrm>
        <a:graphic>
          <a:graphicData uri="http://schemas.openxmlformats.org/drawingml/2006/table">
            <a:tbl>
              <a:tblPr firstRow="1" bandRow="1">
                <a:tableStyleId>{5C22544A-7EE6-4342-B048-85BDC9FD1C3A}</a:tableStyleId>
              </a:tblPr>
              <a:tblGrid>
                <a:gridCol w="1256135"/>
                <a:gridCol w="2848321"/>
              </a:tblGrid>
              <a:tr h="95993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000" b="0" dirty="0" smtClean="0"/>
                        <a:t>本事業は、府の行政運営と密接な関連性を有する「府指定出資法人」の資金効率の向上を図る有効な手段である。グループ法人の資金集約及び銀行からの資金供給を可能にし、事業スキームを維持するには、府による資金調達法人及び統括法人の信用補完（損失補償）が必要である。</a:t>
                      </a:r>
                      <a:endParaRPr kumimoji="1" lang="ja-JP" altLang="en-US" sz="1000" b="0" dirty="0"/>
                    </a:p>
                  </a:txBody>
                  <a:tcPr/>
                </a:tc>
              </a:tr>
              <a:tr h="510520">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000" b="0" dirty="0" smtClean="0"/>
                        <a:t>本事業の参加法人は、府が要件を定めた上で審査を行い決定している。また、定期的に事業の運営状況</a:t>
                      </a:r>
                      <a:r>
                        <a:rPr kumimoji="1" lang="ja-JP" altLang="en-US" sz="1000" b="0" dirty="0" smtClean="0">
                          <a:solidFill>
                            <a:schemeClr val="tx1"/>
                          </a:solidFill>
                        </a:rPr>
                        <a:t>や参加法人の財務状況を把握しており、その状況から見て事業の採算性に支障はない。</a:t>
                      </a:r>
                      <a:endParaRPr kumimoji="1" lang="en-US" altLang="ja-JP" sz="1000" b="0" dirty="0" smtClean="0">
                        <a:solidFill>
                          <a:schemeClr val="tx1"/>
                        </a:solidFill>
                      </a:endParaRPr>
                    </a:p>
                    <a:p>
                      <a:pPr algn="just"/>
                      <a:r>
                        <a:rPr kumimoji="1" lang="ja-JP" altLang="en-US" sz="1000" b="0" dirty="0" smtClean="0">
                          <a:solidFill>
                            <a:schemeClr val="tx1"/>
                          </a:solidFill>
                        </a:rPr>
                        <a:t>（</a:t>
                      </a:r>
                      <a:r>
                        <a:rPr kumimoji="1" lang="en-US" altLang="ja-JP" sz="1000" b="0" dirty="0" smtClean="0">
                          <a:solidFill>
                            <a:schemeClr val="tx1"/>
                          </a:solidFill>
                        </a:rPr>
                        <a:t>※</a:t>
                      </a:r>
                      <a:r>
                        <a:rPr kumimoji="1" lang="ja-JP" altLang="en-US" sz="1000" b="0" dirty="0" smtClean="0">
                          <a:solidFill>
                            <a:schemeClr val="tx1"/>
                          </a:solidFill>
                        </a:rPr>
                        <a:t>資金調達法人である大阪府住宅供給公社の　</a:t>
                      </a:r>
                      <a:endParaRPr kumimoji="1" lang="en-US" altLang="ja-JP" sz="1000" b="0" dirty="0" smtClean="0">
                        <a:solidFill>
                          <a:schemeClr val="tx1"/>
                        </a:solidFill>
                      </a:endParaRPr>
                    </a:p>
                    <a:p>
                      <a:pPr algn="just"/>
                      <a:r>
                        <a:rPr kumimoji="1" lang="ja-JP" altLang="en-US" sz="1000" b="0" dirty="0" smtClean="0">
                          <a:solidFill>
                            <a:schemeClr val="tx1"/>
                          </a:solidFill>
                        </a:rPr>
                        <a:t>採算性について</a:t>
                      </a:r>
                      <a:r>
                        <a:rPr kumimoji="1" lang="ja-JP" altLang="en-US" sz="1000" b="0" smtClean="0">
                          <a:solidFill>
                            <a:schemeClr val="tx1"/>
                          </a:solidFill>
                        </a:rPr>
                        <a:t>は、別個票に記載）</a:t>
                      </a:r>
                      <a:endParaRPr kumimoji="1" lang="ja-JP" altLang="en-US" sz="1000" b="0" dirty="0">
                        <a:solidFill>
                          <a:schemeClr val="tx1"/>
                        </a:solidFill>
                      </a:endParaRPr>
                    </a:p>
                  </a:txBody>
                  <a:tcPr/>
                </a:tc>
              </a:tr>
              <a:tr h="85376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txBody>
                  <a:tcPr/>
                </a:tc>
                <a:tc>
                  <a:txBody>
                    <a:bodyPr/>
                    <a:lstStyle/>
                    <a:p>
                      <a:pPr algn="just"/>
                      <a:r>
                        <a:rPr kumimoji="1" lang="ja-JP" altLang="en-US" sz="1000" b="0" dirty="0" smtClean="0"/>
                        <a:t>資金調達法人又は統括法人が破産等の法的整理手続開始の申立てを受ける等に至った場合に、一定期間当該貸付債権の回収・弁済を行ってもなお資金運用法人（資金運用法人としての統括法人を含む）及び金融機関に残存する未弁済額。</a:t>
                      </a:r>
                      <a:endParaRPr kumimoji="1" lang="ja-JP" altLang="en-US" sz="1000" b="0" dirty="0"/>
                    </a:p>
                  </a:txBody>
                  <a:tcPr/>
                </a:tc>
              </a:tr>
              <a:tr h="391886">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000" b="0" dirty="0" smtClean="0"/>
                        <a:t>本事業スキームを維持する上で必要かつ効率的・効果的な範囲としている。</a:t>
                      </a:r>
                      <a:endParaRPr kumimoji="1" lang="ja-JP" altLang="en-US" sz="1000" b="0" dirty="0"/>
                    </a:p>
                  </a:txBody>
                  <a:tcPr/>
                </a:tc>
              </a:tr>
              <a:tr h="832065">
                <a:tc>
                  <a:txBody>
                    <a:bodyPr/>
                    <a:lstStyle/>
                    <a:p>
                      <a:r>
                        <a:rPr kumimoji="1" lang="ja-JP" altLang="en-US" sz="1100" b="0" dirty="0" smtClean="0"/>
                        <a:t>損失の確定時期</a:t>
                      </a:r>
                      <a:endParaRPr kumimoji="1" lang="ja-JP" altLang="en-US"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0" smtClean="0"/>
                        <a:t>資金調達法人又は統括</a:t>
                      </a:r>
                      <a:r>
                        <a:rPr kumimoji="1" lang="ja-JP" altLang="en-US" sz="1000" b="0" dirty="0" smtClean="0"/>
                        <a:t>法人が破産等の法的整理手続開始の申立てを受ける等に至った場合に、一定期間当該貸付債権の回収・弁済を行ってもなお資金運用法人（資金運用法人としての統括法人を含む）及び金融機関に未弁済額が残存するとき。</a:t>
                      </a:r>
                      <a:endParaRPr kumimoji="1" lang="ja-JP" altLang="en-US" sz="1000" b="0" dirty="0"/>
                    </a:p>
                  </a:txBody>
                  <a:tcPr/>
                </a:tc>
              </a:tr>
              <a:tr h="532039">
                <a:tc>
                  <a:txBody>
                    <a:bodyPr/>
                    <a:lstStyle/>
                    <a:p>
                      <a:r>
                        <a:rPr kumimoji="1" lang="ja-JP" altLang="en-US" sz="1100" b="0" dirty="0" smtClean="0"/>
                        <a:t>債務を負担する場合に財政運営に与える影響</a:t>
                      </a:r>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latin typeface="+mn-ea"/>
                        <a:ea typeface="+mn-ea"/>
                      </a:endParaRPr>
                    </a:p>
                    <a:p>
                      <a:endParaRPr kumimoji="1" lang="ja-JP" altLang="en-US" sz="1100" b="0" dirty="0"/>
                    </a:p>
                  </a:txBody>
                  <a:tcPr/>
                </a:tc>
                <a:tc>
                  <a:txBody>
                    <a:bodyPr/>
                    <a:lstStyle/>
                    <a:p>
                      <a:pPr algn="just"/>
                      <a:r>
                        <a:rPr kumimoji="1" lang="en-US" altLang="ja-JP" sz="1000" b="0" u="none" strike="noStrike" baseline="0" dirty="0" smtClean="0">
                          <a:solidFill>
                            <a:schemeClr val="tx1"/>
                          </a:solidFill>
                          <a:latin typeface="+mn-ea"/>
                          <a:ea typeface="+mn-ea"/>
                        </a:rPr>
                        <a:t>H29</a:t>
                      </a:r>
                      <a:r>
                        <a:rPr kumimoji="1" lang="ja-JP" altLang="en-US" sz="1000" b="0" u="none" strike="noStrike" baseline="0" dirty="0" smtClean="0">
                          <a:solidFill>
                            <a:schemeClr val="tx1"/>
                          </a:solidFill>
                          <a:latin typeface="+mn-ea"/>
                          <a:ea typeface="+mn-ea"/>
                        </a:rPr>
                        <a:t>設定額：１４６億円</a:t>
                      </a:r>
                      <a:endParaRPr kumimoji="1" lang="en-US" altLang="ja-JP" sz="1000" b="0" u="none" strike="noStrike" baseline="0" dirty="0" smtClean="0">
                        <a:solidFill>
                          <a:schemeClr val="tx1"/>
                        </a:solidFill>
                        <a:latin typeface="+mn-ea"/>
                        <a:ea typeface="+mn-ea"/>
                      </a:endParaRPr>
                    </a:p>
                    <a:p>
                      <a:pPr algn="just"/>
                      <a:r>
                        <a:rPr kumimoji="1" lang="ja-JP" altLang="en-US" sz="1000" b="0" u="none" strike="noStrike" baseline="0" dirty="0" smtClean="0">
                          <a:solidFill>
                            <a:schemeClr val="tx1"/>
                          </a:solidFill>
                          <a:latin typeface="+mn-ea"/>
                          <a:ea typeface="+mn-ea"/>
                        </a:rPr>
                        <a:t>（設定残額：１４６億円）</a:t>
                      </a:r>
                      <a:endParaRPr kumimoji="1" lang="ja-JP" altLang="en-US" sz="1000" b="0" u="none" strike="noStrike" baseline="0" dirty="0">
                        <a:solidFill>
                          <a:schemeClr val="tx1"/>
                        </a:solidFill>
                        <a:latin typeface="+mn-ea"/>
                        <a:ea typeface="+mn-ea"/>
                      </a:endParaRPr>
                    </a:p>
                  </a:txBody>
                  <a:tcPr/>
                </a:tc>
              </a:tr>
            </a:tbl>
          </a:graphicData>
        </a:graphic>
      </p:graphicFrame>
      <p:grpSp>
        <p:nvGrpSpPr>
          <p:cNvPr id="8" name="グループ化 7"/>
          <p:cNvGrpSpPr/>
          <p:nvPr/>
        </p:nvGrpSpPr>
        <p:grpSpPr>
          <a:xfrm>
            <a:off x="105076" y="1086630"/>
            <a:ext cx="4627737" cy="2054338"/>
            <a:chOff x="107504" y="1007150"/>
            <a:chExt cx="4572000" cy="2127180"/>
          </a:xfrm>
        </p:grpSpPr>
        <p:sp>
          <p:nvSpPr>
            <p:cNvPr id="43" name="角丸四角形 42"/>
            <p:cNvSpPr/>
            <p:nvPr/>
          </p:nvSpPr>
          <p:spPr>
            <a:xfrm>
              <a:off x="3419872" y="1092322"/>
              <a:ext cx="1171688" cy="1127133"/>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grpSp>
          <p:nvGrpSpPr>
            <p:cNvPr id="2" name="グループ化 1"/>
            <p:cNvGrpSpPr/>
            <p:nvPr/>
          </p:nvGrpSpPr>
          <p:grpSpPr>
            <a:xfrm>
              <a:off x="179512" y="1086852"/>
              <a:ext cx="1237419" cy="1565848"/>
              <a:chOff x="179512" y="1086852"/>
              <a:chExt cx="1390972" cy="1565848"/>
            </a:xfrm>
          </p:grpSpPr>
          <p:sp>
            <p:nvSpPr>
              <p:cNvPr id="46" name="円/楕円 45"/>
              <p:cNvSpPr/>
              <p:nvPr/>
            </p:nvSpPr>
            <p:spPr>
              <a:xfrm>
                <a:off x="219692" y="1844824"/>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45" name="円/楕円 44"/>
              <p:cNvSpPr/>
              <p:nvPr/>
            </p:nvSpPr>
            <p:spPr>
              <a:xfrm>
                <a:off x="215664" y="1598623"/>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15" name="円/楕円 14"/>
              <p:cNvSpPr/>
              <p:nvPr/>
            </p:nvSpPr>
            <p:spPr>
              <a:xfrm>
                <a:off x="215664" y="1341610"/>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府指定</a:t>
                </a:r>
                <a:endParaRPr kumimoji="1" lang="en-US" altLang="ja-JP" sz="1100" dirty="0" smtClean="0">
                  <a:solidFill>
                    <a:schemeClr val="tx1"/>
                  </a:solidFill>
                </a:endParaRPr>
              </a:p>
              <a:p>
                <a:pPr algn="ctr"/>
                <a:r>
                  <a:rPr kumimoji="1" lang="ja-JP" altLang="en-US" sz="1100" dirty="0" smtClean="0">
                    <a:solidFill>
                      <a:schemeClr val="tx1"/>
                    </a:solidFill>
                  </a:rPr>
                  <a:t>出資法人</a:t>
                </a:r>
                <a:endParaRPr kumimoji="1" lang="ja-JP" altLang="en-US" sz="1100" dirty="0">
                  <a:solidFill>
                    <a:schemeClr val="tx1"/>
                  </a:solidFill>
                </a:endParaRPr>
              </a:p>
            </p:txBody>
          </p:sp>
          <p:sp>
            <p:nvSpPr>
              <p:cNvPr id="35" name="角丸四角形 34"/>
              <p:cNvSpPr/>
              <p:nvPr/>
            </p:nvSpPr>
            <p:spPr>
              <a:xfrm>
                <a:off x="179512" y="1088960"/>
                <a:ext cx="1390972" cy="1548000"/>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solidFill>
                    <a:schemeClr val="tx1"/>
                  </a:solidFill>
                </a:endParaRPr>
              </a:p>
            </p:txBody>
          </p:sp>
          <p:sp>
            <p:nvSpPr>
              <p:cNvPr id="40" name="正方形/長方形 39"/>
              <p:cNvSpPr/>
              <p:nvPr/>
            </p:nvSpPr>
            <p:spPr>
              <a:xfrm>
                <a:off x="220132" y="2276872"/>
                <a:ext cx="1335421"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資金の貸付（運用）が可能な法人</a:t>
                </a:r>
                <a:endParaRPr kumimoji="1" lang="ja-JP" altLang="en-US" sz="900" dirty="0">
                  <a:solidFill>
                    <a:schemeClr val="tx1"/>
                  </a:solidFill>
                </a:endParaRPr>
              </a:p>
            </p:txBody>
          </p:sp>
          <p:sp>
            <p:nvSpPr>
              <p:cNvPr id="49" name="正方形/長方形 48"/>
              <p:cNvSpPr/>
              <p:nvPr/>
            </p:nvSpPr>
            <p:spPr>
              <a:xfrm>
                <a:off x="341399" y="1086852"/>
                <a:ext cx="1111926" cy="25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dirty="0" smtClean="0">
                    <a:solidFill>
                      <a:schemeClr val="tx1"/>
                    </a:solidFill>
                  </a:rPr>
                  <a:t>資金運用法人</a:t>
                </a:r>
                <a:endParaRPr kumimoji="1" lang="ja-JP" altLang="en-US" sz="1050" dirty="0">
                  <a:solidFill>
                    <a:schemeClr val="tx1"/>
                  </a:solidFill>
                </a:endParaRPr>
              </a:p>
            </p:txBody>
          </p:sp>
        </p:grpSp>
        <p:grpSp>
          <p:nvGrpSpPr>
            <p:cNvPr id="9" name="グループ化 8"/>
            <p:cNvGrpSpPr/>
            <p:nvPr/>
          </p:nvGrpSpPr>
          <p:grpSpPr>
            <a:xfrm>
              <a:off x="1440000" y="1080000"/>
              <a:ext cx="3204000" cy="1584032"/>
              <a:chOff x="1594657" y="1080000"/>
              <a:chExt cx="3204000" cy="1584032"/>
            </a:xfrm>
          </p:grpSpPr>
          <p:sp>
            <p:nvSpPr>
              <p:cNvPr id="18" name="角丸四角形 17"/>
              <p:cNvSpPr/>
              <p:nvPr/>
            </p:nvSpPr>
            <p:spPr>
              <a:xfrm>
                <a:off x="2134657" y="1268760"/>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t>大阪産業振興機構</a:t>
                </a:r>
                <a:endParaRPr kumimoji="1" lang="ja-JP" altLang="en-US" sz="1100" dirty="0"/>
              </a:p>
            </p:txBody>
          </p:sp>
          <p:cxnSp>
            <p:nvCxnSpPr>
              <p:cNvPr id="26" name="直線矢印コネクタ 25"/>
              <p:cNvCxnSpPr/>
              <p:nvPr/>
            </p:nvCxnSpPr>
            <p:spPr>
              <a:xfrm>
                <a:off x="1606812" y="1556792"/>
                <a:ext cx="504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3070473" y="1556792"/>
                <a:ext cx="468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599334" y="1373560"/>
                <a:ext cx="1127323" cy="4712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府指定</a:t>
                </a:r>
                <a:endParaRPr kumimoji="1" lang="en-US" altLang="ja-JP" sz="1200" dirty="0" smtClean="0">
                  <a:solidFill>
                    <a:schemeClr val="tx1"/>
                  </a:solidFill>
                </a:endParaRPr>
              </a:p>
              <a:p>
                <a:pPr algn="ctr"/>
                <a:r>
                  <a:rPr kumimoji="1" lang="ja-JP" altLang="en-US" sz="1200" dirty="0" smtClean="0">
                    <a:solidFill>
                      <a:schemeClr val="tx1"/>
                    </a:solidFill>
                  </a:rPr>
                  <a:t>出資法人</a:t>
                </a:r>
                <a:endParaRPr kumimoji="1" lang="ja-JP" altLang="en-US" sz="1200" dirty="0">
                  <a:solidFill>
                    <a:schemeClr val="tx1"/>
                  </a:solidFill>
                </a:endParaRPr>
              </a:p>
            </p:txBody>
          </p:sp>
          <p:sp>
            <p:nvSpPr>
              <p:cNvPr id="31" name="六角形 30"/>
              <p:cNvSpPr/>
              <p:nvPr/>
            </p:nvSpPr>
            <p:spPr>
              <a:xfrm>
                <a:off x="1954349" y="237600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金融機関</a:t>
                </a:r>
                <a:endParaRPr kumimoji="1" lang="ja-JP" altLang="en-US" sz="1100" dirty="0"/>
              </a:p>
            </p:txBody>
          </p:sp>
          <p:cxnSp>
            <p:nvCxnSpPr>
              <p:cNvPr id="32" name="直線矢印コネクタ 31"/>
              <p:cNvCxnSpPr/>
              <p:nvPr/>
            </p:nvCxnSpPr>
            <p:spPr>
              <a:xfrm flipV="1">
                <a:off x="2710433" y="1944000"/>
                <a:ext cx="0" cy="39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642492" y="1281971"/>
                <a:ext cx="504056"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b="1" dirty="0" smtClean="0">
                    <a:solidFill>
                      <a:schemeClr val="tx1"/>
                    </a:solidFill>
                  </a:rPr>
                  <a:t>借入</a:t>
                </a:r>
                <a:endParaRPr kumimoji="1" lang="ja-JP" altLang="en-US" sz="1100" b="1" dirty="0">
                  <a:solidFill>
                    <a:schemeClr val="tx1"/>
                  </a:solidFill>
                </a:endParaRPr>
              </a:p>
            </p:txBody>
          </p:sp>
          <p:sp>
            <p:nvSpPr>
              <p:cNvPr id="36" name="正方形/長方形 35"/>
              <p:cNvSpPr/>
              <p:nvPr/>
            </p:nvSpPr>
            <p:spPr>
              <a:xfrm>
                <a:off x="3082652" y="1268760"/>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貸付</a:t>
                </a:r>
                <a:endParaRPr kumimoji="1" lang="ja-JP" altLang="en-US" sz="1100" b="1" dirty="0">
                  <a:solidFill>
                    <a:schemeClr val="tx1"/>
                  </a:solidFill>
                </a:endParaRPr>
              </a:p>
            </p:txBody>
          </p:sp>
          <p:sp>
            <p:nvSpPr>
              <p:cNvPr id="37" name="正方形/長方形 36"/>
              <p:cNvSpPr/>
              <p:nvPr/>
            </p:nvSpPr>
            <p:spPr>
              <a:xfrm>
                <a:off x="2710431" y="2015912"/>
                <a:ext cx="1008226" cy="382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100" b="1" dirty="0" smtClean="0">
                    <a:solidFill>
                      <a:schemeClr val="tx1"/>
                    </a:solidFill>
                  </a:rPr>
                  <a:t>借入</a:t>
                </a:r>
                <a:endParaRPr kumimoji="1" lang="en-US" altLang="ja-JP" sz="1100" b="1" dirty="0" smtClean="0">
                  <a:solidFill>
                    <a:schemeClr val="tx1"/>
                  </a:solidFill>
                </a:endParaRPr>
              </a:p>
              <a:p>
                <a:r>
                  <a:rPr lang="en-US" altLang="ja-JP" sz="700" dirty="0" smtClean="0">
                    <a:solidFill>
                      <a:schemeClr val="tx1"/>
                    </a:solidFill>
                  </a:rPr>
                  <a:t>※</a:t>
                </a:r>
                <a:r>
                  <a:rPr lang="ja-JP" altLang="en-US" sz="700" dirty="0" smtClean="0">
                    <a:solidFill>
                      <a:schemeClr val="tx1"/>
                    </a:solidFill>
                  </a:rPr>
                  <a:t> 資金不足時のみ</a:t>
                </a:r>
                <a:endParaRPr kumimoji="1" lang="ja-JP" altLang="en-US" sz="700" dirty="0">
                  <a:solidFill>
                    <a:schemeClr val="tx1"/>
                  </a:solidFill>
                </a:endParaRPr>
              </a:p>
            </p:txBody>
          </p:sp>
          <p:sp>
            <p:nvSpPr>
              <p:cNvPr id="38" name="下矢印 37"/>
              <p:cNvSpPr/>
              <p:nvPr/>
            </p:nvSpPr>
            <p:spPr>
              <a:xfrm>
                <a:off x="2350393" y="1962000"/>
                <a:ext cx="171019" cy="378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899358" y="1988840"/>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chemeClr val="tx1"/>
                    </a:solidFill>
                  </a:rPr>
                  <a:t>償還</a:t>
                </a:r>
                <a:endParaRPr lang="en-US" altLang="ja-JP" sz="1100" b="1" dirty="0" smtClean="0">
                  <a:solidFill>
                    <a:schemeClr val="tx1"/>
                  </a:solidFill>
                </a:endParaRPr>
              </a:p>
            </p:txBody>
          </p:sp>
          <p:sp>
            <p:nvSpPr>
              <p:cNvPr id="41" name="正方形/長方形 40"/>
              <p:cNvSpPr/>
              <p:nvPr/>
            </p:nvSpPr>
            <p:spPr>
              <a:xfrm>
                <a:off x="3070473" y="1780510"/>
                <a:ext cx="523043"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schemeClr val="tx1"/>
                    </a:solidFill>
                  </a:rPr>
                  <a:t>償還</a:t>
                </a:r>
                <a:endParaRPr lang="en-US" altLang="ja-JP" sz="1100" b="1" dirty="0" smtClean="0">
                  <a:solidFill>
                    <a:schemeClr val="tx1"/>
                  </a:solidFill>
                </a:endParaRPr>
              </a:p>
            </p:txBody>
          </p:sp>
          <p:sp>
            <p:nvSpPr>
              <p:cNvPr id="48" name="正方形/長方形 47"/>
              <p:cNvSpPr/>
              <p:nvPr/>
            </p:nvSpPr>
            <p:spPr>
              <a:xfrm>
                <a:off x="1611326" y="1780510"/>
                <a:ext cx="523043"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schemeClr val="tx1"/>
                    </a:solidFill>
                  </a:rPr>
                  <a:t>償還</a:t>
                </a:r>
                <a:endParaRPr lang="en-US" altLang="ja-JP" sz="1100" b="1" dirty="0" smtClean="0">
                  <a:solidFill>
                    <a:schemeClr val="tx1"/>
                  </a:solidFill>
                </a:endParaRPr>
              </a:p>
            </p:txBody>
          </p:sp>
          <p:sp>
            <p:nvSpPr>
              <p:cNvPr id="47" name="正方形/長方形 46"/>
              <p:cNvSpPr/>
              <p:nvPr/>
            </p:nvSpPr>
            <p:spPr>
              <a:xfrm>
                <a:off x="3610657" y="1870665"/>
                <a:ext cx="1188000"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ja-JP" altLang="en-US" sz="900" dirty="0" smtClean="0">
                    <a:solidFill>
                      <a:schemeClr val="tx1"/>
                    </a:solidFill>
                  </a:rPr>
                  <a:t>資金が必要な法人</a:t>
                </a:r>
                <a:r>
                  <a:rPr lang="en-US" altLang="ja-JP" sz="900" baseline="30000" dirty="0">
                    <a:solidFill>
                      <a:schemeClr val="tx1"/>
                    </a:solidFill>
                  </a:rPr>
                  <a:t>※</a:t>
                </a:r>
                <a:endParaRPr kumimoji="1" lang="ja-JP" altLang="en-US" sz="900" baseline="30000" dirty="0">
                  <a:solidFill>
                    <a:schemeClr val="tx1"/>
                  </a:solidFill>
                </a:endParaRPr>
              </a:p>
            </p:txBody>
          </p:sp>
          <p:sp>
            <p:nvSpPr>
              <p:cNvPr id="6" name="左矢印 5"/>
              <p:cNvSpPr/>
              <p:nvPr/>
            </p:nvSpPr>
            <p:spPr>
              <a:xfrm>
                <a:off x="1594657" y="1628800"/>
                <a:ext cx="504000" cy="172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718657" y="1080000"/>
                <a:ext cx="10080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dirty="0" smtClean="0">
                    <a:solidFill>
                      <a:schemeClr val="tx1"/>
                    </a:solidFill>
                  </a:rPr>
                  <a:t>資金調達法人</a:t>
                </a:r>
                <a:endParaRPr kumimoji="1" lang="ja-JP" altLang="en-US" sz="1050" dirty="0">
                  <a:solidFill>
                    <a:schemeClr val="tx1"/>
                  </a:solidFill>
                </a:endParaRPr>
              </a:p>
            </p:txBody>
          </p:sp>
        </p:grpSp>
        <p:sp>
          <p:nvSpPr>
            <p:cNvPr id="52" name="正方形/長方形 51"/>
            <p:cNvSpPr/>
            <p:nvPr/>
          </p:nvSpPr>
          <p:spPr>
            <a:xfrm>
              <a:off x="1979712" y="1007150"/>
              <a:ext cx="8640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050" dirty="0" smtClean="0">
                  <a:solidFill>
                    <a:schemeClr val="tx1"/>
                  </a:solidFill>
                </a:rPr>
                <a:t>統括法人</a:t>
              </a:r>
              <a:endParaRPr kumimoji="1" lang="ja-JP" altLang="en-US" sz="1050" dirty="0">
                <a:solidFill>
                  <a:schemeClr val="tx1"/>
                </a:solidFill>
              </a:endParaRPr>
            </a:p>
          </p:txBody>
        </p:sp>
        <p:sp>
          <p:nvSpPr>
            <p:cNvPr id="13" name="角丸四角形 12"/>
            <p:cNvSpPr/>
            <p:nvPr/>
          </p:nvSpPr>
          <p:spPr>
            <a:xfrm>
              <a:off x="107504" y="1007150"/>
              <a:ext cx="4572000" cy="1728000"/>
            </a:xfrm>
            <a:prstGeom prst="roundRect">
              <a:avLst>
                <a:gd name="adj" fmla="val 11356"/>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0" name="正方形/長方形 59"/>
            <p:cNvSpPr/>
            <p:nvPr/>
          </p:nvSpPr>
          <p:spPr>
            <a:xfrm>
              <a:off x="1907824" y="2924944"/>
              <a:ext cx="1080000" cy="2093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府</a:t>
              </a:r>
              <a:endParaRPr kumimoji="1" lang="ja-JP" altLang="en-US" sz="1400" dirty="0"/>
            </a:p>
          </p:txBody>
        </p:sp>
        <p:sp>
          <p:nvSpPr>
            <p:cNvPr id="61" name="左矢印 60"/>
            <p:cNvSpPr/>
            <p:nvPr/>
          </p:nvSpPr>
          <p:spPr>
            <a:xfrm>
              <a:off x="2880000" y="1643224"/>
              <a:ext cx="504000" cy="172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979712" y="2744944"/>
              <a:ext cx="909228" cy="180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3015319" y="2699118"/>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grpSp>
      <p:sp>
        <p:nvSpPr>
          <p:cNvPr id="54" name="正方形/長方形 53"/>
          <p:cNvSpPr/>
          <p:nvPr/>
        </p:nvSpPr>
        <p:spPr>
          <a:xfrm>
            <a:off x="3559207" y="2237333"/>
            <a:ext cx="1152000"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en-US" altLang="ja-JP" sz="700" dirty="0" smtClean="0">
                <a:solidFill>
                  <a:schemeClr val="tx1"/>
                </a:solidFill>
              </a:rPr>
              <a:t>※</a:t>
            </a:r>
            <a:r>
              <a:rPr kumimoji="1" lang="ja-JP" altLang="en-US" sz="700" dirty="0" smtClean="0">
                <a:solidFill>
                  <a:schemeClr val="tx1"/>
                </a:solidFill>
              </a:rPr>
              <a:t>現在は大阪府住宅</a:t>
            </a:r>
            <a:endParaRPr kumimoji="1" lang="en-US" altLang="ja-JP" sz="700" dirty="0" smtClean="0">
              <a:solidFill>
                <a:schemeClr val="tx1"/>
              </a:solidFill>
            </a:endParaRPr>
          </a:p>
          <a:p>
            <a:r>
              <a:rPr lang="ja-JP" altLang="en-US" sz="700" dirty="0">
                <a:solidFill>
                  <a:schemeClr val="tx1"/>
                </a:solidFill>
              </a:rPr>
              <a:t>　 </a:t>
            </a:r>
            <a:r>
              <a:rPr kumimoji="1" lang="ja-JP" altLang="en-US" sz="700" dirty="0" smtClean="0">
                <a:solidFill>
                  <a:schemeClr val="tx1"/>
                </a:solidFill>
              </a:rPr>
              <a:t>供給公社のみ想定</a:t>
            </a:r>
            <a:endParaRPr kumimoji="1" lang="ja-JP" altLang="en-US" sz="700" dirty="0">
              <a:solidFill>
                <a:schemeClr val="tx1"/>
              </a:solidFill>
            </a:endParaRPr>
          </a:p>
        </p:txBody>
      </p:sp>
      <p:sp>
        <p:nvSpPr>
          <p:cNvPr id="57" name="正方形/長方形 56"/>
          <p:cNvSpPr/>
          <p:nvPr/>
        </p:nvSpPr>
        <p:spPr>
          <a:xfrm>
            <a:off x="1740321" y="4685779"/>
            <a:ext cx="95947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latin typeface="+mn-ea"/>
              </a:rPr>
              <a:t>（平成</a:t>
            </a:r>
            <a:r>
              <a:rPr lang="en-US" altLang="ja-JP" sz="1000" dirty="0">
                <a:solidFill>
                  <a:schemeClr val="tx1"/>
                </a:solidFill>
                <a:latin typeface="+mn-ea"/>
              </a:rPr>
              <a:t>27</a:t>
            </a:r>
            <a:r>
              <a:rPr kumimoji="1" lang="ja-JP" altLang="en-US" sz="1000" dirty="0" smtClean="0">
                <a:solidFill>
                  <a:schemeClr val="tx1"/>
                </a:solidFill>
                <a:latin typeface="+mn-ea"/>
              </a:rPr>
              <a:t>年度）</a:t>
            </a:r>
            <a:endParaRPr kumimoji="1" lang="ja-JP" altLang="en-US" sz="1000" dirty="0">
              <a:solidFill>
                <a:schemeClr val="tx1"/>
              </a:solidFill>
              <a:latin typeface="+mn-ea"/>
            </a:endParaRPr>
          </a:p>
        </p:txBody>
      </p:sp>
      <p:sp>
        <p:nvSpPr>
          <p:cNvPr id="4" name="テキスト ボックス 3"/>
          <p:cNvSpPr txBox="1"/>
          <p:nvPr/>
        </p:nvSpPr>
        <p:spPr>
          <a:xfrm>
            <a:off x="77135" y="4932000"/>
            <a:ext cx="1723549" cy="246221"/>
          </a:xfrm>
          <a:prstGeom prst="rect">
            <a:avLst/>
          </a:prstGeom>
          <a:noFill/>
        </p:spPr>
        <p:txBody>
          <a:bodyPr wrap="none" rtlCol="0">
            <a:spAutoFit/>
          </a:bodyPr>
          <a:lstStyle/>
          <a:p>
            <a:r>
              <a:rPr kumimoji="1" lang="ja-JP" altLang="en-US" sz="1000" dirty="0" smtClean="0">
                <a:latin typeface="+mj-ea"/>
                <a:ea typeface="+mj-ea"/>
              </a:rPr>
              <a:t>○（公財）大阪産業振興機構</a:t>
            </a:r>
            <a:endParaRPr kumimoji="1" lang="ja-JP" altLang="en-US" sz="1000" dirty="0">
              <a:latin typeface="+mj-ea"/>
              <a:ea typeface="+mj-ea"/>
            </a:endParaRPr>
          </a:p>
        </p:txBody>
      </p:sp>
      <p:sp>
        <p:nvSpPr>
          <p:cNvPr id="59" name="テキスト ボックス 58"/>
          <p:cNvSpPr txBox="1"/>
          <p:nvPr/>
        </p:nvSpPr>
        <p:spPr>
          <a:xfrm>
            <a:off x="2449457" y="4943359"/>
            <a:ext cx="1467068" cy="246221"/>
          </a:xfrm>
          <a:prstGeom prst="rect">
            <a:avLst/>
          </a:prstGeom>
          <a:noFill/>
        </p:spPr>
        <p:txBody>
          <a:bodyPr wrap="none" rtlCol="0">
            <a:spAutoFit/>
          </a:bodyPr>
          <a:lstStyle/>
          <a:p>
            <a:r>
              <a:rPr kumimoji="1" lang="ja-JP" altLang="en-US" sz="1000" dirty="0" smtClean="0">
                <a:latin typeface="+mj-ea"/>
                <a:ea typeface="+mj-ea"/>
              </a:rPr>
              <a:t>○</a:t>
            </a:r>
            <a:r>
              <a:rPr lang="ja-JP" altLang="en-US" sz="1000" dirty="0" smtClean="0">
                <a:latin typeface="+mj-ea"/>
                <a:ea typeface="+mj-ea"/>
              </a:rPr>
              <a:t>大阪府住宅供給</a:t>
            </a:r>
            <a:r>
              <a:rPr lang="ja-JP" altLang="en-US" sz="1000" dirty="0">
                <a:latin typeface="+mj-ea"/>
                <a:ea typeface="+mj-ea"/>
              </a:rPr>
              <a:t>公社</a:t>
            </a:r>
            <a:endParaRPr kumimoji="1" lang="ja-JP" altLang="en-US" sz="1000" dirty="0">
              <a:latin typeface="+mj-ea"/>
              <a:ea typeface="+mj-ea"/>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933" y="5135704"/>
            <a:ext cx="2323331" cy="1587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2925" y="5124021"/>
            <a:ext cx="2124659" cy="15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3922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496916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2956574465"/>
              </p:ext>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gridCol w="2848321"/>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必要な設備投資を支援するための制度であり、府として事業の必要性が高く、貸与機関である（公財）大阪産業振興機構が事業を円滑に行うには府の損失補償が必要。</a:t>
                      </a:r>
                      <a:endParaRPr kumimoji="1" lang="ja-JP" altLang="en-US" sz="1100" b="0" dirty="0"/>
                    </a:p>
                  </a:txBody>
                  <a:tcPr/>
                </a:tc>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基準日までに生じた未収債権のうち、被貸与者からの保証金の残額や</a:t>
                      </a:r>
                      <a:r>
                        <a:rPr lang="ja-JP" altLang="en-US" sz="1100" dirty="0" smtClean="0">
                          <a:solidFill>
                            <a:schemeClr val="tx1"/>
                          </a:solidFill>
                        </a:rPr>
                        <a:t>（公財）大阪産業振興機構</a:t>
                      </a:r>
                      <a:r>
                        <a:rPr kumimoji="1" lang="ja-JP" altLang="en-US" sz="1100" b="0" dirty="0" smtClean="0"/>
                        <a:t>の貸倒引当金等の額を差し引いたもの。</a:t>
                      </a:r>
                      <a:r>
                        <a:rPr kumimoji="1" lang="en-US" altLang="ja-JP" sz="1100" b="0" dirty="0" smtClean="0"/>
                        <a:t>(</a:t>
                      </a:r>
                      <a:r>
                        <a:rPr kumimoji="1" lang="ja-JP" altLang="en-US" sz="1100" b="0" dirty="0" smtClean="0"/>
                        <a:t>限度額：事業費の</a:t>
                      </a:r>
                      <a:r>
                        <a:rPr kumimoji="1" lang="en-US" altLang="ja-JP" sz="1100" b="0" dirty="0" smtClean="0"/>
                        <a:t>10%)</a:t>
                      </a:r>
                    </a:p>
                  </a:txBody>
                  <a:tcPr/>
                </a:tc>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tr>
              <a:tr h="532039">
                <a:tc>
                  <a:txBody>
                    <a:bodyPr/>
                    <a:lstStyle/>
                    <a:p>
                      <a:r>
                        <a:rPr kumimoji="1" lang="ja-JP" altLang="en-US" sz="1100" b="0" dirty="0" smtClean="0">
                          <a:solidFill>
                            <a:schemeClr val="tx1"/>
                          </a:solidFill>
                        </a:rPr>
                        <a:t>債務を負担する場合に財政運営に与える影響</a:t>
                      </a:r>
                      <a:endParaRPr kumimoji="1" lang="en-US" altLang="ja-JP" sz="1100" b="0" dirty="0" smtClean="0">
                        <a:solidFill>
                          <a:schemeClr val="tx1"/>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H29</a:t>
                      </a:r>
                      <a:r>
                        <a:rPr kumimoji="1" lang="ja-JP" altLang="en-US" sz="1100" b="0" u="none" dirty="0" smtClean="0">
                          <a:solidFill>
                            <a:schemeClr val="tx1"/>
                          </a:solidFill>
                        </a:rPr>
                        <a:t>設定額　：　２億円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２５．４億円）</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188423818"/>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（公財）大阪産業振興機構</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大阪産業</a:t>
            </a:r>
            <a:r>
              <a:rPr lang="en-US" altLang="ja-JP" sz="1200" dirty="0"/>
              <a:t/>
            </a:r>
            <a:br>
              <a:rPr lang="en-US" altLang="ja-JP" sz="1200" dirty="0"/>
            </a:br>
            <a:r>
              <a:rPr lang="ja-JP" altLang="en-US" sz="1200" dirty="0" smtClean="0"/>
              <a:t>振興機構</a:t>
            </a:r>
            <a:endParaRPr kumimoji="1" lang="en-US" altLang="ja-JP" sz="1200" dirty="0" smtClean="0"/>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小規模</a:t>
            </a:r>
            <a:r>
              <a:rPr kumimoji="1" lang="en-US" altLang="ja-JP" sz="1200" dirty="0" smtClean="0">
                <a:solidFill>
                  <a:schemeClr val="tx1"/>
                </a:solidFill>
              </a:rPr>
              <a:t/>
            </a:r>
            <a:br>
              <a:rPr kumimoji="1" lang="en-US" altLang="ja-JP" sz="1200" dirty="0" smtClean="0">
                <a:solidFill>
                  <a:schemeClr val="tx1"/>
                </a:solidFill>
              </a:rPr>
            </a:br>
            <a:r>
              <a:rPr lang="ja-JP" altLang="en-US" sz="1200" dirty="0" smtClean="0">
                <a:solidFill>
                  <a:schemeClr val="tx1"/>
                </a:solidFill>
              </a:rPr>
              <a:t>企業者</a:t>
            </a:r>
            <a:r>
              <a:rPr lang="ja-JP" altLang="en-US" sz="1200" dirty="0">
                <a:solidFill>
                  <a:schemeClr val="tx1"/>
                </a:solidFill>
              </a:rPr>
              <a:t>等</a:t>
            </a:r>
            <a:endParaRPr kumimoji="1" lang="ja-JP" altLang="en-US" sz="1200" dirty="0">
              <a:solidFill>
                <a:schemeClr val="tx1"/>
              </a:solidFill>
            </a:endParaRP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割賦又はリース</a:t>
            </a:r>
            <a:endParaRPr kumimoji="1" lang="ja-JP" altLang="en-US" dirty="0">
              <a:solidFill>
                <a:schemeClr val="tx1"/>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2" name="円/楕円 51"/>
          <p:cNvSpPr/>
          <p:nvPr/>
        </p:nvSpPr>
        <p:spPr>
          <a:xfrm>
            <a:off x="3275856" y="1844824"/>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借入</a:t>
            </a:r>
            <a:endParaRPr kumimoji="1" lang="ja-JP" altLang="en-US" b="1" dirty="0">
              <a:solidFill>
                <a:schemeClr val="tx1"/>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小規模企業者等の創業</a:t>
            </a:r>
            <a:r>
              <a:rPr lang="ja-JP" altLang="en-US" sz="1100" dirty="0">
                <a:solidFill>
                  <a:schemeClr val="tx1"/>
                </a:solidFill>
              </a:rPr>
              <a:t>及び経営</a:t>
            </a:r>
            <a:r>
              <a:rPr lang="ja-JP" altLang="en-US" sz="1100" dirty="0" smtClean="0">
                <a:solidFill>
                  <a:schemeClr val="tx1"/>
                </a:solidFill>
              </a:rPr>
              <a:t>革新に必要な設備の導入を促進するため（公財）大阪産業振興機構が下記の事業を行うもの。</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設備貸与事業（長期低利で割賦販売又はリース）を行う制度。必要となる資金は、府及び金融機関からの借入によりまかなっている。</a:t>
            </a:r>
            <a:endParaRPr lang="en-US" altLang="ja-JP" sz="1100" dirty="0" smtClean="0">
              <a:solidFill>
                <a:schemeClr val="tx1"/>
              </a:solidFill>
            </a:endParaRPr>
          </a:p>
          <a:p>
            <a:r>
              <a:rPr lang="ja-JP" altLang="en-US" sz="1100" dirty="0" smtClean="0">
                <a:solidFill>
                  <a:schemeClr val="tx1"/>
                </a:solidFill>
              </a:rPr>
              <a:t>○損失補償の内容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a:t>
            </a:r>
            <a:r>
              <a:rPr lang="ja-JP" altLang="en-US" sz="1100" dirty="0">
                <a:solidFill>
                  <a:schemeClr val="tx1"/>
                </a:solidFill>
              </a:rPr>
              <a:t>企業者等</a:t>
            </a:r>
            <a:r>
              <a:rPr lang="ja-JP" altLang="en-US" sz="1100" dirty="0" smtClean="0">
                <a:solidFill>
                  <a:schemeClr val="tx1"/>
                </a:solidFill>
              </a:rPr>
              <a:t>が、</a:t>
            </a:r>
            <a:r>
              <a:rPr lang="en-US" altLang="ja-JP" sz="1100" dirty="0" smtClean="0">
                <a:solidFill>
                  <a:schemeClr val="tx1"/>
                </a:solidFill>
              </a:rPr>
              <a:t>(</a:t>
            </a:r>
            <a:r>
              <a:rPr lang="ja-JP" altLang="en-US" sz="1100" dirty="0" smtClean="0">
                <a:solidFill>
                  <a:schemeClr val="tx1"/>
                </a:solidFill>
              </a:rPr>
              <a:t>公財</a:t>
            </a:r>
            <a:r>
              <a:rPr lang="en-US" altLang="ja-JP" sz="1100" dirty="0">
                <a:solidFill>
                  <a:schemeClr val="tx1"/>
                </a:solidFill>
              </a:rPr>
              <a:t>)</a:t>
            </a:r>
            <a:r>
              <a:rPr lang="ja-JP" altLang="en-US" sz="1100" dirty="0">
                <a:solidFill>
                  <a:schemeClr val="tx1"/>
                </a:solidFill>
              </a:rPr>
              <a:t>大阪産業振興</a:t>
            </a:r>
            <a:r>
              <a:rPr lang="ja-JP" altLang="en-US" sz="1100" dirty="0" smtClean="0">
                <a:solidFill>
                  <a:schemeClr val="tx1"/>
                </a:solidFill>
              </a:rPr>
              <a:t>機構に対して、債務不履行が生じた場合、府が損失補償を行う。</a:t>
            </a:r>
            <a:endParaRPr kumimoji="1" lang="ja-JP" altLang="en-US" sz="1100" dirty="0">
              <a:solidFill>
                <a:schemeClr val="tx1"/>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graphicFrame>
        <p:nvGraphicFramePr>
          <p:cNvPr id="6" name="オブジェクト 5"/>
          <p:cNvGraphicFramePr>
            <a:graphicFrameLocks noChangeAspect="1"/>
          </p:cNvGraphicFramePr>
          <p:nvPr>
            <p:extLst>
              <p:ext uri="{D42A27DB-BD31-4B8C-83A1-F6EECF244321}">
                <p14:modId xmlns:p14="http://schemas.microsoft.com/office/powerpoint/2010/main" val="3638836878"/>
              </p:ext>
            </p:extLst>
          </p:nvPr>
        </p:nvGraphicFramePr>
        <p:xfrm>
          <a:off x="251520" y="5041950"/>
          <a:ext cx="4459498" cy="1673175"/>
        </p:xfrm>
        <a:graphic>
          <a:graphicData uri="http://schemas.openxmlformats.org/presentationml/2006/ole">
            <mc:AlternateContent xmlns:mc="http://schemas.openxmlformats.org/markup-compatibility/2006">
              <mc:Choice xmlns:v="urn:schemas-microsoft-com:vml" Requires="v">
                <p:oleObj spid="_x0000_s6149" name="ワークシート" r:id="rId4" imgW="5648243" imgH="2409697" progId="Excel.Sheet.8">
                  <p:embed/>
                </p:oleObj>
              </mc:Choice>
              <mc:Fallback>
                <p:oleObj name="ワークシート" r:id="rId4" imgW="5648243" imgH="2409697" progId="Excel.Sheet.8">
                  <p:embed/>
                  <p:pic>
                    <p:nvPicPr>
                      <p:cNvPr id="0" name=""/>
                      <p:cNvPicPr>
                        <a:picLocks noChangeAspect="1" noChangeArrowheads="1"/>
                      </p:cNvPicPr>
                      <p:nvPr/>
                    </p:nvPicPr>
                    <p:blipFill>
                      <a:blip r:embed="rId5"/>
                      <a:srcRect/>
                      <a:stretch>
                        <a:fillRect/>
                      </a:stretch>
                    </p:blipFill>
                    <p:spPr bwMode="auto">
                      <a:xfrm>
                        <a:off x="251520" y="5041950"/>
                        <a:ext cx="4459498" cy="1673175"/>
                      </a:xfrm>
                      <a:prstGeom prst="rect">
                        <a:avLst/>
                      </a:prstGeom>
                      <a:solidFill>
                        <a:srgbClr val="C6D9F1"/>
                      </a:solidFill>
                      <a:ln>
                        <a:noFill/>
                      </a:ln>
                    </p:spPr>
                  </p:pic>
                </p:oleObj>
              </mc:Fallback>
            </mc:AlternateContent>
          </a:graphicData>
        </a:graphic>
      </p:graphicFrame>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lang="en-US" altLang="ja-JP" sz="1000" dirty="0" smtClean="0">
                <a:solidFill>
                  <a:schemeClr val="tx1"/>
                </a:solidFill>
              </a:rPr>
              <a:t>27</a:t>
            </a:r>
            <a:r>
              <a:rPr kumimoji="1" lang="ja-JP" altLang="en-US" sz="1000" dirty="0" smtClean="0">
                <a:solidFill>
                  <a:schemeClr val="tx1"/>
                </a:solidFill>
              </a:rPr>
              <a:t>年度）</a:t>
            </a:r>
            <a:endParaRPr kumimoji="1" lang="ja-JP" altLang="en-US" sz="1000" dirty="0">
              <a:solidFill>
                <a:schemeClr val="tx1"/>
              </a:solidFill>
            </a:endParaRPr>
          </a:p>
        </p:txBody>
      </p:sp>
    </p:spTree>
    <p:extLst>
      <p:ext uri="{BB962C8B-B14F-4D97-AF65-F5344CB8AC3E}">
        <p14:creationId xmlns:p14="http://schemas.microsoft.com/office/powerpoint/2010/main" val="309920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794775706"/>
              </p:ext>
            </p:extLst>
          </p:nvPr>
        </p:nvGraphicFramePr>
        <p:xfrm>
          <a:off x="179512" y="188640"/>
          <a:ext cx="8856983" cy="929640"/>
        </p:xfrm>
        <a:graphic>
          <a:graphicData uri="http://schemas.openxmlformats.org/drawingml/2006/table">
            <a:tbl>
              <a:tblPr bandRow="1">
                <a:tableStyleId>{5C22544A-7EE6-4342-B048-85BDC9FD1C3A}</a:tableStyleId>
              </a:tblPr>
              <a:tblGrid>
                <a:gridCol w="805180">
                  <a:extLst>
                    <a:ext uri="{9D8B030D-6E8A-4147-A177-3AD203B41FA5}">
                      <a16:colId xmlns="" xmlns:a16="http://schemas.microsoft.com/office/drawing/2014/main" val="20000"/>
                    </a:ext>
                  </a:extLst>
                </a:gridCol>
                <a:gridCol w="3083252">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4248471">
                  <a:extLst>
                    <a:ext uri="{9D8B030D-6E8A-4147-A177-3AD203B41FA5}">
                      <a16:colId xmlns=""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大阪府道路公社</a:t>
                      </a:r>
                    </a:p>
                  </a:txBody>
                  <a:tcPr/>
                </a:tc>
                <a:tc>
                  <a:txBody>
                    <a:bodyPr/>
                    <a:lstStyle/>
                    <a:p>
                      <a:r>
                        <a:rPr kumimoji="1" lang="ja-JP" altLang="en-US" sz="1400" dirty="0"/>
                        <a:t>事業名</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○大阪府道路公社事業資金借入金</a:t>
                      </a:r>
                      <a:r>
                        <a:rPr kumimoji="1" lang="en-US" altLang="ja-JP" sz="1100" dirty="0"/>
                        <a:t/>
                      </a:r>
                      <a:br>
                        <a:rPr kumimoji="1" lang="en-US" altLang="ja-JP" sz="1100" dirty="0"/>
                      </a:br>
                      <a:r>
                        <a:rPr kumimoji="1" lang="ja-JP" altLang="en-US" sz="1100" dirty="0"/>
                        <a:t>○大阪府道路公社有料道路整備資金借入金　　　　　　　　</a:t>
                      </a:r>
                      <a:r>
                        <a:rPr kumimoji="1" lang="en-US" altLang="ja-JP" sz="1100" dirty="0"/>
                        <a:t/>
                      </a:r>
                      <a:br>
                        <a:rPr kumimoji="1" lang="en-US" altLang="ja-JP" sz="1100" dirty="0"/>
                      </a:br>
                      <a:r>
                        <a:rPr kumimoji="1" lang="ja-JP" altLang="en-US" sz="1100" dirty="0"/>
                        <a:t>○大阪府道路公社有料道路整備事業資金借入金　　　　　　債務保証</a:t>
                      </a:r>
                      <a:r>
                        <a:rPr kumimoji="1" lang="en-US" altLang="ja-JP" sz="1100" dirty="0"/>
                        <a:t/>
                      </a:r>
                      <a:br>
                        <a:rPr kumimoji="1" lang="en-US" altLang="ja-JP" sz="1100" dirty="0"/>
                      </a:br>
                      <a:r>
                        <a:rPr kumimoji="1" lang="ja-JP" altLang="en-US" sz="1100" dirty="0"/>
                        <a:t>○大阪府道路公社有料道路整備事業無利子資金借入金</a:t>
                      </a:r>
                      <a:endParaRPr kumimoji="1" lang="en-US" altLang="ja-JP" sz="11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　　　　　　　　　　　　　　　</a:t>
                      </a:r>
                    </a:p>
                  </a:txBody>
                  <a:tcPr/>
                </a:tc>
                <a:extLst>
                  <a:ext uri="{0D108BD9-81ED-4DB2-BD59-A6C34878D82A}">
                    <a16:rowId xmlns="" xmlns:a16="http://schemas.microsoft.com/office/drawing/2014/main" val="10000"/>
                  </a:ext>
                </a:extLst>
              </a:tr>
            </a:tbl>
          </a:graphicData>
        </a:graphic>
      </p:graphicFrame>
      <p:sp>
        <p:nvSpPr>
          <p:cNvPr id="24" name="正方形/長方形 23"/>
          <p:cNvSpPr/>
          <p:nvPr/>
        </p:nvSpPr>
        <p:spPr>
          <a:xfrm>
            <a:off x="4788024" y="1124744"/>
            <a:ext cx="4248472" cy="482453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レーム 24"/>
          <p:cNvSpPr/>
          <p:nvPr/>
        </p:nvSpPr>
        <p:spPr>
          <a:xfrm>
            <a:off x="4860032" y="1196752"/>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債務保証に係る点検内容</a:t>
            </a:r>
          </a:p>
        </p:txBody>
      </p:sp>
      <p:graphicFrame>
        <p:nvGraphicFramePr>
          <p:cNvPr id="26" name="表 25"/>
          <p:cNvGraphicFramePr>
            <a:graphicFrameLocks noGrp="1"/>
          </p:cNvGraphicFramePr>
          <p:nvPr>
            <p:extLst>
              <p:ext uri="{D42A27DB-BD31-4B8C-83A1-F6EECF244321}">
                <p14:modId xmlns:p14="http://schemas.microsoft.com/office/powerpoint/2010/main" val="3178302159"/>
              </p:ext>
            </p:extLst>
          </p:nvPr>
        </p:nvGraphicFramePr>
        <p:xfrm>
          <a:off x="4860032" y="1631051"/>
          <a:ext cx="4104456" cy="4130414"/>
        </p:xfrm>
        <a:graphic>
          <a:graphicData uri="http://schemas.openxmlformats.org/drawingml/2006/table">
            <a:tbl>
              <a:tblPr firstRow="1" bandRow="1">
                <a:tableStyleId>{5C22544A-7EE6-4342-B048-85BDC9FD1C3A}</a:tableStyleId>
              </a:tblPr>
              <a:tblGrid>
                <a:gridCol w="1256135">
                  <a:extLst>
                    <a:ext uri="{9D8B030D-6E8A-4147-A177-3AD203B41FA5}">
                      <a16:colId xmlns="" xmlns:a16="http://schemas.microsoft.com/office/drawing/2014/main" val="20000"/>
                    </a:ext>
                  </a:extLst>
                </a:gridCol>
                <a:gridCol w="2848321">
                  <a:extLst>
                    <a:ext uri="{9D8B030D-6E8A-4147-A177-3AD203B41FA5}">
                      <a16:colId xmlns="" xmlns:a16="http://schemas.microsoft.com/office/drawing/2014/main" val="20001"/>
                    </a:ext>
                  </a:extLst>
                </a:gridCol>
              </a:tblGrid>
              <a:tr h="994958">
                <a:tc>
                  <a:txBody>
                    <a:bodyPr/>
                    <a:lstStyle/>
                    <a:p>
                      <a:r>
                        <a:rPr kumimoji="1" lang="ja-JP" altLang="en-US" sz="1100" b="0" dirty="0"/>
                        <a:t>債務を</a:t>
                      </a:r>
                      <a:r>
                        <a:rPr kumimoji="1" lang="ja-JP" altLang="en-US" sz="1100" b="0" dirty="0">
                          <a:solidFill>
                            <a:schemeClr val="bg1"/>
                          </a:solidFill>
                        </a:rPr>
                        <a:t>保証</a:t>
                      </a:r>
                      <a:r>
                        <a:rPr kumimoji="1" lang="ja-JP" altLang="en-US" sz="1100" b="0" dirty="0"/>
                        <a:t>する</a:t>
                      </a:r>
                      <a:endParaRPr kumimoji="1" lang="en-US" altLang="ja-JP" sz="1100" b="0" dirty="0"/>
                    </a:p>
                    <a:p>
                      <a:r>
                        <a:rPr kumimoji="1" lang="ja-JP" altLang="en-US" sz="1100" b="0" dirty="0"/>
                        <a:t>必要性</a:t>
                      </a:r>
                    </a:p>
                  </a:txBody>
                  <a:tcPr anchor="ctr"/>
                </a:tc>
                <a:tc>
                  <a:txBody>
                    <a:bodyPr/>
                    <a:lstStyle/>
                    <a:p>
                      <a:r>
                        <a:rPr kumimoji="1" lang="ja-JP" altLang="en-US" sz="1100" b="0" dirty="0" smtClean="0"/>
                        <a:t>整備の必要性の高い道路について府に代わって、有料道路の建設・整備を行い、完成した道路から徴収した通行料金を償還に充てる制度であり、府として事業の必要性が高く、安定的かつ有利な金融機関</a:t>
                      </a:r>
                      <a:r>
                        <a:rPr kumimoji="1" lang="ja-JP" altLang="en-US" sz="1100" b="0" dirty="0" smtClean="0">
                          <a:solidFill>
                            <a:schemeClr val="bg1"/>
                          </a:solidFill>
                        </a:rPr>
                        <a:t>等から</a:t>
                      </a:r>
                      <a:r>
                        <a:rPr kumimoji="1" lang="ja-JP" altLang="en-US" sz="1100" b="0" dirty="0" smtClean="0"/>
                        <a:t>の資金調達には、地方道路公社法に基づく府の債務保証が必要。</a:t>
                      </a:r>
                    </a:p>
                  </a:txBody>
                  <a:tcPr anchor="ctr"/>
                </a:tc>
                <a:extLst>
                  <a:ext uri="{0D108BD9-81ED-4DB2-BD59-A6C34878D82A}">
                    <a16:rowId xmlns="" xmlns:a16="http://schemas.microsoft.com/office/drawing/2014/main" val="10000"/>
                  </a:ext>
                </a:extLst>
              </a:tr>
              <a:tr h="517210">
                <a:tc>
                  <a:txBody>
                    <a:bodyPr/>
                    <a:lstStyle/>
                    <a:p>
                      <a:r>
                        <a:rPr kumimoji="1" lang="ja-JP" altLang="en-US" sz="1100" b="0" dirty="0"/>
                        <a:t>債務保証に係る</a:t>
                      </a:r>
                      <a:r>
                        <a:rPr kumimoji="1" lang="en-US" altLang="ja-JP" sz="1100" b="0" dirty="0"/>
                        <a:t/>
                      </a:r>
                      <a:br>
                        <a:rPr kumimoji="1" lang="en-US" altLang="ja-JP" sz="1100" b="0" dirty="0"/>
                      </a:br>
                      <a:r>
                        <a:rPr kumimoji="1" lang="ja-JP" altLang="en-US" sz="1100" b="0" dirty="0"/>
                        <a:t>事業の採算性</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各路線ごとの収支やそれを</a:t>
                      </a:r>
                      <a:r>
                        <a:rPr kumimoji="1" lang="ja-JP" altLang="en-US" sz="1100" b="0" dirty="0">
                          <a:solidFill>
                            <a:schemeClr val="tx1"/>
                          </a:solidFill>
                        </a:rPr>
                        <a:t>踏まえた経営改善</a:t>
                      </a:r>
                      <a:r>
                        <a:rPr kumimoji="1" lang="ja-JP" altLang="en-US" sz="1100" b="0" dirty="0"/>
                        <a:t>計画などを府に報告するよう求めている。</a:t>
                      </a:r>
                      <a:endParaRPr kumimoji="1" lang="en-US" altLang="ja-JP" sz="1100" b="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引き続き、借入金の償還状況については、府として確認することとしている。</a:t>
                      </a:r>
                    </a:p>
                  </a:txBody>
                  <a:tcPr anchor="ctr"/>
                </a:tc>
                <a:extLst>
                  <a:ext uri="{0D108BD9-81ED-4DB2-BD59-A6C34878D82A}">
                    <a16:rowId xmlns="" xmlns:a16="http://schemas.microsoft.com/office/drawing/2014/main" val="10001"/>
                  </a:ext>
                </a:extLst>
              </a:tr>
              <a:tr h="466535">
                <a:tc>
                  <a:txBody>
                    <a:bodyPr/>
                    <a:lstStyle/>
                    <a:p>
                      <a:r>
                        <a:rPr kumimoji="1" lang="ja-JP" altLang="en-US" sz="1100" b="0" dirty="0"/>
                        <a:t>保証する</a:t>
                      </a:r>
                      <a:r>
                        <a:rPr kumimoji="1" lang="en-US" altLang="ja-JP" sz="1100" b="0" dirty="0"/>
                        <a:t/>
                      </a:r>
                      <a:br>
                        <a:rPr kumimoji="1" lang="en-US" altLang="ja-JP" sz="1100" b="0" dirty="0"/>
                      </a:br>
                      <a:r>
                        <a:rPr kumimoji="1" lang="ja-JP" altLang="en-US" sz="1100" b="0" dirty="0"/>
                        <a:t>損失の範囲</a:t>
                      </a:r>
                    </a:p>
                  </a:txBody>
                  <a:tcPr anchor="ctr"/>
                </a:tc>
                <a:tc>
                  <a:txBody>
                    <a:bodyPr/>
                    <a:lstStyle/>
                    <a:p>
                      <a:r>
                        <a:rPr kumimoji="1" lang="ja-JP" altLang="en-US" sz="1100" b="0" dirty="0"/>
                        <a:t>道路公社が一部又は全部の債務を履行しない場合に残存する債務</a:t>
                      </a:r>
                    </a:p>
                  </a:txBody>
                  <a:tcPr anchor="ctr"/>
                </a:tc>
                <a:extLst>
                  <a:ext uri="{0D108BD9-81ED-4DB2-BD59-A6C34878D82A}">
                    <a16:rowId xmlns="" xmlns:a16="http://schemas.microsoft.com/office/drawing/2014/main" val="10002"/>
                  </a:ext>
                </a:extLst>
              </a:tr>
              <a:tr h="448239">
                <a:tc>
                  <a:txBody>
                    <a:bodyPr/>
                    <a:lstStyle/>
                    <a:p>
                      <a:r>
                        <a:rPr kumimoji="1" lang="ja-JP" altLang="en-US" sz="1100" b="0" dirty="0"/>
                        <a:t>保証限度額の</a:t>
                      </a:r>
                      <a:endParaRPr kumimoji="1" lang="en-US" altLang="ja-JP" sz="1100" b="0" dirty="0"/>
                    </a:p>
                    <a:p>
                      <a:r>
                        <a:rPr kumimoji="1" lang="ja-JP" altLang="en-US" sz="1100" b="0" dirty="0"/>
                        <a:t>妥当性</a:t>
                      </a:r>
                    </a:p>
                  </a:txBody>
                  <a:tcPr anchor="ctr"/>
                </a:tc>
                <a:tc>
                  <a:txBody>
                    <a:bodyPr/>
                    <a:lstStyle/>
                    <a:p>
                      <a:r>
                        <a:rPr kumimoji="1" lang="ja-JP" altLang="en-US" sz="1100" b="0" dirty="0"/>
                        <a:t>府の行政目的の効率的かつ効果的な達成を図る観点から、妥当な範囲としている</a:t>
                      </a:r>
                    </a:p>
                  </a:txBody>
                  <a:tcPr anchor="ctr"/>
                </a:tc>
                <a:extLst>
                  <a:ext uri="{0D108BD9-81ED-4DB2-BD59-A6C34878D82A}">
                    <a16:rowId xmlns="" xmlns:a16="http://schemas.microsoft.com/office/drawing/2014/main" val="10003"/>
                  </a:ext>
                </a:extLst>
              </a:tr>
              <a:tr h="429943">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nchor="ctr"/>
                </a:tc>
                <a:tc>
                  <a:txBody>
                    <a:bodyPr/>
                    <a:lstStyle/>
                    <a:p>
                      <a:r>
                        <a:rPr kumimoji="1" lang="ja-JP" altLang="en-US" sz="1100" b="0" dirty="0"/>
                        <a:t>無</a:t>
                      </a:r>
                    </a:p>
                  </a:txBody>
                  <a:tcPr anchor="ctr"/>
                </a:tc>
                <a:extLst>
                  <a:ext uri="{0D108BD9-81ED-4DB2-BD59-A6C34878D82A}">
                    <a16:rowId xmlns="" xmlns:a16="http://schemas.microsoft.com/office/drawing/2014/main" val="10004"/>
                  </a:ext>
                </a:extLst>
              </a:tr>
              <a:tr h="532039">
                <a:tc>
                  <a:txBody>
                    <a:bodyPr/>
                    <a:lstStyle/>
                    <a:p>
                      <a:r>
                        <a:rPr kumimoji="1" lang="ja-JP" altLang="en-US" sz="1100" b="0" dirty="0"/>
                        <a:t>債務を負担する</a:t>
                      </a:r>
                      <a:endParaRPr kumimoji="1" lang="en-US" altLang="ja-JP" sz="1100" b="0" dirty="0"/>
                    </a:p>
                    <a:p>
                      <a:r>
                        <a:rPr kumimoji="1" lang="ja-JP" altLang="en-US" sz="1100" b="0" dirty="0"/>
                        <a:t>場合に財政運営</a:t>
                      </a:r>
                      <a:endParaRPr kumimoji="1" lang="en-US" altLang="ja-JP" sz="1100" b="0" dirty="0"/>
                    </a:p>
                    <a:p>
                      <a:r>
                        <a:rPr kumimoji="1" lang="ja-JP" altLang="en-US" sz="1100" b="0" dirty="0"/>
                        <a:t>に与える影響</a:t>
                      </a:r>
                    </a:p>
                  </a:txBody>
                  <a:tcPr anchor="ctr"/>
                </a:tc>
                <a:tc>
                  <a:txBody>
                    <a:bodyPr/>
                    <a:lstStyle/>
                    <a:p>
                      <a:r>
                        <a:rPr kumimoji="1" lang="ja-JP" altLang="en-US" sz="1100" b="0" u="none" dirty="0">
                          <a:solidFill>
                            <a:schemeClr val="tx1"/>
                          </a:solidFill>
                        </a:rPr>
                        <a:t>Ｈ２９設定額　１４０億円</a:t>
                      </a:r>
                      <a:endParaRPr kumimoji="1" lang="en-US" altLang="ja-JP" sz="1100" b="0" u="none" dirty="0">
                        <a:solidFill>
                          <a:schemeClr val="tx1"/>
                        </a:solidFill>
                      </a:endParaRPr>
                    </a:p>
                    <a:p>
                      <a:r>
                        <a:rPr kumimoji="1" lang="ja-JP" altLang="en-US" sz="1100" b="0" u="none" dirty="0" smtClean="0">
                          <a:solidFill>
                            <a:schemeClr val="tx1"/>
                          </a:solidFill>
                        </a:rPr>
                        <a:t>（設定残額　８７６億３，３２４万円）</a:t>
                      </a:r>
                      <a:endParaRPr kumimoji="1" lang="ja-JP" altLang="en-US" sz="1100" b="0" u="none" dirty="0">
                        <a:solidFill>
                          <a:schemeClr val="tx1"/>
                        </a:solidFill>
                      </a:endParaRPr>
                    </a:p>
                  </a:txBody>
                  <a:tcPr anchor="ctr"/>
                </a:tc>
                <a:extLst>
                  <a:ext uri="{0D108BD9-81ED-4DB2-BD59-A6C34878D82A}">
                    <a16:rowId xmlns="" xmlns:a16="http://schemas.microsoft.com/office/drawing/2014/main" val="10005"/>
                  </a:ext>
                </a:extLst>
              </a:tr>
            </a:tbl>
          </a:graphicData>
        </a:graphic>
      </p:graphicFrame>
      <p:sp>
        <p:nvSpPr>
          <p:cNvPr id="11" name="フレーム 10"/>
          <p:cNvSpPr/>
          <p:nvPr/>
        </p:nvSpPr>
        <p:spPr>
          <a:xfrm>
            <a:off x="251520" y="1234270"/>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事業スキーム</a:t>
            </a:r>
          </a:p>
        </p:txBody>
      </p:sp>
      <p:sp>
        <p:nvSpPr>
          <p:cNvPr id="18" name="角丸四角形 17"/>
          <p:cNvSpPr/>
          <p:nvPr/>
        </p:nvSpPr>
        <p:spPr>
          <a:xfrm>
            <a:off x="1979712" y="1234270"/>
            <a:ext cx="151216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white"/>
                </a:solidFill>
              </a:rPr>
              <a:t>大阪府</a:t>
            </a:r>
            <a:endParaRPr lang="en-US" altLang="ja-JP" sz="1200" dirty="0">
              <a:solidFill>
                <a:prstClr val="white"/>
              </a:solidFill>
            </a:endParaRPr>
          </a:p>
          <a:p>
            <a:pPr algn="ctr"/>
            <a:r>
              <a:rPr lang="ja-JP" altLang="en-US" sz="1200" dirty="0">
                <a:solidFill>
                  <a:prstClr val="white"/>
                </a:solidFill>
              </a:rPr>
              <a:t>道路公社</a:t>
            </a:r>
          </a:p>
        </p:txBody>
      </p:sp>
      <p:sp>
        <p:nvSpPr>
          <p:cNvPr id="31" name="六角形 30"/>
          <p:cNvSpPr/>
          <p:nvPr/>
        </p:nvSpPr>
        <p:spPr>
          <a:xfrm>
            <a:off x="1619672" y="2255932"/>
            <a:ext cx="2304256" cy="628650"/>
          </a:xfrm>
          <a:prstGeom prst="hexagon">
            <a:avLst>
              <a:gd name="adj" fmla="val 26134"/>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white"/>
                </a:solidFill>
              </a:rPr>
              <a:t>・国</a:t>
            </a:r>
            <a:r>
              <a:rPr lang="en-US" altLang="ja-JP" sz="1200" dirty="0">
                <a:solidFill>
                  <a:prstClr val="white"/>
                </a:solidFill>
              </a:rPr>
              <a:t/>
            </a:r>
            <a:br>
              <a:rPr lang="en-US" altLang="ja-JP" sz="1200" dirty="0">
                <a:solidFill>
                  <a:prstClr val="white"/>
                </a:solidFill>
              </a:rPr>
            </a:br>
            <a:r>
              <a:rPr lang="ja-JP" altLang="en-US" sz="1200" dirty="0">
                <a:solidFill>
                  <a:prstClr val="white"/>
                </a:solidFill>
              </a:rPr>
              <a:t>・</a:t>
            </a:r>
            <a:r>
              <a:rPr lang="ja-JP" altLang="en-US" sz="1200" dirty="0">
                <a:solidFill>
                  <a:schemeClr val="bg1"/>
                </a:solidFill>
              </a:rPr>
              <a:t>地方公共団体金融機構</a:t>
            </a:r>
            <a:r>
              <a:rPr lang="en-US" altLang="ja-JP" sz="1200" dirty="0">
                <a:solidFill>
                  <a:srgbClr val="FF0000"/>
                </a:solidFill>
              </a:rPr>
              <a:t/>
            </a:r>
            <a:br>
              <a:rPr lang="en-US" altLang="ja-JP" sz="1200" dirty="0">
                <a:solidFill>
                  <a:srgbClr val="FF0000"/>
                </a:solidFill>
              </a:rPr>
            </a:br>
            <a:r>
              <a:rPr lang="ja-JP" altLang="en-US" sz="1200" dirty="0">
                <a:solidFill>
                  <a:prstClr val="white"/>
                </a:solidFill>
              </a:rPr>
              <a:t>・その他金融機関</a:t>
            </a:r>
            <a:endParaRPr lang="ja-JP" altLang="en-US" dirty="0">
              <a:solidFill>
                <a:prstClr val="white"/>
              </a:solidFill>
            </a:endParaRPr>
          </a:p>
        </p:txBody>
      </p:sp>
      <p:cxnSp>
        <p:nvCxnSpPr>
          <p:cNvPr id="32" name="直線矢印コネクタ 31"/>
          <p:cNvCxnSpPr/>
          <p:nvPr/>
        </p:nvCxnSpPr>
        <p:spPr>
          <a:xfrm flipV="1">
            <a:off x="2934803" y="1685020"/>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574763" y="1726150"/>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正方形/長方形 38"/>
          <p:cNvSpPr/>
          <p:nvPr/>
        </p:nvSpPr>
        <p:spPr>
          <a:xfrm>
            <a:off x="2123727" y="1704519"/>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black"/>
                </a:solidFill>
              </a:rPr>
              <a:t>償還</a:t>
            </a:r>
            <a:endParaRPr lang="en-US" altLang="ja-JP" sz="1200" b="1" dirty="0">
              <a:solidFill>
                <a:prstClr val="black"/>
              </a:solidFill>
            </a:endParaRPr>
          </a:p>
        </p:txBody>
      </p:sp>
      <p:sp>
        <p:nvSpPr>
          <p:cNvPr id="42" name="円/楕円 41"/>
          <p:cNvSpPr/>
          <p:nvPr/>
        </p:nvSpPr>
        <p:spPr>
          <a:xfrm>
            <a:off x="2207948" y="196790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保</a:t>
            </a:r>
          </a:p>
        </p:txBody>
      </p:sp>
      <p:sp>
        <p:nvSpPr>
          <p:cNvPr id="52" name="正方形/長方形 51"/>
          <p:cNvSpPr/>
          <p:nvPr/>
        </p:nvSpPr>
        <p:spPr>
          <a:xfrm>
            <a:off x="2999077" y="1786851"/>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prstClr val="black"/>
                </a:solidFill>
              </a:rPr>
              <a:t>借入</a:t>
            </a:r>
            <a:endParaRPr lang="en-US" altLang="ja-JP" sz="1200" b="1" dirty="0">
              <a:solidFill>
                <a:prstClr val="black"/>
              </a:solidFill>
            </a:endParaRPr>
          </a:p>
        </p:txBody>
      </p:sp>
      <p:sp>
        <p:nvSpPr>
          <p:cNvPr id="19" name="正方形/長方形 18"/>
          <p:cNvSpPr/>
          <p:nvPr/>
        </p:nvSpPr>
        <p:spPr>
          <a:xfrm>
            <a:off x="179512" y="4653136"/>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フレーム 19"/>
          <p:cNvSpPr/>
          <p:nvPr/>
        </p:nvSpPr>
        <p:spPr>
          <a:xfrm>
            <a:off x="278396" y="4728173"/>
            <a:ext cx="1728192"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法人の財務状況</a:t>
            </a:r>
          </a:p>
        </p:txBody>
      </p:sp>
      <p:sp>
        <p:nvSpPr>
          <p:cNvPr id="17" name="正方形/長方形 16"/>
          <p:cNvSpPr/>
          <p:nvPr/>
        </p:nvSpPr>
        <p:spPr>
          <a:xfrm>
            <a:off x="251520" y="2996952"/>
            <a:ext cx="4464496"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prstClr val="black"/>
                </a:solidFill>
              </a:rPr>
              <a:t>○スキームの概要</a:t>
            </a:r>
            <a:endParaRPr lang="en-US" altLang="ja-JP" sz="1100" dirty="0">
              <a:solidFill>
                <a:prstClr val="black"/>
              </a:solidFill>
            </a:endParaRPr>
          </a:p>
          <a:p>
            <a:pPr indent="-457200"/>
            <a:r>
              <a:rPr lang="ja-JP" altLang="en-US" sz="1100" dirty="0">
                <a:solidFill>
                  <a:prstClr val="black"/>
                </a:solidFill>
              </a:rPr>
              <a:t>　道路公社が行う有料道路事業は、国等から有料道路の建設等に必要な費用を借り入れ、供用後に道路の通行料金を徴収することによって、当該借入金の償還に充てる制度。</a:t>
            </a:r>
            <a:endParaRPr lang="en-US" altLang="ja-JP" sz="1100" dirty="0">
              <a:solidFill>
                <a:prstClr val="black"/>
              </a:solidFill>
            </a:endParaRPr>
          </a:p>
          <a:p>
            <a:r>
              <a:rPr lang="ja-JP" altLang="en-US" sz="1100" dirty="0">
                <a:solidFill>
                  <a:prstClr val="black"/>
                </a:solidFill>
              </a:rPr>
              <a:t>　</a:t>
            </a:r>
            <a:r>
              <a:rPr lang="en-US" altLang="ja-JP" sz="1100" dirty="0">
                <a:solidFill>
                  <a:prstClr val="black"/>
                </a:solidFill>
              </a:rPr>
              <a:t/>
            </a:r>
            <a:br>
              <a:rPr lang="en-US" altLang="ja-JP" sz="1100" dirty="0">
                <a:solidFill>
                  <a:prstClr val="black"/>
                </a:solidFill>
              </a:rPr>
            </a:br>
            <a:r>
              <a:rPr lang="ja-JP" altLang="en-US" sz="1100" dirty="0">
                <a:solidFill>
                  <a:schemeClr val="tx1"/>
                </a:solidFill>
              </a:rPr>
              <a:t>○債務保証の内容</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国、地方公共団体金融機構、その他金融機関等</a:t>
            </a:r>
            <a:r>
              <a:rPr lang="ja-JP" altLang="en-US" sz="1100" dirty="0">
                <a:solidFill>
                  <a:prstClr val="black"/>
                </a:solidFill>
              </a:rPr>
              <a:t>からの借入については、設立団体である府が債務保証を行う。</a:t>
            </a:r>
            <a:endParaRPr lang="en-US" altLang="ja-JP" sz="1100" dirty="0">
              <a:solidFill>
                <a:prstClr val="black"/>
              </a:solidFill>
            </a:endParaRPr>
          </a:p>
        </p:txBody>
      </p:sp>
      <p:sp>
        <p:nvSpPr>
          <p:cNvPr id="2" name="右大かっこ 1"/>
          <p:cNvSpPr/>
          <p:nvPr/>
        </p:nvSpPr>
        <p:spPr>
          <a:xfrm>
            <a:off x="8270697" y="260648"/>
            <a:ext cx="45719" cy="79208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1" name="正方形/長方形 20"/>
          <p:cNvSpPr/>
          <p:nvPr/>
        </p:nvSpPr>
        <p:spPr>
          <a:xfrm>
            <a:off x="2059576" y="4783567"/>
            <a:ext cx="1296144"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（平成２７年度）</a:t>
            </a: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154773602"/>
              </p:ext>
            </p:extLst>
          </p:nvPr>
        </p:nvGraphicFramePr>
        <p:xfrm>
          <a:off x="431130" y="5229200"/>
          <a:ext cx="4105275" cy="1381125"/>
        </p:xfrm>
        <a:graphic>
          <a:graphicData uri="http://schemas.openxmlformats.org/presentationml/2006/ole">
            <mc:AlternateContent xmlns:mc="http://schemas.openxmlformats.org/markup-compatibility/2006">
              <mc:Choice xmlns:v="urn:schemas-microsoft-com:vml" Requires="v">
                <p:oleObj spid="_x0000_s5127" name="ワークシート" r:id="rId5" imgW="4105261" imgH="1381250" progId="Excel.Sheet.12">
                  <p:embed/>
                </p:oleObj>
              </mc:Choice>
              <mc:Fallback>
                <p:oleObj name="ワークシート" r:id="rId5" imgW="4105261" imgH="1381250" progId="Excel.Shee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130" y="5229200"/>
                        <a:ext cx="41052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6673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ext uri="{D42A27DB-BD31-4B8C-83A1-F6EECF244321}">
                <p14:modId xmlns:p14="http://schemas.microsoft.com/office/powerpoint/2010/main" val="74695650"/>
              </p:ext>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gridCol w="2848321"/>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Ｈ２９設定額　：　６７億３７９万６千円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３００億１，８９７万７千円）</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42802298"/>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27</a:t>
            </a:r>
            <a:r>
              <a:rPr kumimoji="1" lang="ja-JP" altLang="en-US" sz="1000" dirty="0" smtClean="0">
                <a:solidFill>
                  <a:schemeClr val="tx1"/>
                </a:solidFill>
              </a:rPr>
              <a:t>年度）</a:t>
            </a:r>
            <a:endParaRPr kumimoji="1" lang="ja-JP" altLang="en-US" sz="1000" dirty="0">
              <a:solidFill>
                <a:schemeClr val="tx1"/>
              </a:solidFill>
            </a:endParaRPr>
          </a:p>
        </p:txBody>
      </p:sp>
      <p:sp>
        <p:nvSpPr>
          <p:cNvPr id="152" name="Rectangle 26"/>
          <p:cNvSpPr>
            <a:spLocks noChangeArrowheads="1"/>
          </p:cNvSpPr>
          <p:nvPr/>
        </p:nvSpPr>
        <p:spPr bwMode="auto">
          <a:xfrm>
            <a:off x="2125606" y="6526347"/>
            <a:ext cx="24226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grpSp>
        <p:nvGrpSpPr>
          <p:cNvPr id="116" name="Group 4"/>
          <p:cNvGrpSpPr>
            <a:grpSpLocks noChangeAspect="1"/>
          </p:cNvGrpSpPr>
          <p:nvPr/>
        </p:nvGrpSpPr>
        <p:grpSpPr bwMode="auto">
          <a:xfrm>
            <a:off x="262949" y="5154847"/>
            <a:ext cx="3659187" cy="1519237"/>
            <a:chOff x="295" y="3203"/>
            <a:chExt cx="2305" cy="957"/>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67" y="3203"/>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32" y="3304"/>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22,477</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24" y="3301"/>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21,524</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1" name="Rectangle 12"/>
            <p:cNvSpPr>
              <a:spLocks noChangeArrowheads="1"/>
            </p:cNvSpPr>
            <p:nvPr/>
          </p:nvSpPr>
          <p:spPr bwMode="auto">
            <a:xfrm>
              <a:off x="1282" y="3402"/>
              <a:ext cx="21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22,465</a:t>
              </a:r>
              <a:endParaRPr lang="ja-JP" altLang="ja-JP" dirty="0">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401"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6,361</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1" y="3485"/>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12</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59" y="3485"/>
              <a:ext cx="21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15,163</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39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953</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3"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8</a:t>
              </a:r>
              <a:r>
                <a:rPr lang="ja-JP" altLang="ja-JP" sz="1000" dirty="0" err="1" smtClean="0">
                  <a:latin typeface="ＭＳ Ｐゴシック" charset="-128"/>
                </a:rPr>
                <a:t>,</a:t>
              </a:r>
              <a:r>
                <a:rPr lang="en-US" altLang="ja-JP" sz="1000" dirty="0" smtClean="0">
                  <a:latin typeface="ＭＳ Ｐゴシック" charset="-128"/>
                </a:rPr>
                <a:t>224</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6"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8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8</a:t>
              </a:r>
              <a:r>
                <a:rPr lang="ja-JP" altLang="ja-JP" sz="1000" dirty="0" err="1" smtClean="0">
                  <a:latin typeface="ＭＳ Ｐゴシック" charset="-128"/>
                </a:rPr>
                <a:t>,</a:t>
              </a:r>
              <a:r>
                <a:rPr lang="en-US" altLang="ja-JP" sz="1000" dirty="0" smtClean="0">
                  <a:latin typeface="ＭＳ Ｐゴシック" charset="-128"/>
                </a:rPr>
                <a:t>224</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Tree>
    <p:extLst>
      <p:ext uri="{BB962C8B-B14F-4D97-AF65-F5344CB8AC3E}">
        <p14:creationId xmlns:p14="http://schemas.microsoft.com/office/powerpoint/2010/main" val="411387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117781976"/>
              </p:ext>
            </p:extLst>
          </p:nvPr>
        </p:nvGraphicFramePr>
        <p:xfrm>
          <a:off x="179512" y="188640"/>
          <a:ext cx="8856983" cy="45720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r>
              <a:rPr lang="ja-JP" altLang="en-US" sz="1100" dirty="0" smtClean="0">
                <a:solidFill>
                  <a:schemeClr val="tx1"/>
                </a:solidFill>
              </a:rPr>
              <a:t>　</a:t>
            </a:r>
            <a:r>
              <a:rPr lang="ja-JP" altLang="en-US" sz="900" dirty="0" smtClean="0">
                <a:solidFill>
                  <a:schemeClr val="tx1"/>
                </a:solidFill>
              </a:rPr>
              <a:t>　</a:t>
            </a:r>
            <a:r>
              <a:rPr lang="en-US" altLang="ja-JP" sz="900" dirty="0" smtClean="0">
                <a:solidFill>
                  <a:schemeClr val="tx1"/>
                </a:solidFill>
              </a:rPr>
              <a:t>※</a:t>
            </a:r>
            <a:r>
              <a:rPr lang="ja-JP" altLang="en-US" sz="900" dirty="0" smtClean="0">
                <a:solidFill>
                  <a:schemeClr val="tx1"/>
                </a:solidFill>
              </a:rPr>
              <a:t>事業資金の借入分は、「出資法人キャッシュ・マネジメント・システムによる事業資金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の借入及び貸付に対する損失補償参照」を参照</a:t>
            </a:r>
            <a:endParaRPr lang="en-US" altLang="ja-JP" sz="900" dirty="0" smtClean="0">
              <a:solidFill>
                <a:schemeClr val="tx1"/>
              </a:solidFill>
            </a:endParaRPr>
          </a:p>
        </p:txBody>
      </p:sp>
      <p:sp>
        <p:nvSpPr>
          <p:cNvPr id="53" name="正方形/長方形 52"/>
          <p:cNvSpPr/>
          <p:nvPr/>
        </p:nvSpPr>
        <p:spPr>
          <a:xfrm>
            <a:off x="4800203" y="836712"/>
            <a:ext cx="4248472" cy="4785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ext uri="{D42A27DB-BD31-4B8C-83A1-F6EECF244321}">
                <p14:modId xmlns:p14="http://schemas.microsoft.com/office/powerpoint/2010/main" val="1160529129"/>
              </p:ext>
            </p:extLst>
          </p:nvPr>
        </p:nvGraphicFramePr>
        <p:xfrm>
          <a:off x="4860032" y="1268760"/>
          <a:ext cx="4104456" cy="4116164"/>
        </p:xfrm>
        <a:graphic>
          <a:graphicData uri="http://schemas.openxmlformats.org/drawingml/2006/table">
            <a:tbl>
              <a:tblPr firstRow="1" bandRow="1">
                <a:tableStyleId>{5C22544A-7EE6-4342-B048-85BDC9FD1C3A}</a:tableStyleId>
              </a:tblPr>
              <a:tblGrid>
                <a:gridCol w="1296144"/>
                <a:gridCol w="2808312"/>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H29</a:t>
                      </a:r>
                      <a:r>
                        <a:rPr kumimoji="1" lang="ja-JP" altLang="en-US" sz="1100" b="0" u="none" dirty="0" smtClean="0">
                          <a:solidFill>
                            <a:schemeClr val="tx1"/>
                          </a:solidFill>
                        </a:rPr>
                        <a:t>設定額　：　５１億２，９４０万円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a:t>
                      </a:r>
                      <a:r>
                        <a:rPr kumimoji="1" lang="ja-JP" altLang="en-US" sz="800" b="0" u="none" dirty="0" smtClean="0">
                          <a:solidFill>
                            <a:schemeClr val="tx1"/>
                          </a:solidFill>
                        </a:rPr>
                        <a:t>（設定残額　４５９億１，２７２万円</a:t>
                      </a:r>
                      <a:r>
                        <a:rPr kumimoji="1" lang="en-US" altLang="ja-JP" sz="800" b="0" u="none" dirty="0" smtClean="0">
                          <a:solidFill>
                            <a:schemeClr val="tx1"/>
                          </a:solidFill>
                        </a:rPr>
                        <a:t>※H28</a:t>
                      </a:r>
                      <a:r>
                        <a:rPr kumimoji="1" lang="ja-JP" altLang="en-US" sz="800" b="0" u="none" dirty="0" smtClean="0">
                          <a:solidFill>
                            <a:schemeClr val="tx1"/>
                          </a:solidFill>
                        </a:rPr>
                        <a:t>年度末</a:t>
                      </a:r>
                      <a:r>
                        <a:rPr kumimoji="1" lang="en-US" altLang="ja-JP" sz="800" b="0" u="none" dirty="0" smtClean="0">
                          <a:solidFill>
                            <a:schemeClr val="tx1"/>
                          </a:solidFill>
                        </a:rPr>
                        <a:t>【</a:t>
                      </a:r>
                      <a:r>
                        <a:rPr kumimoji="1" lang="ja-JP" altLang="en-US" sz="800" b="0" u="none" dirty="0" smtClean="0">
                          <a:solidFill>
                            <a:schemeClr val="tx1"/>
                          </a:solidFill>
                        </a:rPr>
                        <a:t>見込み</a:t>
                      </a:r>
                      <a:r>
                        <a:rPr kumimoji="1" lang="en-US" altLang="ja-JP" sz="800" b="0" u="none" dirty="0" smtClean="0">
                          <a:solidFill>
                            <a:schemeClr val="tx1"/>
                          </a:solidFill>
                        </a:rPr>
                        <a:t>】</a:t>
                      </a:r>
                      <a:r>
                        <a:rPr kumimoji="1" lang="ja-JP" altLang="en-US" sz="800" b="0" u="none" dirty="0" smtClean="0">
                          <a:solidFill>
                            <a:schemeClr val="tx1"/>
                          </a:solidFill>
                        </a:rPr>
                        <a:t>）</a:t>
                      </a:r>
                      <a:endParaRPr kumimoji="1" lang="en-US" altLang="ja-JP" sz="800" b="0" u="none" dirty="0" smtClean="0">
                        <a:solidFill>
                          <a:schemeClr val="tx1"/>
                        </a:solidFill>
                      </a:endParaRPr>
                    </a:p>
                  </a:txBody>
                  <a:tcPr/>
                </a:tc>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27</a:t>
            </a:r>
            <a:r>
              <a:rPr kumimoji="1" lang="ja-JP" altLang="en-US" sz="1000" dirty="0" smtClean="0">
                <a:solidFill>
                  <a:schemeClr val="tx1"/>
                </a:solidFill>
              </a:rPr>
              <a:t>年度）</a:t>
            </a:r>
            <a:endParaRPr kumimoji="1" lang="ja-JP" altLang="en-US" sz="1000" dirty="0">
              <a:solidFill>
                <a:schemeClr val="tx1"/>
              </a:solidFill>
            </a:endParaRPr>
          </a:p>
        </p:txBody>
      </p:sp>
      <p:grpSp>
        <p:nvGrpSpPr>
          <p:cNvPr id="2" name="Group 4"/>
          <p:cNvGrpSpPr>
            <a:grpSpLocks noChangeAspect="1"/>
          </p:cNvGrpSpPr>
          <p:nvPr/>
        </p:nvGrpSpPr>
        <p:grpSpPr bwMode="auto">
          <a:xfrm>
            <a:off x="468313" y="5157788"/>
            <a:ext cx="3282950" cy="1311275"/>
            <a:chOff x="295" y="3249"/>
            <a:chExt cx="2068"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39" y="334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241,745</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191,068</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203"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j-ea"/>
                  <a:ea typeface="+mj-ea"/>
                  <a:cs typeface="ＭＳ Ｐゴシック" pitchFamily="50" charset="-128"/>
                </a:rPr>
                <a:t>16,810</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135"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35</a:t>
              </a:r>
              <a:r>
                <a:rPr kumimoji="1" lang="ja-JP" altLang="ja-JP" sz="9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187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7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224,935</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9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155</a:t>
              </a:r>
              <a:r>
                <a:rPr kumimoji="1" lang="ja-JP" altLang="ja-JP" sz="9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881</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50</a:t>
              </a:r>
              <a:r>
                <a:rPr kumimoji="1" lang="ja-JP" altLang="ja-JP" sz="900" b="1"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lang="en-US" altLang="ja-JP" sz="900" b="1" dirty="0">
                  <a:solidFill>
                    <a:srgbClr val="000000"/>
                  </a:solidFill>
                  <a:latin typeface="ＭＳ Ｐゴシック" pitchFamily="50" charset="-128"/>
                  <a:ea typeface="ＭＳ Ｐゴシック" pitchFamily="50" charset="-128"/>
                  <a:cs typeface="ＭＳ Ｐゴシック" pitchFamily="50" charset="-128"/>
                </a:rPr>
                <a:t>677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2</a:t>
              </a:r>
              <a:r>
                <a:rPr kumimoji="1" lang="ja-JP" altLang="ja-JP" sz="9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661</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2</a:t>
              </a:r>
              <a:r>
                <a:rPr kumimoji="1" lang="ja-JP" altLang="ja-JP" sz="9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192</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a:t>
              </a:r>
              <a:r>
                <a:rPr kumimoji="1" lang="ja-JP" altLang="ja-JP" sz="9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782</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48"/>
            <p:cNvSpPr>
              <a:spLocks noChangeShapeType="1"/>
            </p:cNvSpPr>
            <p:nvPr/>
          </p:nvSpPr>
          <p:spPr bwMode="auto">
            <a:xfrm>
              <a:off x="379" y="3521"/>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207315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1462</TotalTime>
  <Words>1722</Words>
  <Application>Microsoft Office PowerPoint</Application>
  <PresentationFormat>画面に合わせる (4:3)</PresentationFormat>
  <Paragraphs>281</Paragraphs>
  <Slides>6</Slides>
  <Notes>5</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6</vt:i4>
      </vt:variant>
    </vt:vector>
  </HeadingPairs>
  <TitlesOfParts>
    <vt:vector size="9" baseType="lpstr">
      <vt:lpstr>Office テーマ</vt:lpstr>
      <vt:lpstr>1_Office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大阪府</cp:lastModifiedBy>
  <cp:revision>242</cp:revision>
  <cp:lastPrinted>2017-02-13T02:20:50Z</cp:lastPrinted>
  <dcterms:created xsi:type="dcterms:W3CDTF">2011-09-06T07:28:09Z</dcterms:created>
  <dcterms:modified xsi:type="dcterms:W3CDTF">2017-02-15T05:09:30Z</dcterms:modified>
</cp:coreProperties>
</file>