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71" r:id="rId2"/>
    <p:sldId id="299" r:id="rId3"/>
    <p:sldId id="277" r:id="rId4"/>
    <p:sldId id="278" r:id="rId5"/>
    <p:sldId id="279" r:id="rId6"/>
    <p:sldId id="282" r:id="rId7"/>
    <p:sldId id="283" r:id="rId8"/>
    <p:sldId id="286" r:id="rId9"/>
    <p:sldId id="287" r:id="rId10"/>
    <p:sldId id="290" r:id="rId11"/>
    <p:sldId id="293" r:id="rId12"/>
    <p:sldId id="289" r:id="rId13"/>
    <p:sldId id="275" r:id="rId14"/>
    <p:sldId id="276" r:id="rId15"/>
    <p:sldId id="288" r:id="rId16"/>
    <p:sldId id="295" r:id="rId17"/>
    <p:sldId id="296" r:id="rId18"/>
    <p:sldId id="297" r:id="rId19"/>
    <p:sldId id="256" r:id="rId20"/>
    <p:sldId id="272" r:id="rId21"/>
    <p:sldId id="280" r:id="rId22"/>
    <p:sldId id="281" r:id="rId23"/>
    <p:sldId id="284" r:id="rId24"/>
    <p:sldId id="285" r:id="rId25"/>
    <p:sldId id="292" r:id="rId26"/>
  </p:sldIdLst>
  <p:sldSz cx="9144000" cy="6858000" type="screen4x3"/>
  <p:notesSz cx="6646863" cy="97774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 userDrawn="1">
          <p15:clr>
            <a:srgbClr val="A4A3A4"/>
          </p15:clr>
        </p15:guide>
        <p15:guide id="2" pos="209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7" autoAdjust="0"/>
    <p:restoredTop sz="93716" autoAdjust="0"/>
  </p:normalViewPr>
  <p:slideViewPr>
    <p:cSldViewPr>
      <p:cViewPr varScale="1">
        <p:scale>
          <a:sx n="70" d="100"/>
          <a:sy n="70" d="100"/>
        </p:scale>
        <p:origin x="141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934" y="-90"/>
      </p:cViewPr>
      <p:guideLst>
        <p:guide orient="horz" pos="3079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765550" y="0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54F7B-B837-4C76-BD7E-2F4940B0CE48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765550" y="9286875"/>
            <a:ext cx="287972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26E81C-8A58-4243-BD05-E6EFA2D4B8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8934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3" y="0"/>
            <a:ext cx="2880101" cy="488793"/>
          </a:xfrm>
          <a:prstGeom prst="rect">
            <a:avLst/>
          </a:prstGeom>
        </p:spPr>
        <p:txBody>
          <a:bodyPr vert="horz" lIns="89675" tIns="44838" rIns="89675" bIns="44838" rtlCol="0"/>
          <a:lstStyle>
            <a:lvl1pPr algn="r">
              <a:defRPr sz="1200"/>
            </a:lvl1pPr>
          </a:lstStyle>
          <a:p>
            <a:fld id="{F3041655-D7A1-4D1F-9999-B4C83162180E}" type="datetimeFigureOut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881063" y="733425"/>
            <a:ext cx="4884737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75" tIns="44838" rIns="89675" bIns="4483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644310"/>
            <a:ext cx="5316870" cy="4399133"/>
          </a:xfrm>
          <a:prstGeom prst="rect">
            <a:avLst/>
          </a:prstGeom>
        </p:spPr>
        <p:txBody>
          <a:bodyPr vert="horz" lIns="89675" tIns="44838" rIns="89675" bIns="44838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3" y="9287059"/>
            <a:ext cx="2880101" cy="488792"/>
          </a:xfrm>
          <a:prstGeom prst="rect">
            <a:avLst/>
          </a:prstGeom>
        </p:spPr>
        <p:txBody>
          <a:bodyPr vert="horz" lIns="89675" tIns="44838" rIns="89675" bIns="44838" rtlCol="0" anchor="b"/>
          <a:lstStyle>
            <a:lvl1pPr algn="r">
              <a:defRPr sz="1200"/>
            </a:lvl1pPr>
          </a:lstStyle>
          <a:p>
            <a:fld id="{D77AC084-BC3C-4E29-9DCE-0054F227F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2531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4061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84-BC3C-4E29-9DCE-0054F227FF5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537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6587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83410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972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5359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24600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8584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84-BC3C-4E29-9DCE-0054F227FF5B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025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7AC084-BC3C-4E29-9DCE-0054F227FF5B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0054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0400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43315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22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18923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23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5546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24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91791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25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1864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12069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6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330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7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88222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8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961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4318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10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593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96752">
              <a:defRPr/>
            </a:pPr>
            <a:fld id="{D77AC084-BC3C-4E29-9DCE-0054F227FF5B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896752">
                <a:defRPr/>
              </a:pPr>
              <a:t>11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61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8A1B6-7861-4332-A498-22FA5B3B4CA3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1730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A78B0-FAE4-4144-8077-CA677949CF42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34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CA5553-9C1C-4837-B38A-31E7CBDF4866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6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73714-1A2C-4F7B-8EF3-67DFBF9D0610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5694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6BD4D-5F0B-4EB8-994A-EEFF37DB4A7B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8337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E6A1B-7E49-45D0-B97A-0189E60B421F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623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9C6-BF7C-48FB-B68A-8ECE565BB3FE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64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B999B-9A09-4E95-98FD-B55D811F50BB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8763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873E4-482E-4974-9B26-707BCFCCEA79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389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F7A79-6E53-4562-8B1C-496BB848AEFC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037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F36A-6E41-489E-AF81-235677389ED8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7067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86013-914B-4BF2-99F5-26D38DC57A3A}" type="datetime1">
              <a:rPr kumimoji="1" lang="ja-JP" altLang="en-US" smtClean="0"/>
              <a:t>2022/8/26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287AA-8336-4ECE-9937-88CF9EE9739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564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 smtClean="0"/>
              <a:t>月別の</a:t>
            </a:r>
            <a:r>
              <a:rPr kumimoji="1" lang="en-US" altLang="ja-JP" sz="2400" b="1" dirty="0" smtClean="0"/>
              <a:t>BOD</a:t>
            </a:r>
            <a:r>
              <a:rPr kumimoji="1" lang="ja-JP" altLang="en-US" sz="2400" b="1" dirty="0" smtClean="0"/>
              <a:t>濃度、流量及び</a:t>
            </a:r>
            <a:r>
              <a:rPr kumimoji="1" lang="en-US" altLang="ja-JP" sz="2400" b="1" dirty="0" smtClean="0"/>
              <a:t>BOD</a:t>
            </a:r>
            <a:r>
              <a:rPr lang="ja-JP" altLang="en-US" sz="2400" b="1" dirty="0" smtClean="0"/>
              <a:t>汚濁負荷量の詳細データ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48264" y="683404"/>
            <a:ext cx="172819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【</a:t>
            </a:r>
            <a:r>
              <a:rPr lang="ja-JP" altLang="en-US" dirty="0" smtClean="0"/>
              <a:t>参考資料</a:t>
            </a:r>
            <a:r>
              <a:rPr lang="ja-JP" altLang="en-US" dirty="0"/>
              <a:t>１</a:t>
            </a:r>
            <a:r>
              <a:rPr lang="en-US" altLang="ja-JP" dirty="0" smtClean="0"/>
              <a:t>】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799862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⑧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lang="ja-JP" altLang="en-US" sz="2000" b="1" dirty="0">
                <a:solidFill>
                  <a:prstClr val="black"/>
                </a:solidFill>
              </a:rPr>
              <a:t>佐野川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>
                <a:solidFill>
                  <a:prstClr val="black"/>
                </a:solidFill>
              </a:rPr>
              <a:t>：昭平橋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9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10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7947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⑨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</a:t>
            </a:r>
            <a:r>
              <a:rPr lang="ja-JP" altLang="en-US" sz="2000" b="1" dirty="0">
                <a:solidFill>
                  <a:prstClr val="black"/>
                </a:solidFill>
              </a:rPr>
              <a:t>樫井川下流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>
                <a:solidFill>
                  <a:prstClr val="black"/>
                </a:solidFill>
              </a:rPr>
              <a:t>：樫井川橋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606990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11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926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⑩</a:t>
            </a:r>
            <a:r>
              <a:rPr lang="ja-JP" altLang="en-US" sz="2000" b="1" dirty="0" smtClean="0"/>
              <a:t>－１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/>
              <a:t>寝屋川 </a:t>
            </a:r>
            <a:r>
              <a:rPr lang="en-US" altLang="ja-JP" sz="2000" b="1" dirty="0"/>
              <a:t>(2)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000" dirty="0" smtClean="0"/>
              <a:t>測定地点名</a:t>
            </a:r>
            <a:r>
              <a:rPr lang="ja-JP" altLang="en-US" sz="2000" dirty="0"/>
              <a:t>：今津橋</a:t>
            </a:r>
            <a:r>
              <a:rPr kumimoji="1" lang="ja-JP" altLang="en-US" sz="2000" dirty="0" smtClean="0"/>
              <a:t>　</a:t>
            </a:r>
            <a:r>
              <a:rPr lang="en-US" altLang="ja-JP" dirty="0" smtClean="0"/>
              <a:t>【</a:t>
            </a:r>
            <a:r>
              <a:rPr lang="ja-JP" altLang="en-US" dirty="0" smtClean="0"/>
              <a:t>環境基準点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ja-JP" altLang="en-US" sz="600" dirty="0"/>
              <a:t>１：流量については各月の調査にて複数回測定を行っていることから、それらの平均値を月平均とした。</a:t>
            </a:r>
            <a:endParaRPr lang="en-US" altLang="ja-JP" sz="600" dirty="0"/>
          </a:p>
          <a:p>
            <a:r>
              <a:rPr lang="en-US" altLang="ja-JP" sz="600" dirty="0"/>
              <a:t>※</a:t>
            </a:r>
            <a:r>
              <a:rPr lang="ja-JP" altLang="en-US" sz="600" dirty="0"/>
              <a:t>２：年間における全測定値の平均から年平均値を算出した。</a:t>
            </a:r>
            <a:endParaRPr lang="en-US" altLang="ja-JP" sz="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/>
              <a:t>BOD</a:t>
            </a:r>
            <a:r>
              <a:rPr lang="ja-JP" altLang="en-US" sz="1100" b="1" dirty="0"/>
              <a:t>濃度、流量及び</a:t>
            </a:r>
            <a:r>
              <a:rPr lang="en-US" altLang="ja-JP" sz="1100" b="1" dirty="0"/>
              <a:t>BOD</a:t>
            </a:r>
            <a:r>
              <a:rPr lang="ja-JP" altLang="en-US" sz="1100" b="1" dirty="0"/>
              <a:t>汚濁負荷量の月別</a:t>
            </a:r>
            <a:r>
              <a:rPr lang="ja-JP" altLang="en-US" sz="1100" b="1" dirty="0" smtClean="0"/>
              <a:t>データ</a:t>
            </a:r>
            <a:endParaRPr lang="ja-JP" altLang="en-US" sz="1100" b="1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37932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⑩</a:t>
            </a:r>
            <a:r>
              <a:rPr lang="ja-JP" altLang="en-US" sz="2000" b="1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－２</a:t>
            </a:r>
            <a:r>
              <a:rPr lang="ja-JP" altLang="en-US" sz="2000" b="1" dirty="0">
                <a:solidFill>
                  <a:prstClr val="black"/>
                </a:solidFill>
              </a:rPr>
              <a:t>　寝屋川 </a:t>
            </a:r>
            <a:r>
              <a:rPr lang="en-US" altLang="ja-JP" sz="2000" b="1" dirty="0">
                <a:solidFill>
                  <a:prstClr val="black"/>
                </a:solidFill>
              </a:rPr>
              <a:t>(2)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地点名：京橋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41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73" y="2670463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6888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⑪</a:t>
            </a:r>
            <a:r>
              <a:rPr lang="ja-JP" altLang="en-US" sz="2000" b="1" dirty="0">
                <a:solidFill>
                  <a:prstClr val="black"/>
                </a:solidFill>
              </a:rPr>
              <a:t>　古川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地点名：徳栄橋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606990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14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8835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⑫</a:t>
            </a:r>
            <a:r>
              <a:rPr lang="ja-JP" altLang="en-US" sz="2000" b="1" dirty="0">
                <a:solidFill>
                  <a:prstClr val="black"/>
                </a:solidFill>
              </a:rPr>
              <a:t>　見出川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地点名：見出橋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15</a:t>
            </a:fld>
            <a:endParaRPr kumimoji="1" lang="ja-JP" altLang="en-US" sz="20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575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51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⑬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第二寝屋川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>
                <a:solidFill>
                  <a:prstClr val="black"/>
                </a:solidFill>
              </a:rPr>
              <a:t>：新金吾郎橋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16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04" y="590324"/>
            <a:ext cx="5846046" cy="178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6" y="2692949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934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noProof="0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⑭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近木川</a:t>
            </a:r>
            <a:r>
              <a:rPr lang="ja-JP" altLang="en-US" sz="2000" b="1" dirty="0" smtClean="0">
                <a:solidFill>
                  <a:prstClr val="black"/>
                </a:solidFill>
              </a:rPr>
              <a:t>下流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 smtClean="0">
                <a:solidFill>
                  <a:prstClr val="black"/>
                </a:solidFill>
              </a:rPr>
              <a:t>：</a:t>
            </a:r>
            <a:r>
              <a:rPr lang="ja-JP" altLang="en-US" sz="2000" dirty="0">
                <a:solidFill>
                  <a:prstClr val="black"/>
                </a:solidFill>
              </a:rPr>
              <a:t>近木川</a:t>
            </a:r>
            <a:r>
              <a:rPr lang="ja-JP" altLang="en-US" sz="2000" dirty="0" smtClean="0">
                <a:solidFill>
                  <a:prstClr val="black"/>
                </a:solidFill>
              </a:rPr>
              <a:t>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17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5316" y="594266"/>
            <a:ext cx="5846046" cy="178683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5548" y="2652653"/>
            <a:ext cx="5925582" cy="406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9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⑮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　飛鳥川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地点名</a:t>
            </a:r>
            <a:r>
              <a:rPr lang="ja-JP" altLang="en-US" sz="2000" dirty="0" smtClean="0">
                <a:solidFill>
                  <a:prstClr val="black"/>
                </a:solidFill>
              </a:rPr>
              <a:t>：円明橋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18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020" y="591457"/>
            <a:ext cx="5846046" cy="1786831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0252" y="2670820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002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⑯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/>
              <a:t>檜尾川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000" dirty="0" smtClean="0"/>
              <a:t>測定地点名</a:t>
            </a:r>
            <a:r>
              <a:rPr lang="ja-JP" altLang="en-US" sz="2000" dirty="0"/>
              <a:t>：磐手杜神社</a:t>
            </a:r>
            <a:r>
              <a:rPr kumimoji="1" lang="ja-JP" altLang="en-US" sz="2000" dirty="0" smtClean="0"/>
              <a:t>　</a:t>
            </a:r>
            <a:r>
              <a:rPr lang="en-US" altLang="ja-JP" dirty="0" smtClean="0"/>
              <a:t>【</a:t>
            </a:r>
            <a:r>
              <a:rPr lang="ja-JP" altLang="en-US" dirty="0" smtClean="0"/>
              <a:t>環境基準点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ja-JP" altLang="en-US" sz="600" dirty="0"/>
              <a:t>１：流量については各月の調査にて複数回測定を行っていることから、それらの平均値を月平均とした。</a:t>
            </a:r>
            <a:endParaRPr lang="en-US" altLang="ja-JP" sz="600" dirty="0"/>
          </a:p>
          <a:p>
            <a:r>
              <a:rPr lang="en-US" altLang="ja-JP" sz="600" dirty="0"/>
              <a:t>※</a:t>
            </a:r>
            <a:r>
              <a:rPr lang="ja-JP" altLang="en-US" sz="600" dirty="0"/>
              <a:t>２：年間における全測定値の平均から年平均値を算出した。</a:t>
            </a:r>
            <a:endParaRPr lang="en-US" altLang="ja-JP" sz="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/>
              <a:t>BOD</a:t>
            </a:r>
            <a:r>
              <a:rPr lang="ja-JP" altLang="en-US" sz="1100" b="1" dirty="0"/>
              <a:t>濃度、流量及び</a:t>
            </a:r>
            <a:r>
              <a:rPr lang="en-US" altLang="ja-JP" sz="1100" b="1" dirty="0"/>
              <a:t>BOD</a:t>
            </a:r>
            <a:r>
              <a:rPr lang="ja-JP" altLang="en-US" sz="1100" b="1" dirty="0"/>
              <a:t>汚濁負荷量の月別</a:t>
            </a:r>
            <a:r>
              <a:rPr lang="ja-JP" altLang="en-US" sz="1100" b="1" dirty="0" smtClean="0"/>
              <a:t>データ</a:t>
            </a:r>
            <a:endParaRPr lang="ja-JP" altLang="en-US" sz="1100" b="1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941" y="2670820"/>
            <a:ext cx="5928447" cy="404590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141" y="594266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19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11444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388424" y="6356351"/>
            <a:ext cx="298376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</a:t>
            </a:fld>
            <a:endParaRPr kumimoji="1" lang="ja-JP" altLang="en-US" sz="20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66053"/>
              </p:ext>
            </p:extLst>
          </p:nvPr>
        </p:nvGraphicFramePr>
        <p:xfrm>
          <a:off x="899592" y="1134036"/>
          <a:ext cx="7344816" cy="48436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72">
                  <a:extLst>
                    <a:ext uri="{9D8B030D-6E8A-4147-A177-3AD203B41FA5}">
                      <a16:colId xmlns:a16="http://schemas.microsoft.com/office/drawing/2014/main" val="1267032089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895958322"/>
                    </a:ext>
                  </a:extLst>
                </a:gridCol>
                <a:gridCol w="622741">
                  <a:extLst>
                    <a:ext uri="{9D8B030D-6E8A-4147-A177-3AD203B41FA5}">
                      <a16:colId xmlns:a16="http://schemas.microsoft.com/office/drawing/2014/main" val="76140416"/>
                    </a:ext>
                  </a:extLst>
                </a:gridCol>
                <a:gridCol w="601395">
                  <a:extLst>
                    <a:ext uri="{9D8B030D-6E8A-4147-A177-3AD203B41FA5}">
                      <a16:colId xmlns:a16="http://schemas.microsoft.com/office/drawing/2014/main" val="1332085735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539876751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3935290984"/>
                    </a:ext>
                  </a:extLst>
                </a:gridCol>
              </a:tblGrid>
              <a:tr h="369600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河川水域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ページ</a:t>
                      </a:r>
                      <a:endParaRPr kumimoji="1" lang="ja-JP" altLang="en-US" sz="10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河川水域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 smtClean="0"/>
                        <a:t>ページ</a:t>
                      </a:r>
                      <a:endParaRPr kumimoji="1" lang="ja-JP" altLang="en-US" sz="1000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07392218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①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平野川分水路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⑫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見出川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9444978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②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平野川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⑬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第二寝屋川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16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962634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③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土佐堀川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5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⑭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近木川下流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17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38360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④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西除川 </a:t>
                      </a:r>
                      <a:r>
                        <a:rPr kumimoji="1" lang="en-US" altLang="ja-JP" dirty="0" smtClean="0"/>
                        <a:t>(2)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6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⑮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飛鳥川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18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911585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⑤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石津川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7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⑯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檜尾川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19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147602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⑥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春木川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8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⑰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芥川 </a:t>
                      </a:r>
                      <a:r>
                        <a:rPr kumimoji="1" lang="en-US" altLang="ja-JP" dirty="0" smtClean="0"/>
                        <a:t>(2)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20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173716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⑦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津田川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9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⑱</a:t>
                      </a:r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石川 高橋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21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300245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⑧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佐野川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10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⑱</a:t>
                      </a:r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石川 石川橋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22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22132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⑨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樫井川下流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⑲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和田川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23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6599439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⑩</a:t>
                      </a:r>
                      <a:r>
                        <a:rPr kumimoji="1" lang="en-US" altLang="ja-JP" dirty="0" smtClean="0"/>
                        <a:t>-1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寝屋川 </a:t>
                      </a:r>
                      <a:r>
                        <a:rPr kumimoji="1" lang="en-US" altLang="ja-JP" dirty="0" smtClean="0"/>
                        <a:t>(2) </a:t>
                      </a:r>
                      <a:r>
                        <a:rPr kumimoji="1" lang="ja-JP" altLang="en-US" dirty="0" smtClean="0"/>
                        <a:t>今津橋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⑳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牛滝川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24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078106"/>
                  </a:ext>
                </a:extLst>
              </a:tr>
              <a:tr h="408456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⑩</a:t>
                      </a:r>
                      <a:r>
                        <a:rPr kumimoji="1" lang="en-US" altLang="ja-JP" dirty="0" smtClean="0"/>
                        <a:t>-2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寝屋川 </a:t>
                      </a:r>
                      <a:r>
                        <a:rPr kumimoji="1" lang="en-US" altLang="ja-JP" dirty="0" smtClean="0"/>
                        <a:t>(2) </a:t>
                      </a:r>
                      <a:r>
                        <a:rPr kumimoji="1" lang="ja-JP" altLang="en-US" dirty="0" smtClean="0"/>
                        <a:t>京橋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13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㉑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zh-TW" altLang="en-US" dirty="0" smtClean="0"/>
                        <a:t>安威川上流 車作大橋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25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2865410"/>
                  </a:ext>
                </a:extLst>
              </a:tr>
              <a:tr h="369600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⑪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古川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 smtClean="0"/>
                        <a:t>14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8270821"/>
                  </a:ext>
                </a:extLst>
              </a:tr>
            </a:tbl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899592" y="76470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目次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2791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/>
              <a:t>⑰</a:t>
            </a:r>
            <a:r>
              <a:rPr kumimoji="1" lang="ja-JP" altLang="en-US" sz="2000" b="1" dirty="0" smtClean="0"/>
              <a:t>　</a:t>
            </a:r>
            <a:r>
              <a:rPr lang="ja-JP" altLang="en-US" sz="2000" b="1" dirty="0" smtClean="0"/>
              <a:t>芥川 </a:t>
            </a:r>
            <a:r>
              <a:rPr lang="en-US" altLang="ja-JP" sz="2000" b="1" dirty="0" smtClean="0"/>
              <a:t>(</a:t>
            </a:r>
            <a:r>
              <a:rPr lang="en-US" altLang="ja-JP" sz="2000" b="1" dirty="0"/>
              <a:t>2)</a:t>
            </a:r>
            <a:r>
              <a:rPr kumimoji="1" lang="ja-JP" altLang="en-US" sz="2000" b="1" dirty="0" smtClean="0"/>
              <a:t>　</a:t>
            </a:r>
            <a:r>
              <a:rPr kumimoji="1" lang="ja-JP" altLang="en-US" sz="2000" dirty="0" smtClean="0"/>
              <a:t>測定地点名</a:t>
            </a:r>
            <a:r>
              <a:rPr lang="ja-JP" altLang="en-US" sz="2000" dirty="0"/>
              <a:t>：鷺打橋</a:t>
            </a:r>
            <a:r>
              <a:rPr kumimoji="1" lang="ja-JP" altLang="en-US" sz="2000" dirty="0" smtClean="0"/>
              <a:t>　</a:t>
            </a:r>
            <a:r>
              <a:rPr lang="en-US" altLang="ja-JP" dirty="0" smtClean="0"/>
              <a:t>【</a:t>
            </a:r>
            <a:r>
              <a:rPr lang="ja-JP" altLang="en-US" dirty="0" smtClean="0"/>
              <a:t>環境基準点</a:t>
            </a:r>
            <a:r>
              <a:rPr lang="en-US" altLang="ja-JP" dirty="0" smtClean="0"/>
              <a:t>】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600" dirty="0"/>
              <a:t>※</a:t>
            </a:r>
            <a:r>
              <a:rPr lang="ja-JP" altLang="en-US" sz="600" dirty="0"/>
              <a:t>１：流量については各月の調査にて複数回測定を行っていることから、それらの平均値を月平均とした。</a:t>
            </a:r>
            <a:endParaRPr lang="en-US" altLang="ja-JP" sz="600" dirty="0"/>
          </a:p>
          <a:p>
            <a:r>
              <a:rPr lang="en-US" altLang="ja-JP" sz="600" dirty="0"/>
              <a:t>※</a:t>
            </a:r>
            <a:r>
              <a:rPr lang="ja-JP" altLang="en-US" sz="600" dirty="0"/>
              <a:t>２：年間における全測定値の平均から年平均値を算出した。</a:t>
            </a:r>
            <a:endParaRPr lang="en-US" altLang="ja-JP" sz="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/>
              <a:t>BOD</a:t>
            </a:r>
            <a:r>
              <a:rPr lang="ja-JP" altLang="en-US" sz="1100" b="1" dirty="0"/>
              <a:t>濃度、流量及び</a:t>
            </a:r>
            <a:r>
              <a:rPr lang="en-US" altLang="ja-JP" sz="1100" b="1" dirty="0"/>
              <a:t>BOD</a:t>
            </a:r>
            <a:r>
              <a:rPr lang="ja-JP" altLang="en-US" sz="1100" b="1" dirty="0"/>
              <a:t>汚濁負荷量の月別</a:t>
            </a:r>
            <a:r>
              <a:rPr lang="ja-JP" altLang="en-US" sz="1100" b="1" dirty="0" smtClean="0"/>
              <a:t>データ</a:t>
            </a:r>
            <a:endParaRPr lang="ja-JP" altLang="en-US" sz="1100" b="1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141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373" y="2690332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20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316877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⑱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－１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石川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地点名：高橋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21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621570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⑱</a:t>
            </a:r>
            <a:r>
              <a:rPr lang="ja-JP" altLang="en-US" sz="2000" b="1" noProof="0" dirty="0" smtClean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－２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石川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地点名：石川橋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22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81173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⑲</a:t>
            </a:r>
            <a:r>
              <a:rPr lang="ja-JP" altLang="en-US" sz="2000" b="1" dirty="0">
                <a:solidFill>
                  <a:prstClr val="black"/>
                </a:solidFill>
              </a:rPr>
              <a:t>　和田川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地点名：小野々</a:t>
            </a:r>
            <a:r>
              <a:rPr lang="ja-JP" altLang="en-US" sz="2000" dirty="0" smtClean="0">
                <a:solidFill>
                  <a:prstClr val="black"/>
                </a:solidFill>
              </a:rPr>
              <a:t>井橋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092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⑳</a:t>
            </a:r>
            <a:r>
              <a:rPr lang="ja-JP" altLang="en-US" sz="2000" b="1" dirty="0">
                <a:solidFill>
                  <a:prstClr val="black"/>
                </a:solidFill>
              </a:rPr>
              <a:t>　牛滝川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地点名：高橋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0125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24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0007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50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㉑</a:t>
            </a:r>
            <a:r>
              <a:rPr lang="ja-JP" altLang="en-US" sz="2000" b="1" dirty="0">
                <a:solidFill>
                  <a:prstClr val="black"/>
                </a:solidFill>
              </a:rPr>
              <a:t>　安威川上流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地点名：車作大橋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環境基準点候補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904" y="575961"/>
            <a:ext cx="5846046" cy="1786831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136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25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58895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①</a:t>
            </a:r>
            <a:r>
              <a:rPr lang="ja-JP" altLang="en-US" sz="2000" b="1" dirty="0">
                <a:solidFill>
                  <a:prstClr val="black"/>
                </a:solidFill>
              </a:rPr>
              <a:t>　平野川分水路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地点名：天王田大橋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2873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4937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388424" y="6356351"/>
            <a:ext cx="298376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3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632835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②</a:t>
            </a:r>
            <a:r>
              <a:rPr lang="ja-JP" altLang="en-US" sz="2000" b="1" dirty="0">
                <a:solidFill>
                  <a:prstClr val="black"/>
                </a:solidFill>
              </a:rPr>
              <a:t>　平野川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地点名：城見橋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3544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388424" y="6356351"/>
            <a:ext cx="298376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4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616388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 smtClean="0">
                <a:solidFill>
                  <a:prstClr val="black"/>
                </a:solidFill>
              </a:rPr>
              <a:t>③</a:t>
            </a:r>
            <a:r>
              <a:rPr lang="ja-JP" altLang="en-US" sz="2000" b="1" dirty="0">
                <a:solidFill>
                  <a:prstClr val="black"/>
                </a:solidFill>
              </a:rPr>
              <a:t>　土佐堀川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地点名：天神橋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5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3544"/>
            <a:ext cx="5925582" cy="1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01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④</a:t>
            </a:r>
            <a:r>
              <a:rPr lang="ja-JP" altLang="en-US" sz="2000" b="1" dirty="0">
                <a:solidFill>
                  <a:prstClr val="black"/>
                </a:solidFill>
              </a:rPr>
              <a:t>　西除川 </a:t>
            </a:r>
            <a:r>
              <a:rPr lang="en-US" altLang="ja-JP" sz="2000" b="1" dirty="0">
                <a:solidFill>
                  <a:prstClr val="black"/>
                </a:solidFill>
              </a:rPr>
              <a:t>(2)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地点名：大和川合流直前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6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21079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⑤</a:t>
            </a:r>
            <a:r>
              <a:rPr lang="ja-JP" altLang="en-US" sz="2000" b="1" dirty="0">
                <a:solidFill>
                  <a:prstClr val="black"/>
                </a:solidFill>
              </a:rPr>
              <a:t>　石津川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地点名：石津川橋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83544"/>
            <a:ext cx="5925582" cy="1295147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7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35200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⑥</a:t>
            </a:r>
            <a:r>
              <a:rPr lang="ja-JP" altLang="en-US" sz="2000" b="1" dirty="0">
                <a:solidFill>
                  <a:prstClr val="black"/>
                </a:solidFill>
              </a:rPr>
              <a:t>　春木川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地点名：春木橋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4266"/>
            <a:ext cx="5846046" cy="1786831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70820"/>
            <a:ext cx="5925582" cy="3959939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8</a:t>
            </a:fld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36695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359402" y="4554"/>
            <a:ext cx="7862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ja-JP" altLang="en-US" sz="20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t>⑦</a:t>
            </a:r>
            <a:r>
              <a:rPr lang="ja-JP" altLang="en-US" sz="2000" b="1" dirty="0">
                <a:solidFill>
                  <a:prstClr val="black"/>
                </a:solidFill>
              </a:rPr>
              <a:t>　津田川</a:t>
            </a:r>
            <a:r>
              <a:rPr kumimoji="1" lang="ja-JP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測定</a:t>
            </a:r>
            <a:r>
              <a:rPr lang="ja-JP" altLang="en-US" sz="2000" dirty="0">
                <a:solidFill>
                  <a:prstClr val="black"/>
                </a:solidFill>
              </a:rPr>
              <a:t>地点名：昭代橋</a:t>
            </a:r>
            <a:r>
              <a:rPr kumimoji="1" lang="ja-JP" alt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環境基準点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】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74043" y="2393821"/>
            <a:ext cx="6480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１：流量については各月の調査にて複数回測定を行っていることから、それらの平均値を月平均とした。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※</a:t>
            </a:r>
            <a:r>
              <a: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２：年間における全測定値の平均から年平均値を算出した。</a:t>
            </a:r>
            <a:endParaRPr kumimoji="1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332656"/>
            <a:ext cx="47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濃度、流量及び</a:t>
            </a:r>
            <a:r>
              <a:rPr kumimoji="1" lang="en-US" altLang="ja-JP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BOD</a:t>
            </a:r>
            <a:r>
              <a:rPr kumimoji="1" lang="ja-JP" alt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汚濁負荷量の月別</a:t>
            </a:r>
            <a:r>
              <a:rPr kumimoji="1" lang="ja-JP" altLang="en-US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t>データ</a:t>
            </a:r>
            <a:endParaRPr kumimoji="1" lang="ja-JP" altLang="en-US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600" y="597147"/>
            <a:ext cx="5846046" cy="1786831"/>
          </a:xfrm>
          <a:prstGeom prst="rect">
            <a:avLst/>
          </a:prstGeom>
        </p:spPr>
      </p:pic>
      <p:sp>
        <p:nvSpPr>
          <p:cNvPr id="7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8222206" y="6356351"/>
            <a:ext cx="464594" cy="365125"/>
          </a:xfrm>
        </p:spPr>
        <p:txBody>
          <a:bodyPr/>
          <a:lstStyle/>
          <a:p>
            <a:fld id="{4B2287AA-8336-4ECE-9937-88CF9EE97391}" type="slidenum">
              <a:rPr kumimoji="1" lang="ja-JP" altLang="en-US" sz="2000" smtClean="0"/>
              <a:t>9</a:t>
            </a:fld>
            <a:endParaRPr kumimoji="1" lang="ja-JP" altLang="en-US" sz="2000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832" y="2663049"/>
            <a:ext cx="5925582" cy="395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7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1840</Words>
  <Application>Microsoft Office PowerPoint</Application>
  <PresentationFormat>画面に合わせる (4:3)</PresentationFormat>
  <Paragraphs>215</Paragraphs>
  <Slides>25</Slides>
  <Notes>23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25</vt:i4>
      </vt:variant>
    </vt:vector>
  </HeadingPairs>
  <TitlesOfParts>
    <vt:vector size="30" baseType="lpstr">
      <vt:lpstr>ＭＳ Ｐゴシック</vt:lpstr>
      <vt:lpstr>游ゴシック</vt:lpstr>
      <vt:lpstr>Arial</vt:lpstr>
      <vt:lpstr>Calibri</vt:lpstr>
      <vt:lpstr>Office ​​テーマ</vt:lpstr>
      <vt:lpstr>月別のBOD濃度、流量及びBOD汚濁負荷量の詳細データ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created xsi:type="dcterms:W3CDTF">2022-08-26T09:19:56Z</dcterms:created>
  <dcterms:modified xsi:type="dcterms:W3CDTF">2022-08-26T09:20:10Z</dcterms:modified>
</cp:coreProperties>
</file>