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299" r:id="rId3"/>
    <p:sldId id="277" r:id="rId4"/>
    <p:sldId id="278" r:id="rId5"/>
    <p:sldId id="279" r:id="rId6"/>
    <p:sldId id="282" r:id="rId7"/>
    <p:sldId id="283" r:id="rId8"/>
    <p:sldId id="286" r:id="rId9"/>
    <p:sldId id="287" r:id="rId10"/>
    <p:sldId id="290" r:id="rId11"/>
    <p:sldId id="293" r:id="rId12"/>
    <p:sldId id="289" r:id="rId13"/>
    <p:sldId id="275" r:id="rId14"/>
    <p:sldId id="276" r:id="rId15"/>
    <p:sldId id="288" r:id="rId16"/>
    <p:sldId id="295" r:id="rId17"/>
    <p:sldId id="296" r:id="rId18"/>
    <p:sldId id="297" r:id="rId19"/>
    <p:sldId id="256" r:id="rId20"/>
    <p:sldId id="272" r:id="rId21"/>
    <p:sldId id="280" r:id="rId22"/>
    <p:sldId id="281" r:id="rId23"/>
    <p:sldId id="284" r:id="rId24"/>
    <p:sldId id="285" r:id="rId25"/>
    <p:sldId id="292" r:id="rId26"/>
  </p:sldIdLst>
  <p:sldSz cx="9144000" cy="6858000" type="screen4x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3716" autoAdjust="0"/>
  </p:normalViewPr>
  <p:slideViewPr>
    <p:cSldViewPr>
      <p:cViewPr>
        <p:scale>
          <a:sx n="100" d="100"/>
          <a:sy n="100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34" y="-90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54F7B-B837-4C76-BD7E-2F4940B0CE48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E81C-8A58-4243-BD05-E6EFA2D4B8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3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F3041655-D7A1-4D1F-9999-B4C83162180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4737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644310"/>
            <a:ext cx="5316870" cy="4399133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D77AC084-BC3C-4E29-9DCE-0054F227F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5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06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84-BC3C-4E29-9DCE-0054F227FF5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53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58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41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97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35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46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858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84-BC3C-4E29-9DCE-0054F227FF5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2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84-BC3C-4E29-9DCE-0054F227FF5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05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40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331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892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554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179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86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06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30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22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61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31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93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1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A1B6-7861-4332-A498-22FA5B3B4CA3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3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78B0-FAE4-4144-8077-CA677949CF42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34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553-9C1C-4837-B38A-31E7CBDF4866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3714-1A2C-4F7B-8EF3-67DFBF9D0610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6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BD4D-5F0B-4EB8-994A-EEFF37DB4A7B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3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6A1B-7E49-45D0-B97A-0189E60B421F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9C6-BF7C-48FB-B68A-8ECE565BB3FE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99B-9A09-4E95-98FD-B55D811F50BB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7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3E4-482E-4974-9B26-707BCFCCEA79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8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7A79-6E53-4562-8B1C-496BB848AEFC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F36A-6E41-489E-AF81-235677389ED8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6013-914B-4BF2-99F5-26D38DC57A3A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5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 smtClean="0"/>
              <a:t>月別の</a:t>
            </a:r>
            <a:r>
              <a:rPr kumimoji="1" lang="en-US" altLang="ja-JP" sz="2400" b="1" dirty="0" smtClean="0"/>
              <a:t>BOD</a:t>
            </a:r>
            <a:r>
              <a:rPr kumimoji="1" lang="ja-JP" altLang="en-US" sz="2400" b="1" dirty="0" smtClean="0"/>
              <a:t>濃度、流量及び</a:t>
            </a:r>
            <a:r>
              <a:rPr kumimoji="1" lang="en-US" altLang="ja-JP" sz="2400" b="1" dirty="0" smtClean="0"/>
              <a:t>BOD</a:t>
            </a:r>
            <a:r>
              <a:rPr lang="ja-JP" altLang="en-US" sz="2400" b="1" dirty="0" smtClean="0"/>
              <a:t>汚濁負荷量の詳細データ</a:t>
            </a:r>
            <a:endParaRPr kumimoji="1" lang="ja-JP" altLang="en-US" sz="2400" b="1" dirty="0"/>
          </a:p>
        </p:txBody>
      </p:sp>
      <p:sp>
        <p:nvSpPr>
          <p:cNvPr id="5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4265966" y="6093296"/>
            <a:ext cx="61206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36296" y="836712"/>
            <a:ext cx="1080120" cy="369332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wrap="square" lIns="216000" rtlCol="0">
            <a:spAutoFit/>
          </a:bodyPr>
          <a:lstStyle/>
          <a:p>
            <a:r>
              <a:rPr kumimoji="1" lang="ja-JP" altLang="en-US" dirty="0" smtClean="0"/>
              <a:t>資料１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98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000" b="1" dirty="0">
                <a:solidFill>
                  <a:prstClr val="black"/>
                </a:solidFill>
              </a:rPr>
              <a:t>佐野川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>
                <a:solidFill>
                  <a:prstClr val="black"/>
                </a:solidFill>
              </a:rPr>
              <a:t>：昭平橋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9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10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7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⑨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sz="2000" b="1" dirty="0">
                <a:solidFill>
                  <a:prstClr val="black"/>
                </a:solidFill>
              </a:rPr>
              <a:t>樫井川下流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>
                <a:solidFill>
                  <a:prstClr val="black"/>
                </a:solidFill>
              </a:rPr>
              <a:t>：樫井川橋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606990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11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2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</a:t>
            </a:r>
            <a:r>
              <a:rPr lang="ja-JP" altLang="en-US" sz="2000" b="1" dirty="0" smtClean="0"/>
              <a:t>－１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/>
              <a:t>寝屋川 </a:t>
            </a:r>
            <a:r>
              <a:rPr lang="en-US" altLang="ja-JP" sz="2000" b="1" dirty="0"/>
              <a:t>(2)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000" dirty="0" smtClean="0"/>
              <a:t>測定地点名</a:t>
            </a:r>
            <a:r>
              <a:rPr lang="ja-JP" altLang="en-US" sz="2000" dirty="0"/>
              <a:t>：今津橋</a:t>
            </a:r>
            <a:r>
              <a:rPr kumimoji="1" lang="ja-JP" altLang="en-US" sz="2000" dirty="0" smtClean="0"/>
              <a:t>　</a:t>
            </a:r>
            <a:r>
              <a:rPr lang="en-US" altLang="ja-JP" dirty="0" smtClean="0"/>
              <a:t>【</a:t>
            </a:r>
            <a:r>
              <a:rPr lang="ja-JP" altLang="en-US" dirty="0" smtClean="0"/>
              <a:t>環境基準点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ja-JP" altLang="en-US" sz="600" dirty="0"/>
              <a:t>１：流量については各月の調査にて複数回測定を行っていることから、それらの平均値を月平均とした。</a:t>
            </a:r>
            <a:endParaRPr lang="en-US" altLang="ja-JP" sz="600" dirty="0"/>
          </a:p>
          <a:p>
            <a:r>
              <a:rPr lang="en-US" altLang="ja-JP" sz="600" dirty="0"/>
              <a:t>※</a:t>
            </a:r>
            <a:r>
              <a:rPr lang="ja-JP" altLang="en-US" sz="600" dirty="0"/>
              <a:t>２：年間における全測定値の平均から年平均値を算出した。</a:t>
            </a:r>
            <a:endParaRPr lang="en-US" altLang="ja-JP" sz="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/>
              <a:t>BOD</a:t>
            </a:r>
            <a:r>
              <a:rPr lang="ja-JP" altLang="en-US" sz="1100" b="1" dirty="0"/>
              <a:t>濃度、流量及び</a:t>
            </a:r>
            <a:r>
              <a:rPr lang="en-US" altLang="ja-JP" sz="1100" b="1" dirty="0"/>
              <a:t>BOD</a:t>
            </a:r>
            <a:r>
              <a:rPr lang="ja-JP" altLang="en-US" sz="1100" b="1" dirty="0"/>
              <a:t>汚濁負荷量の月別</a:t>
            </a:r>
            <a:r>
              <a:rPr lang="ja-JP" altLang="en-US" sz="1100" b="1" dirty="0" smtClean="0"/>
              <a:t>データ</a:t>
            </a:r>
            <a:endParaRPr lang="ja-JP" altLang="en-US" sz="11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6336" y="6356351"/>
            <a:ext cx="1090464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12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3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⑩</a:t>
            </a:r>
            <a:r>
              <a:rPr lang="ja-JP" altLang="en-US" sz="20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－２</a:t>
            </a:r>
            <a:r>
              <a:rPr lang="ja-JP" altLang="en-US" sz="2000" b="1" dirty="0">
                <a:solidFill>
                  <a:prstClr val="black"/>
                </a:solidFill>
              </a:rPr>
              <a:t>　寝屋川 </a:t>
            </a:r>
            <a:r>
              <a:rPr lang="en-US" altLang="ja-JP" sz="2000" b="1" dirty="0">
                <a:solidFill>
                  <a:prstClr val="black"/>
                </a:solidFill>
              </a:rPr>
              <a:t>(2)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地点名：京橋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41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73" y="2670463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13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8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⑪</a:t>
            </a:r>
            <a:r>
              <a:rPr lang="ja-JP" altLang="en-US" sz="2000" b="1" dirty="0">
                <a:solidFill>
                  <a:prstClr val="black"/>
                </a:solidFill>
              </a:rPr>
              <a:t>　古川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地点名：徳栄橋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606990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14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⑫</a:t>
            </a:r>
            <a:r>
              <a:rPr lang="ja-JP" altLang="en-US" sz="2000" b="1" dirty="0">
                <a:solidFill>
                  <a:prstClr val="black"/>
                </a:solidFill>
              </a:rPr>
              <a:t>　見出川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地点名：見出橋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15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575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⑬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第二寝屋川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>
                <a:solidFill>
                  <a:prstClr val="black"/>
                </a:solidFill>
              </a:rPr>
              <a:t>：新金吾郎橋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68344" y="6356351"/>
            <a:ext cx="1018456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16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04" y="590324"/>
            <a:ext cx="5846046" cy="178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6" y="2692949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⑭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近木川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下流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 smtClean="0">
                <a:solidFill>
                  <a:prstClr val="black"/>
                </a:solidFill>
              </a:rPr>
              <a:t>：</a:t>
            </a:r>
            <a:r>
              <a:rPr lang="ja-JP" altLang="en-US" sz="2000" dirty="0">
                <a:solidFill>
                  <a:prstClr val="black"/>
                </a:solidFill>
              </a:rPr>
              <a:t>近木川</a:t>
            </a:r>
            <a:r>
              <a:rPr lang="ja-JP" altLang="en-US" sz="2000" dirty="0" smtClean="0">
                <a:solidFill>
                  <a:prstClr val="black"/>
                </a:solidFill>
              </a:rPr>
              <a:t>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17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16" y="594266"/>
            <a:ext cx="5846046" cy="17868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548" y="2652653"/>
            <a:ext cx="5925582" cy="40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⑮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飛鳥川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 smtClean="0">
                <a:solidFill>
                  <a:prstClr val="black"/>
                </a:solidFill>
              </a:rPr>
              <a:t>：円明橋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18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20" y="591457"/>
            <a:ext cx="5846046" cy="178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52" y="2670820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⑯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/>
              <a:t>檜尾川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000" dirty="0" smtClean="0"/>
              <a:t>測定地点名</a:t>
            </a:r>
            <a:r>
              <a:rPr lang="ja-JP" altLang="en-US" sz="2000" dirty="0"/>
              <a:t>：磐手杜神社</a:t>
            </a:r>
            <a:r>
              <a:rPr kumimoji="1" lang="ja-JP" altLang="en-US" sz="2000" dirty="0" smtClean="0"/>
              <a:t>　</a:t>
            </a:r>
            <a:r>
              <a:rPr lang="en-US" altLang="ja-JP" dirty="0" smtClean="0"/>
              <a:t>【</a:t>
            </a:r>
            <a:r>
              <a:rPr lang="ja-JP" altLang="en-US" dirty="0" smtClean="0"/>
              <a:t>環境基準点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ja-JP" altLang="en-US" sz="600" dirty="0"/>
              <a:t>１：流量については各月の調査にて複数回測定を行っていることから、それらの平均値を月平均とした。</a:t>
            </a:r>
            <a:endParaRPr lang="en-US" altLang="ja-JP" sz="600" dirty="0"/>
          </a:p>
          <a:p>
            <a:r>
              <a:rPr lang="en-US" altLang="ja-JP" sz="600" dirty="0"/>
              <a:t>※</a:t>
            </a:r>
            <a:r>
              <a:rPr lang="ja-JP" altLang="en-US" sz="600" dirty="0"/>
              <a:t>２：年間における全測定値の平均から年平均値を算出した。</a:t>
            </a:r>
            <a:endParaRPr lang="en-US" altLang="ja-JP" sz="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/>
              <a:t>BOD</a:t>
            </a:r>
            <a:r>
              <a:rPr lang="ja-JP" altLang="en-US" sz="1100" b="1" dirty="0"/>
              <a:t>濃度、流量及び</a:t>
            </a:r>
            <a:r>
              <a:rPr lang="en-US" altLang="ja-JP" sz="1100" b="1" dirty="0"/>
              <a:t>BOD</a:t>
            </a:r>
            <a:r>
              <a:rPr lang="ja-JP" altLang="en-US" sz="1100" b="1" dirty="0"/>
              <a:t>汚濁負荷量の月別</a:t>
            </a:r>
            <a:r>
              <a:rPr lang="ja-JP" altLang="en-US" sz="1100" b="1" dirty="0" smtClean="0"/>
              <a:t>データ</a:t>
            </a:r>
            <a:endParaRPr lang="ja-JP" altLang="en-US" sz="11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41" y="2670820"/>
            <a:ext cx="5928447" cy="40459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141" y="594266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19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4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12360" y="6356351"/>
            <a:ext cx="874440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71150"/>
              </p:ext>
            </p:extLst>
          </p:nvPr>
        </p:nvGraphicFramePr>
        <p:xfrm>
          <a:off x="472717" y="1135308"/>
          <a:ext cx="8064895" cy="484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608">
                  <a:extLst>
                    <a:ext uri="{9D8B030D-6E8A-4147-A177-3AD203B41FA5}">
                      <a16:colId xmlns:a16="http://schemas.microsoft.com/office/drawing/2014/main" val="1267032089"/>
                    </a:ext>
                  </a:extLst>
                </a:gridCol>
                <a:gridCol w="2363987">
                  <a:extLst>
                    <a:ext uri="{9D8B030D-6E8A-4147-A177-3AD203B41FA5}">
                      <a16:colId xmlns:a16="http://schemas.microsoft.com/office/drawing/2014/main" val="895958322"/>
                    </a:ext>
                  </a:extLst>
                </a:gridCol>
                <a:gridCol w="929039">
                  <a:extLst>
                    <a:ext uri="{9D8B030D-6E8A-4147-A177-3AD203B41FA5}">
                      <a16:colId xmlns:a16="http://schemas.microsoft.com/office/drawing/2014/main" val="76140416"/>
                    </a:ext>
                  </a:extLst>
                </a:gridCol>
                <a:gridCol w="660355">
                  <a:extLst>
                    <a:ext uri="{9D8B030D-6E8A-4147-A177-3AD203B41FA5}">
                      <a16:colId xmlns:a16="http://schemas.microsoft.com/office/drawing/2014/main" val="1332085735"/>
                    </a:ext>
                  </a:extLst>
                </a:gridCol>
                <a:gridCol w="2443054">
                  <a:extLst>
                    <a:ext uri="{9D8B030D-6E8A-4147-A177-3AD203B41FA5}">
                      <a16:colId xmlns:a16="http://schemas.microsoft.com/office/drawing/2014/main" val="539876751"/>
                    </a:ext>
                  </a:extLst>
                </a:gridCol>
                <a:gridCol w="956852">
                  <a:extLst>
                    <a:ext uri="{9D8B030D-6E8A-4147-A177-3AD203B41FA5}">
                      <a16:colId xmlns:a16="http://schemas.microsoft.com/office/drawing/2014/main" val="3935290984"/>
                    </a:ext>
                  </a:extLst>
                </a:gridCol>
              </a:tblGrid>
              <a:tr h="3696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河川水域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ページ</a:t>
                      </a:r>
                      <a:endParaRPr kumimoji="1" lang="ja-JP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河川水域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ページ</a:t>
                      </a:r>
                      <a:endParaRPr kumimoji="1" lang="ja-JP" altLang="en-US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7392218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平野川分水路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見出川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44978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②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平野川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⑬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第二寝屋川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62634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土佐堀川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⑭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近木川下流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8360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西除川 </a:t>
                      </a:r>
                      <a:r>
                        <a:rPr kumimoji="1" lang="en-US" altLang="ja-JP" dirty="0" smtClean="0"/>
                        <a:t>(2)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飛鳥川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585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石津川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檜尾川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47602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春木川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芥川 </a:t>
                      </a:r>
                      <a:r>
                        <a:rPr kumimoji="1" lang="en-US" altLang="ja-JP" dirty="0" smtClean="0"/>
                        <a:t>(2)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3716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津田川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⑱</a:t>
                      </a:r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石川 高橋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1-21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0245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⑧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佐野川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⑱</a:t>
                      </a:r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石川 石川橋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1-22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2132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樫井川下流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⑲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和田川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1-23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9943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⑩</a:t>
                      </a:r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寝屋川 </a:t>
                      </a:r>
                      <a:r>
                        <a:rPr kumimoji="1" lang="en-US" altLang="ja-JP" dirty="0" smtClean="0"/>
                        <a:t>(2) </a:t>
                      </a:r>
                      <a:r>
                        <a:rPr kumimoji="1" lang="ja-JP" altLang="en-US" dirty="0" smtClean="0"/>
                        <a:t>今津橋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牛滝川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1-24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78106"/>
                  </a:ext>
                </a:extLst>
              </a:tr>
              <a:tr h="40845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⑩</a:t>
                      </a:r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寝屋川 </a:t>
                      </a:r>
                      <a:r>
                        <a:rPr kumimoji="1" lang="en-US" altLang="ja-JP" dirty="0" smtClean="0"/>
                        <a:t>(2) </a:t>
                      </a:r>
                      <a:r>
                        <a:rPr kumimoji="1" lang="ja-JP" altLang="en-US" dirty="0" smtClean="0"/>
                        <a:t>京橋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/>
                        <a:t>安威川上流 車作大橋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65410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古川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資</a:t>
                      </a:r>
                      <a:r>
                        <a:rPr kumimoji="1" lang="en-US" altLang="ja-JP" dirty="0" smtClean="0"/>
                        <a:t>1-14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70821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99592" y="764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791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⑰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 smtClean="0"/>
              <a:t>芥川 </a:t>
            </a:r>
            <a:r>
              <a:rPr lang="en-US" altLang="ja-JP" sz="2000" b="1" dirty="0" smtClean="0"/>
              <a:t>(</a:t>
            </a:r>
            <a:r>
              <a:rPr lang="en-US" altLang="ja-JP" sz="2000" b="1" dirty="0"/>
              <a:t>2)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000" dirty="0" smtClean="0"/>
              <a:t>測定地点名</a:t>
            </a:r>
            <a:r>
              <a:rPr lang="ja-JP" altLang="en-US" sz="2000" dirty="0"/>
              <a:t>：鷺打橋</a:t>
            </a:r>
            <a:r>
              <a:rPr kumimoji="1" lang="ja-JP" altLang="en-US" sz="2000" dirty="0" smtClean="0"/>
              <a:t>　</a:t>
            </a:r>
            <a:r>
              <a:rPr lang="en-US" altLang="ja-JP" dirty="0" smtClean="0"/>
              <a:t>【</a:t>
            </a:r>
            <a:r>
              <a:rPr lang="ja-JP" altLang="en-US" dirty="0" smtClean="0"/>
              <a:t>環境基準点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ja-JP" altLang="en-US" sz="600" dirty="0"/>
              <a:t>１：流量については各月の調査にて複数回測定を行っていることから、それらの平均値を月平均とした。</a:t>
            </a:r>
            <a:endParaRPr lang="en-US" altLang="ja-JP" sz="600" dirty="0"/>
          </a:p>
          <a:p>
            <a:r>
              <a:rPr lang="en-US" altLang="ja-JP" sz="600" dirty="0"/>
              <a:t>※</a:t>
            </a:r>
            <a:r>
              <a:rPr lang="ja-JP" altLang="en-US" sz="600" dirty="0"/>
              <a:t>２：年間における全測定値の平均から年平均値を算出した。</a:t>
            </a:r>
            <a:endParaRPr lang="en-US" altLang="ja-JP" sz="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/>
              <a:t>BOD</a:t>
            </a:r>
            <a:r>
              <a:rPr lang="ja-JP" altLang="en-US" sz="1100" b="1" dirty="0"/>
              <a:t>濃度、流量及び</a:t>
            </a:r>
            <a:r>
              <a:rPr lang="en-US" altLang="ja-JP" sz="1100" b="1" dirty="0"/>
              <a:t>BOD</a:t>
            </a:r>
            <a:r>
              <a:rPr lang="ja-JP" altLang="en-US" sz="1100" b="1" dirty="0"/>
              <a:t>汚濁負荷量の月別</a:t>
            </a:r>
            <a:r>
              <a:rPr lang="ja-JP" altLang="en-US" sz="1100" b="1" dirty="0" smtClean="0"/>
              <a:t>データ</a:t>
            </a:r>
            <a:endParaRPr lang="ja-JP" altLang="en-US" sz="11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41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73" y="2690332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20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8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⑱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－１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石川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地点名：高橋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21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5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⑱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－２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石川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地点名：石川橋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22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⑲</a:t>
            </a:r>
            <a:r>
              <a:rPr lang="ja-JP" altLang="en-US" sz="2000" b="1" dirty="0">
                <a:solidFill>
                  <a:prstClr val="black"/>
                </a:solidFill>
              </a:rPr>
              <a:t>　和田川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地点名：小野々</a:t>
            </a:r>
            <a:r>
              <a:rPr lang="ja-JP" altLang="en-US" sz="2000" dirty="0" smtClean="0">
                <a:solidFill>
                  <a:prstClr val="black"/>
                </a:solidFill>
              </a:rPr>
              <a:t>井橋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23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⑳</a:t>
            </a:r>
            <a:r>
              <a:rPr lang="ja-JP" altLang="en-US" sz="2000" b="1" dirty="0">
                <a:solidFill>
                  <a:prstClr val="black"/>
                </a:solidFill>
              </a:rPr>
              <a:t>　牛滝川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地点名：高橋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0125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24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0007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㉑</a:t>
            </a:r>
            <a:r>
              <a:rPr lang="ja-JP" altLang="en-US" sz="2000" b="1" dirty="0">
                <a:solidFill>
                  <a:prstClr val="black"/>
                </a:solidFill>
              </a:rPr>
              <a:t>　安威川上流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地点名：車作大橋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環境基準点候補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04" y="575961"/>
            <a:ext cx="5846046" cy="178683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6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740352" y="6356351"/>
            <a:ext cx="946448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25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9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①</a:t>
            </a:r>
            <a:r>
              <a:rPr lang="ja-JP" altLang="en-US" sz="2000" b="1" dirty="0">
                <a:solidFill>
                  <a:prstClr val="black"/>
                </a:solidFill>
              </a:rPr>
              <a:t>　平野川分水路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地点名：天王田大橋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2873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4937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12360" y="6356351"/>
            <a:ext cx="874440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3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3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②</a:t>
            </a:r>
            <a:r>
              <a:rPr lang="ja-JP" altLang="en-US" sz="2000" b="1" dirty="0">
                <a:solidFill>
                  <a:prstClr val="black"/>
                </a:solidFill>
              </a:rPr>
              <a:t>　平野川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地点名：城見橋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3544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4368" y="6356351"/>
            <a:ext cx="802432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4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8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 smtClean="0">
                <a:solidFill>
                  <a:prstClr val="black"/>
                </a:solidFill>
              </a:rPr>
              <a:t>③</a:t>
            </a:r>
            <a:r>
              <a:rPr lang="ja-JP" altLang="en-US" sz="2000" b="1" dirty="0">
                <a:solidFill>
                  <a:prstClr val="black"/>
                </a:solidFill>
              </a:rPr>
              <a:t>　土佐堀川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地点名：天神橋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4368" y="6356351"/>
            <a:ext cx="802432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5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3544"/>
            <a:ext cx="5925582" cy="1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④</a:t>
            </a:r>
            <a:r>
              <a:rPr lang="ja-JP" altLang="en-US" sz="2000" b="1" dirty="0">
                <a:solidFill>
                  <a:prstClr val="black"/>
                </a:solidFill>
              </a:rPr>
              <a:t>　西除川 </a:t>
            </a:r>
            <a:r>
              <a:rPr lang="en-US" altLang="ja-JP" sz="2000" b="1" dirty="0">
                <a:solidFill>
                  <a:prstClr val="black"/>
                </a:solidFill>
              </a:rPr>
              <a:t>(2)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地点名：大和川合流直前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4368" y="6356351"/>
            <a:ext cx="802432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6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⑤</a:t>
            </a:r>
            <a:r>
              <a:rPr lang="ja-JP" altLang="en-US" sz="2000" b="1" dirty="0">
                <a:solidFill>
                  <a:prstClr val="black"/>
                </a:solidFill>
              </a:rPr>
              <a:t>　石津川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地点名：石津川橋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3544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4368" y="6356351"/>
            <a:ext cx="802432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7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⑥</a:t>
            </a:r>
            <a:r>
              <a:rPr lang="ja-JP" altLang="en-US" sz="2000" b="1" dirty="0">
                <a:solidFill>
                  <a:prstClr val="black"/>
                </a:solidFill>
              </a:rPr>
              <a:t>　春木川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地点名：春木橋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4368" y="6356351"/>
            <a:ext cx="802432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8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9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⑦</a:t>
            </a:r>
            <a:r>
              <a:rPr lang="ja-JP" altLang="en-US" sz="2000" b="1" dirty="0">
                <a:solidFill>
                  <a:prstClr val="black"/>
                </a:solidFill>
              </a:rPr>
              <a:t>　津田川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地点名：昭代橋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7147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884368" y="6356351"/>
            <a:ext cx="802432" cy="365125"/>
          </a:xfrm>
        </p:spPr>
        <p:txBody>
          <a:bodyPr/>
          <a:lstStyle/>
          <a:p>
            <a:r>
              <a:rPr lang="ja-JP" altLang="en-US" sz="1400" dirty="0">
                <a:solidFill>
                  <a:schemeClr val="tx1"/>
                </a:solidFill>
              </a:rPr>
              <a:t>資</a:t>
            </a:r>
            <a:r>
              <a:rPr lang="en-US" altLang="ja-JP" sz="1400" dirty="0">
                <a:solidFill>
                  <a:schemeClr val="tx1"/>
                </a:solidFill>
              </a:rPr>
              <a:t>1-</a:t>
            </a:r>
            <a:fld id="{4B2287AA-8336-4ECE-9937-88CF9EE97391}" type="slidenum">
              <a:rPr kumimoji="1" lang="ja-JP" altLang="en-US" sz="1400" smtClean="0">
                <a:solidFill>
                  <a:schemeClr val="tx1"/>
                </a:solidFill>
              </a:rPr>
              <a:t>9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63049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7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1911</Words>
  <Application>Microsoft Office PowerPoint</Application>
  <PresentationFormat>画面に合わせる (4:3)</PresentationFormat>
  <Paragraphs>216</Paragraphs>
  <Slides>25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ＭＳ Ｐゴシック</vt:lpstr>
      <vt:lpstr>游ゴシック</vt:lpstr>
      <vt:lpstr>Arial</vt:lpstr>
      <vt:lpstr>Calibri</vt:lpstr>
      <vt:lpstr>Office ​​テーマ</vt:lpstr>
      <vt:lpstr>月別のBOD濃度、流量及びBOD汚濁負荷量の詳細データ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2022-08-26T09:19:56Z</dcterms:created>
  <dcterms:modified xsi:type="dcterms:W3CDTF">2022-10-11T05:43:50Z</dcterms:modified>
</cp:coreProperties>
</file>