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3681075" cy="9601200"/>
  <p:notesSz cx="6807200" cy="9939338"/>
  <p:defaultTextStyle>
    <a:defPPr>
      <a:defRPr lang="ja-JP"/>
    </a:defPPr>
    <a:lvl1pPr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b="1" 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FF"/>
    <a:srgbClr val="FFFFCC"/>
    <a:srgbClr val="FF0000"/>
    <a:srgbClr val="9933FF"/>
    <a:srgbClr val="FF99FF"/>
    <a:srgbClr val="FCBEBC"/>
    <a:srgbClr val="020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93" autoAdjust="0"/>
    <p:restoredTop sz="94790" autoAdjust="0"/>
  </p:normalViewPr>
  <p:slideViewPr>
    <p:cSldViewPr>
      <p:cViewPr varScale="1">
        <p:scale>
          <a:sx n="56" d="100"/>
          <a:sy n="56" d="100"/>
        </p:scale>
        <p:origin x="-1446" y="-84"/>
      </p:cViewPr>
      <p:guideLst>
        <p:guide orient="horz" pos="3024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186" tIns="31591" rIns="63186" bIns="31591" numCol="1" anchor="t" anchorCtr="0" compatLnSpc="1">
            <a:prstTxWarp prst="textNoShape">
              <a:avLst/>
            </a:prstTxWarp>
          </a:bodyPr>
          <a:lstStyle>
            <a:lvl1pPr defTabSz="631905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186" tIns="31591" rIns="63186" bIns="31591" numCol="1" anchor="t" anchorCtr="0" compatLnSpc="1">
            <a:prstTxWarp prst="textNoShape">
              <a:avLst/>
            </a:prstTxWarp>
          </a:bodyPr>
          <a:lstStyle>
            <a:lvl1pPr algn="r" defTabSz="631905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9300" y="744538"/>
            <a:ext cx="53086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186" tIns="31591" rIns="63186" bIns="31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186" tIns="31591" rIns="63186" bIns="31591" numCol="1" anchor="b" anchorCtr="0" compatLnSpc="1">
            <a:prstTxWarp prst="textNoShape">
              <a:avLst/>
            </a:prstTxWarp>
          </a:bodyPr>
          <a:lstStyle>
            <a:lvl1pPr defTabSz="631905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186" tIns="31591" rIns="63186" bIns="31591" numCol="1" anchor="b" anchorCtr="0" compatLnSpc="1">
            <a:prstTxWarp prst="textNoShape">
              <a:avLst/>
            </a:prstTxWarp>
          </a:bodyPr>
          <a:lstStyle>
            <a:lvl1pPr algn="r" defTabSz="631905">
              <a:spcBef>
                <a:spcPct val="0"/>
              </a:spcBef>
              <a:defRPr sz="8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4FCC663-94A2-47E2-A2B2-1C33FE15D8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24265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422" y="2982913"/>
            <a:ext cx="11628235" cy="2057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841" y="5440366"/>
            <a:ext cx="957539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A0CB-E823-46F0-B5AB-37D36DFCE92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162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6459-F476-437A-B4B0-2052A6AB48A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742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919799" y="384175"/>
            <a:ext cx="3077563" cy="81930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3716" y="384175"/>
            <a:ext cx="9073213" cy="8193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59711-6C0E-4CE6-9872-8B19CB27FC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759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018C-0068-4A53-BC38-359E1E3106E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95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2" y="6169028"/>
            <a:ext cx="1162823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2" y="4068763"/>
            <a:ext cx="1162823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26A39-23C4-40E7-98E4-81C92111575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5243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3715" y="2239963"/>
            <a:ext cx="607538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21973" y="2239963"/>
            <a:ext cx="6075389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6B53-F651-4F88-8C0E-0289E31874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744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3715" y="2149475"/>
            <a:ext cx="6044849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3715" y="3044825"/>
            <a:ext cx="6044849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117" y="2149475"/>
            <a:ext cx="6048244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117" y="3044825"/>
            <a:ext cx="6048244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6875C-E6DA-4A19-B984-C7CE4178D8D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468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E2E5C-DC32-4445-AE9A-D4AFBCE0B6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66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DA74-8D47-4667-A16C-D25AA6E48F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5986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717" y="382591"/>
            <a:ext cx="4500978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9260" y="382591"/>
            <a:ext cx="7648101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3717" y="2009775"/>
            <a:ext cx="4500978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93575-1B1C-4B3E-86C4-F7A80F6D39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650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2266" y="6721478"/>
            <a:ext cx="8207966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2266" y="857250"/>
            <a:ext cx="8207966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2266" y="7513639"/>
            <a:ext cx="8207966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95AA-9741-4DB4-8EC8-CAD3BDF1861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64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84175"/>
            <a:ext cx="123126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39963"/>
            <a:ext cx="12312650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8743950"/>
            <a:ext cx="319246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spcBef>
                <a:spcPct val="0"/>
              </a:spcBef>
              <a:defRPr sz="20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8743950"/>
            <a:ext cx="43338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spcBef>
                <a:spcPct val="0"/>
              </a:spcBef>
              <a:defRPr sz="20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04400" y="8743950"/>
            <a:ext cx="319246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spcBef>
                <a:spcPct val="0"/>
              </a:spcBef>
              <a:defRPr sz="2000" b="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02EEABB-7F2D-4551-A24F-F4641D665C4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正方形/長方形 83"/>
          <p:cNvSpPr/>
          <p:nvPr/>
        </p:nvSpPr>
        <p:spPr>
          <a:xfrm>
            <a:off x="5472807" y="840160"/>
            <a:ext cx="7992465" cy="5004000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144000" bIns="144000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300" b="0" i="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100" i="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100" i="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100" i="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endParaRPr lang="en-US" altLang="ja-JP" sz="1100" i="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Aft>
                <a:spcPts val="0"/>
              </a:spcAft>
              <a:defRPr/>
            </a:pPr>
            <a:r>
              <a:rPr lang="ja-JP" altLang="en-US" sz="11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100" b="0" i="0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5706061" y="1037002"/>
            <a:ext cx="3744000" cy="4125504"/>
          </a:xfrm>
          <a:prstGeom prst="roundRect">
            <a:avLst>
              <a:gd name="adj" fmla="val 3639"/>
            </a:avLst>
          </a:prstGeom>
          <a:solidFill>
            <a:srgbClr val="FFCC99"/>
          </a:solidFill>
          <a:ln>
            <a:solidFill>
              <a:srgbClr val="7030A0"/>
            </a:solidFill>
          </a:ln>
          <a:effectLst/>
          <a:extLst/>
        </p:spPr>
        <p:txBody>
          <a:bodyPr lIns="36000" tIns="45700" rIns="36000" bIns="45700" rtlCol="0" anchor="t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気温</a:t>
            </a:r>
            <a:r>
              <a:rPr lang="en-US" altLang="ja-JP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spcBef>
                <a:spcPts val="0"/>
              </a:spcBef>
            </a:pP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i="0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endParaRPr lang="en-US" altLang="ja-JP" sz="140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・大阪の年平均気温の上昇率は</a:t>
            </a:r>
            <a:r>
              <a: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1.95℃/100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・特に高度成長期以降の上昇傾向は顕著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i="0" dirty="0">
                <a:latin typeface="Meiryo UI" panose="020B0604030504040204" pitchFamily="50" charset="-128"/>
                <a:ea typeface="Meiryo UI" panose="020B0604030504040204" pitchFamily="50" charset="-128"/>
              </a:rPr>
              <a:t>将来予測</a:t>
            </a:r>
            <a:endParaRPr lang="en-US" altLang="ja-JP" sz="140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・現在気候に比べ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、年平均気温は、近未来気候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で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1.0</a:t>
            </a:r>
            <a:r>
              <a: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℃</a:t>
            </a:r>
            <a:r>
              <a:rPr lang="ja-JP" altLang="en-US" sz="1400" b="0" i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、将来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気候で</a:t>
            </a:r>
            <a:r>
              <a:rPr lang="ja-JP" altLang="en-US" sz="1400" i="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2.8℃</a:t>
            </a:r>
            <a:r>
              <a:rPr lang="ja-JP" altLang="en-US" sz="140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の上昇</a:t>
            </a: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・季節別では、冬が最も大きく約</a:t>
            </a:r>
            <a:r>
              <a:rPr lang="en-US" altLang="ja-JP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3.0℃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上昇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ja-JP" altLang="en-US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5" name="Rectangle 1066"/>
          <p:cNvSpPr>
            <a:spLocks noChangeArrowheads="1"/>
          </p:cNvSpPr>
          <p:nvPr/>
        </p:nvSpPr>
        <p:spPr bwMode="auto">
          <a:xfrm>
            <a:off x="0" y="2730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700" rIns="91396" bIns="457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 b="0" i="0"/>
          </a:p>
        </p:txBody>
      </p:sp>
      <p:sp>
        <p:nvSpPr>
          <p:cNvPr id="2062" name="正方形/長方形 2"/>
          <p:cNvSpPr>
            <a:spLocks noChangeArrowheads="1"/>
          </p:cNvSpPr>
          <p:nvPr/>
        </p:nvSpPr>
        <p:spPr bwMode="auto">
          <a:xfrm>
            <a:off x="66675" y="576263"/>
            <a:ext cx="13571538" cy="8963025"/>
          </a:xfrm>
          <a:prstGeom prst="rect">
            <a:avLst/>
          </a:prstGeom>
          <a:noFill/>
          <a:ln w="9525" cmpd="dbl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96" tIns="45700" rIns="91396" bIns="457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200"/>
          </a:p>
        </p:txBody>
      </p:sp>
      <p:sp>
        <p:nvSpPr>
          <p:cNvPr id="67" name="正方形/長方形 66"/>
          <p:cNvSpPr/>
          <p:nvPr/>
        </p:nvSpPr>
        <p:spPr>
          <a:xfrm>
            <a:off x="288345" y="5493883"/>
            <a:ext cx="4932000" cy="2091305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44000" bIns="14400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○ＣＯＰ２１（気候変動枠組条約第</a:t>
            </a:r>
            <a:r>
              <a:rPr lang="en-US" altLang="ja-JP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回締約国会議）</a:t>
            </a:r>
            <a:endParaRPr lang="en-US" altLang="ja-JP" sz="140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⇒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月に採択されたパリ協定（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日発効）に</a:t>
            </a:r>
            <a:endParaRPr lang="en-US" altLang="ja-JP" sz="1400" b="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400" b="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おいて</a:t>
            </a:r>
            <a:r>
              <a:rPr lang="ja-JP" altLang="en-US" sz="1400" b="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40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適応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の長期目標の設定</a:t>
            </a:r>
            <a:r>
              <a:rPr lang="ja-JP" altLang="en-US" sz="140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及び各国の適応計画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プロセ</a:t>
            </a:r>
            <a:endParaRPr lang="en-US" altLang="ja-JP" sz="140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40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スと行動</a:t>
            </a:r>
            <a:r>
              <a:rPr lang="ja-JP" altLang="en-US" sz="140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</a:t>
            </a:r>
            <a:r>
              <a:rPr lang="ja-JP" altLang="en-US" sz="1400" b="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位置づけ。</a:t>
            </a:r>
            <a:endParaRPr lang="en-US" altLang="ja-JP" sz="1400" b="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○国の「気候変動の影響への適応計画」</a:t>
            </a:r>
            <a:endParaRPr lang="en-US" altLang="ja-JP" sz="140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Bef>
                <a:spcPct val="0"/>
              </a:spcBef>
              <a:defRPr/>
            </a:pP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⇒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月に閣議決定。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今後おおむね</a:t>
            </a:r>
            <a:r>
              <a:rPr lang="en-US" altLang="ja-JP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年間における我が国</a:t>
            </a:r>
            <a:endParaRPr lang="en-US" altLang="ja-JP" sz="140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Bef>
                <a:spcPct val="0"/>
              </a:spcBef>
              <a:defRPr/>
            </a:pPr>
            <a:r>
              <a:rPr lang="ja-JP" altLang="en-US" sz="140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の気候変動の影響への適応に関する基本戦略及び実施する</a:t>
            </a:r>
            <a:endParaRPr lang="en-US" altLang="ja-JP" sz="140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spcBef>
                <a:spcPct val="0"/>
              </a:spcBef>
              <a:defRPr/>
            </a:pPr>
            <a:r>
              <a:rPr lang="ja-JP" altLang="en-US" sz="140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各分野における施策の方向性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  <a:endParaRPr lang="en-US" altLang="ja-JP" sz="1400" i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88345" y="840160"/>
            <a:ext cx="4932000" cy="4248000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44000" bIns="144000" anchor="t" anchorCtr="0">
            <a:spAutoFit/>
          </a:bodyPr>
          <a:lstStyle/>
          <a:p>
            <a:pPr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気候変動に関する政府間パネル（</a:t>
            </a:r>
            <a:r>
              <a:rPr lang="en-US" altLang="ja-JP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IPCC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）の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第５次評価報告</a:t>
            </a:r>
            <a:endParaRPr lang="en-US" altLang="ja-JP" sz="1400" b="0" i="0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書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では、温室効果ガスの削減を進めた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も、今後、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世界の平</a:t>
            </a:r>
            <a:endParaRPr lang="en-US" altLang="ja-JP" sz="1400" b="0" i="0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均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気温はさらに上昇し、</a:t>
            </a:r>
            <a:r>
              <a:rPr lang="en-US" altLang="ja-JP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世紀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末に向けて気候変動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の影響リスク</a:t>
            </a:r>
            <a:endParaRPr lang="en-US" altLang="ja-JP" sz="1400" b="0" i="0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高まる</a:t>
            </a: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と予想。</a:t>
            </a:r>
            <a:endParaRPr lang="en-US" altLang="ja-JP" sz="1400" b="0" i="0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400" b="0" i="0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○このため、温室効果ガスの排出抑制等を行う「緩和」だけでなく、</a:t>
            </a:r>
            <a:endParaRPr lang="en-US" altLang="ja-JP" sz="1400" b="0" i="0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i="0" u="sng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既に現れている影響や中長期的に避けられない影響を軽減する</a:t>
            </a: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i="0" kern="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i="0" u="sng" kern="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いわゆる「適応」を進めることが必要。</a:t>
            </a: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i="0" u="sng" kern="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ja-JP" sz="1400" i="0" u="sng" kern="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179805" y="615899"/>
            <a:ext cx="1331987" cy="340474"/>
          </a:xfrm>
          <a:prstGeom prst="round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/>
          <a:extLst/>
        </p:spPr>
        <p:txBody>
          <a:bodyPr wrap="square" lIns="91396" tIns="45700" rIns="91396" bIns="45700" anchor="ctr">
            <a:spAutoFit/>
          </a:bodyPr>
          <a:lstStyle/>
          <a:p>
            <a:pPr algn="ctr">
              <a:defRPr/>
            </a:pPr>
            <a:r>
              <a:rPr lang="ja-JP" altLang="en-US" sz="1400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背景と課題</a:t>
            </a:r>
            <a:endParaRPr lang="en-US" altLang="ja-JP" sz="1400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179805" y="5232648"/>
            <a:ext cx="1908000" cy="340474"/>
          </a:xfrm>
          <a:prstGeom prst="round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/>
          <a:extLst/>
        </p:spPr>
        <p:txBody>
          <a:bodyPr wrap="square" lIns="91396" tIns="45700" rIns="91396" bIns="45700" anchor="ctr">
            <a:spAutoFit/>
          </a:bodyPr>
          <a:lstStyle/>
          <a:p>
            <a:pPr algn="ctr">
              <a:defRPr/>
            </a:pPr>
            <a:r>
              <a:rPr lang="ja-JP" altLang="en-US" sz="1400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ＣＯＰ</a:t>
            </a:r>
            <a:r>
              <a:rPr lang="en-US" altLang="ja-JP" sz="1400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1400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＋国の状況</a:t>
            </a:r>
            <a:endParaRPr lang="ja-JP" altLang="en-US" sz="1400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88345" y="7964137"/>
            <a:ext cx="4932000" cy="1444975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44000" bIns="14400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年３月策定の大阪府地球温暖化対策実行計画で「適応策</a:t>
            </a:r>
            <a:endParaRPr lang="en-US" altLang="ja-JP" sz="1400" b="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400" b="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の推進」について、府域への影響把握、対策検討等に取り組むと</a:t>
            </a:r>
            <a:endParaRPr lang="en-US" altLang="ja-JP" sz="1400" b="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400" b="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記載</a:t>
            </a:r>
            <a:endParaRPr lang="en-US" altLang="ja-JP" sz="1400" b="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○府域においても、社会環境や自然環境への気候変動の影響リス</a:t>
            </a:r>
            <a:endParaRPr lang="en-US" altLang="ja-JP" sz="1400" b="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400" b="0" i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0" i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クが増大する中、「適応策」を着実に進めていくことが求められる。</a:t>
            </a:r>
            <a:endParaRPr lang="en-US" altLang="ja-JP" sz="1400" i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 bwMode="auto">
          <a:xfrm>
            <a:off x="179805" y="7695671"/>
            <a:ext cx="1716410" cy="340474"/>
          </a:xfrm>
          <a:prstGeom prst="round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/>
          <a:extLst/>
        </p:spPr>
        <p:txBody>
          <a:bodyPr wrap="square" lIns="91396" tIns="45700" rIns="91396" bIns="45700" anchor="ctr">
            <a:spAutoFit/>
          </a:bodyPr>
          <a:lstStyle/>
          <a:p>
            <a:pPr algn="ctr">
              <a:defRPr/>
            </a:pPr>
            <a:r>
              <a:rPr lang="ja-JP" altLang="en-US" sz="1400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府域における適応</a:t>
            </a:r>
            <a:endParaRPr lang="ja-JP" altLang="en-US" sz="1400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角丸四角形 78"/>
          <p:cNvSpPr/>
          <p:nvPr/>
        </p:nvSpPr>
        <p:spPr bwMode="auto">
          <a:xfrm>
            <a:off x="5328369" y="624136"/>
            <a:ext cx="1764000" cy="324000"/>
          </a:xfrm>
          <a:prstGeom prst="round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/>
          <a:extLst/>
        </p:spPr>
        <p:txBody>
          <a:bodyPr wrap="square" lIns="91396" tIns="45700" rIns="91396" bIns="45700" anchor="ctr">
            <a:spAutoFit/>
          </a:bodyPr>
          <a:lstStyle/>
          <a:p>
            <a:pPr>
              <a:defRPr/>
            </a:pPr>
            <a:r>
              <a:rPr lang="ja-JP" altLang="en-US" sz="1300" i="0" dirty="0">
                <a:solidFill>
                  <a:schemeClr val="accent4"/>
                </a:solidFill>
                <a:latin typeface="+mn-ea"/>
                <a:ea typeface="+mn-ea"/>
              </a:rPr>
              <a:t>府域</a:t>
            </a:r>
            <a:r>
              <a:rPr lang="ja-JP" altLang="en-US" sz="1300" i="0" dirty="0" smtClean="0">
                <a:solidFill>
                  <a:schemeClr val="accent4"/>
                </a:solidFill>
                <a:latin typeface="+mn-ea"/>
                <a:ea typeface="+mn-ea"/>
              </a:rPr>
              <a:t>の気候変動予測</a:t>
            </a:r>
            <a:endParaRPr lang="ja-JP" altLang="en-US" sz="1300" i="0" dirty="0">
              <a:solidFill>
                <a:schemeClr val="accent4"/>
              </a:solidFill>
              <a:latin typeface="+mn-ea"/>
              <a:ea typeface="+mn-ea"/>
            </a:endParaRPr>
          </a:p>
        </p:txBody>
      </p: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5971712" y="3000400"/>
            <a:ext cx="3212699" cy="1872000"/>
            <a:chOff x="10008889" y="1268674"/>
            <a:chExt cx="3063165" cy="1784867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8889" y="1268674"/>
              <a:ext cx="3063165" cy="1784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グループ化 6"/>
            <p:cNvGrpSpPr/>
            <p:nvPr/>
          </p:nvGrpSpPr>
          <p:grpSpPr>
            <a:xfrm>
              <a:off x="11809089" y="2280320"/>
              <a:ext cx="1080120" cy="449756"/>
              <a:chOff x="10616151" y="3270724"/>
              <a:chExt cx="1080120" cy="449756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10616151" y="3270724"/>
                <a:ext cx="1024630" cy="4313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grpSp>
            <p:nvGrpSpPr>
              <p:cNvPr id="43" name="グループ化 42"/>
              <p:cNvGrpSpPr/>
              <p:nvPr/>
            </p:nvGrpSpPr>
            <p:grpSpPr>
              <a:xfrm>
                <a:off x="10650903" y="3376409"/>
                <a:ext cx="397296" cy="92770"/>
                <a:chOff x="472583" y="2505468"/>
                <a:chExt cx="504056" cy="118872"/>
              </a:xfrm>
            </p:grpSpPr>
            <p:cxnSp>
              <p:nvCxnSpPr>
                <p:cNvPr id="51" name="直線コネクタ 50"/>
                <p:cNvCxnSpPr/>
                <p:nvPr/>
              </p:nvCxnSpPr>
              <p:spPr>
                <a:xfrm>
                  <a:off x="472583" y="2564904"/>
                  <a:ext cx="504056" cy="0"/>
                </a:xfrm>
                <a:prstGeom prst="line">
                  <a:avLst/>
                </a:prstGeom>
                <a:ln w="158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円/楕円 52"/>
                <p:cNvSpPr>
                  <a:spLocks noChangeAspect="1"/>
                </p:cNvSpPr>
                <p:nvPr/>
              </p:nvSpPr>
              <p:spPr>
                <a:xfrm>
                  <a:off x="675052" y="2505468"/>
                  <a:ext cx="118872" cy="118872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/>
                </a:p>
              </p:txBody>
            </p:sp>
          </p:grpSp>
          <p:cxnSp>
            <p:nvCxnSpPr>
              <p:cNvPr id="45" name="直線コネクタ 44"/>
              <p:cNvCxnSpPr/>
              <p:nvPr/>
            </p:nvCxnSpPr>
            <p:spPr>
              <a:xfrm>
                <a:off x="10650903" y="3592433"/>
                <a:ext cx="39729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テキスト ボックス 48"/>
              <p:cNvSpPr txBox="1"/>
              <p:nvPr/>
            </p:nvSpPr>
            <p:spPr>
              <a:xfrm>
                <a:off x="10972996" y="3289119"/>
                <a:ext cx="723275" cy="277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ja-JP" altLang="en-US" sz="700" b="0" dirty="0" smtClean="0"/>
                  <a:t>各年の年平均</a:t>
                </a:r>
                <a:endParaRPr lang="en-US" altLang="ja-JP" sz="700" b="0" dirty="0" smtClean="0"/>
              </a:p>
              <a:p>
                <a:pPr>
                  <a:lnSpc>
                    <a:spcPts val="500"/>
                  </a:lnSpc>
                </a:pPr>
                <a:r>
                  <a:rPr lang="ja-JP" altLang="en-US" sz="700" b="0" dirty="0" smtClean="0"/>
                  <a:t>気温偏差</a:t>
                </a:r>
                <a:endParaRPr kumimoji="1" lang="ja-JP" altLang="en-US" sz="700" b="0" dirty="0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0976191" y="3520425"/>
                <a:ext cx="543739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700" b="0" dirty="0" smtClean="0">
                    <a:solidFill>
                      <a:srgbClr val="FF0000"/>
                    </a:solidFill>
                  </a:rPr>
                  <a:t>変化傾向</a:t>
                </a:r>
                <a:endParaRPr kumimoji="1" lang="ja-JP" altLang="en-US" sz="700" b="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上リボン 4"/>
          <p:cNvSpPr/>
          <p:nvPr/>
        </p:nvSpPr>
        <p:spPr bwMode="auto">
          <a:xfrm>
            <a:off x="1564194" y="29934"/>
            <a:ext cx="10552686" cy="504108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  <a:extLst/>
        </p:spPr>
        <p:txBody>
          <a:bodyPr wrap="square" lIns="0" tIns="72000" rIns="0" bIns="72000" rtlCol="0" anchor="ctr">
            <a:spAutoFit/>
          </a:bodyPr>
          <a:lstStyle/>
          <a:p>
            <a:pPr algn="ctr"/>
            <a:r>
              <a:rPr lang="ja-JP" altLang="en-US" sz="1800" i="0" dirty="0" smtClean="0">
                <a:latin typeface="+mn-ea"/>
                <a:ea typeface="+mn-ea"/>
              </a:rPr>
              <a:t>気候</a:t>
            </a:r>
            <a:r>
              <a:rPr lang="ja-JP" altLang="en-US" sz="1800" i="0" dirty="0">
                <a:latin typeface="+mn-ea"/>
                <a:ea typeface="+mn-ea"/>
              </a:rPr>
              <a:t>変動の</a:t>
            </a:r>
            <a:r>
              <a:rPr lang="ja-JP" altLang="en-US" sz="1800" i="0" smtClean="0">
                <a:latin typeface="+mn-ea"/>
                <a:ea typeface="+mn-ea"/>
              </a:rPr>
              <a:t>影響への適応</a:t>
            </a:r>
            <a:r>
              <a:rPr lang="ja-JP" altLang="en-US" sz="1800" i="0" dirty="0" smtClean="0">
                <a:latin typeface="+mn-ea"/>
                <a:ea typeface="+mn-ea"/>
              </a:rPr>
              <a:t>に</a:t>
            </a:r>
            <a:r>
              <a:rPr lang="ja-JP" altLang="en-US" sz="1800" i="0" dirty="0">
                <a:latin typeface="+mn-ea"/>
                <a:ea typeface="+mn-ea"/>
              </a:rPr>
              <a:t>ついて</a:t>
            </a:r>
            <a:endParaRPr kumimoji="1" lang="ja-JP" altLang="en-US" sz="1800" i="0" dirty="0">
              <a:latin typeface="+mn-ea"/>
              <a:ea typeface="+mn-ea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29" y="2568352"/>
            <a:ext cx="4392000" cy="243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3333CC"/>
                    </a:gs>
                    <a:gs pos="50000">
                      <a:srgbClr val="18185E"/>
                    </a:gs>
                    <a:gs pos="100000">
                      <a:srgbClr val="3333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角丸四角形 61"/>
          <p:cNvSpPr/>
          <p:nvPr/>
        </p:nvSpPr>
        <p:spPr bwMode="auto">
          <a:xfrm>
            <a:off x="9577257" y="1048742"/>
            <a:ext cx="3744000" cy="4086363"/>
          </a:xfrm>
          <a:prstGeom prst="roundRect">
            <a:avLst>
              <a:gd name="adj" fmla="val 3478"/>
            </a:avLst>
          </a:prstGeom>
          <a:solidFill>
            <a:srgbClr val="FFCC99"/>
          </a:solidFill>
          <a:ln>
            <a:solidFill>
              <a:srgbClr val="7030A0"/>
            </a:solidFill>
          </a:ln>
          <a:effectLst/>
          <a:extLst/>
        </p:spPr>
        <p:txBody>
          <a:bodyPr lIns="36000" tIns="45700" rIns="36000" bIns="45700" rtlCol="0" anchor="t" anchorCtr="0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降水量</a:t>
            </a:r>
            <a:r>
              <a:rPr lang="en-US" altLang="ja-JP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◆現状</a:t>
            </a:r>
            <a:endParaRPr lang="en-US" altLang="ja-JP" sz="140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・大阪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の年降水量には変化傾向は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見られない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近年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、記録的豪雨が発生</a:t>
            </a: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i="0" dirty="0">
                <a:latin typeface="Meiryo UI" panose="020B0604030504040204" pitchFamily="50" charset="-128"/>
                <a:ea typeface="Meiryo UI" panose="020B0604030504040204" pitchFamily="50" charset="-128"/>
              </a:rPr>
              <a:t>将来予測</a:t>
            </a:r>
            <a:endParaRPr lang="en-US" altLang="ja-JP" sz="140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・大阪の年降水量が増加</a:t>
            </a: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大雨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（日降水量</a:t>
            </a:r>
            <a:r>
              <a:rPr lang="en-US" altLang="ja-JP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100mm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以上）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日数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が将来気候で</a:t>
            </a:r>
            <a:r>
              <a:rPr lang="ja-JP" altLang="en-US" sz="14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２倍以上に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ja-JP" altLang="en-US" sz="14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829257" y="4884292"/>
            <a:ext cx="324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大阪における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年降水量</a:t>
            </a:r>
            <a:r>
              <a:rPr lang="ja-JP" altLang="en-US" b="1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変化（</a:t>
            </a:r>
            <a:r>
              <a:rPr lang="en-US" altLang="ja-JP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1883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2014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b="1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b="1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9" name="グループ化 8"/>
          <p:cNvGrpSpPr>
            <a:grpSpLocks noChangeAspect="1"/>
          </p:cNvGrpSpPr>
          <p:nvPr/>
        </p:nvGrpSpPr>
        <p:grpSpPr>
          <a:xfrm>
            <a:off x="9707907" y="3000400"/>
            <a:ext cx="3482701" cy="1872000"/>
            <a:chOff x="8727158" y="5364854"/>
            <a:chExt cx="4398667" cy="2364336"/>
          </a:xfrm>
        </p:grpSpPr>
        <p:pic>
          <p:nvPicPr>
            <p:cNvPr id="66" name="Picture 2" descr="http://venus.cpd.naps.kishou.go.jp/~climatir/cgi-bin/graph/gwdb/image/anom20150901174624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00" r="2359" b="4728"/>
            <a:stretch/>
          </p:blipFill>
          <p:spPr bwMode="auto">
            <a:xfrm>
              <a:off x="8727158" y="5364854"/>
              <a:ext cx="4398667" cy="2364336"/>
            </a:xfrm>
            <a:prstGeom prst="rect">
              <a:avLst/>
            </a:prstGeom>
            <a:solidFill>
              <a:srgbClr val="FFFFFF"/>
            </a:solidFill>
            <a:extLst/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9305175" y="7097422"/>
              <a:ext cx="1537076" cy="388722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700" b="0" i="0" dirty="0" smtClean="0">
                  <a:latin typeface="+mn-ea"/>
                  <a:ea typeface="+mn-ea"/>
                </a:rPr>
                <a:t>縦棒：各年の年降水量偏差</a:t>
              </a:r>
              <a:endParaRPr lang="en-US" altLang="ja-JP" sz="700" b="0" i="0" dirty="0" smtClean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</a:pPr>
              <a:r>
                <a:rPr kumimoji="1" lang="ja-JP" altLang="en-US" sz="700" b="0" i="0" dirty="0" smtClean="0">
                  <a:latin typeface="+mn-ea"/>
                  <a:ea typeface="+mn-ea"/>
                </a:rPr>
                <a:t>折れ線：</a:t>
              </a:r>
              <a:r>
                <a:rPr lang="ja-JP" altLang="en-US" sz="700" b="0" i="0" dirty="0" smtClean="0">
                  <a:latin typeface="+mn-ea"/>
                  <a:ea typeface="+mn-ea"/>
                </a:rPr>
                <a:t>５年移動平均</a:t>
              </a:r>
              <a:endParaRPr kumimoji="1" lang="ja-JP" altLang="en-US" sz="700" b="0" i="0" dirty="0">
                <a:latin typeface="+mn-ea"/>
                <a:ea typeface="+mn-ea"/>
              </a:endParaRPr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5904061" y="4884292"/>
            <a:ext cx="3348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大阪に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おける年平均気温の変化（</a:t>
            </a:r>
            <a:r>
              <a:rPr lang="en-US" altLang="ja-JP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1883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2014</a:t>
            </a:r>
            <a:r>
              <a:rPr lang="ja-JP" altLang="en-US" b="1" i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b="1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b="1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706061" y="5259070"/>
            <a:ext cx="761519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気候は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世紀末（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1980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1999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）、近未来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気候は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2035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年、将来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気候は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世紀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末（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2076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2095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b="0" i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spcBef>
                <a:spcPts val="0"/>
              </a:spcBef>
            </a:pPr>
            <a:r>
              <a:rPr lang="en-US" altLang="ja-JP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気候の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現状値及び</a:t>
            </a:r>
            <a:r>
              <a:rPr lang="ja-JP" altLang="en-US" sz="1100" b="0" i="0" dirty="0">
                <a:latin typeface="Meiryo UI" panose="020B0604030504040204" pitchFamily="50" charset="-128"/>
                <a:ea typeface="Meiryo UI" panose="020B0604030504040204" pitchFamily="50" charset="-128"/>
              </a:rPr>
              <a:t>予測値は大阪管区気象台より</a:t>
            </a:r>
            <a:r>
              <a:rPr lang="ja-JP" altLang="en-US" sz="1100" b="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lang="ja-JP" altLang="en-US" sz="1100" b="0" i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9899199" y="6015616"/>
            <a:ext cx="3566074" cy="3397907"/>
            <a:chOff x="9899199" y="6015616"/>
            <a:chExt cx="3566074" cy="3397907"/>
          </a:xfrm>
        </p:grpSpPr>
        <p:sp>
          <p:nvSpPr>
            <p:cNvPr id="75" name="テキスト ボックス 74"/>
            <p:cNvSpPr txBox="1"/>
            <p:nvPr/>
          </p:nvSpPr>
          <p:spPr>
            <a:xfrm>
              <a:off x="10100051" y="6245523"/>
              <a:ext cx="3365222" cy="3168000"/>
            </a:xfrm>
            <a:prstGeom prst="roundRect">
              <a:avLst>
                <a:gd name="adj" fmla="val 0"/>
              </a:avLst>
            </a:prstGeom>
            <a:noFill/>
            <a:ln w="76200" cmpd="dbl">
              <a:solidFill>
                <a:schemeClr val="tx1"/>
              </a:solidFill>
            </a:ln>
          </p:spPr>
          <p:txBody>
            <a:bodyPr wrap="square" tIns="144000" bIns="144000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○平成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府環境審議会に諮問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endParaRPr lang="en-US" altLang="ja-JP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温暖化対策部会における検討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（２～３回）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年６月頃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部会</a:t>
              </a: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、府環境審議会から答申</a:t>
              </a:r>
              <a:endParaRPr lang="en-US" altLang="ja-JP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endParaRPr lang="en-US" altLang="ja-JP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その後、府で大阪府地球温暖化対策実行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計画の改定案を作成し、パブリックコメントを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経て、計画改定。府の気候変動への適応</a:t>
              </a:r>
              <a:endPara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ja-JP" altLang="en-US" sz="14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計画と位置づけ。　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lang="ja-JP" altLang="en-US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年秋を予定</a:t>
              </a:r>
              <a:r>
                <a:rPr lang="en-US" altLang="ja-JP" sz="14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77" name="角丸四角形 76"/>
            <p:cNvSpPr/>
            <p:nvPr/>
          </p:nvSpPr>
          <p:spPr bwMode="auto">
            <a:xfrm>
              <a:off x="9899199" y="6015616"/>
              <a:ext cx="1981898" cy="32344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  <a:effectLst/>
            <a:extLst/>
          </p:spPr>
          <p:txBody>
            <a:bodyPr wrap="square" lIns="91396" tIns="45700" rIns="91396" bIns="45700" anchor="ctr">
              <a:spAutoFit/>
            </a:bodyPr>
            <a:lstStyle/>
            <a:p>
              <a:pPr>
                <a:defRPr/>
              </a:pPr>
              <a:r>
                <a:rPr lang="ja-JP" altLang="en-US" sz="1300" i="0" dirty="0" smtClean="0">
                  <a:solidFill>
                    <a:schemeClr val="accent4"/>
                  </a:solidFill>
                  <a:latin typeface="+mn-ea"/>
                  <a:ea typeface="+mn-ea"/>
                </a:rPr>
                <a:t>今後のスケジュール（案）</a:t>
              </a:r>
              <a:endParaRPr lang="ja-JP" altLang="en-US" sz="1300" i="0" dirty="0">
                <a:solidFill>
                  <a:schemeClr val="accent4"/>
                </a:solidFill>
                <a:latin typeface="+mn-ea"/>
                <a:ea typeface="+mn-ea"/>
              </a:endParaRPr>
            </a:p>
          </p:txBody>
        </p:sp>
        <p:sp>
          <p:nvSpPr>
            <p:cNvPr id="11" name="大かっこ 10"/>
            <p:cNvSpPr/>
            <p:nvPr/>
          </p:nvSpPr>
          <p:spPr bwMode="auto">
            <a:xfrm>
              <a:off x="10397504" y="6981390"/>
              <a:ext cx="2484000" cy="493031"/>
            </a:xfrm>
            <a:prstGeom prst="bracketPair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5" name="テキスト ボックス 84"/>
          <p:cNvSpPr txBox="1"/>
          <p:nvPr/>
        </p:nvSpPr>
        <p:spPr>
          <a:xfrm>
            <a:off x="5472807" y="6245525"/>
            <a:ext cx="4277083" cy="3168000"/>
          </a:xfrm>
          <a:prstGeom prst="roundRect">
            <a:avLst>
              <a:gd name="adj" fmla="val 0"/>
            </a:avLst>
          </a:prstGeom>
          <a:noFill/>
          <a:ln w="76200" cmpd="dbl">
            <a:solidFill>
              <a:schemeClr val="tx1"/>
            </a:solidFill>
          </a:ln>
        </p:spPr>
        <p:txBody>
          <a:bodyPr wrap="square" tIns="144000" bIns="144000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sz="1600" b="0" i="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21</a:t>
            </a:r>
            <a:r>
              <a:rPr lang="ja-JP" altLang="en-US" sz="1600" b="0" i="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世紀末までの長期的な展望を意識しつつ</a:t>
            </a:r>
            <a:r>
              <a:rPr lang="ja-JP" altLang="en-US" sz="1600" b="0" i="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、府域における気候変動への「適応」の取組みの基本的方向性を検討。</a:t>
            </a:r>
            <a:endParaRPr lang="ja-JP" altLang="en-US" sz="1600" b="0" i="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＜府における取組み＞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・平成</a:t>
            </a:r>
            <a:r>
              <a: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環境農林水産分野についての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気候変動の影響と適応策について先行的に整理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・平成</a:t>
            </a:r>
            <a:r>
              <a:rPr lang="en-US" altLang="ja-JP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年度は他分野の影響と適応策を整理中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（分野）①農業、森林・林業、水産業、②水環境・</a:t>
            </a: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水資源、③自然生態系、④自然災害・沿岸域、</a:t>
            </a:r>
            <a:endParaRPr lang="en-US" altLang="ja-JP" sz="1400" b="0" i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400" b="0" i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⑤健康、⑥産業・経済活動、⑦国民生活・都市</a:t>
            </a:r>
            <a:r>
              <a:rPr lang="ja-JP" altLang="en-US" sz="1400" b="0" i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</a:t>
            </a:r>
            <a:endParaRPr lang="en-US" altLang="ja-JP" sz="1400" b="0" i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5328369" y="6015616"/>
            <a:ext cx="1440000" cy="323448"/>
          </a:xfrm>
          <a:prstGeom prst="round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/>
          <a:extLst/>
        </p:spPr>
        <p:txBody>
          <a:bodyPr wrap="square" lIns="91396" tIns="45700" rIns="91396" bIns="45700" anchor="ctr">
            <a:spAutoFit/>
          </a:bodyPr>
          <a:lstStyle/>
          <a:p>
            <a:pPr>
              <a:defRPr/>
            </a:pPr>
            <a:r>
              <a:rPr lang="ja-JP" altLang="en-US" sz="1300" i="0" dirty="0" smtClean="0">
                <a:solidFill>
                  <a:schemeClr val="accent4"/>
                </a:solidFill>
                <a:latin typeface="+mn-ea"/>
                <a:ea typeface="+mn-ea"/>
              </a:rPr>
              <a:t>検討内容（案）</a:t>
            </a:r>
            <a:endParaRPr lang="ja-JP" altLang="en-US" sz="1300" i="0" dirty="0">
              <a:solidFill>
                <a:schemeClr val="accent4"/>
              </a:solidFill>
              <a:latin typeface="+mn-ea"/>
              <a:ea typeface="+mn-ea"/>
            </a:endParaRPr>
          </a:p>
        </p:txBody>
      </p:sp>
      <p:sp>
        <p:nvSpPr>
          <p:cNvPr id="89" name="二等辺三角形 88"/>
          <p:cNvSpPr>
            <a:spLocks/>
          </p:cNvSpPr>
          <p:nvPr/>
        </p:nvSpPr>
        <p:spPr bwMode="auto">
          <a:xfrm rot="10800000">
            <a:off x="7488610" y="7248872"/>
            <a:ext cx="1260000" cy="396000"/>
          </a:xfrm>
          <a:prstGeom prst="triangle">
            <a:avLst>
              <a:gd name="adj" fmla="val 49738"/>
            </a:avLst>
          </a:prstGeom>
          <a:solidFill>
            <a:schemeClr val="accent4"/>
          </a:solidFill>
          <a:ln>
            <a:solidFill>
              <a:schemeClr val="tx1"/>
            </a:solidFill>
          </a:ln>
          <a:effectLst/>
          <a:extLst/>
        </p:spPr>
        <p:txBody>
          <a:bodyPr wrap="square" lIns="91396" tIns="45700" rIns="91396" bIns="45700" rtlCol="0" anchor="ctr">
            <a:spAutoFit/>
          </a:bodyPr>
          <a:lstStyle/>
          <a:p>
            <a:pPr algn="ctr"/>
            <a:endParaRPr kumimoji="1" lang="ja-JP" altLang="en-US" sz="1300" i="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1" name="二等辺三角形 40"/>
          <p:cNvSpPr>
            <a:spLocks/>
          </p:cNvSpPr>
          <p:nvPr/>
        </p:nvSpPr>
        <p:spPr bwMode="auto">
          <a:xfrm rot="10800000" flipV="1">
            <a:off x="6516482" y="7248872"/>
            <a:ext cx="1260000" cy="396000"/>
          </a:xfrm>
          <a:prstGeom prst="triangle">
            <a:avLst>
              <a:gd name="adj" fmla="val 49738"/>
            </a:avLst>
          </a:prstGeom>
          <a:solidFill>
            <a:schemeClr val="accent4"/>
          </a:solidFill>
          <a:ln>
            <a:solidFill>
              <a:schemeClr val="tx1"/>
            </a:solidFill>
          </a:ln>
          <a:effectLst/>
          <a:extLst/>
        </p:spPr>
        <p:txBody>
          <a:bodyPr wrap="square" lIns="91396" tIns="45700" rIns="91396" bIns="45700" rtlCol="0" anchor="ctr">
            <a:spAutoFit/>
          </a:bodyPr>
          <a:lstStyle/>
          <a:p>
            <a:pPr algn="ctr"/>
            <a:endParaRPr kumimoji="1" lang="ja-JP" altLang="en-US" sz="1300" i="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457161" y="100335"/>
            <a:ext cx="1116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400" b="0" i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資料１－２</a:t>
            </a:r>
            <a:endParaRPr kumimoji="1" lang="ja-JP" altLang="en-US" sz="1400" b="0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33FF"/>
        </a:solidFill>
        <a:ln>
          <a:solidFill>
            <a:srgbClr val="7030A0"/>
          </a:solidFill>
        </a:ln>
        <a:effectLst/>
        <a:extLst/>
      </a:spPr>
      <a:bodyPr lIns="91396" tIns="45700" rIns="91396" bIns="45700" anchor="ctr">
        <a:spAutoFit/>
      </a:bodyPr>
      <a:lstStyle>
        <a:defPPr algn="ctr">
          <a:defRPr sz="1300" i="0" dirty="0">
            <a:solidFill>
              <a:schemeClr val="bg1"/>
            </a:solidFill>
            <a:latin typeface="+mn-ea"/>
            <a:ea typeface="+mn-ea"/>
          </a:defRPr>
        </a:defPPr>
      </a:lstStyle>
    </a:spDef>
    <a:lnDef>
      <a:spPr bwMode="auto">
        <a:solidFill>
          <a:srgbClr val="FFCC99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EACC25-ADFA-4A28-B1DE-77F607F11EEC}"/>
</file>

<file path=customXml/itemProps2.xml><?xml version="1.0" encoding="utf-8"?>
<ds:datastoreItem xmlns:ds="http://schemas.openxmlformats.org/officeDocument/2006/customXml" ds:itemID="{32627FAA-DACF-4943-9A00-42893DAAD6C6}"/>
</file>

<file path=customXml/itemProps3.xml><?xml version="1.0" encoding="utf-8"?>
<ds:datastoreItem xmlns:ds="http://schemas.openxmlformats.org/officeDocument/2006/customXml" ds:itemID="{CB053C98-873A-467C-8B8B-5CA5626D941A}"/>
</file>

<file path=docProps/app.xml><?xml version="1.0" encoding="utf-8"?>
<Properties xmlns="http://schemas.openxmlformats.org/officeDocument/2006/extended-properties" xmlns:vt="http://schemas.openxmlformats.org/officeDocument/2006/docPropsVTypes">
  <TotalTime>15524</TotalTime>
  <Words>223</Words>
  <Application>Microsoft Office PowerPoint</Application>
  <PresentationFormat>ユーザー設定</PresentationFormat>
  <Paragraphs>125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みどりの風促進区域について</dc:title>
  <dc:creator>大阪府職員端末機１７年度１２月調達</dc:creator>
  <cp:lastModifiedBy>橋本　浩一</cp:lastModifiedBy>
  <cp:revision>1455</cp:revision>
  <cp:lastPrinted>2016-01-08T10:28:19Z</cp:lastPrinted>
  <dcterms:created xsi:type="dcterms:W3CDTF">2010-08-25T07:47:28Z</dcterms:created>
  <dcterms:modified xsi:type="dcterms:W3CDTF">2016-11-15T10:15:24Z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