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2"/>
  </p:notesMasterIdLst>
  <p:sldIdLst>
    <p:sldId id="256" r:id="rId2"/>
    <p:sldId id="336" r:id="rId3"/>
    <p:sldId id="347" r:id="rId4"/>
    <p:sldId id="288" r:id="rId5"/>
    <p:sldId id="337" r:id="rId6"/>
    <p:sldId id="289" r:id="rId7"/>
    <p:sldId id="317" r:id="rId8"/>
    <p:sldId id="305" r:id="rId9"/>
    <p:sldId id="355" r:id="rId10"/>
    <p:sldId id="340" r:id="rId11"/>
    <p:sldId id="323" r:id="rId12"/>
    <p:sldId id="324" r:id="rId13"/>
    <p:sldId id="326" r:id="rId14"/>
    <p:sldId id="328" r:id="rId15"/>
    <p:sldId id="349" r:id="rId16"/>
    <p:sldId id="345" r:id="rId17"/>
    <p:sldId id="346" r:id="rId18"/>
    <p:sldId id="348" r:id="rId19"/>
    <p:sldId id="342" r:id="rId20"/>
    <p:sldId id="353"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6600"/>
    <a:srgbClr val="FF9933"/>
    <a:srgbClr val="FFFF00"/>
    <a:srgbClr val="FFCC00"/>
    <a:srgbClr val="FF66CC"/>
    <a:srgbClr val="0099FF"/>
    <a:srgbClr val="FFCC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7" autoAdjust="0"/>
    <p:restoredTop sz="84204" autoAdjust="0"/>
  </p:normalViewPr>
  <p:slideViewPr>
    <p:cSldViewPr>
      <p:cViewPr varScale="1">
        <p:scale>
          <a:sx n="59" d="100"/>
          <a:sy n="59" d="100"/>
        </p:scale>
        <p:origin x="1644" y="66"/>
      </p:cViewPr>
      <p:guideLst>
        <p:guide orient="horz" pos="2432"/>
        <p:guide pos="2880"/>
      </p:guideLst>
    </p:cSldViewPr>
  </p:slideViewPr>
  <p:outlineViewPr>
    <p:cViewPr>
      <p:scale>
        <a:sx n="33" d="100"/>
        <a:sy n="33" d="100"/>
      </p:scale>
      <p:origin x="0" y="109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4" cy="496888"/>
          </a:xfrm>
          <a:prstGeom prst="rect">
            <a:avLst/>
          </a:prstGeom>
        </p:spPr>
        <p:txBody>
          <a:bodyPr vert="horz" lIns="91428" tIns="45714" rIns="91428" bIns="45714"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6038" y="0"/>
            <a:ext cx="2949574" cy="496888"/>
          </a:xfrm>
          <a:prstGeom prst="rect">
            <a:avLst/>
          </a:prstGeom>
        </p:spPr>
        <p:txBody>
          <a:bodyPr vert="horz" lIns="91428" tIns="45714" rIns="91428" bIns="45714" rtlCol="0"/>
          <a:lstStyle>
            <a:lvl1pPr algn="r">
              <a:defRPr sz="1100"/>
            </a:lvl1pPr>
          </a:lstStyle>
          <a:p>
            <a:fld id="{61CA31F8-F74A-40F1-8DAA-9DFF74669CC7}" type="datetimeFigureOut">
              <a:rPr kumimoji="1" lang="ja-JP" altLang="en-US" smtClean="0"/>
              <a:pPr/>
              <a:t>2021/2/1</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1039" y="4721226"/>
            <a:ext cx="5445126" cy="4471989"/>
          </a:xfrm>
          <a:prstGeom prst="rect">
            <a:avLst/>
          </a:prstGeom>
        </p:spPr>
        <p:txBody>
          <a:bodyPr vert="horz" lIns="91428" tIns="45714" rIns="91428"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4" cy="496887"/>
          </a:xfrm>
          <a:prstGeom prst="rect">
            <a:avLst/>
          </a:prstGeom>
        </p:spPr>
        <p:txBody>
          <a:bodyPr vert="horz" lIns="91428" tIns="45714" rIns="91428" bIns="4571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4" cy="496887"/>
          </a:xfrm>
          <a:prstGeom prst="rect">
            <a:avLst/>
          </a:prstGeom>
        </p:spPr>
        <p:txBody>
          <a:bodyPr vert="horz" lIns="91428" tIns="45714" rIns="91428" bIns="45714" rtlCol="0" anchor="b"/>
          <a:lstStyle>
            <a:lvl1pPr algn="r">
              <a:defRPr sz="1100"/>
            </a:lvl1pPr>
          </a:lstStyle>
          <a:p>
            <a:fld id="{1934D5CC-4A0C-4D44-9FBB-22AD4B79EF7B}" type="slidenum">
              <a:rPr kumimoji="1" lang="ja-JP" altLang="en-US" smtClean="0"/>
              <a:pPr/>
              <a:t>‹#›</a:t>
            </a:fld>
            <a:endParaRPr kumimoji="1" lang="ja-JP" altLang="en-US"/>
          </a:p>
        </p:txBody>
      </p:sp>
    </p:spTree>
    <p:extLst>
      <p:ext uri="{BB962C8B-B14F-4D97-AF65-F5344CB8AC3E}">
        <p14:creationId xmlns:p14="http://schemas.microsoft.com/office/powerpoint/2010/main" val="24560843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pPr/>
              <a:t>1</a:t>
            </a:fld>
            <a:endParaRPr kumimoji="1" lang="ja-JP" altLang="en-US"/>
          </a:p>
        </p:txBody>
      </p:sp>
    </p:spTree>
    <p:extLst>
      <p:ext uri="{BB962C8B-B14F-4D97-AF65-F5344CB8AC3E}">
        <p14:creationId xmlns:p14="http://schemas.microsoft.com/office/powerpoint/2010/main" val="185039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12</a:t>
            </a:fld>
            <a:endParaRPr kumimoji="1" lang="ja-JP" altLang="en-US"/>
          </a:p>
        </p:txBody>
      </p:sp>
    </p:spTree>
    <p:extLst>
      <p:ext uri="{BB962C8B-B14F-4D97-AF65-F5344CB8AC3E}">
        <p14:creationId xmlns:p14="http://schemas.microsoft.com/office/powerpoint/2010/main" val="335271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13</a:t>
            </a:fld>
            <a:endParaRPr kumimoji="1" lang="ja-JP" altLang="en-US"/>
          </a:p>
        </p:txBody>
      </p:sp>
    </p:spTree>
    <p:extLst>
      <p:ext uri="{BB962C8B-B14F-4D97-AF65-F5344CB8AC3E}">
        <p14:creationId xmlns:p14="http://schemas.microsoft.com/office/powerpoint/2010/main" val="1402311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14</a:t>
            </a:fld>
            <a:endParaRPr kumimoji="1" lang="ja-JP" altLang="en-US"/>
          </a:p>
        </p:txBody>
      </p:sp>
    </p:spTree>
    <p:extLst>
      <p:ext uri="{BB962C8B-B14F-4D97-AF65-F5344CB8AC3E}">
        <p14:creationId xmlns:p14="http://schemas.microsoft.com/office/powerpoint/2010/main" val="3867269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15</a:t>
            </a:fld>
            <a:endParaRPr kumimoji="1" lang="ja-JP" altLang="en-US"/>
          </a:p>
        </p:txBody>
      </p:sp>
    </p:spTree>
    <p:extLst>
      <p:ext uri="{BB962C8B-B14F-4D97-AF65-F5344CB8AC3E}">
        <p14:creationId xmlns:p14="http://schemas.microsoft.com/office/powerpoint/2010/main" val="3246545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pPr/>
              <a:t>16</a:t>
            </a:fld>
            <a:endParaRPr kumimoji="1" lang="ja-JP" altLang="en-US"/>
          </a:p>
        </p:txBody>
      </p:sp>
    </p:spTree>
    <p:extLst>
      <p:ext uri="{BB962C8B-B14F-4D97-AF65-F5344CB8AC3E}">
        <p14:creationId xmlns:p14="http://schemas.microsoft.com/office/powerpoint/2010/main" val="4218918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pPr/>
              <a:t>17</a:t>
            </a:fld>
            <a:endParaRPr kumimoji="1" lang="ja-JP" altLang="en-US"/>
          </a:p>
        </p:txBody>
      </p:sp>
    </p:spTree>
    <p:extLst>
      <p:ext uri="{BB962C8B-B14F-4D97-AF65-F5344CB8AC3E}">
        <p14:creationId xmlns:p14="http://schemas.microsoft.com/office/powerpoint/2010/main" val="180743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19</a:t>
            </a:fld>
            <a:endParaRPr kumimoji="1" lang="ja-JP" altLang="en-US"/>
          </a:p>
        </p:txBody>
      </p:sp>
    </p:spTree>
    <p:extLst>
      <p:ext uri="{BB962C8B-B14F-4D97-AF65-F5344CB8AC3E}">
        <p14:creationId xmlns:p14="http://schemas.microsoft.com/office/powerpoint/2010/main" val="125175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34412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3</a:t>
            </a:fld>
            <a:endParaRPr kumimoji="1" lang="ja-JP" altLang="en-US"/>
          </a:p>
        </p:txBody>
      </p:sp>
    </p:spTree>
    <p:extLst>
      <p:ext uri="{BB962C8B-B14F-4D97-AF65-F5344CB8AC3E}">
        <p14:creationId xmlns:p14="http://schemas.microsoft.com/office/powerpoint/2010/main" val="59438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4</a:t>
            </a:fld>
            <a:endParaRPr kumimoji="1" lang="ja-JP" altLang="en-US"/>
          </a:p>
        </p:txBody>
      </p:sp>
    </p:spTree>
    <p:extLst>
      <p:ext uri="{BB962C8B-B14F-4D97-AF65-F5344CB8AC3E}">
        <p14:creationId xmlns:p14="http://schemas.microsoft.com/office/powerpoint/2010/main" val="234798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7</a:t>
            </a:fld>
            <a:endParaRPr kumimoji="1" lang="ja-JP" altLang="en-US"/>
          </a:p>
        </p:txBody>
      </p:sp>
    </p:spTree>
    <p:extLst>
      <p:ext uri="{BB962C8B-B14F-4D97-AF65-F5344CB8AC3E}">
        <p14:creationId xmlns:p14="http://schemas.microsoft.com/office/powerpoint/2010/main" val="328776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8</a:t>
            </a:fld>
            <a:endParaRPr kumimoji="1" lang="ja-JP" altLang="en-US"/>
          </a:p>
        </p:txBody>
      </p:sp>
    </p:spTree>
    <p:extLst>
      <p:ext uri="{BB962C8B-B14F-4D97-AF65-F5344CB8AC3E}">
        <p14:creationId xmlns:p14="http://schemas.microsoft.com/office/powerpoint/2010/main" val="3105357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9</a:t>
            </a:fld>
            <a:endParaRPr kumimoji="1" lang="ja-JP" altLang="en-US"/>
          </a:p>
        </p:txBody>
      </p:sp>
    </p:spTree>
    <p:extLst>
      <p:ext uri="{BB962C8B-B14F-4D97-AF65-F5344CB8AC3E}">
        <p14:creationId xmlns:p14="http://schemas.microsoft.com/office/powerpoint/2010/main" val="228542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10</a:t>
            </a:fld>
            <a:endParaRPr kumimoji="1" lang="ja-JP" altLang="en-US"/>
          </a:p>
        </p:txBody>
      </p:sp>
    </p:spTree>
    <p:extLst>
      <p:ext uri="{BB962C8B-B14F-4D97-AF65-F5344CB8AC3E}">
        <p14:creationId xmlns:p14="http://schemas.microsoft.com/office/powerpoint/2010/main" val="19416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11</a:t>
            </a:fld>
            <a:endParaRPr kumimoji="1" lang="ja-JP" altLang="en-US"/>
          </a:p>
        </p:txBody>
      </p:sp>
    </p:spTree>
    <p:extLst>
      <p:ext uri="{BB962C8B-B14F-4D97-AF65-F5344CB8AC3E}">
        <p14:creationId xmlns:p14="http://schemas.microsoft.com/office/powerpoint/2010/main" val="304000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4964409-D9B3-417D-A033-9BF77E55FC85}"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a:lvl1pPr>
          </a:lstStyle>
          <a:p>
            <a:fld id="{32148330-19CA-442F-8CA1-3D3D5A242D71}" type="slidenum">
              <a:rPr lang="ja-JP" altLang="en-US" smtClean="0"/>
              <a:pPr/>
              <a:t>‹#›</a:t>
            </a:fld>
            <a:endParaRPr lang="ja-JP" altLang="en-US" dirty="0"/>
          </a:p>
        </p:txBody>
      </p:sp>
    </p:spTree>
    <p:extLst>
      <p:ext uri="{BB962C8B-B14F-4D97-AF65-F5344CB8AC3E}">
        <p14:creationId xmlns:p14="http://schemas.microsoft.com/office/powerpoint/2010/main" val="275557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B682A2-59E6-4887-BEC6-E492C545DC38}"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99807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A02FE0-D317-4032-854E-D871ABF07C88}"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68245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A8558D-3315-4C04-B2F5-8B63058E7567}"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53322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782BF2C-1F75-48C5-B128-C2F1642287A8}"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07156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9DADA93-E744-4138-9BED-D48D6D793514}"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16039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6ED27BF-898A-4546-AA25-E2DC577C43A4}" type="datetime1">
              <a:rPr kumimoji="1" lang="ja-JP" altLang="en-US" smtClean="0"/>
              <a:t>2021/2/1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01988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96E82DE-03CA-44A2-9150-677B5CF2593A}" type="datetime1">
              <a:rPr kumimoji="1" lang="ja-JP" altLang="en-US" smtClean="0"/>
              <a:t>2021/2/1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57452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7F3AA22-A1F2-4372-8702-8E637E30CAE3}" type="datetime1">
              <a:rPr kumimoji="1" lang="ja-JP" altLang="en-US" smtClean="0"/>
              <a:t>2021/2/1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54935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755710D-D553-45F2-9658-EDCC8578E877}"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18401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349F69-4448-4945-92A1-D49A1F89CE5E}"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24135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DDE01-13AC-4CF2-93C3-75EA25FABA15}" type="datetime1">
              <a:rPr kumimoji="1" lang="ja-JP" altLang="en-US" smtClean="0"/>
              <a:t>2021/2/1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32148330-19CA-442F-8CA1-3D3D5A242D71}" type="slidenum">
              <a:rPr lang="ja-JP" altLang="en-US" smtClean="0"/>
              <a:pPr/>
              <a:t>‹#›</a:t>
            </a:fld>
            <a:endParaRPr lang="ja-JP" altLang="en-US" dirty="0"/>
          </a:p>
        </p:txBody>
      </p:sp>
    </p:spTree>
    <p:extLst>
      <p:ext uri="{BB962C8B-B14F-4D97-AF65-F5344CB8AC3E}">
        <p14:creationId xmlns:p14="http://schemas.microsoft.com/office/powerpoint/2010/main" val="35663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83568" y="2174999"/>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600" dirty="0" smtClean="0"/>
              <a:t>エコカー普及に向けた</a:t>
            </a:r>
            <a:endParaRPr lang="en-US" altLang="ja-JP" sz="3600" dirty="0" smtClean="0"/>
          </a:p>
          <a:p>
            <a:pPr>
              <a:lnSpc>
                <a:spcPct val="150000"/>
              </a:lnSpc>
            </a:pPr>
            <a:r>
              <a:rPr lang="en-US" altLang="ja-JP" sz="3600" dirty="0" smtClean="0"/>
              <a:t>2030</a:t>
            </a:r>
            <a:r>
              <a:rPr lang="ja-JP" altLang="en-US" sz="3600" dirty="0"/>
              <a:t>年度目標の設定等について</a:t>
            </a:r>
          </a:p>
        </p:txBody>
      </p:sp>
      <p:sp>
        <p:nvSpPr>
          <p:cNvPr id="7" name="タイトル 1"/>
          <p:cNvSpPr txBox="1">
            <a:spLocks/>
          </p:cNvSpPr>
          <p:nvPr/>
        </p:nvSpPr>
        <p:spPr>
          <a:xfrm>
            <a:off x="7524472" y="404664"/>
            <a:ext cx="1296000" cy="576000"/>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smtClean="0">
                <a:latin typeface="+mn-ea"/>
                <a:ea typeface="+mn-ea"/>
              </a:rPr>
              <a:t>資料６</a:t>
            </a:r>
            <a:endParaRPr lang="ja-JP" altLang="en-US" sz="2000" dirty="0">
              <a:latin typeface="+mn-ea"/>
              <a:ea typeface="+mn-ea"/>
            </a:endParaRPr>
          </a:p>
        </p:txBody>
      </p:sp>
      <p:sp>
        <p:nvSpPr>
          <p:cNvPr id="2" name="正方形/長方形 1"/>
          <p:cNvSpPr/>
          <p:nvPr/>
        </p:nvSpPr>
        <p:spPr>
          <a:xfrm>
            <a:off x="4427984" y="5157192"/>
            <a:ext cx="4392488" cy="646331"/>
          </a:xfrm>
          <a:prstGeom prst="rect">
            <a:avLst/>
          </a:prstGeom>
        </p:spPr>
        <p:txBody>
          <a:bodyPr wrap="square">
            <a:spAutoFit/>
          </a:bodyPr>
          <a:lstStyle/>
          <a:p>
            <a:r>
              <a:rPr lang="ja-JP" altLang="en-US" dirty="0">
                <a:latin typeface="ＭＳ ゴシック" panose="020B0609070205080204" pitchFamily="49" charset="-128"/>
                <a:ea typeface="ＭＳ ゴシック" panose="020B0609070205080204" pitchFamily="49" charset="-128"/>
              </a:rPr>
              <a:t>大阪府 環境農林水産部 環境管理室</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環境</a:t>
            </a:r>
            <a:r>
              <a:rPr lang="ja-JP" altLang="en-US" dirty="0">
                <a:latin typeface="ＭＳ ゴシック" panose="020B0609070205080204" pitchFamily="49" charset="-128"/>
                <a:ea typeface="ＭＳ ゴシック" panose="020B0609070205080204" pitchFamily="49" charset="-128"/>
              </a:rPr>
              <a:t>保全課　自動車環境推進グループ</a:t>
            </a:r>
          </a:p>
        </p:txBody>
      </p:sp>
    </p:spTree>
    <p:extLst>
      <p:ext uri="{BB962C8B-B14F-4D97-AF65-F5344CB8AC3E}">
        <p14:creationId xmlns:p14="http://schemas.microsoft.com/office/powerpoint/2010/main" val="3923342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44581" y="5644077"/>
            <a:ext cx="8611387" cy="11692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156176" y="1707350"/>
            <a:ext cx="2699792" cy="3837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96552" y="127327"/>
            <a:ext cx="8280920"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将来推計（普及台数）</a:t>
            </a:r>
            <a:r>
              <a:rPr lang="en-US" altLang="ja-JP" sz="2400" baseline="30000" dirty="0" smtClean="0"/>
              <a:t>】</a:t>
            </a:r>
            <a:r>
              <a:rPr lang="ja-JP" altLang="en-US" sz="2400" baseline="30000" dirty="0" smtClean="0"/>
              <a:t>　　　　</a:t>
            </a:r>
            <a:r>
              <a:rPr lang="ja-JP" altLang="en-US" sz="2400" dirty="0" smtClean="0"/>
              <a:t>電動車（トラック・バス）の台数推計</a:t>
            </a:r>
            <a:endParaRPr kumimoji="1" lang="ja-JP" altLang="en-US" sz="2400" dirty="0"/>
          </a:p>
        </p:txBody>
      </p:sp>
      <p:sp>
        <p:nvSpPr>
          <p:cNvPr id="2" name="スライド番号プレースホルダー 1"/>
          <p:cNvSpPr>
            <a:spLocks noGrp="1"/>
          </p:cNvSpPr>
          <p:nvPr>
            <p:ph type="sldNum" sz="quarter" idx="12"/>
          </p:nvPr>
        </p:nvSpPr>
        <p:spPr>
          <a:xfrm>
            <a:off x="8607816" y="6448252"/>
            <a:ext cx="500688" cy="252308"/>
          </a:xfrm>
        </p:spPr>
        <p:txBody>
          <a:bodyPr/>
          <a:lstStyle/>
          <a:p>
            <a:fld id="{DE2F8A21-8B7F-4E81-A1D6-B63D9660F4C6}" type="slidenum">
              <a:rPr kumimoji="1" lang="ja-JP" altLang="en-US" smtClean="0"/>
              <a:pPr/>
              <a:t>9</a:t>
            </a:fld>
            <a:endParaRPr kumimoji="1" lang="ja-JP" altLang="en-US" dirty="0"/>
          </a:p>
        </p:txBody>
      </p:sp>
      <p:sp>
        <p:nvSpPr>
          <p:cNvPr id="7" name="テキスト ボックス 6"/>
          <p:cNvSpPr txBox="1"/>
          <p:nvPr/>
        </p:nvSpPr>
        <p:spPr>
          <a:xfrm>
            <a:off x="467544" y="823393"/>
            <a:ext cx="8064896" cy="784830"/>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　</a:t>
            </a:r>
            <a:r>
              <a:rPr lang="ja-JP" altLang="en-US" sz="2000" dirty="0">
                <a:solidFill>
                  <a:srgbClr val="FF0000"/>
                </a:solidFill>
                <a:latin typeface="ＭＳ ゴシック" pitchFamily="49" charset="-128"/>
                <a:ea typeface="ＭＳ ゴシック" pitchFamily="49" charset="-128"/>
              </a:rPr>
              <a:t>直近</a:t>
            </a:r>
            <a:r>
              <a:rPr lang="ja-JP" altLang="en-US" sz="2000" dirty="0" smtClean="0">
                <a:solidFill>
                  <a:srgbClr val="FF0000"/>
                </a:solidFill>
                <a:latin typeface="ＭＳ ゴシック" pitchFamily="49" charset="-128"/>
                <a:ea typeface="ＭＳ ゴシック" pitchFamily="49" charset="-128"/>
              </a:rPr>
              <a:t>の保有台数の推移から外挿して将来台数を推計（ＥＶ、ＨＶ）</a:t>
            </a:r>
            <a:endParaRPr lang="en-US" altLang="ja-JP" sz="2000" dirty="0" smtClean="0">
              <a:solidFill>
                <a:srgbClr val="FF0000"/>
              </a:solidFill>
              <a:latin typeface="ＭＳ ゴシック" pitchFamily="49" charset="-128"/>
              <a:ea typeface="ＭＳ ゴシック" pitchFamily="49" charset="-128"/>
            </a:endParaRPr>
          </a:p>
          <a:p>
            <a:pPr>
              <a:spcBef>
                <a:spcPts val="600"/>
              </a:spcBef>
            </a:pPr>
            <a:r>
              <a:rPr kumimoji="1" lang="ja-JP" altLang="en-US" sz="2000" dirty="0">
                <a:solidFill>
                  <a:srgbClr val="FF0000"/>
                </a:solidFill>
                <a:latin typeface="ＭＳ ゴシック" pitchFamily="49" charset="-128"/>
                <a:ea typeface="ＭＳ ゴシック" pitchFamily="49" charset="-128"/>
              </a:rPr>
              <a:t>　</a:t>
            </a:r>
            <a:r>
              <a:rPr kumimoji="1" lang="ja-JP" altLang="en-US" sz="2000" dirty="0" smtClean="0">
                <a:solidFill>
                  <a:srgbClr val="FF0000"/>
                </a:solidFill>
                <a:latin typeface="ＭＳ ゴシック" pitchFamily="49" charset="-128"/>
                <a:ea typeface="ＭＳ ゴシック" pitchFamily="49" charset="-128"/>
              </a:rPr>
              <a:t>燃料電池トラックは、現存しないため推計していない。</a:t>
            </a:r>
            <a:endParaRPr kumimoji="1" lang="ja-JP" altLang="en-US" sz="2000" dirty="0">
              <a:solidFill>
                <a:srgbClr val="FF0000"/>
              </a:solidFill>
              <a:latin typeface="ＭＳ ゴシック" pitchFamily="49" charset="-128"/>
              <a:ea typeface="ＭＳ ゴシック" pitchFamily="49" charset="-128"/>
            </a:endParaRPr>
          </a:p>
        </p:txBody>
      </p:sp>
      <p:pic>
        <p:nvPicPr>
          <p:cNvPr id="4" name="図 3"/>
          <p:cNvPicPr>
            <a:picLocks noChangeAspect="1"/>
          </p:cNvPicPr>
          <p:nvPr/>
        </p:nvPicPr>
        <p:blipFill>
          <a:blip r:embed="rId3"/>
          <a:stretch>
            <a:fillRect/>
          </a:stretch>
        </p:blipFill>
        <p:spPr>
          <a:xfrm>
            <a:off x="467544" y="1742988"/>
            <a:ext cx="5497639" cy="3781394"/>
          </a:xfrm>
          <a:prstGeom prst="rect">
            <a:avLst/>
          </a:prstGeom>
        </p:spPr>
      </p:pic>
      <p:sp>
        <p:nvSpPr>
          <p:cNvPr id="11" name="正方形/長方形 10"/>
          <p:cNvSpPr/>
          <p:nvPr/>
        </p:nvSpPr>
        <p:spPr>
          <a:xfrm>
            <a:off x="6779634" y="1667435"/>
            <a:ext cx="1967039" cy="461665"/>
          </a:xfrm>
          <a:prstGeom prst="rect">
            <a:avLst/>
          </a:prstGeom>
        </p:spPr>
        <p:txBody>
          <a:bodyPr wrap="square">
            <a:spAutoFit/>
          </a:bodyPr>
          <a:lstStyle/>
          <a:p>
            <a:r>
              <a:rPr lang="en-US" altLang="ja-JP" sz="2400" dirty="0" smtClean="0"/>
              <a:t>EV</a:t>
            </a:r>
            <a:r>
              <a:rPr lang="ja-JP" altLang="en-US" sz="2400" dirty="0" smtClean="0"/>
              <a:t>トラック</a:t>
            </a:r>
            <a:endParaRPr lang="en-US" altLang="ja-JP" sz="2400" dirty="0" smtClean="0"/>
          </a:p>
        </p:txBody>
      </p:sp>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8815" y="5717809"/>
            <a:ext cx="1775652" cy="982751"/>
          </a:xfrm>
          <a:prstGeom prst="rect">
            <a:avLst/>
          </a:prstGeom>
        </p:spPr>
      </p:pic>
      <p:sp>
        <p:nvSpPr>
          <p:cNvPr id="13" name="正方形/長方形 12"/>
          <p:cNvSpPr/>
          <p:nvPr/>
        </p:nvSpPr>
        <p:spPr>
          <a:xfrm>
            <a:off x="426433" y="5766008"/>
            <a:ext cx="1407670" cy="830997"/>
          </a:xfrm>
          <a:prstGeom prst="rect">
            <a:avLst/>
          </a:prstGeom>
        </p:spPr>
        <p:txBody>
          <a:bodyPr wrap="square">
            <a:spAutoFit/>
          </a:bodyPr>
          <a:lstStyle/>
          <a:p>
            <a:r>
              <a:rPr lang="en-US" altLang="ja-JP" sz="2400" dirty="0" smtClean="0"/>
              <a:t>FC</a:t>
            </a:r>
            <a:r>
              <a:rPr lang="ja-JP" altLang="en-US" sz="2400" dirty="0" smtClean="0"/>
              <a:t>トラック（開発中）</a:t>
            </a:r>
            <a:endParaRPr lang="en-US" altLang="ja-JP" sz="2400" dirty="0" smtClean="0"/>
          </a:p>
        </p:txBody>
      </p:sp>
      <p:pic>
        <p:nvPicPr>
          <p:cNvPr id="15" name="図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7843" y="5717808"/>
            <a:ext cx="1916597" cy="982751"/>
          </a:xfrm>
          <a:prstGeom prst="rect">
            <a:avLst/>
          </a:prstGeom>
        </p:spPr>
      </p:pic>
      <p:sp>
        <p:nvSpPr>
          <p:cNvPr id="16" name="正方形/長方形 15"/>
          <p:cNvSpPr/>
          <p:nvPr/>
        </p:nvSpPr>
        <p:spPr>
          <a:xfrm>
            <a:off x="7160104" y="5799200"/>
            <a:ext cx="1684294" cy="738664"/>
          </a:xfrm>
          <a:prstGeom prst="rect">
            <a:avLst/>
          </a:prstGeom>
        </p:spPr>
        <p:txBody>
          <a:bodyPr wrap="square">
            <a:spAutoFit/>
          </a:bodyPr>
          <a:lstStyle/>
          <a:p>
            <a:r>
              <a:rPr lang="ja-JP" altLang="en-US" sz="1400" dirty="0"/>
              <a:t>トヨタ、日野</a:t>
            </a:r>
            <a:r>
              <a:rPr lang="ja-JP" altLang="en-US" sz="1400" dirty="0" smtClean="0"/>
              <a:t>自</a:t>
            </a:r>
            <a:endParaRPr lang="en-US" altLang="ja-JP" sz="1400" dirty="0" smtClean="0"/>
          </a:p>
          <a:p>
            <a:r>
              <a:rPr lang="en-US" altLang="ja-JP" sz="1400" dirty="0" smtClean="0"/>
              <a:t>20</a:t>
            </a:r>
            <a:r>
              <a:rPr lang="ja-JP" altLang="en-US" sz="1400" dirty="0" smtClean="0"/>
              <a:t>年度中に</a:t>
            </a:r>
            <a:r>
              <a:rPr lang="en-US" altLang="ja-JP" sz="1400" dirty="0" smtClean="0"/>
              <a:t>600km</a:t>
            </a:r>
            <a:r>
              <a:rPr lang="ja-JP" altLang="en-US" sz="1400" dirty="0" smtClean="0"/>
              <a:t>試作車を共同開発</a:t>
            </a:r>
            <a:endParaRPr lang="ja-JP" altLang="en-US" sz="1400" dirty="0"/>
          </a:p>
        </p:txBody>
      </p:sp>
      <p:sp>
        <p:nvSpPr>
          <p:cNvPr id="17" name="正方形/長方形 16"/>
          <p:cNvSpPr/>
          <p:nvPr/>
        </p:nvSpPr>
        <p:spPr>
          <a:xfrm>
            <a:off x="6332989" y="3161204"/>
            <a:ext cx="2616881" cy="523220"/>
          </a:xfrm>
          <a:prstGeom prst="rect">
            <a:avLst/>
          </a:prstGeom>
        </p:spPr>
        <p:txBody>
          <a:bodyPr wrap="square">
            <a:spAutoFit/>
          </a:bodyPr>
          <a:lstStyle/>
          <a:p>
            <a:r>
              <a:rPr lang="ja-JP" altLang="en-US" sz="1400" dirty="0" smtClean="0"/>
              <a:t>三菱ふそう「</a:t>
            </a:r>
            <a:r>
              <a:rPr lang="en-US" altLang="ja-JP" sz="1400" dirty="0" smtClean="0"/>
              <a:t>e</a:t>
            </a:r>
            <a:r>
              <a:rPr lang="ja-JP" altLang="en-US" sz="1400" dirty="0" smtClean="0"/>
              <a:t>キャンター」</a:t>
            </a:r>
            <a:r>
              <a:rPr lang="en-US" altLang="ja-JP" sz="1400" dirty="0" smtClean="0"/>
              <a:t>7.5</a:t>
            </a:r>
            <a:r>
              <a:rPr lang="ja-JP" altLang="en-US" sz="1400" dirty="0" smtClean="0"/>
              <a:t>トン　</a:t>
            </a:r>
            <a:endParaRPr lang="en-US" altLang="ja-JP" sz="1400" dirty="0" smtClean="0"/>
          </a:p>
          <a:p>
            <a:r>
              <a:rPr lang="ja-JP" altLang="en-US" sz="1400" dirty="0" smtClean="0"/>
              <a:t>急速</a:t>
            </a:r>
            <a:r>
              <a:rPr lang="en-US" altLang="ja-JP" sz="1400" dirty="0" smtClean="0"/>
              <a:t>1.5</a:t>
            </a:r>
            <a:r>
              <a:rPr lang="ja-JP" altLang="en-US" sz="1400" dirty="0" smtClean="0"/>
              <a:t>時間充電で</a:t>
            </a:r>
            <a:r>
              <a:rPr lang="en-US" altLang="ja-JP" sz="1400" dirty="0" smtClean="0"/>
              <a:t>100km</a:t>
            </a:r>
            <a:r>
              <a:rPr lang="ja-JP" altLang="en-US" sz="1400" dirty="0" smtClean="0"/>
              <a:t>走行</a:t>
            </a:r>
            <a:endParaRPr lang="ja-JP" altLang="en-US" sz="1400" dirty="0"/>
          </a:p>
        </p:txBody>
      </p:sp>
      <p:sp>
        <p:nvSpPr>
          <p:cNvPr id="18" name="正方形/長方形 17"/>
          <p:cNvSpPr/>
          <p:nvPr/>
        </p:nvSpPr>
        <p:spPr>
          <a:xfrm>
            <a:off x="3784467" y="5811208"/>
            <a:ext cx="1537407" cy="738664"/>
          </a:xfrm>
          <a:prstGeom prst="rect">
            <a:avLst/>
          </a:prstGeom>
        </p:spPr>
        <p:txBody>
          <a:bodyPr wrap="square">
            <a:spAutoFit/>
          </a:bodyPr>
          <a:lstStyle/>
          <a:p>
            <a:r>
              <a:rPr lang="ja-JP" altLang="en-US" sz="1400" dirty="0" smtClean="0"/>
              <a:t>三菱ふそう</a:t>
            </a:r>
            <a:endParaRPr lang="en-US" altLang="ja-JP" sz="1400" dirty="0" smtClean="0"/>
          </a:p>
          <a:p>
            <a:r>
              <a:rPr lang="en-US" altLang="ja-JP" sz="1400" dirty="0" smtClean="0"/>
              <a:t>20</a:t>
            </a:r>
            <a:r>
              <a:rPr lang="ja-JP" altLang="en-US" sz="1400" dirty="0"/>
              <a:t>年代後半まで</a:t>
            </a:r>
            <a:r>
              <a:rPr lang="ja-JP" altLang="en-US" sz="1400" dirty="0" smtClean="0"/>
              <a:t>に量産を目指す</a:t>
            </a:r>
            <a:endParaRPr lang="ja-JP" altLang="en-US" sz="1400" dirty="0"/>
          </a:p>
        </p:txBody>
      </p:sp>
      <p:pic>
        <p:nvPicPr>
          <p:cNvPr id="20" name="図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3664" y="3878094"/>
            <a:ext cx="1403556" cy="1113459"/>
          </a:xfrm>
          <a:prstGeom prst="rect">
            <a:avLst/>
          </a:prstGeom>
        </p:spPr>
      </p:pic>
      <p:sp>
        <p:nvSpPr>
          <p:cNvPr id="21" name="正方形/長方形 20"/>
          <p:cNvSpPr/>
          <p:nvPr/>
        </p:nvSpPr>
        <p:spPr>
          <a:xfrm>
            <a:off x="6332989" y="5001162"/>
            <a:ext cx="2616881" cy="523220"/>
          </a:xfrm>
          <a:prstGeom prst="rect">
            <a:avLst/>
          </a:prstGeom>
        </p:spPr>
        <p:txBody>
          <a:bodyPr wrap="square">
            <a:spAutoFit/>
          </a:bodyPr>
          <a:lstStyle/>
          <a:p>
            <a:r>
              <a:rPr lang="ja-JP" altLang="en-US" sz="1400" dirty="0" smtClean="0"/>
              <a:t>いすゞ　小型</a:t>
            </a:r>
            <a:r>
              <a:rPr lang="en-US" altLang="ja-JP" sz="1400" dirty="0" smtClean="0"/>
              <a:t>EV</a:t>
            </a:r>
            <a:r>
              <a:rPr lang="ja-JP" altLang="en-US" sz="1400" dirty="0" smtClean="0"/>
              <a:t>トラックのモニター開始。</a:t>
            </a:r>
            <a:r>
              <a:rPr lang="en-US" altLang="ja-JP" sz="1400" dirty="0" smtClean="0"/>
              <a:t>20</a:t>
            </a:r>
            <a:r>
              <a:rPr lang="ja-JP" altLang="en-US" sz="1400" dirty="0" smtClean="0"/>
              <a:t>年代前半に実用化</a:t>
            </a:r>
            <a:endParaRPr lang="ja-JP" altLang="en-US" sz="1400" dirty="0"/>
          </a:p>
        </p:txBody>
      </p:sp>
      <p:pic>
        <p:nvPicPr>
          <p:cNvPr id="3" name="図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15484" y="2084178"/>
            <a:ext cx="1781175" cy="1019175"/>
          </a:xfrm>
          <a:prstGeom prst="rect">
            <a:avLst/>
          </a:prstGeom>
        </p:spPr>
      </p:pic>
    </p:spTree>
    <p:extLst>
      <p:ext uri="{BB962C8B-B14F-4D97-AF65-F5344CB8AC3E}">
        <p14:creationId xmlns:p14="http://schemas.microsoft.com/office/powerpoint/2010/main" val="1294403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2536" y="147779"/>
            <a:ext cx="8352928"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将来推計（普及台数）</a:t>
            </a:r>
            <a:r>
              <a:rPr lang="en-US" altLang="ja-JP" sz="2400" baseline="30000" dirty="0" smtClean="0"/>
              <a:t>】</a:t>
            </a:r>
            <a:r>
              <a:rPr lang="ja-JP" altLang="en-US" sz="2400" baseline="30000" dirty="0" smtClean="0"/>
              <a:t>　　</a:t>
            </a:r>
            <a:r>
              <a:rPr lang="ja-JP" altLang="en-US" sz="2400" dirty="0" smtClean="0"/>
              <a:t>電動車</a:t>
            </a:r>
            <a:r>
              <a:rPr kumimoji="1" lang="ja-JP" altLang="en-US" sz="2400" dirty="0" smtClean="0"/>
              <a:t>（乗用系＋貨物系）の台数推計</a:t>
            </a:r>
            <a:endParaRPr kumimoji="1" lang="ja-JP" altLang="en-US" sz="2400" dirty="0"/>
          </a:p>
        </p:txBody>
      </p:sp>
      <p:sp>
        <p:nvSpPr>
          <p:cNvPr id="2" name="スライド番号プレースホルダー 1"/>
          <p:cNvSpPr>
            <a:spLocks noGrp="1"/>
          </p:cNvSpPr>
          <p:nvPr>
            <p:ph type="sldNum" sz="quarter" idx="12"/>
          </p:nvPr>
        </p:nvSpPr>
        <p:spPr>
          <a:xfrm>
            <a:off x="8604448" y="6448251"/>
            <a:ext cx="504056" cy="409749"/>
          </a:xfrm>
        </p:spPr>
        <p:txBody>
          <a:bodyPr/>
          <a:lstStyle/>
          <a:p>
            <a:fld id="{DE2F8A21-8B7F-4E81-A1D6-B63D9660F4C6}" type="slidenum">
              <a:rPr kumimoji="1" lang="ja-JP" altLang="en-US" smtClean="0"/>
              <a:pPr/>
              <a:t>10</a:t>
            </a:fld>
            <a:endParaRPr kumimoji="1" lang="ja-JP" altLang="en-US" dirty="0"/>
          </a:p>
        </p:txBody>
      </p:sp>
      <p:sp>
        <p:nvSpPr>
          <p:cNvPr id="9" name="テキスト ボックス 8"/>
          <p:cNvSpPr txBox="1"/>
          <p:nvPr/>
        </p:nvSpPr>
        <p:spPr>
          <a:xfrm>
            <a:off x="638708" y="1007521"/>
            <a:ext cx="7692395" cy="400110"/>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　</a:t>
            </a:r>
            <a:r>
              <a:rPr lang="en-US" altLang="ja-JP" sz="2000" dirty="0" smtClean="0">
                <a:solidFill>
                  <a:srgbClr val="FF0000"/>
                </a:solidFill>
                <a:latin typeface="ＭＳ ゴシック" pitchFamily="49" charset="-128"/>
                <a:ea typeface="ＭＳ ゴシック" pitchFamily="49" charset="-128"/>
              </a:rPr>
              <a:t>2030</a:t>
            </a:r>
            <a:r>
              <a:rPr lang="ja-JP" altLang="en-US" sz="2000" dirty="0" smtClean="0">
                <a:solidFill>
                  <a:srgbClr val="FF0000"/>
                </a:solidFill>
                <a:latin typeface="ＭＳ ゴシック" pitchFamily="49" charset="-128"/>
                <a:ea typeface="ＭＳ ゴシック" pitchFamily="49" charset="-128"/>
              </a:rPr>
              <a:t>年度は</a:t>
            </a:r>
            <a:r>
              <a:rPr lang="en-US" altLang="ja-JP" sz="2000" dirty="0">
                <a:solidFill>
                  <a:srgbClr val="FF0000"/>
                </a:solidFill>
                <a:latin typeface="ＭＳ ゴシック" pitchFamily="49" charset="-128"/>
                <a:ea typeface="ＭＳ ゴシック" pitchFamily="49" charset="-128"/>
              </a:rPr>
              <a:t>2017</a:t>
            </a:r>
            <a:r>
              <a:rPr lang="ja-JP" altLang="en-US" sz="2000" dirty="0" smtClean="0">
                <a:solidFill>
                  <a:srgbClr val="FF0000"/>
                </a:solidFill>
                <a:latin typeface="ＭＳ ゴシック" pitchFamily="49" charset="-128"/>
                <a:ea typeface="ＭＳ ゴシック" pitchFamily="49" charset="-128"/>
              </a:rPr>
              <a:t>年度比で３倍以上。保有台数の４割は電動車に。</a:t>
            </a:r>
            <a:endParaRPr kumimoji="1" lang="ja-JP" altLang="en-US" sz="2000" dirty="0">
              <a:solidFill>
                <a:srgbClr val="FF0000"/>
              </a:solidFill>
              <a:latin typeface="ＭＳ ゴシック" pitchFamily="49" charset="-128"/>
              <a:ea typeface="ＭＳ ゴシック" pitchFamily="49"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111" y="1751626"/>
            <a:ext cx="7263590" cy="4425722"/>
          </a:xfrm>
          <a:prstGeom prst="rect">
            <a:avLst/>
          </a:prstGeom>
        </p:spPr>
      </p:pic>
    </p:spTree>
    <p:extLst>
      <p:ext uri="{BB962C8B-B14F-4D97-AF65-F5344CB8AC3E}">
        <p14:creationId xmlns:p14="http://schemas.microsoft.com/office/powerpoint/2010/main" val="2058183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40568" y="146563"/>
            <a:ext cx="8424936" cy="461665"/>
          </a:xfrm>
          <a:prstGeom prst="rect">
            <a:avLst/>
          </a:prstGeom>
          <a:noFill/>
        </p:spPr>
        <p:txBody>
          <a:bodyPr wrap="square" rtlCol="0">
            <a:spAutoFit/>
          </a:bodyPr>
          <a:lstStyle/>
          <a:p>
            <a:pPr algn="ctr"/>
            <a:r>
              <a:rPr lang="en-US" altLang="ja-JP" sz="2400" baseline="30000" dirty="0"/>
              <a:t>【</a:t>
            </a:r>
            <a:r>
              <a:rPr lang="ja-JP" altLang="en-US" sz="2400" baseline="30000" dirty="0"/>
              <a:t>将来推計</a:t>
            </a:r>
            <a:r>
              <a:rPr lang="ja-JP" altLang="en-US" sz="2400" baseline="30000" dirty="0" smtClean="0"/>
              <a:t>（保有</a:t>
            </a:r>
            <a:r>
              <a:rPr lang="ja-JP" altLang="en-US" sz="2400" baseline="30000" dirty="0"/>
              <a:t>台数</a:t>
            </a:r>
            <a:r>
              <a:rPr lang="ja-JP" altLang="en-US" sz="2400" baseline="30000" dirty="0" smtClean="0"/>
              <a:t>）</a:t>
            </a:r>
            <a:r>
              <a:rPr lang="en-US" altLang="ja-JP" sz="2400" baseline="30000" dirty="0" smtClean="0"/>
              <a:t>】</a:t>
            </a:r>
            <a:r>
              <a:rPr lang="ja-JP" altLang="en-US" sz="2400" baseline="30000" dirty="0" smtClean="0"/>
              <a:t>　　　</a:t>
            </a:r>
            <a:r>
              <a:rPr lang="ja-JP" altLang="en-US" sz="2400" dirty="0" smtClean="0"/>
              <a:t>保有</a:t>
            </a:r>
            <a:r>
              <a:rPr lang="ja-JP" altLang="en-US" sz="2400" dirty="0"/>
              <a:t>台数</a:t>
            </a:r>
            <a:r>
              <a:rPr kumimoji="1" lang="ja-JP" altLang="en-US" sz="2400" dirty="0" smtClean="0"/>
              <a:t>の</a:t>
            </a:r>
            <a:r>
              <a:rPr lang="ja-JP" altLang="en-US" sz="2400" dirty="0" smtClean="0"/>
              <a:t>将来</a:t>
            </a:r>
            <a:r>
              <a:rPr lang="ja-JP" altLang="en-US" sz="2400" dirty="0"/>
              <a:t>推計</a:t>
            </a:r>
            <a:r>
              <a:rPr lang="ja-JP" altLang="en-US" sz="2400" dirty="0" smtClean="0"/>
              <a:t>（対策将来</a:t>
            </a:r>
            <a:r>
              <a:rPr lang="ja-JP" altLang="en-US" sz="2400" dirty="0"/>
              <a:t>）</a:t>
            </a:r>
            <a:endParaRPr kumimoji="1" lang="ja-JP" altLang="en-US" sz="2400" dirty="0"/>
          </a:p>
        </p:txBody>
      </p:sp>
      <p:sp>
        <p:nvSpPr>
          <p:cNvPr id="2" name="スライド番号プレースホルダー 1"/>
          <p:cNvSpPr>
            <a:spLocks noGrp="1"/>
          </p:cNvSpPr>
          <p:nvPr>
            <p:ph type="sldNum" sz="quarter" idx="12"/>
          </p:nvPr>
        </p:nvSpPr>
        <p:spPr>
          <a:xfrm>
            <a:off x="8676456" y="6448251"/>
            <a:ext cx="432048" cy="409749"/>
          </a:xfrm>
        </p:spPr>
        <p:txBody>
          <a:bodyPr/>
          <a:lstStyle/>
          <a:p>
            <a:fld id="{DE2F8A21-8B7F-4E81-A1D6-B63D9660F4C6}" type="slidenum">
              <a:rPr kumimoji="1" lang="ja-JP" altLang="en-US" smtClean="0"/>
              <a:pPr/>
              <a:t>11</a:t>
            </a:fld>
            <a:endParaRPr kumimoji="1" lang="ja-JP" altLang="en-US" dirty="0"/>
          </a:p>
        </p:txBody>
      </p:sp>
      <p:sp>
        <p:nvSpPr>
          <p:cNvPr id="9" name="テキスト ボックス 8"/>
          <p:cNvSpPr txBox="1"/>
          <p:nvPr/>
        </p:nvSpPr>
        <p:spPr>
          <a:xfrm>
            <a:off x="773230" y="980728"/>
            <a:ext cx="7255154" cy="400110"/>
          </a:xfrm>
          <a:prstGeom prst="rect">
            <a:avLst/>
          </a:prstGeom>
          <a:noFill/>
          <a:ln>
            <a:solidFill>
              <a:srgbClr val="FF0000"/>
            </a:solidFill>
          </a:ln>
        </p:spPr>
        <p:txBody>
          <a:bodyPr wrap="square" rtlCol="0">
            <a:spAutoFit/>
          </a:bodyPr>
          <a:lstStyle/>
          <a:p>
            <a:pPr>
              <a:spcBef>
                <a:spcPts val="600"/>
              </a:spcBef>
            </a:pPr>
            <a:r>
              <a:rPr lang="en-US" altLang="ja-JP" sz="2000" dirty="0" smtClean="0">
                <a:solidFill>
                  <a:srgbClr val="FF0000"/>
                </a:solidFill>
                <a:latin typeface="ＭＳ ゴシック" pitchFamily="49" charset="-128"/>
                <a:ea typeface="ＭＳ ゴシック" pitchFamily="49" charset="-128"/>
              </a:rPr>
              <a:t>2030</a:t>
            </a:r>
            <a:r>
              <a:rPr lang="ja-JP" altLang="en-US" sz="2000" dirty="0" smtClean="0">
                <a:solidFill>
                  <a:srgbClr val="FF0000"/>
                </a:solidFill>
                <a:latin typeface="ＭＳ ゴシック" pitchFamily="49" charset="-128"/>
                <a:ea typeface="ＭＳ ゴシック" pitchFamily="49" charset="-128"/>
              </a:rPr>
              <a:t>年度は、保有台数に占める電動車の割合は</a:t>
            </a:r>
            <a:r>
              <a:rPr lang="en-US" altLang="ja-JP" sz="2000" dirty="0" smtClean="0">
                <a:solidFill>
                  <a:srgbClr val="FF0000"/>
                </a:solidFill>
                <a:latin typeface="ＭＳ ゴシック" pitchFamily="49" charset="-128"/>
                <a:ea typeface="ＭＳ ゴシック" pitchFamily="49" charset="-128"/>
              </a:rPr>
              <a:t>44</a:t>
            </a:r>
            <a:r>
              <a:rPr lang="ja-JP" altLang="en-US" sz="2000" dirty="0" smtClean="0">
                <a:solidFill>
                  <a:srgbClr val="FF0000"/>
                </a:solidFill>
                <a:latin typeface="ＭＳ ゴシック" pitchFamily="49" charset="-128"/>
                <a:ea typeface="ＭＳ ゴシック" pitchFamily="49" charset="-128"/>
              </a:rPr>
              <a:t>％を占める</a:t>
            </a:r>
            <a:endParaRPr lang="ja-JP" altLang="en-US" sz="2000" dirty="0">
              <a:solidFill>
                <a:srgbClr val="FF0000"/>
              </a:solidFill>
              <a:latin typeface="ＭＳ ゴシック" pitchFamily="49" charset="-128"/>
              <a:ea typeface="ＭＳ ゴシック" pitchFamily="49" charset="-128"/>
            </a:endParaRPr>
          </a:p>
        </p:txBody>
      </p:sp>
      <p:pic>
        <p:nvPicPr>
          <p:cNvPr id="3" name="図 2"/>
          <p:cNvPicPr>
            <a:picLocks noChangeAspect="1"/>
          </p:cNvPicPr>
          <p:nvPr/>
        </p:nvPicPr>
        <p:blipFill>
          <a:blip r:embed="rId3"/>
          <a:stretch>
            <a:fillRect/>
          </a:stretch>
        </p:blipFill>
        <p:spPr>
          <a:xfrm>
            <a:off x="611561" y="1701665"/>
            <a:ext cx="7887088" cy="4463639"/>
          </a:xfrm>
          <a:prstGeom prst="rect">
            <a:avLst/>
          </a:prstGeom>
        </p:spPr>
      </p:pic>
    </p:spTree>
    <p:extLst>
      <p:ext uri="{BB962C8B-B14F-4D97-AF65-F5344CB8AC3E}">
        <p14:creationId xmlns:p14="http://schemas.microsoft.com/office/powerpoint/2010/main" val="3320161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08520" y="123255"/>
            <a:ext cx="6696744"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将来推計（</a:t>
            </a:r>
            <a:r>
              <a:rPr lang="ja-JP" altLang="en-US" sz="2400" baseline="30000" dirty="0"/>
              <a:t>排出</a:t>
            </a:r>
            <a:r>
              <a:rPr lang="ja-JP" altLang="en-US" sz="2400" baseline="30000" dirty="0" smtClean="0"/>
              <a:t>量）</a:t>
            </a:r>
            <a:r>
              <a:rPr lang="en-US" altLang="ja-JP" sz="2400" baseline="30000" dirty="0" smtClean="0"/>
              <a:t>】</a:t>
            </a:r>
            <a:r>
              <a:rPr lang="ja-JP" altLang="en-US" sz="2400" baseline="30000" dirty="0" smtClean="0"/>
              <a:t>　　　　　</a:t>
            </a:r>
            <a:r>
              <a:rPr lang="ja-JP" altLang="en-US" sz="2400" dirty="0" smtClean="0"/>
              <a:t>車種別・種類別の</a:t>
            </a:r>
            <a:r>
              <a:rPr kumimoji="1" lang="en-US" altLang="ja-JP" sz="2400" dirty="0" smtClean="0"/>
              <a:t>CO2</a:t>
            </a:r>
            <a:r>
              <a:rPr lang="ja-JP" altLang="en-US" sz="2400" dirty="0" smtClean="0"/>
              <a:t>削減量</a:t>
            </a:r>
            <a:endParaRPr kumimoji="1" lang="ja-JP" altLang="en-US" sz="2400" dirty="0"/>
          </a:p>
        </p:txBody>
      </p:sp>
      <p:sp>
        <p:nvSpPr>
          <p:cNvPr id="2" name="スライド番号プレースホルダー 1"/>
          <p:cNvSpPr>
            <a:spLocks noGrp="1"/>
          </p:cNvSpPr>
          <p:nvPr>
            <p:ph type="sldNum" sz="quarter" idx="12"/>
          </p:nvPr>
        </p:nvSpPr>
        <p:spPr>
          <a:xfrm>
            <a:off x="8604448" y="6448251"/>
            <a:ext cx="504056" cy="409749"/>
          </a:xfrm>
        </p:spPr>
        <p:txBody>
          <a:bodyPr/>
          <a:lstStyle/>
          <a:p>
            <a:fld id="{DE2F8A21-8B7F-4E81-A1D6-B63D9660F4C6}" type="slidenum">
              <a:rPr kumimoji="1" lang="ja-JP" altLang="en-US" smtClean="0"/>
              <a:pPr/>
              <a:t>12</a:t>
            </a:fld>
            <a:endParaRPr kumimoji="1" lang="ja-JP" altLang="en-US" dirty="0"/>
          </a:p>
        </p:txBody>
      </p:sp>
      <p:sp>
        <p:nvSpPr>
          <p:cNvPr id="7" name="テキスト ボックス 6"/>
          <p:cNvSpPr txBox="1"/>
          <p:nvPr/>
        </p:nvSpPr>
        <p:spPr>
          <a:xfrm>
            <a:off x="499361" y="790959"/>
            <a:ext cx="8105087" cy="784830"/>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　乗用車のＨＶへの代替による削減量（</a:t>
            </a:r>
            <a:r>
              <a:rPr lang="en-US" altLang="ja-JP" sz="2000" dirty="0" smtClean="0">
                <a:solidFill>
                  <a:srgbClr val="FF0000"/>
                </a:solidFill>
                <a:latin typeface="ＭＳ ゴシック" pitchFamily="49" charset="-128"/>
                <a:ea typeface="ＭＳ ゴシック" pitchFamily="49" charset="-128"/>
              </a:rPr>
              <a:t>28</a:t>
            </a:r>
            <a:r>
              <a:rPr lang="ja-JP" altLang="en-US" sz="2000" dirty="0" smtClean="0">
                <a:solidFill>
                  <a:srgbClr val="FF0000"/>
                </a:solidFill>
                <a:latin typeface="ＭＳ ゴシック" pitchFamily="49" charset="-128"/>
                <a:ea typeface="ＭＳ ゴシック" pitchFamily="49" charset="-128"/>
              </a:rPr>
              <a:t>万トン）が最も多い</a:t>
            </a:r>
            <a:endParaRPr lang="en-US" altLang="ja-JP" sz="2000" dirty="0" smtClean="0">
              <a:solidFill>
                <a:srgbClr val="FF0000"/>
              </a:solidFill>
              <a:latin typeface="ＭＳ ゴシック" pitchFamily="49" charset="-128"/>
              <a:ea typeface="ＭＳ ゴシック" pitchFamily="49" charset="-128"/>
            </a:endParaRPr>
          </a:p>
          <a:p>
            <a:pPr>
              <a:spcBef>
                <a:spcPts val="600"/>
              </a:spcBef>
            </a:pPr>
            <a:r>
              <a:rPr lang="ja-JP" altLang="en-US" sz="2000" dirty="0">
                <a:solidFill>
                  <a:srgbClr val="FF0000"/>
                </a:solidFill>
                <a:latin typeface="ＭＳ ゴシック" pitchFamily="49" charset="-128"/>
                <a:ea typeface="ＭＳ ゴシック" pitchFamily="49" charset="-128"/>
              </a:rPr>
              <a:t>　</a:t>
            </a:r>
            <a:r>
              <a:rPr lang="ja-JP" altLang="en-US" sz="2000" dirty="0" smtClean="0">
                <a:solidFill>
                  <a:srgbClr val="FF0000"/>
                </a:solidFill>
                <a:latin typeface="ＭＳ ゴシック" pitchFamily="49" charset="-128"/>
                <a:ea typeface="ＭＳ ゴシック" pitchFamily="49" charset="-128"/>
              </a:rPr>
              <a:t>ＥＶへの代替により約</a:t>
            </a:r>
            <a:r>
              <a:rPr lang="en-US" altLang="ja-JP" sz="2000" dirty="0" smtClean="0">
                <a:solidFill>
                  <a:srgbClr val="FF0000"/>
                </a:solidFill>
                <a:latin typeface="ＭＳ ゴシック" pitchFamily="49" charset="-128"/>
                <a:ea typeface="ＭＳ ゴシック" pitchFamily="49" charset="-128"/>
              </a:rPr>
              <a:t>12</a:t>
            </a:r>
            <a:r>
              <a:rPr lang="ja-JP" altLang="en-US" sz="2000" dirty="0" smtClean="0">
                <a:solidFill>
                  <a:srgbClr val="FF0000"/>
                </a:solidFill>
                <a:latin typeface="ＭＳ ゴシック" pitchFamily="49" charset="-128"/>
                <a:ea typeface="ＭＳ ゴシック" pitchFamily="49" charset="-128"/>
              </a:rPr>
              <a:t>万</a:t>
            </a:r>
            <a:r>
              <a:rPr lang="ja-JP" altLang="en-US" sz="2000" smtClean="0">
                <a:solidFill>
                  <a:srgbClr val="FF0000"/>
                </a:solidFill>
                <a:latin typeface="ＭＳ ゴシック" pitchFamily="49" charset="-128"/>
                <a:ea typeface="ＭＳ ゴシック" pitchFamily="49" charset="-128"/>
              </a:rPr>
              <a:t>トン削減</a:t>
            </a:r>
            <a:endParaRPr lang="ja-JP" altLang="en-US" sz="2000" dirty="0">
              <a:solidFill>
                <a:srgbClr val="FF0000"/>
              </a:solidFill>
              <a:latin typeface="ＭＳ ゴシック" pitchFamily="49" charset="-128"/>
              <a:ea typeface="ＭＳ ゴシック" pitchFamily="49" charset="-128"/>
            </a:endParaRPr>
          </a:p>
        </p:txBody>
      </p:sp>
      <p:pic>
        <p:nvPicPr>
          <p:cNvPr id="4" name="図 3"/>
          <p:cNvPicPr>
            <a:picLocks noChangeAspect="1"/>
          </p:cNvPicPr>
          <p:nvPr/>
        </p:nvPicPr>
        <p:blipFill>
          <a:blip r:embed="rId3"/>
          <a:stretch>
            <a:fillRect/>
          </a:stretch>
        </p:blipFill>
        <p:spPr>
          <a:xfrm>
            <a:off x="1239536" y="1716648"/>
            <a:ext cx="6624736" cy="4329552"/>
          </a:xfrm>
          <a:prstGeom prst="rect">
            <a:avLst/>
          </a:prstGeom>
        </p:spPr>
      </p:pic>
      <p:sp>
        <p:nvSpPr>
          <p:cNvPr id="5" name="角丸四角形吹き出し 4"/>
          <p:cNvSpPr/>
          <p:nvPr/>
        </p:nvSpPr>
        <p:spPr>
          <a:xfrm>
            <a:off x="3239852" y="2996952"/>
            <a:ext cx="1548172" cy="753777"/>
          </a:xfrm>
          <a:prstGeom prst="wedgeRoundRectCallout">
            <a:avLst>
              <a:gd name="adj1" fmla="val -65528"/>
              <a:gd name="adj2" fmla="val 10317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smtClean="0"/>
              <a:t>ハイブリットへの代替により</a:t>
            </a:r>
            <a:r>
              <a:rPr lang="en-US" altLang="ja-JP" sz="1400" dirty="0" smtClean="0"/>
              <a:t>28</a:t>
            </a:r>
            <a:r>
              <a:rPr lang="ja-JP" altLang="en-US" sz="1400" dirty="0" smtClean="0"/>
              <a:t>万トン削減</a:t>
            </a:r>
            <a:endParaRPr kumimoji="1" lang="ja-JP" altLang="en-US" sz="1400" dirty="0"/>
          </a:p>
        </p:txBody>
      </p:sp>
    </p:spTree>
    <p:extLst>
      <p:ext uri="{BB962C8B-B14F-4D97-AF65-F5344CB8AC3E}">
        <p14:creationId xmlns:p14="http://schemas.microsoft.com/office/powerpoint/2010/main" val="4271882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80528" y="159023"/>
            <a:ext cx="7212391" cy="461665"/>
          </a:xfrm>
          <a:prstGeom prst="rect">
            <a:avLst/>
          </a:prstGeom>
          <a:noFill/>
        </p:spPr>
        <p:txBody>
          <a:bodyPr wrap="square" rtlCol="0">
            <a:spAutoFit/>
          </a:bodyPr>
          <a:lstStyle/>
          <a:p>
            <a:pPr algn="ctr"/>
            <a:r>
              <a:rPr lang="en-US" altLang="ja-JP" sz="2400" baseline="30000" dirty="0"/>
              <a:t>【</a:t>
            </a:r>
            <a:r>
              <a:rPr lang="ja-JP" altLang="en-US" sz="2400" baseline="30000" dirty="0"/>
              <a:t>将来推計</a:t>
            </a:r>
            <a:r>
              <a:rPr lang="ja-JP" altLang="en-US" sz="2400" baseline="30000" dirty="0" smtClean="0"/>
              <a:t>（</a:t>
            </a:r>
            <a:r>
              <a:rPr lang="ja-JP" altLang="en-US" sz="2400" baseline="30000" dirty="0"/>
              <a:t>排出</a:t>
            </a:r>
            <a:r>
              <a:rPr lang="ja-JP" altLang="en-US" sz="2400" baseline="30000" dirty="0" smtClean="0"/>
              <a:t>量</a:t>
            </a:r>
            <a:r>
              <a:rPr lang="ja-JP" altLang="en-US" sz="2400" baseline="30000" dirty="0"/>
              <a:t>）</a:t>
            </a:r>
            <a:r>
              <a:rPr lang="en-US" altLang="ja-JP" sz="2400" baseline="30000" dirty="0" smtClean="0"/>
              <a:t>】</a:t>
            </a:r>
            <a:r>
              <a:rPr lang="ja-JP" altLang="en-US" sz="2400" baseline="30000" dirty="0" smtClean="0"/>
              <a:t>　　　　</a:t>
            </a:r>
            <a:r>
              <a:rPr lang="ja-JP" altLang="en-US" sz="2400" dirty="0" smtClean="0"/>
              <a:t>自動車からの将来</a:t>
            </a:r>
            <a:r>
              <a:rPr kumimoji="1" lang="en-US" altLang="ja-JP" sz="2400" dirty="0" smtClean="0"/>
              <a:t>CO2</a:t>
            </a:r>
            <a:r>
              <a:rPr kumimoji="1" lang="ja-JP" altLang="en-US" sz="2400" dirty="0" smtClean="0"/>
              <a:t>排出量</a:t>
            </a:r>
            <a:endParaRPr kumimoji="1" lang="ja-JP" altLang="en-US" sz="2400" dirty="0"/>
          </a:p>
        </p:txBody>
      </p:sp>
      <p:sp>
        <p:nvSpPr>
          <p:cNvPr id="2" name="スライド番号プレースホルダー 1"/>
          <p:cNvSpPr>
            <a:spLocks noGrp="1"/>
          </p:cNvSpPr>
          <p:nvPr>
            <p:ph type="sldNum" sz="quarter" idx="12"/>
          </p:nvPr>
        </p:nvSpPr>
        <p:spPr>
          <a:xfrm>
            <a:off x="8715402" y="6448251"/>
            <a:ext cx="393102" cy="409749"/>
          </a:xfrm>
        </p:spPr>
        <p:txBody>
          <a:bodyPr/>
          <a:lstStyle/>
          <a:p>
            <a:fld id="{DE2F8A21-8B7F-4E81-A1D6-B63D9660F4C6}" type="slidenum">
              <a:rPr kumimoji="1" lang="ja-JP" altLang="en-US" smtClean="0"/>
              <a:pPr/>
              <a:t>13</a:t>
            </a:fld>
            <a:endParaRPr kumimoji="1" lang="ja-JP" altLang="en-US" dirty="0"/>
          </a:p>
        </p:txBody>
      </p:sp>
      <p:sp>
        <p:nvSpPr>
          <p:cNvPr id="10" name="テキスト ボックス 9"/>
          <p:cNvSpPr txBox="1"/>
          <p:nvPr/>
        </p:nvSpPr>
        <p:spPr>
          <a:xfrm>
            <a:off x="577251" y="836712"/>
            <a:ext cx="8138151" cy="784830"/>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対策将来（</a:t>
            </a:r>
            <a:r>
              <a:rPr lang="en-US" altLang="ja-JP" sz="2000" dirty="0" smtClean="0">
                <a:solidFill>
                  <a:srgbClr val="FF0000"/>
                </a:solidFill>
                <a:latin typeface="ＭＳ ゴシック" pitchFamily="49" charset="-128"/>
                <a:ea typeface="ＭＳ ゴシック" pitchFamily="49" charset="-128"/>
              </a:rPr>
              <a:t>2030</a:t>
            </a:r>
            <a:r>
              <a:rPr lang="ja-JP" altLang="en-US" sz="2000" dirty="0" smtClean="0">
                <a:solidFill>
                  <a:srgbClr val="FF0000"/>
                </a:solidFill>
                <a:latin typeface="ＭＳ ゴシック" pitchFamily="49" charset="-128"/>
                <a:ea typeface="ＭＳ ゴシック" pitchFamily="49" charset="-128"/>
              </a:rPr>
              <a:t>年度）は、</a:t>
            </a:r>
            <a:endParaRPr lang="en-US" altLang="ja-JP" sz="2000" dirty="0" smtClean="0">
              <a:solidFill>
                <a:srgbClr val="FF0000"/>
              </a:solidFill>
              <a:latin typeface="ＭＳ ゴシック" pitchFamily="49" charset="-128"/>
              <a:ea typeface="ＭＳ ゴシック" pitchFamily="49" charset="-128"/>
            </a:endParaRPr>
          </a:p>
          <a:p>
            <a:pPr>
              <a:spcBef>
                <a:spcPts val="600"/>
              </a:spcBef>
            </a:pPr>
            <a:r>
              <a:rPr lang="en-US" altLang="ja-JP" sz="2000" dirty="0" smtClean="0">
                <a:solidFill>
                  <a:srgbClr val="FF0000"/>
                </a:solidFill>
                <a:latin typeface="ＭＳ ゴシック" pitchFamily="49" charset="-128"/>
                <a:ea typeface="ＭＳ ゴシック" pitchFamily="49" charset="-128"/>
              </a:rPr>
              <a:t>2017</a:t>
            </a:r>
            <a:r>
              <a:rPr lang="ja-JP" altLang="en-US" sz="2000" dirty="0" smtClean="0">
                <a:solidFill>
                  <a:srgbClr val="FF0000"/>
                </a:solidFill>
                <a:latin typeface="ＭＳ ゴシック" pitchFamily="49" charset="-128"/>
                <a:ea typeface="ＭＳ ゴシック" pitchFamily="49" charset="-128"/>
              </a:rPr>
              <a:t>年度比</a:t>
            </a:r>
            <a:r>
              <a:rPr lang="en-US" altLang="ja-JP" sz="2000" dirty="0" smtClean="0">
                <a:solidFill>
                  <a:srgbClr val="FF0000"/>
                </a:solidFill>
                <a:latin typeface="ＭＳ ゴシック" pitchFamily="49" charset="-128"/>
                <a:ea typeface="ＭＳ ゴシック" pitchFamily="49" charset="-128"/>
              </a:rPr>
              <a:t>72</a:t>
            </a:r>
            <a:r>
              <a:rPr lang="ja-JP" altLang="en-US" sz="2000" dirty="0" smtClean="0">
                <a:solidFill>
                  <a:srgbClr val="FF0000"/>
                </a:solidFill>
                <a:latin typeface="ＭＳ ゴシック" pitchFamily="49" charset="-128"/>
                <a:ea typeface="ＭＳ ゴシック" pitchFamily="49" charset="-128"/>
              </a:rPr>
              <a:t>万トン減（</a:t>
            </a:r>
            <a:r>
              <a:rPr lang="en-US" altLang="ja-JP" sz="2000" dirty="0" smtClean="0">
                <a:solidFill>
                  <a:srgbClr val="FF0000"/>
                </a:solidFill>
                <a:latin typeface="ＭＳ ゴシック" pitchFamily="49" charset="-128"/>
                <a:ea typeface="ＭＳ ゴシック" pitchFamily="49" charset="-128"/>
              </a:rPr>
              <a:t>13</a:t>
            </a:r>
            <a:r>
              <a:rPr lang="ja-JP" altLang="en-US" sz="2000" dirty="0" smtClean="0">
                <a:solidFill>
                  <a:srgbClr val="FF0000"/>
                </a:solidFill>
                <a:latin typeface="ＭＳ ゴシック" pitchFamily="49" charset="-128"/>
                <a:ea typeface="ＭＳ ゴシック" pitchFamily="49" charset="-128"/>
              </a:rPr>
              <a:t>％減）、</a:t>
            </a:r>
            <a:r>
              <a:rPr lang="en-US" altLang="ja-JP" sz="2000" dirty="0" smtClean="0">
                <a:solidFill>
                  <a:srgbClr val="FF0000"/>
                </a:solidFill>
                <a:latin typeface="ＭＳ ゴシック" pitchFamily="49" charset="-128"/>
                <a:ea typeface="ＭＳ ゴシック" pitchFamily="49" charset="-128"/>
              </a:rPr>
              <a:t>2013</a:t>
            </a:r>
            <a:r>
              <a:rPr lang="ja-JP" altLang="en-US" sz="2000" dirty="0" smtClean="0">
                <a:solidFill>
                  <a:srgbClr val="FF0000"/>
                </a:solidFill>
                <a:latin typeface="ＭＳ ゴシック" pitchFamily="49" charset="-128"/>
                <a:ea typeface="ＭＳ ゴシック" pitchFamily="49" charset="-128"/>
              </a:rPr>
              <a:t>年度比</a:t>
            </a:r>
            <a:r>
              <a:rPr lang="en-US" altLang="ja-JP" sz="2000" dirty="0">
                <a:solidFill>
                  <a:srgbClr val="FF0000"/>
                </a:solidFill>
                <a:latin typeface="ＭＳ ゴシック" pitchFamily="49" charset="-128"/>
                <a:ea typeface="ＭＳ ゴシック" pitchFamily="49" charset="-128"/>
              </a:rPr>
              <a:t>92</a:t>
            </a:r>
            <a:r>
              <a:rPr lang="ja-JP" altLang="en-US" sz="2000" dirty="0" smtClean="0">
                <a:solidFill>
                  <a:srgbClr val="FF0000"/>
                </a:solidFill>
                <a:latin typeface="ＭＳ ゴシック" pitchFamily="49" charset="-128"/>
                <a:ea typeface="ＭＳ ゴシック" pitchFamily="49" charset="-128"/>
              </a:rPr>
              <a:t>万トン減（</a:t>
            </a:r>
            <a:r>
              <a:rPr lang="en-US" altLang="ja-JP" sz="2000" dirty="0" smtClean="0">
                <a:solidFill>
                  <a:srgbClr val="FF0000"/>
                </a:solidFill>
                <a:latin typeface="ＭＳ ゴシック" pitchFamily="49" charset="-128"/>
                <a:ea typeface="ＭＳ ゴシック" pitchFamily="49" charset="-128"/>
              </a:rPr>
              <a:t>16</a:t>
            </a:r>
            <a:r>
              <a:rPr lang="ja-JP" altLang="en-US" sz="2000" dirty="0" smtClean="0">
                <a:solidFill>
                  <a:srgbClr val="FF0000"/>
                </a:solidFill>
                <a:latin typeface="ＭＳ ゴシック" pitchFamily="49" charset="-128"/>
                <a:ea typeface="ＭＳ ゴシック" pitchFamily="49" charset="-128"/>
              </a:rPr>
              <a:t>％減）</a:t>
            </a:r>
            <a:endParaRPr kumimoji="1" lang="ja-JP" altLang="en-US" sz="2000" dirty="0">
              <a:solidFill>
                <a:srgbClr val="FF0000"/>
              </a:solidFill>
              <a:latin typeface="ＭＳ ゴシック" pitchFamily="49" charset="-128"/>
              <a:ea typeface="ＭＳ ゴシック" pitchFamily="49" charset="-128"/>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2060848"/>
            <a:ext cx="7454497" cy="4049026"/>
          </a:xfrm>
          <a:prstGeom prst="rect">
            <a:avLst/>
          </a:prstGeom>
        </p:spPr>
      </p:pic>
    </p:spTree>
    <p:extLst>
      <p:ext uri="{BB962C8B-B14F-4D97-AF65-F5344CB8AC3E}">
        <p14:creationId xmlns:p14="http://schemas.microsoft.com/office/powerpoint/2010/main" val="1967016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3464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0541" y="22391"/>
            <a:ext cx="8856984" cy="461665"/>
          </a:xfrm>
          <a:prstGeom prst="rect">
            <a:avLst/>
          </a:prstGeom>
          <a:noFill/>
        </p:spPr>
        <p:txBody>
          <a:bodyPr wrap="square" rtlCol="0">
            <a:spAutoFit/>
          </a:bodyPr>
          <a:lstStyle/>
          <a:p>
            <a:pPr algn="ctr"/>
            <a:r>
              <a:rPr lang="en-US" altLang="ja-JP" sz="2400" dirty="0">
                <a:latin typeface="+mn-ea"/>
              </a:rPr>
              <a:t>2040</a:t>
            </a:r>
            <a:r>
              <a:rPr lang="ja-JP" altLang="en-US" sz="2400" dirty="0">
                <a:latin typeface="+mn-ea"/>
              </a:rPr>
              <a:t>年、道路の景色が変わる ～ 人々の幸せにつながる道路へ </a:t>
            </a:r>
            <a:r>
              <a:rPr lang="ja-JP" altLang="en-US" sz="2400" dirty="0" smtClean="0">
                <a:latin typeface="+mn-ea"/>
              </a:rPr>
              <a:t>～</a:t>
            </a:r>
            <a:endParaRPr lang="ja-JP" altLang="en-US" sz="2400" dirty="0">
              <a:latin typeface="+mn-ea"/>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スライド番号プレースホルダー 3"/>
          <p:cNvSpPr>
            <a:spLocks noGrp="1"/>
          </p:cNvSpPr>
          <p:nvPr>
            <p:ph type="sldNum" sz="quarter" idx="12"/>
          </p:nvPr>
        </p:nvSpPr>
        <p:spPr>
          <a:xfrm>
            <a:off x="8629698" y="6448251"/>
            <a:ext cx="504056" cy="365125"/>
          </a:xfrm>
        </p:spPr>
        <p:txBody>
          <a:bodyPr/>
          <a:lstStyle/>
          <a:p>
            <a:fld id="{DE2F8A21-8B7F-4E81-A1D6-B63D9660F4C6}" type="slidenum">
              <a:rPr kumimoji="1" lang="ja-JP" altLang="en-US" smtClean="0"/>
              <a:pPr/>
              <a:t>14</a:t>
            </a:fld>
            <a:endParaRPr kumimoji="1" lang="ja-JP" altLang="en-US"/>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274" y="697461"/>
            <a:ext cx="8619452" cy="6098403"/>
          </a:xfrm>
          <a:prstGeom prst="rect">
            <a:avLst/>
          </a:prstGeom>
          <a:noFill/>
          <a:ln w="3175">
            <a:noFill/>
          </a:ln>
        </p:spPr>
      </p:pic>
      <p:sp>
        <p:nvSpPr>
          <p:cNvPr id="11" name="正方形/長方形 10"/>
          <p:cNvSpPr/>
          <p:nvPr/>
        </p:nvSpPr>
        <p:spPr>
          <a:xfrm>
            <a:off x="2673982" y="426033"/>
            <a:ext cx="6480720" cy="253916"/>
          </a:xfrm>
          <a:prstGeom prst="rect">
            <a:avLst/>
          </a:prstGeom>
        </p:spPr>
        <p:txBody>
          <a:bodyPr wrap="square">
            <a:spAutoFit/>
          </a:bodyPr>
          <a:lstStyle/>
          <a:p>
            <a:r>
              <a:rPr lang="ja-JP" altLang="en-US" sz="1050" dirty="0" smtClean="0"/>
              <a:t>（出典）国土交通省道路局「社会</a:t>
            </a:r>
            <a:r>
              <a:rPr lang="ja-JP" altLang="en-US" sz="1050" dirty="0"/>
              <a:t>資本整備審議会道路分科会第７３回基本政策</a:t>
            </a:r>
            <a:r>
              <a:rPr lang="ja-JP" altLang="en-US" sz="1050" dirty="0" smtClean="0"/>
              <a:t>部会配布資料</a:t>
            </a:r>
            <a:r>
              <a:rPr lang="ja-JP" altLang="en-US" sz="1050" dirty="0"/>
              <a:t>（</a:t>
            </a:r>
            <a:r>
              <a:rPr lang="en-US" altLang="ja-JP" sz="1050" dirty="0"/>
              <a:t>2020</a:t>
            </a:r>
            <a:r>
              <a:rPr lang="ja-JP" altLang="en-US" sz="1050" dirty="0"/>
              <a:t>年</a:t>
            </a:r>
            <a:r>
              <a:rPr lang="en-US" altLang="ja-JP" sz="1050" dirty="0"/>
              <a:t>2</a:t>
            </a:r>
            <a:r>
              <a:rPr lang="ja-JP" altLang="en-US" sz="1050" dirty="0"/>
              <a:t>月</a:t>
            </a:r>
            <a:r>
              <a:rPr lang="en-US" altLang="ja-JP" sz="1050" dirty="0"/>
              <a:t>21</a:t>
            </a:r>
            <a:r>
              <a:rPr lang="ja-JP" altLang="en-US" sz="1050" dirty="0"/>
              <a:t>日</a:t>
            </a:r>
            <a:r>
              <a:rPr lang="ja-JP" altLang="en-US" sz="1050" dirty="0" smtClean="0"/>
              <a:t>）」</a:t>
            </a:r>
            <a:endParaRPr lang="ja-JP" altLang="en-US" sz="1050" dirty="0"/>
          </a:p>
        </p:txBody>
      </p:sp>
      <p:sp>
        <p:nvSpPr>
          <p:cNvPr id="13" name="円/楕円 12"/>
          <p:cNvSpPr/>
          <p:nvPr/>
        </p:nvSpPr>
        <p:spPr>
          <a:xfrm>
            <a:off x="262274" y="4973804"/>
            <a:ext cx="2869566" cy="75945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3154965" y="5157192"/>
            <a:ext cx="2869566" cy="86409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961454" y="5220012"/>
            <a:ext cx="2869566" cy="86409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3635896" y="1988840"/>
            <a:ext cx="1944216" cy="151216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4392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08520" y="159023"/>
            <a:ext cx="9433048"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課題と方策</a:t>
            </a:r>
            <a:r>
              <a:rPr lang="en-US" altLang="ja-JP" sz="2400" baseline="30000" dirty="0" smtClean="0"/>
              <a:t>】</a:t>
            </a:r>
            <a:r>
              <a:rPr lang="ja-JP" altLang="en-US" sz="2400" baseline="30000" dirty="0" smtClean="0"/>
              <a:t>　</a:t>
            </a:r>
            <a:r>
              <a:rPr lang="ja-JP" altLang="en-US" sz="2400" dirty="0" smtClean="0"/>
              <a:t>新たなモビリティサービス </a:t>
            </a:r>
            <a:r>
              <a:rPr lang="en-US" altLang="ja-JP" sz="2400" dirty="0" smtClean="0"/>
              <a:t>-</a:t>
            </a:r>
            <a:r>
              <a:rPr lang="ja-JP" altLang="en-US" sz="2400" dirty="0" smtClean="0"/>
              <a:t> </a:t>
            </a:r>
            <a:r>
              <a:rPr lang="en-US" altLang="ja-JP" sz="2400" dirty="0" err="1" smtClean="0"/>
              <a:t>MaaS</a:t>
            </a:r>
            <a:r>
              <a:rPr lang="ja-JP" altLang="en-US" sz="2400" dirty="0"/>
              <a:t>（</a:t>
            </a:r>
            <a:r>
              <a:rPr lang="en-US" altLang="ja-JP" sz="2400" dirty="0"/>
              <a:t>Mobility as a Service</a:t>
            </a:r>
            <a:r>
              <a:rPr lang="en-US" altLang="ja-JP" sz="2400" dirty="0" smtClean="0"/>
              <a:t>) -</a:t>
            </a:r>
            <a:endParaRPr kumimoji="1" lang="ja-JP" altLang="en-US" sz="2400" dirty="0"/>
          </a:p>
        </p:txBody>
      </p:sp>
      <p:sp>
        <p:nvSpPr>
          <p:cNvPr id="2" name="スライド番号プレースホルダー 1"/>
          <p:cNvSpPr>
            <a:spLocks noGrp="1"/>
          </p:cNvSpPr>
          <p:nvPr>
            <p:ph type="sldNum" sz="quarter" idx="12"/>
          </p:nvPr>
        </p:nvSpPr>
        <p:spPr>
          <a:xfrm>
            <a:off x="8532440" y="6448251"/>
            <a:ext cx="576064" cy="354929"/>
          </a:xfrm>
        </p:spPr>
        <p:txBody>
          <a:bodyPr/>
          <a:lstStyle/>
          <a:p>
            <a:fld id="{DE2F8A21-8B7F-4E81-A1D6-B63D9660F4C6}" type="slidenum">
              <a:rPr kumimoji="1" lang="ja-JP" altLang="en-US" smtClean="0"/>
              <a:pPr/>
              <a:t>15</a:t>
            </a:fld>
            <a:endParaRPr kumimoji="1" lang="ja-JP" altLang="en-US" dirty="0"/>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512" y="1586465"/>
            <a:ext cx="6480720" cy="4955845"/>
          </a:xfrm>
          <a:prstGeom prst="rect">
            <a:avLst/>
          </a:prstGeom>
        </p:spPr>
      </p:pic>
      <p:sp>
        <p:nvSpPr>
          <p:cNvPr id="10" name="テキスト ボックス 9"/>
          <p:cNvSpPr txBox="1"/>
          <p:nvPr/>
        </p:nvSpPr>
        <p:spPr>
          <a:xfrm>
            <a:off x="356918" y="794198"/>
            <a:ext cx="8381201" cy="707886"/>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自家用車</a:t>
            </a:r>
            <a:r>
              <a:rPr lang="ja-JP" altLang="en-US" sz="2000" dirty="0">
                <a:solidFill>
                  <a:srgbClr val="FF0000"/>
                </a:solidFill>
                <a:latin typeface="ＭＳ ゴシック" pitchFamily="49" charset="-128"/>
                <a:ea typeface="ＭＳ ゴシック" pitchFamily="49" charset="-128"/>
              </a:rPr>
              <a:t>から公共交通へのシフトを促すことにより、</a:t>
            </a:r>
            <a:r>
              <a:rPr lang="en-US" altLang="ja-JP" sz="2000" dirty="0">
                <a:solidFill>
                  <a:srgbClr val="FF0000"/>
                </a:solidFill>
                <a:latin typeface="ＭＳ ゴシック" pitchFamily="49" charset="-128"/>
                <a:ea typeface="ＭＳ ゴシック" pitchFamily="49" charset="-128"/>
              </a:rPr>
              <a:t>CO2 </a:t>
            </a:r>
            <a:r>
              <a:rPr lang="ja-JP" altLang="en-US" sz="2000" dirty="0">
                <a:solidFill>
                  <a:srgbClr val="FF0000"/>
                </a:solidFill>
                <a:latin typeface="ＭＳ ゴシック" pitchFamily="49" charset="-128"/>
                <a:ea typeface="ＭＳ ゴシック" pitchFamily="49" charset="-128"/>
              </a:rPr>
              <a:t>排出に抑制がかかり</a:t>
            </a:r>
            <a:r>
              <a:rPr lang="ja-JP" altLang="en-US" sz="2000" dirty="0" smtClean="0">
                <a:solidFill>
                  <a:srgbClr val="FF0000"/>
                </a:solidFill>
                <a:latin typeface="ＭＳ ゴシック" pitchFamily="49" charset="-128"/>
                <a:ea typeface="ＭＳ ゴシック" pitchFamily="49" charset="-128"/>
              </a:rPr>
              <a:t>、環境</a:t>
            </a:r>
            <a:r>
              <a:rPr lang="ja-JP" altLang="en-US" sz="2000" dirty="0">
                <a:solidFill>
                  <a:srgbClr val="FF0000"/>
                </a:solidFill>
                <a:latin typeface="ＭＳ ゴシック" pitchFamily="49" charset="-128"/>
                <a:ea typeface="ＭＳ ゴシック" pitchFamily="49" charset="-128"/>
              </a:rPr>
              <a:t>負荷の低減につながる。</a:t>
            </a:r>
            <a:endParaRPr kumimoji="1" lang="ja-JP" altLang="en-US" sz="2000" dirty="0">
              <a:solidFill>
                <a:srgbClr val="FF0000"/>
              </a:solidFill>
              <a:latin typeface="ＭＳ ゴシック" pitchFamily="49" charset="-128"/>
              <a:ea typeface="ＭＳ ゴシック" pitchFamily="49" charset="-128"/>
            </a:endParaRPr>
          </a:p>
        </p:txBody>
      </p:sp>
      <p:sp>
        <p:nvSpPr>
          <p:cNvPr id="4" name="正方形/長方形 3"/>
          <p:cNvSpPr/>
          <p:nvPr/>
        </p:nvSpPr>
        <p:spPr>
          <a:xfrm>
            <a:off x="6372640" y="1646618"/>
            <a:ext cx="2376265" cy="2539157"/>
          </a:xfrm>
          <a:prstGeom prst="rect">
            <a:avLst/>
          </a:prstGeom>
          <a:ln>
            <a:solidFill>
              <a:schemeClr val="tx1"/>
            </a:solidFill>
            <a:prstDash val="dash"/>
          </a:ln>
        </p:spPr>
        <p:txBody>
          <a:bodyPr wrap="square">
            <a:spAutoFit/>
          </a:bodyPr>
          <a:lstStyle/>
          <a:p>
            <a:pPr algn="just">
              <a:spcAft>
                <a:spcPts val="600"/>
              </a:spcAft>
            </a:pPr>
            <a:r>
              <a:rPr lang="en-US" altLang="ja-JP" sz="2800" b="1" kern="100" dirty="0" err="1" smtClean="0">
                <a:ea typeface="Meiryo UI" panose="020B0604030504040204" pitchFamily="50" charset="-128"/>
                <a:cs typeface="Times New Roman" panose="02020603050405020304" pitchFamily="18" charset="0"/>
              </a:rPr>
              <a:t>MaaS</a:t>
            </a:r>
            <a:r>
              <a:rPr lang="ja-JP" altLang="en-US" kern="100" dirty="0" smtClean="0">
                <a:ea typeface="Meiryo UI" panose="020B0604030504040204" pitchFamily="50" charset="-128"/>
                <a:cs typeface="Times New Roman" panose="02020603050405020304" pitchFamily="18" charset="0"/>
              </a:rPr>
              <a:t>とは</a:t>
            </a:r>
            <a:endParaRPr lang="en-US" altLang="ja-JP" kern="100" dirty="0" smtClean="0">
              <a:ea typeface="Meiryo UI" panose="020B0604030504040204" pitchFamily="50" charset="-128"/>
              <a:cs typeface="Times New Roman" panose="02020603050405020304" pitchFamily="18" charset="0"/>
            </a:endParaRPr>
          </a:p>
          <a:p>
            <a:pPr algn="just">
              <a:spcAft>
                <a:spcPts val="0"/>
              </a:spcAft>
            </a:pPr>
            <a:r>
              <a:rPr lang="ja-JP" altLang="en-US" kern="100" dirty="0" smtClean="0">
                <a:latin typeface="Century" panose="02040604050505020304" pitchFamily="18" charset="0"/>
                <a:ea typeface="Meiryo UI" panose="020B0604030504040204" pitchFamily="50" charset="-128"/>
                <a:cs typeface="Times New Roman" panose="02020603050405020304" pitchFamily="18" charset="0"/>
              </a:rPr>
              <a:t>スマホアプリ</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により</a:t>
            </a:r>
            <a:r>
              <a:rPr lang="ja-JP" altLang="en-US" kern="100" dirty="0" smtClean="0">
                <a:latin typeface="Century" panose="02040604050505020304" pitchFamily="18" charset="0"/>
                <a:ea typeface="Meiryo UI" panose="020B0604030504040204" pitchFamily="50" charset="-128"/>
                <a:cs typeface="Times New Roman" panose="02020603050405020304" pitchFamily="18" charset="0"/>
              </a:rPr>
              <a:t>、</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個人</a:t>
            </a:r>
            <a:r>
              <a:rPr lang="ja-JP" altLang="en-US" kern="100" dirty="0" smtClean="0">
                <a:latin typeface="Century" panose="02040604050505020304" pitchFamily="18" charset="0"/>
                <a:ea typeface="Meiryo UI" panose="020B0604030504040204" pitchFamily="50" charset="-128"/>
                <a:cs typeface="Times New Roman" panose="02020603050405020304" pitchFamily="18" charset="0"/>
              </a:rPr>
              <a:t>の移動</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ニーズに対応して、複数の公共交通やそれ以外の</a:t>
            </a:r>
            <a:r>
              <a:rPr lang="ja-JP" altLang="en-US" kern="100" dirty="0">
                <a:solidFill>
                  <a:srgbClr val="FF0000"/>
                </a:solidFill>
                <a:latin typeface="Century" panose="02040604050505020304" pitchFamily="18" charset="0"/>
                <a:ea typeface="Meiryo UI" panose="020B0604030504040204" pitchFamily="50" charset="-128"/>
                <a:cs typeface="Times New Roman" panose="02020603050405020304" pitchFamily="18" charset="0"/>
              </a:rPr>
              <a:t>移動サービスを最適に組み合わせて</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検索・予約・決済等を一括で行うサービス。</a:t>
            </a:r>
          </a:p>
        </p:txBody>
      </p:sp>
      <p:sp>
        <p:nvSpPr>
          <p:cNvPr id="12" name="テキスト ボックス 33"/>
          <p:cNvSpPr txBox="1">
            <a:spLocks/>
          </p:cNvSpPr>
          <p:nvPr/>
        </p:nvSpPr>
        <p:spPr>
          <a:xfrm>
            <a:off x="148530" y="6532966"/>
            <a:ext cx="7725397" cy="280410"/>
          </a:xfrm>
          <a:prstGeom prst="rect">
            <a:avLst/>
          </a:prstGeom>
          <a:noFill/>
        </p:spPr>
        <p:txBody>
          <a:bodyPr wrap="square" rtlCol="0">
            <a:noAutofit/>
          </a:bodyPr>
          <a:lstStyle/>
          <a:p>
            <a:pPr>
              <a:tabLst>
                <a:tab pos="2700020" algn="ctr"/>
                <a:tab pos="5400040" algn="r"/>
              </a:tabLst>
            </a:pPr>
            <a:r>
              <a:rPr lang="ja-JP" sz="1100" kern="1200" dirty="0" smtClean="0">
                <a:solidFill>
                  <a:srgbClr val="000000"/>
                </a:solidFill>
                <a:effectLst/>
                <a:latin typeface="+mn-ea"/>
                <a:cs typeface="Times New Roman"/>
              </a:rPr>
              <a:t>（</a:t>
            </a:r>
            <a:r>
              <a:rPr lang="ja-JP" altLang="en-US" sz="1100" dirty="0" smtClean="0">
                <a:solidFill>
                  <a:srgbClr val="000000"/>
                </a:solidFill>
                <a:latin typeface="+mn-ea"/>
                <a:cs typeface="Times New Roman"/>
              </a:rPr>
              <a:t>出典</a:t>
            </a:r>
            <a:r>
              <a:rPr lang="ja-JP" sz="1100" kern="1200" dirty="0" smtClean="0">
                <a:solidFill>
                  <a:srgbClr val="000000"/>
                </a:solidFill>
                <a:effectLst/>
                <a:latin typeface="+mn-ea"/>
                <a:cs typeface="Times New Roman"/>
              </a:rPr>
              <a:t>）</a:t>
            </a:r>
            <a:r>
              <a:rPr lang="ja-JP" altLang="en-US" sz="1100" kern="1200" dirty="0" smtClean="0">
                <a:solidFill>
                  <a:srgbClr val="000000"/>
                </a:solidFill>
                <a:effectLst/>
                <a:latin typeface="+mn-ea"/>
                <a:cs typeface="Times New Roman"/>
              </a:rPr>
              <a:t>国土交通省「</a:t>
            </a:r>
            <a:r>
              <a:rPr lang="ja-JP" altLang="en-US" sz="1100" dirty="0" smtClean="0">
                <a:solidFill>
                  <a:srgbClr val="000000"/>
                </a:solidFill>
                <a:latin typeface="+mn-ea"/>
                <a:cs typeface="Times New Roman"/>
              </a:rPr>
              <a:t>都市</a:t>
            </a:r>
            <a:r>
              <a:rPr lang="ja-JP" altLang="en-US" sz="1100" dirty="0">
                <a:solidFill>
                  <a:srgbClr val="000000"/>
                </a:solidFill>
                <a:latin typeface="+mn-ea"/>
                <a:cs typeface="Times New Roman"/>
              </a:rPr>
              <a:t>と地方の新たなモビリティサービス懇談会」中間とりまとめ（平成</a:t>
            </a:r>
            <a:r>
              <a:rPr lang="en-US" altLang="ja-JP" sz="1100" dirty="0">
                <a:solidFill>
                  <a:srgbClr val="000000"/>
                </a:solidFill>
                <a:latin typeface="+mn-ea"/>
                <a:cs typeface="Times New Roman"/>
              </a:rPr>
              <a:t>31</a:t>
            </a:r>
            <a:r>
              <a:rPr lang="ja-JP" altLang="en-US" sz="1100" dirty="0">
                <a:solidFill>
                  <a:srgbClr val="000000"/>
                </a:solidFill>
                <a:latin typeface="+mn-ea"/>
                <a:cs typeface="Times New Roman"/>
              </a:rPr>
              <a:t>年</a:t>
            </a:r>
            <a:r>
              <a:rPr lang="en-US" altLang="ja-JP" sz="1100" dirty="0">
                <a:solidFill>
                  <a:srgbClr val="000000"/>
                </a:solidFill>
                <a:latin typeface="+mn-ea"/>
                <a:cs typeface="Times New Roman"/>
              </a:rPr>
              <a:t>3</a:t>
            </a:r>
            <a:r>
              <a:rPr lang="ja-JP" altLang="en-US" sz="1100" dirty="0">
                <a:solidFill>
                  <a:srgbClr val="000000"/>
                </a:solidFill>
                <a:latin typeface="+mn-ea"/>
                <a:cs typeface="Times New Roman"/>
              </a:rPr>
              <a:t>月</a:t>
            </a:r>
            <a:r>
              <a:rPr lang="en-US" altLang="ja-JP" sz="1100" dirty="0">
                <a:solidFill>
                  <a:srgbClr val="000000"/>
                </a:solidFill>
                <a:latin typeface="+mn-ea"/>
                <a:cs typeface="Times New Roman"/>
              </a:rPr>
              <a:t>14</a:t>
            </a:r>
            <a:r>
              <a:rPr lang="ja-JP" altLang="en-US" sz="1100" dirty="0">
                <a:solidFill>
                  <a:srgbClr val="000000"/>
                </a:solidFill>
                <a:latin typeface="+mn-ea"/>
                <a:cs typeface="Times New Roman"/>
              </a:rPr>
              <a:t>日公表</a:t>
            </a:r>
            <a:r>
              <a:rPr lang="ja-JP" altLang="en-US" sz="1100" dirty="0" smtClean="0">
                <a:solidFill>
                  <a:srgbClr val="000000"/>
                </a:solidFill>
                <a:latin typeface="+mn-ea"/>
                <a:cs typeface="Times New Roman"/>
              </a:rPr>
              <a:t>）より抜粋</a:t>
            </a:r>
            <a:r>
              <a:rPr lang="en-US" sz="1100" kern="1200" dirty="0" smtClean="0">
                <a:solidFill>
                  <a:srgbClr val="000000"/>
                </a:solidFill>
                <a:effectLst/>
                <a:latin typeface="+mn-ea"/>
                <a:cs typeface="Times New Roman"/>
              </a:rPr>
              <a:t>	</a:t>
            </a:r>
          </a:p>
        </p:txBody>
      </p:sp>
      <p:sp>
        <p:nvSpPr>
          <p:cNvPr id="13" name="正方形/長方形 12"/>
          <p:cNvSpPr/>
          <p:nvPr/>
        </p:nvSpPr>
        <p:spPr>
          <a:xfrm>
            <a:off x="6372640" y="4894313"/>
            <a:ext cx="2735863" cy="1200329"/>
          </a:xfrm>
          <a:prstGeom prst="rect">
            <a:avLst/>
          </a:prstGeom>
        </p:spPr>
        <p:txBody>
          <a:bodyPr wrap="square">
            <a:spAutoFit/>
          </a:bodyPr>
          <a:lstStyle/>
          <a:p>
            <a:r>
              <a:rPr lang="ja-JP" altLang="en-US" dirty="0"/>
              <a:t>自動車産業に</a:t>
            </a:r>
            <a:r>
              <a:rPr lang="ja-JP" altLang="en-US" dirty="0" smtClean="0"/>
              <a:t>おいて、</a:t>
            </a:r>
            <a:r>
              <a:rPr lang="ja-JP" altLang="en-US" dirty="0"/>
              <a:t>自動運転への対応とともに、所有から共有への転換に向けた新たな動き</a:t>
            </a:r>
          </a:p>
        </p:txBody>
      </p:sp>
    </p:spTree>
    <p:extLst>
      <p:ext uri="{BB962C8B-B14F-4D97-AF65-F5344CB8AC3E}">
        <p14:creationId xmlns:p14="http://schemas.microsoft.com/office/powerpoint/2010/main" val="3536451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74400" y="145622"/>
            <a:ext cx="6336773"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課題と方策</a:t>
            </a:r>
            <a:r>
              <a:rPr lang="en-US" altLang="ja-JP" sz="2400" baseline="30000" dirty="0" smtClean="0"/>
              <a:t>】</a:t>
            </a:r>
            <a:r>
              <a:rPr lang="ja-JP" altLang="en-US" sz="2400" baseline="30000" dirty="0" smtClean="0"/>
              <a:t>　　　　　　　　　</a:t>
            </a:r>
            <a:r>
              <a:rPr lang="en-US" altLang="ja-JP" sz="2400" dirty="0" smtClean="0"/>
              <a:t>EV</a:t>
            </a:r>
            <a:r>
              <a:rPr lang="ja-JP" altLang="en-US" sz="2400" dirty="0" smtClean="0"/>
              <a:t>早期普及に向けた取組</a:t>
            </a:r>
            <a:endParaRPr kumimoji="1" lang="ja-JP" altLang="en-US" sz="2400" dirty="0"/>
          </a:p>
        </p:txBody>
      </p:sp>
      <p:cxnSp>
        <p:nvCxnSpPr>
          <p:cNvPr id="19" name="直線コネクタ 18"/>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56918" y="794198"/>
            <a:ext cx="8381201" cy="707886"/>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充電の簡便性を増すワイヤレス充電の普及や、７割を占める</a:t>
            </a:r>
            <a:r>
              <a:rPr lang="en-US" altLang="ja-JP" sz="2000" dirty="0" smtClean="0">
                <a:solidFill>
                  <a:srgbClr val="FF0000"/>
                </a:solidFill>
                <a:latin typeface="ＭＳ ゴシック" pitchFamily="49" charset="-128"/>
                <a:ea typeface="ＭＳ ゴシック" pitchFamily="49" charset="-128"/>
              </a:rPr>
              <a:t>10km</a:t>
            </a:r>
            <a:r>
              <a:rPr lang="ja-JP" altLang="en-US" sz="2000" dirty="0" smtClean="0">
                <a:solidFill>
                  <a:srgbClr val="FF0000"/>
                </a:solidFill>
                <a:latin typeface="ＭＳ ゴシック" pitchFamily="49" charset="-128"/>
                <a:ea typeface="ＭＳ ゴシック" pitchFamily="49" charset="-128"/>
              </a:rPr>
              <a:t>以下の近距離移動には超小型</a:t>
            </a:r>
            <a:r>
              <a:rPr lang="en-US" altLang="ja-JP" sz="2000" dirty="0" smtClean="0">
                <a:solidFill>
                  <a:srgbClr val="FF0000"/>
                </a:solidFill>
                <a:latin typeface="ＭＳ ゴシック" pitchFamily="49" charset="-128"/>
                <a:ea typeface="ＭＳ ゴシック" pitchFamily="49" charset="-128"/>
              </a:rPr>
              <a:t>EV</a:t>
            </a:r>
            <a:r>
              <a:rPr lang="ja-JP" altLang="en-US" sz="2000" dirty="0" smtClean="0">
                <a:solidFill>
                  <a:srgbClr val="FF0000"/>
                </a:solidFill>
                <a:latin typeface="ＭＳ ゴシック" pitchFamily="49" charset="-128"/>
                <a:ea typeface="ＭＳ ゴシック" pitchFamily="49" charset="-128"/>
              </a:rPr>
              <a:t>の活用、カーシェアによるサービスの充実</a:t>
            </a:r>
            <a:endParaRPr kumimoji="1" lang="ja-JP" altLang="en-US" sz="2000" dirty="0">
              <a:solidFill>
                <a:srgbClr val="FF0000"/>
              </a:solidFill>
              <a:latin typeface="ＭＳ ゴシック" pitchFamily="49" charset="-128"/>
              <a:ea typeface="ＭＳ ゴシック" pitchFamily="49" charset="-128"/>
            </a:endParaRPr>
          </a:p>
        </p:txBody>
      </p:sp>
      <p:sp>
        <p:nvSpPr>
          <p:cNvPr id="21" name="テキスト ボックス 20"/>
          <p:cNvSpPr txBox="1"/>
          <p:nvPr/>
        </p:nvSpPr>
        <p:spPr>
          <a:xfrm>
            <a:off x="216237" y="1556623"/>
            <a:ext cx="4192796" cy="400110"/>
          </a:xfrm>
          <a:prstGeom prst="rect">
            <a:avLst/>
          </a:prstGeom>
          <a:noFill/>
        </p:spPr>
        <p:txBody>
          <a:bodyPr wrap="square" rtlCol="0">
            <a:spAutoFit/>
          </a:bodyPr>
          <a:lstStyle/>
          <a:p>
            <a:pPr algn="ctr"/>
            <a:r>
              <a:rPr lang="en-US" altLang="ja-JP" sz="2000" b="1" dirty="0" smtClean="0">
                <a:latin typeface="Meiryo UI" panose="020B0604030504040204" pitchFamily="50" charset="-128"/>
                <a:ea typeface="Meiryo UI" panose="020B0604030504040204" pitchFamily="50" charset="-128"/>
              </a:rPr>
              <a:t>【</a:t>
            </a:r>
            <a:r>
              <a:rPr lang="ja-JP" altLang="en-US" sz="2000" b="1" dirty="0" smtClean="0">
                <a:solidFill>
                  <a:srgbClr val="0000FF"/>
                </a:solidFill>
                <a:latin typeface="Meiryo UI" panose="020B0604030504040204" pitchFamily="50" charset="-128"/>
                <a:ea typeface="Meiryo UI" panose="020B0604030504040204" pitchFamily="50" charset="-128"/>
              </a:rPr>
              <a:t>ワイヤレス給電</a:t>
            </a:r>
            <a:r>
              <a:rPr lang="ja-JP" altLang="en-US" sz="2000" b="1" dirty="0" smtClean="0">
                <a:latin typeface="Meiryo UI" panose="020B0604030504040204" pitchFamily="50" charset="-128"/>
                <a:ea typeface="Meiryo UI" panose="020B0604030504040204" pitchFamily="50" charset="-128"/>
              </a:rPr>
              <a:t>による簡便性の向上</a:t>
            </a:r>
            <a:r>
              <a:rPr lang="en-US" altLang="ja-JP" sz="2000" b="1" dirty="0" smtClean="0">
                <a:latin typeface="Meiryo UI" panose="020B0604030504040204" pitchFamily="50" charset="-128"/>
                <a:ea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113956" y="1545211"/>
            <a:ext cx="3306312" cy="400110"/>
          </a:xfrm>
          <a:prstGeom prst="rect">
            <a:avLst/>
          </a:prstGeom>
          <a:noFill/>
        </p:spPr>
        <p:txBody>
          <a:bodyPr wrap="square" rtlCol="0">
            <a:spAutoFit/>
          </a:bodyPr>
          <a:lstStyle/>
          <a:p>
            <a:pPr algn="ctr"/>
            <a:r>
              <a:rPr lang="en-US" altLang="ja-JP" sz="2000" b="1" dirty="0" smtClean="0">
                <a:latin typeface="Meiryo UI" panose="020B0604030504040204" pitchFamily="50" charset="-128"/>
                <a:ea typeface="Meiryo UI" panose="020B0604030504040204" pitchFamily="50" charset="-128"/>
              </a:rPr>
              <a:t>【</a:t>
            </a:r>
            <a:r>
              <a:rPr lang="ja-JP" altLang="en-US" sz="2000" b="1" dirty="0" smtClean="0">
                <a:solidFill>
                  <a:srgbClr val="0000FF"/>
                </a:solidFill>
                <a:latin typeface="Meiryo UI" panose="020B0604030504040204" pitchFamily="50" charset="-128"/>
                <a:ea typeface="Meiryo UI" panose="020B0604030504040204" pitchFamily="50" charset="-128"/>
              </a:rPr>
              <a:t>超小型</a:t>
            </a:r>
            <a:r>
              <a:rPr lang="en-US" altLang="ja-JP" sz="2000" b="1" dirty="0" smtClean="0">
                <a:solidFill>
                  <a:srgbClr val="0000FF"/>
                </a:solidFill>
                <a:latin typeface="Meiryo UI" panose="020B0604030504040204" pitchFamily="50" charset="-128"/>
                <a:ea typeface="Meiryo UI" panose="020B0604030504040204" pitchFamily="50" charset="-128"/>
              </a:rPr>
              <a:t>EV</a:t>
            </a:r>
            <a:r>
              <a:rPr lang="ja-JP" altLang="en-US" sz="2000" b="1" dirty="0" smtClean="0">
                <a:latin typeface="Meiryo UI" panose="020B0604030504040204" pitchFamily="50" charset="-128"/>
                <a:ea typeface="Meiryo UI" panose="020B0604030504040204" pitchFamily="50" charset="-128"/>
              </a:rPr>
              <a:t>による日常利用</a:t>
            </a:r>
            <a:r>
              <a:rPr lang="en-US" altLang="ja-JP" sz="2000" b="1" dirty="0" smtClean="0">
                <a:latin typeface="Meiryo UI" panose="020B0604030504040204" pitchFamily="50" charset="-128"/>
                <a:ea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endParaRPr>
          </a:p>
        </p:txBody>
      </p:sp>
      <p:sp>
        <p:nvSpPr>
          <p:cNvPr id="3" name="正方形/長方形 2"/>
          <p:cNvSpPr/>
          <p:nvPr/>
        </p:nvSpPr>
        <p:spPr>
          <a:xfrm>
            <a:off x="4644007" y="1887097"/>
            <a:ext cx="4373475" cy="523220"/>
          </a:xfrm>
          <a:prstGeom prst="rect">
            <a:avLst/>
          </a:prstGeom>
        </p:spPr>
        <p:txBody>
          <a:bodyPr wrap="square">
            <a:spAutoFit/>
          </a:bodyPr>
          <a:lstStyle/>
          <a:p>
            <a:r>
              <a:rPr lang="ja-JP" altLang="en-US" sz="1400" dirty="0" smtClean="0"/>
              <a:t>自動車による移動距離は</a:t>
            </a:r>
            <a:r>
              <a:rPr lang="en-US" altLang="ja-JP" sz="1400" dirty="0" smtClean="0">
                <a:solidFill>
                  <a:srgbClr val="FF0000"/>
                </a:solidFill>
              </a:rPr>
              <a:t>10km</a:t>
            </a:r>
            <a:r>
              <a:rPr lang="ja-JP" altLang="en-US" sz="1400" dirty="0" smtClean="0">
                <a:solidFill>
                  <a:srgbClr val="FF0000"/>
                </a:solidFill>
              </a:rPr>
              <a:t>以内が約７割</a:t>
            </a:r>
            <a:r>
              <a:rPr lang="ja-JP" altLang="en-US" sz="1400" dirty="0" smtClean="0"/>
              <a:t>、乗用人数は</a:t>
            </a:r>
            <a:r>
              <a:rPr lang="ja-JP" altLang="en-US" sz="1400" dirty="0" smtClean="0">
                <a:solidFill>
                  <a:srgbClr val="FF0000"/>
                </a:solidFill>
              </a:rPr>
              <a:t>２人以下が大半</a:t>
            </a:r>
            <a:endParaRPr lang="ja-JP" altLang="en-US" sz="1400" dirty="0">
              <a:solidFill>
                <a:srgbClr val="FF0000"/>
              </a:solidFill>
            </a:endParaRPr>
          </a:p>
        </p:txBody>
      </p:sp>
      <p:sp>
        <p:nvSpPr>
          <p:cNvPr id="13" name="正方形/長方形 12"/>
          <p:cNvSpPr/>
          <p:nvPr/>
        </p:nvSpPr>
        <p:spPr>
          <a:xfrm>
            <a:off x="323528" y="1916318"/>
            <a:ext cx="4320479" cy="307777"/>
          </a:xfrm>
          <a:prstGeom prst="rect">
            <a:avLst/>
          </a:prstGeom>
        </p:spPr>
        <p:txBody>
          <a:bodyPr wrap="square">
            <a:spAutoFit/>
          </a:bodyPr>
          <a:lstStyle/>
          <a:p>
            <a:r>
              <a:rPr lang="ja-JP" altLang="en-US" sz="1400" dirty="0" smtClean="0"/>
              <a:t>ｹｰﾌﾞﾙを接続する必要がないため充電作業が簡便</a:t>
            </a:r>
            <a:endParaRPr lang="ja-JP" altLang="en-US" sz="1400" dirty="0">
              <a:solidFill>
                <a:srgbClr val="FF0000"/>
              </a:solidFill>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4721" y="3879051"/>
            <a:ext cx="1644796" cy="1248826"/>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463" y="2405379"/>
            <a:ext cx="4020358" cy="1446396"/>
          </a:xfrm>
          <a:prstGeom prst="rect">
            <a:avLst/>
          </a:prstGeom>
        </p:spPr>
      </p:pic>
      <p:sp>
        <p:nvSpPr>
          <p:cNvPr id="17" name="テキスト ボックス 16"/>
          <p:cNvSpPr txBox="1"/>
          <p:nvPr/>
        </p:nvSpPr>
        <p:spPr>
          <a:xfrm>
            <a:off x="-86849" y="4439761"/>
            <a:ext cx="4024681" cy="400110"/>
          </a:xfrm>
          <a:prstGeom prst="rect">
            <a:avLst/>
          </a:prstGeom>
          <a:noFill/>
        </p:spPr>
        <p:txBody>
          <a:bodyPr wrap="square" rtlCol="0">
            <a:spAutoFit/>
          </a:bodyPr>
          <a:lstStyle/>
          <a:p>
            <a:pPr algn="ctr"/>
            <a:r>
              <a:rPr lang="en-US" altLang="ja-JP" sz="2000" b="1" dirty="0" smtClean="0">
                <a:latin typeface="Meiryo UI" panose="020B0604030504040204" pitchFamily="50" charset="-128"/>
                <a:ea typeface="Meiryo UI" panose="020B0604030504040204" pitchFamily="50" charset="-128"/>
              </a:rPr>
              <a:t>【</a:t>
            </a:r>
            <a:r>
              <a:rPr lang="ja-JP" altLang="en-US" sz="2000" b="1" dirty="0" smtClean="0">
                <a:solidFill>
                  <a:srgbClr val="0000FF"/>
                </a:solidFill>
                <a:latin typeface="Meiryo UI" panose="020B0604030504040204" pitchFamily="50" charset="-128"/>
                <a:ea typeface="Meiryo UI" panose="020B0604030504040204" pitchFamily="50" charset="-128"/>
              </a:rPr>
              <a:t>カーシェア</a:t>
            </a:r>
            <a:r>
              <a:rPr lang="ja-JP" altLang="en-US" sz="2000" b="1" dirty="0" smtClean="0">
                <a:latin typeface="Meiryo UI" panose="020B0604030504040204" pitchFamily="50" charset="-128"/>
                <a:ea typeface="Meiryo UI" panose="020B0604030504040204" pitchFamily="50" charset="-128"/>
              </a:rPr>
              <a:t>による手軽な利用</a:t>
            </a:r>
            <a:r>
              <a:rPr lang="en-US" altLang="ja-JP" sz="2000" b="1" dirty="0" smtClean="0">
                <a:latin typeface="Meiryo UI" panose="020B0604030504040204" pitchFamily="50" charset="-128"/>
                <a:ea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004095" y="5105026"/>
            <a:ext cx="1901132" cy="276999"/>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rPr>
              <a:t>郵送事業で</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活用例</a:t>
            </a:r>
            <a:endParaRPr lang="en-US" altLang="ja-JP" sz="1200" dirty="0" smtClean="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999" y="5039699"/>
            <a:ext cx="3245901" cy="1559575"/>
          </a:xfrm>
          <a:prstGeom prst="rect">
            <a:avLst/>
          </a:prstGeom>
        </p:spPr>
      </p:pic>
      <p:sp>
        <p:nvSpPr>
          <p:cNvPr id="26" name="テキスト ボックス 25"/>
          <p:cNvSpPr txBox="1"/>
          <p:nvPr/>
        </p:nvSpPr>
        <p:spPr>
          <a:xfrm>
            <a:off x="1081506" y="4202346"/>
            <a:ext cx="2016224" cy="246221"/>
          </a:xfrm>
          <a:prstGeom prst="rect">
            <a:avLst/>
          </a:prstGeom>
          <a:noFill/>
          <a:ln>
            <a:noFill/>
            <a:prstDash val="dash"/>
          </a:ln>
        </p:spPr>
        <p:txBody>
          <a:bodyPr wrap="square" rtlCol="0">
            <a:spAutoFit/>
          </a:bodyPr>
          <a:lstStyle/>
          <a:p>
            <a:r>
              <a:rPr lang="en-US" altLang="ja-JP" sz="1000" dirty="0" smtClean="0">
                <a:ea typeface="+mj-ea"/>
              </a:rPr>
              <a:t>(</a:t>
            </a:r>
            <a:r>
              <a:rPr lang="ja-JP" altLang="en-US" sz="1000" dirty="0" smtClean="0">
                <a:ea typeface="+mj-ea"/>
              </a:rPr>
              <a:t>出典</a:t>
            </a:r>
            <a:r>
              <a:rPr lang="en-US" altLang="ja-JP" sz="1000" dirty="0" smtClean="0">
                <a:ea typeface="+mj-ea"/>
              </a:rPr>
              <a:t>)</a:t>
            </a:r>
            <a:r>
              <a:rPr lang="ja-JP" altLang="en-US" sz="1000" dirty="0">
                <a:ea typeface="+mj-ea"/>
              </a:rPr>
              <a:t>株式</a:t>
            </a:r>
            <a:r>
              <a:rPr lang="ja-JP" altLang="en-US" sz="1000" dirty="0" smtClean="0">
                <a:ea typeface="+mj-ea"/>
              </a:rPr>
              <a:t>会社ダイヘンの</a:t>
            </a:r>
            <a:r>
              <a:rPr lang="en-US" altLang="ja-JP" sz="1000" dirty="0" smtClean="0">
                <a:ea typeface="+mj-ea"/>
              </a:rPr>
              <a:t>HP</a:t>
            </a:r>
            <a:r>
              <a:rPr lang="ja-JP" altLang="en-US" sz="1000" dirty="0" smtClean="0">
                <a:ea typeface="+mj-ea"/>
              </a:rPr>
              <a:t>より</a:t>
            </a:r>
            <a:endParaRPr lang="ja-JP" altLang="en-US" sz="1000" dirty="0">
              <a:latin typeface="+mj-ea"/>
              <a:ea typeface="+mj-ea"/>
            </a:endParaRPr>
          </a:p>
        </p:txBody>
      </p:sp>
      <p:pic>
        <p:nvPicPr>
          <p:cNvPr id="9" name="図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12034" y="5498871"/>
            <a:ext cx="4436457" cy="1143774"/>
          </a:xfrm>
          <a:prstGeom prst="rect">
            <a:avLst/>
          </a:prstGeom>
        </p:spPr>
      </p:pic>
      <p:sp>
        <p:nvSpPr>
          <p:cNvPr id="24" name="テキスト ボックス 23"/>
          <p:cNvSpPr txBox="1"/>
          <p:nvPr/>
        </p:nvSpPr>
        <p:spPr>
          <a:xfrm>
            <a:off x="5549514" y="6540732"/>
            <a:ext cx="1309336" cy="246221"/>
          </a:xfrm>
          <a:prstGeom prst="rect">
            <a:avLst/>
          </a:prstGeom>
          <a:noFill/>
          <a:ln>
            <a:noFill/>
            <a:prstDash val="dash"/>
          </a:ln>
        </p:spPr>
        <p:txBody>
          <a:bodyPr wrap="square" rtlCol="0">
            <a:spAutoFit/>
          </a:bodyPr>
          <a:lstStyle/>
          <a:p>
            <a:r>
              <a:rPr lang="en-US" altLang="ja-JP" sz="1000" dirty="0" smtClean="0">
                <a:ea typeface="+mj-ea"/>
              </a:rPr>
              <a:t>(</a:t>
            </a:r>
            <a:r>
              <a:rPr lang="ja-JP" altLang="en-US" sz="1000" dirty="0" smtClean="0">
                <a:ea typeface="+mj-ea"/>
              </a:rPr>
              <a:t>出典</a:t>
            </a:r>
            <a:r>
              <a:rPr lang="en-US" altLang="ja-JP" sz="1000" dirty="0" smtClean="0">
                <a:ea typeface="+mj-ea"/>
              </a:rPr>
              <a:t>)Time</a:t>
            </a:r>
            <a:r>
              <a:rPr lang="en-US" altLang="ja-JP" sz="1000" dirty="0">
                <a:ea typeface="+mj-ea"/>
              </a:rPr>
              <a:t>s</a:t>
            </a:r>
            <a:r>
              <a:rPr lang="ja-JP" altLang="en-US" sz="1000" dirty="0" smtClean="0">
                <a:ea typeface="+mj-ea"/>
              </a:rPr>
              <a:t>の</a:t>
            </a:r>
            <a:r>
              <a:rPr lang="en-US" altLang="ja-JP" sz="1000" dirty="0" smtClean="0">
                <a:ea typeface="+mj-ea"/>
              </a:rPr>
              <a:t>HP</a:t>
            </a:r>
            <a:r>
              <a:rPr lang="ja-JP" altLang="en-US" sz="1000" dirty="0" smtClean="0">
                <a:ea typeface="+mj-ea"/>
              </a:rPr>
              <a:t>より</a:t>
            </a:r>
            <a:endParaRPr lang="ja-JP" altLang="en-US" sz="1000" dirty="0">
              <a:latin typeface="+mj-ea"/>
              <a:ea typeface="+mj-ea"/>
            </a:endParaRPr>
          </a:p>
        </p:txBody>
      </p:sp>
      <p:sp>
        <p:nvSpPr>
          <p:cNvPr id="25" name="テキスト ボックス 24"/>
          <p:cNvSpPr txBox="1"/>
          <p:nvPr/>
        </p:nvSpPr>
        <p:spPr>
          <a:xfrm>
            <a:off x="1230580" y="6536592"/>
            <a:ext cx="2530380" cy="246221"/>
          </a:xfrm>
          <a:prstGeom prst="rect">
            <a:avLst/>
          </a:prstGeom>
          <a:noFill/>
          <a:ln>
            <a:noFill/>
            <a:prstDash val="dash"/>
          </a:ln>
        </p:spPr>
        <p:txBody>
          <a:bodyPr wrap="square" rtlCol="0">
            <a:spAutoFit/>
          </a:bodyPr>
          <a:lstStyle/>
          <a:p>
            <a:r>
              <a:rPr lang="en-US" altLang="ja-JP" sz="1000" dirty="0" smtClean="0">
                <a:ea typeface="+mj-ea"/>
              </a:rPr>
              <a:t>(</a:t>
            </a:r>
            <a:r>
              <a:rPr lang="ja-JP" altLang="en-US" sz="1000" dirty="0" smtClean="0">
                <a:ea typeface="+mj-ea"/>
              </a:rPr>
              <a:t>出典</a:t>
            </a:r>
            <a:r>
              <a:rPr lang="en-US" altLang="ja-JP" sz="1000" dirty="0" smtClean="0">
                <a:ea typeface="+mj-ea"/>
              </a:rPr>
              <a:t>)NISSAN</a:t>
            </a:r>
            <a:r>
              <a:rPr lang="ja-JP" altLang="en-US" sz="1000" dirty="0">
                <a:ea typeface="+mj-ea"/>
              </a:rPr>
              <a:t> </a:t>
            </a:r>
            <a:r>
              <a:rPr lang="en-US" altLang="ja-JP" sz="1000" dirty="0" smtClean="0">
                <a:ea typeface="+mj-ea"/>
              </a:rPr>
              <a:t>e-</a:t>
            </a:r>
            <a:r>
              <a:rPr lang="ja-JP" altLang="en-US" sz="1000" dirty="0" smtClean="0">
                <a:ea typeface="+mj-ea"/>
              </a:rPr>
              <a:t>シェアモビの</a:t>
            </a:r>
            <a:r>
              <a:rPr lang="en-US" altLang="ja-JP" sz="1000" dirty="0" smtClean="0">
                <a:ea typeface="+mj-ea"/>
              </a:rPr>
              <a:t>HP</a:t>
            </a:r>
            <a:r>
              <a:rPr lang="ja-JP" altLang="en-US" sz="1000" dirty="0" smtClean="0">
                <a:ea typeface="+mj-ea"/>
              </a:rPr>
              <a:t>より</a:t>
            </a:r>
            <a:endParaRPr lang="ja-JP" altLang="en-US" sz="1000" dirty="0">
              <a:latin typeface="+mj-ea"/>
              <a:ea typeface="+mj-ea"/>
            </a:endParaRPr>
          </a:p>
        </p:txBody>
      </p:sp>
      <p:sp>
        <p:nvSpPr>
          <p:cNvPr id="27" name="正方形/長方形 26"/>
          <p:cNvSpPr/>
          <p:nvPr/>
        </p:nvSpPr>
        <p:spPr>
          <a:xfrm>
            <a:off x="3856855" y="5404876"/>
            <a:ext cx="4320479" cy="307777"/>
          </a:xfrm>
          <a:prstGeom prst="rect">
            <a:avLst/>
          </a:prstGeom>
        </p:spPr>
        <p:txBody>
          <a:bodyPr wrap="square">
            <a:spAutoFit/>
          </a:bodyPr>
          <a:lstStyle/>
          <a:p>
            <a:r>
              <a:rPr lang="ja-JP" altLang="en-US" sz="1400" dirty="0" smtClean="0"/>
              <a:t>都内７区で超小型モビリティのカーシェア実証中</a:t>
            </a:r>
            <a:endParaRPr lang="ja-JP" altLang="en-US" sz="1400" dirty="0">
              <a:solidFill>
                <a:srgbClr val="FF0000"/>
              </a:solidFill>
            </a:endParaRPr>
          </a:p>
        </p:txBody>
      </p:sp>
      <p:sp>
        <p:nvSpPr>
          <p:cNvPr id="28" name="正方形/長方形 27"/>
          <p:cNvSpPr/>
          <p:nvPr/>
        </p:nvSpPr>
        <p:spPr>
          <a:xfrm>
            <a:off x="483911" y="4765895"/>
            <a:ext cx="3462440" cy="307777"/>
          </a:xfrm>
          <a:prstGeom prst="rect">
            <a:avLst/>
          </a:prstGeom>
        </p:spPr>
        <p:txBody>
          <a:bodyPr wrap="square">
            <a:spAutoFit/>
          </a:bodyPr>
          <a:lstStyle/>
          <a:p>
            <a:r>
              <a:rPr lang="ja-JP" altLang="en-US" sz="1400" dirty="0" smtClean="0"/>
              <a:t>リーフの場合、</a:t>
            </a:r>
            <a:r>
              <a:rPr lang="en-US" altLang="ja-JP" sz="1400" dirty="0"/>
              <a:t>200</a:t>
            </a:r>
            <a:r>
              <a:rPr lang="ja-JP" altLang="en-US" sz="1400" dirty="0" smtClean="0"/>
              <a:t>円</a:t>
            </a:r>
            <a:r>
              <a:rPr lang="en-US" altLang="ja-JP" sz="1400" dirty="0" smtClean="0"/>
              <a:t>/15</a:t>
            </a:r>
            <a:r>
              <a:rPr lang="ja-JP" altLang="en-US" sz="1400" dirty="0" smtClean="0"/>
              <a:t>分、</a:t>
            </a:r>
            <a:r>
              <a:rPr lang="en-US" altLang="ja-JP" sz="1400" dirty="0" smtClean="0"/>
              <a:t>6</a:t>
            </a:r>
            <a:r>
              <a:rPr lang="ja-JP" altLang="en-US" sz="1400" dirty="0" smtClean="0"/>
              <a:t>時間</a:t>
            </a:r>
            <a:r>
              <a:rPr lang="en-US" altLang="ja-JP" sz="1400" dirty="0" smtClean="0"/>
              <a:t>4100</a:t>
            </a:r>
            <a:r>
              <a:rPr lang="ja-JP" altLang="en-US" sz="1400" dirty="0" smtClean="0"/>
              <a:t>円</a:t>
            </a:r>
            <a:endParaRPr lang="ja-JP" altLang="en-US" sz="1400" dirty="0">
              <a:solidFill>
                <a:srgbClr val="FF0000"/>
              </a:solidFill>
            </a:endParaRPr>
          </a:p>
        </p:txBody>
      </p:sp>
      <p:pic>
        <p:nvPicPr>
          <p:cNvPr id="30" name="図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03829" y="3890476"/>
            <a:ext cx="1696904" cy="1225975"/>
          </a:xfrm>
          <a:prstGeom prst="rect">
            <a:avLst/>
          </a:prstGeom>
        </p:spPr>
      </p:pic>
      <p:sp>
        <p:nvSpPr>
          <p:cNvPr id="31" name="テキスト ボックス 30"/>
          <p:cNvSpPr txBox="1"/>
          <p:nvPr/>
        </p:nvSpPr>
        <p:spPr>
          <a:xfrm>
            <a:off x="4692680" y="5127877"/>
            <a:ext cx="1901132" cy="276999"/>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rPr>
              <a:t>ファミレス宅配での活用例</a:t>
            </a:r>
            <a:endParaRPr lang="en-US" altLang="ja-JP" sz="1200" dirty="0" smtClean="0">
              <a:latin typeface="Meiryo UI" panose="020B0604030504040204" pitchFamily="50" charset="-128"/>
              <a:ea typeface="Meiryo UI" panose="020B0604030504040204" pitchFamily="50" charset="-128"/>
            </a:endParaRPr>
          </a:p>
        </p:txBody>
      </p:sp>
      <p:sp>
        <p:nvSpPr>
          <p:cNvPr id="32" name="スライド番号プレースホルダー 1"/>
          <p:cNvSpPr>
            <a:spLocks noGrp="1"/>
          </p:cNvSpPr>
          <p:nvPr>
            <p:ph type="sldNum" sz="quarter" idx="12"/>
          </p:nvPr>
        </p:nvSpPr>
        <p:spPr>
          <a:xfrm>
            <a:off x="8600625" y="6429200"/>
            <a:ext cx="459276" cy="428800"/>
          </a:xfrm>
        </p:spPr>
        <p:txBody>
          <a:bodyPr/>
          <a:lstStyle/>
          <a:p>
            <a:r>
              <a:rPr lang="en-US" altLang="ja-JP" dirty="0"/>
              <a:t>16</a:t>
            </a:r>
            <a:endParaRPr kumimoji="1" lang="ja-JP" altLang="en-US" dirty="0"/>
          </a:p>
        </p:txBody>
      </p:sp>
      <p:pic>
        <p:nvPicPr>
          <p:cNvPr id="4" name="図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47558" y="2178261"/>
            <a:ext cx="2990850" cy="1981200"/>
          </a:xfrm>
          <a:prstGeom prst="rect">
            <a:avLst/>
          </a:prstGeom>
        </p:spPr>
      </p:pic>
    </p:spTree>
    <p:extLst>
      <p:ext uri="{BB962C8B-B14F-4D97-AF65-F5344CB8AC3E}">
        <p14:creationId xmlns:p14="http://schemas.microsoft.com/office/powerpoint/2010/main" val="1382311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323459" y="4894910"/>
            <a:ext cx="8689952" cy="1631216"/>
          </a:xfrm>
          <a:prstGeom prst="rect">
            <a:avLst/>
          </a:prstGeom>
          <a:solidFill>
            <a:schemeClr val="accent3">
              <a:lumMod val="20000"/>
              <a:lumOff val="80000"/>
            </a:schemeClr>
          </a:solidFill>
          <a:ln>
            <a:noFill/>
          </a:ln>
        </p:spPr>
        <p:txBody>
          <a:bodyPr wrap="square" rtlCol="0">
            <a:spAutoFit/>
          </a:bodyPr>
          <a:lstStyle/>
          <a:p>
            <a:r>
              <a:rPr lang="ja-JP" altLang="en-US" sz="2000" dirty="0">
                <a:latin typeface="+mj-ea"/>
                <a:ea typeface="+mj-ea"/>
                <a:cs typeface="Meiryo UI" panose="020B0604030504040204" pitchFamily="50" charset="-128"/>
              </a:rPr>
              <a:t>　①充電時間が短い</a:t>
            </a:r>
            <a:r>
              <a:rPr lang="ja-JP" altLang="en-US" sz="2000" dirty="0" smtClean="0">
                <a:latin typeface="+mj-ea"/>
                <a:ea typeface="+mj-ea"/>
                <a:cs typeface="Meiryo UI" panose="020B0604030504040204" pitchFamily="50" charset="-128"/>
              </a:rPr>
              <a:t>（</a:t>
            </a:r>
            <a:r>
              <a:rPr lang="en-US" altLang="ja-JP" sz="2000" dirty="0" smtClean="0"/>
              <a:t>V2H</a:t>
            </a:r>
            <a:r>
              <a:rPr lang="ja-JP" altLang="en-US" sz="2000" dirty="0" smtClean="0"/>
              <a:t>機器を使えば</a:t>
            </a:r>
            <a:r>
              <a:rPr lang="en-US" altLang="ja-JP" sz="2000" dirty="0" smtClean="0"/>
              <a:t>200V</a:t>
            </a:r>
            <a:r>
              <a:rPr lang="ja-JP" altLang="en-US" sz="2000" dirty="0" smtClean="0"/>
              <a:t>コンセントの約半分：最短</a:t>
            </a:r>
            <a:r>
              <a:rPr lang="en-US" altLang="ja-JP" sz="2000" dirty="0"/>
              <a:t>2h</a:t>
            </a:r>
            <a:r>
              <a:rPr lang="ja-JP" altLang="en-US" sz="2000" dirty="0"/>
              <a:t>）</a:t>
            </a:r>
            <a:endParaRPr lang="en-US" altLang="ja-JP" sz="2000" dirty="0">
              <a:latin typeface="+mj-ea"/>
              <a:ea typeface="+mj-ea"/>
              <a:cs typeface="Meiryo UI" panose="020B0604030504040204" pitchFamily="50" charset="-128"/>
            </a:endParaRPr>
          </a:p>
          <a:p>
            <a:r>
              <a:rPr lang="ja-JP" altLang="en-US" sz="2000" dirty="0">
                <a:latin typeface="+mj-ea"/>
                <a:ea typeface="+mj-ea"/>
                <a:cs typeface="Meiryo UI" panose="020B0604030504040204" pitchFamily="50" charset="-128"/>
              </a:rPr>
              <a:t>　②夜間電力の利用により、電気料金を節約できる</a:t>
            </a:r>
            <a:r>
              <a:rPr lang="ja-JP" altLang="en-US" sz="1429" dirty="0"/>
              <a:t>（夜間は昼間単価の半分以下）</a:t>
            </a:r>
            <a:endParaRPr lang="en-US" altLang="ja-JP" sz="1429" dirty="0"/>
          </a:p>
          <a:p>
            <a:r>
              <a:rPr lang="ja-JP" altLang="en-US" sz="2000" dirty="0">
                <a:latin typeface="+mj-ea"/>
                <a:ea typeface="+mj-ea"/>
                <a:cs typeface="Meiryo UI" panose="020B0604030504040204" pitchFamily="50" charset="-128"/>
              </a:rPr>
              <a:t>　③停電時のバックアップ電源として機能</a:t>
            </a:r>
            <a:r>
              <a:rPr lang="ja-JP" altLang="en-US" sz="1429" dirty="0"/>
              <a:t>（</a:t>
            </a:r>
            <a:r>
              <a:rPr lang="en-US" altLang="ja-JP" sz="1429" dirty="0" smtClean="0"/>
              <a:t>※</a:t>
            </a:r>
            <a:r>
              <a:rPr lang="ja-JP" altLang="en-US" sz="1429" dirty="0" smtClean="0"/>
              <a:t>家庭の電力使用量約</a:t>
            </a:r>
            <a:r>
              <a:rPr lang="en-US" altLang="ja-JP" sz="1429" dirty="0" smtClean="0"/>
              <a:t>8.5kWh</a:t>
            </a:r>
            <a:r>
              <a:rPr lang="en-US" altLang="ja-JP" sz="1429" dirty="0"/>
              <a:t>/</a:t>
            </a:r>
            <a:r>
              <a:rPr lang="ja-JP" altLang="en-US" sz="1429" dirty="0"/>
              <a:t>日</a:t>
            </a:r>
            <a:r>
              <a:rPr lang="en-US" altLang="ja-JP" sz="1429" dirty="0"/>
              <a:t> </a:t>
            </a:r>
            <a:r>
              <a:rPr lang="ja-JP" altLang="en-US" sz="1429" dirty="0"/>
              <a:t>）</a:t>
            </a:r>
            <a:endParaRPr lang="en-US" altLang="ja-JP" sz="1429" dirty="0"/>
          </a:p>
          <a:p>
            <a:r>
              <a:rPr lang="ja-JP" altLang="en-US" sz="2000" dirty="0">
                <a:latin typeface="+mj-ea"/>
                <a:ea typeface="+mj-ea"/>
                <a:cs typeface="Meiryo UI" panose="020B0604030504040204" pitchFamily="50" charset="-128"/>
              </a:rPr>
              <a:t>　④蓄電池</a:t>
            </a:r>
            <a:r>
              <a:rPr lang="ja-JP" altLang="en-US" sz="1714" dirty="0">
                <a:latin typeface="+mj-ea"/>
                <a:ea typeface="+mj-ea"/>
                <a:cs typeface="Meiryo UI" panose="020B0604030504040204" pitchFamily="50" charset="-128"/>
              </a:rPr>
              <a:t>（</a:t>
            </a:r>
            <a:r>
              <a:rPr lang="en-US" altLang="ja-JP" sz="1714" dirty="0"/>
              <a:t>4</a:t>
            </a:r>
            <a:r>
              <a:rPr lang="ja-JP" altLang="en-US" sz="1714" dirty="0"/>
              <a:t>～</a:t>
            </a:r>
            <a:r>
              <a:rPr lang="en-US" altLang="ja-JP" sz="1714" dirty="0"/>
              <a:t>12kWh</a:t>
            </a:r>
            <a:r>
              <a:rPr lang="ja-JP" altLang="en-US" sz="1714" dirty="0">
                <a:latin typeface="+mj-ea"/>
                <a:ea typeface="+mj-ea"/>
                <a:cs typeface="Meiryo UI" panose="020B0604030504040204" pitchFamily="50" charset="-128"/>
              </a:rPr>
              <a:t>）</a:t>
            </a:r>
            <a:r>
              <a:rPr lang="ja-JP" altLang="en-US" sz="2000" dirty="0">
                <a:latin typeface="+mj-ea"/>
                <a:ea typeface="+mj-ea"/>
                <a:cs typeface="Meiryo UI" panose="020B0604030504040204" pitchFamily="50" charset="-128"/>
              </a:rPr>
              <a:t>と比べて、</a:t>
            </a:r>
            <a:r>
              <a:rPr lang="en-US" altLang="ja-JP" sz="2000" dirty="0">
                <a:latin typeface="+mj-ea"/>
                <a:ea typeface="+mj-ea"/>
                <a:cs typeface="Meiryo UI" panose="020B0604030504040204" pitchFamily="50" charset="-128"/>
              </a:rPr>
              <a:t>EV</a:t>
            </a:r>
            <a:r>
              <a:rPr lang="ja-JP" altLang="en-US" sz="2000" dirty="0">
                <a:latin typeface="+mj-ea"/>
                <a:ea typeface="+mj-ea"/>
                <a:cs typeface="Meiryo UI" panose="020B0604030504040204" pitchFamily="50" charset="-128"/>
              </a:rPr>
              <a:t>の電気容量</a:t>
            </a:r>
            <a:r>
              <a:rPr lang="ja-JP" altLang="en-US" sz="1714" dirty="0">
                <a:latin typeface="+mj-ea"/>
                <a:ea typeface="+mj-ea"/>
                <a:cs typeface="Meiryo UI" panose="020B0604030504040204" pitchFamily="50" charset="-128"/>
              </a:rPr>
              <a:t>（</a:t>
            </a:r>
            <a:r>
              <a:rPr lang="en-US" altLang="ja-JP" sz="1714" dirty="0"/>
              <a:t>10</a:t>
            </a:r>
            <a:r>
              <a:rPr lang="ja-JP" altLang="en-US" sz="1714" dirty="0" smtClean="0"/>
              <a:t>～</a:t>
            </a:r>
            <a:r>
              <a:rPr lang="en-US" altLang="ja-JP" sz="1714" dirty="0" smtClean="0"/>
              <a:t>6</a:t>
            </a:r>
            <a:r>
              <a:rPr lang="en-US" altLang="ja-JP" sz="1714" dirty="0"/>
              <a:t>2</a:t>
            </a:r>
            <a:r>
              <a:rPr lang="en-US" altLang="ja-JP" sz="1714" dirty="0" smtClean="0"/>
              <a:t>kWh</a:t>
            </a:r>
            <a:r>
              <a:rPr lang="ja-JP" altLang="en-US" sz="1714" dirty="0">
                <a:latin typeface="+mj-ea"/>
                <a:ea typeface="+mj-ea"/>
                <a:cs typeface="Meiryo UI" panose="020B0604030504040204" pitchFamily="50" charset="-128"/>
              </a:rPr>
              <a:t>）</a:t>
            </a:r>
            <a:r>
              <a:rPr lang="ja-JP" altLang="en-US" sz="2000" dirty="0">
                <a:latin typeface="+mj-ea"/>
                <a:ea typeface="+mj-ea"/>
                <a:cs typeface="Meiryo UI" panose="020B0604030504040204" pitchFamily="50" charset="-128"/>
              </a:rPr>
              <a:t>が大きい</a:t>
            </a:r>
            <a:endParaRPr lang="en-US" altLang="ja-JP" sz="2000" dirty="0">
              <a:latin typeface="+mj-ea"/>
              <a:ea typeface="+mj-ea"/>
              <a:cs typeface="Meiryo UI" panose="020B0604030504040204" pitchFamily="50" charset="-128"/>
            </a:endParaRPr>
          </a:p>
          <a:p>
            <a:r>
              <a:rPr lang="ja-JP" altLang="en-US" sz="2000" dirty="0">
                <a:latin typeface="+mj-ea"/>
                <a:ea typeface="+mj-ea"/>
                <a:cs typeface="Meiryo UI" panose="020B0604030504040204" pitchFamily="50" charset="-128"/>
              </a:rPr>
              <a:t>　</a:t>
            </a:r>
            <a:r>
              <a:rPr lang="ja-JP" altLang="en-US" sz="2000" dirty="0" smtClean="0">
                <a:latin typeface="+mj-ea"/>
                <a:ea typeface="+mj-ea"/>
                <a:cs typeface="Meiryo UI" panose="020B0604030504040204" pitchFamily="50" charset="-128"/>
              </a:rPr>
              <a:t>⑤国のほか、自治体によっては</a:t>
            </a:r>
            <a:r>
              <a:rPr lang="en-US" altLang="ja-JP" sz="2000" dirty="0" smtClean="0">
                <a:latin typeface="+mj-ea"/>
                <a:ea typeface="+mj-ea"/>
                <a:cs typeface="Meiryo UI" panose="020B0604030504040204" pitchFamily="50" charset="-128"/>
              </a:rPr>
              <a:t>V</a:t>
            </a:r>
            <a:r>
              <a:rPr lang="ja-JP" altLang="en-US" sz="2000" dirty="0" smtClean="0">
                <a:latin typeface="+mj-ea"/>
                <a:ea typeface="+mj-ea"/>
                <a:cs typeface="Meiryo UI" panose="020B0604030504040204" pitchFamily="50" charset="-128"/>
              </a:rPr>
              <a:t>２</a:t>
            </a:r>
            <a:r>
              <a:rPr lang="en-US" altLang="ja-JP" sz="2000" dirty="0" smtClean="0">
                <a:latin typeface="+mj-ea"/>
                <a:ea typeface="+mj-ea"/>
                <a:cs typeface="Meiryo UI" panose="020B0604030504040204" pitchFamily="50" charset="-128"/>
              </a:rPr>
              <a:t>H</a:t>
            </a:r>
            <a:r>
              <a:rPr lang="ja-JP" altLang="en-US" sz="2000" dirty="0" smtClean="0">
                <a:latin typeface="+mj-ea"/>
                <a:ea typeface="+mj-ea"/>
                <a:cs typeface="Meiryo UI" panose="020B0604030504040204" pitchFamily="50" charset="-128"/>
              </a:rPr>
              <a:t>機器の補助金を受け取れる</a:t>
            </a:r>
            <a:endParaRPr lang="en-US" altLang="ja-JP" sz="2000" dirty="0">
              <a:latin typeface="+mj-ea"/>
              <a:ea typeface="+mj-ea"/>
              <a:cs typeface="Meiryo UI"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459" y="1916749"/>
            <a:ext cx="3698405" cy="2064075"/>
          </a:xfrm>
          <a:prstGeom prst="rect">
            <a:avLst/>
          </a:prstGeom>
        </p:spPr>
      </p:pic>
      <p:sp>
        <p:nvSpPr>
          <p:cNvPr id="29" name="角丸四角形 7">
            <a:extLst>
              <a:ext uri="{FF2B5EF4-FFF2-40B4-BE49-F238E27FC236}">
                <a16:creationId xmlns:a16="http://schemas.microsoft.com/office/drawing/2014/main" id="{F2B6B2F9-D013-4162-B1C8-EEAEF9851864}"/>
              </a:ext>
            </a:extLst>
          </p:cNvPr>
          <p:cNvSpPr/>
          <p:nvPr/>
        </p:nvSpPr>
        <p:spPr>
          <a:xfrm>
            <a:off x="313231" y="4395841"/>
            <a:ext cx="2909440" cy="451450"/>
          </a:xfrm>
          <a:prstGeom prst="roundRect">
            <a:avLst>
              <a:gd name="adj" fmla="val 10053"/>
            </a:avLst>
          </a:prstGeom>
          <a:ln>
            <a:solidFill>
              <a:schemeClr val="tx1">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2286" b="1" kern="0" dirty="0">
                <a:latin typeface="Meiryo UI" panose="020B0604030504040204" pitchFamily="50" charset="-128"/>
                <a:ea typeface="Meiryo UI" panose="020B0604030504040204" pitchFamily="50" charset="-128"/>
              </a:rPr>
              <a:t>V2H</a:t>
            </a:r>
            <a:r>
              <a:rPr lang="ja-JP" altLang="en-US" sz="2286" b="1" kern="0" dirty="0">
                <a:latin typeface="Meiryo UI" panose="020B0604030504040204" pitchFamily="50" charset="-128"/>
                <a:ea typeface="Meiryo UI" panose="020B0604030504040204" pitchFamily="50" charset="-128"/>
              </a:rPr>
              <a:t>の５つのメリット</a:t>
            </a:r>
            <a:endParaRPr lang="en-US" altLang="ja-JP" sz="2286" b="1" kern="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883260" y="4004939"/>
            <a:ext cx="2827231" cy="276999"/>
          </a:xfrm>
          <a:prstGeom prst="rect">
            <a:avLst/>
          </a:prstGeom>
          <a:noFill/>
          <a:ln>
            <a:noFill/>
            <a:prstDash val="dash"/>
          </a:ln>
        </p:spPr>
        <p:txBody>
          <a:bodyPr wrap="square" rtlCol="0">
            <a:spAutoFit/>
          </a:bodyPr>
          <a:lstStyle/>
          <a:p>
            <a:r>
              <a:rPr lang="en-US" altLang="ja-JP" sz="1200" dirty="0" smtClean="0">
                <a:ea typeface="+mj-ea"/>
              </a:rPr>
              <a:t>(</a:t>
            </a:r>
            <a:r>
              <a:rPr lang="ja-JP" altLang="en-US" sz="1200" dirty="0" smtClean="0">
                <a:ea typeface="+mj-ea"/>
              </a:rPr>
              <a:t>出典</a:t>
            </a:r>
            <a:r>
              <a:rPr lang="en-US" altLang="ja-JP" sz="1200" dirty="0" smtClean="0">
                <a:ea typeface="+mj-ea"/>
              </a:rPr>
              <a:t>)</a:t>
            </a:r>
            <a:r>
              <a:rPr lang="ja-JP" altLang="en-US" sz="1200" dirty="0" smtClean="0">
                <a:ea typeface="+mj-ea"/>
              </a:rPr>
              <a:t>省エネドットコム</a:t>
            </a:r>
            <a:r>
              <a:rPr lang="en-US" altLang="ja-JP" sz="1200" dirty="0">
                <a:ea typeface="+mj-ea"/>
              </a:rPr>
              <a:t>HP</a:t>
            </a:r>
            <a:r>
              <a:rPr lang="ja-JP" altLang="en-US" sz="1200" dirty="0" smtClean="0">
                <a:ea typeface="+mj-ea"/>
              </a:rPr>
              <a:t>より</a:t>
            </a:r>
            <a:endParaRPr lang="ja-JP" altLang="en-US" sz="1200" dirty="0">
              <a:latin typeface="+mj-ea"/>
              <a:ea typeface="+mj-ea"/>
            </a:endParaRPr>
          </a:p>
        </p:txBody>
      </p:sp>
      <p:sp>
        <p:nvSpPr>
          <p:cNvPr id="30" name="角丸四角形 29"/>
          <p:cNvSpPr/>
          <p:nvPr/>
        </p:nvSpPr>
        <p:spPr>
          <a:xfrm>
            <a:off x="7404138" y="743536"/>
            <a:ext cx="1573996" cy="1848490"/>
          </a:xfrm>
          <a:prstGeom prst="roundRect">
            <a:avLst>
              <a:gd name="adj" fmla="val 3298"/>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8" name="テキスト ボックス 17"/>
          <p:cNvSpPr txBox="1"/>
          <p:nvPr/>
        </p:nvSpPr>
        <p:spPr>
          <a:xfrm>
            <a:off x="-75197" y="159023"/>
            <a:ext cx="9433048"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課題と方策</a:t>
            </a:r>
            <a:r>
              <a:rPr lang="en-US" altLang="ja-JP" sz="2400" baseline="30000" dirty="0" smtClean="0"/>
              <a:t>】</a:t>
            </a:r>
            <a:r>
              <a:rPr lang="ja-JP" altLang="en-US" sz="2400" baseline="30000" dirty="0" smtClean="0"/>
              <a:t>　</a:t>
            </a:r>
            <a:r>
              <a:rPr lang="ja-JP" altLang="en-US" sz="2400" dirty="0" smtClean="0"/>
              <a:t>新たな社会的価値</a:t>
            </a:r>
            <a:r>
              <a:rPr lang="en-US" altLang="ja-JP" sz="2400" dirty="0" smtClean="0"/>
              <a:t>- V2H </a:t>
            </a:r>
            <a:r>
              <a:rPr lang="en-US" altLang="ja-JP" dirty="0" smtClean="0"/>
              <a:t>(Vehicle</a:t>
            </a:r>
            <a:r>
              <a:rPr lang="ja-JP" altLang="en-US" dirty="0"/>
              <a:t> </a:t>
            </a:r>
            <a:r>
              <a:rPr lang="en-US" altLang="ja-JP" dirty="0" smtClean="0"/>
              <a:t>to Home) </a:t>
            </a:r>
            <a:r>
              <a:rPr lang="ja-JP" altLang="en-US" sz="2400" dirty="0" smtClean="0"/>
              <a:t>・</a:t>
            </a:r>
            <a:r>
              <a:rPr lang="en-US" altLang="ja-JP" sz="2400" dirty="0" smtClean="0"/>
              <a:t>V2G</a:t>
            </a:r>
            <a:r>
              <a:rPr lang="en-US" altLang="ja-JP" dirty="0" smtClean="0"/>
              <a:t> </a:t>
            </a:r>
            <a:r>
              <a:rPr lang="en-US" altLang="ja-JP" dirty="0"/>
              <a:t>(Vehicle</a:t>
            </a:r>
            <a:r>
              <a:rPr lang="ja-JP" altLang="en-US" dirty="0"/>
              <a:t> </a:t>
            </a:r>
            <a:r>
              <a:rPr lang="en-US" altLang="ja-JP" dirty="0"/>
              <a:t>to </a:t>
            </a:r>
            <a:r>
              <a:rPr lang="en-US" altLang="ja-JP" dirty="0" smtClean="0"/>
              <a:t>Gri</a:t>
            </a:r>
            <a:r>
              <a:rPr lang="en-US" altLang="ja-JP" dirty="0"/>
              <a:t>d</a:t>
            </a:r>
            <a:r>
              <a:rPr lang="en-US" altLang="ja-JP" dirty="0" smtClean="0"/>
              <a:t>) </a:t>
            </a:r>
            <a:r>
              <a:rPr lang="en-US" altLang="ja-JP" sz="2400" dirty="0" smtClean="0"/>
              <a:t>-</a:t>
            </a:r>
            <a:endParaRPr kumimoji="1" lang="ja-JP" altLang="en-US" sz="2400" dirty="0"/>
          </a:p>
        </p:txBody>
      </p:sp>
      <p:cxnSp>
        <p:nvCxnSpPr>
          <p:cNvPr id="19" name="直線コネクタ 18"/>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56918" y="794198"/>
            <a:ext cx="8381201" cy="707886"/>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電</a:t>
            </a:r>
            <a:r>
              <a:rPr lang="ja-JP" altLang="en-US" sz="2000" dirty="0">
                <a:solidFill>
                  <a:srgbClr val="FF0000"/>
                </a:solidFill>
                <a:latin typeface="ＭＳ ゴシック" pitchFamily="49" charset="-128"/>
                <a:ea typeface="ＭＳ ゴシック" pitchFamily="49" charset="-128"/>
              </a:rPr>
              <a:t>⼒需給バランスの調整機能としての活⽤や新たなビジネスモデル・サービスの創出等が期待されて</a:t>
            </a:r>
            <a:r>
              <a:rPr lang="ja-JP" altLang="en-US" sz="2000" dirty="0" smtClean="0">
                <a:solidFill>
                  <a:srgbClr val="FF0000"/>
                </a:solidFill>
                <a:latin typeface="ＭＳ ゴシック" pitchFamily="49" charset="-128"/>
                <a:ea typeface="ＭＳ ゴシック" pitchFamily="49" charset="-128"/>
              </a:rPr>
              <a:t>いる。</a:t>
            </a:r>
            <a:endParaRPr kumimoji="1" lang="ja-JP" altLang="en-US" sz="2000" dirty="0">
              <a:solidFill>
                <a:srgbClr val="FF0000"/>
              </a:solidFill>
              <a:latin typeface="ＭＳ ゴシック" pitchFamily="49" charset="-128"/>
              <a:ea typeface="ＭＳ ゴシック" pitchFamily="49" charset="-128"/>
            </a:endParaRPr>
          </a:p>
        </p:txBody>
      </p:sp>
      <p:sp>
        <p:nvSpPr>
          <p:cNvPr id="21" name="テキスト ボックス 20"/>
          <p:cNvSpPr txBox="1"/>
          <p:nvPr/>
        </p:nvSpPr>
        <p:spPr>
          <a:xfrm>
            <a:off x="883260" y="1552746"/>
            <a:ext cx="2652218" cy="400110"/>
          </a:xfrm>
          <a:prstGeom prst="rect">
            <a:avLst/>
          </a:prstGeom>
          <a:noFill/>
        </p:spPr>
        <p:txBody>
          <a:bodyPr wrap="square" rtlCol="0">
            <a:spAutoFit/>
          </a:bodyPr>
          <a:lstStyle/>
          <a:p>
            <a:pPr algn="ctr"/>
            <a:r>
              <a:rPr lang="en-US" altLang="ja-JP" sz="2000" b="1" dirty="0" smtClean="0">
                <a:latin typeface="Meiryo UI" panose="020B0604030504040204" pitchFamily="50" charset="-128"/>
                <a:ea typeface="Meiryo UI" panose="020B0604030504040204" pitchFamily="50" charset="-128"/>
              </a:rPr>
              <a:t>【V2H</a:t>
            </a:r>
            <a:r>
              <a:rPr lang="ja-JP" altLang="en-US" sz="2000" b="1" dirty="0" smtClean="0">
                <a:latin typeface="Meiryo UI" panose="020B0604030504040204" pitchFamily="50" charset="-128"/>
                <a:ea typeface="Meiryo UI" panose="020B0604030504040204" pitchFamily="50" charset="-128"/>
              </a:rPr>
              <a:t>のイメージ</a:t>
            </a:r>
            <a:r>
              <a:rPr lang="en-US" altLang="ja-JP" sz="2000" b="1" dirty="0" smtClean="0">
                <a:latin typeface="Meiryo UI" panose="020B0604030504040204" pitchFamily="50" charset="-128"/>
                <a:ea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253062" y="1567772"/>
            <a:ext cx="2652218" cy="400110"/>
          </a:xfrm>
          <a:prstGeom prst="rect">
            <a:avLst/>
          </a:prstGeom>
          <a:noFill/>
        </p:spPr>
        <p:txBody>
          <a:bodyPr wrap="square" rtlCol="0">
            <a:spAutoFit/>
          </a:bodyPr>
          <a:lstStyle/>
          <a:p>
            <a:pPr algn="ctr"/>
            <a:r>
              <a:rPr lang="en-US" altLang="ja-JP" sz="2000" b="1" dirty="0" smtClean="0">
                <a:latin typeface="Meiryo UI" panose="020B0604030504040204" pitchFamily="50" charset="-128"/>
                <a:ea typeface="Meiryo UI" panose="020B0604030504040204" pitchFamily="50" charset="-128"/>
              </a:rPr>
              <a:t>【V2G</a:t>
            </a:r>
            <a:r>
              <a:rPr lang="ja-JP" altLang="en-US" sz="2000" b="1" dirty="0" smtClean="0">
                <a:latin typeface="Meiryo UI" panose="020B0604030504040204" pitchFamily="50" charset="-128"/>
                <a:ea typeface="Meiryo UI" panose="020B0604030504040204" pitchFamily="50" charset="-128"/>
              </a:rPr>
              <a:t>のイメージ</a:t>
            </a:r>
            <a:r>
              <a:rPr lang="en-US" altLang="ja-JP" sz="2000" b="1" dirty="0" smtClean="0">
                <a:latin typeface="Meiryo UI" panose="020B0604030504040204" pitchFamily="50" charset="-128"/>
                <a:ea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endParaRPr>
          </a:p>
        </p:txBody>
      </p:sp>
      <p:sp>
        <p:nvSpPr>
          <p:cNvPr id="3" name="正方形/長方形 2"/>
          <p:cNvSpPr/>
          <p:nvPr/>
        </p:nvSpPr>
        <p:spPr>
          <a:xfrm>
            <a:off x="4384041" y="1954889"/>
            <a:ext cx="4644008" cy="307777"/>
          </a:xfrm>
          <a:prstGeom prst="rect">
            <a:avLst/>
          </a:prstGeom>
        </p:spPr>
        <p:txBody>
          <a:bodyPr wrap="square">
            <a:spAutoFit/>
          </a:bodyPr>
          <a:lstStyle/>
          <a:p>
            <a:r>
              <a:rPr lang="en-US" altLang="ja-JP" sz="1400" dirty="0"/>
              <a:t>EV</a:t>
            </a:r>
            <a:r>
              <a:rPr lang="ja-JP" altLang="en-US" sz="1400" dirty="0" smtClean="0"/>
              <a:t>の</a:t>
            </a:r>
            <a:r>
              <a:rPr lang="ja-JP" altLang="en-US" sz="1400" dirty="0"/>
              <a:t>蓄電池を</a:t>
            </a:r>
            <a:r>
              <a:rPr lang="ja-JP" altLang="en-US" sz="1400" b="1" dirty="0"/>
              <a:t>電⼒系統に接続</a:t>
            </a:r>
            <a:r>
              <a:rPr lang="ja-JP" altLang="en-US" sz="1400" dirty="0"/>
              <a:t>して充放電する技術のこと</a:t>
            </a:r>
          </a:p>
        </p:txBody>
      </p:sp>
      <p:pic>
        <p:nvPicPr>
          <p:cNvPr id="4" name="図 3"/>
          <p:cNvPicPr>
            <a:picLocks noChangeAspect="1"/>
          </p:cNvPicPr>
          <p:nvPr/>
        </p:nvPicPr>
        <p:blipFill>
          <a:blip r:embed="rId4"/>
          <a:stretch>
            <a:fillRect/>
          </a:stretch>
        </p:blipFill>
        <p:spPr>
          <a:xfrm>
            <a:off x="4195305" y="2264578"/>
            <a:ext cx="1186778" cy="1748936"/>
          </a:xfrm>
          <a:prstGeom prst="rect">
            <a:avLst/>
          </a:prstGeom>
        </p:spPr>
      </p:pic>
      <p:pic>
        <p:nvPicPr>
          <p:cNvPr id="5" name="図 4"/>
          <p:cNvPicPr>
            <a:picLocks noChangeAspect="1"/>
          </p:cNvPicPr>
          <p:nvPr/>
        </p:nvPicPr>
        <p:blipFill>
          <a:blip r:embed="rId5"/>
          <a:stretch>
            <a:fillRect/>
          </a:stretch>
        </p:blipFill>
        <p:spPr>
          <a:xfrm>
            <a:off x="5868316" y="2671999"/>
            <a:ext cx="1085714" cy="1209524"/>
          </a:xfrm>
          <a:prstGeom prst="rect">
            <a:avLst/>
          </a:prstGeom>
        </p:spPr>
      </p:pic>
      <p:pic>
        <p:nvPicPr>
          <p:cNvPr id="10" name="図 9"/>
          <p:cNvPicPr>
            <a:picLocks noChangeAspect="1"/>
          </p:cNvPicPr>
          <p:nvPr/>
        </p:nvPicPr>
        <p:blipFill>
          <a:blip r:embed="rId6"/>
          <a:stretch>
            <a:fillRect/>
          </a:stretch>
        </p:blipFill>
        <p:spPr>
          <a:xfrm>
            <a:off x="7374476" y="2657714"/>
            <a:ext cx="1685714" cy="1238095"/>
          </a:xfrm>
          <a:prstGeom prst="rect">
            <a:avLst/>
          </a:prstGeom>
        </p:spPr>
      </p:pic>
      <p:sp>
        <p:nvSpPr>
          <p:cNvPr id="11" name="左右矢印 10"/>
          <p:cNvSpPr/>
          <p:nvPr/>
        </p:nvSpPr>
        <p:spPr>
          <a:xfrm>
            <a:off x="5182728" y="2959382"/>
            <a:ext cx="783696" cy="201871"/>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6840782" y="2877396"/>
            <a:ext cx="629574" cy="16036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flipH="1">
            <a:off x="6840782" y="3199925"/>
            <a:ext cx="629574" cy="18119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4261092" y="4051604"/>
            <a:ext cx="4907394" cy="276999"/>
          </a:xfrm>
          <a:prstGeom prst="rect">
            <a:avLst/>
          </a:prstGeom>
          <a:noFill/>
          <a:ln>
            <a:noFill/>
            <a:prstDash val="dash"/>
          </a:ln>
        </p:spPr>
        <p:txBody>
          <a:bodyPr wrap="square" rtlCol="0">
            <a:spAutoFit/>
          </a:bodyPr>
          <a:lstStyle/>
          <a:p>
            <a:r>
              <a:rPr lang="en-US" altLang="ja-JP" sz="1200" dirty="0" smtClean="0">
                <a:ea typeface="+mj-ea"/>
              </a:rPr>
              <a:t>(</a:t>
            </a:r>
            <a:r>
              <a:rPr lang="ja-JP" altLang="en-US" sz="1200" dirty="0" smtClean="0">
                <a:ea typeface="+mj-ea"/>
              </a:rPr>
              <a:t>出典</a:t>
            </a:r>
            <a:r>
              <a:rPr lang="en-US" altLang="ja-JP" sz="1200" dirty="0" smtClean="0">
                <a:ea typeface="+mj-ea"/>
              </a:rPr>
              <a:t>)</a:t>
            </a:r>
            <a:r>
              <a:rPr lang="ja-JP" altLang="en-US" sz="1200" dirty="0">
                <a:ea typeface="+mj-ea"/>
              </a:rPr>
              <a:t>東北電力「Ｖ２Ｇ実証プロジェクトの概要に</a:t>
            </a:r>
            <a:r>
              <a:rPr lang="ja-JP" altLang="en-US" sz="1200" dirty="0" smtClean="0">
                <a:ea typeface="+mj-ea"/>
              </a:rPr>
              <a:t>ついて」</a:t>
            </a:r>
            <a:r>
              <a:rPr lang="en-US" altLang="ja-JP" sz="1200" dirty="0" smtClean="0">
                <a:ea typeface="+mj-ea"/>
              </a:rPr>
              <a:t>HP</a:t>
            </a:r>
            <a:r>
              <a:rPr lang="ja-JP" altLang="en-US" sz="1200" dirty="0" smtClean="0">
                <a:ea typeface="+mj-ea"/>
              </a:rPr>
              <a:t>より</a:t>
            </a:r>
            <a:endParaRPr lang="ja-JP" altLang="en-US" sz="1200" dirty="0">
              <a:latin typeface="+mj-ea"/>
              <a:ea typeface="+mj-ea"/>
            </a:endParaRPr>
          </a:p>
        </p:txBody>
      </p:sp>
      <p:sp>
        <p:nvSpPr>
          <p:cNvPr id="34" name="テキスト ボックス 33"/>
          <p:cNvSpPr txBox="1"/>
          <p:nvPr/>
        </p:nvSpPr>
        <p:spPr>
          <a:xfrm>
            <a:off x="6892476" y="2579072"/>
            <a:ext cx="562766" cy="307777"/>
          </a:xfrm>
          <a:prstGeom prst="rect">
            <a:avLst/>
          </a:prstGeom>
          <a:noFill/>
          <a:ln>
            <a:noFill/>
            <a:prstDash val="dash"/>
          </a:ln>
        </p:spPr>
        <p:txBody>
          <a:bodyPr wrap="square" rtlCol="0">
            <a:spAutoFit/>
          </a:bodyPr>
          <a:lstStyle/>
          <a:p>
            <a:r>
              <a:rPr lang="ja-JP" altLang="en-US" sz="1400" dirty="0">
                <a:ea typeface="+mj-ea"/>
              </a:rPr>
              <a:t>放電</a:t>
            </a:r>
            <a:endParaRPr lang="ja-JP" altLang="en-US" sz="1400" dirty="0">
              <a:latin typeface="+mj-ea"/>
              <a:ea typeface="+mj-ea"/>
            </a:endParaRPr>
          </a:p>
        </p:txBody>
      </p:sp>
      <p:sp>
        <p:nvSpPr>
          <p:cNvPr id="35" name="テキスト ボックス 34"/>
          <p:cNvSpPr txBox="1"/>
          <p:nvPr/>
        </p:nvSpPr>
        <p:spPr>
          <a:xfrm>
            <a:off x="6954030" y="3370006"/>
            <a:ext cx="562766" cy="307777"/>
          </a:xfrm>
          <a:prstGeom prst="rect">
            <a:avLst/>
          </a:prstGeom>
          <a:noFill/>
          <a:ln>
            <a:noFill/>
            <a:prstDash val="dash"/>
          </a:ln>
        </p:spPr>
        <p:txBody>
          <a:bodyPr wrap="square" rtlCol="0">
            <a:spAutoFit/>
          </a:bodyPr>
          <a:lstStyle/>
          <a:p>
            <a:r>
              <a:rPr lang="ja-JP" altLang="en-US" sz="1400" dirty="0" smtClean="0">
                <a:ea typeface="+mj-ea"/>
              </a:rPr>
              <a:t>充電</a:t>
            </a:r>
            <a:endParaRPr lang="ja-JP" altLang="en-US" sz="1400" dirty="0">
              <a:latin typeface="+mj-ea"/>
              <a:ea typeface="+mj-ea"/>
            </a:endParaRPr>
          </a:p>
        </p:txBody>
      </p:sp>
      <p:sp>
        <p:nvSpPr>
          <p:cNvPr id="25" name="スライド番号プレースホルダー 1"/>
          <p:cNvSpPr>
            <a:spLocks noGrp="1"/>
          </p:cNvSpPr>
          <p:nvPr>
            <p:ph type="sldNum" sz="quarter" idx="12"/>
          </p:nvPr>
        </p:nvSpPr>
        <p:spPr>
          <a:xfrm>
            <a:off x="8604448" y="6429200"/>
            <a:ext cx="455453" cy="428800"/>
          </a:xfrm>
        </p:spPr>
        <p:txBody>
          <a:bodyPr/>
          <a:lstStyle/>
          <a:p>
            <a:r>
              <a:rPr lang="en-US" altLang="ja-JP" dirty="0"/>
              <a:t>17</a:t>
            </a:r>
            <a:endParaRPr kumimoji="1" lang="ja-JP" altLang="en-US" dirty="0"/>
          </a:p>
        </p:txBody>
      </p:sp>
    </p:spTree>
    <p:extLst>
      <p:ext uri="{BB962C8B-B14F-4D97-AF65-F5344CB8AC3E}">
        <p14:creationId xmlns:p14="http://schemas.microsoft.com/office/powerpoint/2010/main" val="3156150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3464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スライド番号プレースホルダー 3"/>
          <p:cNvSpPr>
            <a:spLocks noGrp="1"/>
          </p:cNvSpPr>
          <p:nvPr>
            <p:ph type="sldNum" sz="quarter" idx="12"/>
          </p:nvPr>
        </p:nvSpPr>
        <p:spPr>
          <a:xfrm>
            <a:off x="8639944" y="6420371"/>
            <a:ext cx="504056" cy="365125"/>
          </a:xfrm>
        </p:spPr>
        <p:txBody>
          <a:bodyPr/>
          <a:lstStyle/>
          <a:p>
            <a:fld id="{DE2F8A21-8B7F-4E81-A1D6-B63D9660F4C6}" type="slidenum">
              <a:rPr kumimoji="1" lang="ja-JP" altLang="en-US" smtClean="0"/>
              <a:pPr/>
              <a:t>18</a:t>
            </a:fld>
            <a:endParaRPr kumimoji="1" lang="ja-JP" altLang="en-US" dirty="0"/>
          </a:p>
        </p:txBody>
      </p:sp>
      <p:sp>
        <p:nvSpPr>
          <p:cNvPr id="12" name="テキスト ボックス 11"/>
          <p:cNvSpPr txBox="1"/>
          <p:nvPr/>
        </p:nvSpPr>
        <p:spPr>
          <a:xfrm>
            <a:off x="468719" y="707639"/>
            <a:ext cx="8172400" cy="1015663"/>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国の将来予測では、自動</a:t>
            </a:r>
            <a:r>
              <a:rPr lang="ja-JP" altLang="en-US" sz="2000" dirty="0">
                <a:solidFill>
                  <a:srgbClr val="FF0000"/>
                </a:solidFill>
                <a:latin typeface="ＭＳ ゴシック" pitchFamily="49" charset="-128"/>
                <a:ea typeface="ＭＳ ゴシック" pitchFamily="49" charset="-128"/>
              </a:rPr>
              <a:t>運転トラックによる幹線輸送、ラストマイルにおける</a:t>
            </a:r>
            <a:r>
              <a:rPr lang="ja-JP" altLang="en-US" sz="2000" dirty="0" smtClean="0">
                <a:solidFill>
                  <a:srgbClr val="FF0000"/>
                </a:solidFill>
                <a:latin typeface="ＭＳ ゴシック" pitchFamily="49" charset="-128"/>
                <a:ea typeface="ＭＳ ゴシック" pitchFamily="49" charset="-128"/>
              </a:rPr>
              <a:t>ロボット配送</a:t>
            </a:r>
            <a:r>
              <a:rPr lang="ja-JP" altLang="en-US" sz="2000" dirty="0">
                <a:solidFill>
                  <a:srgbClr val="FF0000"/>
                </a:solidFill>
                <a:latin typeface="ＭＳ ゴシック" pitchFamily="49" charset="-128"/>
                <a:ea typeface="ＭＳ ゴシック" pitchFamily="49" charset="-128"/>
              </a:rPr>
              <a:t>等により省人化された物流システムが、持続可能な </a:t>
            </a:r>
            <a:r>
              <a:rPr lang="en-US" altLang="ja-JP" sz="2000" dirty="0" smtClean="0">
                <a:solidFill>
                  <a:srgbClr val="FF0000"/>
                </a:solidFill>
                <a:latin typeface="ＭＳ ゴシック" pitchFamily="49" charset="-128"/>
                <a:ea typeface="ＭＳ ゴシック" pitchFamily="49" charset="-128"/>
              </a:rPr>
              <a:t>Logistics </a:t>
            </a:r>
            <a:r>
              <a:rPr lang="en-US" altLang="ja-JP" sz="2000" dirty="0">
                <a:solidFill>
                  <a:srgbClr val="FF0000"/>
                </a:solidFill>
                <a:latin typeface="ＭＳ ゴシック" pitchFamily="49" charset="-128"/>
                <a:ea typeface="ＭＳ ゴシック" pitchFamily="49" charset="-128"/>
              </a:rPr>
              <a:t>as a Service </a:t>
            </a:r>
            <a:r>
              <a:rPr lang="ja-JP" altLang="en-US" sz="2000" dirty="0">
                <a:solidFill>
                  <a:srgbClr val="FF0000"/>
                </a:solidFill>
                <a:latin typeface="ＭＳ ゴシック" pitchFamily="49" charset="-128"/>
                <a:ea typeface="ＭＳ ゴシック" pitchFamily="49" charset="-128"/>
              </a:rPr>
              <a:t>を実現</a:t>
            </a:r>
            <a:endParaRPr kumimoji="1" lang="ja-JP" altLang="en-US" sz="2000" dirty="0">
              <a:solidFill>
                <a:srgbClr val="FF0000"/>
              </a:solidFill>
              <a:latin typeface="ＭＳ ゴシック" pitchFamily="49" charset="-128"/>
              <a:ea typeface="ＭＳ ゴシック" pitchFamily="49" charset="-128"/>
            </a:endParaRPr>
          </a:p>
        </p:txBody>
      </p:sp>
      <p:pic>
        <p:nvPicPr>
          <p:cNvPr id="11" name="図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7040" y="2109894"/>
            <a:ext cx="2808312" cy="1849247"/>
          </a:xfrm>
          <a:prstGeom prst="rect">
            <a:avLst/>
          </a:prstGeom>
        </p:spPr>
      </p:pic>
      <p:sp>
        <p:nvSpPr>
          <p:cNvPr id="13" name="テキスト ボックス 12"/>
          <p:cNvSpPr txBox="1"/>
          <p:nvPr/>
        </p:nvSpPr>
        <p:spPr>
          <a:xfrm>
            <a:off x="0" y="128009"/>
            <a:ext cx="8437056"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課題と方策</a:t>
            </a:r>
            <a:r>
              <a:rPr lang="en-US" altLang="ja-JP" sz="2400" baseline="30000" dirty="0" smtClean="0"/>
              <a:t>】</a:t>
            </a:r>
            <a:r>
              <a:rPr lang="ja-JP" altLang="en-US" sz="2400" baseline="30000" dirty="0" smtClean="0"/>
              <a:t>　　　</a:t>
            </a:r>
            <a:r>
              <a:rPr lang="ja-JP" altLang="en-US" sz="2400" dirty="0" smtClean="0"/>
              <a:t>持続可能な物流システム　</a:t>
            </a:r>
            <a:r>
              <a:rPr lang="en-US" altLang="ja-JP" sz="2400" dirty="0" smtClean="0"/>
              <a:t>–</a:t>
            </a:r>
            <a:r>
              <a:rPr lang="ja-JP" altLang="en-US" sz="2400" dirty="0"/>
              <a:t>　</a:t>
            </a:r>
            <a:r>
              <a:rPr lang="ja-JP" altLang="en-US" sz="2400" dirty="0" smtClean="0"/>
              <a:t>自動化、省人化　</a:t>
            </a:r>
            <a:r>
              <a:rPr lang="en-US" altLang="ja-JP" sz="2400" dirty="0" smtClean="0"/>
              <a:t>–</a:t>
            </a:r>
            <a:r>
              <a:rPr lang="ja-JP" altLang="en-US" sz="2400" dirty="0" smtClean="0"/>
              <a:t>　</a:t>
            </a:r>
            <a:r>
              <a:rPr lang="en-US" altLang="ja-JP" sz="2400" dirty="0" smtClean="0"/>
              <a:t> </a:t>
            </a:r>
            <a:r>
              <a:rPr lang="ja-JP" altLang="en-US" sz="2400" dirty="0" smtClean="0"/>
              <a:t> </a:t>
            </a:r>
            <a:endParaRPr kumimoji="1" lang="ja-JP" altLang="en-US" sz="2400" dirty="0"/>
          </a:p>
        </p:txBody>
      </p:sp>
      <p:pic>
        <p:nvPicPr>
          <p:cNvPr id="14" name="図 13"/>
          <p:cNvPicPr>
            <a:picLocks noChangeAspect="1"/>
          </p:cNvPicPr>
          <p:nvPr/>
        </p:nvPicPr>
        <p:blipFill rotWithShape="1">
          <a:blip r:embed="rId3" cstate="email">
            <a:extLst>
              <a:ext uri="{28A0092B-C50C-407E-A947-70E740481C1C}">
                <a14:useLocalDpi xmlns:a14="http://schemas.microsoft.com/office/drawing/2010/main"/>
              </a:ext>
            </a:extLst>
          </a:blip>
          <a:srcRect t="22999"/>
          <a:stretch/>
        </p:blipFill>
        <p:spPr>
          <a:xfrm>
            <a:off x="912091" y="3453250"/>
            <a:ext cx="2966671" cy="1534761"/>
          </a:xfrm>
          <a:prstGeom prst="rect">
            <a:avLst/>
          </a:prstGeom>
        </p:spPr>
      </p:pic>
      <p:pic>
        <p:nvPicPr>
          <p:cNvPr id="15" name="図 14"/>
          <p:cNvPicPr>
            <a:picLocks noChangeAspect="1"/>
          </p:cNvPicPr>
          <p:nvPr/>
        </p:nvPicPr>
        <p:blipFill rotWithShape="1">
          <a:blip r:embed="rId4" cstate="email">
            <a:extLst>
              <a:ext uri="{28A0092B-C50C-407E-A947-70E740481C1C}">
                <a14:useLocalDpi xmlns:a14="http://schemas.microsoft.com/office/drawing/2010/main"/>
              </a:ext>
            </a:extLst>
          </a:blip>
          <a:srcRect b="20244"/>
          <a:stretch/>
        </p:blipFill>
        <p:spPr>
          <a:xfrm>
            <a:off x="919263" y="2213175"/>
            <a:ext cx="2952328" cy="1577922"/>
          </a:xfrm>
          <a:prstGeom prst="rect">
            <a:avLst/>
          </a:prstGeom>
        </p:spPr>
      </p:pic>
      <p:sp>
        <p:nvSpPr>
          <p:cNvPr id="16" name="テキスト ボックス 15"/>
          <p:cNvSpPr txBox="1"/>
          <p:nvPr/>
        </p:nvSpPr>
        <p:spPr>
          <a:xfrm>
            <a:off x="332696" y="5359590"/>
            <a:ext cx="8487241" cy="1323439"/>
          </a:xfrm>
          <a:prstGeom prst="rect">
            <a:avLst/>
          </a:prstGeom>
          <a:noFill/>
          <a:ln>
            <a:solidFill>
              <a:schemeClr val="tx1"/>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自動</a:t>
            </a:r>
            <a:r>
              <a:rPr lang="ja-JP" altLang="en-US" sz="2000" dirty="0">
                <a:solidFill>
                  <a:srgbClr val="FF0000"/>
                </a:solidFill>
                <a:latin typeface="ＭＳ ゴシック" pitchFamily="49" charset="-128"/>
                <a:ea typeface="ＭＳ ゴシック" pitchFamily="49" charset="-128"/>
              </a:rPr>
              <a:t>運転技術</a:t>
            </a:r>
            <a:r>
              <a:rPr lang="ja-JP" altLang="en-US" sz="2000" dirty="0" smtClean="0">
                <a:solidFill>
                  <a:srgbClr val="FF0000"/>
                </a:solidFill>
                <a:latin typeface="ＭＳ ゴシック" pitchFamily="49" charset="-128"/>
                <a:ea typeface="ＭＳ ゴシック" pitchFamily="49" charset="-128"/>
              </a:rPr>
              <a:t>と</a:t>
            </a:r>
            <a:r>
              <a:rPr lang="en-US" altLang="ja-JP" sz="2000" dirty="0" smtClean="0">
                <a:solidFill>
                  <a:srgbClr val="FF0000"/>
                </a:solidFill>
                <a:latin typeface="ＭＳ ゴシック" pitchFamily="49" charset="-128"/>
                <a:ea typeface="ＭＳ ゴシック" pitchFamily="49" charset="-128"/>
              </a:rPr>
              <a:t>e</a:t>
            </a:r>
            <a:r>
              <a:rPr lang="ja-JP" altLang="en-US" sz="2000" dirty="0" smtClean="0">
                <a:solidFill>
                  <a:srgbClr val="FF0000"/>
                </a:solidFill>
                <a:latin typeface="ＭＳ ゴシック" pitchFamily="49" charset="-128"/>
                <a:ea typeface="ＭＳ ゴシック" pitchFamily="49" charset="-128"/>
              </a:rPr>
              <a:t>コマース</a:t>
            </a:r>
            <a:r>
              <a:rPr lang="ja-JP" altLang="en-US" sz="2000" dirty="0">
                <a:latin typeface="ＭＳ ゴシック" pitchFamily="49" charset="-128"/>
                <a:ea typeface="ＭＳ ゴシック" pitchFamily="49" charset="-128"/>
              </a:rPr>
              <a:t>により、買い物</a:t>
            </a:r>
            <a:r>
              <a:rPr lang="ja-JP" altLang="en-US" sz="2000" dirty="0" smtClean="0">
                <a:latin typeface="ＭＳ ゴシック" pitchFamily="49" charset="-128"/>
                <a:ea typeface="ＭＳ ゴシック" pitchFamily="49" charset="-128"/>
              </a:rPr>
              <a:t>目的の</a:t>
            </a:r>
            <a:r>
              <a:rPr lang="ja-JP" altLang="en-US" sz="2000" dirty="0">
                <a:latin typeface="ＭＳ ゴシック" pitchFamily="49" charset="-128"/>
                <a:ea typeface="ＭＳ ゴシック" pitchFamily="49" charset="-128"/>
              </a:rPr>
              <a:t>移動は激減し、</a:t>
            </a:r>
            <a:r>
              <a:rPr lang="ja-JP" altLang="en-US" sz="2000" dirty="0">
                <a:solidFill>
                  <a:srgbClr val="FF0000"/>
                </a:solidFill>
                <a:latin typeface="ＭＳ ゴシック" pitchFamily="49" charset="-128"/>
                <a:ea typeface="ＭＳ ゴシック" pitchFamily="49" charset="-128"/>
              </a:rPr>
              <a:t>無人物流</a:t>
            </a:r>
            <a:r>
              <a:rPr lang="ja-JP" altLang="en-US" sz="2000" dirty="0">
                <a:latin typeface="ＭＳ ゴシック" pitchFamily="49" charset="-128"/>
                <a:ea typeface="ＭＳ ゴシック" pitchFamily="49" charset="-128"/>
              </a:rPr>
              <a:t>が</a:t>
            </a:r>
            <a:r>
              <a:rPr lang="ja-JP" altLang="en-US" sz="2000" dirty="0" smtClean="0">
                <a:latin typeface="ＭＳ ゴシック" pitchFamily="49" charset="-128"/>
                <a:ea typeface="ＭＳ ゴシック" pitchFamily="49" charset="-128"/>
              </a:rPr>
              <a:t>主流。</a:t>
            </a:r>
            <a:r>
              <a:rPr lang="ja-JP" altLang="en-US" sz="2000" dirty="0">
                <a:latin typeface="ＭＳ ゴシック" pitchFamily="49" charset="-128"/>
                <a:ea typeface="ＭＳ ゴシック" pitchFamily="49" charset="-128"/>
              </a:rPr>
              <a:t>移動コストが低下</a:t>
            </a:r>
            <a:r>
              <a:rPr lang="ja-JP" altLang="en-US" sz="2000" dirty="0" smtClean="0">
                <a:latin typeface="ＭＳ ゴシック" pitchFamily="49" charset="-128"/>
                <a:ea typeface="ＭＳ ゴシック" pitchFamily="49" charset="-128"/>
              </a:rPr>
              <a:t>すること</a:t>
            </a:r>
            <a:r>
              <a:rPr lang="ja-JP" altLang="en-US" sz="2000" dirty="0">
                <a:latin typeface="ＭＳ ゴシック" pitchFamily="49" charset="-128"/>
                <a:ea typeface="ＭＳ ゴシック" pitchFamily="49" charset="-128"/>
              </a:rPr>
              <a:t>で、小口配送ニーズが増加し、</a:t>
            </a:r>
            <a:r>
              <a:rPr lang="ja-JP" altLang="en-US" sz="2000" dirty="0">
                <a:solidFill>
                  <a:srgbClr val="FF0000"/>
                </a:solidFill>
                <a:latin typeface="ＭＳ ゴシック" pitchFamily="49" charset="-128"/>
                <a:ea typeface="ＭＳ ゴシック" pitchFamily="49" charset="-128"/>
              </a:rPr>
              <a:t>「小型自動ロボット」や「</a:t>
            </a:r>
            <a:r>
              <a:rPr lang="ja-JP" altLang="en-US" sz="2000" dirty="0" smtClean="0">
                <a:solidFill>
                  <a:srgbClr val="FF0000"/>
                </a:solidFill>
                <a:latin typeface="ＭＳ ゴシック" pitchFamily="49" charset="-128"/>
                <a:ea typeface="ＭＳ ゴシック" pitchFamily="49" charset="-128"/>
              </a:rPr>
              <a:t>ドローン</a:t>
            </a:r>
            <a:r>
              <a:rPr lang="ja-JP" altLang="en-US" sz="2000" dirty="0">
                <a:solidFill>
                  <a:srgbClr val="FF0000"/>
                </a:solidFill>
                <a:latin typeface="ＭＳ ゴシック" pitchFamily="49" charset="-128"/>
                <a:ea typeface="ＭＳ ゴシック" pitchFamily="49" charset="-128"/>
              </a:rPr>
              <a:t>」</a:t>
            </a:r>
            <a:r>
              <a:rPr lang="ja-JP" altLang="en-US" sz="2000" dirty="0">
                <a:latin typeface="ＭＳ ゴシック" pitchFamily="49" charset="-128"/>
                <a:ea typeface="ＭＳ ゴシック" pitchFamily="49" charset="-128"/>
              </a:rPr>
              <a:t>が日本中を走り回る</a:t>
            </a:r>
            <a:r>
              <a:rPr lang="ja-JP" altLang="en-US" sz="2000" dirty="0" smtClean="0">
                <a:latin typeface="ＭＳ ゴシック" pitchFamily="49" charset="-128"/>
                <a:ea typeface="ＭＳ ゴシック" pitchFamily="49" charset="-128"/>
              </a:rPr>
              <a:t>など、「</a:t>
            </a:r>
            <a:r>
              <a:rPr lang="ja-JP" altLang="en-US" sz="2000" dirty="0">
                <a:latin typeface="ＭＳ ゴシック" pitchFamily="49" charset="-128"/>
                <a:ea typeface="ＭＳ ゴシック" pitchFamily="49" charset="-128"/>
              </a:rPr>
              <a:t>超多頻度小口輸送」が出現</a:t>
            </a:r>
            <a:r>
              <a:rPr lang="ja-JP" altLang="en-US" sz="2000" dirty="0" smtClean="0">
                <a:latin typeface="ＭＳ ゴシック" pitchFamily="49" charset="-128"/>
                <a:ea typeface="ＭＳ ゴシック" pitchFamily="49" charset="-128"/>
              </a:rPr>
              <a:t>する。</a:t>
            </a:r>
            <a:endParaRPr kumimoji="1" lang="ja-JP" altLang="en-US" sz="2000" dirty="0">
              <a:latin typeface="ＭＳ ゴシック" pitchFamily="49" charset="-128"/>
              <a:ea typeface="ＭＳ ゴシック" pitchFamily="49" charset="-128"/>
            </a:endParaRPr>
          </a:p>
        </p:txBody>
      </p:sp>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7609" y="3407373"/>
            <a:ext cx="2808312" cy="1767389"/>
          </a:xfrm>
          <a:prstGeom prst="rect">
            <a:avLst/>
          </a:prstGeom>
        </p:spPr>
      </p:pic>
      <p:sp>
        <p:nvSpPr>
          <p:cNvPr id="18" name="テキスト ボックス 17"/>
          <p:cNvSpPr txBox="1"/>
          <p:nvPr/>
        </p:nvSpPr>
        <p:spPr>
          <a:xfrm>
            <a:off x="61548" y="1765538"/>
            <a:ext cx="1331640" cy="461665"/>
          </a:xfrm>
          <a:prstGeom prst="rect">
            <a:avLst/>
          </a:prstGeom>
          <a:noFill/>
        </p:spPr>
        <p:txBody>
          <a:bodyPr wrap="square" rtlCol="0">
            <a:spAutoFit/>
          </a:bodyPr>
          <a:lstStyle/>
          <a:p>
            <a:pPr algn="ctr"/>
            <a:r>
              <a:rPr lang="en-US" altLang="ja-JP"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現状</a:t>
            </a:r>
            <a:r>
              <a:rPr lang="en-US" altLang="ja-JP" sz="2400" b="1" dirty="0" smtClean="0">
                <a:latin typeface="Meiryo UI" panose="020B0604030504040204" pitchFamily="50" charset="-128"/>
                <a:ea typeface="Meiryo UI" panose="020B0604030504040204" pitchFamily="50" charset="-128"/>
              </a:rPr>
              <a:t>】 </a:t>
            </a:r>
            <a:endParaRPr kumimoji="1" lang="ja-JP" altLang="en-US" sz="2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1548" y="4933928"/>
            <a:ext cx="1331640" cy="461665"/>
          </a:xfrm>
          <a:prstGeom prst="rect">
            <a:avLst/>
          </a:prstGeom>
          <a:noFill/>
        </p:spPr>
        <p:txBody>
          <a:bodyPr wrap="square" rtlCol="0">
            <a:spAutoFit/>
          </a:bodyPr>
          <a:lstStyle/>
          <a:p>
            <a:pPr algn="ctr"/>
            <a:r>
              <a:rPr lang="en-US" altLang="ja-JP"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将来</a:t>
            </a:r>
            <a:r>
              <a:rPr lang="en-US" altLang="ja-JP" sz="2400" b="1" dirty="0" smtClean="0">
                <a:latin typeface="Meiryo UI" panose="020B0604030504040204" pitchFamily="50" charset="-128"/>
                <a:ea typeface="Meiryo UI" panose="020B0604030504040204" pitchFamily="50" charset="-128"/>
              </a:rPr>
              <a:t>】 </a:t>
            </a:r>
            <a:endParaRPr kumimoji="1" lang="ja-JP" altLang="en-US" sz="24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1195840" y="1819042"/>
            <a:ext cx="2735863" cy="307777"/>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買物は、自動車での移動が多い</a:t>
            </a:r>
            <a:endParaRPr lang="ja-JP" altLang="en-US" sz="1400" b="1" dirty="0">
              <a:latin typeface="Meiryo UI" panose="020B0604030504040204" pitchFamily="50" charset="-128"/>
              <a:ea typeface="Meiryo UI" panose="020B0604030504040204" pitchFamily="50" charset="-128"/>
            </a:endParaRPr>
          </a:p>
        </p:txBody>
      </p:sp>
      <p:sp>
        <p:nvSpPr>
          <p:cNvPr id="21" name="正方形/長方形 20"/>
          <p:cNvSpPr/>
          <p:nvPr/>
        </p:nvSpPr>
        <p:spPr>
          <a:xfrm>
            <a:off x="1045705" y="2402059"/>
            <a:ext cx="565518" cy="307777"/>
          </a:xfrm>
          <a:prstGeom prst="rect">
            <a:avLst/>
          </a:prstGeom>
          <a:solidFill>
            <a:schemeClr val="bg1"/>
          </a:solidFill>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休日</a:t>
            </a:r>
            <a:endParaRPr lang="ja-JP" altLang="en-US" sz="1400" b="1" dirty="0">
              <a:latin typeface="Meiryo UI" panose="020B0604030504040204" pitchFamily="50" charset="-128"/>
              <a:ea typeface="Meiryo UI" panose="020B0604030504040204" pitchFamily="50" charset="-128"/>
            </a:endParaRPr>
          </a:p>
        </p:txBody>
      </p:sp>
      <p:sp>
        <p:nvSpPr>
          <p:cNvPr id="22" name="正方形/長方形 21"/>
          <p:cNvSpPr/>
          <p:nvPr/>
        </p:nvSpPr>
        <p:spPr>
          <a:xfrm>
            <a:off x="1044288" y="3847561"/>
            <a:ext cx="565518" cy="307777"/>
          </a:xfrm>
          <a:prstGeom prst="rect">
            <a:avLst/>
          </a:prstGeom>
          <a:solidFill>
            <a:schemeClr val="bg1"/>
          </a:solidFill>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平日</a:t>
            </a:r>
            <a:endParaRPr lang="ja-JP" altLang="en-US" sz="1400" b="1" dirty="0">
              <a:latin typeface="Meiryo UI" panose="020B0604030504040204" pitchFamily="50" charset="-128"/>
              <a:ea typeface="Meiryo UI" panose="020B0604030504040204" pitchFamily="50" charset="-128"/>
            </a:endParaRPr>
          </a:p>
        </p:txBody>
      </p:sp>
      <p:sp>
        <p:nvSpPr>
          <p:cNvPr id="23" name="下矢印 22"/>
          <p:cNvSpPr/>
          <p:nvPr/>
        </p:nvSpPr>
        <p:spPr>
          <a:xfrm>
            <a:off x="3256815" y="5092769"/>
            <a:ext cx="2322762" cy="350753"/>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139473" y="1812513"/>
            <a:ext cx="3515146"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貨物輸送の小口</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多頻度化が進んでいる</a:t>
            </a:r>
            <a:endParaRPr lang="ja-JP" altLang="en-US" sz="1400" b="1" dirty="0">
              <a:latin typeface="Meiryo UI" panose="020B0604030504040204" pitchFamily="50" charset="-128"/>
              <a:ea typeface="Meiryo UI" panose="020B0604030504040204" pitchFamily="50" charset="-128"/>
            </a:endParaRPr>
          </a:p>
        </p:txBody>
      </p:sp>
      <p:sp>
        <p:nvSpPr>
          <p:cNvPr id="25" name="円/楕円 24"/>
          <p:cNvSpPr/>
          <p:nvPr/>
        </p:nvSpPr>
        <p:spPr>
          <a:xfrm>
            <a:off x="1534280" y="2898720"/>
            <a:ext cx="1381075" cy="214656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707369" y="6420371"/>
            <a:ext cx="5112568" cy="253916"/>
          </a:xfrm>
          <a:prstGeom prst="rect">
            <a:avLst/>
          </a:prstGeom>
        </p:spPr>
        <p:txBody>
          <a:bodyPr wrap="square">
            <a:spAutoFit/>
          </a:bodyPr>
          <a:lstStyle/>
          <a:p>
            <a:r>
              <a:rPr lang="en-US" altLang="ja-JP" sz="1050" dirty="0" smtClean="0"/>
              <a:t>※</a:t>
            </a:r>
            <a:r>
              <a:rPr lang="ja-JP" altLang="en-US" sz="1050" dirty="0" smtClean="0"/>
              <a:t>国土交通省道路局「社会</a:t>
            </a:r>
            <a:r>
              <a:rPr lang="ja-JP" altLang="en-US" sz="1050" dirty="0"/>
              <a:t>資本整備審議会道路分科会第７３回基本政策</a:t>
            </a:r>
            <a:r>
              <a:rPr lang="ja-JP" altLang="en-US" sz="1050" dirty="0" smtClean="0"/>
              <a:t>部会資料より</a:t>
            </a:r>
            <a:endParaRPr lang="ja-JP" altLang="en-US" sz="1050" dirty="0"/>
          </a:p>
        </p:txBody>
      </p:sp>
      <p:pic>
        <p:nvPicPr>
          <p:cNvPr id="9" name="図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96706" y="3641010"/>
            <a:ext cx="1512169" cy="1175180"/>
          </a:xfrm>
          <a:prstGeom prst="rect">
            <a:avLst/>
          </a:prstGeom>
        </p:spPr>
      </p:pic>
      <p:pic>
        <p:nvPicPr>
          <p:cNvPr id="29" name="図 2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383156" y="2593111"/>
            <a:ext cx="1539268" cy="1175180"/>
          </a:xfrm>
          <a:prstGeom prst="rect">
            <a:avLst/>
          </a:prstGeom>
        </p:spPr>
      </p:pic>
      <p:sp>
        <p:nvSpPr>
          <p:cNvPr id="30" name="正方形/長方形 29"/>
          <p:cNvSpPr/>
          <p:nvPr/>
        </p:nvSpPr>
        <p:spPr>
          <a:xfrm>
            <a:off x="7372644" y="2148170"/>
            <a:ext cx="1525500" cy="473101"/>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自動運転ロボ技術は、すぐそこまできている</a:t>
            </a:r>
            <a:endParaRPr lang="ja-JP" altLang="en-US" sz="1200" dirty="0">
              <a:latin typeface="Meiryo UI" panose="020B0604030504040204" pitchFamily="50" charset="-128"/>
              <a:ea typeface="Meiryo UI" panose="020B0604030504040204" pitchFamily="50" charset="-128"/>
            </a:endParaRPr>
          </a:p>
        </p:txBody>
      </p:sp>
      <p:sp>
        <p:nvSpPr>
          <p:cNvPr id="31" name="正方形/長方形 30"/>
          <p:cNvSpPr/>
          <p:nvPr/>
        </p:nvSpPr>
        <p:spPr>
          <a:xfrm>
            <a:off x="7238716" y="4856848"/>
            <a:ext cx="1890063" cy="246221"/>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ZMP</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のホームページ</a:t>
            </a:r>
            <a:endParaRPr lang="ja-JP" altLang="en-US" sz="1000" dirty="0">
              <a:latin typeface="Meiryo UI" panose="020B0604030504040204" pitchFamily="50" charset="-128"/>
              <a:ea typeface="Meiryo UI" panose="020B0604030504040204" pitchFamily="50" charset="-128"/>
            </a:endParaRPr>
          </a:p>
        </p:txBody>
      </p:sp>
      <p:sp>
        <p:nvSpPr>
          <p:cNvPr id="17" name="角丸四角形吹き出し 16"/>
          <p:cNvSpPr/>
          <p:nvPr/>
        </p:nvSpPr>
        <p:spPr>
          <a:xfrm>
            <a:off x="7270110" y="2077672"/>
            <a:ext cx="1696763" cy="3039782"/>
          </a:xfrm>
          <a:prstGeom prst="wedgeRoundRectCallout">
            <a:avLst>
              <a:gd name="adj1" fmla="val -74091"/>
              <a:gd name="adj2" fmla="val 2839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7107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563888" y="692696"/>
            <a:ext cx="1935215" cy="707886"/>
          </a:xfrm>
          <a:prstGeom prst="rect">
            <a:avLst/>
          </a:prstGeom>
          <a:noFill/>
        </p:spPr>
        <p:txBody>
          <a:bodyPr wrap="square" rtlCol="0">
            <a:spAutoFit/>
          </a:bodyPr>
          <a:lstStyle/>
          <a:p>
            <a:pPr algn="ctr"/>
            <a:r>
              <a:rPr lang="ja-JP" altLang="en-US" sz="4000" b="1" dirty="0" smtClean="0">
                <a:latin typeface="+mj-ea"/>
                <a:ea typeface="+mj-ea"/>
                <a:cs typeface="Meiryo UI" panose="020B0604030504040204" pitchFamily="50" charset="-128"/>
              </a:rPr>
              <a:t>目　次</a:t>
            </a:r>
            <a:endParaRPr kumimoji="1" lang="ja-JP" altLang="en-US" sz="4000" b="1" dirty="0">
              <a:latin typeface="+mj-ea"/>
              <a:ea typeface="+mj-ea"/>
              <a:cs typeface="Meiryo UI" panose="020B0604030504040204" pitchFamily="50" charset="-128"/>
            </a:endParaRPr>
          </a:p>
        </p:txBody>
      </p:sp>
      <p:sp>
        <p:nvSpPr>
          <p:cNvPr id="8" name="テキスト ボックス 7"/>
          <p:cNvSpPr txBox="1"/>
          <p:nvPr/>
        </p:nvSpPr>
        <p:spPr>
          <a:xfrm>
            <a:off x="1115616" y="1700808"/>
            <a:ext cx="7150514" cy="4042132"/>
          </a:xfrm>
          <a:prstGeom prst="rect">
            <a:avLst/>
          </a:prstGeom>
          <a:noFill/>
          <a:ln>
            <a:noFill/>
          </a:ln>
        </p:spPr>
        <p:txBody>
          <a:bodyPr wrap="square" rtlCol="0">
            <a:spAutoFit/>
          </a:bodyPr>
          <a:lstStyle/>
          <a:p>
            <a:r>
              <a:rPr lang="ja-JP" altLang="en-US" sz="3600" dirty="0">
                <a:latin typeface="ＭＳ ゴシック" panose="020B0609070205080204" pitchFamily="49" charset="-128"/>
                <a:ea typeface="ＭＳ ゴシック" panose="020B0609070205080204" pitchFamily="49" charset="-128"/>
                <a:cs typeface="Meiryo UI" panose="020B0604030504040204" pitchFamily="50" charset="-128"/>
              </a:rPr>
              <a:t>１</a:t>
            </a:r>
            <a:r>
              <a:rPr lang="ja-JP" altLang="en-US" sz="3600" dirty="0" smtClean="0">
                <a:latin typeface="ＭＳ ゴシック" panose="020B0609070205080204" pitchFamily="49" charset="-128"/>
                <a:ea typeface="ＭＳ ゴシック" panose="020B0609070205080204" pitchFamily="49" charset="-128"/>
                <a:cs typeface="Meiryo UI" panose="020B0604030504040204" pitchFamily="50" charset="-128"/>
              </a:rPr>
              <a:t>．現　状</a:t>
            </a:r>
            <a:endParaRPr lang="en-US" altLang="ja-JP" sz="36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a:spcAft>
                <a:spcPts val="1200"/>
              </a:spcAft>
            </a:pPr>
            <a:r>
              <a:rPr lang="ja-JP" altLang="en-US" sz="2400" dirty="0">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24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2400" dirty="0" smtClean="0">
                <a:latin typeface="ＭＳ 明朝" panose="02020609040205080304" pitchFamily="17" charset="-128"/>
                <a:ea typeface="ＭＳ 明朝" panose="02020609040205080304" pitchFamily="17" charset="-128"/>
                <a:cs typeface="Meiryo UI" panose="020B0604030504040204" pitchFamily="50" charset="-128"/>
              </a:rPr>
              <a:t>  </a:t>
            </a:r>
            <a:r>
              <a:rPr lang="en-US" altLang="ja-JP" sz="2000" dirty="0" smtClean="0">
                <a:latin typeface="Calibri" panose="020F0502020204030204" pitchFamily="34" charset="0"/>
                <a:ea typeface="ＭＳ 明朝" panose="02020609040205080304" pitchFamily="17" charset="-128"/>
                <a:cs typeface="Calibri" panose="020F0502020204030204" pitchFamily="34" charset="0"/>
              </a:rPr>
              <a:t>2020</a:t>
            </a:r>
            <a:r>
              <a:rPr lang="ja-JP" altLang="en-US" sz="2000" dirty="0" smtClean="0">
                <a:latin typeface="Calibri" panose="020F0502020204030204" pitchFamily="34" charset="0"/>
                <a:ea typeface="ＭＳ 明朝" panose="02020609040205080304" pitchFamily="17" charset="-128"/>
                <a:cs typeface="Calibri" panose="020F0502020204030204" pitchFamily="34" charset="0"/>
              </a:rPr>
              <a:t>年度目標、</a:t>
            </a:r>
            <a:r>
              <a:rPr lang="en-US" altLang="ja-JP" sz="2000" dirty="0" smtClean="0">
                <a:latin typeface="Calibri" panose="020F0502020204030204" pitchFamily="34" charset="0"/>
                <a:ea typeface="ＭＳ 明朝" panose="02020609040205080304" pitchFamily="17" charset="-128"/>
                <a:cs typeface="Calibri" panose="020F0502020204030204" pitchFamily="34" charset="0"/>
              </a:rPr>
              <a:t>CO2</a:t>
            </a:r>
            <a:r>
              <a:rPr lang="ja-JP" altLang="en-US" sz="2000" dirty="0" smtClean="0">
                <a:latin typeface="Calibri" panose="020F0502020204030204" pitchFamily="34" charset="0"/>
                <a:ea typeface="ＭＳ 明朝" panose="02020609040205080304" pitchFamily="17" charset="-128"/>
                <a:cs typeface="Calibri" panose="020F0502020204030204" pitchFamily="34" charset="0"/>
              </a:rPr>
              <a:t>排出量の推移 等</a:t>
            </a:r>
            <a:endParaRPr lang="en-US" altLang="ja-JP" sz="2000" dirty="0">
              <a:latin typeface="Calibri" panose="020F0502020204030204" pitchFamily="34" charset="0"/>
              <a:ea typeface="ＭＳ 明朝" panose="02020609040205080304" pitchFamily="17" charset="-128"/>
              <a:cs typeface="Calibri" panose="020F0502020204030204" pitchFamily="34" charset="0"/>
            </a:endParaRPr>
          </a:p>
          <a:p>
            <a:r>
              <a:rPr lang="ja-JP" altLang="en-US" sz="3600" dirty="0">
                <a:latin typeface="ＭＳ ゴシック" panose="020B0609070205080204" pitchFamily="49" charset="-128"/>
                <a:ea typeface="ＭＳ ゴシック" panose="020B0609070205080204" pitchFamily="49" charset="-128"/>
                <a:cs typeface="Meiryo UI" panose="020B0604030504040204" pitchFamily="50" charset="-128"/>
              </a:rPr>
              <a:t>２</a:t>
            </a:r>
            <a:r>
              <a:rPr lang="ja-JP" altLang="en-US" sz="3600" dirty="0" smtClean="0">
                <a:latin typeface="ＭＳ ゴシック" panose="020B0609070205080204" pitchFamily="49" charset="-128"/>
                <a:ea typeface="ＭＳ ゴシック" panose="020B0609070205080204" pitchFamily="49" charset="-128"/>
                <a:cs typeface="Meiryo UI" panose="020B0604030504040204" pitchFamily="50" charset="-128"/>
              </a:rPr>
              <a:t>．新たな目標設定の考え方</a:t>
            </a:r>
            <a:endParaRPr lang="en-US" altLang="ja-JP" sz="36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3200"/>
              </a:lnSpc>
              <a:spcAft>
                <a:spcPts val="1200"/>
              </a:spcAft>
            </a:pPr>
            <a:r>
              <a:rPr lang="ja-JP" altLang="en-US" sz="3600" dirty="0">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2000" dirty="0" smtClean="0">
                <a:latin typeface="ＭＳ 明朝" panose="02020609040205080304" pitchFamily="17" charset="-128"/>
                <a:ea typeface="ＭＳ 明朝" panose="02020609040205080304" pitchFamily="17" charset="-128"/>
                <a:cs typeface="Meiryo UI" panose="020B0604030504040204" pitchFamily="50" charset="-128"/>
              </a:rPr>
              <a:t>   　</a:t>
            </a:r>
            <a:r>
              <a:rPr lang="en-US" altLang="ja-JP" sz="2000" dirty="0" smtClean="0">
                <a:latin typeface="Calibri" panose="020F0502020204030204" pitchFamily="34" charset="0"/>
                <a:ea typeface="ＭＳ 明朝" panose="02020609040205080304" pitchFamily="17" charset="-128"/>
                <a:cs typeface="Calibri" panose="020F0502020204030204" pitchFamily="34" charset="0"/>
              </a:rPr>
              <a:t>2030</a:t>
            </a:r>
            <a:r>
              <a:rPr lang="ja-JP" altLang="en-US" sz="2000" dirty="0" smtClean="0">
                <a:latin typeface="Calibri" panose="020F0502020204030204" pitchFamily="34" charset="0"/>
                <a:ea typeface="ＭＳ 明朝" panose="02020609040205080304" pitchFamily="17" charset="-128"/>
                <a:cs typeface="Calibri" panose="020F0502020204030204" pitchFamily="34" charset="0"/>
              </a:rPr>
              <a:t>年度</a:t>
            </a:r>
            <a:r>
              <a:rPr lang="ja-JP" altLang="en-US" sz="2000" dirty="0">
                <a:latin typeface="Calibri" panose="020F0502020204030204" pitchFamily="34" charset="0"/>
                <a:ea typeface="ＭＳ 明朝" panose="02020609040205080304" pitchFamily="17" charset="-128"/>
                <a:cs typeface="Calibri" panose="020F0502020204030204" pitchFamily="34" charset="0"/>
              </a:rPr>
              <a:t>目標</a:t>
            </a:r>
            <a:r>
              <a:rPr lang="ja-JP" altLang="en-US" sz="2000" dirty="0" smtClean="0">
                <a:latin typeface="Calibri" panose="020F0502020204030204" pitchFamily="34" charset="0"/>
                <a:ea typeface="ＭＳ 明朝" panose="02020609040205080304" pitchFamily="17" charset="-128"/>
                <a:cs typeface="Calibri" panose="020F0502020204030204" pitchFamily="34" charset="0"/>
              </a:rPr>
              <a:t>、対象自動車の重点化 等</a:t>
            </a:r>
            <a:endParaRPr lang="ja-JP" altLang="en-US" sz="2000" dirty="0">
              <a:latin typeface="Calibri" panose="020F0502020204030204" pitchFamily="34" charset="0"/>
              <a:ea typeface="ＭＳ 明朝" panose="02020609040205080304" pitchFamily="17" charset="-128"/>
              <a:cs typeface="Calibri" panose="020F0502020204030204" pitchFamily="34" charset="0"/>
            </a:endParaRPr>
          </a:p>
          <a:p>
            <a:r>
              <a:rPr lang="ja-JP" altLang="en-US" sz="3600" dirty="0" smtClean="0">
                <a:latin typeface="ＭＳ ゴシック" panose="020B0609070205080204" pitchFamily="49" charset="-128"/>
                <a:ea typeface="ＭＳ ゴシック" panose="020B0609070205080204" pitchFamily="49" charset="-128"/>
                <a:cs typeface="Meiryo UI" panose="020B0604030504040204" pitchFamily="50" charset="-128"/>
              </a:rPr>
              <a:t>３．将来推計</a:t>
            </a:r>
            <a:endParaRPr lang="en-US" altLang="ja-JP" sz="36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24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20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2000" dirty="0" smtClean="0">
                <a:latin typeface="Calibri" panose="020F0502020204030204" pitchFamily="34" charset="0"/>
                <a:ea typeface="ＭＳ 明朝" panose="02020609040205080304" pitchFamily="17" charset="-128"/>
                <a:cs typeface="Calibri" panose="020F0502020204030204" pitchFamily="34" charset="0"/>
              </a:rPr>
              <a:t>CO2</a:t>
            </a:r>
            <a:r>
              <a:rPr lang="ja-JP" altLang="en-US" sz="2000" dirty="0" smtClean="0">
                <a:latin typeface="Calibri" panose="020F0502020204030204" pitchFamily="34" charset="0"/>
                <a:ea typeface="ＭＳ 明朝" panose="02020609040205080304" pitchFamily="17" charset="-128"/>
                <a:cs typeface="Calibri" panose="020F0502020204030204" pitchFamily="34" charset="0"/>
              </a:rPr>
              <a:t>削減量の将来推計 </a:t>
            </a:r>
            <a:r>
              <a:rPr lang="ja-JP" altLang="en-US" sz="2000" dirty="0">
                <a:latin typeface="Calibri" panose="020F0502020204030204" pitchFamily="34" charset="0"/>
                <a:ea typeface="ＭＳ 明朝" panose="02020609040205080304" pitchFamily="17" charset="-128"/>
                <a:cs typeface="Calibri" panose="020F0502020204030204" pitchFamily="34" charset="0"/>
              </a:rPr>
              <a:t>等</a:t>
            </a:r>
          </a:p>
          <a:p>
            <a:pPr>
              <a:lnSpc>
                <a:spcPct val="150000"/>
              </a:lnSpc>
            </a:pPr>
            <a:r>
              <a:rPr lang="ja-JP" altLang="en-US" sz="3600" dirty="0" smtClean="0">
                <a:latin typeface="ＭＳ ゴシック" panose="020B0609070205080204" pitchFamily="49" charset="-128"/>
                <a:ea typeface="ＭＳ ゴシック" panose="020B0609070205080204" pitchFamily="49" charset="-128"/>
                <a:cs typeface="Meiryo UI" panose="020B0604030504040204" pitchFamily="50" charset="-128"/>
              </a:rPr>
              <a:t>４．課題</a:t>
            </a:r>
            <a:r>
              <a:rPr lang="ja-JP" altLang="en-US" sz="3600" dirty="0">
                <a:latin typeface="ＭＳ ゴシック" panose="020B0609070205080204" pitchFamily="49" charset="-128"/>
                <a:ea typeface="ＭＳ ゴシック" panose="020B0609070205080204" pitchFamily="49" charset="-128"/>
                <a:cs typeface="Meiryo UI" panose="020B0604030504040204" pitchFamily="50" charset="-128"/>
              </a:rPr>
              <a:t>と今後の</a:t>
            </a:r>
            <a:r>
              <a:rPr lang="ja-JP" altLang="en-US" sz="3600" dirty="0" smtClean="0">
                <a:latin typeface="ＭＳ ゴシック" panose="020B0609070205080204" pitchFamily="49" charset="-128"/>
                <a:ea typeface="ＭＳ ゴシック" panose="020B0609070205080204" pitchFamily="49" charset="-128"/>
                <a:cs typeface="Meiryo UI" panose="020B0604030504040204" pitchFamily="50" charset="-128"/>
              </a:rPr>
              <a:t>方策</a:t>
            </a:r>
            <a:endParaRPr lang="en-US" altLang="ja-JP" sz="36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804248" y="6381328"/>
            <a:ext cx="2133600" cy="365125"/>
          </a:xfrm>
        </p:spPr>
        <p:txBody>
          <a:bodyPr/>
          <a:lstStyle/>
          <a:p>
            <a:fld id="{32148330-19CA-442F-8CA1-3D3D5A242D71}" type="slidenum">
              <a:rPr kumimoji="1" lang="ja-JP" altLang="en-US" smtClean="0"/>
              <a:pPr/>
              <a:t>1</a:t>
            </a:fld>
            <a:endParaRPr kumimoji="1" lang="ja-JP" altLang="en-US" dirty="0"/>
          </a:p>
        </p:txBody>
      </p:sp>
    </p:spTree>
    <p:extLst>
      <p:ext uri="{BB962C8B-B14F-4D97-AF65-F5344CB8AC3E}">
        <p14:creationId xmlns:p14="http://schemas.microsoft.com/office/powerpoint/2010/main" val="3260974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08520" y="159023"/>
            <a:ext cx="9433048"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課題と方策</a:t>
            </a:r>
            <a:r>
              <a:rPr lang="en-US" altLang="ja-JP" sz="2400" baseline="30000" dirty="0" smtClean="0"/>
              <a:t>】</a:t>
            </a:r>
            <a:r>
              <a:rPr lang="ja-JP" altLang="en-US" sz="2400" baseline="30000" dirty="0" smtClean="0"/>
              <a:t>　</a:t>
            </a:r>
            <a:r>
              <a:rPr lang="ja-JP" altLang="en-US" sz="2400" dirty="0" smtClean="0"/>
              <a:t>新たなモビリティサービス </a:t>
            </a:r>
            <a:r>
              <a:rPr lang="en-US" altLang="ja-JP" sz="2400" dirty="0" smtClean="0"/>
              <a:t>-</a:t>
            </a:r>
            <a:r>
              <a:rPr lang="ja-JP" altLang="en-US" sz="2400" dirty="0" smtClean="0"/>
              <a:t> </a:t>
            </a:r>
            <a:r>
              <a:rPr lang="en-US" altLang="ja-JP" sz="2400" dirty="0" err="1" smtClean="0"/>
              <a:t>MaaS</a:t>
            </a:r>
            <a:r>
              <a:rPr lang="ja-JP" altLang="en-US" sz="2400" dirty="0"/>
              <a:t>（</a:t>
            </a:r>
            <a:r>
              <a:rPr lang="en-US" altLang="ja-JP" sz="2400" dirty="0"/>
              <a:t>Mobility as a Service</a:t>
            </a:r>
            <a:r>
              <a:rPr lang="en-US" altLang="ja-JP" sz="2400" dirty="0" smtClean="0"/>
              <a:t>) -</a:t>
            </a:r>
            <a:endParaRPr kumimoji="1" lang="ja-JP" altLang="en-US" sz="2400" dirty="0"/>
          </a:p>
        </p:txBody>
      </p:sp>
      <p:sp>
        <p:nvSpPr>
          <p:cNvPr id="2" name="スライド番号プレースホルダー 1"/>
          <p:cNvSpPr>
            <a:spLocks noGrp="1"/>
          </p:cNvSpPr>
          <p:nvPr>
            <p:ph type="sldNum" sz="quarter" idx="12"/>
          </p:nvPr>
        </p:nvSpPr>
        <p:spPr>
          <a:xfrm>
            <a:off x="8670471" y="6482443"/>
            <a:ext cx="438033" cy="330933"/>
          </a:xfrm>
        </p:spPr>
        <p:txBody>
          <a:bodyPr/>
          <a:lstStyle/>
          <a:p>
            <a:fld id="{DE2F8A21-8B7F-4E81-A1D6-B63D9660F4C6}" type="slidenum">
              <a:rPr kumimoji="1" lang="ja-JP" altLang="en-US" smtClean="0"/>
              <a:pPr/>
              <a:t>19</a:t>
            </a:fld>
            <a:endParaRPr kumimoji="1" lang="ja-JP" altLang="en-US" dirty="0"/>
          </a:p>
        </p:txBody>
      </p:sp>
      <p:sp>
        <p:nvSpPr>
          <p:cNvPr id="10" name="テキスト ボックス 9"/>
          <p:cNvSpPr txBox="1"/>
          <p:nvPr/>
        </p:nvSpPr>
        <p:spPr>
          <a:xfrm>
            <a:off x="356918" y="794198"/>
            <a:ext cx="8381201" cy="707886"/>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５Ｇの活用により、トラック積載状況を「見える化」。ファーストワンマイルにおけるオンデマンド集荷などスマート物流を実現。</a:t>
            </a:r>
            <a:endParaRPr kumimoji="1" lang="ja-JP" altLang="en-US" sz="2000" dirty="0">
              <a:solidFill>
                <a:srgbClr val="FF0000"/>
              </a:solidFill>
              <a:latin typeface="ＭＳ ゴシック" pitchFamily="49" charset="-128"/>
              <a:ea typeface="ＭＳ ゴシック" pitchFamily="49" charset="-128"/>
            </a:endParaRPr>
          </a:p>
        </p:txBody>
      </p:sp>
      <p:sp>
        <p:nvSpPr>
          <p:cNvPr id="4" name="正方形/長方形 3"/>
          <p:cNvSpPr/>
          <p:nvPr/>
        </p:nvSpPr>
        <p:spPr>
          <a:xfrm>
            <a:off x="6002256" y="4803828"/>
            <a:ext cx="2735863" cy="1554272"/>
          </a:xfrm>
          <a:prstGeom prst="rect">
            <a:avLst/>
          </a:prstGeom>
          <a:ln>
            <a:solidFill>
              <a:schemeClr val="tx1"/>
            </a:solidFill>
            <a:prstDash val="dash"/>
          </a:ln>
        </p:spPr>
        <p:txBody>
          <a:bodyPr wrap="square">
            <a:spAutoFit/>
          </a:bodyPr>
          <a:lstStyle/>
          <a:p>
            <a:pPr algn="just">
              <a:spcAft>
                <a:spcPts val="600"/>
              </a:spcAft>
            </a:pPr>
            <a:r>
              <a:rPr lang="ja-JP" altLang="en-US" sz="2000" b="1" kern="100" dirty="0" smtClean="0">
                <a:ea typeface="Meiryo UI" panose="020B0604030504040204" pitchFamily="50" charset="-128"/>
                <a:cs typeface="Times New Roman" panose="02020603050405020304" pitchFamily="18" charset="0"/>
              </a:rPr>
              <a:t>５Ｇ</a:t>
            </a:r>
            <a:r>
              <a:rPr lang="ja-JP" altLang="en-US" kern="100" dirty="0" smtClean="0">
                <a:ea typeface="Meiryo UI" panose="020B0604030504040204" pitchFamily="50" charset="-128"/>
                <a:cs typeface="Times New Roman" panose="02020603050405020304" pitchFamily="18" charset="0"/>
              </a:rPr>
              <a:t>とは</a:t>
            </a:r>
            <a:endParaRPr lang="en-US" altLang="ja-JP" kern="100" dirty="0" smtClean="0">
              <a:ea typeface="Meiryo UI" panose="020B0604030504040204" pitchFamily="50" charset="-128"/>
              <a:cs typeface="Times New Roman" panose="02020603050405020304" pitchFamily="18" charset="0"/>
            </a:endParaRPr>
          </a:p>
          <a:p>
            <a:pPr algn="just">
              <a:spcAft>
                <a:spcPts val="0"/>
              </a:spcAft>
            </a:pPr>
            <a:r>
              <a:rPr lang="ja-JP" altLang="en-US" sz="1400" kern="100" dirty="0">
                <a:latin typeface="Century" panose="02040604050505020304" pitchFamily="18" charset="0"/>
                <a:ea typeface="Meiryo UI" panose="020B0604030504040204" pitchFamily="50" charset="-128"/>
                <a:cs typeface="Times New Roman" panose="02020603050405020304" pitchFamily="18" charset="0"/>
              </a:rPr>
              <a:t>「高速・大容量」「低遅延」「多数端末との接続」という</a:t>
            </a:r>
            <a:r>
              <a:rPr lang="ja-JP" altLang="en-US" sz="1400" kern="100" dirty="0" smtClean="0">
                <a:latin typeface="Century" panose="02040604050505020304" pitchFamily="18" charset="0"/>
                <a:ea typeface="Meiryo UI" panose="020B0604030504040204" pitchFamily="50" charset="-128"/>
                <a:cs typeface="Times New Roman" panose="02020603050405020304" pitchFamily="18" charset="0"/>
              </a:rPr>
              <a:t>特徴により、高精細</a:t>
            </a:r>
            <a:r>
              <a:rPr lang="ja-JP" altLang="en-US" sz="1400" kern="100" dirty="0">
                <a:latin typeface="Century" panose="02040604050505020304" pitchFamily="18" charset="0"/>
                <a:ea typeface="Meiryo UI" panose="020B0604030504040204" pitchFamily="50" charset="-128"/>
                <a:cs typeface="Times New Roman" panose="02020603050405020304" pitchFamily="18" charset="0"/>
              </a:rPr>
              <a:t>映像</a:t>
            </a:r>
            <a:r>
              <a:rPr lang="ja-JP" altLang="en-US" sz="1400" kern="100" dirty="0" smtClean="0">
                <a:latin typeface="Century" panose="02040604050505020304" pitchFamily="18" charset="0"/>
                <a:ea typeface="Meiryo UI" panose="020B0604030504040204" pitchFamily="50" charset="-128"/>
                <a:cs typeface="Times New Roman" panose="02020603050405020304" pitchFamily="18" charset="0"/>
              </a:rPr>
              <a:t>や高臨場感</a:t>
            </a:r>
            <a:r>
              <a:rPr lang="ja-JP" altLang="en-US" sz="1400" kern="100" dirty="0">
                <a:latin typeface="Century" panose="02040604050505020304" pitchFamily="18" charset="0"/>
                <a:ea typeface="Meiryo UI" panose="020B0604030504040204" pitchFamily="50" charset="-128"/>
                <a:cs typeface="Times New Roman" panose="02020603050405020304" pitchFamily="18" charset="0"/>
              </a:rPr>
              <a:t>のある映像の伝送、自動運転サポートや遠隔医療などを</a:t>
            </a:r>
            <a:r>
              <a:rPr lang="ja-JP" altLang="en-US" sz="1400" kern="100" dirty="0" smtClean="0">
                <a:latin typeface="Century" panose="02040604050505020304" pitchFamily="18" charset="0"/>
                <a:ea typeface="Meiryo UI" panose="020B0604030504040204" pitchFamily="50" charset="-128"/>
                <a:cs typeface="Times New Roman" panose="02020603050405020304" pitchFamily="18" charset="0"/>
              </a:rPr>
              <a:t>実現。</a:t>
            </a:r>
            <a:endParaRPr lang="ja-JP" altLang="en-US" sz="1400" kern="100" dirty="0">
              <a:latin typeface="Century" panose="02040604050505020304" pitchFamily="18" charset="0"/>
              <a:ea typeface="Meiryo UI" panose="020B0604030504040204" pitchFamily="50" charset="-128"/>
              <a:cs typeface="Times New Roman" panose="02020603050405020304" pitchFamily="18" charset="0"/>
            </a:endParaRPr>
          </a:p>
        </p:txBody>
      </p:sp>
      <p:sp>
        <p:nvSpPr>
          <p:cNvPr id="12" name="テキスト ボックス 33"/>
          <p:cNvSpPr txBox="1">
            <a:spLocks/>
          </p:cNvSpPr>
          <p:nvPr/>
        </p:nvSpPr>
        <p:spPr>
          <a:xfrm>
            <a:off x="1331640" y="6606536"/>
            <a:ext cx="2191222" cy="212889"/>
          </a:xfrm>
          <a:prstGeom prst="rect">
            <a:avLst/>
          </a:prstGeom>
          <a:noFill/>
        </p:spPr>
        <p:txBody>
          <a:bodyPr wrap="square" rtlCol="0">
            <a:noAutofit/>
          </a:bodyPr>
          <a:lstStyle/>
          <a:p>
            <a:pPr>
              <a:tabLst>
                <a:tab pos="2700020" algn="ctr"/>
                <a:tab pos="5400040" algn="r"/>
              </a:tabLst>
            </a:pPr>
            <a:r>
              <a:rPr lang="ja-JP" sz="1100" kern="1200" dirty="0" smtClean="0">
                <a:solidFill>
                  <a:srgbClr val="000000"/>
                </a:solidFill>
                <a:effectLst/>
                <a:latin typeface="+mn-ea"/>
                <a:cs typeface="Times New Roman"/>
              </a:rPr>
              <a:t>（</a:t>
            </a:r>
            <a:r>
              <a:rPr lang="ja-JP" altLang="en-US" sz="1100" dirty="0" smtClean="0">
                <a:solidFill>
                  <a:srgbClr val="000000"/>
                </a:solidFill>
                <a:latin typeface="+mn-ea"/>
                <a:cs typeface="Times New Roman"/>
              </a:rPr>
              <a:t>出典</a:t>
            </a:r>
            <a:r>
              <a:rPr lang="ja-JP" sz="1100" kern="1200" dirty="0" smtClean="0">
                <a:solidFill>
                  <a:srgbClr val="000000"/>
                </a:solidFill>
                <a:effectLst/>
                <a:latin typeface="+mn-ea"/>
                <a:cs typeface="Times New Roman"/>
              </a:rPr>
              <a:t>）</a:t>
            </a:r>
            <a:r>
              <a:rPr lang="ja-JP" altLang="en-US" sz="1100" dirty="0">
                <a:solidFill>
                  <a:srgbClr val="000000"/>
                </a:solidFill>
                <a:latin typeface="+mn-ea"/>
                <a:cs typeface="Times New Roman"/>
              </a:rPr>
              <a:t>ソフト</a:t>
            </a:r>
            <a:r>
              <a:rPr lang="ja-JP" altLang="en-US" sz="1100" kern="1200" dirty="0" smtClean="0">
                <a:solidFill>
                  <a:srgbClr val="000000"/>
                </a:solidFill>
                <a:effectLst/>
                <a:latin typeface="+mn-ea"/>
                <a:cs typeface="Times New Roman"/>
              </a:rPr>
              <a:t>バンクニュースより</a:t>
            </a:r>
            <a:r>
              <a:rPr lang="en-US" sz="1100" kern="1200" dirty="0" smtClean="0">
                <a:solidFill>
                  <a:srgbClr val="000000"/>
                </a:solidFill>
                <a:effectLst/>
                <a:latin typeface="+mn-ea"/>
                <a:cs typeface="Times New Roman"/>
              </a:rPr>
              <a:t>	</a:t>
            </a:r>
          </a:p>
        </p:txBody>
      </p:sp>
      <p:sp>
        <p:nvSpPr>
          <p:cNvPr id="13" name="正方形/長方形 12"/>
          <p:cNvSpPr/>
          <p:nvPr/>
        </p:nvSpPr>
        <p:spPr>
          <a:xfrm>
            <a:off x="5911758" y="1675593"/>
            <a:ext cx="2735863" cy="2616101"/>
          </a:xfrm>
          <a:prstGeom prst="rect">
            <a:avLst/>
          </a:prstGeom>
        </p:spPr>
        <p:txBody>
          <a:bodyPr wrap="square">
            <a:spAutoFit/>
          </a:bodyPr>
          <a:lstStyle/>
          <a:p>
            <a:r>
              <a:rPr lang="ja-JP" altLang="en-US" sz="2000" b="1" kern="100" dirty="0" smtClean="0">
                <a:ea typeface="Meiryo UI" panose="020B0604030504040204" pitchFamily="50" charset="-128"/>
                <a:cs typeface="Times New Roman" panose="02020603050405020304" pitchFamily="18" charset="0"/>
              </a:rPr>
              <a:t>スマート物流</a:t>
            </a:r>
            <a:endParaRPr lang="en-US" altLang="ja-JP" sz="2000" dirty="0" smtClean="0"/>
          </a:p>
          <a:p>
            <a:r>
              <a:rPr lang="ja-JP" altLang="en-US" dirty="0"/>
              <a:t>・</a:t>
            </a:r>
            <a:r>
              <a:rPr lang="en-US" altLang="ja-JP" dirty="0" smtClean="0"/>
              <a:t>5G</a:t>
            </a:r>
            <a:r>
              <a:rPr lang="ja-JP" altLang="en-US" dirty="0" smtClean="0"/>
              <a:t>を</a:t>
            </a:r>
            <a:r>
              <a:rPr lang="ja-JP" altLang="en-US" dirty="0"/>
              <a:t>活用</a:t>
            </a:r>
            <a:r>
              <a:rPr lang="ja-JP" altLang="en-US" dirty="0" smtClean="0"/>
              <a:t>して</a:t>
            </a:r>
            <a:r>
              <a:rPr lang="ja-JP" altLang="en-US" dirty="0"/>
              <a:t>、</a:t>
            </a:r>
            <a:r>
              <a:rPr lang="ja-JP" altLang="en-US" dirty="0" smtClean="0"/>
              <a:t>温度</a:t>
            </a:r>
            <a:r>
              <a:rPr lang="ja-JP" altLang="en-US" dirty="0"/>
              <a:t>情報</a:t>
            </a:r>
            <a:r>
              <a:rPr lang="ja-JP" altLang="en-US" dirty="0" smtClean="0"/>
              <a:t>、積載容積</a:t>
            </a:r>
            <a:r>
              <a:rPr lang="ja-JP" altLang="en-US" dirty="0"/>
              <a:t>、</a:t>
            </a:r>
            <a:r>
              <a:rPr lang="ja-JP" altLang="en-US" dirty="0" smtClean="0"/>
              <a:t>重量</a:t>
            </a:r>
            <a:r>
              <a:rPr lang="ja-JP" altLang="en-US" dirty="0"/>
              <a:t>情報などといったさまざまなデータを</a:t>
            </a:r>
            <a:r>
              <a:rPr lang="ja-JP" altLang="en-US" dirty="0" smtClean="0"/>
              <a:t>取得。</a:t>
            </a:r>
            <a:endParaRPr lang="en-US" altLang="ja-JP" dirty="0" smtClean="0"/>
          </a:p>
          <a:p>
            <a:r>
              <a:rPr lang="ja-JP" altLang="en-US" dirty="0"/>
              <a:t>・</a:t>
            </a:r>
            <a:r>
              <a:rPr lang="ja-JP" altLang="en-US" dirty="0" smtClean="0"/>
              <a:t>発送元</a:t>
            </a:r>
            <a:r>
              <a:rPr lang="ja-JP" altLang="en-US" dirty="0"/>
              <a:t>から集荷センターを結ぶ「ファーストワンマイル」での作業を効率化する集荷</a:t>
            </a:r>
            <a:r>
              <a:rPr lang="ja-JP" altLang="en-US" dirty="0" smtClean="0"/>
              <a:t>システムを構築</a:t>
            </a:r>
            <a:endParaRPr lang="ja-JP" altLang="en-US" dirty="0"/>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918" y="1554309"/>
            <a:ext cx="5311320" cy="3019281"/>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8928" y="4444093"/>
            <a:ext cx="5067300" cy="2038350"/>
          </a:xfrm>
          <a:prstGeom prst="rect">
            <a:avLst/>
          </a:prstGeom>
        </p:spPr>
      </p:pic>
    </p:spTree>
    <p:extLst>
      <p:ext uri="{BB962C8B-B14F-4D97-AF65-F5344CB8AC3E}">
        <p14:creationId xmlns:p14="http://schemas.microsoft.com/office/powerpoint/2010/main" val="2167820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6158349" y="1575343"/>
            <a:ext cx="2697619" cy="2628308"/>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868521" y="1591600"/>
            <a:ext cx="3148444" cy="2628308"/>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364585" y="1591600"/>
            <a:ext cx="2376264" cy="262830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528205" y="6467582"/>
            <a:ext cx="5297910" cy="277000"/>
          </a:xfrm>
          <a:prstGeom prst="rect">
            <a:avLst/>
          </a:prstGeom>
          <a:noFill/>
        </p:spPr>
        <p:txBody>
          <a:bodyPr wrap="square" rtlCol="0" anchor="ctr">
            <a:spAutoFit/>
          </a:bodyPr>
          <a:lstStyle/>
          <a:p>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各車種ともポスト新長期規制以上の排出ガス性能を有していること。</a:t>
            </a:r>
            <a:endParaRPr lang="en-US" altLang="ja-JP" sz="1200" dirty="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334023" y="4335415"/>
            <a:ext cx="1945113" cy="510778"/>
          </a:xfrm>
          <a:prstGeom prst="roundRect">
            <a:avLst/>
          </a:prstGeom>
          <a:noFill/>
          <a:ln w="19050">
            <a:solidFill>
              <a:schemeClr val="tx1"/>
            </a:solidFill>
          </a:ln>
        </p:spPr>
        <p:txBody>
          <a:bodyPr wrap="square" rtlCol="0" anchor="ctr">
            <a:spAutoFit/>
          </a:bodyPr>
          <a:lstStyle/>
          <a:p>
            <a:pPr algn="ctr"/>
            <a:r>
              <a:rPr lang="ja-JP" altLang="en-US" sz="2400" b="1" dirty="0" smtClean="0">
                <a:latin typeface="Meiryo UI" panose="020B0604030504040204" pitchFamily="50" charset="-128"/>
                <a:ea typeface="Meiryo UI" panose="020B0604030504040204" pitchFamily="50" charset="-128"/>
              </a:rPr>
              <a:t>超低燃費車</a:t>
            </a:r>
            <a:endParaRPr lang="en-US" altLang="ja-JP" sz="2400" b="1"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17783" y="776161"/>
            <a:ext cx="1369049" cy="510778"/>
          </a:xfrm>
          <a:prstGeom prst="roundRect">
            <a:avLst/>
          </a:prstGeom>
          <a:noFill/>
          <a:ln w="19050">
            <a:solidFill>
              <a:schemeClr val="tx1"/>
            </a:solidFill>
          </a:ln>
        </p:spPr>
        <p:txBody>
          <a:bodyPr wrap="square" rtlCol="0" anchor="ctr">
            <a:spAutoFit/>
          </a:bodyPr>
          <a:lstStyle/>
          <a:p>
            <a:pPr algn="ctr"/>
            <a:r>
              <a:rPr lang="ja-JP" altLang="en-US" sz="2400" b="1" dirty="0" smtClean="0">
                <a:latin typeface="Meiryo UI" panose="020B0604030504040204" pitchFamily="50" charset="-128"/>
                <a:ea typeface="Meiryo UI" panose="020B0604030504040204" pitchFamily="50" charset="-128"/>
              </a:rPr>
              <a:t>ＺＥＶ</a:t>
            </a:r>
            <a:endParaRPr lang="en-US" altLang="ja-JP" sz="2400" b="1" dirty="0" smtClean="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2383952" y="4394141"/>
            <a:ext cx="6716307" cy="430887"/>
          </a:xfrm>
          <a:prstGeom prst="rect">
            <a:avLst/>
          </a:prstGeom>
          <a:noFill/>
        </p:spPr>
        <p:txBody>
          <a:bodyPr wrap="square" rtlCol="0" anchor="ctr">
            <a:spAutoFit/>
          </a:bodyPr>
          <a:lstStyle/>
          <a:p>
            <a:r>
              <a:rPr lang="ja-JP" altLang="en-US" sz="2200" dirty="0">
                <a:ea typeface="Meiryo UI" panose="020B0604030504040204" pitchFamily="50" charset="-128"/>
              </a:rPr>
              <a:t>ガソリンやディーゼル車で、次の燃費性能を有する</a:t>
            </a:r>
            <a:r>
              <a:rPr lang="ja-JP" altLang="en-US" sz="2200" dirty="0" smtClean="0">
                <a:ea typeface="Meiryo UI" panose="020B0604030504040204" pitchFamily="50" charset="-128"/>
              </a:rPr>
              <a:t>車</a:t>
            </a:r>
            <a:endParaRPr lang="en-US" altLang="ja-JP" sz="2200" dirty="0" smtClean="0">
              <a:latin typeface="+mj-lt"/>
              <a:ea typeface="Meiryo UI" panose="020B0604030504040204" pitchFamily="50" charset="-128"/>
            </a:endParaRPr>
          </a:p>
        </p:txBody>
      </p:sp>
      <p:sp>
        <p:nvSpPr>
          <p:cNvPr id="15" name="テキスト ボックス 14"/>
          <p:cNvSpPr txBox="1"/>
          <p:nvPr/>
        </p:nvSpPr>
        <p:spPr>
          <a:xfrm>
            <a:off x="2035354" y="1113678"/>
            <a:ext cx="6598556" cy="430887"/>
          </a:xfrm>
          <a:prstGeom prst="rect">
            <a:avLst/>
          </a:prstGeom>
          <a:noFill/>
        </p:spPr>
        <p:txBody>
          <a:bodyPr wrap="square" rtlCol="0" anchor="ctr">
            <a:spAutoFit/>
          </a:bodyPr>
          <a:lstStyle/>
          <a:p>
            <a:pPr defTabSz="1280006" fontAlgn="base">
              <a:spcBef>
                <a:spcPct val="0"/>
              </a:spcBef>
              <a:spcAft>
                <a:spcPct val="0"/>
              </a:spcAft>
              <a:defRPr/>
            </a:pPr>
            <a:r>
              <a:rPr lang="ja-JP" altLang="en-US" sz="2200" dirty="0" smtClean="0">
                <a:latin typeface="+mj-lt"/>
                <a:ea typeface="Meiryo UI" panose="020B0604030504040204" pitchFamily="50" charset="-128"/>
              </a:rPr>
              <a:t>走行時</a:t>
            </a:r>
            <a:r>
              <a:rPr lang="ja-JP" altLang="en-US" sz="2200" dirty="0">
                <a:latin typeface="+mj-lt"/>
                <a:ea typeface="Meiryo UI" panose="020B0604030504040204" pitchFamily="50" charset="-128"/>
              </a:rPr>
              <a:t>に</a:t>
            </a:r>
            <a:r>
              <a:rPr lang="ja-JP" altLang="en-US" sz="2200" dirty="0" smtClean="0">
                <a:latin typeface="+mj-lt"/>
                <a:ea typeface="Meiryo UI" panose="020B0604030504040204" pitchFamily="50" charset="-128"/>
              </a:rPr>
              <a:t>化石</a:t>
            </a:r>
            <a:r>
              <a:rPr lang="ja-JP" altLang="en-US" sz="2200" dirty="0">
                <a:latin typeface="+mj-lt"/>
                <a:ea typeface="Meiryo UI" panose="020B0604030504040204" pitchFamily="50" charset="-128"/>
              </a:rPr>
              <a:t>燃料を</a:t>
            </a:r>
            <a:r>
              <a:rPr lang="ja-JP" altLang="en-US" sz="2200" dirty="0" smtClean="0">
                <a:latin typeface="+mj-lt"/>
                <a:ea typeface="Meiryo UI" panose="020B0604030504040204" pitchFamily="50" charset="-128"/>
              </a:rPr>
              <a:t>使用せず、排出ガスを出さない車</a:t>
            </a:r>
            <a:endParaRPr lang="en-US" altLang="ja-JP" sz="2200" dirty="0" smtClean="0">
              <a:latin typeface="+mj-lt"/>
              <a:ea typeface="Meiryo UI" panose="020B0604030504040204" pitchFamily="50" charset="-128"/>
            </a:endParaRPr>
          </a:p>
        </p:txBody>
      </p:sp>
      <p:sp>
        <p:nvSpPr>
          <p:cNvPr id="20" name="テキスト ボックス 19"/>
          <p:cNvSpPr txBox="1"/>
          <p:nvPr/>
        </p:nvSpPr>
        <p:spPr>
          <a:xfrm>
            <a:off x="1854814" y="722623"/>
            <a:ext cx="7001154" cy="461665"/>
          </a:xfrm>
          <a:prstGeom prst="rect">
            <a:avLst/>
          </a:prstGeom>
          <a:noFill/>
        </p:spPr>
        <p:txBody>
          <a:bodyPr wrap="square" rtlCol="0" anchor="ctr">
            <a:spAutoFit/>
          </a:bodyPr>
          <a:lstStyle/>
          <a:p>
            <a:pPr defTabSz="1280006" fontAlgn="base">
              <a:spcBef>
                <a:spcPct val="0"/>
              </a:spcBef>
              <a:spcAft>
                <a:spcPct val="0"/>
              </a:spcAft>
              <a:defRPr/>
            </a:pPr>
            <a:r>
              <a:rPr lang="ja-JP" altLang="en-US" sz="2200" b="1" dirty="0" smtClean="0">
                <a:latin typeface="+mj-lt"/>
                <a:ea typeface="Meiryo UI" panose="020B0604030504040204" pitchFamily="50" charset="-128"/>
              </a:rPr>
              <a:t>ゼロ・エミッション・ビークル</a:t>
            </a:r>
            <a:r>
              <a:rPr lang="ja-JP" altLang="en-US" sz="2200" dirty="0" smtClean="0">
                <a:latin typeface="+mj-lt"/>
                <a:ea typeface="Meiryo UI" panose="020B0604030504040204" pitchFamily="50" charset="-128"/>
              </a:rPr>
              <a:t>（</a:t>
            </a:r>
            <a:r>
              <a:rPr lang="en-US" altLang="ja-JP" sz="2400" b="1" u="sng" dirty="0">
                <a:latin typeface="+mj-lt"/>
                <a:ea typeface="Meiryo UI" panose="020B0604030504040204" pitchFamily="50" charset="-128"/>
              </a:rPr>
              <a:t>Z</a:t>
            </a:r>
            <a:r>
              <a:rPr lang="en-US" altLang="ja-JP" sz="2200" dirty="0" smtClean="0">
                <a:latin typeface="+mj-lt"/>
                <a:ea typeface="Meiryo UI" panose="020B0604030504040204" pitchFamily="50" charset="-128"/>
              </a:rPr>
              <a:t>ero </a:t>
            </a:r>
            <a:r>
              <a:rPr lang="en-US" altLang="ja-JP" sz="2400" b="1" u="sng" dirty="0">
                <a:latin typeface="+mj-lt"/>
                <a:ea typeface="Meiryo UI" panose="020B0604030504040204" pitchFamily="50" charset="-128"/>
              </a:rPr>
              <a:t>E</a:t>
            </a:r>
            <a:r>
              <a:rPr lang="en-US" altLang="ja-JP" sz="2200" dirty="0" smtClean="0">
                <a:latin typeface="+mj-lt"/>
                <a:ea typeface="Meiryo UI" panose="020B0604030504040204" pitchFamily="50" charset="-128"/>
              </a:rPr>
              <a:t>mission </a:t>
            </a:r>
            <a:r>
              <a:rPr lang="en-US" altLang="ja-JP" sz="2400" b="1" u="sng" dirty="0" smtClean="0">
                <a:latin typeface="+mj-lt"/>
                <a:ea typeface="Meiryo UI" panose="020B0604030504040204" pitchFamily="50" charset="-128"/>
              </a:rPr>
              <a:t>V</a:t>
            </a:r>
            <a:r>
              <a:rPr lang="en-US" altLang="ja-JP" sz="2200" dirty="0" smtClean="0">
                <a:latin typeface="+mj-lt"/>
                <a:ea typeface="Meiryo UI" panose="020B0604030504040204" pitchFamily="50" charset="-128"/>
              </a:rPr>
              <a:t>ehicle</a:t>
            </a:r>
            <a:r>
              <a:rPr lang="ja-JP" altLang="en-US" sz="2200" dirty="0" smtClean="0">
                <a:latin typeface="+mj-lt"/>
                <a:ea typeface="Meiryo UI" panose="020B0604030504040204" pitchFamily="50" charset="-128"/>
              </a:rPr>
              <a:t>の略称）</a:t>
            </a:r>
            <a:endParaRPr lang="en-US" altLang="ja-JP" sz="2200" dirty="0" smtClean="0">
              <a:latin typeface="+mj-lt"/>
              <a:ea typeface="Meiryo UI" panose="020B0604030504040204" pitchFamily="50" charset="-128"/>
            </a:endParaRPr>
          </a:p>
        </p:txBody>
      </p:sp>
      <p:cxnSp>
        <p:nvCxnSpPr>
          <p:cNvPr id="22" name="直線コネクタ 21"/>
          <p:cNvCxnSpPr/>
          <p:nvPr/>
        </p:nvCxnSpPr>
        <p:spPr>
          <a:xfrm>
            <a:off x="323528" y="63464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23528" y="68081"/>
            <a:ext cx="1174915" cy="584775"/>
          </a:xfrm>
          <a:prstGeom prst="rect">
            <a:avLst/>
          </a:prstGeom>
          <a:noFill/>
        </p:spPr>
        <p:txBody>
          <a:bodyPr wrap="square" rtlCol="0">
            <a:spAutoFit/>
          </a:bodyPr>
          <a:lstStyle/>
          <a:p>
            <a:pPr algn="ctr"/>
            <a:r>
              <a:rPr lang="ja-JP" altLang="en-US" sz="3200" dirty="0" smtClean="0">
                <a:latin typeface="+mn-ea"/>
              </a:rPr>
              <a:t>用語</a:t>
            </a:r>
            <a:endParaRPr lang="ja-JP" altLang="ja-JP" sz="3200" u="sng" dirty="0" smtClean="0">
              <a:latin typeface="+mn-ea"/>
            </a:endParaRPr>
          </a:p>
        </p:txBody>
      </p:sp>
      <p:pic>
        <p:nvPicPr>
          <p:cNvPr id="3" name="図 2"/>
          <p:cNvPicPr>
            <a:picLocks noChangeAspect="1"/>
          </p:cNvPicPr>
          <p:nvPr/>
        </p:nvPicPr>
        <p:blipFill>
          <a:blip r:embed="rId3"/>
          <a:stretch>
            <a:fillRect/>
          </a:stretch>
        </p:blipFill>
        <p:spPr>
          <a:xfrm>
            <a:off x="710064" y="2019438"/>
            <a:ext cx="1676770" cy="2154455"/>
          </a:xfrm>
          <a:prstGeom prst="rect">
            <a:avLst/>
          </a:prstGeom>
        </p:spPr>
      </p:pic>
      <p:pic>
        <p:nvPicPr>
          <p:cNvPr id="4" name="図 3"/>
          <p:cNvPicPr>
            <a:picLocks noChangeAspect="1"/>
          </p:cNvPicPr>
          <p:nvPr/>
        </p:nvPicPr>
        <p:blipFill>
          <a:blip r:embed="rId4"/>
          <a:stretch>
            <a:fillRect/>
          </a:stretch>
        </p:blipFill>
        <p:spPr>
          <a:xfrm>
            <a:off x="3052161" y="1968184"/>
            <a:ext cx="1619048" cy="2161905"/>
          </a:xfrm>
          <a:prstGeom prst="rect">
            <a:avLst/>
          </a:prstGeom>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063" y="1953436"/>
            <a:ext cx="1535890" cy="2220458"/>
          </a:xfrm>
          <a:prstGeom prst="rect">
            <a:avLst/>
          </a:prstGeom>
        </p:spPr>
      </p:pic>
      <p:sp>
        <p:nvSpPr>
          <p:cNvPr id="25" name="テキスト ボックス 24"/>
          <p:cNvSpPr txBox="1"/>
          <p:nvPr/>
        </p:nvSpPr>
        <p:spPr>
          <a:xfrm>
            <a:off x="87510" y="1560823"/>
            <a:ext cx="3013622" cy="430887"/>
          </a:xfrm>
          <a:prstGeom prst="rect">
            <a:avLst/>
          </a:prstGeom>
          <a:noFill/>
        </p:spPr>
        <p:txBody>
          <a:bodyPr wrap="square" rtlCol="0" anchor="ctr">
            <a:spAutoFit/>
          </a:bodyPr>
          <a:lstStyle/>
          <a:p>
            <a:pPr defTabSz="1280006" fontAlgn="base">
              <a:spcBef>
                <a:spcPct val="0"/>
              </a:spcBef>
              <a:spcAft>
                <a:spcPct val="0"/>
              </a:spcAft>
              <a:defRPr/>
            </a:pPr>
            <a:r>
              <a:rPr lang="ja-JP" altLang="en-US" sz="2200" dirty="0" smtClean="0">
                <a:latin typeface="+mj-lt"/>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・電気自動車（</a:t>
            </a:r>
            <a:r>
              <a:rPr lang="en-US" altLang="ja-JP" b="1" dirty="0" smtClean="0">
                <a:latin typeface="Meiryo UI" panose="020B0604030504040204" pitchFamily="50" charset="-128"/>
                <a:ea typeface="Meiryo UI" panose="020B0604030504040204" pitchFamily="50" charset="-128"/>
              </a:rPr>
              <a:t>E</a:t>
            </a:r>
            <a:r>
              <a:rPr lang="en-US" altLang="ja-JP" b="1" dirty="0">
                <a:latin typeface="Meiryo UI" panose="020B0604030504040204" pitchFamily="50" charset="-128"/>
                <a:ea typeface="Meiryo UI" panose="020B0604030504040204" pitchFamily="50" charset="-128"/>
              </a:rPr>
              <a:t>V</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641452" y="1501195"/>
            <a:ext cx="3890653" cy="430887"/>
          </a:xfrm>
          <a:prstGeom prst="rect">
            <a:avLst/>
          </a:prstGeom>
          <a:noFill/>
        </p:spPr>
        <p:txBody>
          <a:bodyPr wrap="square" rtlCol="0" anchor="ctr">
            <a:spAutoFit/>
          </a:bodyPr>
          <a:lstStyle/>
          <a:p>
            <a:pPr defTabSz="1280006" fontAlgn="base">
              <a:spcBef>
                <a:spcPct val="0"/>
              </a:spcBef>
              <a:spcAft>
                <a:spcPct val="0"/>
              </a:spcAft>
              <a:defRPr/>
            </a:pPr>
            <a:r>
              <a:rPr lang="ja-JP" altLang="en-US" sz="2200" dirty="0" smtClean="0">
                <a:latin typeface="+mj-lt"/>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a:t>
            </a:r>
            <a:r>
              <a:rPr lang="ja-JP" altLang="en-US" b="1" spc="-150" dirty="0" smtClean="0">
                <a:latin typeface="Meiryo UI" panose="020B0604030504040204" pitchFamily="50" charset="-128"/>
                <a:ea typeface="Meiryo UI" panose="020B0604030504040204" pitchFamily="50" charset="-128"/>
              </a:rPr>
              <a:t>プラグイン・ハイブリッド車</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PH</a:t>
            </a:r>
            <a:r>
              <a:rPr lang="en-US" altLang="ja-JP" b="1" dirty="0">
                <a:latin typeface="Meiryo UI" panose="020B0604030504040204" pitchFamily="50" charset="-128"/>
                <a:ea typeface="Meiryo UI" panose="020B0604030504040204" pitchFamily="50" charset="-128"/>
              </a:rPr>
              <a:t>V</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249576" y="1591600"/>
            <a:ext cx="2915898" cy="369332"/>
          </a:xfrm>
          <a:prstGeom prst="rect">
            <a:avLst/>
          </a:prstGeom>
          <a:noFill/>
        </p:spPr>
        <p:txBody>
          <a:bodyPr wrap="square" rtlCol="0" anchor="ctr">
            <a:spAutoFit/>
          </a:bodyPr>
          <a:lstStyle/>
          <a:p>
            <a:pPr defTabSz="1280006" fontAlgn="base">
              <a:spcBef>
                <a:spcPct val="0"/>
              </a:spcBef>
              <a:spcAft>
                <a:spcPct val="0"/>
              </a:spcAft>
              <a:defRPr/>
            </a:pPr>
            <a:r>
              <a:rPr lang="ja-JP" altLang="en-US" b="1" dirty="0" smtClean="0">
                <a:latin typeface="Meiryo UI" panose="020B0604030504040204" pitchFamily="50" charset="-128"/>
                <a:ea typeface="Meiryo UI" panose="020B0604030504040204" pitchFamily="50" charset="-128"/>
              </a:rPr>
              <a:t>・燃料電池自動車（</a:t>
            </a:r>
            <a:r>
              <a:rPr lang="en-US" altLang="ja-JP" b="1" dirty="0" smtClean="0">
                <a:latin typeface="Meiryo UI" panose="020B0604030504040204" pitchFamily="50" charset="-128"/>
                <a:ea typeface="Meiryo UI" panose="020B0604030504040204" pitchFamily="50" charset="-128"/>
              </a:rPr>
              <a:t>FCV</a:t>
            </a:r>
            <a:r>
              <a:rPr lang="ja-JP" altLang="en-US" b="1" dirty="0" smtClean="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0626" y="4969498"/>
            <a:ext cx="1513637" cy="1841150"/>
          </a:xfrm>
          <a:prstGeom prst="rect">
            <a:avLst/>
          </a:prstGeom>
        </p:spPr>
      </p:pic>
      <p:sp>
        <p:nvSpPr>
          <p:cNvPr id="29" name="テキスト ボックス 28"/>
          <p:cNvSpPr txBox="1"/>
          <p:nvPr/>
        </p:nvSpPr>
        <p:spPr>
          <a:xfrm>
            <a:off x="2152096" y="4906285"/>
            <a:ext cx="3790163" cy="1261884"/>
          </a:xfrm>
          <a:prstGeom prst="rect">
            <a:avLst/>
          </a:prstGeom>
          <a:noFill/>
        </p:spPr>
        <p:txBody>
          <a:bodyPr wrap="square" rtlCol="0" anchor="ctr">
            <a:spAutoFit/>
          </a:bodyPr>
          <a:lstStyle/>
          <a:p>
            <a:r>
              <a:rPr lang="en-US" altLang="ja-JP" sz="2200" dirty="0" smtClean="0">
                <a:latin typeface="+mj-lt"/>
                <a:ea typeface="Meiryo UI" panose="020B0604030504040204" pitchFamily="50" charset="-128"/>
              </a:rPr>
              <a:t>【</a:t>
            </a:r>
            <a:r>
              <a:rPr lang="ja-JP" altLang="en-US" sz="2200" dirty="0" smtClean="0">
                <a:latin typeface="+mj-lt"/>
                <a:ea typeface="Meiryo UI" panose="020B0604030504040204" pitchFamily="50" charset="-128"/>
              </a:rPr>
              <a:t>現行</a:t>
            </a:r>
            <a:r>
              <a:rPr lang="en-US" altLang="ja-JP" sz="2200" dirty="0" smtClean="0">
                <a:latin typeface="+mj-lt"/>
                <a:ea typeface="Meiryo UI" panose="020B0604030504040204" pitchFamily="50" charset="-128"/>
              </a:rPr>
              <a:t>】</a:t>
            </a:r>
          </a:p>
          <a:p>
            <a:r>
              <a:rPr lang="ja-JP" altLang="en-US" dirty="0" smtClean="0">
                <a:latin typeface="+mj-lt"/>
                <a:ea typeface="Meiryo UI" panose="020B0604030504040204" pitchFamily="50" charset="-128"/>
              </a:rPr>
              <a:t>（</a:t>
            </a:r>
            <a:r>
              <a:rPr lang="ja-JP" altLang="en-US" dirty="0">
                <a:latin typeface="+mj-lt"/>
                <a:ea typeface="Meiryo UI" panose="020B0604030504040204" pitchFamily="50" charset="-128"/>
              </a:rPr>
              <a:t>乗用系</a:t>
            </a:r>
            <a:r>
              <a:rPr lang="ja-JP" altLang="en-US" dirty="0" smtClean="0">
                <a:latin typeface="+mj-lt"/>
                <a:ea typeface="Meiryo UI" panose="020B0604030504040204" pitchFamily="50" charset="-128"/>
              </a:rPr>
              <a:t>）</a:t>
            </a:r>
            <a:endParaRPr lang="en-US" altLang="ja-JP" dirty="0" smtClean="0">
              <a:latin typeface="+mj-lt"/>
              <a:ea typeface="Meiryo UI" panose="020B0604030504040204" pitchFamily="50" charset="-128"/>
            </a:endParaRPr>
          </a:p>
          <a:p>
            <a:r>
              <a:rPr lang="ja-JP" altLang="en-US" dirty="0">
                <a:latin typeface="+mj-lt"/>
                <a:ea typeface="Meiryo UI" panose="020B0604030504040204" pitchFamily="50" charset="-128"/>
              </a:rPr>
              <a:t>　</a:t>
            </a:r>
            <a:r>
              <a:rPr lang="ja-JP" altLang="en-US" dirty="0" smtClean="0">
                <a:latin typeface="+mj-lt"/>
                <a:ea typeface="Meiryo UI" panose="020B0604030504040204" pitchFamily="50" charset="-128"/>
              </a:rPr>
              <a:t>　・</a:t>
            </a:r>
            <a:r>
              <a:rPr lang="en-US" altLang="ja-JP" dirty="0" smtClean="0">
                <a:latin typeface="+mj-lt"/>
                <a:ea typeface="Meiryo UI" panose="020B0604030504040204" pitchFamily="50" charset="-128"/>
              </a:rPr>
              <a:t>2010</a:t>
            </a:r>
            <a:r>
              <a:rPr lang="ja-JP" altLang="en-US" dirty="0">
                <a:latin typeface="+mj-lt"/>
                <a:ea typeface="Meiryo UI" panose="020B0604030504040204" pitchFamily="50" charset="-128"/>
              </a:rPr>
              <a:t>年度燃費基準＋</a:t>
            </a:r>
            <a:r>
              <a:rPr lang="en-US" altLang="ja-JP" dirty="0">
                <a:latin typeface="+mj-lt"/>
                <a:ea typeface="Meiryo UI" panose="020B0604030504040204" pitchFamily="50" charset="-128"/>
              </a:rPr>
              <a:t>25</a:t>
            </a:r>
            <a:r>
              <a:rPr lang="ja-JP" altLang="en-US" dirty="0" smtClean="0">
                <a:latin typeface="+mj-lt"/>
                <a:ea typeface="Meiryo UI" panose="020B0604030504040204" pitchFamily="50" charset="-128"/>
              </a:rPr>
              <a:t>％</a:t>
            </a:r>
            <a:endParaRPr lang="en-US" altLang="ja-JP" dirty="0">
              <a:latin typeface="+mj-lt"/>
              <a:ea typeface="Meiryo UI" panose="020B0604030504040204" pitchFamily="50" charset="-128"/>
            </a:endParaRPr>
          </a:p>
          <a:p>
            <a:r>
              <a:rPr lang="ja-JP" altLang="en-US" dirty="0">
                <a:latin typeface="+mj-lt"/>
                <a:ea typeface="Meiryo UI" panose="020B0604030504040204" pitchFamily="50" charset="-128"/>
              </a:rPr>
              <a:t>　</a:t>
            </a:r>
            <a:r>
              <a:rPr lang="ja-JP" altLang="en-US" dirty="0" smtClean="0">
                <a:latin typeface="+mj-lt"/>
                <a:ea typeface="Meiryo UI" panose="020B0604030504040204" pitchFamily="50" charset="-128"/>
              </a:rPr>
              <a:t>　・</a:t>
            </a:r>
            <a:r>
              <a:rPr lang="en-US" altLang="ja-JP" dirty="0" smtClean="0">
                <a:latin typeface="+mj-lt"/>
                <a:ea typeface="Meiryo UI" panose="020B0604030504040204" pitchFamily="50" charset="-128"/>
              </a:rPr>
              <a:t>2015</a:t>
            </a:r>
            <a:r>
              <a:rPr lang="ja-JP" altLang="en-US" dirty="0">
                <a:latin typeface="+mj-lt"/>
                <a:ea typeface="Meiryo UI" panose="020B0604030504040204" pitchFamily="50" charset="-128"/>
              </a:rPr>
              <a:t>年度燃費</a:t>
            </a:r>
            <a:r>
              <a:rPr lang="ja-JP" altLang="en-US" dirty="0" smtClean="0">
                <a:latin typeface="+mj-lt"/>
                <a:ea typeface="Meiryo UI" panose="020B0604030504040204" pitchFamily="50" charset="-128"/>
              </a:rPr>
              <a:t>基準以上</a:t>
            </a:r>
            <a:endParaRPr lang="en-US" altLang="ja-JP" dirty="0">
              <a:latin typeface="+mj-lt"/>
              <a:ea typeface="Meiryo UI" panose="020B0604030504040204" pitchFamily="50" charset="-128"/>
            </a:endParaRPr>
          </a:p>
        </p:txBody>
      </p:sp>
      <p:sp>
        <p:nvSpPr>
          <p:cNvPr id="31" name="テキスト ボックス 30"/>
          <p:cNvSpPr txBox="1"/>
          <p:nvPr/>
        </p:nvSpPr>
        <p:spPr>
          <a:xfrm>
            <a:off x="5467543" y="4875327"/>
            <a:ext cx="3411324" cy="1538883"/>
          </a:xfrm>
          <a:prstGeom prst="rect">
            <a:avLst/>
          </a:prstGeom>
          <a:solidFill>
            <a:schemeClr val="accent4">
              <a:lumMod val="20000"/>
              <a:lumOff val="80000"/>
            </a:schemeClr>
          </a:solidFill>
        </p:spPr>
        <p:txBody>
          <a:bodyPr wrap="square" rtlCol="0" anchor="ctr">
            <a:spAutoFit/>
          </a:bodyPr>
          <a:lstStyle/>
          <a:p>
            <a:r>
              <a:rPr lang="en-US" altLang="ja-JP" sz="2200" dirty="0" smtClean="0">
                <a:solidFill>
                  <a:srgbClr val="FF0000"/>
                </a:solidFill>
                <a:latin typeface="+mj-lt"/>
                <a:ea typeface="Meiryo UI" panose="020B0604030504040204" pitchFamily="50" charset="-128"/>
              </a:rPr>
              <a:t>【</a:t>
            </a:r>
            <a:r>
              <a:rPr lang="ja-JP" altLang="en-US" sz="2200" dirty="0">
                <a:solidFill>
                  <a:srgbClr val="FF0000"/>
                </a:solidFill>
                <a:latin typeface="+mj-lt"/>
                <a:ea typeface="Meiryo UI" panose="020B0604030504040204" pitchFamily="50" charset="-128"/>
              </a:rPr>
              <a:t>新</a:t>
            </a:r>
            <a:r>
              <a:rPr lang="en-US" altLang="ja-JP" sz="2200" dirty="0" smtClean="0">
                <a:solidFill>
                  <a:srgbClr val="FF0000"/>
                </a:solidFill>
                <a:latin typeface="+mj-lt"/>
                <a:ea typeface="Meiryo UI" panose="020B0604030504040204" pitchFamily="50" charset="-128"/>
              </a:rPr>
              <a:t>】</a:t>
            </a:r>
            <a:r>
              <a:rPr lang="ja-JP" altLang="en-US" dirty="0" smtClean="0">
                <a:solidFill>
                  <a:srgbClr val="FF0000"/>
                </a:solidFill>
                <a:latin typeface="+mj-lt"/>
                <a:ea typeface="Meiryo UI" panose="020B0604030504040204" pitchFamily="50" charset="-128"/>
              </a:rPr>
              <a:t>　</a:t>
            </a:r>
            <a:endParaRPr lang="en-US" altLang="ja-JP" dirty="0" smtClean="0">
              <a:solidFill>
                <a:srgbClr val="FF0000"/>
              </a:solidFill>
              <a:latin typeface="+mj-lt"/>
              <a:ea typeface="Meiryo UI" panose="020B0604030504040204" pitchFamily="50" charset="-128"/>
            </a:endParaRPr>
          </a:p>
          <a:p>
            <a:r>
              <a:rPr lang="ja-JP" altLang="en-US" dirty="0">
                <a:solidFill>
                  <a:srgbClr val="FF0000"/>
                </a:solidFill>
                <a:latin typeface="+mj-lt"/>
                <a:ea typeface="Meiryo UI" panose="020B0604030504040204" pitchFamily="50" charset="-128"/>
              </a:rPr>
              <a:t>　</a:t>
            </a:r>
            <a:r>
              <a:rPr lang="ja-JP" altLang="en-US" dirty="0" smtClean="0">
                <a:solidFill>
                  <a:srgbClr val="FF0000"/>
                </a:solidFill>
                <a:latin typeface="+mj-lt"/>
                <a:ea typeface="Meiryo UI" panose="020B0604030504040204" pitchFamily="50" charset="-128"/>
              </a:rPr>
              <a:t>（</a:t>
            </a:r>
            <a:r>
              <a:rPr lang="ja-JP" altLang="en-US" dirty="0">
                <a:solidFill>
                  <a:srgbClr val="FF0000"/>
                </a:solidFill>
                <a:latin typeface="+mj-lt"/>
                <a:ea typeface="Meiryo UI" panose="020B0604030504040204" pitchFamily="50" charset="-128"/>
              </a:rPr>
              <a:t>乗用系</a:t>
            </a:r>
            <a:r>
              <a:rPr lang="ja-JP" altLang="en-US" dirty="0" smtClean="0">
                <a:solidFill>
                  <a:srgbClr val="FF0000"/>
                </a:solidFill>
                <a:latin typeface="+mj-lt"/>
                <a:ea typeface="Meiryo UI" panose="020B0604030504040204" pitchFamily="50" charset="-128"/>
              </a:rPr>
              <a:t>）</a:t>
            </a:r>
            <a:endParaRPr lang="en-US" altLang="ja-JP" dirty="0" smtClean="0">
              <a:solidFill>
                <a:srgbClr val="FF0000"/>
              </a:solidFill>
              <a:latin typeface="+mj-lt"/>
              <a:ea typeface="Meiryo UI" panose="020B0604030504040204" pitchFamily="50" charset="-128"/>
            </a:endParaRPr>
          </a:p>
          <a:p>
            <a:r>
              <a:rPr lang="ja-JP" altLang="en-US" dirty="0">
                <a:solidFill>
                  <a:srgbClr val="FF0000"/>
                </a:solidFill>
                <a:latin typeface="+mj-lt"/>
                <a:ea typeface="Meiryo UI" panose="020B0604030504040204" pitchFamily="50" charset="-128"/>
              </a:rPr>
              <a:t>　</a:t>
            </a:r>
            <a:r>
              <a:rPr lang="ja-JP" altLang="en-US" dirty="0" smtClean="0">
                <a:solidFill>
                  <a:srgbClr val="FF0000"/>
                </a:solidFill>
                <a:latin typeface="+mj-lt"/>
                <a:ea typeface="Meiryo UI" panose="020B0604030504040204" pitchFamily="50" charset="-128"/>
              </a:rPr>
              <a:t>　　　</a:t>
            </a:r>
            <a:r>
              <a:rPr lang="en-US" altLang="ja-JP" dirty="0" smtClean="0">
                <a:solidFill>
                  <a:srgbClr val="FF0000"/>
                </a:solidFill>
                <a:latin typeface="+mj-lt"/>
                <a:ea typeface="Meiryo UI" panose="020B0604030504040204" pitchFamily="50" charset="-128"/>
              </a:rPr>
              <a:t>2020</a:t>
            </a:r>
            <a:r>
              <a:rPr lang="ja-JP" altLang="en-US" dirty="0" smtClean="0">
                <a:solidFill>
                  <a:srgbClr val="FF0000"/>
                </a:solidFill>
                <a:latin typeface="+mj-lt"/>
                <a:ea typeface="Meiryo UI" panose="020B0604030504040204" pitchFamily="50" charset="-128"/>
              </a:rPr>
              <a:t>年度</a:t>
            </a:r>
            <a:r>
              <a:rPr lang="ja-JP" altLang="en-US" dirty="0">
                <a:solidFill>
                  <a:srgbClr val="FF0000"/>
                </a:solidFill>
                <a:latin typeface="+mj-lt"/>
                <a:ea typeface="Meiryo UI" panose="020B0604030504040204" pitchFamily="50" charset="-128"/>
              </a:rPr>
              <a:t>燃費基準</a:t>
            </a:r>
            <a:r>
              <a:rPr lang="ja-JP" altLang="en-US" dirty="0" smtClean="0">
                <a:solidFill>
                  <a:srgbClr val="FF0000"/>
                </a:solidFill>
                <a:latin typeface="+mj-lt"/>
                <a:ea typeface="Meiryo UI" panose="020B0604030504040204" pitchFamily="50" charset="-128"/>
              </a:rPr>
              <a:t>＋</a:t>
            </a:r>
            <a:r>
              <a:rPr lang="en-US" altLang="ja-JP" dirty="0">
                <a:solidFill>
                  <a:srgbClr val="FF0000"/>
                </a:solidFill>
                <a:latin typeface="+mj-lt"/>
                <a:ea typeface="Meiryo UI" panose="020B0604030504040204" pitchFamily="50" charset="-128"/>
              </a:rPr>
              <a:t>10</a:t>
            </a:r>
            <a:r>
              <a:rPr lang="ja-JP" altLang="en-US" dirty="0" smtClean="0">
                <a:solidFill>
                  <a:srgbClr val="FF0000"/>
                </a:solidFill>
                <a:latin typeface="+mj-lt"/>
                <a:ea typeface="Meiryo UI" panose="020B0604030504040204" pitchFamily="50" charset="-128"/>
              </a:rPr>
              <a:t>％</a:t>
            </a:r>
            <a:endParaRPr lang="en-US" altLang="ja-JP" dirty="0">
              <a:solidFill>
                <a:srgbClr val="FF0000"/>
              </a:solidFill>
              <a:latin typeface="+mj-lt"/>
              <a:ea typeface="Meiryo UI" panose="020B0604030504040204" pitchFamily="50" charset="-128"/>
            </a:endParaRPr>
          </a:p>
          <a:p>
            <a:r>
              <a:rPr lang="ja-JP" altLang="en-US" dirty="0">
                <a:solidFill>
                  <a:srgbClr val="FF0000"/>
                </a:solidFill>
                <a:latin typeface="+mj-lt"/>
                <a:ea typeface="Meiryo UI" panose="020B0604030504040204" pitchFamily="50" charset="-128"/>
              </a:rPr>
              <a:t>　</a:t>
            </a:r>
            <a:r>
              <a:rPr lang="ja-JP" altLang="en-US" dirty="0" smtClean="0">
                <a:solidFill>
                  <a:srgbClr val="FF0000"/>
                </a:solidFill>
                <a:latin typeface="+mj-lt"/>
                <a:ea typeface="Meiryo UI" panose="020B0604030504040204" pitchFamily="50" charset="-128"/>
              </a:rPr>
              <a:t>（貨物系）</a:t>
            </a:r>
            <a:endParaRPr lang="en-US" altLang="ja-JP" dirty="0" smtClean="0">
              <a:solidFill>
                <a:srgbClr val="FF0000"/>
              </a:solidFill>
              <a:latin typeface="+mj-lt"/>
              <a:ea typeface="Meiryo UI" panose="020B0604030504040204" pitchFamily="50" charset="-128"/>
            </a:endParaRPr>
          </a:p>
          <a:p>
            <a:r>
              <a:rPr lang="ja-JP" altLang="en-US" dirty="0">
                <a:solidFill>
                  <a:srgbClr val="FF0000"/>
                </a:solidFill>
                <a:latin typeface="+mj-lt"/>
                <a:ea typeface="Meiryo UI" panose="020B0604030504040204" pitchFamily="50" charset="-128"/>
              </a:rPr>
              <a:t>　</a:t>
            </a:r>
            <a:r>
              <a:rPr lang="ja-JP" altLang="en-US" dirty="0" smtClean="0">
                <a:solidFill>
                  <a:srgbClr val="FF0000"/>
                </a:solidFill>
                <a:latin typeface="+mj-lt"/>
                <a:ea typeface="Meiryo UI" panose="020B0604030504040204" pitchFamily="50" charset="-128"/>
              </a:rPr>
              <a:t>　　　</a:t>
            </a:r>
            <a:r>
              <a:rPr lang="en-US" altLang="ja-JP" dirty="0" smtClean="0">
                <a:solidFill>
                  <a:srgbClr val="FF0000"/>
                </a:solidFill>
                <a:latin typeface="+mj-lt"/>
                <a:ea typeface="Meiryo UI" panose="020B0604030504040204" pitchFamily="50" charset="-128"/>
              </a:rPr>
              <a:t>2015</a:t>
            </a:r>
            <a:r>
              <a:rPr lang="ja-JP" altLang="en-US" dirty="0" smtClean="0">
                <a:solidFill>
                  <a:srgbClr val="FF0000"/>
                </a:solidFill>
                <a:latin typeface="+mj-lt"/>
                <a:ea typeface="Meiryo UI" panose="020B0604030504040204" pitchFamily="50" charset="-128"/>
              </a:rPr>
              <a:t>年度燃費基準＋</a:t>
            </a:r>
            <a:r>
              <a:rPr lang="en-US" altLang="ja-JP" dirty="0" smtClean="0">
                <a:solidFill>
                  <a:srgbClr val="FF0000"/>
                </a:solidFill>
                <a:latin typeface="+mj-lt"/>
                <a:ea typeface="Meiryo UI" panose="020B0604030504040204" pitchFamily="50" charset="-128"/>
              </a:rPr>
              <a:t>10</a:t>
            </a:r>
            <a:r>
              <a:rPr lang="ja-JP" altLang="en-US" dirty="0" smtClean="0">
                <a:solidFill>
                  <a:srgbClr val="FF0000"/>
                </a:solidFill>
                <a:latin typeface="+mj-lt"/>
                <a:ea typeface="Meiryo UI" panose="020B0604030504040204" pitchFamily="50" charset="-128"/>
              </a:rPr>
              <a:t>％</a:t>
            </a:r>
            <a:endParaRPr lang="en-US" altLang="ja-JP" dirty="0">
              <a:solidFill>
                <a:srgbClr val="FF0000"/>
              </a:solidFill>
              <a:latin typeface="+mj-lt"/>
              <a:ea typeface="Meiryo UI" panose="020B0604030504040204" pitchFamily="50" charset="-128"/>
            </a:endParaRPr>
          </a:p>
        </p:txBody>
      </p:sp>
      <p:sp>
        <p:nvSpPr>
          <p:cNvPr id="32" name="右矢印 31"/>
          <p:cNvSpPr/>
          <p:nvPr/>
        </p:nvSpPr>
        <p:spPr>
          <a:xfrm>
            <a:off x="5286205" y="5379145"/>
            <a:ext cx="362677" cy="359431"/>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637804" y="2421198"/>
            <a:ext cx="1428648" cy="461665"/>
          </a:xfrm>
          <a:prstGeom prst="rect">
            <a:avLst/>
          </a:prstGeom>
          <a:noFill/>
        </p:spPr>
        <p:txBody>
          <a:bodyPr wrap="square" rtlCol="0" anchor="ctr">
            <a:spAutoFit/>
          </a:bodyPr>
          <a:lstStyle/>
          <a:p>
            <a:pPr defTabSz="1280006" fontAlgn="base">
              <a:spcBef>
                <a:spcPct val="0"/>
              </a:spcBef>
              <a:spcAft>
                <a:spcPct val="0"/>
              </a:spcAft>
              <a:defRPr/>
            </a:pPr>
            <a:r>
              <a:rPr lang="en-US" altLang="ja-JP" sz="1200" dirty="0" smtClean="0">
                <a:latin typeface="Meiryo UI" panose="020B0604030504040204" pitchFamily="50" charset="-128"/>
                <a:ea typeface="Meiryo UI" panose="020B0604030504040204" pitchFamily="50" charset="-128"/>
              </a:rPr>
              <a:t>※EV</a:t>
            </a:r>
            <a:r>
              <a:rPr lang="ja-JP" altLang="en-US" sz="1200" dirty="0" smtClean="0">
                <a:latin typeface="Meiryo UI" panose="020B0604030504040204" pitchFamily="50" charset="-128"/>
                <a:ea typeface="Meiryo UI" panose="020B0604030504040204" pitchFamily="50" charset="-128"/>
              </a:rPr>
              <a:t>モードでの連続走行が可能</a:t>
            </a:r>
            <a:endParaRPr lang="en-US" altLang="ja-JP" sz="1200" dirty="0" smtClean="0">
              <a:latin typeface="Meiryo UI" panose="020B0604030504040204" pitchFamily="50" charset="-128"/>
              <a:ea typeface="Meiryo UI" panose="020B0604030504040204" pitchFamily="50" charset="-128"/>
            </a:endParaRPr>
          </a:p>
        </p:txBody>
      </p:sp>
      <p:sp>
        <p:nvSpPr>
          <p:cNvPr id="6" name="四角形吹き出し 5"/>
          <p:cNvSpPr/>
          <p:nvPr/>
        </p:nvSpPr>
        <p:spPr>
          <a:xfrm>
            <a:off x="7926180" y="2097561"/>
            <a:ext cx="1075124" cy="1119151"/>
          </a:xfrm>
          <a:prstGeom prst="wedgeRectCallout">
            <a:avLst>
              <a:gd name="adj1" fmla="val -76507"/>
              <a:gd name="adj2" fmla="val 45003"/>
            </a:avLst>
          </a:prstGeom>
          <a:ln w="9525"/>
        </p:spPr>
        <p:style>
          <a:lnRef idx="2">
            <a:schemeClr val="dk1"/>
          </a:lnRef>
          <a:fillRef idx="1">
            <a:schemeClr val="lt1"/>
          </a:fillRef>
          <a:effectRef idx="0">
            <a:schemeClr val="dk1"/>
          </a:effectRef>
          <a:fontRef idx="minor">
            <a:schemeClr val="dk1"/>
          </a:fontRef>
        </p:style>
        <p:txBody>
          <a:bodyPr lIns="36000" tIns="0" rIns="36000" bIns="0" rtlCol="0" anchor="ctr"/>
          <a:lstStyle/>
          <a:p>
            <a:r>
              <a:rPr kumimoji="1" lang="en-US" altLang="ja-JP" sz="1100" dirty="0" smtClean="0">
                <a:latin typeface="Meiryo UI" panose="020B0604030504040204" pitchFamily="50" charset="-128"/>
                <a:ea typeface="Meiryo UI" panose="020B0604030504040204" pitchFamily="50" charset="-128"/>
              </a:rPr>
              <a:t>FC</a:t>
            </a:r>
            <a:r>
              <a:rPr kumimoji="1" lang="ja-JP" altLang="en-US" sz="1100" dirty="0" smtClean="0">
                <a:latin typeface="Meiryo UI" panose="020B0604030504040204" pitchFamily="50" charset="-128"/>
                <a:ea typeface="Meiryo UI" panose="020B0604030504040204" pitchFamily="50" charset="-128"/>
              </a:rPr>
              <a:t>スタック（燃料電池）で、酸素と水素の化学反応により発電し、その電気を使ってモーターを駆動</a:t>
            </a:r>
            <a:endParaRPr kumimoji="1" lang="ja-JP" altLang="en-US" sz="110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a:xfrm>
            <a:off x="6846914" y="6414210"/>
            <a:ext cx="2133600" cy="365125"/>
          </a:xfrm>
        </p:spPr>
        <p:txBody>
          <a:bodyPr/>
          <a:lstStyle/>
          <a:p>
            <a:fld id="{32148330-19CA-442F-8CA1-3D3D5A242D71}" type="slidenum">
              <a:rPr kumimoji="1" lang="ja-JP" altLang="en-US" smtClean="0"/>
              <a:pPr/>
              <a:t>2</a:t>
            </a:fld>
            <a:endParaRPr kumimoji="1" lang="ja-JP" altLang="en-US"/>
          </a:p>
        </p:txBody>
      </p:sp>
    </p:spTree>
    <p:extLst>
      <p:ext uri="{BB962C8B-B14F-4D97-AF65-F5344CB8AC3E}">
        <p14:creationId xmlns:p14="http://schemas.microsoft.com/office/powerpoint/2010/main" val="818670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3464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128362"/>
            <a:ext cx="7975159" cy="461665"/>
          </a:xfrm>
          <a:prstGeom prst="rect">
            <a:avLst/>
          </a:prstGeom>
          <a:noFill/>
        </p:spPr>
        <p:txBody>
          <a:bodyPr wrap="square" rtlCol="0">
            <a:spAutoFit/>
          </a:bodyPr>
          <a:lstStyle/>
          <a:p>
            <a:pPr algn="ctr"/>
            <a:r>
              <a:rPr lang="en-US" altLang="ja-JP" sz="2400" baseline="30000" dirty="0" smtClean="0">
                <a:solidFill>
                  <a:prstClr val="black"/>
                </a:solidFill>
              </a:rPr>
              <a:t>【</a:t>
            </a:r>
            <a:r>
              <a:rPr lang="ja-JP" altLang="en-US" sz="2400" baseline="30000" dirty="0" smtClean="0">
                <a:solidFill>
                  <a:prstClr val="black"/>
                </a:solidFill>
              </a:rPr>
              <a:t>現　状</a:t>
            </a:r>
            <a:r>
              <a:rPr lang="en-US" altLang="ja-JP" sz="2400" baseline="30000" dirty="0" smtClean="0">
                <a:solidFill>
                  <a:prstClr val="black"/>
                </a:solidFill>
              </a:rPr>
              <a:t>】 </a:t>
            </a:r>
            <a:r>
              <a:rPr lang="ja-JP" altLang="en-US" sz="2400" baseline="30000" dirty="0" smtClean="0">
                <a:solidFill>
                  <a:prstClr val="black"/>
                </a:solidFill>
              </a:rPr>
              <a:t>　　　　</a:t>
            </a:r>
            <a:r>
              <a:rPr lang="en-US" altLang="ja-JP" sz="2400" dirty="0" smtClean="0">
                <a:latin typeface="+mn-ea"/>
              </a:rPr>
              <a:t>2020</a:t>
            </a:r>
            <a:r>
              <a:rPr lang="ja-JP" altLang="en-US" sz="2400" dirty="0" smtClean="0">
                <a:latin typeface="+mn-ea"/>
              </a:rPr>
              <a:t>年度目標：「エコカー</a:t>
            </a:r>
            <a:r>
              <a:rPr lang="ja-JP" altLang="en-US" sz="2400" dirty="0">
                <a:latin typeface="+mn-ea"/>
              </a:rPr>
              <a:t>普及戦略」</a:t>
            </a:r>
            <a:r>
              <a:rPr lang="ja-JP" altLang="en-US" sz="2400" dirty="0" smtClean="0">
                <a:latin typeface="+mn-ea"/>
              </a:rPr>
              <a:t>にて設定</a:t>
            </a:r>
            <a:endParaRPr lang="ja-JP" altLang="ja-JP" sz="2400" u="sng" dirty="0" smtClean="0">
              <a:latin typeface="+mn-ea"/>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スライド番号プレースホルダー 2"/>
          <p:cNvSpPr>
            <a:spLocks noGrp="1"/>
          </p:cNvSpPr>
          <p:nvPr>
            <p:ph type="sldNum" sz="quarter" idx="12"/>
          </p:nvPr>
        </p:nvSpPr>
        <p:spPr>
          <a:xfrm>
            <a:off x="8604448" y="6453336"/>
            <a:ext cx="504056" cy="365125"/>
          </a:xfrm>
        </p:spPr>
        <p:txBody>
          <a:bodyPr/>
          <a:lstStyle/>
          <a:p>
            <a:fld id="{DE2F8A21-8B7F-4E81-A1D6-B63D9660F4C6}" type="slidenum">
              <a:rPr kumimoji="1" lang="ja-JP" altLang="en-US" smtClean="0"/>
              <a:pPr/>
              <a:t>3</a:t>
            </a:fld>
            <a:endParaRPr kumimoji="1" lang="ja-JP" altLang="en-US" dirty="0"/>
          </a:p>
        </p:txBody>
      </p:sp>
      <p:sp>
        <p:nvSpPr>
          <p:cNvPr id="10" name="テキスト ボックス 9"/>
          <p:cNvSpPr txBox="1"/>
          <p:nvPr/>
        </p:nvSpPr>
        <p:spPr>
          <a:xfrm>
            <a:off x="323528" y="763002"/>
            <a:ext cx="8495944" cy="784830"/>
          </a:xfrm>
          <a:prstGeom prst="rect">
            <a:avLst/>
          </a:prstGeom>
          <a:noFill/>
          <a:ln>
            <a:solidFill>
              <a:srgbClr val="FF0000"/>
            </a:solidFill>
          </a:ln>
        </p:spPr>
        <p:txBody>
          <a:bodyPr wrap="square" rtlCol="0">
            <a:spAutoFit/>
          </a:bodyPr>
          <a:lstStyle/>
          <a:p>
            <a:pPr>
              <a:spcBef>
                <a:spcPts val="600"/>
              </a:spcBef>
            </a:pPr>
            <a:r>
              <a:rPr lang="ja-JP" altLang="en-US" sz="2000" spc="-80" dirty="0" smtClean="0">
                <a:solidFill>
                  <a:srgbClr val="FF0000"/>
                </a:solidFill>
                <a:latin typeface="ＭＳ ゴシック" pitchFamily="49" charset="-128"/>
                <a:ea typeface="ＭＳ ゴシック" pitchFamily="49" charset="-128"/>
              </a:rPr>
              <a:t>・保有台数に占めるエコカーの割合は、</a:t>
            </a:r>
            <a:r>
              <a:rPr lang="en-US" altLang="ja-JP" sz="2000" spc="-80" dirty="0" smtClean="0">
                <a:solidFill>
                  <a:srgbClr val="FF0000"/>
                </a:solidFill>
                <a:latin typeface="ＭＳ ゴシック" pitchFamily="49" charset="-128"/>
                <a:ea typeface="ＭＳ ゴシック" pitchFamily="49" charset="-128"/>
              </a:rPr>
              <a:t>2018</a:t>
            </a:r>
            <a:r>
              <a:rPr lang="ja-JP" altLang="en-US" sz="2000" spc="-80" dirty="0" smtClean="0">
                <a:solidFill>
                  <a:srgbClr val="FF0000"/>
                </a:solidFill>
                <a:latin typeface="ＭＳ ゴシック" pitchFamily="49" charset="-128"/>
                <a:ea typeface="ＭＳ ゴシック" pitchFamily="49" charset="-128"/>
              </a:rPr>
              <a:t>年度</a:t>
            </a:r>
            <a:r>
              <a:rPr lang="en-US" altLang="ja-JP" sz="2000" spc="-80" dirty="0" smtClean="0">
                <a:solidFill>
                  <a:srgbClr val="FF0000"/>
                </a:solidFill>
                <a:latin typeface="ＭＳ ゴシック" pitchFamily="49" charset="-128"/>
                <a:ea typeface="ＭＳ ゴシック" pitchFamily="49" charset="-128"/>
              </a:rPr>
              <a:t>44</a:t>
            </a:r>
            <a:r>
              <a:rPr lang="ja-JP" altLang="en-US" sz="2000" spc="-80" dirty="0" smtClean="0">
                <a:solidFill>
                  <a:srgbClr val="FF0000"/>
                </a:solidFill>
                <a:latin typeface="ＭＳ ゴシック" pitchFamily="49" charset="-128"/>
                <a:ea typeface="ＭＳ ゴシック" pitchFamily="49" charset="-128"/>
              </a:rPr>
              <a:t>％（前年度比</a:t>
            </a:r>
            <a:r>
              <a:rPr lang="en-US" altLang="ja-JP" sz="2000" spc="-80" dirty="0" smtClean="0">
                <a:solidFill>
                  <a:srgbClr val="FF0000"/>
                </a:solidFill>
                <a:latin typeface="ＭＳ ゴシック" pitchFamily="49" charset="-128"/>
                <a:ea typeface="ＭＳ ゴシック" pitchFamily="49" charset="-128"/>
              </a:rPr>
              <a:t>4.7</a:t>
            </a:r>
            <a:r>
              <a:rPr lang="ja-JP" altLang="en-US" sz="2000" spc="-80" dirty="0" smtClean="0">
                <a:solidFill>
                  <a:srgbClr val="FF0000"/>
                </a:solidFill>
                <a:latin typeface="ＭＳ ゴシック" pitchFamily="49" charset="-128"/>
                <a:ea typeface="ＭＳ ゴシック" pitchFamily="49" charset="-128"/>
              </a:rPr>
              <a:t>％増）</a:t>
            </a:r>
            <a:endParaRPr lang="en-US" altLang="ja-JP" sz="2000" spc="-80" dirty="0" smtClean="0">
              <a:solidFill>
                <a:srgbClr val="FF0000"/>
              </a:solidFill>
              <a:latin typeface="ＭＳ ゴシック" pitchFamily="49" charset="-128"/>
              <a:ea typeface="ＭＳ ゴシック" pitchFamily="49" charset="-128"/>
            </a:endParaRPr>
          </a:p>
          <a:p>
            <a:pPr>
              <a:spcBef>
                <a:spcPts val="600"/>
              </a:spcBef>
            </a:pPr>
            <a:r>
              <a:rPr lang="ja-JP" altLang="en-US" sz="2000" dirty="0" smtClean="0">
                <a:solidFill>
                  <a:srgbClr val="FF0000"/>
                </a:solidFill>
                <a:latin typeface="ＭＳ ゴシック" pitchFamily="49" charset="-128"/>
                <a:ea typeface="ＭＳ ゴシック" pitchFamily="49" charset="-128"/>
              </a:rPr>
              <a:t>・ハイブリッド車が目標を大きく上回る一方、</a:t>
            </a:r>
            <a:r>
              <a:rPr lang="en-US" altLang="ja-JP" sz="2000" dirty="0" smtClean="0">
                <a:solidFill>
                  <a:srgbClr val="FF0000"/>
                </a:solidFill>
                <a:latin typeface="ＭＳ ゴシック" pitchFamily="49" charset="-128"/>
                <a:ea typeface="ＭＳ ゴシック" pitchFamily="49" charset="-128"/>
              </a:rPr>
              <a:t>ZEV</a:t>
            </a:r>
            <a:r>
              <a:rPr lang="ja-JP" altLang="en-US" sz="2000" dirty="0" smtClean="0">
                <a:solidFill>
                  <a:srgbClr val="FF0000"/>
                </a:solidFill>
                <a:latin typeface="ＭＳ ゴシック" pitchFamily="49" charset="-128"/>
                <a:ea typeface="ＭＳ ゴシック" pitchFamily="49" charset="-128"/>
              </a:rPr>
              <a:t>は伸び悩んでいる</a:t>
            </a:r>
            <a:endParaRPr kumimoji="1" lang="ja-JP" altLang="en-US" sz="2000" dirty="0">
              <a:solidFill>
                <a:srgbClr val="FF0000"/>
              </a:solidFill>
              <a:latin typeface="ＭＳ ゴシック" pitchFamily="49" charset="-128"/>
              <a:ea typeface="ＭＳ ゴシック" pitchFamily="49" charset="-128"/>
            </a:endParaRPr>
          </a:p>
        </p:txBody>
      </p:sp>
      <p:sp>
        <p:nvSpPr>
          <p:cNvPr id="17" name="正方形/長方形 16"/>
          <p:cNvSpPr/>
          <p:nvPr/>
        </p:nvSpPr>
        <p:spPr>
          <a:xfrm>
            <a:off x="683568" y="1760255"/>
            <a:ext cx="7568898" cy="461665"/>
          </a:xfrm>
          <a:prstGeom prst="rect">
            <a:avLst/>
          </a:prstGeom>
        </p:spPr>
        <p:txBody>
          <a:bodyPr wrap="square">
            <a:spAutoFit/>
          </a:bodyPr>
          <a:lstStyle/>
          <a:p>
            <a:r>
              <a:rPr lang="ja-JP" altLang="ja-JP" sz="2400" dirty="0">
                <a:latin typeface="+mn-ea"/>
              </a:rPr>
              <a:t>普及台数目標：２台に１台をエコカーに（</a:t>
            </a:r>
            <a:r>
              <a:rPr lang="en-US" altLang="ja-JP" sz="2400" dirty="0">
                <a:latin typeface="+mn-ea"/>
              </a:rPr>
              <a:t>2018</a:t>
            </a:r>
            <a:r>
              <a:rPr lang="ja-JP" altLang="ja-JP" sz="2400" dirty="0">
                <a:latin typeface="+mn-ea"/>
              </a:rPr>
              <a:t>年度：</a:t>
            </a:r>
            <a:r>
              <a:rPr lang="en-US" altLang="ja-JP" sz="2400" dirty="0">
                <a:latin typeface="+mn-ea"/>
              </a:rPr>
              <a:t>44%</a:t>
            </a:r>
            <a:r>
              <a:rPr lang="ja-JP" altLang="ja-JP" sz="2400" dirty="0">
                <a:latin typeface="+mn-ea"/>
              </a:rPr>
              <a:t>）</a:t>
            </a:r>
            <a:endParaRPr lang="ja-JP" altLang="en-US" sz="2400" dirty="0">
              <a:latin typeface="+mn-ea"/>
            </a:endParaRPr>
          </a:p>
        </p:txBody>
      </p:sp>
      <p:pic>
        <p:nvPicPr>
          <p:cNvPr id="11" name="図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134" y="2180789"/>
            <a:ext cx="7920880" cy="4455109"/>
          </a:xfrm>
          <a:prstGeom prst="rect">
            <a:avLst/>
          </a:prstGeom>
          <a:noFill/>
          <a:ln>
            <a:noFill/>
          </a:ln>
        </p:spPr>
      </p:pic>
    </p:spTree>
    <p:extLst>
      <p:ext uri="{BB962C8B-B14F-4D97-AF65-F5344CB8AC3E}">
        <p14:creationId xmlns:p14="http://schemas.microsoft.com/office/powerpoint/2010/main" val="3917942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3464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56592" y="108430"/>
            <a:ext cx="7542584" cy="461665"/>
          </a:xfrm>
          <a:prstGeom prst="rect">
            <a:avLst/>
          </a:prstGeom>
          <a:noFill/>
        </p:spPr>
        <p:txBody>
          <a:bodyPr wrap="square" rtlCol="0">
            <a:spAutoFit/>
          </a:bodyPr>
          <a:lstStyle/>
          <a:p>
            <a:pPr algn="ctr"/>
            <a:r>
              <a:rPr lang="en-US" altLang="ja-JP" sz="2400" baseline="30000" dirty="0">
                <a:solidFill>
                  <a:prstClr val="black"/>
                </a:solidFill>
              </a:rPr>
              <a:t>【</a:t>
            </a:r>
            <a:r>
              <a:rPr lang="ja-JP" altLang="en-US" sz="2400" baseline="30000" dirty="0">
                <a:solidFill>
                  <a:prstClr val="black"/>
                </a:solidFill>
              </a:rPr>
              <a:t>現　状</a:t>
            </a:r>
            <a:r>
              <a:rPr lang="en-US" altLang="ja-JP" sz="2400" baseline="30000" dirty="0" smtClean="0">
                <a:solidFill>
                  <a:prstClr val="black"/>
                </a:solidFill>
              </a:rPr>
              <a:t>】</a:t>
            </a:r>
            <a:r>
              <a:rPr lang="ja-JP" altLang="en-US" sz="2400" baseline="30000" dirty="0" smtClean="0">
                <a:solidFill>
                  <a:prstClr val="black"/>
                </a:solidFill>
              </a:rPr>
              <a:t>　　　　　　　　　　　　　</a:t>
            </a:r>
            <a:r>
              <a:rPr lang="ja-JP" altLang="en-US" sz="2400" dirty="0" smtClean="0">
                <a:latin typeface="+mn-ea"/>
              </a:rPr>
              <a:t>エコカー普及率の推移</a:t>
            </a:r>
            <a:endParaRPr lang="ja-JP" altLang="ja-JP" sz="2400" u="sng" dirty="0" smtClean="0">
              <a:latin typeface="+mn-ea"/>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スライド番号プレースホルダー 2"/>
          <p:cNvSpPr>
            <a:spLocks noGrp="1"/>
          </p:cNvSpPr>
          <p:nvPr>
            <p:ph type="sldNum" sz="quarter" idx="12"/>
          </p:nvPr>
        </p:nvSpPr>
        <p:spPr>
          <a:xfrm>
            <a:off x="8604448" y="6453336"/>
            <a:ext cx="504056" cy="365125"/>
          </a:xfrm>
        </p:spPr>
        <p:txBody>
          <a:bodyPr/>
          <a:lstStyle/>
          <a:p>
            <a:fld id="{DE2F8A21-8B7F-4E81-A1D6-B63D9660F4C6}" type="slidenum">
              <a:rPr kumimoji="1" lang="ja-JP" altLang="en-US" smtClean="0"/>
              <a:pPr/>
              <a:t>4</a:t>
            </a:fld>
            <a:endParaRPr kumimoji="1" lang="ja-JP" altLang="en-US" dirty="0"/>
          </a:p>
        </p:txBody>
      </p:sp>
      <p:sp>
        <p:nvSpPr>
          <p:cNvPr id="10" name="テキスト ボックス 9"/>
          <p:cNvSpPr txBox="1"/>
          <p:nvPr/>
        </p:nvSpPr>
        <p:spPr>
          <a:xfrm>
            <a:off x="1213367" y="869170"/>
            <a:ext cx="6717266" cy="400110"/>
          </a:xfrm>
          <a:prstGeom prst="rect">
            <a:avLst/>
          </a:prstGeom>
          <a:noFill/>
          <a:ln>
            <a:solidFill>
              <a:srgbClr val="FF0000"/>
            </a:solidFill>
          </a:ln>
        </p:spPr>
        <p:txBody>
          <a:bodyPr wrap="square" rtlCol="0">
            <a:spAutoFit/>
          </a:bodyPr>
          <a:lstStyle/>
          <a:p>
            <a:pPr>
              <a:spcBef>
                <a:spcPts val="600"/>
              </a:spcBef>
            </a:pPr>
            <a:r>
              <a:rPr lang="ja-JP" altLang="en-US" sz="2000" spc="-80" dirty="0">
                <a:solidFill>
                  <a:srgbClr val="FF0000"/>
                </a:solidFill>
                <a:latin typeface="ＭＳ ゴシック" pitchFamily="49" charset="-128"/>
                <a:ea typeface="ＭＳ ゴシック" pitchFamily="49" charset="-128"/>
              </a:rPr>
              <a:t>・軽自動車を含めると</a:t>
            </a:r>
            <a:r>
              <a:rPr lang="en-US" altLang="ja-JP" sz="2000" spc="-80" dirty="0">
                <a:solidFill>
                  <a:srgbClr val="FF0000"/>
                </a:solidFill>
                <a:latin typeface="ＭＳ ゴシック" pitchFamily="49" charset="-128"/>
                <a:ea typeface="ＭＳ ゴシック" pitchFamily="49" charset="-128"/>
              </a:rPr>
              <a:t>2020</a:t>
            </a:r>
            <a:r>
              <a:rPr lang="ja-JP" altLang="en-US" sz="2000" spc="-80" dirty="0">
                <a:solidFill>
                  <a:srgbClr val="FF0000"/>
                </a:solidFill>
                <a:latin typeface="ＭＳ ゴシック" pitchFamily="49" charset="-128"/>
                <a:ea typeface="ＭＳ ゴシック" pitchFamily="49" charset="-128"/>
              </a:rPr>
              <a:t>年度の最終目標達</a:t>
            </a:r>
            <a:r>
              <a:rPr lang="ja-JP" altLang="en-US" sz="2000" spc="-80" dirty="0" smtClean="0">
                <a:solidFill>
                  <a:srgbClr val="FF0000"/>
                </a:solidFill>
                <a:latin typeface="ＭＳ ゴシック" pitchFamily="49" charset="-128"/>
                <a:ea typeface="ＭＳ ゴシック" pitchFamily="49" charset="-128"/>
              </a:rPr>
              <a:t>成見込み</a:t>
            </a:r>
            <a:endParaRPr lang="ja-JP" altLang="en-US" sz="2000" spc="-80" dirty="0">
              <a:solidFill>
                <a:srgbClr val="FF0000"/>
              </a:solidFill>
              <a:latin typeface="ＭＳ ゴシック" pitchFamily="49" charset="-128"/>
              <a:ea typeface="ＭＳ ゴシック" pitchFamily="49"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l="2019" t="3854" r="8210"/>
          <a:stretch/>
        </p:blipFill>
        <p:spPr>
          <a:xfrm>
            <a:off x="546220" y="1286748"/>
            <a:ext cx="7448739" cy="5217791"/>
          </a:xfrm>
          <a:prstGeom prst="rect">
            <a:avLst/>
          </a:prstGeom>
        </p:spPr>
      </p:pic>
    </p:spTree>
    <p:extLst>
      <p:ext uri="{BB962C8B-B14F-4D97-AF65-F5344CB8AC3E}">
        <p14:creationId xmlns:p14="http://schemas.microsoft.com/office/powerpoint/2010/main" val="3493425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46308" y="1378801"/>
            <a:ext cx="7780952" cy="4123809"/>
          </a:xfrm>
          <a:prstGeom prst="rect">
            <a:avLst/>
          </a:prstGeom>
        </p:spPr>
      </p:pic>
      <p:cxnSp>
        <p:nvCxnSpPr>
          <p:cNvPr id="6" name="直線コネクタ 5"/>
          <p:cNvCxnSpPr/>
          <p:nvPr/>
        </p:nvCxnSpPr>
        <p:spPr>
          <a:xfrm>
            <a:off x="323528" y="63464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79512" y="123135"/>
            <a:ext cx="6616690" cy="461665"/>
          </a:xfrm>
          <a:prstGeom prst="rect">
            <a:avLst/>
          </a:prstGeom>
          <a:noFill/>
        </p:spPr>
        <p:txBody>
          <a:bodyPr wrap="square" rtlCol="0">
            <a:spAutoFit/>
          </a:bodyPr>
          <a:lstStyle/>
          <a:p>
            <a:pPr algn="ctr"/>
            <a:r>
              <a:rPr lang="en-US" altLang="ja-JP" sz="2400" baseline="30000" dirty="0">
                <a:solidFill>
                  <a:prstClr val="black"/>
                </a:solidFill>
              </a:rPr>
              <a:t>【</a:t>
            </a:r>
            <a:r>
              <a:rPr lang="ja-JP" altLang="en-US" sz="2400" baseline="30000" dirty="0">
                <a:solidFill>
                  <a:prstClr val="black"/>
                </a:solidFill>
              </a:rPr>
              <a:t>現　状</a:t>
            </a:r>
            <a:r>
              <a:rPr lang="en-US" altLang="ja-JP" sz="2400" baseline="30000" dirty="0">
                <a:solidFill>
                  <a:prstClr val="black"/>
                </a:solidFill>
              </a:rPr>
              <a:t>】 </a:t>
            </a:r>
            <a:r>
              <a:rPr lang="ja-JP" altLang="en-US" sz="2400" baseline="30000" dirty="0" smtClean="0">
                <a:solidFill>
                  <a:prstClr val="black"/>
                </a:solidFill>
              </a:rPr>
              <a:t>　　　　　　　　　　　</a:t>
            </a:r>
            <a:r>
              <a:rPr lang="en-US" altLang="ja-JP" sz="2400" dirty="0" smtClean="0">
                <a:latin typeface="+mn-ea"/>
              </a:rPr>
              <a:t>CO2</a:t>
            </a:r>
            <a:r>
              <a:rPr lang="ja-JP" altLang="ja-JP" sz="2400" dirty="0" smtClean="0">
                <a:latin typeface="+mn-ea"/>
              </a:rPr>
              <a:t>排出量の推移〔</a:t>
            </a:r>
            <a:r>
              <a:rPr lang="ja-JP" altLang="en-US" sz="2400" dirty="0" smtClean="0">
                <a:latin typeface="+mn-ea"/>
              </a:rPr>
              <a:t>府域全体</a:t>
            </a:r>
            <a:r>
              <a:rPr lang="ja-JP" altLang="ja-JP" sz="2400" dirty="0" smtClean="0">
                <a:latin typeface="+mn-ea"/>
              </a:rPr>
              <a:t>〕</a:t>
            </a:r>
            <a:endParaRPr lang="ja-JP" altLang="ja-JP" sz="2400" u="sng" dirty="0" smtClean="0">
              <a:latin typeface="+mn-ea"/>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スライド番号プレースホルダー 3"/>
          <p:cNvSpPr>
            <a:spLocks noGrp="1"/>
          </p:cNvSpPr>
          <p:nvPr>
            <p:ph type="sldNum" sz="quarter" idx="12"/>
          </p:nvPr>
        </p:nvSpPr>
        <p:spPr>
          <a:xfrm>
            <a:off x="8604448" y="6448251"/>
            <a:ext cx="504056" cy="365125"/>
          </a:xfrm>
        </p:spPr>
        <p:txBody>
          <a:bodyPr/>
          <a:lstStyle/>
          <a:p>
            <a:fld id="{DE2F8A21-8B7F-4E81-A1D6-B63D9660F4C6}" type="slidenum">
              <a:rPr kumimoji="1" lang="ja-JP" altLang="en-US" smtClean="0"/>
              <a:pPr/>
              <a:t>5</a:t>
            </a:fld>
            <a:endParaRPr kumimoji="1" lang="ja-JP" altLang="en-US"/>
          </a:p>
        </p:txBody>
      </p:sp>
      <p:sp>
        <p:nvSpPr>
          <p:cNvPr id="12" name="テキスト ボックス 11"/>
          <p:cNvSpPr txBox="1"/>
          <p:nvPr/>
        </p:nvSpPr>
        <p:spPr>
          <a:xfrm>
            <a:off x="732395" y="895401"/>
            <a:ext cx="7408778" cy="400110"/>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　近年は横ばいで推移。直近では大型貨物系が増加傾向にある。</a:t>
            </a:r>
            <a:endParaRPr kumimoji="1" lang="ja-JP" altLang="en-US" sz="2000" dirty="0">
              <a:solidFill>
                <a:srgbClr val="FF0000"/>
              </a:solidFill>
              <a:latin typeface="ＭＳ ゴシック" pitchFamily="49" charset="-128"/>
              <a:ea typeface="ＭＳ ゴシック" pitchFamily="49" charset="-128"/>
            </a:endParaRPr>
          </a:p>
        </p:txBody>
      </p:sp>
      <p:sp>
        <p:nvSpPr>
          <p:cNvPr id="16" name="テキスト ボックス 15"/>
          <p:cNvSpPr txBox="1"/>
          <p:nvPr/>
        </p:nvSpPr>
        <p:spPr>
          <a:xfrm>
            <a:off x="395536" y="6063955"/>
            <a:ext cx="8748464" cy="276999"/>
          </a:xfrm>
          <a:prstGeom prst="rect">
            <a:avLst/>
          </a:prstGeom>
          <a:noFill/>
          <a:ln>
            <a:noFill/>
          </a:ln>
        </p:spPr>
        <p:txBody>
          <a:bodyPr wrap="square" rtlCol="0">
            <a:spAutoFit/>
          </a:bodyPr>
          <a:lstStyle/>
          <a:p>
            <a:r>
              <a:rPr lang="ja-JP" altLang="en-US" sz="1200" dirty="0" smtClean="0"/>
              <a:t>（乗用系）軽乗用車、乗用車、バス　　（小型貨物系）軽貨物車、小型貨物車、貨客車　　（大型貨物系）普通貨物車、特種（殊）車</a:t>
            </a:r>
            <a:endParaRPr lang="ja-JP" altLang="ja-JP" sz="1200" dirty="0"/>
          </a:p>
        </p:txBody>
      </p:sp>
      <p:sp>
        <p:nvSpPr>
          <p:cNvPr id="10" name="Rectangle 3"/>
          <p:cNvSpPr>
            <a:spLocks noChangeArrowheads="1"/>
          </p:cNvSpPr>
          <p:nvPr/>
        </p:nvSpPr>
        <p:spPr bwMode="auto">
          <a:xfrm>
            <a:off x="5868144" y="5011796"/>
            <a:ext cx="504056" cy="302419"/>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7628464" y="5251875"/>
            <a:ext cx="1025712" cy="38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a:rPr>
              <a:t>(</a:t>
            </a:r>
            <a:r>
              <a:rPr lang="ja-JP" altLang="en-US" sz="1200" kern="100" dirty="0" smtClean="0">
                <a:latin typeface="Meiryo UI" panose="020B0604030504040204" pitchFamily="50" charset="-128"/>
                <a:ea typeface="Meiryo UI" panose="020B0604030504040204" pitchFamily="50" charset="-128"/>
                <a:cs typeface="Times New Roman"/>
              </a:rPr>
              <a:t>令和</a:t>
            </a:r>
            <a:r>
              <a:rPr lang="en-US" altLang="ja-JP" sz="1200" kern="100" dirty="0" smtClean="0">
                <a:latin typeface="Meiryo UI" panose="020B0604030504040204" pitchFamily="50" charset="-128"/>
                <a:ea typeface="Meiryo UI" panose="020B0604030504040204" pitchFamily="50" charset="-128"/>
                <a:cs typeface="Times New Roman"/>
              </a:rPr>
              <a:t>1</a:t>
            </a:r>
            <a:r>
              <a:rPr lang="en-US" altLang="ja-JP" sz="1200" kern="100" dirty="0">
                <a:latin typeface="Meiryo UI" panose="020B0604030504040204" pitchFamily="50" charset="-128"/>
                <a:ea typeface="Meiryo UI" panose="020B0604030504040204" pitchFamily="50" charset="-128"/>
                <a:cs typeface="Times New Roman"/>
              </a:rPr>
              <a:t>2</a:t>
            </a:r>
            <a:r>
              <a:rPr lang="en-US" altLang="ja-JP" sz="1200" kern="100" dirty="0" smtClean="0">
                <a:latin typeface="Meiryo UI" panose="020B0604030504040204" pitchFamily="50" charset="-128"/>
                <a:ea typeface="Meiryo UI" panose="020B0604030504040204" pitchFamily="50" charset="-128"/>
                <a:cs typeface="Times New Roman"/>
              </a:rPr>
              <a:t>)</a:t>
            </a:r>
            <a:endParaRPr lang="en-US" altLang="ja-JP" sz="1200" kern="100" dirty="0" smtClean="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2351901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2897" y="1427310"/>
            <a:ext cx="4752528" cy="4678797"/>
          </a:xfrm>
          <a:prstGeom prst="rect">
            <a:avLst/>
          </a:prstGeom>
        </p:spPr>
      </p:pic>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379" y="1530812"/>
            <a:ext cx="4817675" cy="4503464"/>
          </a:xfrm>
          <a:prstGeom prst="rect">
            <a:avLst/>
          </a:prstGeom>
        </p:spPr>
      </p:pic>
      <p:cxnSp>
        <p:nvCxnSpPr>
          <p:cNvPr id="6" name="直線コネクタ 5"/>
          <p:cNvCxnSpPr/>
          <p:nvPr/>
        </p:nvCxnSpPr>
        <p:spPr>
          <a:xfrm>
            <a:off x="323528" y="63464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1520" y="107794"/>
            <a:ext cx="7272808" cy="461665"/>
          </a:xfrm>
          <a:prstGeom prst="rect">
            <a:avLst/>
          </a:prstGeom>
          <a:noFill/>
        </p:spPr>
        <p:txBody>
          <a:bodyPr wrap="square" rtlCol="0">
            <a:spAutoFit/>
          </a:bodyPr>
          <a:lstStyle/>
          <a:p>
            <a:pPr algn="ctr"/>
            <a:r>
              <a:rPr lang="en-US" altLang="ja-JP" sz="2400" baseline="30000" dirty="0">
                <a:solidFill>
                  <a:prstClr val="black"/>
                </a:solidFill>
              </a:rPr>
              <a:t>【</a:t>
            </a:r>
            <a:r>
              <a:rPr lang="ja-JP" altLang="en-US" sz="2400" baseline="30000" dirty="0">
                <a:solidFill>
                  <a:prstClr val="black"/>
                </a:solidFill>
              </a:rPr>
              <a:t>現　状</a:t>
            </a:r>
            <a:r>
              <a:rPr lang="en-US" altLang="ja-JP" sz="2400" baseline="30000" dirty="0" smtClean="0">
                <a:solidFill>
                  <a:prstClr val="black"/>
                </a:solidFill>
              </a:rPr>
              <a:t>】</a:t>
            </a:r>
            <a:r>
              <a:rPr lang="ja-JP" altLang="en-US" sz="2400" baseline="30000" dirty="0" smtClean="0">
                <a:solidFill>
                  <a:prstClr val="black"/>
                </a:solidFill>
              </a:rPr>
              <a:t>　　　　</a:t>
            </a:r>
            <a:r>
              <a:rPr lang="ja-JP" altLang="en-US" sz="2400" dirty="0" smtClean="0">
                <a:latin typeface="+mn-ea"/>
              </a:rPr>
              <a:t>府内自動車からの</a:t>
            </a:r>
            <a:r>
              <a:rPr lang="en-US" altLang="ja-JP" sz="2400" dirty="0" smtClean="0">
                <a:latin typeface="+mn-ea"/>
              </a:rPr>
              <a:t>CO</a:t>
            </a:r>
            <a:r>
              <a:rPr lang="en-US" altLang="ja-JP" sz="2000" dirty="0" smtClean="0">
                <a:latin typeface="+mn-ea"/>
              </a:rPr>
              <a:t>2</a:t>
            </a:r>
            <a:r>
              <a:rPr lang="ja-JP" altLang="ja-JP" sz="2400" dirty="0" smtClean="0">
                <a:latin typeface="+mn-ea"/>
              </a:rPr>
              <a:t>排出量</a:t>
            </a:r>
            <a:r>
              <a:rPr lang="ja-JP" altLang="en-US" sz="2400" dirty="0">
                <a:latin typeface="+mn-ea"/>
              </a:rPr>
              <a:t>の</a:t>
            </a:r>
            <a:r>
              <a:rPr lang="ja-JP" altLang="en-US" sz="2400" dirty="0" smtClean="0">
                <a:latin typeface="+mn-ea"/>
              </a:rPr>
              <a:t>車種別割合</a:t>
            </a:r>
            <a:endParaRPr lang="ja-JP" altLang="ja-JP" sz="2400" u="sng" dirty="0" smtClean="0">
              <a:latin typeface="+mn-ea"/>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スライド番号プレースホルダー 2"/>
          <p:cNvSpPr>
            <a:spLocks noGrp="1"/>
          </p:cNvSpPr>
          <p:nvPr>
            <p:ph type="sldNum" sz="quarter" idx="12"/>
          </p:nvPr>
        </p:nvSpPr>
        <p:spPr>
          <a:xfrm>
            <a:off x="8604448" y="6453336"/>
            <a:ext cx="504056" cy="365125"/>
          </a:xfrm>
        </p:spPr>
        <p:txBody>
          <a:bodyPr/>
          <a:lstStyle/>
          <a:p>
            <a:fld id="{DE2F8A21-8B7F-4E81-A1D6-B63D9660F4C6}" type="slidenum">
              <a:rPr kumimoji="1" lang="ja-JP" altLang="en-US" smtClean="0"/>
              <a:pPr/>
              <a:t>6</a:t>
            </a:fld>
            <a:endParaRPr kumimoji="1" lang="ja-JP" altLang="en-US" dirty="0"/>
          </a:p>
        </p:txBody>
      </p:sp>
      <p:sp>
        <p:nvSpPr>
          <p:cNvPr id="10" name="テキスト ボックス 9"/>
          <p:cNvSpPr txBox="1"/>
          <p:nvPr/>
        </p:nvSpPr>
        <p:spPr>
          <a:xfrm>
            <a:off x="395536" y="765003"/>
            <a:ext cx="8352928" cy="784830"/>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a:t>
            </a:r>
            <a:r>
              <a:rPr lang="en-US" altLang="ja-JP" sz="2000" dirty="0" smtClean="0">
                <a:solidFill>
                  <a:srgbClr val="FF0000"/>
                </a:solidFill>
                <a:latin typeface="ＭＳ ゴシック" pitchFamily="49" charset="-128"/>
                <a:ea typeface="ＭＳ ゴシック" pitchFamily="49" charset="-128"/>
              </a:rPr>
              <a:t>CO</a:t>
            </a:r>
            <a:r>
              <a:rPr lang="en-US" altLang="ja-JP" sz="1600" dirty="0" smtClean="0">
                <a:solidFill>
                  <a:srgbClr val="FF0000"/>
                </a:solidFill>
                <a:latin typeface="ＭＳ ゴシック" pitchFamily="49" charset="-128"/>
                <a:ea typeface="ＭＳ ゴシック" pitchFamily="49" charset="-128"/>
              </a:rPr>
              <a:t>2</a:t>
            </a:r>
            <a:r>
              <a:rPr lang="ja-JP" altLang="en-US" sz="2000" dirty="0" smtClean="0">
                <a:solidFill>
                  <a:srgbClr val="FF0000"/>
                </a:solidFill>
                <a:latin typeface="ＭＳ ゴシック" pitchFamily="49" charset="-128"/>
                <a:ea typeface="ＭＳ ゴシック" pitchFamily="49" charset="-128"/>
              </a:rPr>
              <a:t>排出量は乗用系が５割（</a:t>
            </a:r>
            <a:r>
              <a:rPr lang="en-US" altLang="ja-JP" sz="2000" dirty="0" smtClean="0">
                <a:solidFill>
                  <a:srgbClr val="FF0000"/>
                </a:solidFill>
                <a:latin typeface="ＭＳ ゴシック" pitchFamily="49" charset="-128"/>
                <a:ea typeface="ＭＳ ゴシック" pitchFamily="49" charset="-128"/>
              </a:rPr>
              <a:t>NO</a:t>
            </a:r>
            <a:r>
              <a:rPr lang="en-US" altLang="ja-JP" sz="1600" dirty="0" smtClean="0">
                <a:solidFill>
                  <a:srgbClr val="FF0000"/>
                </a:solidFill>
                <a:latin typeface="ＭＳ ゴシック" pitchFamily="49" charset="-128"/>
                <a:ea typeface="ＭＳ ゴシック" pitchFamily="49" charset="-128"/>
              </a:rPr>
              <a:t>X</a:t>
            </a:r>
            <a:r>
              <a:rPr lang="ja-JP" altLang="en-US" sz="2000" dirty="0" smtClean="0">
                <a:solidFill>
                  <a:srgbClr val="FF0000"/>
                </a:solidFill>
                <a:latin typeface="ＭＳ ゴシック" pitchFamily="49" charset="-128"/>
                <a:ea typeface="ＭＳ ゴシック" pitchFamily="49" charset="-128"/>
              </a:rPr>
              <a:t>排出量は貨物系が８割以上）</a:t>
            </a:r>
            <a:endParaRPr lang="en-US" altLang="ja-JP" sz="2000" dirty="0" smtClean="0">
              <a:solidFill>
                <a:srgbClr val="FF0000"/>
              </a:solidFill>
              <a:latin typeface="ＭＳ ゴシック" pitchFamily="49" charset="-128"/>
              <a:ea typeface="ＭＳ ゴシック" pitchFamily="49" charset="-128"/>
            </a:endParaRPr>
          </a:p>
          <a:p>
            <a:pPr>
              <a:spcBef>
                <a:spcPts val="600"/>
              </a:spcBef>
            </a:pPr>
            <a:r>
              <a:rPr lang="ja-JP" altLang="en-US" sz="2000" dirty="0" smtClean="0">
                <a:solidFill>
                  <a:srgbClr val="FF0000"/>
                </a:solidFill>
                <a:latin typeface="ＭＳ ゴシック" pitchFamily="49" charset="-128"/>
                <a:ea typeface="ＭＳ ゴシック" pitchFamily="49" charset="-128"/>
              </a:rPr>
              <a:t>・</a:t>
            </a:r>
            <a:r>
              <a:rPr lang="en-US" altLang="ja-JP" sz="2000" dirty="0" smtClean="0">
                <a:solidFill>
                  <a:srgbClr val="FF0000"/>
                </a:solidFill>
                <a:latin typeface="ＭＳ ゴシック" pitchFamily="49" charset="-128"/>
                <a:ea typeface="ＭＳ ゴシック" pitchFamily="49" charset="-128"/>
              </a:rPr>
              <a:t>CO</a:t>
            </a:r>
            <a:r>
              <a:rPr lang="en-US" altLang="ja-JP" sz="1600" dirty="0" smtClean="0">
                <a:solidFill>
                  <a:srgbClr val="FF0000"/>
                </a:solidFill>
                <a:latin typeface="ＭＳ ゴシック" pitchFamily="49" charset="-128"/>
                <a:ea typeface="ＭＳ ゴシック" pitchFamily="49" charset="-128"/>
              </a:rPr>
              <a:t>2</a:t>
            </a:r>
            <a:r>
              <a:rPr lang="ja-JP" altLang="en-US" sz="2000" dirty="0">
                <a:solidFill>
                  <a:srgbClr val="FF0000"/>
                </a:solidFill>
                <a:latin typeface="ＭＳ ゴシック" pitchFamily="49" charset="-128"/>
                <a:ea typeface="ＭＳ ゴシック" pitchFamily="49" charset="-128"/>
              </a:rPr>
              <a:t>抑制対策は</a:t>
            </a:r>
            <a:r>
              <a:rPr lang="ja-JP" altLang="en-US" sz="2000" dirty="0" smtClean="0">
                <a:solidFill>
                  <a:srgbClr val="FF0000"/>
                </a:solidFill>
                <a:latin typeface="ＭＳ ゴシック" pitchFamily="49" charset="-128"/>
                <a:ea typeface="ＭＳ ゴシック" pitchFamily="49" charset="-128"/>
              </a:rPr>
              <a:t>、マイカーなど裾野の広い対策が必要</a:t>
            </a:r>
            <a:endParaRPr lang="en-US" altLang="ja-JP" sz="2000" dirty="0">
              <a:solidFill>
                <a:srgbClr val="FF0000"/>
              </a:solidFill>
              <a:latin typeface="ＭＳ ゴシック" pitchFamily="49" charset="-128"/>
              <a:ea typeface="ＭＳ ゴシック" pitchFamily="49" charset="-128"/>
            </a:endParaRPr>
          </a:p>
        </p:txBody>
      </p:sp>
      <p:sp>
        <p:nvSpPr>
          <p:cNvPr id="23" name="テキスト ボックス 22"/>
          <p:cNvSpPr txBox="1"/>
          <p:nvPr/>
        </p:nvSpPr>
        <p:spPr>
          <a:xfrm>
            <a:off x="4603116" y="1658141"/>
            <a:ext cx="1656184" cy="400110"/>
          </a:xfrm>
          <a:prstGeom prst="rect">
            <a:avLst/>
          </a:prstGeom>
          <a:noFill/>
          <a:ln>
            <a:noFill/>
          </a:ln>
        </p:spPr>
        <p:txBody>
          <a:bodyPr wrap="square" rtlCol="0">
            <a:spAutoFit/>
          </a:bodyPr>
          <a:lstStyle/>
          <a:p>
            <a:r>
              <a:rPr lang="en-US" altLang="ja-JP" sz="2000" u="sng" dirty="0" smtClean="0">
                <a:latin typeface="+mn-ea"/>
              </a:rPr>
              <a:t>NOx</a:t>
            </a:r>
            <a:r>
              <a:rPr lang="ja-JP" altLang="en-US" sz="2000" u="sng" dirty="0" smtClean="0">
                <a:latin typeface="+mn-ea"/>
              </a:rPr>
              <a:t>排出量</a:t>
            </a:r>
            <a:endParaRPr lang="ja-JP" altLang="ja-JP" sz="2000" u="sng" dirty="0">
              <a:latin typeface="+mn-ea"/>
            </a:endParaRPr>
          </a:p>
        </p:txBody>
      </p:sp>
      <p:sp>
        <p:nvSpPr>
          <p:cNvPr id="19" name="テキスト ボックス 33"/>
          <p:cNvSpPr txBox="1">
            <a:spLocks/>
          </p:cNvSpPr>
          <p:nvPr/>
        </p:nvSpPr>
        <p:spPr>
          <a:xfrm>
            <a:off x="570479" y="5928820"/>
            <a:ext cx="2412000" cy="617984"/>
          </a:xfrm>
          <a:prstGeom prst="rect">
            <a:avLst/>
          </a:prstGeom>
          <a:noFill/>
        </p:spPr>
        <p:txBody>
          <a:bodyPr wrap="square" rtlCol="0">
            <a:noAutofit/>
          </a:bodyPr>
          <a:lstStyle/>
          <a:p>
            <a:pPr algn="l">
              <a:spcAft>
                <a:spcPts val="0"/>
              </a:spcAft>
              <a:tabLst>
                <a:tab pos="2700020" algn="ctr"/>
                <a:tab pos="5400040" algn="r"/>
              </a:tabLst>
            </a:pPr>
            <a:r>
              <a:rPr lang="ja-JP" sz="1100" kern="1200" dirty="0">
                <a:solidFill>
                  <a:srgbClr val="000000"/>
                </a:solidFill>
                <a:effectLst/>
                <a:latin typeface="+mn-ea"/>
                <a:cs typeface="Times New Roman"/>
              </a:rPr>
              <a:t>（乗用系</a:t>
            </a:r>
            <a:r>
              <a:rPr lang="ja-JP" sz="1100" kern="1200" dirty="0" smtClean="0">
                <a:solidFill>
                  <a:srgbClr val="000000"/>
                </a:solidFill>
                <a:effectLst/>
                <a:latin typeface="+mn-ea"/>
                <a:cs typeface="Times New Roman"/>
              </a:rPr>
              <a:t>）</a:t>
            </a:r>
            <a:r>
              <a:rPr lang="en-US" sz="1100" kern="1200" dirty="0">
                <a:solidFill>
                  <a:srgbClr val="000000"/>
                </a:solidFill>
                <a:effectLst/>
                <a:latin typeface="+mn-ea"/>
                <a:cs typeface="Times New Roman"/>
              </a:rPr>
              <a:t>	</a:t>
            </a:r>
            <a:endParaRPr lang="ja-JP" sz="1100" kern="100" dirty="0">
              <a:effectLst/>
              <a:latin typeface="+mn-ea"/>
              <a:cs typeface="Times New Roman"/>
            </a:endParaRPr>
          </a:p>
          <a:p>
            <a:pPr indent="114300" algn="l">
              <a:spcAft>
                <a:spcPts val="0"/>
              </a:spcAft>
              <a:tabLst>
                <a:tab pos="2700020" algn="ctr"/>
                <a:tab pos="5400040" algn="r"/>
              </a:tabLst>
            </a:pPr>
            <a:r>
              <a:rPr lang="ja-JP" sz="1100" kern="1200" dirty="0">
                <a:solidFill>
                  <a:srgbClr val="000000"/>
                </a:solidFill>
                <a:effectLst/>
                <a:latin typeface="+mn-ea"/>
                <a:cs typeface="Times New Roman"/>
              </a:rPr>
              <a:t>軽乗用車</a:t>
            </a:r>
            <a:r>
              <a:rPr lang="ja-JP" sz="1100" kern="1200" dirty="0" smtClean="0">
                <a:solidFill>
                  <a:srgbClr val="000000"/>
                </a:solidFill>
                <a:effectLst/>
                <a:latin typeface="+mn-ea"/>
                <a:cs typeface="Times New Roman"/>
              </a:rPr>
              <a:t>：</a:t>
            </a:r>
            <a:r>
              <a:rPr lang="en-US" altLang="ja-JP" sz="1100" dirty="0">
                <a:solidFill>
                  <a:srgbClr val="000000"/>
                </a:solidFill>
                <a:latin typeface="+mn-ea"/>
                <a:cs typeface="Times New Roman"/>
              </a:rPr>
              <a:t>5</a:t>
            </a:r>
            <a:r>
              <a:rPr lang="ja-JP" sz="1100" kern="1200" dirty="0" smtClean="0">
                <a:solidFill>
                  <a:srgbClr val="000000"/>
                </a:solidFill>
                <a:effectLst/>
                <a:latin typeface="+mn-ea"/>
                <a:cs typeface="Times New Roman"/>
              </a:rPr>
              <a:t>ナンバー</a:t>
            </a:r>
            <a:r>
              <a:rPr lang="ja-JP" sz="1100" kern="1200" dirty="0">
                <a:solidFill>
                  <a:srgbClr val="000000"/>
                </a:solidFill>
                <a:effectLst/>
                <a:latin typeface="+mn-ea"/>
                <a:cs typeface="Times New Roman"/>
              </a:rPr>
              <a:t>の</a:t>
            </a:r>
            <a:r>
              <a:rPr lang="ja-JP" sz="1100" kern="1200" dirty="0" smtClean="0">
                <a:solidFill>
                  <a:srgbClr val="000000"/>
                </a:solidFill>
                <a:effectLst/>
                <a:latin typeface="+mn-ea"/>
                <a:cs typeface="Times New Roman"/>
              </a:rPr>
              <a:t>軽自動車</a:t>
            </a:r>
            <a:endParaRPr lang="ja-JP" sz="1100" kern="100" dirty="0">
              <a:effectLst/>
              <a:latin typeface="+mn-ea"/>
              <a:cs typeface="Times New Roman"/>
            </a:endParaRPr>
          </a:p>
          <a:p>
            <a:pPr indent="114300" algn="l">
              <a:spcAft>
                <a:spcPts val="0"/>
              </a:spcAft>
              <a:tabLst>
                <a:tab pos="2700020" algn="ctr"/>
                <a:tab pos="5400040" algn="r"/>
              </a:tabLst>
            </a:pPr>
            <a:r>
              <a:rPr lang="ja-JP" sz="1100" kern="1200" dirty="0">
                <a:solidFill>
                  <a:srgbClr val="000000"/>
                </a:solidFill>
                <a:effectLst/>
                <a:latin typeface="+mn-ea"/>
                <a:cs typeface="Times New Roman"/>
              </a:rPr>
              <a:t>乗用車　</a:t>
            </a:r>
            <a:r>
              <a:rPr lang="en-US" altLang="ja-JP" sz="1100" kern="1200" dirty="0" smtClean="0">
                <a:solidFill>
                  <a:srgbClr val="000000"/>
                </a:solidFill>
                <a:effectLst/>
                <a:latin typeface="+mn-ea"/>
                <a:cs typeface="Times New Roman"/>
              </a:rPr>
              <a:t> </a:t>
            </a:r>
            <a:r>
              <a:rPr lang="ja-JP" sz="1100" kern="1200" dirty="0"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3</a:t>
            </a:r>
            <a:r>
              <a:rPr lang="ja-JP" altLang="en-US" sz="1100" kern="1200" dirty="0" err="1"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5</a:t>
            </a:r>
            <a:r>
              <a:rPr lang="ja-JP" altLang="en-US" sz="1100" kern="1200" dirty="0" err="1"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7</a:t>
            </a:r>
            <a:r>
              <a:rPr lang="ja-JP" sz="1100" kern="1200" dirty="0" smtClean="0">
                <a:solidFill>
                  <a:srgbClr val="000000"/>
                </a:solidFill>
                <a:effectLst/>
                <a:latin typeface="+mn-ea"/>
                <a:cs typeface="Times New Roman"/>
              </a:rPr>
              <a:t>ナンバー</a:t>
            </a:r>
            <a:r>
              <a:rPr lang="ja-JP" sz="1100" kern="1200" dirty="0">
                <a:solidFill>
                  <a:srgbClr val="000000"/>
                </a:solidFill>
                <a:effectLst/>
                <a:latin typeface="+mn-ea"/>
                <a:cs typeface="Times New Roman"/>
              </a:rPr>
              <a:t>（軽除く）</a:t>
            </a:r>
            <a:endParaRPr lang="ja-JP" sz="1100" kern="100" dirty="0">
              <a:effectLst/>
              <a:latin typeface="+mn-ea"/>
              <a:cs typeface="Times New Roman"/>
            </a:endParaRPr>
          </a:p>
          <a:p>
            <a:pPr indent="114300" algn="l">
              <a:spcAft>
                <a:spcPts val="0"/>
              </a:spcAft>
              <a:tabLst>
                <a:tab pos="2700020" algn="ctr"/>
                <a:tab pos="5400040" algn="r"/>
              </a:tabLst>
            </a:pPr>
            <a:r>
              <a:rPr lang="ja-JP" sz="1100" kern="1200" dirty="0">
                <a:solidFill>
                  <a:srgbClr val="000000"/>
                </a:solidFill>
                <a:effectLst/>
                <a:latin typeface="+mn-ea"/>
                <a:cs typeface="Times New Roman"/>
              </a:rPr>
              <a:t>バス　　</a:t>
            </a:r>
            <a:r>
              <a:rPr lang="en-US" altLang="ja-JP" sz="1100" kern="1200" dirty="0" smtClean="0">
                <a:solidFill>
                  <a:srgbClr val="000000"/>
                </a:solidFill>
                <a:effectLst/>
                <a:latin typeface="+mn-ea"/>
                <a:cs typeface="Times New Roman"/>
              </a:rPr>
              <a:t>  </a:t>
            </a:r>
            <a:r>
              <a:rPr lang="ja-JP" sz="1100" kern="1200" dirty="0"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2</a:t>
            </a:r>
            <a:r>
              <a:rPr lang="ja-JP" sz="1100" kern="1200" dirty="0" smtClean="0">
                <a:solidFill>
                  <a:srgbClr val="000000"/>
                </a:solidFill>
                <a:effectLst/>
                <a:latin typeface="+mn-ea"/>
                <a:cs typeface="Times New Roman"/>
              </a:rPr>
              <a:t>ナンバー</a:t>
            </a:r>
            <a:endParaRPr lang="ja-JP" sz="1100" kern="100" dirty="0">
              <a:effectLst/>
              <a:latin typeface="+mn-ea"/>
              <a:cs typeface="Times New Roman"/>
            </a:endParaRPr>
          </a:p>
        </p:txBody>
      </p:sp>
      <p:sp>
        <p:nvSpPr>
          <p:cNvPr id="21" name="テキスト ボックス 20"/>
          <p:cNvSpPr txBox="1"/>
          <p:nvPr/>
        </p:nvSpPr>
        <p:spPr>
          <a:xfrm>
            <a:off x="467966" y="1664119"/>
            <a:ext cx="1775981" cy="400110"/>
          </a:xfrm>
          <a:prstGeom prst="rect">
            <a:avLst/>
          </a:prstGeom>
          <a:noFill/>
          <a:ln>
            <a:noFill/>
          </a:ln>
        </p:spPr>
        <p:txBody>
          <a:bodyPr wrap="square" rtlCol="0">
            <a:spAutoFit/>
          </a:bodyPr>
          <a:lstStyle/>
          <a:p>
            <a:r>
              <a:rPr lang="en-US" altLang="ja-JP" sz="2000" u="sng" dirty="0" smtClean="0">
                <a:latin typeface="+mn-ea"/>
              </a:rPr>
              <a:t>CO</a:t>
            </a:r>
            <a:r>
              <a:rPr lang="ja-JP" altLang="en-US" sz="1600" u="sng" dirty="0" smtClean="0">
                <a:latin typeface="+mn-ea"/>
              </a:rPr>
              <a:t>２</a:t>
            </a:r>
            <a:r>
              <a:rPr lang="ja-JP" altLang="en-US" sz="2000" u="sng" dirty="0" smtClean="0">
                <a:latin typeface="+mn-ea"/>
              </a:rPr>
              <a:t>排出量</a:t>
            </a:r>
            <a:endParaRPr lang="ja-JP" altLang="ja-JP" sz="2000" u="sng" dirty="0">
              <a:latin typeface="+mn-ea"/>
            </a:endParaRPr>
          </a:p>
        </p:txBody>
      </p:sp>
      <p:sp>
        <p:nvSpPr>
          <p:cNvPr id="20" name="Text Box 39"/>
          <p:cNvSpPr txBox="1">
            <a:spLocks/>
          </p:cNvSpPr>
          <p:nvPr/>
        </p:nvSpPr>
        <p:spPr bwMode="auto">
          <a:xfrm>
            <a:off x="4056682" y="5758878"/>
            <a:ext cx="490848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a:spcAft>
                <a:spcPts val="0"/>
              </a:spcAft>
              <a:tabLst>
                <a:tab pos="2700020" algn="ctr"/>
                <a:tab pos="5400040" algn="r"/>
              </a:tabLst>
            </a:pPr>
            <a:r>
              <a:rPr lang="ja-JP" sz="1100" kern="1200" dirty="0">
                <a:solidFill>
                  <a:srgbClr val="000000"/>
                </a:solidFill>
                <a:effectLst/>
                <a:latin typeface="+mn-ea"/>
                <a:cs typeface="Times New Roman"/>
              </a:rPr>
              <a:t>（貨物系）</a:t>
            </a:r>
            <a:endParaRPr lang="ja-JP" sz="1100" kern="100" dirty="0">
              <a:effectLst/>
              <a:latin typeface="+mn-ea"/>
              <a:cs typeface="Times New Roman"/>
            </a:endParaRPr>
          </a:p>
          <a:p>
            <a:pPr marL="133350" algn="l">
              <a:spcAft>
                <a:spcPts val="0"/>
              </a:spcAft>
              <a:tabLst>
                <a:tab pos="2700020" algn="ctr"/>
                <a:tab pos="5400040" algn="r"/>
                <a:tab pos="5400040" algn="r"/>
              </a:tabLst>
            </a:pPr>
            <a:r>
              <a:rPr lang="ja-JP" sz="1100" kern="1200" dirty="0">
                <a:solidFill>
                  <a:srgbClr val="000000"/>
                </a:solidFill>
                <a:effectLst/>
                <a:latin typeface="+mn-ea"/>
                <a:cs typeface="Times New Roman"/>
              </a:rPr>
              <a:t>軽貨物車</a:t>
            </a:r>
            <a:r>
              <a:rPr lang="en-US" sz="1100" kern="1200" dirty="0">
                <a:solidFill>
                  <a:srgbClr val="000000"/>
                </a:solidFill>
                <a:effectLst/>
                <a:latin typeface="+mn-ea"/>
                <a:cs typeface="Times New Roman"/>
              </a:rPr>
              <a:t>  </a:t>
            </a:r>
            <a:r>
              <a:rPr lang="en-US" sz="1100" kern="1200" dirty="0" smtClean="0">
                <a:solidFill>
                  <a:srgbClr val="000000"/>
                </a:solidFill>
                <a:effectLst/>
                <a:latin typeface="+mn-ea"/>
                <a:cs typeface="Times New Roman"/>
              </a:rPr>
              <a:t>  </a:t>
            </a:r>
            <a:r>
              <a:rPr lang="ja-JP" sz="1100" kern="1200" dirty="0"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4</a:t>
            </a:r>
            <a:r>
              <a:rPr lang="ja-JP" sz="1100" kern="1200" dirty="0" smtClean="0">
                <a:solidFill>
                  <a:srgbClr val="000000"/>
                </a:solidFill>
                <a:effectLst/>
                <a:latin typeface="+mn-ea"/>
                <a:cs typeface="Times New Roman"/>
              </a:rPr>
              <a:t>ナンバー</a:t>
            </a:r>
            <a:r>
              <a:rPr lang="ja-JP" sz="1100" kern="1200" dirty="0">
                <a:solidFill>
                  <a:srgbClr val="000000"/>
                </a:solidFill>
                <a:effectLst/>
                <a:latin typeface="+mn-ea"/>
                <a:cs typeface="Times New Roman"/>
              </a:rPr>
              <a:t>の軽自動車</a:t>
            </a:r>
            <a:endParaRPr lang="ja-JP" sz="1100" kern="100" dirty="0">
              <a:effectLst/>
              <a:latin typeface="+mn-ea"/>
              <a:cs typeface="Times New Roman"/>
            </a:endParaRPr>
          </a:p>
          <a:p>
            <a:pPr marL="799465" indent="-666115" algn="l">
              <a:spcAft>
                <a:spcPts val="0"/>
              </a:spcAft>
              <a:tabLst>
                <a:tab pos="2700020" algn="ctr"/>
                <a:tab pos="5400040" algn="r"/>
                <a:tab pos="5400040" algn="r"/>
              </a:tabLst>
            </a:pPr>
            <a:r>
              <a:rPr lang="ja-JP" sz="1100" kern="1200" dirty="0">
                <a:solidFill>
                  <a:srgbClr val="000000"/>
                </a:solidFill>
                <a:effectLst/>
                <a:latin typeface="+mn-ea"/>
                <a:cs typeface="Times New Roman"/>
              </a:rPr>
              <a:t>貨客車　</a:t>
            </a:r>
            <a:r>
              <a:rPr lang="en-US" sz="1100" kern="1200" dirty="0">
                <a:solidFill>
                  <a:srgbClr val="000000"/>
                </a:solidFill>
                <a:effectLst/>
                <a:latin typeface="+mn-ea"/>
                <a:cs typeface="Times New Roman"/>
              </a:rPr>
              <a:t>  </a:t>
            </a:r>
            <a:r>
              <a:rPr lang="en-US" sz="1100" kern="1200" dirty="0" smtClean="0">
                <a:solidFill>
                  <a:srgbClr val="000000"/>
                </a:solidFill>
                <a:effectLst/>
                <a:latin typeface="+mn-ea"/>
                <a:cs typeface="Times New Roman"/>
              </a:rPr>
              <a:t>   </a:t>
            </a:r>
            <a:r>
              <a:rPr lang="ja-JP" sz="1100" kern="1200" dirty="0" smtClean="0">
                <a:solidFill>
                  <a:srgbClr val="000000"/>
                </a:solidFill>
                <a:effectLst/>
                <a:latin typeface="+mn-ea"/>
                <a:cs typeface="Times New Roman"/>
              </a:rPr>
              <a:t>：</a:t>
            </a:r>
            <a:r>
              <a:rPr lang="en-US" altLang="ja-JP" sz="1100" dirty="0">
                <a:solidFill>
                  <a:srgbClr val="000000"/>
                </a:solidFill>
                <a:latin typeface="+mn-ea"/>
                <a:cs typeface="Times New Roman"/>
              </a:rPr>
              <a:t>4</a:t>
            </a:r>
            <a:r>
              <a:rPr lang="ja-JP" sz="1100" kern="1200" dirty="0" err="1"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6</a:t>
            </a:r>
            <a:r>
              <a:rPr lang="ja-JP" sz="1100" kern="1200" dirty="0" smtClean="0">
                <a:solidFill>
                  <a:srgbClr val="000000"/>
                </a:solidFill>
                <a:effectLst/>
                <a:latin typeface="+mn-ea"/>
                <a:cs typeface="Times New Roman"/>
              </a:rPr>
              <a:t>ナンバー</a:t>
            </a:r>
            <a:r>
              <a:rPr lang="ja-JP" sz="1100" kern="1200" dirty="0">
                <a:solidFill>
                  <a:srgbClr val="000000"/>
                </a:solidFill>
                <a:effectLst/>
                <a:latin typeface="+mn-ea"/>
                <a:cs typeface="Times New Roman"/>
              </a:rPr>
              <a:t>の自動車のうち、座席</a:t>
            </a:r>
            <a:r>
              <a:rPr lang="ja-JP" sz="1100" kern="1200" dirty="0" smtClean="0">
                <a:solidFill>
                  <a:srgbClr val="000000"/>
                </a:solidFill>
                <a:effectLst/>
                <a:latin typeface="+mn-ea"/>
                <a:cs typeface="Times New Roman"/>
              </a:rPr>
              <a:t>が</a:t>
            </a:r>
            <a:r>
              <a:rPr lang="en-US" altLang="ja-JP" sz="1100" dirty="0">
                <a:solidFill>
                  <a:srgbClr val="000000"/>
                </a:solidFill>
                <a:latin typeface="+mn-ea"/>
                <a:cs typeface="Times New Roman"/>
              </a:rPr>
              <a:t>2</a:t>
            </a:r>
            <a:r>
              <a:rPr lang="ja-JP" sz="1100" kern="1200" dirty="0" smtClean="0">
                <a:solidFill>
                  <a:srgbClr val="000000"/>
                </a:solidFill>
                <a:effectLst/>
                <a:latin typeface="+mn-ea"/>
                <a:cs typeface="Times New Roman"/>
              </a:rPr>
              <a:t>列</a:t>
            </a:r>
            <a:r>
              <a:rPr lang="ja-JP" sz="1100" kern="1200" dirty="0">
                <a:solidFill>
                  <a:srgbClr val="000000"/>
                </a:solidFill>
                <a:effectLst/>
                <a:latin typeface="+mn-ea"/>
                <a:cs typeface="Times New Roman"/>
              </a:rPr>
              <a:t>以上あるもの（軽除く）</a:t>
            </a:r>
            <a:endParaRPr lang="ja-JP" sz="1100" kern="100" dirty="0">
              <a:effectLst/>
              <a:latin typeface="+mn-ea"/>
              <a:cs typeface="Times New Roman"/>
            </a:endParaRPr>
          </a:p>
          <a:p>
            <a:pPr marL="247650" indent="-114300" algn="l">
              <a:spcAft>
                <a:spcPts val="0"/>
              </a:spcAft>
              <a:tabLst>
                <a:tab pos="2700020" algn="ctr"/>
                <a:tab pos="5400040" algn="r"/>
              </a:tabLst>
            </a:pPr>
            <a:r>
              <a:rPr lang="ja-JP" sz="1100" kern="1200" dirty="0">
                <a:solidFill>
                  <a:srgbClr val="000000"/>
                </a:solidFill>
                <a:effectLst/>
                <a:latin typeface="+mn-ea"/>
                <a:cs typeface="Times New Roman"/>
              </a:rPr>
              <a:t>小型貨物車</a:t>
            </a:r>
            <a:r>
              <a:rPr lang="ja-JP" sz="1100" kern="1200" dirty="0"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4</a:t>
            </a:r>
            <a:r>
              <a:rPr lang="ja-JP" sz="1100" kern="1200" dirty="0" err="1"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6</a:t>
            </a:r>
            <a:r>
              <a:rPr lang="ja-JP" sz="1100" kern="1200" dirty="0" smtClean="0">
                <a:solidFill>
                  <a:srgbClr val="000000"/>
                </a:solidFill>
                <a:effectLst/>
                <a:latin typeface="+mn-ea"/>
                <a:cs typeface="Times New Roman"/>
              </a:rPr>
              <a:t>ナンバー</a:t>
            </a:r>
            <a:r>
              <a:rPr lang="en-US" sz="1100" kern="1200" dirty="0">
                <a:solidFill>
                  <a:srgbClr val="000000"/>
                </a:solidFill>
                <a:effectLst/>
                <a:latin typeface="+mn-ea"/>
                <a:cs typeface="Times New Roman"/>
              </a:rPr>
              <a:t>(</a:t>
            </a:r>
            <a:r>
              <a:rPr lang="ja-JP" sz="1100" kern="1200" dirty="0">
                <a:solidFill>
                  <a:srgbClr val="000000"/>
                </a:solidFill>
                <a:effectLst/>
                <a:latin typeface="+mn-ea"/>
                <a:cs typeface="Times New Roman"/>
              </a:rPr>
              <a:t>軽、貨客車除く</a:t>
            </a:r>
            <a:r>
              <a:rPr lang="en-US" sz="1100" kern="1200" dirty="0">
                <a:solidFill>
                  <a:srgbClr val="000000"/>
                </a:solidFill>
                <a:effectLst/>
                <a:latin typeface="+mn-ea"/>
                <a:cs typeface="Times New Roman"/>
              </a:rPr>
              <a:t>)</a:t>
            </a:r>
            <a:endParaRPr lang="ja-JP" sz="1100" kern="100" dirty="0">
              <a:effectLst/>
              <a:latin typeface="+mn-ea"/>
              <a:cs typeface="Times New Roman"/>
            </a:endParaRPr>
          </a:p>
          <a:p>
            <a:pPr marL="247650" indent="-114300" algn="l">
              <a:spcAft>
                <a:spcPts val="0"/>
              </a:spcAft>
              <a:tabLst>
                <a:tab pos="2700020" algn="ctr"/>
                <a:tab pos="5400040" algn="r"/>
              </a:tabLst>
            </a:pPr>
            <a:r>
              <a:rPr lang="ja-JP" sz="1100" kern="1200" dirty="0">
                <a:solidFill>
                  <a:srgbClr val="000000"/>
                </a:solidFill>
                <a:effectLst/>
                <a:latin typeface="+mn-ea"/>
                <a:cs typeface="Times New Roman"/>
              </a:rPr>
              <a:t>普通貨物車</a:t>
            </a:r>
            <a:r>
              <a:rPr lang="ja-JP" sz="1100" kern="1200" dirty="0" smtClean="0">
                <a:solidFill>
                  <a:srgbClr val="000000"/>
                </a:solidFill>
                <a:effectLst/>
                <a:latin typeface="+mn-ea"/>
                <a:cs typeface="Times New Roman"/>
              </a:rPr>
              <a:t>：</a:t>
            </a:r>
            <a:r>
              <a:rPr lang="en-US" altLang="ja-JP" sz="1100" dirty="0">
                <a:solidFill>
                  <a:srgbClr val="000000"/>
                </a:solidFill>
                <a:latin typeface="+mn-ea"/>
                <a:cs typeface="Times New Roman"/>
              </a:rPr>
              <a:t>1</a:t>
            </a:r>
            <a:r>
              <a:rPr lang="ja-JP" sz="1100" kern="1200" dirty="0" smtClean="0">
                <a:solidFill>
                  <a:srgbClr val="000000"/>
                </a:solidFill>
                <a:effectLst/>
                <a:latin typeface="+mn-ea"/>
                <a:cs typeface="Times New Roman"/>
              </a:rPr>
              <a:t>ナンバー</a:t>
            </a:r>
            <a:endParaRPr lang="ja-JP" sz="1100" kern="100" dirty="0">
              <a:effectLst/>
              <a:latin typeface="+mn-ea"/>
              <a:cs typeface="Times New Roman"/>
            </a:endParaRPr>
          </a:p>
          <a:p>
            <a:pPr marL="247650" indent="-114300" algn="l">
              <a:spcAft>
                <a:spcPts val="0"/>
              </a:spcAft>
              <a:tabLst>
                <a:tab pos="2700020" algn="ctr"/>
                <a:tab pos="5400040" algn="r"/>
              </a:tabLst>
            </a:pPr>
            <a:r>
              <a:rPr lang="ja-JP" sz="1100" kern="1200" dirty="0">
                <a:solidFill>
                  <a:srgbClr val="000000"/>
                </a:solidFill>
                <a:effectLst/>
                <a:latin typeface="+mn-ea"/>
                <a:cs typeface="Times New Roman"/>
              </a:rPr>
              <a:t>特種</a:t>
            </a:r>
            <a:r>
              <a:rPr lang="en-US" sz="1100" kern="1200" dirty="0">
                <a:solidFill>
                  <a:srgbClr val="000000"/>
                </a:solidFill>
                <a:effectLst/>
                <a:latin typeface="+mn-ea"/>
                <a:cs typeface="Times New Roman"/>
              </a:rPr>
              <a:t>(</a:t>
            </a:r>
            <a:r>
              <a:rPr lang="ja-JP" sz="1100" kern="1200" dirty="0">
                <a:solidFill>
                  <a:srgbClr val="000000"/>
                </a:solidFill>
                <a:effectLst/>
                <a:latin typeface="+mn-ea"/>
                <a:cs typeface="Times New Roman"/>
              </a:rPr>
              <a:t>殊</a:t>
            </a:r>
            <a:r>
              <a:rPr lang="en-US" sz="1100" kern="1200" dirty="0">
                <a:solidFill>
                  <a:srgbClr val="000000"/>
                </a:solidFill>
                <a:effectLst/>
                <a:latin typeface="+mn-ea"/>
                <a:cs typeface="Times New Roman"/>
              </a:rPr>
              <a:t>)</a:t>
            </a:r>
            <a:r>
              <a:rPr lang="ja-JP" sz="1100" kern="1200" dirty="0" smtClean="0">
                <a:solidFill>
                  <a:srgbClr val="000000"/>
                </a:solidFill>
                <a:effectLst/>
                <a:latin typeface="+mn-ea"/>
                <a:cs typeface="Times New Roman"/>
              </a:rPr>
              <a:t>車</a:t>
            </a:r>
            <a:r>
              <a:rPr lang="en-US" altLang="ja-JP" sz="1100" kern="1200" dirty="0" smtClean="0">
                <a:solidFill>
                  <a:srgbClr val="000000"/>
                </a:solidFill>
                <a:effectLst/>
                <a:latin typeface="+mn-ea"/>
                <a:cs typeface="Times New Roman"/>
              </a:rPr>
              <a:t> </a:t>
            </a:r>
            <a:r>
              <a:rPr lang="ja-JP" sz="1100" kern="1200" dirty="0"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0</a:t>
            </a:r>
            <a:r>
              <a:rPr lang="ja-JP" sz="1100" kern="1200" dirty="0" err="1"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8</a:t>
            </a:r>
            <a:r>
              <a:rPr lang="ja-JP" sz="1100" kern="1200" dirty="0" err="1"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9</a:t>
            </a:r>
            <a:r>
              <a:rPr lang="ja-JP" sz="1100" kern="1200" dirty="0" smtClean="0">
                <a:solidFill>
                  <a:srgbClr val="000000"/>
                </a:solidFill>
                <a:effectLst/>
                <a:latin typeface="+mn-ea"/>
                <a:cs typeface="Times New Roman"/>
              </a:rPr>
              <a:t>ナンバー</a:t>
            </a:r>
            <a:endParaRPr lang="ja-JP" sz="1100" kern="100" dirty="0">
              <a:effectLst/>
              <a:latin typeface="+mn-ea"/>
              <a:cs typeface="Times New Roman"/>
            </a:endParaRPr>
          </a:p>
        </p:txBody>
      </p:sp>
      <p:sp>
        <p:nvSpPr>
          <p:cNvPr id="17" name="テキスト ボックス 16"/>
          <p:cNvSpPr txBox="1"/>
          <p:nvPr/>
        </p:nvSpPr>
        <p:spPr>
          <a:xfrm>
            <a:off x="4747330" y="1996508"/>
            <a:ext cx="1134426" cy="307777"/>
          </a:xfrm>
          <a:prstGeom prst="rect">
            <a:avLst/>
          </a:prstGeom>
          <a:noFill/>
          <a:ln>
            <a:noFill/>
          </a:ln>
        </p:spPr>
        <p:txBody>
          <a:bodyPr wrap="square" rtlCol="0">
            <a:spAutoFit/>
          </a:bodyPr>
          <a:lstStyle/>
          <a:p>
            <a:r>
              <a:rPr lang="en-US" altLang="ja-JP" sz="1400" dirty="0" smtClean="0">
                <a:latin typeface="+mn-ea"/>
              </a:rPr>
              <a:t>[2018</a:t>
            </a:r>
            <a:r>
              <a:rPr lang="ja-JP" altLang="en-US" sz="1400" dirty="0" smtClean="0">
                <a:latin typeface="+mn-ea"/>
              </a:rPr>
              <a:t>年度</a:t>
            </a:r>
            <a:r>
              <a:rPr lang="en-US" altLang="ja-JP" sz="1400" dirty="0" smtClean="0">
                <a:latin typeface="+mn-ea"/>
              </a:rPr>
              <a:t>]</a:t>
            </a:r>
            <a:endParaRPr lang="ja-JP" altLang="ja-JP" sz="1400" dirty="0">
              <a:latin typeface="+mn-ea"/>
            </a:endParaRPr>
          </a:p>
        </p:txBody>
      </p:sp>
      <p:sp>
        <p:nvSpPr>
          <p:cNvPr id="18" name="テキスト ボックス 17"/>
          <p:cNvSpPr txBox="1"/>
          <p:nvPr/>
        </p:nvSpPr>
        <p:spPr>
          <a:xfrm>
            <a:off x="590440" y="2000662"/>
            <a:ext cx="1134426" cy="307777"/>
          </a:xfrm>
          <a:prstGeom prst="rect">
            <a:avLst/>
          </a:prstGeom>
          <a:noFill/>
          <a:ln>
            <a:noFill/>
          </a:ln>
        </p:spPr>
        <p:txBody>
          <a:bodyPr wrap="square" rtlCol="0">
            <a:spAutoFit/>
          </a:bodyPr>
          <a:lstStyle/>
          <a:p>
            <a:r>
              <a:rPr lang="en-US" altLang="ja-JP" sz="1400" dirty="0" smtClean="0">
                <a:latin typeface="+mn-ea"/>
              </a:rPr>
              <a:t>[2018</a:t>
            </a:r>
            <a:r>
              <a:rPr lang="ja-JP" altLang="en-US" sz="1400" dirty="0" smtClean="0">
                <a:latin typeface="+mn-ea"/>
              </a:rPr>
              <a:t>年度</a:t>
            </a:r>
            <a:r>
              <a:rPr lang="en-US" altLang="ja-JP" sz="1400" dirty="0" smtClean="0">
                <a:latin typeface="+mn-ea"/>
              </a:rPr>
              <a:t>]</a:t>
            </a:r>
            <a:endParaRPr lang="ja-JP" altLang="ja-JP" sz="1400" dirty="0">
              <a:latin typeface="+mn-ea"/>
            </a:endParaRPr>
          </a:p>
        </p:txBody>
      </p:sp>
    </p:spTree>
    <p:extLst>
      <p:ext uri="{BB962C8B-B14F-4D97-AF65-F5344CB8AC3E}">
        <p14:creationId xmlns:p14="http://schemas.microsoft.com/office/powerpoint/2010/main" val="3313002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136733"/>
            <a:ext cx="7996697" cy="461665"/>
          </a:xfrm>
          <a:prstGeom prst="rect">
            <a:avLst/>
          </a:prstGeom>
          <a:noFill/>
        </p:spPr>
        <p:txBody>
          <a:bodyPr wrap="square" rtlCol="0">
            <a:spAutoFit/>
          </a:bodyPr>
          <a:lstStyle/>
          <a:p>
            <a:pPr algn="ctr"/>
            <a:r>
              <a:rPr lang="en-US" altLang="ja-JP" sz="2400" baseline="30000" dirty="0" smtClean="0"/>
              <a:t>【</a:t>
            </a:r>
            <a:r>
              <a:rPr lang="ja-JP" altLang="en-US" sz="2400" baseline="30000" dirty="0"/>
              <a:t>新たな目標設定の考え方</a:t>
            </a:r>
            <a:r>
              <a:rPr lang="en-US" altLang="ja-JP" sz="2400" baseline="30000" dirty="0" smtClean="0"/>
              <a:t>】</a:t>
            </a:r>
            <a:r>
              <a:rPr lang="ja-JP" altLang="en-US" sz="2400" dirty="0"/>
              <a:t>　</a:t>
            </a:r>
            <a:r>
              <a:rPr lang="ja-JP" altLang="en-US" sz="2400" dirty="0" smtClean="0"/>
              <a:t>電動車に重点化、販売台数を指標に</a:t>
            </a:r>
            <a:r>
              <a:rPr lang="en-US" altLang="ja-JP" sz="2400" dirty="0" smtClean="0"/>
              <a:t> </a:t>
            </a:r>
            <a:endParaRPr kumimoji="1" lang="ja-JP" altLang="en-US" sz="2400" dirty="0"/>
          </a:p>
        </p:txBody>
      </p:sp>
      <p:sp>
        <p:nvSpPr>
          <p:cNvPr id="2" name="スライド番号プレースホルダー 1"/>
          <p:cNvSpPr>
            <a:spLocks noGrp="1"/>
          </p:cNvSpPr>
          <p:nvPr>
            <p:ph type="sldNum" sz="quarter" idx="12"/>
          </p:nvPr>
        </p:nvSpPr>
        <p:spPr>
          <a:xfrm>
            <a:off x="8676456" y="6448251"/>
            <a:ext cx="432048" cy="409749"/>
          </a:xfrm>
        </p:spPr>
        <p:txBody>
          <a:bodyPr/>
          <a:lstStyle/>
          <a:p>
            <a:fld id="{DE2F8A21-8B7F-4E81-A1D6-B63D9660F4C6}" type="slidenum">
              <a:rPr kumimoji="1" lang="ja-JP" altLang="en-US" smtClean="0"/>
              <a:pPr/>
              <a:t>7</a:t>
            </a:fld>
            <a:endParaRPr kumimoji="1" lang="ja-JP" altLang="en-US" dirty="0"/>
          </a:p>
        </p:txBody>
      </p:sp>
      <p:sp>
        <p:nvSpPr>
          <p:cNvPr id="9" name="テキスト ボックス 19"/>
          <p:cNvSpPr txBox="1"/>
          <p:nvPr/>
        </p:nvSpPr>
        <p:spPr>
          <a:xfrm>
            <a:off x="319719" y="6019688"/>
            <a:ext cx="7766520" cy="4442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00" kern="100" dirty="0">
                <a:effectLst/>
                <a:latin typeface="Century" panose="02040604050505020304" pitchFamily="18" charset="0"/>
                <a:ea typeface="ＭＳ Ｐ明朝" panose="02020600040205080304" pitchFamily="18" charset="-128"/>
                <a:cs typeface="Times New Roman" panose="02020603050405020304" pitchFamily="18" charset="0"/>
              </a:rPr>
              <a:t>　</a:t>
            </a:r>
            <a:r>
              <a:rPr lang="ja-JP" sz="1600" kern="100" dirty="0">
                <a:effectLst/>
                <a:latin typeface="Century" panose="02040604050505020304" pitchFamily="18" charset="0"/>
                <a:ea typeface="ＭＳ Ｐ明朝" panose="02020600040205080304" pitchFamily="18" charset="-128"/>
                <a:cs typeface="Times New Roman" panose="02020603050405020304" pitchFamily="18" charset="0"/>
              </a:rPr>
              <a:t>　貨物系の電動車は、技術・コスト面の課題や国予測も踏まえ、当面は目標を設定しない</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6"/>
          <p:cNvSpPr txBox="1"/>
          <p:nvPr/>
        </p:nvSpPr>
        <p:spPr>
          <a:xfrm>
            <a:off x="803507" y="904654"/>
            <a:ext cx="7408778" cy="400110"/>
          </a:xfrm>
          <a:prstGeom prst="rect">
            <a:avLst/>
          </a:prstGeom>
          <a:noFill/>
          <a:ln>
            <a:solidFill>
              <a:srgbClr val="FF0000"/>
            </a:solidFill>
          </a:ln>
        </p:spPr>
        <p:txBody>
          <a:bodyPr wrap="square" rtlCol="0">
            <a:spAutoFit/>
          </a:bodyPr>
          <a:lstStyle/>
          <a:p>
            <a:pPr>
              <a:spcBef>
                <a:spcPts val="600"/>
              </a:spcBef>
            </a:pPr>
            <a:r>
              <a:rPr lang="ja-JP" altLang="en-US" sz="2000" dirty="0">
                <a:solidFill>
                  <a:srgbClr val="FF0000"/>
                </a:solidFill>
                <a:latin typeface="ＭＳ ゴシック" pitchFamily="49" charset="-128"/>
                <a:ea typeface="ＭＳ ゴシック" pitchFamily="49" charset="-128"/>
              </a:rPr>
              <a:t>　</a:t>
            </a:r>
            <a:r>
              <a:rPr lang="ja-JP" altLang="en-US" sz="2000" dirty="0" smtClean="0">
                <a:solidFill>
                  <a:srgbClr val="FF0000"/>
                </a:solidFill>
                <a:latin typeface="ＭＳ ゴシック" pitchFamily="49" charset="-128"/>
                <a:ea typeface="ＭＳ ゴシック" pitchFamily="49" charset="-128"/>
              </a:rPr>
              <a:t>電動車４種類に重点化、保有台数から販売台数へ指標を変更</a:t>
            </a:r>
            <a:endParaRPr kumimoji="1" lang="ja-JP" altLang="en-US" sz="2000" dirty="0">
              <a:solidFill>
                <a:srgbClr val="FF0000"/>
              </a:solidFill>
              <a:latin typeface="ＭＳ ゴシック" pitchFamily="49" charset="-128"/>
              <a:ea typeface="ＭＳ ゴシック" pitchFamily="49" charset="-128"/>
            </a:endParaRPr>
          </a:p>
        </p:txBody>
      </p:sp>
      <p:sp>
        <p:nvSpPr>
          <p:cNvPr id="3" name="正方形/長方形 2"/>
          <p:cNvSpPr/>
          <p:nvPr/>
        </p:nvSpPr>
        <p:spPr>
          <a:xfrm>
            <a:off x="143000" y="1482427"/>
            <a:ext cx="8893496" cy="1077218"/>
          </a:xfrm>
          <a:prstGeom prst="rect">
            <a:avLst/>
          </a:prstGeom>
          <a:solidFill>
            <a:schemeClr val="accent5">
              <a:lumMod val="20000"/>
              <a:lumOff val="80000"/>
            </a:schemeClr>
          </a:solidFill>
        </p:spPr>
        <p:txBody>
          <a:bodyPr wrap="square">
            <a:spAutoFit/>
          </a:bodyPr>
          <a:lstStyle/>
          <a:p>
            <a:pPr algn="just">
              <a:spcAft>
                <a:spcPts val="600"/>
              </a:spcAft>
            </a:pPr>
            <a:r>
              <a:rPr lang="ja-JP" altLang="ja-JP"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未来投資戦略</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2018</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」及び環境省策定の「地球温暖化対策計画」に基づき設定</a:t>
            </a:r>
            <a:r>
              <a:rPr lang="ja-JP" altLang="ja-JP" kern="100" dirty="0">
                <a:latin typeface="+mj-ea"/>
                <a:cs typeface="Times New Roman" panose="02020603050405020304" pitchFamily="18" charset="0"/>
              </a:rPr>
              <a:t>　　</a:t>
            </a:r>
          </a:p>
          <a:p>
            <a:pPr marL="285750" indent="-109538" algn="just">
              <a:spcAft>
                <a:spcPts val="600"/>
              </a:spcAft>
              <a:buFont typeface="Wingdings" panose="05000000000000000000" pitchFamily="2" charset="2"/>
              <a:buChar char="Ø"/>
            </a:pPr>
            <a:r>
              <a:rPr lang="ja-JP" altLang="en-US" kern="100" dirty="0">
                <a:latin typeface="+mj-ea"/>
                <a:cs typeface="Times New Roman" panose="02020603050405020304" pitchFamily="18" charset="0"/>
              </a:rPr>
              <a:t> </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対象自動車は、</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電動車（</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EV</a:t>
            </a:r>
            <a:r>
              <a:rPr lang="ja-JP" altLang="ja-JP" b="1" kern="100" dirty="0" err="1">
                <a:latin typeface="Meiryo UI" panose="020B0604030504040204" pitchFamily="50" charset="-128"/>
                <a:ea typeface="Meiryo UI" panose="020B0604030504040204" pitchFamily="50" charset="-128"/>
                <a:cs typeface="Times New Roman" panose="02020603050405020304" pitchFamily="18" charset="0"/>
              </a:rPr>
              <a:t>、</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PHV</a:t>
            </a:r>
            <a:r>
              <a:rPr lang="ja-JP" altLang="ja-JP" b="1" kern="100" dirty="0" err="1">
                <a:latin typeface="Meiryo UI" panose="020B0604030504040204" pitchFamily="50" charset="-128"/>
                <a:ea typeface="Meiryo UI" panose="020B0604030504040204" pitchFamily="50" charset="-128"/>
                <a:cs typeface="Times New Roman" panose="02020603050405020304" pitchFamily="18" charset="0"/>
              </a:rPr>
              <a:t>、</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FCV</a:t>
            </a:r>
            <a:r>
              <a:rPr lang="ja-JP" altLang="ja-JP" b="1" kern="100" dirty="0" err="1">
                <a:latin typeface="Meiryo UI" panose="020B0604030504040204" pitchFamily="50" charset="-128"/>
                <a:ea typeface="Meiryo UI" panose="020B0604030504040204" pitchFamily="50" charset="-128"/>
                <a:cs typeface="Times New Roman" panose="02020603050405020304" pitchFamily="18" charset="0"/>
              </a:rPr>
              <a:t>、</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HV</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に重点化</a:t>
            </a:r>
            <a:r>
              <a:rPr lang="ja-JP" altLang="ja-JP" kern="100" dirty="0">
                <a:latin typeface="+mj-ea"/>
                <a:cs typeface="Times New Roman" panose="02020603050405020304" pitchFamily="18" charset="0"/>
              </a:rPr>
              <a:t>　</a:t>
            </a:r>
          </a:p>
          <a:p>
            <a:pPr marL="285750" indent="-109538" algn="just">
              <a:spcAft>
                <a:spcPts val="600"/>
              </a:spcAft>
              <a:buFont typeface="Wingdings" panose="05000000000000000000" pitchFamily="2" charset="2"/>
              <a:buChar char="Ø"/>
            </a:pP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2030</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年に乗用車の「新車販売」に占める</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電動車の割合</a:t>
            </a:r>
            <a:r>
              <a:rPr lang="ja-JP" altLang="ja-JP" b="1" kern="100" dirty="0" smtClean="0">
                <a:latin typeface="Meiryo UI" panose="020B0604030504040204" pitchFamily="50" charset="-128"/>
                <a:ea typeface="Meiryo UI" panose="020B0604030504040204" pitchFamily="50" charset="-128"/>
                <a:cs typeface="Times New Roman" panose="02020603050405020304" pitchFamily="18" charset="0"/>
              </a:rPr>
              <a:t>を</a:t>
            </a:r>
            <a:r>
              <a:rPr lang="ja-JP" altLang="en-US" b="1"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９</a:t>
            </a:r>
            <a:r>
              <a:rPr lang="ja-JP" altLang="ja-JP" b="1"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割</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以上</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ZEV</a:t>
            </a:r>
            <a:r>
              <a:rPr lang="ja-JP" altLang="ja-JP" kern="100" dirty="0" smtClean="0">
                <a:latin typeface="Meiryo UI" panose="020B0604030504040204" pitchFamily="50" charset="-128"/>
                <a:ea typeface="Meiryo UI" panose="020B0604030504040204" pitchFamily="50" charset="-128"/>
                <a:cs typeface="Times New Roman" panose="02020603050405020304" pitchFamily="18" charset="0"/>
              </a:rPr>
              <a:t>は</a:t>
            </a:r>
            <a:r>
              <a:rPr lang="ja-JP" altLang="en-US"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４</a:t>
            </a:r>
            <a:r>
              <a:rPr lang="ja-JP" altLang="ja-JP"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割</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以上）</a:t>
            </a:r>
            <a:r>
              <a:rPr lang="ja-JP" altLang="ja-JP" kern="100" dirty="0">
                <a:latin typeface="+mj-ea"/>
                <a:cs typeface="Times New Roman" panose="02020603050405020304" pitchFamily="18" charset="0"/>
              </a:rPr>
              <a:t>　</a:t>
            </a: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719" y="2904936"/>
            <a:ext cx="6043841" cy="2732991"/>
          </a:xfrm>
          <a:prstGeom prst="rect">
            <a:avLst/>
          </a:prstGeom>
          <a:ln>
            <a:solidFill>
              <a:schemeClr val="tx1"/>
            </a:solidFill>
          </a:ln>
        </p:spPr>
      </p:pic>
      <p:pic>
        <p:nvPicPr>
          <p:cNvPr id="11" name="図 10"/>
          <p:cNvPicPr>
            <a:picLocks noChangeAspect="1"/>
          </p:cNvPicPr>
          <p:nvPr/>
        </p:nvPicPr>
        <p:blipFill rotWithShape="1">
          <a:blip r:embed="rId4" cstate="email">
            <a:extLst>
              <a:ext uri="{28A0092B-C50C-407E-A947-70E740481C1C}">
                <a14:useLocalDpi xmlns:a14="http://schemas.microsoft.com/office/drawing/2010/main"/>
              </a:ext>
            </a:extLst>
          </a:blip>
          <a:srcRect r="4551"/>
          <a:stretch/>
        </p:blipFill>
        <p:spPr>
          <a:xfrm>
            <a:off x="6372201" y="3228336"/>
            <a:ext cx="2664296" cy="2374269"/>
          </a:xfrm>
          <a:prstGeom prst="rect">
            <a:avLst/>
          </a:prstGeom>
        </p:spPr>
      </p:pic>
    </p:spTree>
    <p:extLst>
      <p:ext uri="{BB962C8B-B14F-4D97-AF65-F5344CB8AC3E}">
        <p14:creationId xmlns:p14="http://schemas.microsoft.com/office/powerpoint/2010/main" val="2819737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900608" y="159023"/>
            <a:ext cx="9396536"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将来推計（普及台数）</a:t>
            </a:r>
            <a:r>
              <a:rPr lang="en-US" altLang="ja-JP" sz="2400" baseline="30000" dirty="0" smtClean="0"/>
              <a:t>】</a:t>
            </a:r>
            <a:r>
              <a:rPr lang="ja-JP" altLang="en-US" sz="2400" baseline="30000" dirty="0" smtClean="0"/>
              <a:t>　　</a:t>
            </a:r>
            <a:r>
              <a:rPr lang="ja-JP" altLang="en-US" sz="2400" dirty="0" smtClean="0"/>
              <a:t>電動車の種類別・台数推計（乗用車）</a:t>
            </a:r>
            <a:endParaRPr kumimoji="1" lang="ja-JP" altLang="en-US" sz="2400" dirty="0"/>
          </a:p>
        </p:txBody>
      </p:sp>
      <p:sp>
        <p:nvSpPr>
          <p:cNvPr id="2" name="スライド番号プレースホルダー 1"/>
          <p:cNvSpPr>
            <a:spLocks noGrp="1"/>
          </p:cNvSpPr>
          <p:nvPr>
            <p:ph type="sldNum" sz="quarter" idx="12"/>
          </p:nvPr>
        </p:nvSpPr>
        <p:spPr>
          <a:xfrm>
            <a:off x="8676456" y="6448251"/>
            <a:ext cx="432048" cy="409749"/>
          </a:xfrm>
        </p:spPr>
        <p:txBody>
          <a:bodyPr/>
          <a:lstStyle/>
          <a:p>
            <a:fld id="{DE2F8A21-8B7F-4E81-A1D6-B63D9660F4C6}" type="slidenum">
              <a:rPr kumimoji="1" lang="ja-JP" altLang="en-US" smtClean="0"/>
              <a:pPr/>
              <a:t>8</a:t>
            </a:fld>
            <a:endParaRPr kumimoji="1" lang="ja-JP" altLang="en-US" dirty="0"/>
          </a:p>
        </p:txBody>
      </p:sp>
      <p:sp>
        <p:nvSpPr>
          <p:cNvPr id="9" name="テキスト ボックス 8"/>
          <p:cNvSpPr txBox="1"/>
          <p:nvPr/>
        </p:nvSpPr>
        <p:spPr>
          <a:xfrm>
            <a:off x="213423" y="731238"/>
            <a:ext cx="8642545" cy="400110"/>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　新車販売台数に占める割合を</a:t>
            </a:r>
            <a:r>
              <a:rPr lang="en-US" altLang="ja-JP" sz="2000" dirty="0" smtClean="0">
                <a:solidFill>
                  <a:srgbClr val="FF0000"/>
                </a:solidFill>
                <a:latin typeface="ＭＳ ゴシック" pitchFamily="49" charset="-128"/>
                <a:ea typeface="ＭＳ ゴシック" pitchFamily="49" charset="-128"/>
              </a:rPr>
              <a:t>HV</a:t>
            </a:r>
            <a:r>
              <a:rPr lang="ja-JP" altLang="en-US" sz="2000" dirty="0" smtClean="0">
                <a:solidFill>
                  <a:srgbClr val="FF0000"/>
                </a:solidFill>
                <a:latin typeface="ＭＳ ゴシック" pitchFamily="49" charset="-128"/>
                <a:ea typeface="ＭＳ ゴシック" pitchFamily="49" charset="-128"/>
              </a:rPr>
              <a:t>は</a:t>
            </a:r>
            <a:r>
              <a:rPr lang="en-US" altLang="ja-JP" sz="2000" dirty="0">
                <a:solidFill>
                  <a:srgbClr val="FF0000"/>
                </a:solidFill>
                <a:latin typeface="ＭＳ ゴシック" pitchFamily="49" charset="-128"/>
                <a:ea typeface="ＭＳ ゴシック" pitchFamily="49" charset="-128"/>
              </a:rPr>
              <a:t>50</a:t>
            </a:r>
            <a:r>
              <a:rPr lang="ja-JP" altLang="en-US" sz="2000" dirty="0" smtClean="0">
                <a:solidFill>
                  <a:srgbClr val="FF0000"/>
                </a:solidFill>
                <a:latin typeface="ＭＳ ゴシック" pitchFamily="49" charset="-128"/>
                <a:ea typeface="ＭＳ ゴシック" pitchFamily="49" charset="-128"/>
              </a:rPr>
              <a:t>％、</a:t>
            </a:r>
            <a:r>
              <a:rPr lang="en-US" altLang="ja-JP" sz="2000" dirty="0" smtClean="0">
                <a:solidFill>
                  <a:srgbClr val="FF0000"/>
                </a:solidFill>
                <a:latin typeface="ＭＳ ゴシック" pitchFamily="49" charset="-128"/>
                <a:ea typeface="ＭＳ ゴシック" pitchFamily="49" charset="-128"/>
              </a:rPr>
              <a:t>EV</a:t>
            </a:r>
            <a:r>
              <a:rPr lang="ja-JP" altLang="en-US" sz="2000" dirty="0" smtClean="0">
                <a:solidFill>
                  <a:srgbClr val="FF0000"/>
                </a:solidFill>
                <a:latin typeface="ＭＳ ゴシック" pitchFamily="49" charset="-128"/>
                <a:ea typeface="ＭＳ ゴシック" pitchFamily="49" charset="-128"/>
              </a:rPr>
              <a:t>・</a:t>
            </a:r>
            <a:r>
              <a:rPr lang="en-US" altLang="ja-JP" sz="2000" dirty="0" smtClean="0">
                <a:solidFill>
                  <a:srgbClr val="FF0000"/>
                </a:solidFill>
                <a:latin typeface="ＭＳ ゴシック" pitchFamily="49" charset="-128"/>
                <a:ea typeface="ＭＳ ゴシック" pitchFamily="49" charset="-128"/>
              </a:rPr>
              <a:t>PHV</a:t>
            </a:r>
            <a:r>
              <a:rPr lang="ja-JP" altLang="en-US" sz="2000" dirty="0" smtClean="0">
                <a:solidFill>
                  <a:srgbClr val="FF0000"/>
                </a:solidFill>
                <a:latin typeface="ＭＳ ゴシック" pitchFamily="49" charset="-128"/>
                <a:ea typeface="ＭＳ ゴシック" pitchFamily="49" charset="-128"/>
              </a:rPr>
              <a:t>は各</a:t>
            </a:r>
            <a:r>
              <a:rPr lang="en-US" altLang="ja-JP" sz="2000" dirty="0">
                <a:solidFill>
                  <a:srgbClr val="FF0000"/>
                </a:solidFill>
                <a:latin typeface="ＭＳ ゴシック" pitchFamily="49" charset="-128"/>
                <a:ea typeface="ＭＳ ゴシック" pitchFamily="49" charset="-128"/>
              </a:rPr>
              <a:t>20</a:t>
            </a:r>
            <a:r>
              <a:rPr lang="ja-JP" altLang="en-US" sz="2000" dirty="0" smtClean="0">
                <a:solidFill>
                  <a:srgbClr val="FF0000"/>
                </a:solidFill>
                <a:latin typeface="ＭＳ ゴシック" pitchFamily="49" charset="-128"/>
                <a:ea typeface="ＭＳ ゴシック" pitchFamily="49" charset="-128"/>
              </a:rPr>
              <a:t>％、</a:t>
            </a:r>
            <a:r>
              <a:rPr lang="en-US" altLang="ja-JP" sz="2000" dirty="0" smtClean="0">
                <a:solidFill>
                  <a:srgbClr val="FF0000"/>
                </a:solidFill>
                <a:latin typeface="ＭＳ ゴシック" pitchFamily="49" charset="-128"/>
                <a:ea typeface="ＭＳ ゴシック" pitchFamily="49" charset="-128"/>
              </a:rPr>
              <a:t>FCV</a:t>
            </a:r>
            <a:r>
              <a:rPr lang="ja-JP" altLang="en-US" sz="2000" dirty="0" smtClean="0">
                <a:solidFill>
                  <a:srgbClr val="FF0000"/>
                </a:solidFill>
                <a:latin typeface="ＭＳ ゴシック" pitchFamily="49" charset="-128"/>
                <a:ea typeface="ＭＳ ゴシック" pitchFamily="49" charset="-128"/>
              </a:rPr>
              <a:t>は３％</a:t>
            </a:r>
            <a:endParaRPr kumimoji="1" lang="ja-JP" altLang="en-US" sz="2000" dirty="0">
              <a:solidFill>
                <a:srgbClr val="FF0000"/>
              </a:solidFill>
              <a:latin typeface="ＭＳ ゴシック" pitchFamily="49" charset="-128"/>
              <a:ea typeface="ＭＳ ゴシック" pitchFamily="49" charset="-128"/>
            </a:endParaRPr>
          </a:p>
        </p:txBody>
      </p:sp>
      <p:pic>
        <p:nvPicPr>
          <p:cNvPr id="4" name="図 3"/>
          <p:cNvPicPr>
            <a:picLocks noChangeAspect="1"/>
          </p:cNvPicPr>
          <p:nvPr/>
        </p:nvPicPr>
        <p:blipFill>
          <a:blip r:embed="rId3"/>
          <a:stretch>
            <a:fillRect/>
          </a:stretch>
        </p:blipFill>
        <p:spPr>
          <a:xfrm>
            <a:off x="380849" y="1242708"/>
            <a:ext cx="8475120" cy="5205542"/>
          </a:xfrm>
          <a:prstGeom prst="rect">
            <a:avLst/>
          </a:prstGeom>
        </p:spPr>
      </p:pic>
    </p:spTree>
    <p:extLst>
      <p:ext uri="{BB962C8B-B14F-4D97-AF65-F5344CB8AC3E}">
        <p14:creationId xmlns:p14="http://schemas.microsoft.com/office/powerpoint/2010/main" val="1715810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12810</TotalTime>
  <Words>1999</Words>
  <Application>Microsoft Office PowerPoint</Application>
  <PresentationFormat>画面に合わせる (4:3)</PresentationFormat>
  <Paragraphs>184</Paragraphs>
  <Slides>20</Slides>
  <Notes>16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20</vt:i4>
      </vt:variant>
    </vt:vector>
  </HeadingPairs>
  <TitlesOfParts>
    <vt:vector size="31" baseType="lpstr">
      <vt:lpstr>Meiryo UI</vt:lpstr>
      <vt:lpstr>ＭＳ Ｐゴシック</vt:lpstr>
      <vt:lpstr>ＭＳ Ｐ明朝</vt:lpstr>
      <vt:lpstr>ＭＳ ゴシック</vt:lpstr>
      <vt:lpstr>ＭＳ 明朝</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北川　健二</dc:creator>
  <cp:lastModifiedBy>北川　健二</cp:lastModifiedBy>
  <cp:revision>2</cp:revision>
  <cp:lastPrinted>2020-06-01T01:52:12Z</cp:lastPrinted>
  <dcterms:created xsi:type="dcterms:W3CDTF">2015-05-08T02:07:56Z</dcterms:created>
  <dcterms:modified xsi:type="dcterms:W3CDTF">2021-02-01T05:52:26Z</dcterms:modified>
</cp:coreProperties>
</file>